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7"/>
  </p:notesMasterIdLst>
  <p:sldIdLst>
    <p:sldId id="256" r:id="rId2"/>
    <p:sldId id="292" r:id="rId3"/>
    <p:sldId id="293" r:id="rId4"/>
    <p:sldId id="294" r:id="rId5"/>
    <p:sldId id="300" r:id="rId6"/>
    <p:sldId id="301" r:id="rId7"/>
    <p:sldId id="302" r:id="rId8"/>
    <p:sldId id="265" r:id="rId9"/>
    <p:sldId id="264" r:id="rId10"/>
    <p:sldId id="298" r:id="rId11"/>
    <p:sldId id="299" r:id="rId12"/>
    <p:sldId id="267" r:id="rId13"/>
    <p:sldId id="268" r:id="rId14"/>
    <p:sldId id="269" r:id="rId15"/>
    <p:sldId id="270" r:id="rId16"/>
    <p:sldId id="271" r:id="rId17"/>
    <p:sldId id="272" r:id="rId18"/>
    <p:sldId id="295" r:id="rId19"/>
    <p:sldId id="273" r:id="rId20"/>
    <p:sldId id="274" r:id="rId21"/>
    <p:sldId id="275" r:id="rId22"/>
    <p:sldId id="277" r:id="rId23"/>
    <p:sldId id="289" r:id="rId24"/>
    <p:sldId id="288"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77" d="100"/>
          <a:sy n="77" d="100"/>
        </p:scale>
        <p:origin x="75"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CDF9D-88D7-4D1B-8E90-EC4425E58365}" type="datetimeFigureOut">
              <a:rPr lang="en-IN" smtClean="0"/>
              <a:t>10-10-2020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31F24-1D05-4EF8-A888-BC3629AAF4FD}" type="slidenum">
              <a:rPr lang="en-IN" smtClean="0"/>
              <a:t>‹#›</a:t>
            </a:fld>
            <a:endParaRPr lang="en-IN"/>
          </a:p>
        </p:txBody>
      </p:sp>
    </p:spTree>
    <p:extLst>
      <p:ext uri="{BB962C8B-B14F-4D97-AF65-F5344CB8AC3E}">
        <p14:creationId xmlns:p14="http://schemas.microsoft.com/office/powerpoint/2010/main" val="378511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6A1722-7FEC-436F-8018-DFB2E0D941C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1971B-FE82-4C77-B40D-E270C9C3DF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5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A1722-7FEC-436F-8018-DFB2E0D941C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1971B-FE82-4C77-B40D-E270C9C3DF05}" type="slidenum">
              <a:rPr lang="en-US" smtClean="0"/>
              <a:t>‹#›</a:t>
            </a:fld>
            <a:endParaRPr lang="en-US"/>
          </a:p>
        </p:txBody>
      </p:sp>
    </p:spTree>
    <p:extLst>
      <p:ext uri="{BB962C8B-B14F-4D97-AF65-F5344CB8AC3E}">
        <p14:creationId xmlns:p14="http://schemas.microsoft.com/office/powerpoint/2010/main" val="281579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A1722-7FEC-436F-8018-DFB2E0D941C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1971B-FE82-4C77-B40D-E270C9C3DF05}" type="slidenum">
              <a:rPr lang="en-US" smtClean="0"/>
              <a:t>‹#›</a:t>
            </a:fld>
            <a:endParaRPr lang="en-US"/>
          </a:p>
        </p:txBody>
      </p:sp>
    </p:spTree>
    <p:extLst>
      <p:ext uri="{BB962C8B-B14F-4D97-AF65-F5344CB8AC3E}">
        <p14:creationId xmlns:p14="http://schemas.microsoft.com/office/powerpoint/2010/main" val="382260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A1722-7FEC-436F-8018-DFB2E0D941C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1971B-FE82-4C77-B40D-E270C9C3DF05}" type="slidenum">
              <a:rPr lang="en-US" smtClean="0"/>
              <a:t>‹#›</a:t>
            </a:fld>
            <a:endParaRPr lang="en-US"/>
          </a:p>
        </p:txBody>
      </p:sp>
    </p:spTree>
    <p:extLst>
      <p:ext uri="{BB962C8B-B14F-4D97-AF65-F5344CB8AC3E}">
        <p14:creationId xmlns:p14="http://schemas.microsoft.com/office/powerpoint/2010/main" val="418824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6A1722-7FEC-436F-8018-DFB2E0D941C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1971B-FE82-4C77-B40D-E270C9C3DF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4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6A1722-7FEC-436F-8018-DFB2E0D941C6}"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1971B-FE82-4C77-B40D-E270C9C3DF05}" type="slidenum">
              <a:rPr lang="en-US" smtClean="0"/>
              <a:t>‹#›</a:t>
            </a:fld>
            <a:endParaRPr lang="en-US"/>
          </a:p>
        </p:txBody>
      </p:sp>
    </p:spTree>
    <p:extLst>
      <p:ext uri="{BB962C8B-B14F-4D97-AF65-F5344CB8AC3E}">
        <p14:creationId xmlns:p14="http://schemas.microsoft.com/office/powerpoint/2010/main" val="200717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6A1722-7FEC-436F-8018-DFB2E0D941C6}"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B1971B-FE82-4C77-B40D-E270C9C3DF05}" type="slidenum">
              <a:rPr lang="en-US" smtClean="0"/>
              <a:t>‹#›</a:t>
            </a:fld>
            <a:endParaRPr lang="en-US"/>
          </a:p>
        </p:txBody>
      </p:sp>
    </p:spTree>
    <p:extLst>
      <p:ext uri="{BB962C8B-B14F-4D97-AF65-F5344CB8AC3E}">
        <p14:creationId xmlns:p14="http://schemas.microsoft.com/office/powerpoint/2010/main" val="323495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6A1722-7FEC-436F-8018-DFB2E0D941C6}"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1971B-FE82-4C77-B40D-E270C9C3DF05}" type="slidenum">
              <a:rPr lang="en-US" smtClean="0"/>
              <a:t>‹#›</a:t>
            </a:fld>
            <a:endParaRPr lang="en-US"/>
          </a:p>
        </p:txBody>
      </p:sp>
    </p:spTree>
    <p:extLst>
      <p:ext uri="{BB962C8B-B14F-4D97-AF65-F5344CB8AC3E}">
        <p14:creationId xmlns:p14="http://schemas.microsoft.com/office/powerpoint/2010/main" val="10720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6A1722-7FEC-436F-8018-DFB2E0D941C6}" type="datetimeFigureOut">
              <a:rPr lang="en-US" smtClean="0"/>
              <a:t>10/10/2020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1B1971B-FE82-4C77-B40D-E270C9C3DF05}" type="slidenum">
              <a:rPr lang="en-US" smtClean="0"/>
              <a:t>‹#›</a:t>
            </a:fld>
            <a:endParaRPr lang="en-US"/>
          </a:p>
        </p:txBody>
      </p:sp>
    </p:spTree>
    <p:extLst>
      <p:ext uri="{BB962C8B-B14F-4D97-AF65-F5344CB8AC3E}">
        <p14:creationId xmlns:p14="http://schemas.microsoft.com/office/powerpoint/2010/main" val="37329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6A1722-7FEC-436F-8018-DFB2E0D941C6}" type="datetimeFigureOut">
              <a:rPr lang="en-US" smtClean="0"/>
              <a:t>10/10/2020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B1971B-FE82-4C77-B40D-E270C9C3DF05}" type="slidenum">
              <a:rPr lang="en-US" smtClean="0"/>
              <a:t>‹#›</a:t>
            </a:fld>
            <a:endParaRPr lang="en-US"/>
          </a:p>
        </p:txBody>
      </p:sp>
    </p:spTree>
    <p:extLst>
      <p:ext uri="{BB962C8B-B14F-4D97-AF65-F5344CB8AC3E}">
        <p14:creationId xmlns:p14="http://schemas.microsoft.com/office/powerpoint/2010/main" val="373799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6A1722-7FEC-436F-8018-DFB2E0D941C6}"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1971B-FE82-4C77-B40D-E270C9C3DF05}" type="slidenum">
              <a:rPr lang="en-US" smtClean="0"/>
              <a:t>‹#›</a:t>
            </a:fld>
            <a:endParaRPr lang="en-US"/>
          </a:p>
        </p:txBody>
      </p:sp>
    </p:spTree>
    <p:extLst>
      <p:ext uri="{BB962C8B-B14F-4D97-AF65-F5344CB8AC3E}">
        <p14:creationId xmlns:p14="http://schemas.microsoft.com/office/powerpoint/2010/main" val="108258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6A1722-7FEC-436F-8018-DFB2E0D941C6}" type="datetimeFigureOut">
              <a:rPr lang="en-US" smtClean="0"/>
              <a:t>10/10/2020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B1971B-FE82-4C77-B40D-E270C9C3DF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477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asbt.github.io/mlxtend/user_guide/frequent_patterns/association_rule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rasbt.github.io/mlxtend/user_guide/frequent_patterns/association_rule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asbt.github.io/mlxtend/user_guide/frequent_patterns/association_rul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955C-2098-4EBA-9BEA-9B595C1E58E0}"/>
              </a:ext>
            </a:extLst>
          </p:cNvPr>
          <p:cNvSpPr>
            <a:spLocks noGrp="1"/>
          </p:cNvSpPr>
          <p:nvPr>
            <p:ph type="ctrTitle"/>
          </p:nvPr>
        </p:nvSpPr>
        <p:spPr/>
        <p:txBody>
          <a:bodyPr>
            <a:normAutofit/>
          </a:bodyPr>
          <a:lstStyle/>
          <a:p>
            <a:r>
              <a:rPr lang="en-US" sz="5000" b="1" dirty="0"/>
              <a:t>Recommendation Systems</a:t>
            </a:r>
          </a:p>
        </p:txBody>
      </p:sp>
    </p:spTree>
    <p:extLst>
      <p:ext uri="{BB962C8B-B14F-4D97-AF65-F5344CB8AC3E}">
        <p14:creationId xmlns:p14="http://schemas.microsoft.com/office/powerpoint/2010/main" val="66067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Strengths of Collaborative Filtering</a:t>
            </a:r>
          </a:p>
        </p:txBody>
      </p:sp>
      <p:sp>
        <p:nvSpPr>
          <p:cNvPr id="3" name="Content Placeholder 2"/>
          <p:cNvSpPr>
            <a:spLocks noGrp="1"/>
          </p:cNvSpPr>
          <p:nvPr>
            <p:ph idx="1"/>
          </p:nvPr>
        </p:nvSpPr>
        <p:spPr>
          <a:xfrm>
            <a:off x="1046480" y="2250581"/>
            <a:ext cx="10160000" cy="2916505"/>
          </a:xfrm>
        </p:spPr>
        <p:txBody>
          <a:bodyPr>
            <a:normAutofit/>
          </a:bodyPr>
          <a:lstStyle/>
          <a:p>
            <a:r>
              <a:rPr lang="en-GB" b="1" dirty="0">
                <a:latin typeface="Calibri" pitchFamily="34" charset="0"/>
              </a:rPr>
              <a:t>Content-Agnostic </a:t>
            </a:r>
          </a:p>
          <a:p>
            <a:pPr lvl="1"/>
            <a:r>
              <a:rPr lang="en-GB" sz="2000" dirty="0">
                <a:latin typeface="Calibri" pitchFamily="34" charset="0"/>
              </a:rPr>
              <a:t> Collaborative filtering does not require items or users to be related with the content information</a:t>
            </a:r>
          </a:p>
          <a:p>
            <a:pPr lvl="1"/>
            <a:r>
              <a:rPr lang="en-GB" sz="2000" dirty="0">
                <a:latin typeface="Calibri" pitchFamily="34" charset="0"/>
              </a:rPr>
              <a:t>Unlike Popularity &amp; content based recommendation systems, recommendations are very personalized</a:t>
            </a:r>
          </a:p>
          <a:p>
            <a:pPr lvl="1"/>
            <a:r>
              <a:rPr lang="en-GB" sz="2000" dirty="0">
                <a:latin typeface="Calibri" pitchFamily="34" charset="0"/>
              </a:rPr>
              <a:t>Adapts</a:t>
            </a:r>
            <a:r>
              <a:rPr lang="en-GB" sz="2000" b="1" dirty="0">
                <a:latin typeface="Calibri" pitchFamily="34" charset="0"/>
              </a:rPr>
              <a:t> </a:t>
            </a:r>
            <a:r>
              <a:rPr lang="en-GB" sz="2000" dirty="0">
                <a:latin typeface="Calibri" pitchFamily="34" charset="0"/>
              </a:rPr>
              <a:t>to the user</a:t>
            </a:r>
          </a:p>
          <a:p>
            <a:pPr lvl="1"/>
            <a:r>
              <a:rPr lang="en-GB" sz="2000" dirty="0">
                <a:latin typeface="Calibri" pitchFamily="34" charset="0"/>
              </a:rPr>
              <a:t>Adaptive to change in preferences of the users over time</a:t>
            </a:r>
          </a:p>
        </p:txBody>
      </p:sp>
    </p:spTree>
    <p:extLst>
      <p:ext uri="{BB962C8B-B14F-4D97-AF65-F5344CB8AC3E}">
        <p14:creationId xmlns:p14="http://schemas.microsoft.com/office/powerpoint/2010/main" val="181914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738" y="243060"/>
            <a:ext cx="10058400" cy="1450757"/>
          </a:xfrm>
        </p:spPr>
        <p:txBody>
          <a:bodyPr/>
          <a:lstStyle/>
          <a:p>
            <a:r>
              <a:rPr lang="en-US" dirty="0"/>
              <a:t>Issues with collaborative filtering</a:t>
            </a:r>
          </a:p>
        </p:txBody>
      </p:sp>
      <p:sp>
        <p:nvSpPr>
          <p:cNvPr id="3" name="Content Placeholder 2"/>
          <p:cNvSpPr>
            <a:spLocks noGrp="1"/>
          </p:cNvSpPr>
          <p:nvPr>
            <p:ph idx="1"/>
          </p:nvPr>
        </p:nvSpPr>
        <p:spPr>
          <a:xfrm>
            <a:off x="1053738" y="1845734"/>
            <a:ext cx="10058400" cy="4023360"/>
          </a:xfrm>
        </p:spPr>
        <p:txBody>
          <a:bodyPr>
            <a:noAutofit/>
          </a:bodyPr>
          <a:lstStyle/>
          <a:p>
            <a:pPr eaLnBrk="1" hangingPunct="1">
              <a:lnSpc>
                <a:spcPct val="90000"/>
              </a:lnSpc>
            </a:pPr>
            <a:r>
              <a:rPr lang="en-US" b="1" dirty="0">
                <a:sym typeface="+mn-ea"/>
              </a:rPr>
              <a:t>Cold Start problem:</a:t>
            </a:r>
            <a:r>
              <a:rPr lang="en-US" dirty="0">
                <a:sym typeface="+mn-ea"/>
              </a:rPr>
              <a:t> The model requires</a:t>
            </a:r>
            <a:r>
              <a:rPr dirty="0">
                <a:sym typeface="+mn-ea"/>
              </a:rPr>
              <a:t> enough </a:t>
            </a:r>
            <a:r>
              <a:rPr lang="en-IN" dirty="0">
                <a:sym typeface="+mn-ea"/>
              </a:rPr>
              <a:t>amount of </a:t>
            </a:r>
            <a:r>
              <a:rPr dirty="0">
                <a:sym typeface="+mn-ea"/>
              </a:rPr>
              <a:t>other users already in the system to find a </a:t>
            </a:r>
            <a:r>
              <a:rPr lang="en-IN" dirty="0">
                <a:sym typeface="+mn-ea"/>
              </a:rPr>
              <a:t>good match.</a:t>
            </a:r>
            <a:endParaRPr dirty="0">
              <a:sym typeface="+mn-ea"/>
            </a:endParaRPr>
          </a:p>
          <a:p>
            <a:pPr eaLnBrk="1" hangingPunct="1">
              <a:lnSpc>
                <a:spcPct val="90000"/>
              </a:lnSpc>
            </a:pPr>
            <a:r>
              <a:rPr lang="en-US" b="1" dirty="0">
                <a:sym typeface="+mn-ea"/>
              </a:rPr>
              <a:t>Sparsity:</a:t>
            </a:r>
            <a:r>
              <a:rPr lang="en-US" dirty="0">
                <a:sym typeface="+mn-ea"/>
              </a:rPr>
              <a:t> </a:t>
            </a:r>
            <a:r>
              <a:rPr dirty="0">
                <a:sym typeface="+mn-ea"/>
              </a:rPr>
              <a:t>If the user/ratings matrix is sparse, and it is </a:t>
            </a:r>
            <a:r>
              <a:rPr lang="en-IN" dirty="0">
                <a:sym typeface="+mn-ea"/>
              </a:rPr>
              <a:t>not easy</a:t>
            </a:r>
            <a:r>
              <a:rPr dirty="0">
                <a:sym typeface="+mn-ea"/>
              </a:rPr>
              <a:t> to find </a:t>
            </a:r>
            <a:r>
              <a:rPr lang="en-IN" dirty="0">
                <a:sym typeface="+mn-ea"/>
              </a:rPr>
              <a:t>the </a:t>
            </a:r>
            <a:r>
              <a:rPr dirty="0">
                <a:sym typeface="+mn-ea"/>
              </a:rPr>
              <a:t>users that have rated the same items.</a:t>
            </a:r>
            <a:endParaRPr lang="en-IN" dirty="0">
              <a:sym typeface="+mn-ea"/>
            </a:endParaRPr>
          </a:p>
          <a:p>
            <a:pPr>
              <a:buFont typeface="Arial" charset="0"/>
              <a:buChar char="•"/>
            </a:pPr>
            <a:r>
              <a:rPr lang="en-IN" b="1" dirty="0">
                <a:sym typeface="+mn-ea"/>
              </a:rPr>
              <a:t>Popularity Bias</a:t>
            </a:r>
            <a:r>
              <a:rPr lang="en-IN" dirty="0">
                <a:sym typeface="+mn-ea"/>
              </a:rPr>
              <a:t>: Not possible to recommend items to users with unique tastes. </a:t>
            </a:r>
            <a:endParaRPr lang="en-IN" dirty="0"/>
          </a:p>
          <a:p>
            <a:pPr lvl="1"/>
            <a:r>
              <a:rPr lang="en-IN" sz="2000" dirty="0"/>
              <a:t>Popular items are recommended more to the users as more data being available on them </a:t>
            </a:r>
          </a:p>
          <a:p>
            <a:pPr lvl="1"/>
            <a:r>
              <a:rPr lang="en-IN" sz="2000" dirty="0"/>
              <a:t>This may begin a positive feedback loop not allowing the model to  recommend items with less popularity to the users</a:t>
            </a:r>
          </a:p>
          <a:p>
            <a:r>
              <a:rPr lang="en-IN" dirty="0"/>
              <a:t>•</a:t>
            </a:r>
            <a:r>
              <a:rPr lang="en-IN" b="1" dirty="0"/>
              <a:t>Shilling attacks</a:t>
            </a:r>
          </a:p>
          <a:p>
            <a:pPr lvl="1"/>
            <a:r>
              <a:rPr lang="en-IN" sz="2000" dirty="0"/>
              <a:t>Users can create fake preferences to push their own items</a:t>
            </a:r>
          </a:p>
          <a:p>
            <a:r>
              <a:rPr lang="en-IN" dirty="0"/>
              <a:t>•</a:t>
            </a:r>
            <a:r>
              <a:rPr lang="en-IN" b="1" dirty="0"/>
              <a:t>Scalability</a:t>
            </a:r>
          </a:p>
          <a:p>
            <a:pPr lvl="1"/>
            <a:r>
              <a:rPr lang="en-IN" sz="2000" dirty="0"/>
              <a:t>Collaborative filtering models are computationally expensive</a:t>
            </a:r>
          </a:p>
          <a:p>
            <a:pPr eaLnBrk="1" hangingPunct="1">
              <a:lnSpc>
                <a:spcPct val="90000"/>
              </a:lnSpc>
            </a:pPr>
            <a:endParaRPr dirty="0">
              <a:sym typeface="+mn-ea"/>
            </a:endParaRPr>
          </a:p>
        </p:txBody>
      </p:sp>
    </p:spTree>
    <p:extLst>
      <p:ext uri="{BB962C8B-B14F-4D97-AF65-F5344CB8AC3E}">
        <p14:creationId xmlns:p14="http://schemas.microsoft.com/office/powerpoint/2010/main" val="136836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BCF36-7775-4C67-91F1-6EC5E5C58A5F}"/>
              </a:ext>
            </a:extLst>
          </p:cNvPr>
          <p:cNvSpPr>
            <a:spLocks noGrp="1"/>
          </p:cNvSpPr>
          <p:nvPr>
            <p:ph idx="1"/>
          </p:nvPr>
        </p:nvSpPr>
        <p:spPr>
          <a:xfrm>
            <a:off x="838200" y="1570792"/>
            <a:ext cx="10515600" cy="4351338"/>
          </a:xfrm>
        </p:spPr>
        <p:txBody>
          <a:bodyPr>
            <a:normAutofit/>
          </a:bodyPr>
          <a:lstStyle/>
          <a:p>
            <a:pPr marL="0" indent="0" algn="ctr">
              <a:buNone/>
            </a:pPr>
            <a:endParaRPr lang="en-US" sz="3600" b="1" dirty="0"/>
          </a:p>
          <a:p>
            <a:pPr marL="0" indent="0" algn="ctr">
              <a:buNone/>
            </a:pPr>
            <a:endParaRPr lang="en-US" sz="3600" b="1" dirty="0"/>
          </a:p>
          <a:p>
            <a:pPr marL="0" indent="0" algn="ctr">
              <a:buNone/>
            </a:pPr>
            <a:r>
              <a:rPr lang="en-US" sz="3600" b="1" dirty="0"/>
              <a:t>MATRIX FACTORIZATION BASED APPROACH</a:t>
            </a:r>
          </a:p>
        </p:txBody>
      </p:sp>
    </p:spTree>
    <p:extLst>
      <p:ext uri="{BB962C8B-B14F-4D97-AF65-F5344CB8AC3E}">
        <p14:creationId xmlns:p14="http://schemas.microsoft.com/office/powerpoint/2010/main" val="382036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F42F-227D-4008-A84F-360C52B1C0AE}"/>
              </a:ext>
            </a:extLst>
          </p:cNvPr>
          <p:cNvSpPr>
            <a:spLocks noGrp="1"/>
          </p:cNvSpPr>
          <p:nvPr>
            <p:ph type="title"/>
          </p:nvPr>
        </p:nvSpPr>
        <p:spPr>
          <a:xfrm>
            <a:off x="490850" y="-16738"/>
            <a:ext cx="10058400" cy="1450757"/>
          </a:xfrm>
        </p:spPr>
        <p:txBody>
          <a:bodyPr>
            <a:normAutofit/>
          </a:bodyPr>
          <a:lstStyle/>
          <a:p>
            <a:r>
              <a:rPr lang="en-US" sz="3600" b="1" dirty="0"/>
              <a:t>What is Singular Value Decomposition (SVD)</a:t>
            </a:r>
          </a:p>
        </p:txBody>
      </p:sp>
      <mc:AlternateContent xmlns:mc="http://schemas.openxmlformats.org/markup-compatibility/2006" xmlns:a14="http://schemas.microsoft.com/office/drawing/2010/main">
        <mc:Choice Requires="a14">
          <p:sp>
            <p:nvSpPr>
              <p:cNvPr id="5" name="Inhaltsplatzhalter 2">
                <a:extLst>
                  <a:ext uri="{FF2B5EF4-FFF2-40B4-BE49-F238E27FC236}">
                    <a16:creationId xmlns:a16="http://schemas.microsoft.com/office/drawing/2014/main" id="{D36E8FF3-4B03-460E-B8AC-D0C293DCE091}"/>
                  </a:ext>
                </a:extLst>
              </p:cNvPr>
              <p:cNvSpPr>
                <a:spLocks noGrp="1"/>
              </p:cNvSpPr>
              <p:nvPr>
                <p:ph idx="1"/>
              </p:nvPr>
            </p:nvSpPr>
            <p:spPr>
              <a:xfrm>
                <a:off x="692046" y="2064895"/>
                <a:ext cx="5403954" cy="4525963"/>
              </a:xfrm>
            </p:spPr>
            <p:txBody>
              <a:bodyPr>
                <a:normAutofit/>
              </a:bodyPr>
              <a:lstStyle/>
              <a:p>
                <a:r>
                  <a:rPr lang="en-US" b="0" dirty="0"/>
                  <a:t>Singular Value Decomposition (SVD) can be used to decompose any given Matrix, M into a product of 3 matrices as follows:</a:t>
                </a:r>
              </a:p>
              <a:p>
                <a:endParaRPr lang="en-US" b="0" dirty="0"/>
              </a:p>
              <a:p>
                <a:pPr lvl="1"/>
                <a:endParaRPr lang="en-US" sz="2000" b="0" dirty="0"/>
              </a:p>
              <a:p>
                <a:pPr lvl="1"/>
                <a:r>
                  <a:rPr lang="en-US" sz="2000" b="0" dirty="0"/>
                  <a:t>where </a:t>
                </a:r>
                <a14:m>
                  <m:oMath xmlns:m="http://schemas.openxmlformats.org/officeDocument/2006/math">
                    <m:r>
                      <a:rPr lang="en-US" sz="2000" b="0" i="1" smtClean="0">
                        <a:latin typeface="Cambria Math" panose="02040503050406030204" pitchFamily="18" charset="0"/>
                      </a:rPr>
                      <m:t>𝑈</m:t>
                    </m:r>
                  </m:oMath>
                </a14:m>
                <a:r>
                  <a:rPr lang="en-US" sz="2000" b="0" i="1" dirty="0"/>
                  <a:t> </a:t>
                </a:r>
                <a:r>
                  <a:rPr lang="en-US" sz="2000" b="0" dirty="0"/>
                  <a:t>and </a:t>
                </a:r>
                <a14:m>
                  <m:oMath xmlns:m="http://schemas.openxmlformats.org/officeDocument/2006/math">
                    <m:r>
                      <a:rPr lang="en-US" sz="2000" b="0" i="1" smtClean="0">
                        <a:latin typeface="Cambria Math" panose="02040503050406030204" pitchFamily="18" charset="0"/>
                      </a:rPr>
                      <m:t>𝑉</m:t>
                    </m:r>
                  </m:oMath>
                </a14:m>
                <a:r>
                  <a:rPr lang="en-US" sz="2000" b="0" i="1" dirty="0"/>
                  <a:t> </a:t>
                </a:r>
                <a:r>
                  <a:rPr lang="en-US" sz="2000" b="0" dirty="0"/>
                  <a:t>are called </a:t>
                </a:r>
                <a:r>
                  <a:rPr lang="en-US" sz="2000" b="0" i="1" dirty="0"/>
                  <a:t>left </a:t>
                </a:r>
                <a:r>
                  <a:rPr lang="en-US" sz="2000" b="0" dirty="0"/>
                  <a:t>and </a:t>
                </a:r>
                <a:r>
                  <a:rPr lang="en-US" sz="2000" b="0" i="1" dirty="0"/>
                  <a:t>right singular vectors </a:t>
                </a:r>
                <a:r>
                  <a:rPr lang="en-US" sz="2000" b="0" dirty="0"/>
                  <a:t>and the values of the diagonal of </a:t>
                </a:r>
                <a14:m>
                  <m:oMath xmlns:m="http://schemas.openxmlformats.org/officeDocument/2006/math">
                    <m:r>
                      <m:rPr>
                        <m:sty m:val="p"/>
                      </m:rPr>
                      <a:rPr lang="en-US" sz="2000" b="0" i="1" smtClean="0">
                        <a:latin typeface="Cambria Math" panose="02040503050406030204" pitchFamily="18" charset="0"/>
                        <a:ea typeface="Cambria Math"/>
                      </a:rPr>
                      <m:t>Σ</m:t>
                    </m:r>
                  </m:oMath>
                </a14:m>
                <a:r>
                  <a:rPr lang="en-US" sz="2000" b="0" i="1" dirty="0"/>
                  <a:t> </a:t>
                </a:r>
                <a:r>
                  <a:rPr lang="en-US" sz="2000" b="0" dirty="0"/>
                  <a:t>are called the </a:t>
                </a:r>
                <a:r>
                  <a:rPr lang="en-US" sz="2000" b="0" i="1" dirty="0"/>
                  <a:t>singular values</a:t>
                </a:r>
              </a:p>
              <a:p>
                <a:r>
                  <a:rPr lang="en-US" b="0" dirty="0"/>
                  <a:t>The matrix can be approximated to a lower rank by considering only the largest singular values</a:t>
                </a:r>
              </a:p>
            </p:txBody>
          </p:sp>
        </mc:Choice>
        <mc:Fallback xmlns="">
          <p:sp>
            <p:nvSpPr>
              <p:cNvPr id="5" name="Inhaltsplatzhalter 2">
                <a:extLst>
                  <a:ext uri="{FF2B5EF4-FFF2-40B4-BE49-F238E27FC236}">
                    <a16:creationId xmlns:a16="http://schemas.microsoft.com/office/drawing/2014/main" id="{D36E8FF3-4B03-460E-B8AC-D0C293DCE091}"/>
                  </a:ext>
                </a:extLst>
              </p:cNvPr>
              <p:cNvSpPr>
                <a:spLocks noGrp="1" noRot="1" noChangeAspect="1" noMove="1" noResize="1" noEditPoints="1" noAdjustHandles="1" noChangeArrowheads="1" noChangeShapeType="1" noTextEdit="1"/>
              </p:cNvSpPr>
              <p:nvPr>
                <p:ph idx="1"/>
              </p:nvPr>
            </p:nvSpPr>
            <p:spPr>
              <a:xfrm>
                <a:off x="692046" y="2064895"/>
                <a:ext cx="5403954" cy="4525963"/>
              </a:xfrm>
              <a:blipFill>
                <a:blip r:embed="rId3"/>
                <a:stretch>
                  <a:fillRect l="-1242" t="-1482" r="-316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D1F779C-A8E4-4005-82E1-030A333F50E6}"/>
              </a:ext>
            </a:extLst>
          </p:cNvPr>
          <p:cNvPicPr>
            <a:picLocks noChangeAspect="1"/>
          </p:cNvPicPr>
          <p:nvPr/>
        </p:nvPicPr>
        <p:blipFill>
          <a:blip r:embed="rId4"/>
          <a:stretch>
            <a:fillRect/>
          </a:stretch>
        </p:blipFill>
        <p:spPr>
          <a:xfrm>
            <a:off x="6640643" y="2064895"/>
            <a:ext cx="4453405" cy="3901190"/>
          </a:xfrm>
          <a:prstGeom prst="rect">
            <a:avLst/>
          </a:prstGeom>
        </p:spPr>
      </p:pic>
      <p:graphicFrame>
        <p:nvGraphicFramePr>
          <p:cNvPr id="6" name="Objekt 3">
            <a:extLst>
              <a:ext uri="{FF2B5EF4-FFF2-40B4-BE49-F238E27FC236}">
                <a16:creationId xmlns:a16="http://schemas.microsoft.com/office/drawing/2014/main" id="{65EF8CC4-07D2-4FBF-8A0C-A9435F79B7AA}"/>
              </a:ext>
            </a:extLst>
          </p:cNvPr>
          <p:cNvGraphicFramePr>
            <a:graphicFrameLocks noChangeAspect="1"/>
          </p:cNvGraphicFramePr>
          <p:nvPr>
            <p:extLst>
              <p:ext uri="{D42A27DB-BD31-4B8C-83A1-F6EECF244321}">
                <p14:modId xmlns:p14="http://schemas.microsoft.com/office/powerpoint/2010/main" val="2238542255"/>
              </p:ext>
            </p:extLst>
          </p:nvPr>
        </p:nvGraphicFramePr>
        <p:xfrm>
          <a:off x="2365947" y="3014662"/>
          <a:ext cx="1676400" cy="414338"/>
        </p:xfrm>
        <a:graphic>
          <a:graphicData uri="http://schemas.openxmlformats.org/presentationml/2006/ole">
            <mc:AlternateContent xmlns:mc="http://schemas.openxmlformats.org/markup-compatibility/2006">
              <mc:Choice xmlns:v="urn:schemas-microsoft-com:vml" Requires="v">
                <p:oleObj spid="_x0000_s2083" name="Formel" r:id="rId5" imgW="965160" imgH="203040" progId="Equation.3">
                  <p:embed/>
                </p:oleObj>
              </mc:Choice>
              <mc:Fallback>
                <p:oleObj name="Formel" r:id="rId5" imgW="965160" imgH="203040" progId="Equation.3">
                  <p:embed/>
                  <p:pic>
                    <p:nvPicPr>
                      <p:cNvPr id="6" name="Objekt 3">
                        <a:extLst>
                          <a:ext uri="{FF2B5EF4-FFF2-40B4-BE49-F238E27FC236}">
                            <a16:creationId xmlns:a16="http://schemas.microsoft.com/office/drawing/2014/main" id="{65EF8CC4-07D2-4FBF-8A0C-A9435F79B7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5947" y="3014662"/>
                        <a:ext cx="16764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62356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7513-5B8F-4502-BFE2-E727C722EDEE}"/>
              </a:ext>
            </a:extLst>
          </p:cNvPr>
          <p:cNvSpPr>
            <a:spLocks noGrp="1"/>
          </p:cNvSpPr>
          <p:nvPr>
            <p:ph type="title"/>
          </p:nvPr>
        </p:nvSpPr>
        <p:spPr/>
        <p:txBody>
          <a:bodyPr>
            <a:normAutofit/>
          </a:bodyPr>
          <a:lstStyle/>
          <a:p>
            <a:r>
              <a:rPr lang="en-US" sz="3600" b="1" dirty="0"/>
              <a:t>SVD for User Item Matrix</a:t>
            </a:r>
          </a:p>
        </p:txBody>
      </p:sp>
      <p:sp>
        <p:nvSpPr>
          <p:cNvPr id="3" name="Content Placeholder 2">
            <a:extLst>
              <a:ext uri="{FF2B5EF4-FFF2-40B4-BE49-F238E27FC236}">
                <a16:creationId xmlns:a16="http://schemas.microsoft.com/office/drawing/2014/main" id="{C8D3FD64-349E-457F-829E-63289EC5B895}"/>
              </a:ext>
            </a:extLst>
          </p:cNvPr>
          <p:cNvSpPr>
            <a:spLocks noGrp="1"/>
          </p:cNvSpPr>
          <p:nvPr>
            <p:ph idx="1"/>
          </p:nvPr>
        </p:nvSpPr>
        <p:spPr>
          <a:xfrm>
            <a:off x="1097280" y="2085577"/>
            <a:ext cx="10058400" cy="4023360"/>
          </a:xfrm>
        </p:spPr>
        <p:txBody>
          <a:bodyPr/>
          <a:lstStyle/>
          <a:p>
            <a:r>
              <a:rPr lang="en-US" dirty="0"/>
              <a:t>SVD on the User Item Matrix can help generate 2 lower rank matrices – A </a:t>
            </a:r>
            <a:r>
              <a:rPr lang="en-US" i="1" dirty="0"/>
              <a:t>User-Feature Matrix </a:t>
            </a:r>
            <a:r>
              <a:rPr lang="en-US" dirty="0"/>
              <a:t>and an </a:t>
            </a:r>
            <a:r>
              <a:rPr lang="en-US" i="1" dirty="0"/>
              <a:t>Item Feature Matrix </a:t>
            </a:r>
          </a:p>
          <a:p>
            <a:r>
              <a:rPr lang="en-US" dirty="0"/>
              <a:t>Intuitively, the features may represent some underlying themes/latent factors. </a:t>
            </a:r>
            <a:r>
              <a:rPr lang="en-US" dirty="0" err="1"/>
              <a:t>Eg</a:t>
            </a:r>
            <a:r>
              <a:rPr lang="en-US" dirty="0"/>
              <a:t> in the case of movies the features may broadly represent different genres, high budget/low budget movies, commercial/art films </a:t>
            </a:r>
            <a:r>
              <a:rPr lang="en-US" dirty="0" err="1"/>
              <a:t>etc</a:t>
            </a:r>
            <a:endParaRPr lang="en-US" dirty="0"/>
          </a:p>
          <a:p>
            <a:pPr marL="0" indent="0">
              <a:buNone/>
            </a:pPr>
            <a:endParaRPr lang="en-US" dirty="0"/>
          </a:p>
        </p:txBody>
      </p:sp>
    </p:spTree>
    <p:extLst>
      <p:ext uri="{BB962C8B-B14F-4D97-AF65-F5344CB8AC3E}">
        <p14:creationId xmlns:p14="http://schemas.microsoft.com/office/powerpoint/2010/main" val="4340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538-37CE-4CC9-BF3A-FD1F1C2E3179}"/>
              </a:ext>
            </a:extLst>
          </p:cNvPr>
          <p:cNvSpPr>
            <a:spLocks noGrp="1"/>
          </p:cNvSpPr>
          <p:nvPr>
            <p:ph type="title"/>
          </p:nvPr>
        </p:nvSpPr>
        <p:spPr/>
        <p:txBody>
          <a:bodyPr>
            <a:normAutofit/>
          </a:bodyPr>
          <a:lstStyle/>
          <a:p>
            <a:r>
              <a:rPr lang="en-US" sz="3600" b="1" dirty="0"/>
              <a:t>Funk SVD approach</a:t>
            </a:r>
          </a:p>
        </p:txBody>
      </p:sp>
      <p:sp>
        <p:nvSpPr>
          <p:cNvPr id="3" name="Content Placeholder 2">
            <a:extLst>
              <a:ext uri="{FF2B5EF4-FFF2-40B4-BE49-F238E27FC236}">
                <a16:creationId xmlns:a16="http://schemas.microsoft.com/office/drawing/2014/main" id="{086C5327-C303-4BA4-B7D7-EF4768490506}"/>
              </a:ext>
            </a:extLst>
          </p:cNvPr>
          <p:cNvSpPr>
            <a:spLocks noGrp="1"/>
          </p:cNvSpPr>
          <p:nvPr>
            <p:ph idx="1"/>
          </p:nvPr>
        </p:nvSpPr>
        <p:spPr>
          <a:xfrm>
            <a:off x="1277162" y="2055596"/>
            <a:ext cx="10058400" cy="4023360"/>
          </a:xfrm>
        </p:spPr>
        <p:txBody>
          <a:bodyPr>
            <a:normAutofit lnSpcReduction="10000"/>
          </a:bodyPr>
          <a:lstStyle/>
          <a:p>
            <a:r>
              <a:rPr lang="en-US" dirty="0"/>
              <a:t>User Item matrix is highly sparse, hence traditional SVD algorithms cannot be used to factorize the matrix</a:t>
            </a:r>
          </a:p>
          <a:p>
            <a:r>
              <a:rPr lang="en-US" dirty="0"/>
              <a:t>Hence, User features and Item features are determined by optimizing the following cost function:</a:t>
            </a:r>
          </a:p>
          <a:p>
            <a:endParaRPr lang="en-US" dirty="0"/>
          </a:p>
          <a:p>
            <a:endParaRPr lang="en-US" dirty="0"/>
          </a:p>
          <a:p>
            <a:endParaRPr lang="en-US" dirty="0"/>
          </a:p>
          <a:p>
            <a:r>
              <a:rPr lang="en-US" dirty="0"/>
              <a:t>Where,</a:t>
            </a:r>
          </a:p>
          <a:p>
            <a:pPr lvl="1"/>
            <a:r>
              <a:rPr lang="en-US" dirty="0" err="1"/>
              <a:t>p</a:t>
            </a:r>
            <a:r>
              <a:rPr lang="en-US" baseline="-25000" dirty="0" err="1"/>
              <a:t>u</a:t>
            </a:r>
            <a:r>
              <a:rPr lang="en-US" dirty="0"/>
              <a:t> and q</a:t>
            </a:r>
            <a:r>
              <a:rPr lang="en-US" baseline="-25000" dirty="0"/>
              <a:t>i</a:t>
            </a:r>
            <a:r>
              <a:rPr lang="en-US" dirty="0"/>
              <a:t> are the features vectors for User u and item i respectively</a:t>
            </a:r>
          </a:p>
          <a:p>
            <a:pPr lvl="1"/>
            <a:r>
              <a:rPr lang="en-US" dirty="0"/>
              <a:t>lambda is the regularization parameter</a:t>
            </a:r>
          </a:p>
          <a:p>
            <a:r>
              <a:rPr lang="en-US" dirty="0"/>
              <a:t>The cost function can be optimized using Gradient Descent</a:t>
            </a:r>
          </a:p>
          <a:p>
            <a:pPr marL="0" indent="0">
              <a:buNone/>
            </a:pPr>
            <a:endParaRPr lang="en-US" dirty="0"/>
          </a:p>
        </p:txBody>
      </p:sp>
      <p:pic>
        <p:nvPicPr>
          <p:cNvPr id="4" name="Picture 3">
            <a:extLst>
              <a:ext uri="{FF2B5EF4-FFF2-40B4-BE49-F238E27FC236}">
                <a16:creationId xmlns:a16="http://schemas.microsoft.com/office/drawing/2014/main" id="{A9E2CBE7-6713-4369-AD06-D6E2C2002303}"/>
              </a:ext>
            </a:extLst>
          </p:cNvPr>
          <p:cNvPicPr>
            <a:picLocks noChangeAspect="1"/>
          </p:cNvPicPr>
          <p:nvPr/>
        </p:nvPicPr>
        <p:blipFill>
          <a:blip r:embed="rId2"/>
          <a:stretch>
            <a:fillRect/>
          </a:stretch>
        </p:blipFill>
        <p:spPr>
          <a:xfrm>
            <a:off x="4391025" y="3864182"/>
            <a:ext cx="3409950" cy="902689"/>
          </a:xfrm>
          <a:prstGeom prst="rect">
            <a:avLst/>
          </a:prstGeom>
        </p:spPr>
      </p:pic>
    </p:spTree>
    <p:extLst>
      <p:ext uri="{BB962C8B-B14F-4D97-AF65-F5344CB8AC3E}">
        <p14:creationId xmlns:p14="http://schemas.microsoft.com/office/powerpoint/2010/main" val="239130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78CB-B76F-456B-BCE4-E1FA7F33805A}"/>
              </a:ext>
            </a:extLst>
          </p:cNvPr>
          <p:cNvSpPr>
            <a:spLocks noGrp="1"/>
          </p:cNvSpPr>
          <p:nvPr>
            <p:ph type="title"/>
          </p:nvPr>
        </p:nvSpPr>
        <p:spPr/>
        <p:txBody>
          <a:bodyPr>
            <a:normAutofit/>
          </a:bodyPr>
          <a:lstStyle/>
          <a:p>
            <a:r>
              <a:rPr lang="en-US" sz="3200" b="1" dirty="0"/>
              <a:t>Generating Predictions using SVD</a:t>
            </a:r>
          </a:p>
        </p:txBody>
      </p:sp>
      <p:sp>
        <p:nvSpPr>
          <p:cNvPr id="3" name="Content Placeholder 2">
            <a:extLst>
              <a:ext uri="{FF2B5EF4-FFF2-40B4-BE49-F238E27FC236}">
                <a16:creationId xmlns:a16="http://schemas.microsoft.com/office/drawing/2014/main" id="{0F1EAFBC-9BB6-4E77-A73E-E7BFA055FAB0}"/>
              </a:ext>
            </a:extLst>
          </p:cNvPr>
          <p:cNvSpPr>
            <a:spLocks noGrp="1"/>
          </p:cNvSpPr>
          <p:nvPr>
            <p:ph idx="1"/>
          </p:nvPr>
        </p:nvSpPr>
        <p:spPr>
          <a:xfrm>
            <a:off x="1190219" y="2040606"/>
            <a:ext cx="10058400" cy="4023360"/>
          </a:xfrm>
        </p:spPr>
        <p:txBody>
          <a:bodyPr>
            <a:normAutofit lnSpcReduction="10000"/>
          </a:bodyPr>
          <a:lstStyle/>
          <a:p>
            <a:pPr marL="0" indent="0">
              <a:buNone/>
            </a:pPr>
            <a:r>
              <a:rPr lang="en-US" sz="2400" dirty="0"/>
              <a:t>The vector </a:t>
            </a:r>
            <a:r>
              <a:rPr lang="en-US" sz="2400" dirty="0" err="1"/>
              <a:t>pu</a:t>
            </a:r>
            <a:r>
              <a:rPr lang="en-US" sz="2400" dirty="0"/>
              <a:t> represents the affinity of user u for each of the latent factors</a:t>
            </a:r>
          </a:p>
          <a:p>
            <a:pPr marL="0" indent="0">
              <a:buNone/>
            </a:pPr>
            <a:r>
              <a:rPr lang="en-US" sz="2400" dirty="0"/>
              <a:t>Similarly the vector qi represents affinity of the item i for the latent factors</a:t>
            </a:r>
          </a:p>
          <a:p>
            <a:pPr marL="0" indent="0">
              <a:buNone/>
            </a:pPr>
            <a:r>
              <a:rPr lang="en-US" sz="2400" dirty="0"/>
              <a:t>Hence, to estimate the preference of user u towards rating I we can simply multiply the feature vectors together </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To estimate the rating for each pair of User/Item we can simply take the dot product of </a:t>
            </a:r>
            <a:r>
              <a:rPr lang="en-US" sz="2400" i="1" dirty="0"/>
              <a:t>User-Feature</a:t>
            </a:r>
            <a:r>
              <a:rPr lang="en-US" sz="2400" dirty="0"/>
              <a:t> and </a:t>
            </a:r>
            <a:r>
              <a:rPr lang="en-US" sz="2400" i="1" dirty="0"/>
              <a:t>Feature-Item</a:t>
            </a:r>
            <a:r>
              <a:rPr lang="en-US" sz="2400" dirty="0"/>
              <a:t> Matrix</a:t>
            </a:r>
          </a:p>
        </p:txBody>
      </p:sp>
      <p:pic>
        <p:nvPicPr>
          <p:cNvPr id="4" name="Picture 3">
            <a:extLst>
              <a:ext uri="{FF2B5EF4-FFF2-40B4-BE49-F238E27FC236}">
                <a16:creationId xmlns:a16="http://schemas.microsoft.com/office/drawing/2014/main" id="{AE583121-CF12-4C8F-A5DF-36B7071A1FA5}"/>
              </a:ext>
            </a:extLst>
          </p:cNvPr>
          <p:cNvPicPr>
            <a:picLocks noChangeAspect="1"/>
          </p:cNvPicPr>
          <p:nvPr/>
        </p:nvPicPr>
        <p:blipFill>
          <a:blip r:embed="rId2"/>
          <a:stretch>
            <a:fillRect/>
          </a:stretch>
        </p:blipFill>
        <p:spPr>
          <a:xfrm>
            <a:off x="3200244" y="3776348"/>
            <a:ext cx="5581650" cy="1050485"/>
          </a:xfrm>
          <a:prstGeom prst="rect">
            <a:avLst/>
          </a:prstGeom>
        </p:spPr>
      </p:pic>
    </p:spTree>
    <p:extLst>
      <p:ext uri="{BB962C8B-B14F-4D97-AF65-F5344CB8AC3E}">
        <p14:creationId xmlns:p14="http://schemas.microsoft.com/office/powerpoint/2010/main" val="346047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BCF36-7775-4C67-91F1-6EC5E5C58A5F}"/>
              </a:ext>
            </a:extLst>
          </p:cNvPr>
          <p:cNvSpPr>
            <a:spLocks noGrp="1"/>
          </p:cNvSpPr>
          <p:nvPr>
            <p:ph idx="1"/>
          </p:nvPr>
        </p:nvSpPr>
        <p:spPr>
          <a:xfrm>
            <a:off x="838200" y="1570792"/>
            <a:ext cx="10515600" cy="4351338"/>
          </a:xfrm>
        </p:spPr>
        <p:txBody>
          <a:bodyPr>
            <a:normAutofit/>
          </a:bodyPr>
          <a:lstStyle/>
          <a:p>
            <a:pPr marL="0" indent="0" algn="ctr">
              <a:buNone/>
            </a:pPr>
            <a:endParaRPr lang="en-US" sz="3600" b="1" dirty="0"/>
          </a:p>
          <a:p>
            <a:pPr marL="0" indent="0" algn="ctr">
              <a:buNone/>
            </a:pPr>
            <a:endParaRPr lang="en-US" sz="3600" b="1" dirty="0"/>
          </a:p>
          <a:p>
            <a:pPr marL="0" indent="0" algn="ctr">
              <a:buNone/>
            </a:pPr>
            <a:r>
              <a:rPr lang="en-US" sz="3600" b="1" dirty="0"/>
              <a:t>Content based Recommendation</a:t>
            </a:r>
          </a:p>
        </p:txBody>
      </p:sp>
    </p:spTree>
    <p:extLst>
      <p:ext uri="{BB962C8B-B14F-4D97-AF65-F5344CB8AC3E}">
        <p14:creationId xmlns:p14="http://schemas.microsoft.com/office/powerpoint/2010/main" val="4012625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252" y="667657"/>
            <a:ext cx="10058400" cy="1029843"/>
          </a:xfrm>
        </p:spPr>
        <p:txBody>
          <a:bodyPr/>
          <a:lstStyle/>
          <a:p>
            <a:r>
              <a:rPr lang="en-IN" dirty="0"/>
              <a:t>Content Based Recommendation</a:t>
            </a:r>
          </a:p>
        </p:txBody>
      </p:sp>
      <p:sp>
        <p:nvSpPr>
          <p:cNvPr id="3" name="Content Placeholder 2"/>
          <p:cNvSpPr>
            <a:spLocks noGrp="1"/>
          </p:cNvSpPr>
          <p:nvPr>
            <p:ph idx="1"/>
          </p:nvPr>
        </p:nvSpPr>
        <p:spPr>
          <a:xfrm>
            <a:off x="1213394" y="1903791"/>
            <a:ext cx="10058400" cy="4023360"/>
          </a:xfrm>
        </p:spPr>
        <p:txBody>
          <a:bodyPr>
            <a:normAutofit/>
          </a:bodyPr>
          <a:lstStyle/>
          <a:p>
            <a:r>
              <a:rPr lang="en-US" b="1" dirty="0"/>
              <a:t>Advantages</a:t>
            </a:r>
          </a:p>
          <a:p>
            <a:pPr lvl="1"/>
            <a:r>
              <a:rPr lang="en-US" dirty="0"/>
              <a:t>Content-based recommender systems do not use a lot of user data. </a:t>
            </a:r>
          </a:p>
          <a:p>
            <a:pPr lvl="1"/>
            <a:r>
              <a:rPr lang="en-US" dirty="0"/>
              <a:t>Only requires item data and you can start giving recommendations to users.</a:t>
            </a:r>
          </a:p>
          <a:p>
            <a:pPr lvl="1"/>
            <a:r>
              <a:rPr lang="en-US" dirty="0"/>
              <a:t>No Cold start problem - Content based recommendation system does not depend on lots of user data, so it is viable to give recommendations to even your first customer as long as you have sufficient data to build his user profile. </a:t>
            </a:r>
          </a:p>
          <a:p>
            <a:pPr lvl="1"/>
            <a:r>
              <a:rPr lang="en-US" dirty="0"/>
              <a:t>Cheaper to build and maintain</a:t>
            </a:r>
          </a:p>
          <a:p>
            <a:r>
              <a:rPr lang="en-US" b="1" dirty="0"/>
              <a:t>Challenges</a:t>
            </a:r>
          </a:p>
          <a:p>
            <a:pPr lvl="1"/>
            <a:r>
              <a:rPr lang="en-US" dirty="0"/>
              <a:t>The item data </a:t>
            </a:r>
            <a:r>
              <a:rPr lang="en-US" b="1" dirty="0"/>
              <a:t>needs to be well distributed</a:t>
            </a:r>
          </a:p>
          <a:p>
            <a:pPr lvl="1"/>
            <a:r>
              <a:rPr lang="en-US" dirty="0"/>
              <a:t>Recommendations to the user will be mostly </a:t>
            </a:r>
            <a:r>
              <a:rPr lang="en-US" b="1" dirty="0"/>
              <a:t>substitutes</a:t>
            </a:r>
            <a:r>
              <a:rPr lang="en-US" dirty="0"/>
              <a:t>, and not complements.</a:t>
            </a:r>
          </a:p>
          <a:p>
            <a:pPr lvl="1"/>
            <a:r>
              <a:rPr lang="en-US" b="1" dirty="0"/>
              <a:t>Less dynamic</a:t>
            </a:r>
          </a:p>
        </p:txBody>
      </p:sp>
    </p:spTree>
    <p:extLst>
      <p:ext uri="{BB962C8B-B14F-4D97-AF65-F5344CB8AC3E}">
        <p14:creationId xmlns:p14="http://schemas.microsoft.com/office/powerpoint/2010/main" val="179665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7E22-1CF2-4B6C-9868-56CACCC1698A}"/>
              </a:ext>
            </a:extLst>
          </p:cNvPr>
          <p:cNvSpPr>
            <a:spLocks noGrp="1"/>
          </p:cNvSpPr>
          <p:nvPr>
            <p:ph type="title"/>
          </p:nvPr>
        </p:nvSpPr>
        <p:spPr/>
        <p:txBody>
          <a:bodyPr>
            <a:normAutofit/>
          </a:bodyPr>
          <a:lstStyle/>
          <a:p>
            <a:r>
              <a:rPr lang="en-US" sz="3600" b="1" dirty="0"/>
              <a:t>Bag of Words (</a:t>
            </a:r>
            <a:r>
              <a:rPr lang="en-US" sz="3600" b="1" dirty="0" err="1"/>
              <a:t>BoW</a:t>
            </a:r>
            <a:r>
              <a:rPr lang="en-US" sz="3600" b="1" dirty="0"/>
              <a:t>) vectorization</a:t>
            </a:r>
          </a:p>
        </p:txBody>
      </p:sp>
      <p:sp>
        <p:nvSpPr>
          <p:cNvPr id="3" name="Content Placeholder 2">
            <a:extLst>
              <a:ext uri="{FF2B5EF4-FFF2-40B4-BE49-F238E27FC236}">
                <a16:creationId xmlns:a16="http://schemas.microsoft.com/office/drawing/2014/main" id="{486C3A0C-DC06-4529-9D5D-F2643FEC0D2F}"/>
              </a:ext>
            </a:extLst>
          </p:cNvPr>
          <p:cNvSpPr>
            <a:spLocks noGrp="1"/>
          </p:cNvSpPr>
          <p:nvPr>
            <p:ph idx="1"/>
          </p:nvPr>
        </p:nvSpPr>
        <p:spPr>
          <a:xfrm>
            <a:off x="1097280" y="2085576"/>
            <a:ext cx="10058400" cy="4023360"/>
          </a:xfrm>
        </p:spPr>
        <p:txBody>
          <a:bodyPr>
            <a:normAutofit/>
          </a:bodyPr>
          <a:lstStyle/>
          <a:p>
            <a:r>
              <a:rPr lang="en-US" sz="2200" dirty="0"/>
              <a:t>Text data cannot be directly used for Modelling</a:t>
            </a:r>
          </a:p>
          <a:p>
            <a:r>
              <a:rPr lang="en-US" sz="2200" dirty="0"/>
              <a:t>One approach to extract features involves the Bag of Words (</a:t>
            </a:r>
            <a:r>
              <a:rPr lang="en-US" sz="2200" dirty="0" err="1"/>
              <a:t>BoW</a:t>
            </a:r>
            <a:r>
              <a:rPr lang="en-US" sz="2200" dirty="0"/>
              <a:t>) approach </a:t>
            </a:r>
          </a:p>
          <a:p>
            <a:r>
              <a:rPr lang="en-US" sz="2200" dirty="0"/>
              <a:t>The </a:t>
            </a:r>
            <a:r>
              <a:rPr lang="en-US" sz="2200" dirty="0" err="1"/>
              <a:t>BoW</a:t>
            </a:r>
            <a:r>
              <a:rPr lang="en-US" sz="2200" dirty="0"/>
              <a:t> approach generates a Document-Term Matrix (DTM) where columns represents all the unique words in the corpus and the cell value indicates the frequency of that word in a given document (represented by rows)</a:t>
            </a:r>
          </a:p>
        </p:txBody>
      </p:sp>
      <p:graphicFrame>
        <p:nvGraphicFramePr>
          <p:cNvPr id="4" name="Table 3">
            <a:extLst>
              <a:ext uri="{FF2B5EF4-FFF2-40B4-BE49-F238E27FC236}">
                <a16:creationId xmlns:a16="http://schemas.microsoft.com/office/drawing/2014/main" id="{C22DB4BB-268F-4541-8C0E-B9CEE5383E6E}"/>
              </a:ext>
            </a:extLst>
          </p:cNvPr>
          <p:cNvGraphicFramePr>
            <a:graphicFrameLocks noGrp="1"/>
          </p:cNvGraphicFramePr>
          <p:nvPr>
            <p:extLst>
              <p:ext uri="{D42A27DB-BD31-4B8C-83A1-F6EECF244321}">
                <p14:modId xmlns:p14="http://schemas.microsoft.com/office/powerpoint/2010/main" val="4212458944"/>
              </p:ext>
            </p:extLst>
          </p:nvPr>
        </p:nvGraphicFramePr>
        <p:xfrm>
          <a:off x="1971936" y="4251195"/>
          <a:ext cx="7378700" cy="1533525"/>
        </p:xfrm>
        <a:graphic>
          <a:graphicData uri="http://schemas.openxmlformats.org/drawingml/2006/table">
            <a:tbl>
              <a:tblPr>
                <a:tableStyleId>{5C22544A-7EE6-4342-B048-85BDC9FD1C3A}</a:tableStyleId>
              </a:tblPr>
              <a:tblGrid>
                <a:gridCol w="2295736">
                  <a:extLst>
                    <a:ext uri="{9D8B030D-6E8A-4147-A177-3AD203B41FA5}">
                      <a16:colId xmlns:a16="http://schemas.microsoft.com/office/drawing/2014/main" val="2255402818"/>
                    </a:ext>
                  </a:extLst>
                </a:gridCol>
                <a:gridCol w="443927">
                  <a:extLst>
                    <a:ext uri="{9D8B030D-6E8A-4147-A177-3AD203B41FA5}">
                      <a16:colId xmlns:a16="http://schemas.microsoft.com/office/drawing/2014/main" val="2621229885"/>
                    </a:ext>
                  </a:extLst>
                </a:gridCol>
                <a:gridCol w="370996">
                  <a:extLst>
                    <a:ext uri="{9D8B030D-6E8A-4147-A177-3AD203B41FA5}">
                      <a16:colId xmlns:a16="http://schemas.microsoft.com/office/drawing/2014/main" val="795290175"/>
                    </a:ext>
                  </a:extLst>
                </a:gridCol>
                <a:gridCol w="405876">
                  <a:extLst>
                    <a:ext uri="{9D8B030D-6E8A-4147-A177-3AD203B41FA5}">
                      <a16:colId xmlns:a16="http://schemas.microsoft.com/office/drawing/2014/main" val="3899118412"/>
                    </a:ext>
                  </a:extLst>
                </a:gridCol>
                <a:gridCol w="558080">
                  <a:extLst>
                    <a:ext uri="{9D8B030D-6E8A-4147-A177-3AD203B41FA5}">
                      <a16:colId xmlns:a16="http://schemas.microsoft.com/office/drawing/2014/main" val="2694804305"/>
                    </a:ext>
                  </a:extLst>
                </a:gridCol>
                <a:gridCol w="431243">
                  <a:extLst>
                    <a:ext uri="{9D8B030D-6E8A-4147-A177-3AD203B41FA5}">
                      <a16:colId xmlns:a16="http://schemas.microsoft.com/office/drawing/2014/main" val="4147775512"/>
                    </a:ext>
                  </a:extLst>
                </a:gridCol>
                <a:gridCol w="469294">
                  <a:extLst>
                    <a:ext uri="{9D8B030D-6E8A-4147-A177-3AD203B41FA5}">
                      <a16:colId xmlns:a16="http://schemas.microsoft.com/office/drawing/2014/main" val="3049085472"/>
                    </a:ext>
                  </a:extLst>
                </a:gridCol>
                <a:gridCol w="447098">
                  <a:extLst>
                    <a:ext uri="{9D8B030D-6E8A-4147-A177-3AD203B41FA5}">
                      <a16:colId xmlns:a16="http://schemas.microsoft.com/office/drawing/2014/main" val="104342030"/>
                    </a:ext>
                  </a:extLst>
                </a:gridCol>
                <a:gridCol w="409047">
                  <a:extLst>
                    <a:ext uri="{9D8B030D-6E8A-4147-A177-3AD203B41FA5}">
                      <a16:colId xmlns:a16="http://schemas.microsoft.com/office/drawing/2014/main" val="3144993575"/>
                    </a:ext>
                  </a:extLst>
                </a:gridCol>
                <a:gridCol w="418560">
                  <a:extLst>
                    <a:ext uri="{9D8B030D-6E8A-4147-A177-3AD203B41FA5}">
                      <a16:colId xmlns:a16="http://schemas.microsoft.com/office/drawing/2014/main" val="936525964"/>
                    </a:ext>
                  </a:extLst>
                </a:gridCol>
                <a:gridCol w="405876">
                  <a:extLst>
                    <a:ext uri="{9D8B030D-6E8A-4147-A177-3AD203B41FA5}">
                      <a16:colId xmlns:a16="http://schemas.microsoft.com/office/drawing/2014/main" val="2704002170"/>
                    </a:ext>
                  </a:extLst>
                </a:gridCol>
                <a:gridCol w="418560">
                  <a:extLst>
                    <a:ext uri="{9D8B030D-6E8A-4147-A177-3AD203B41FA5}">
                      <a16:colId xmlns:a16="http://schemas.microsoft.com/office/drawing/2014/main" val="259363056"/>
                    </a:ext>
                  </a:extLst>
                </a:gridCol>
                <a:gridCol w="304407">
                  <a:extLst>
                    <a:ext uri="{9D8B030D-6E8A-4147-A177-3AD203B41FA5}">
                      <a16:colId xmlns:a16="http://schemas.microsoft.com/office/drawing/2014/main" val="1314795708"/>
                    </a:ext>
                  </a:extLst>
                </a:gridCol>
              </a:tblGrid>
              <a:tr h="190500">
                <a:tc>
                  <a:txBody>
                    <a:bodyPr/>
                    <a:lstStyle/>
                    <a:p>
                      <a:pPr algn="l" fontAlgn="b"/>
                      <a:r>
                        <a:rPr lang="en-US" sz="1100" u="none" strike="noStrike">
                          <a:effectLst/>
                        </a:rPr>
                        <a:t>Raw Text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movie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great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loved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amazing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action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scenes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boring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hated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bored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really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acting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plot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0454681"/>
                  </a:ext>
                </a:extLst>
              </a:tr>
              <a:tr h="190500">
                <a:tc>
                  <a:txBody>
                    <a:bodyPr/>
                    <a:lstStyle/>
                    <a:p>
                      <a:pPr algn="l" fontAlgn="b"/>
                      <a:r>
                        <a:rPr lang="en-US" sz="1100" u="none" strike="noStrike">
                          <a:effectLst/>
                        </a:rPr>
                        <a:t>This movie is great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259987"/>
                  </a:ext>
                </a:extLst>
              </a:tr>
              <a:tr h="190500">
                <a:tc>
                  <a:txBody>
                    <a:bodyPr/>
                    <a:lstStyle/>
                    <a:p>
                      <a:pPr algn="l" fontAlgn="b"/>
                      <a:r>
                        <a:rPr lang="en-US" sz="1100" u="none" strike="noStrike">
                          <a:effectLst/>
                        </a:rPr>
                        <a:t>loved the movie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2060887"/>
                  </a:ext>
                </a:extLst>
              </a:tr>
              <a:tr h="190500">
                <a:tc>
                  <a:txBody>
                    <a:bodyPr/>
                    <a:lstStyle/>
                    <a:p>
                      <a:pPr algn="l" fontAlgn="b"/>
                      <a:r>
                        <a:rPr lang="en-US" sz="1100" u="none" strike="noStrike">
                          <a:effectLst/>
                        </a:rPr>
                        <a:t>Amazing action scenes. Great movie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3426684"/>
                  </a:ext>
                </a:extLst>
              </a:tr>
              <a:tr h="190500">
                <a:tc>
                  <a:txBody>
                    <a:bodyPr/>
                    <a:lstStyle/>
                    <a:p>
                      <a:pPr algn="l" fontAlgn="b"/>
                      <a:r>
                        <a:rPr lang="en-US" sz="1100" u="none" strike="noStrike">
                          <a:effectLst/>
                        </a:rPr>
                        <a:t>movie is boring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8889553"/>
                  </a:ext>
                </a:extLst>
              </a:tr>
              <a:tr h="190500">
                <a:tc>
                  <a:txBody>
                    <a:bodyPr/>
                    <a:lstStyle/>
                    <a:p>
                      <a:pPr algn="l" fontAlgn="b"/>
                      <a:r>
                        <a:rPr lang="en-US" sz="1100" u="none" strike="noStrike">
                          <a:effectLst/>
                        </a:rPr>
                        <a:t>boring movie. Hated it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2646714"/>
                  </a:ext>
                </a:extLst>
              </a:tr>
              <a:tr h="190500">
                <a:tc>
                  <a:txBody>
                    <a:bodyPr/>
                    <a:lstStyle/>
                    <a:p>
                      <a:pPr algn="l" fontAlgn="b"/>
                      <a:r>
                        <a:rPr lang="en-US" sz="1100" u="none" strike="noStrike">
                          <a:effectLst/>
                        </a:rPr>
                        <a:t>loved the acting and the plot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3717261"/>
                  </a:ext>
                </a:extLst>
              </a:tr>
              <a:tr h="200025">
                <a:tc>
                  <a:txBody>
                    <a:bodyPr/>
                    <a:lstStyle/>
                    <a:p>
                      <a:pPr algn="l" fontAlgn="b"/>
                      <a:r>
                        <a:rPr lang="en-US" sz="1100" u="none" strike="noStrike">
                          <a:effectLst/>
                        </a:rPr>
                        <a:t>got really bored with the movie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4409578"/>
                  </a:ext>
                </a:extLst>
              </a:tr>
            </a:tbl>
          </a:graphicData>
        </a:graphic>
      </p:graphicFrame>
    </p:spTree>
    <p:extLst>
      <p:ext uri="{BB962C8B-B14F-4D97-AF65-F5344CB8AC3E}">
        <p14:creationId xmlns:p14="http://schemas.microsoft.com/office/powerpoint/2010/main" val="197529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Market basket analysis</a:t>
            </a:r>
          </a:p>
        </p:txBody>
      </p:sp>
      <p:sp>
        <p:nvSpPr>
          <p:cNvPr id="3" name="Content Placeholder 2"/>
          <p:cNvSpPr>
            <a:spLocks noGrp="1"/>
          </p:cNvSpPr>
          <p:nvPr>
            <p:ph idx="1"/>
          </p:nvPr>
        </p:nvSpPr>
        <p:spPr>
          <a:xfrm>
            <a:off x="1083425" y="1845734"/>
            <a:ext cx="10058400" cy="4023360"/>
          </a:xfrm>
        </p:spPr>
        <p:txBody>
          <a:bodyPr/>
          <a:lstStyle/>
          <a:p>
            <a:endParaRPr lang="en-IN" dirty="0"/>
          </a:p>
          <a:p>
            <a:pPr>
              <a:buFont typeface="Wingdings" panose="05000000000000000000" pitchFamily="2" charset="2"/>
              <a:buChar char="q"/>
            </a:pPr>
            <a:r>
              <a:rPr lang="en-IN" dirty="0"/>
              <a:t>Discovers co-occurrence relationships among activities performed.</a:t>
            </a:r>
          </a:p>
          <a:p>
            <a:pPr>
              <a:buFont typeface="Wingdings" panose="05000000000000000000" pitchFamily="2" charset="2"/>
              <a:buChar char="q"/>
            </a:pPr>
            <a:endParaRPr lang="en-IN" dirty="0"/>
          </a:p>
          <a:p>
            <a:pPr>
              <a:buFont typeface="Wingdings" panose="05000000000000000000" pitchFamily="2" charset="2"/>
              <a:buChar char="q"/>
            </a:pPr>
            <a:r>
              <a:rPr lang="en-IN" dirty="0"/>
              <a:t>Market basket analysis can be used to </a:t>
            </a:r>
            <a:r>
              <a:rPr lang="en-IN" b="1" dirty="0"/>
              <a:t>divide customers into groups.</a:t>
            </a:r>
          </a:p>
          <a:p>
            <a:pPr>
              <a:buFont typeface="Wingdings" panose="05000000000000000000" pitchFamily="2" charset="2"/>
              <a:buChar char="q"/>
            </a:pPr>
            <a:endParaRPr lang="en-IN" b="1" dirty="0"/>
          </a:p>
          <a:p>
            <a:pPr>
              <a:buFont typeface="Wingdings" panose="05000000000000000000" pitchFamily="2" charset="2"/>
              <a:buChar char="q"/>
            </a:pPr>
            <a:r>
              <a:rPr lang="en-IN" dirty="0"/>
              <a:t>Market basket analysis may provide the retailer with information </a:t>
            </a:r>
            <a:r>
              <a:rPr lang="en-IN" b="1" dirty="0"/>
              <a:t>to understand the purchase behaviour of a buyer</a:t>
            </a:r>
            <a:r>
              <a:rPr lang="en-IN" dirty="0"/>
              <a:t>. </a:t>
            </a:r>
          </a:p>
          <a:p>
            <a:pPr>
              <a:buFont typeface="Wingdings" panose="05000000000000000000" pitchFamily="2" charset="2"/>
              <a:buChar char="q"/>
            </a:pPr>
            <a:endParaRPr lang="en-IN" dirty="0"/>
          </a:p>
          <a:p>
            <a:pPr>
              <a:buFont typeface="Wingdings" panose="05000000000000000000" pitchFamily="2" charset="2"/>
              <a:buChar char="q"/>
            </a:pPr>
            <a:r>
              <a:rPr lang="en-IN" b="1" dirty="0"/>
              <a:t>“customers who bought book A also bought book B”</a:t>
            </a:r>
            <a:endParaRPr lang="en-IN" dirty="0"/>
          </a:p>
          <a:p>
            <a:endParaRPr lang="en-IN" dirty="0"/>
          </a:p>
        </p:txBody>
      </p:sp>
    </p:spTree>
    <p:extLst>
      <p:ext uri="{BB962C8B-B14F-4D97-AF65-F5344CB8AC3E}">
        <p14:creationId xmlns:p14="http://schemas.microsoft.com/office/powerpoint/2010/main" val="2666238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100E-51D7-472A-B4E5-8CD5642E52D5}"/>
              </a:ext>
            </a:extLst>
          </p:cNvPr>
          <p:cNvSpPr>
            <a:spLocks noGrp="1"/>
          </p:cNvSpPr>
          <p:nvPr>
            <p:ph type="title"/>
          </p:nvPr>
        </p:nvSpPr>
        <p:spPr/>
        <p:txBody>
          <a:bodyPr>
            <a:normAutofit/>
          </a:bodyPr>
          <a:lstStyle/>
          <a:p>
            <a:r>
              <a:rPr lang="en-US" sz="3600" b="1" dirty="0"/>
              <a:t>Enhancements to simple BOW approach</a:t>
            </a:r>
          </a:p>
        </p:txBody>
      </p:sp>
      <p:sp>
        <p:nvSpPr>
          <p:cNvPr id="3" name="Content Placeholder 2">
            <a:extLst>
              <a:ext uri="{FF2B5EF4-FFF2-40B4-BE49-F238E27FC236}">
                <a16:creationId xmlns:a16="http://schemas.microsoft.com/office/drawing/2014/main" id="{B5EE55D0-B840-45B7-857B-42E5C28DFA41}"/>
              </a:ext>
            </a:extLst>
          </p:cNvPr>
          <p:cNvSpPr>
            <a:spLocks noGrp="1"/>
          </p:cNvSpPr>
          <p:nvPr>
            <p:ph idx="1"/>
          </p:nvPr>
        </p:nvSpPr>
        <p:spPr>
          <a:xfrm>
            <a:off x="1145249" y="2205498"/>
            <a:ext cx="10058400" cy="4023360"/>
          </a:xfrm>
        </p:spPr>
        <p:txBody>
          <a:bodyPr/>
          <a:lstStyle/>
          <a:p>
            <a:r>
              <a:rPr lang="en-US" dirty="0"/>
              <a:t>The Document Term Matrix can be further enhanced by:</a:t>
            </a:r>
          </a:p>
          <a:p>
            <a:pPr lvl="1"/>
            <a:r>
              <a:rPr lang="en-US" dirty="0"/>
              <a:t>Removing stop words (such as “the”, “and” etc..)</a:t>
            </a:r>
          </a:p>
          <a:p>
            <a:pPr lvl="1"/>
            <a:r>
              <a:rPr lang="en-US" dirty="0"/>
              <a:t>Removing very sparse or very common words from the corpus</a:t>
            </a:r>
          </a:p>
          <a:p>
            <a:pPr lvl="1"/>
            <a:r>
              <a:rPr lang="en-US" dirty="0"/>
              <a:t>Reducing variations in word forms using Lemmatization or Stemming (e.g. </a:t>
            </a:r>
            <a:r>
              <a:rPr lang="en-US" i="1" dirty="0"/>
              <a:t>boring</a:t>
            </a:r>
            <a:r>
              <a:rPr lang="en-US" dirty="0"/>
              <a:t> and </a:t>
            </a:r>
            <a:r>
              <a:rPr lang="en-US" i="1" dirty="0"/>
              <a:t>bored </a:t>
            </a:r>
            <a:r>
              <a:rPr lang="en-US" dirty="0"/>
              <a:t>show up as 2 separate columns in the example before)</a:t>
            </a:r>
          </a:p>
          <a:p>
            <a:pPr lvl="1"/>
            <a:r>
              <a:rPr lang="en-US" dirty="0"/>
              <a:t>Including n-grams to capture common phrases (</a:t>
            </a:r>
            <a:r>
              <a:rPr lang="en-US" dirty="0" err="1"/>
              <a:t>e.g</a:t>
            </a:r>
            <a:r>
              <a:rPr lang="en-US" dirty="0"/>
              <a:t> </a:t>
            </a:r>
            <a:r>
              <a:rPr lang="en-US" i="1" dirty="0"/>
              <a:t>Machine Learning </a:t>
            </a:r>
            <a:r>
              <a:rPr lang="en-US" dirty="0"/>
              <a:t>is a single phrase)</a:t>
            </a:r>
          </a:p>
          <a:p>
            <a:pPr lvl="1"/>
            <a:r>
              <a:rPr lang="en-US" i="1" dirty="0"/>
              <a:t>TF-IDF</a:t>
            </a:r>
            <a:r>
              <a:rPr lang="en-US" dirty="0"/>
              <a:t> to capture relative importance of words in a document</a:t>
            </a:r>
          </a:p>
        </p:txBody>
      </p:sp>
    </p:spTree>
    <p:extLst>
      <p:ext uri="{BB962C8B-B14F-4D97-AF65-F5344CB8AC3E}">
        <p14:creationId xmlns:p14="http://schemas.microsoft.com/office/powerpoint/2010/main" val="389662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D9FC-95BA-42A8-8FB6-F351485BAE6F}"/>
              </a:ext>
            </a:extLst>
          </p:cNvPr>
          <p:cNvSpPr>
            <a:spLocks noGrp="1"/>
          </p:cNvSpPr>
          <p:nvPr>
            <p:ph type="title"/>
          </p:nvPr>
        </p:nvSpPr>
        <p:spPr>
          <a:xfrm>
            <a:off x="1081790" y="211651"/>
            <a:ext cx="10058400" cy="1450757"/>
          </a:xfrm>
        </p:spPr>
        <p:txBody>
          <a:bodyPr>
            <a:normAutofit/>
          </a:bodyPr>
          <a:lstStyle/>
          <a:p>
            <a:r>
              <a:rPr lang="en-US" sz="3600" b="1" dirty="0"/>
              <a:t>TF-IDF </a:t>
            </a:r>
          </a:p>
        </p:txBody>
      </p:sp>
      <p:sp>
        <p:nvSpPr>
          <p:cNvPr id="3" name="Content Placeholder 2">
            <a:extLst>
              <a:ext uri="{FF2B5EF4-FFF2-40B4-BE49-F238E27FC236}">
                <a16:creationId xmlns:a16="http://schemas.microsoft.com/office/drawing/2014/main" id="{0A477476-8E9A-47CC-936E-5AD128F48754}"/>
              </a:ext>
            </a:extLst>
          </p:cNvPr>
          <p:cNvSpPr>
            <a:spLocks noGrp="1"/>
          </p:cNvSpPr>
          <p:nvPr>
            <p:ph idx="1"/>
          </p:nvPr>
        </p:nvSpPr>
        <p:spPr>
          <a:xfrm>
            <a:off x="1066800" y="2062825"/>
            <a:ext cx="10515600" cy="2069658"/>
          </a:xfrm>
        </p:spPr>
        <p:txBody>
          <a:bodyPr>
            <a:normAutofit/>
          </a:bodyPr>
          <a:lstStyle/>
          <a:p>
            <a:r>
              <a:rPr lang="en-US" dirty="0"/>
              <a:t>TF-IDF is composed of 2 terms:</a:t>
            </a:r>
          </a:p>
          <a:p>
            <a:pPr lvl="1"/>
            <a:r>
              <a:rPr lang="en-US" dirty="0"/>
              <a:t>Term Frequency (TF) measures how frequently a term appears in the document</a:t>
            </a:r>
          </a:p>
          <a:p>
            <a:pPr lvl="1"/>
            <a:r>
              <a:rPr lang="en-US" dirty="0"/>
              <a:t>Inverse Document Frequency (IDF) measures the relative importance of words in a corpus. Hence commonly appearing words would have a low IDF score whereas rarer words (which are potentially more informative) would have a higher IDF score</a:t>
            </a:r>
          </a:p>
        </p:txBody>
      </p:sp>
      <p:pic>
        <p:nvPicPr>
          <p:cNvPr id="4" name="Picture 3">
            <a:extLst>
              <a:ext uri="{FF2B5EF4-FFF2-40B4-BE49-F238E27FC236}">
                <a16:creationId xmlns:a16="http://schemas.microsoft.com/office/drawing/2014/main" id="{1714C6A4-BBC5-4004-ADB4-EFB916542A4E}"/>
              </a:ext>
            </a:extLst>
          </p:cNvPr>
          <p:cNvPicPr>
            <a:picLocks noChangeAspect="1"/>
          </p:cNvPicPr>
          <p:nvPr/>
        </p:nvPicPr>
        <p:blipFill>
          <a:blip r:embed="rId2"/>
          <a:stretch>
            <a:fillRect/>
          </a:stretch>
        </p:blipFill>
        <p:spPr>
          <a:xfrm>
            <a:off x="4231363" y="3760346"/>
            <a:ext cx="4029075" cy="1962150"/>
          </a:xfrm>
          <a:prstGeom prst="rect">
            <a:avLst/>
          </a:prstGeom>
        </p:spPr>
      </p:pic>
    </p:spTree>
    <p:extLst>
      <p:ext uri="{BB962C8B-B14F-4D97-AF65-F5344CB8AC3E}">
        <p14:creationId xmlns:p14="http://schemas.microsoft.com/office/powerpoint/2010/main" val="437391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BC3D-9273-4D8F-8F2C-E3406E4F435E}"/>
              </a:ext>
            </a:extLst>
          </p:cNvPr>
          <p:cNvSpPr>
            <a:spLocks noGrp="1"/>
          </p:cNvSpPr>
          <p:nvPr>
            <p:ph type="title"/>
          </p:nvPr>
        </p:nvSpPr>
        <p:spPr>
          <a:xfrm>
            <a:off x="1144172" y="164432"/>
            <a:ext cx="10058400" cy="1450757"/>
          </a:xfrm>
        </p:spPr>
        <p:txBody>
          <a:bodyPr>
            <a:normAutofit/>
          </a:bodyPr>
          <a:lstStyle/>
          <a:p>
            <a:r>
              <a:rPr lang="en-US" sz="3600" b="1" dirty="0"/>
              <a:t>Word Embedding Models (Word2Vec)</a:t>
            </a:r>
          </a:p>
        </p:txBody>
      </p:sp>
      <p:sp>
        <p:nvSpPr>
          <p:cNvPr id="3" name="Content Placeholder 2">
            <a:extLst>
              <a:ext uri="{FF2B5EF4-FFF2-40B4-BE49-F238E27FC236}">
                <a16:creationId xmlns:a16="http://schemas.microsoft.com/office/drawing/2014/main" id="{7ED7CCAF-3F43-4CDA-B743-0284997BB43B}"/>
              </a:ext>
            </a:extLst>
          </p:cNvPr>
          <p:cNvSpPr>
            <a:spLocks noGrp="1"/>
          </p:cNvSpPr>
          <p:nvPr>
            <p:ph idx="1"/>
          </p:nvPr>
        </p:nvSpPr>
        <p:spPr>
          <a:xfrm>
            <a:off x="1144173" y="1837390"/>
            <a:ext cx="10389511" cy="4351338"/>
          </a:xfrm>
        </p:spPr>
        <p:txBody>
          <a:bodyPr>
            <a:normAutofit/>
          </a:bodyPr>
          <a:lstStyle/>
          <a:p>
            <a:r>
              <a:rPr lang="en-US" sz="2000" dirty="0"/>
              <a:t>Word vectors are trained by setting up a </a:t>
            </a:r>
            <a:r>
              <a:rPr lang="en-US" sz="2000" i="1" dirty="0"/>
              <a:t>fake</a:t>
            </a:r>
            <a:r>
              <a:rPr lang="en-US" sz="2000" dirty="0"/>
              <a:t> training task</a:t>
            </a:r>
          </a:p>
          <a:p>
            <a:r>
              <a:rPr lang="en-US" sz="2000" dirty="0"/>
              <a:t>For e.g. in the Skip gram architecture, the model tried to predict the neighboring/surrounding words given the target word</a:t>
            </a:r>
          </a:p>
          <a:p>
            <a:r>
              <a:rPr lang="en-US" sz="2000" dirty="0"/>
              <a:t>The weights of the hidden layer learnt during the training process provides the feature vector for each word – Words that appear in similar context ends up having similar feature vectors</a:t>
            </a:r>
          </a:p>
        </p:txBody>
      </p:sp>
      <p:pic>
        <p:nvPicPr>
          <p:cNvPr id="4" name="Picture 3">
            <a:extLst>
              <a:ext uri="{FF2B5EF4-FFF2-40B4-BE49-F238E27FC236}">
                <a16:creationId xmlns:a16="http://schemas.microsoft.com/office/drawing/2014/main" id="{4E70BA86-56F4-4B33-B280-BC7B10325EE6}"/>
              </a:ext>
            </a:extLst>
          </p:cNvPr>
          <p:cNvPicPr>
            <a:picLocks noChangeAspect="1"/>
          </p:cNvPicPr>
          <p:nvPr/>
        </p:nvPicPr>
        <p:blipFill>
          <a:blip r:embed="rId2"/>
          <a:stretch>
            <a:fillRect/>
          </a:stretch>
        </p:blipFill>
        <p:spPr>
          <a:xfrm>
            <a:off x="1144172" y="3972392"/>
            <a:ext cx="3248025" cy="2339507"/>
          </a:xfrm>
          <a:prstGeom prst="rect">
            <a:avLst/>
          </a:prstGeom>
        </p:spPr>
      </p:pic>
      <p:pic>
        <p:nvPicPr>
          <p:cNvPr id="5" name="Picture 4">
            <a:extLst>
              <a:ext uri="{FF2B5EF4-FFF2-40B4-BE49-F238E27FC236}">
                <a16:creationId xmlns:a16="http://schemas.microsoft.com/office/drawing/2014/main" id="{06775012-0782-4573-B843-C6774E36D1CB}"/>
              </a:ext>
            </a:extLst>
          </p:cNvPr>
          <p:cNvPicPr>
            <a:picLocks noChangeAspect="1"/>
          </p:cNvPicPr>
          <p:nvPr/>
        </p:nvPicPr>
        <p:blipFill>
          <a:blip r:embed="rId3"/>
          <a:stretch>
            <a:fillRect/>
          </a:stretch>
        </p:blipFill>
        <p:spPr>
          <a:xfrm>
            <a:off x="4698170" y="3732550"/>
            <a:ext cx="6835514" cy="2579349"/>
          </a:xfrm>
          <a:prstGeom prst="rect">
            <a:avLst/>
          </a:prstGeom>
        </p:spPr>
      </p:pic>
      <p:sp>
        <p:nvSpPr>
          <p:cNvPr id="6" name="TextBox 5">
            <a:extLst>
              <a:ext uri="{FF2B5EF4-FFF2-40B4-BE49-F238E27FC236}">
                <a16:creationId xmlns:a16="http://schemas.microsoft.com/office/drawing/2014/main" id="{5A01F225-695C-4772-88BB-0A5A59866E39}"/>
              </a:ext>
            </a:extLst>
          </p:cNvPr>
          <p:cNvSpPr txBox="1"/>
          <p:nvPr/>
        </p:nvSpPr>
        <p:spPr>
          <a:xfrm>
            <a:off x="838200" y="6430780"/>
            <a:ext cx="5980355" cy="307777"/>
          </a:xfrm>
          <a:prstGeom prst="rect">
            <a:avLst/>
          </a:prstGeom>
          <a:noFill/>
        </p:spPr>
        <p:txBody>
          <a:bodyPr wrap="none" rtlCol="0">
            <a:spAutoFit/>
          </a:bodyPr>
          <a:lstStyle/>
          <a:p>
            <a:r>
              <a:rPr lang="en-US" sz="1400" dirty="0"/>
              <a:t>http://mccormickml.com/2016/04/19/word2vec-tutorial-the-skip-gram-model/</a:t>
            </a:r>
          </a:p>
        </p:txBody>
      </p:sp>
    </p:spTree>
    <p:extLst>
      <p:ext uri="{BB962C8B-B14F-4D97-AF65-F5344CB8AC3E}">
        <p14:creationId xmlns:p14="http://schemas.microsoft.com/office/powerpoint/2010/main" val="10240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Methods of Hybridization</a:t>
            </a:r>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r>
              <a:rPr lang="en-IN" dirty="0"/>
              <a:t>Some of the typical methods of Hybridization include</a:t>
            </a:r>
          </a:p>
          <a:p>
            <a:pPr marL="0" indent="0">
              <a:buNone/>
            </a:pPr>
            <a:endParaRPr lang="en-IN" dirty="0"/>
          </a:p>
          <a:p>
            <a:pPr>
              <a:buFont typeface="Wingdings" panose="05000000000000000000" pitchFamily="2" charset="2"/>
              <a:buChar char="Ø"/>
            </a:pPr>
            <a:r>
              <a:rPr lang="en-IN" b="1" dirty="0"/>
              <a:t>Weighted</a:t>
            </a:r>
            <a:r>
              <a:rPr lang="en-IN" dirty="0"/>
              <a:t>–Recommendations from each system is weighted to calculate final recommendation</a:t>
            </a:r>
          </a:p>
          <a:p>
            <a:pPr>
              <a:buFont typeface="Wingdings" panose="05000000000000000000" pitchFamily="2" charset="2"/>
              <a:buChar char="Ø"/>
            </a:pPr>
            <a:r>
              <a:rPr lang="en-IN" b="1" dirty="0"/>
              <a:t>Switching</a:t>
            </a:r>
            <a:r>
              <a:rPr lang="en-IN" dirty="0"/>
              <a:t>–System switches between different recommendation model</a:t>
            </a:r>
          </a:p>
          <a:p>
            <a:pPr>
              <a:buFont typeface="Wingdings" panose="05000000000000000000" pitchFamily="2" charset="2"/>
              <a:buChar char="Ø"/>
            </a:pPr>
            <a:r>
              <a:rPr lang="en-IN" b="1" dirty="0"/>
              <a:t>Mixed</a:t>
            </a:r>
            <a:r>
              <a:rPr lang="en-IN" dirty="0"/>
              <a:t>-Recommendations from different recommenders are presented together.</a:t>
            </a:r>
          </a:p>
          <a:p>
            <a:pPr marL="0" indent="0">
              <a:buNone/>
            </a:pPr>
            <a:endParaRPr lang="en-IN" dirty="0"/>
          </a:p>
          <a:p>
            <a:r>
              <a:rPr lang="en-IN" dirty="0"/>
              <a:t>A common approach is to use </a:t>
            </a:r>
            <a:r>
              <a:rPr lang="en-IN" b="1" dirty="0"/>
              <a:t>Latent Factor models for high level recommendation </a:t>
            </a:r>
            <a:r>
              <a:rPr lang="en-IN" dirty="0"/>
              <a:t>and then </a:t>
            </a:r>
            <a:r>
              <a:rPr lang="en-IN" b="1" dirty="0"/>
              <a:t>improving them using content based systems </a:t>
            </a:r>
            <a:r>
              <a:rPr lang="en-IN" dirty="0"/>
              <a:t>by using information on users or items</a:t>
            </a:r>
          </a:p>
          <a:p>
            <a:endParaRPr lang="en-IN" dirty="0"/>
          </a:p>
          <a:p>
            <a:endParaRPr lang="en-IN" dirty="0"/>
          </a:p>
        </p:txBody>
      </p:sp>
    </p:spTree>
    <p:extLst>
      <p:ext uri="{BB962C8B-B14F-4D97-AF65-F5344CB8AC3E}">
        <p14:creationId xmlns:p14="http://schemas.microsoft.com/office/powerpoint/2010/main" val="310813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normAutofit/>
          </a:bodyPr>
          <a:lstStyle/>
          <a:p>
            <a:r>
              <a:rPr lang="en-IN" sz="4000" b="1" dirty="0"/>
              <a:t>Hybrid recommender systems </a:t>
            </a:r>
          </a:p>
        </p:txBody>
      </p:sp>
      <p:sp>
        <p:nvSpPr>
          <p:cNvPr id="3" name="Content Placeholder 2"/>
          <p:cNvSpPr>
            <a:spLocks noGrp="1"/>
          </p:cNvSpPr>
          <p:nvPr>
            <p:ph idx="1"/>
          </p:nvPr>
        </p:nvSpPr>
        <p:spPr/>
        <p:txBody>
          <a:bodyPr/>
          <a:lstStyle/>
          <a:p>
            <a:pPr marL="0" indent="0">
              <a:buNone/>
            </a:pPr>
            <a:endParaRPr lang="en-IN" b="1" dirty="0"/>
          </a:p>
          <a:p>
            <a:pPr marL="0" indent="0">
              <a:buNone/>
            </a:pPr>
            <a:r>
              <a:rPr lang="en-IN" b="1" dirty="0"/>
              <a:t>Multiple recommender systems </a:t>
            </a:r>
            <a:r>
              <a:rPr lang="en-IN" dirty="0"/>
              <a:t>are combined to improve recommendations.</a:t>
            </a:r>
          </a:p>
          <a:p>
            <a:pPr marL="0" indent="0">
              <a:buNone/>
            </a:pPr>
            <a:endParaRPr lang="en-IN" dirty="0"/>
          </a:p>
          <a:p>
            <a:pPr>
              <a:buFont typeface="Wingdings" panose="05000000000000000000" pitchFamily="2" charset="2"/>
              <a:buChar char="q"/>
            </a:pPr>
            <a:r>
              <a:rPr lang="en-IN" dirty="0"/>
              <a:t>Although any type of recommender systems can be combined a common approach in industry is to combine </a:t>
            </a:r>
            <a:r>
              <a:rPr lang="en-IN" b="1" dirty="0"/>
              <a:t>content based approaches and collaborative filtering approaches</a:t>
            </a:r>
            <a:r>
              <a:rPr lang="en-IN" dirty="0"/>
              <a:t>.</a:t>
            </a:r>
          </a:p>
          <a:p>
            <a:pPr>
              <a:buFont typeface="Wingdings" panose="05000000000000000000" pitchFamily="2" charset="2"/>
              <a:buChar char="q"/>
            </a:pPr>
            <a:endParaRPr lang="en-IN" dirty="0"/>
          </a:p>
          <a:p>
            <a:pPr>
              <a:buFont typeface="Wingdings" panose="05000000000000000000" pitchFamily="2" charset="2"/>
              <a:buChar char="q"/>
            </a:pPr>
            <a:r>
              <a:rPr lang="en-IN" dirty="0"/>
              <a:t>Content based models can be used to solve the </a:t>
            </a:r>
            <a:r>
              <a:rPr lang="en-IN" b="1" dirty="0"/>
              <a:t>Cold start and Grey Sheep problems in Collaborative filtering. </a:t>
            </a:r>
          </a:p>
          <a:p>
            <a:endParaRPr lang="en-IN" dirty="0"/>
          </a:p>
        </p:txBody>
      </p:sp>
    </p:spTree>
    <p:extLst>
      <p:ext uri="{BB962C8B-B14F-4D97-AF65-F5344CB8AC3E}">
        <p14:creationId xmlns:p14="http://schemas.microsoft.com/office/powerpoint/2010/main" val="1157679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BCF36-7775-4C67-91F1-6EC5E5C58A5F}"/>
              </a:ext>
            </a:extLst>
          </p:cNvPr>
          <p:cNvSpPr>
            <a:spLocks noGrp="1"/>
          </p:cNvSpPr>
          <p:nvPr>
            <p:ph idx="1"/>
          </p:nvPr>
        </p:nvSpPr>
        <p:spPr>
          <a:xfrm>
            <a:off x="838200" y="1570792"/>
            <a:ext cx="10515600" cy="4351338"/>
          </a:xfrm>
        </p:spPr>
        <p:txBody>
          <a:bodyPr>
            <a:normAutofit/>
          </a:bodyPr>
          <a:lstStyle/>
          <a:p>
            <a:pPr marL="0" indent="0" algn="ctr">
              <a:buNone/>
            </a:pPr>
            <a:endParaRPr lang="en-US" sz="3600" b="1" dirty="0"/>
          </a:p>
          <a:p>
            <a:pPr marL="0" indent="0" algn="ctr">
              <a:buNone/>
            </a:pPr>
            <a:endParaRPr lang="en-US" sz="3600" b="1" dirty="0"/>
          </a:p>
          <a:p>
            <a:pPr marL="0" indent="0" algn="ctr">
              <a:buNone/>
            </a:pPr>
            <a:r>
              <a:rPr lang="en-US" sz="3600" b="1" dirty="0"/>
              <a:t>THANKS!</a:t>
            </a:r>
          </a:p>
        </p:txBody>
      </p:sp>
    </p:spTree>
    <p:extLst>
      <p:ext uri="{BB962C8B-B14F-4D97-AF65-F5344CB8AC3E}">
        <p14:creationId xmlns:p14="http://schemas.microsoft.com/office/powerpoint/2010/main" val="279009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Market Basket Analysis</a:t>
            </a:r>
          </a:p>
        </p:txBody>
      </p:sp>
      <p:sp>
        <p:nvSpPr>
          <p:cNvPr id="3" name="Content Placeholder 2"/>
          <p:cNvSpPr>
            <a:spLocks noGrp="1"/>
          </p:cNvSpPr>
          <p:nvPr>
            <p:ph idx="1"/>
          </p:nvPr>
        </p:nvSpPr>
        <p:spPr/>
        <p:txBody>
          <a:bodyPr/>
          <a:lstStyle/>
          <a:p>
            <a:endParaRPr lang="en-IN" dirty="0"/>
          </a:p>
          <a:p>
            <a:r>
              <a:rPr lang="en-IN" b="1" dirty="0"/>
              <a:t>For example: </a:t>
            </a:r>
          </a:p>
          <a:p>
            <a:pPr>
              <a:buFont typeface="Wingdings" panose="05000000000000000000" pitchFamily="2" charset="2"/>
              <a:buChar char="q"/>
            </a:pPr>
            <a:r>
              <a:rPr lang="en-IN" dirty="0"/>
              <a:t>When one super market chain discovered in its analysis that male customers that bought diapers often bought beer as well, have put the diapers close to beer coolers, and their sales increased dramatically.</a:t>
            </a:r>
          </a:p>
          <a:p>
            <a:endParaRPr lang="en-IN" dirty="0"/>
          </a:p>
          <a:p>
            <a:pPr>
              <a:buFont typeface="Wingdings" panose="05000000000000000000" pitchFamily="2" charset="2"/>
              <a:buChar char="q"/>
            </a:pPr>
            <a:r>
              <a:rPr lang="en-IN" dirty="0"/>
              <a:t>Might tell a retailer that customers often purchase shampoo and conditioner together, so putting both items on promotion at the same time would not create a significant increase in revenue, while </a:t>
            </a:r>
            <a:r>
              <a:rPr lang="en-IN" b="1" dirty="0"/>
              <a:t>a promotion involving just one of the items </a:t>
            </a:r>
            <a:r>
              <a:rPr lang="en-IN" dirty="0"/>
              <a:t>would likely drive sales of the other.</a:t>
            </a:r>
          </a:p>
          <a:p>
            <a:endParaRPr lang="en-IN" dirty="0"/>
          </a:p>
        </p:txBody>
      </p:sp>
    </p:spTree>
    <p:extLst>
      <p:ext uri="{BB962C8B-B14F-4D97-AF65-F5344CB8AC3E}">
        <p14:creationId xmlns:p14="http://schemas.microsoft.com/office/powerpoint/2010/main" val="1565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0349"/>
            <a:ext cx="10058400" cy="1450757"/>
          </a:xfrm>
        </p:spPr>
        <p:txBody>
          <a:bodyPr>
            <a:normAutofit/>
          </a:bodyPr>
          <a:lstStyle/>
          <a:p>
            <a:r>
              <a:rPr lang="en-IN" sz="3600" b="1" dirty="0"/>
              <a:t>Support and Confidence</a:t>
            </a:r>
          </a:p>
        </p:txBody>
      </p:sp>
      <p:sp>
        <p:nvSpPr>
          <p:cNvPr id="3" name="Content Placeholder 2"/>
          <p:cNvSpPr>
            <a:spLocks noGrp="1"/>
          </p:cNvSpPr>
          <p:nvPr>
            <p:ph idx="1"/>
          </p:nvPr>
        </p:nvSpPr>
        <p:spPr/>
        <p:txBody>
          <a:bodyPr/>
          <a:lstStyle/>
          <a:p>
            <a:pPr marL="0" indent="0">
              <a:buNone/>
            </a:pPr>
            <a:r>
              <a:rPr lang="en-IN" dirty="0"/>
              <a:t>The support s for a particular association rule A =&gt; B is the proportion of transactions in </a:t>
            </a:r>
            <a:r>
              <a:rPr lang="en-IN" dirty="0" smtClean="0"/>
              <a:t>that </a:t>
            </a:r>
            <a:r>
              <a:rPr lang="en-IN" dirty="0"/>
              <a:t>contain both A and B. That is,</a:t>
            </a:r>
          </a:p>
          <a:p>
            <a:endParaRPr lang="en-IN" dirty="0"/>
          </a:p>
          <a:p>
            <a:endParaRPr lang="en-IN" dirty="0"/>
          </a:p>
          <a:p>
            <a:pPr marL="0" indent="0">
              <a:buNone/>
            </a:pPr>
            <a:r>
              <a:rPr lang="en-IN" dirty="0"/>
              <a:t>The confidence c of  the association rule A =&gt; B is a measure of the accuracy of the rule, as determined by the percentage of transactions in D containing A that also contain B. In other words,</a:t>
            </a:r>
          </a:p>
          <a:p>
            <a:pPr marL="0"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1097280" y="2670030"/>
            <a:ext cx="7404237" cy="488807"/>
          </a:xfrm>
          <a:prstGeom prst="rect">
            <a:avLst/>
          </a:prstGeom>
        </p:spPr>
      </p:pic>
      <p:pic>
        <p:nvPicPr>
          <p:cNvPr id="5" name="Picture 4"/>
          <p:cNvPicPr>
            <a:picLocks noChangeAspect="1"/>
          </p:cNvPicPr>
          <p:nvPr/>
        </p:nvPicPr>
        <p:blipFill>
          <a:blip r:embed="rId3"/>
          <a:stretch>
            <a:fillRect/>
          </a:stretch>
        </p:blipFill>
        <p:spPr>
          <a:xfrm>
            <a:off x="1368137" y="4644698"/>
            <a:ext cx="5632856" cy="1360478"/>
          </a:xfrm>
          <a:prstGeom prst="rect">
            <a:avLst/>
          </a:prstGeom>
        </p:spPr>
      </p:pic>
    </p:spTree>
    <p:extLst>
      <p:ext uri="{BB962C8B-B14F-4D97-AF65-F5344CB8AC3E}">
        <p14:creationId xmlns:p14="http://schemas.microsoft.com/office/powerpoint/2010/main" val="198405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D49F-4812-4A7D-9051-FB4CCFF4987B}"/>
              </a:ext>
            </a:extLst>
          </p:cNvPr>
          <p:cNvSpPr>
            <a:spLocks noGrp="1"/>
          </p:cNvSpPr>
          <p:nvPr>
            <p:ph type="title"/>
          </p:nvPr>
        </p:nvSpPr>
        <p:spPr/>
        <p:txBody>
          <a:bodyPr/>
          <a:lstStyle/>
          <a:p>
            <a:r>
              <a:rPr lang="en-IN" dirty="0"/>
              <a:t>Lift</a:t>
            </a:r>
          </a:p>
        </p:txBody>
      </p:sp>
      <p:pic>
        <p:nvPicPr>
          <p:cNvPr id="4" name="Picture 3">
            <a:extLst>
              <a:ext uri="{FF2B5EF4-FFF2-40B4-BE49-F238E27FC236}">
                <a16:creationId xmlns:a16="http://schemas.microsoft.com/office/drawing/2014/main" id="{3349E5C7-09D2-4B37-AD38-D1D068E1DF1B}"/>
              </a:ext>
            </a:extLst>
          </p:cNvPr>
          <p:cNvPicPr>
            <a:picLocks noChangeAspect="1"/>
          </p:cNvPicPr>
          <p:nvPr/>
        </p:nvPicPr>
        <p:blipFill>
          <a:blip r:embed="rId2"/>
          <a:stretch>
            <a:fillRect/>
          </a:stretch>
        </p:blipFill>
        <p:spPr>
          <a:xfrm>
            <a:off x="1087120" y="2362142"/>
            <a:ext cx="10485930" cy="2971858"/>
          </a:xfrm>
          <a:prstGeom prst="rect">
            <a:avLst/>
          </a:prstGeom>
        </p:spPr>
      </p:pic>
      <p:sp>
        <p:nvSpPr>
          <p:cNvPr id="5" name="Rectangle 4">
            <a:extLst>
              <a:ext uri="{FF2B5EF4-FFF2-40B4-BE49-F238E27FC236}">
                <a16:creationId xmlns:a16="http://schemas.microsoft.com/office/drawing/2014/main" id="{40C28F1C-A1A8-4053-ABB1-0475289786C5}"/>
              </a:ext>
            </a:extLst>
          </p:cNvPr>
          <p:cNvSpPr/>
          <p:nvPr/>
        </p:nvSpPr>
        <p:spPr>
          <a:xfrm>
            <a:off x="7508240" y="6022841"/>
            <a:ext cx="4734560" cy="253916"/>
          </a:xfrm>
          <a:prstGeom prst="rect">
            <a:avLst/>
          </a:prstGeom>
        </p:spPr>
        <p:txBody>
          <a:bodyPr wrap="square">
            <a:spAutoFit/>
          </a:bodyPr>
          <a:lstStyle/>
          <a:p>
            <a:r>
              <a:rPr lang="en-IN" sz="1050" dirty="0">
                <a:hlinkClick r:id="rId3"/>
              </a:rPr>
              <a:t>http://rasbt.github.io/mlxtend/user_guide/frequent_patterns/association_rules/</a:t>
            </a:r>
            <a:endParaRPr lang="en-IN" sz="1050" dirty="0"/>
          </a:p>
        </p:txBody>
      </p:sp>
    </p:spTree>
    <p:extLst>
      <p:ext uri="{BB962C8B-B14F-4D97-AF65-F5344CB8AC3E}">
        <p14:creationId xmlns:p14="http://schemas.microsoft.com/office/powerpoint/2010/main" val="242855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36B0-95D9-48A8-B78E-DA4991EA7973}"/>
              </a:ext>
            </a:extLst>
          </p:cNvPr>
          <p:cNvSpPr>
            <a:spLocks noGrp="1"/>
          </p:cNvSpPr>
          <p:nvPr>
            <p:ph type="title"/>
          </p:nvPr>
        </p:nvSpPr>
        <p:spPr/>
        <p:txBody>
          <a:bodyPr/>
          <a:lstStyle/>
          <a:p>
            <a:r>
              <a:rPr lang="en-IN" dirty="0"/>
              <a:t>Leverage</a:t>
            </a:r>
          </a:p>
        </p:txBody>
      </p:sp>
      <p:pic>
        <p:nvPicPr>
          <p:cNvPr id="5" name="Content Placeholder 4">
            <a:extLst>
              <a:ext uri="{FF2B5EF4-FFF2-40B4-BE49-F238E27FC236}">
                <a16:creationId xmlns:a16="http://schemas.microsoft.com/office/drawing/2014/main" id="{56D0570F-C7E0-420B-8D33-DD172D57BEA7}"/>
              </a:ext>
            </a:extLst>
          </p:cNvPr>
          <p:cNvPicPr>
            <a:picLocks noGrp="1" noChangeAspect="1"/>
          </p:cNvPicPr>
          <p:nvPr>
            <p:ph idx="1"/>
          </p:nvPr>
        </p:nvPicPr>
        <p:blipFill>
          <a:blip r:embed="rId2"/>
          <a:stretch>
            <a:fillRect/>
          </a:stretch>
        </p:blipFill>
        <p:spPr>
          <a:xfrm>
            <a:off x="1097280" y="2388184"/>
            <a:ext cx="10368664" cy="2630855"/>
          </a:xfrm>
          <a:prstGeom prst="rect">
            <a:avLst/>
          </a:prstGeom>
        </p:spPr>
      </p:pic>
      <p:sp>
        <p:nvSpPr>
          <p:cNvPr id="6" name="Rectangle 5">
            <a:extLst>
              <a:ext uri="{FF2B5EF4-FFF2-40B4-BE49-F238E27FC236}">
                <a16:creationId xmlns:a16="http://schemas.microsoft.com/office/drawing/2014/main" id="{75198273-B31F-4A91-85D1-4F54443BECF7}"/>
              </a:ext>
            </a:extLst>
          </p:cNvPr>
          <p:cNvSpPr/>
          <p:nvPr/>
        </p:nvSpPr>
        <p:spPr>
          <a:xfrm>
            <a:off x="7508240" y="6022841"/>
            <a:ext cx="4734560" cy="253916"/>
          </a:xfrm>
          <a:prstGeom prst="rect">
            <a:avLst/>
          </a:prstGeom>
        </p:spPr>
        <p:txBody>
          <a:bodyPr wrap="square">
            <a:spAutoFit/>
          </a:bodyPr>
          <a:lstStyle/>
          <a:p>
            <a:r>
              <a:rPr lang="en-IN" sz="1050" dirty="0">
                <a:hlinkClick r:id="rId3"/>
              </a:rPr>
              <a:t>http://rasbt.github.io/mlxtend/user_guide/frequent_patterns/association_rules/</a:t>
            </a:r>
            <a:endParaRPr lang="en-IN" sz="1050" dirty="0"/>
          </a:p>
        </p:txBody>
      </p:sp>
    </p:spTree>
    <p:extLst>
      <p:ext uri="{BB962C8B-B14F-4D97-AF65-F5344CB8AC3E}">
        <p14:creationId xmlns:p14="http://schemas.microsoft.com/office/powerpoint/2010/main" val="71907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D254-DB55-4BD5-9EFB-0EAB504E3E8E}"/>
              </a:ext>
            </a:extLst>
          </p:cNvPr>
          <p:cNvSpPr>
            <a:spLocks noGrp="1"/>
          </p:cNvSpPr>
          <p:nvPr>
            <p:ph type="title"/>
          </p:nvPr>
        </p:nvSpPr>
        <p:spPr/>
        <p:txBody>
          <a:bodyPr/>
          <a:lstStyle/>
          <a:p>
            <a:r>
              <a:rPr lang="en-IN" dirty="0"/>
              <a:t>Conviction</a:t>
            </a:r>
          </a:p>
        </p:txBody>
      </p:sp>
      <p:pic>
        <p:nvPicPr>
          <p:cNvPr id="4" name="Content Placeholder 3">
            <a:extLst>
              <a:ext uri="{FF2B5EF4-FFF2-40B4-BE49-F238E27FC236}">
                <a16:creationId xmlns:a16="http://schemas.microsoft.com/office/drawing/2014/main" id="{E4CCBBAD-1205-4A47-9846-83981436B853}"/>
              </a:ext>
            </a:extLst>
          </p:cNvPr>
          <p:cNvPicPr>
            <a:picLocks noGrp="1" noChangeAspect="1"/>
          </p:cNvPicPr>
          <p:nvPr>
            <p:ph idx="1"/>
          </p:nvPr>
        </p:nvPicPr>
        <p:blipFill>
          <a:blip r:embed="rId2"/>
          <a:stretch>
            <a:fillRect/>
          </a:stretch>
        </p:blipFill>
        <p:spPr>
          <a:xfrm>
            <a:off x="1097280" y="2134815"/>
            <a:ext cx="10535430" cy="2874065"/>
          </a:xfrm>
          <a:prstGeom prst="rect">
            <a:avLst/>
          </a:prstGeom>
        </p:spPr>
      </p:pic>
      <p:sp>
        <p:nvSpPr>
          <p:cNvPr id="5" name="Rectangle 4">
            <a:extLst>
              <a:ext uri="{FF2B5EF4-FFF2-40B4-BE49-F238E27FC236}">
                <a16:creationId xmlns:a16="http://schemas.microsoft.com/office/drawing/2014/main" id="{4756CBA2-A3CD-4773-916D-29E88C0AC7A8}"/>
              </a:ext>
            </a:extLst>
          </p:cNvPr>
          <p:cNvSpPr/>
          <p:nvPr/>
        </p:nvSpPr>
        <p:spPr>
          <a:xfrm>
            <a:off x="7508240" y="6022841"/>
            <a:ext cx="4734560" cy="253916"/>
          </a:xfrm>
          <a:prstGeom prst="rect">
            <a:avLst/>
          </a:prstGeom>
        </p:spPr>
        <p:txBody>
          <a:bodyPr wrap="square">
            <a:spAutoFit/>
          </a:bodyPr>
          <a:lstStyle/>
          <a:p>
            <a:r>
              <a:rPr lang="en-IN" sz="1050" dirty="0">
                <a:hlinkClick r:id="rId3"/>
              </a:rPr>
              <a:t>http://rasbt.github.io/mlxtend/user_guide/frequent_patterns/association_rules/</a:t>
            </a:r>
            <a:endParaRPr lang="en-IN" sz="1050" dirty="0"/>
          </a:p>
        </p:txBody>
      </p:sp>
    </p:spTree>
    <p:extLst>
      <p:ext uri="{BB962C8B-B14F-4D97-AF65-F5344CB8AC3E}">
        <p14:creationId xmlns:p14="http://schemas.microsoft.com/office/powerpoint/2010/main" val="365083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7563-6BC7-4BC1-9BFD-302CCA046688}"/>
              </a:ext>
            </a:extLst>
          </p:cNvPr>
          <p:cNvSpPr>
            <a:spLocks noGrp="1"/>
          </p:cNvSpPr>
          <p:nvPr>
            <p:ph type="title"/>
          </p:nvPr>
        </p:nvSpPr>
        <p:spPr>
          <a:xfrm>
            <a:off x="1172231" y="239931"/>
            <a:ext cx="10058400" cy="1450757"/>
          </a:xfrm>
        </p:spPr>
        <p:txBody>
          <a:bodyPr>
            <a:normAutofit/>
          </a:bodyPr>
          <a:lstStyle/>
          <a:p>
            <a:r>
              <a:rPr lang="en-US" sz="3200" b="1" dirty="0"/>
              <a:t>Mean centering the ratings</a:t>
            </a:r>
          </a:p>
        </p:txBody>
      </p:sp>
      <p:pic>
        <p:nvPicPr>
          <p:cNvPr id="4" name="Picture 3">
            <a:extLst>
              <a:ext uri="{FF2B5EF4-FFF2-40B4-BE49-F238E27FC236}">
                <a16:creationId xmlns:a16="http://schemas.microsoft.com/office/drawing/2014/main" id="{33B74D9B-9B75-4203-B75D-46FF3FF5EBB0}"/>
              </a:ext>
            </a:extLst>
          </p:cNvPr>
          <p:cNvPicPr>
            <a:picLocks noChangeAspect="1"/>
          </p:cNvPicPr>
          <p:nvPr/>
        </p:nvPicPr>
        <p:blipFill>
          <a:blip r:embed="rId2"/>
          <a:stretch>
            <a:fillRect/>
          </a:stretch>
        </p:blipFill>
        <p:spPr>
          <a:xfrm>
            <a:off x="3532292" y="2985606"/>
            <a:ext cx="4048125" cy="2141030"/>
          </a:xfrm>
          <a:prstGeom prst="rect">
            <a:avLst/>
          </a:prstGeom>
        </p:spPr>
      </p:pic>
      <p:sp>
        <p:nvSpPr>
          <p:cNvPr id="5" name="TextBox 4">
            <a:extLst>
              <a:ext uri="{FF2B5EF4-FFF2-40B4-BE49-F238E27FC236}">
                <a16:creationId xmlns:a16="http://schemas.microsoft.com/office/drawing/2014/main" id="{73477661-A64F-4626-BF0F-F15E0B3C714C}"/>
              </a:ext>
            </a:extLst>
          </p:cNvPr>
          <p:cNvSpPr txBox="1"/>
          <p:nvPr/>
        </p:nvSpPr>
        <p:spPr>
          <a:xfrm>
            <a:off x="1172231" y="1960830"/>
            <a:ext cx="7563032" cy="369332"/>
          </a:xfrm>
          <a:prstGeom prst="rect">
            <a:avLst/>
          </a:prstGeom>
          <a:noFill/>
        </p:spPr>
        <p:txBody>
          <a:bodyPr wrap="none" rtlCol="0">
            <a:spAutoFit/>
          </a:bodyPr>
          <a:lstStyle/>
          <a:p>
            <a:r>
              <a:rPr lang="en-US" dirty="0"/>
              <a:t>Ratings can be centered around the mean to address individual biases in rating</a:t>
            </a:r>
          </a:p>
        </p:txBody>
      </p:sp>
    </p:spTree>
    <p:extLst>
      <p:ext uri="{BB962C8B-B14F-4D97-AF65-F5344CB8AC3E}">
        <p14:creationId xmlns:p14="http://schemas.microsoft.com/office/powerpoint/2010/main" val="425991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6572-5EA1-4CA0-B001-D7F279932EB0}"/>
              </a:ext>
            </a:extLst>
          </p:cNvPr>
          <p:cNvSpPr>
            <a:spLocks noGrp="1"/>
          </p:cNvSpPr>
          <p:nvPr>
            <p:ph type="title"/>
          </p:nvPr>
        </p:nvSpPr>
        <p:spPr/>
        <p:txBody>
          <a:bodyPr>
            <a:normAutofit/>
          </a:bodyPr>
          <a:lstStyle/>
          <a:p>
            <a:r>
              <a:rPr lang="en-US" sz="3600" b="1" dirty="0"/>
              <a:t>IBCF vs UBCF</a:t>
            </a:r>
          </a:p>
        </p:txBody>
      </p:sp>
      <p:sp>
        <p:nvSpPr>
          <p:cNvPr id="3" name="Content Placeholder 2">
            <a:extLst>
              <a:ext uri="{FF2B5EF4-FFF2-40B4-BE49-F238E27FC236}">
                <a16:creationId xmlns:a16="http://schemas.microsoft.com/office/drawing/2014/main" id="{C1EBB1BF-CDFC-475D-B5F6-70F35E67BE01}"/>
              </a:ext>
            </a:extLst>
          </p:cNvPr>
          <p:cNvSpPr>
            <a:spLocks noGrp="1"/>
          </p:cNvSpPr>
          <p:nvPr>
            <p:ph idx="1"/>
          </p:nvPr>
        </p:nvSpPr>
        <p:spPr>
          <a:xfrm>
            <a:off x="1097280" y="2100567"/>
            <a:ext cx="10058400" cy="4023360"/>
          </a:xfrm>
        </p:spPr>
        <p:txBody>
          <a:bodyPr/>
          <a:lstStyle/>
          <a:p>
            <a:pPr fontAlgn="base"/>
            <a:r>
              <a:rPr lang="en-US" dirty="0"/>
              <a:t>IBCF is more efficient than UBCF</a:t>
            </a:r>
          </a:p>
          <a:p>
            <a:pPr lvl="1" fontAlgn="base"/>
            <a:r>
              <a:rPr lang="en-US" dirty="0"/>
              <a:t>Typical applications involve far more Users than Items. Hence Similarity matrix for IBCF is more compact than UBCF</a:t>
            </a:r>
          </a:p>
          <a:p>
            <a:pPr lvl="1" fontAlgn="base"/>
            <a:r>
              <a:rPr lang="en-US" dirty="0"/>
              <a:t>Similarity estimates between items is also more likely to converge over time than similarity between users. Hence the similarities can be pre-computed and cached unlike similarity between users that need to be dynamically computed</a:t>
            </a:r>
          </a:p>
          <a:p>
            <a:pPr lvl="1" fontAlgn="base"/>
            <a:r>
              <a:rPr lang="en-US" b="1" dirty="0"/>
              <a:t>However</a:t>
            </a:r>
            <a:r>
              <a:rPr lang="en-US" dirty="0"/>
              <a:t>, the IBCF recommendations tend to be more </a:t>
            </a:r>
            <a:r>
              <a:rPr lang="en-US" i="1" dirty="0"/>
              <a:t>conservative</a:t>
            </a:r>
            <a:r>
              <a:rPr lang="en-US" u="sng" dirty="0"/>
              <a:t> </a:t>
            </a:r>
            <a:r>
              <a:rPr lang="en-US" dirty="0"/>
              <a:t>than UBCF</a:t>
            </a:r>
          </a:p>
          <a:p>
            <a:endParaRPr lang="en-US" dirty="0"/>
          </a:p>
        </p:txBody>
      </p:sp>
    </p:spTree>
    <p:extLst>
      <p:ext uri="{BB962C8B-B14F-4D97-AF65-F5344CB8AC3E}">
        <p14:creationId xmlns:p14="http://schemas.microsoft.com/office/powerpoint/2010/main" val="11478619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25</TotalTime>
  <Words>1418</Words>
  <Application>Microsoft Office PowerPoint</Application>
  <PresentationFormat>Widescreen</PresentationFormat>
  <Paragraphs>236</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Wingdings</vt:lpstr>
      <vt:lpstr>Retrospect</vt:lpstr>
      <vt:lpstr>Formel</vt:lpstr>
      <vt:lpstr>Recommendation Systems</vt:lpstr>
      <vt:lpstr>Market basket analysis</vt:lpstr>
      <vt:lpstr>Market Basket Analysis</vt:lpstr>
      <vt:lpstr>Support and Confidence</vt:lpstr>
      <vt:lpstr>Lift</vt:lpstr>
      <vt:lpstr>Leverage</vt:lpstr>
      <vt:lpstr>Conviction</vt:lpstr>
      <vt:lpstr>Mean centering the ratings</vt:lpstr>
      <vt:lpstr>IBCF vs UBCF</vt:lpstr>
      <vt:lpstr>Strengths of Collaborative Filtering</vt:lpstr>
      <vt:lpstr>Issues with collaborative filtering</vt:lpstr>
      <vt:lpstr>PowerPoint Presentation</vt:lpstr>
      <vt:lpstr>What is Singular Value Decomposition (SVD)</vt:lpstr>
      <vt:lpstr>SVD for User Item Matrix</vt:lpstr>
      <vt:lpstr>Funk SVD approach</vt:lpstr>
      <vt:lpstr>Generating Predictions using SVD</vt:lpstr>
      <vt:lpstr>PowerPoint Presentation</vt:lpstr>
      <vt:lpstr>Content Based Recommendation</vt:lpstr>
      <vt:lpstr>Bag of Words (BoW) vectorization</vt:lpstr>
      <vt:lpstr>Enhancements to simple BOW approach</vt:lpstr>
      <vt:lpstr>TF-IDF </vt:lpstr>
      <vt:lpstr>Word Embedding Models (Word2Vec)</vt:lpstr>
      <vt:lpstr>Methods of Hybridization</vt:lpstr>
      <vt:lpstr>Hybrid recommender systems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Nair, Anup A.</dc:creator>
  <cp:lastModifiedBy>Sayan Dey</cp:lastModifiedBy>
  <cp:revision>50</cp:revision>
  <dcterms:created xsi:type="dcterms:W3CDTF">2018-11-27T05:38:57Z</dcterms:created>
  <dcterms:modified xsi:type="dcterms:W3CDTF">2020-10-10T18:53:03Z</dcterms:modified>
</cp:coreProperties>
</file>