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5" r:id="rId24"/>
    <p:sldId id="306" r:id="rId25"/>
    <p:sldId id="307" r:id="rId26"/>
    <p:sldId id="308" r:id="rId27"/>
    <p:sldId id="309" r:id="rId28"/>
    <p:sldId id="310" r:id="rId29"/>
    <p:sldId id="312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13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3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6324" y="1684756"/>
            <a:ext cx="4715510" cy="393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7548" y="1684756"/>
            <a:ext cx="3159759" cy="3644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292353"/>
            <a:ext cx="1015425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194" y="1684756"/>
            <a:ext cx="10087610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salemmarafi.com/code/collaborative-filtering-with-pyth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pr.com/blog/inside-look-at-components-of-recommendation-engin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aspirant.com/2015/05/25/collaborative-filtering-recommendation-engine-implementation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s://www.analyticsvidhya.com/blog/2016/06/quick-guide-build-recommendation-engine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hapagain.com.np/recommender-system-using-python-crab/" TargetMode="External"/><Relationship Id="rId5" Type="http://schemas.openxmlformats.org/officeDocument/2006/relationships/hyperlink" Target="http://muricoca.github.io/crab/install.html" TargetMode="External"/><Relationship Id="rId4" Type="http://schemas.openxmlformats.org/officeDocument/2006/relationships/hyperlink" Target="https://github.com/python-recsys/crab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Bnhf" TargetMode="External"/><Relationship Id="rId2" Type="http://schemas.openxmlformats.org/officeDocument/2006/relationships/hyperlink" Target="http://dataconomy.com/an-introduction-to-recommendation-engin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vysardana/RecommenderSystems_PyData_2016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chen.me/2011/10/24/winning-the-netflix-prize-a-summa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com/2004/10/tai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120008"/>
            <a:ext cx="99193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0" algn="l"/>
              </a:tabLst>
            </a:pPr>
            <a:r>
              <a:rPr sz="7200" u="sng" spc="-425" dirty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Recommendation</a:t>
            </a:r>
            <a:r>
              <a:rPr sz="7200" u="sng" spc="-525" dirty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7200" u="sng" spc="-565" dirty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systems	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116" y="1734185"/>
            <a:ext cx="9973310" cy="2265045"/>
            <a:chOff x="1190116" y="1734185"/>
            <a:chExt cx="9973310" cy="2265045"/>
          </a:xfrm>
        </p:grpSpPr>
        <p:sp>
          <p:nvSpPr>
            <p:cNvPr id="3" name="object 3"/>
            <p:cNvSpPr/>
            <p:nvPr/>
          </p:nvSpPr>
          <p:spPr>
            <a:xfrm>
              <a:off x="1193291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33971" y="1918208"/>
              <a:ext cx="3507104" cy="2073275"/>
            </a:xfrm>
            <a:custGeom>
              <a:avLst/>
              <a:gdLst/>
              <a:ahLst/>
              <a:cxnLst/>
              <a:rect l="l" t="t" r="r" b="b"/>
              <a:pathLst>
                <a:path w="3507104" h="2073275">
                  <a:moveTo>
                    <a:pt x="3230372" y="0"/>
                  </a:moveTo>
                  <a:lnTo>
                    <a:pt x="3230245" y="138175"/>
                  </a:lnTo>
                  <a:lnTo>
                    <a:pt x="138175" y="138175"/>
                  </a:lnTo>
                  <a:lnTo>
                    <a:pt x="94496" y="145232"/>
                  </a:lnTo>
                  <a:lnTo>
                    <a:pt x="56564" y="164876"/>
                  </a:lnTo>
                  <a:lnTo>
                    <a:pt x="26655" y="194823"/>
                  </a:lnTo>
                  <a:lnTo>
                    <a:pt x="7042" y="232785"/>
                  </a:lnTo>
                  <a:lnTo>
                    <a:pt x="0" y="276478"/>
                  </a:lnTo>
                  <a:lnTo>
                    <a:pt x="0" y="1934971"/>
                  </a:lnTo>
                  <a:lnTo>
                    <a:pt x="7042" y="1978651"/>
                  </a:lnTo>
                  <a:lnTo>
                    <a:pt x="26655" y="2016583"/>
                  </a:lnTo>
                  <a:lnTo>
                    <a:pt x="56564" y="2046492"/>
                  </a:lnTo>
                  <a:lnTo>
                    <a:pt x="94496" y="2066105"/>
                  </a:lnTo>
                  <a:lnTo>
                    <a:pt x="138175" y="2073147"/>
                  </a:lnTo>
                  <a:lnTo>
                    <a:pt x="181869" y="2066105"/>
                  </a:lnTo>
                  <a:lnTo>
                    <a:pt x="219831" y="2046492"/>
                  </a:lnTo>
                  <a:lnTo>
                    <a:pt x="249778" y="2016583"/>
                  </a:lnTo>
                  <a:lnTo>
                    <a:pt x="269422" y="1978651"/>
                  </a:lnTo>
                  <a:lnTo>
                    <a:pt x="276478" y="1934971"/>
                  </a:lnTo>
                  <a:lnTo>
                    <a:pt x="276351" y="1796668"/>
                  </a:lnTo>
                  <a:lnTo>
                    <a:pt x="3368548" y="1796668"/>
                  </a:lnTo>
                  <a:lnTo>
                    <a:pt x="3412227" y="1789626"/>
                  </a:lnTo>
                  <a:lnTo>
                    <a:pt x="3450159" y="1770013"/>
                  </a:lnTo>
                  <a:lnTo>
                    <a:pt x="3480068" y="1740104"/>
                  </a:lnTo>
                  <a:lnTo>
                    <a:pt x="3499681" y="1702172"/>
                  </a:lnTo>
                  <a:lnTo>
                    <a:pt x="3506724" y="1658492"/>
                  </a:lnTo>
                  <a:lnTo>
                    <a:pt x="3506724" y="414654"/>
                  </a:lnTo>
                  <a:lnTo>
                    <a:pt x="138175" y="414654"/>
                  </a:lnTo>
                  <a:lnTo>
                    <a:pt x="138175" y="276478"/>
                  </a:lnTo>
                  <a:lnTo>
                    <a:pt x="143613" y="249556"/>
                  </a:lnTo>
                  <a:lnTo>
                    <a:pt x="158432" y="227599"/>
                  </a:lnTo>
                  <a:lnTo>
                    <a:pt x="180395" y="212810"/>
                  </a:lnTo>
                  <a:lnTo>
                    <a:pt x="207263" y="207390"/>
                  </a:lnTo>
                  <a:lnTo>
                    <a:pt x="3506724" y="207390"/>
                  </a:lnTo>
                  <a:lnTo>
                    <a:pt x="3506724" y="138302"/>
                  </a:lnTo>
                  <a:lnTo>
                    <a:pt x="3368548" y="138302"/>
                  </a:lnTo>
                  <a:lnTo>
                    <a:pt x="3368548" y="69087"/>
                  </a:lnTo>
                  <a:lnTo>
                    <a:pt x="3299459" y="69087"/>
                  </a:lnTo>
                  <a:lnTo>
                    <a:pt x="3272537" y="63668"/>
                  </a:lnTo>
                  <a:lnTo>
                    <a:pt x="3250580" y="48879"/>
                  </a:lnTo>
                  <a:lnTo>
                    <a:pt x="3235791" y="26922"/>
                  </a:lnTo>
                  <a:lnTo>
                    <a:pt x="3230372" y="0"/>
                  </a:lnTo>
                  <a:close/>
                </a:path>
                <a:path w="3507104" h="2073275">
                  <a:moveTo>
                    <a:pt x="3506724" y="207390"/>
                  </a:moveTo>
                  <a:lnTo>
                    <a:pt x="207263" y="207390"/>
                  </a:lnTo>
                  <a:lnTo>
                    <a:pt x="234205" y="212810"/>
                  </a:lnTo>
                  <a:lnTo>
                    <a:pt x="256206" y="227599"/>
                  </a:lnTo>
                  <a:lnTo>
                    <a:pt x="271039" y="249556"/>
                  </a:lnTo>
                  <a:lnTo>
                    <a:pt x="276478" y="276478"/>
                  </a:lnTo>
                  <a:lnTo>
                    <a:pt x="269422" y="320158"/>
                  </a:lnTo>
                  <a:lnTo>
                    <a:pt x="249778" y="358090"/>
                  </a:lnTo>
                  <a:lnTo>
                    <a:pt x="219831" y="387999"/>
                  </a:lnTo>
                  <a:lnTo>
                    <a:pt x="181869" y="407612"/>
                  </a:lnTo>
                  <a:lnTo>
                    <a:pt x="138175" y="414654"/>
                  </a:lnTo>
                  <a:lnTo>
                    <a:pt x="3506724" y="414654"/>
                  </a:lnTo>
                  <a:lnTo>
                    <a:pt x="3506724" y="207390"/>
                  </a:lnTo>
                  <a:close/>
                </a:path>
                <a:path w="3507104" h="2073275">
                  <a:moveTo>
                    <a:pt x="3506724" y="0"/>
                  </a:moveTo>
                  <a:lnTo>
                    <a:pt x="3499681" y="43693"/>
                  </a:lnTo>
                  <a:lnTo>
                    <a:pt x="3480068" y="81655"/>
                  </a:lnTo>
                  <a:lnTo>
                    <a:pt x="3450159" y="111602"/>
                  </a:lnTo>
                  <a:lnTo>
                    <a:pt x="3412227" y="131246"/>
                  </a:lnTo>
                  <a:lnTo>
                    <a:pt x="3368548" y="138302"/>
                  </a:lnTo>
                  <a:lnTo>
                    <a:pt x="3506724" y="138302"/>
                  </a:lnTo>
                  <a:lnTo>
                    <a:pt x="3506724" y="0"/>
                  </a:lnTo>
                  <a:close/>
                </a:path>
                <a:path w="3507104" h="2073275">
                  <a:moveTo>
                    <a:pt x="3368548" y="0"/>
                  </a:moveTo>
                  <a:lnTo>
                    <a:pt x="3363110" y="26922"/>
                  </a:lnTo>
                  <a:lnTo>
                    <a:pt x="3348291" y="48879"/>
                  </a:lnTo>
                  <a:lnTo>
                    <a:pt x="3326328" y="63668"/>
                  </a:lnTo>
                  <a:lnTo>
                    <a:pt x="3299459" y="69087"/>
                  </a:lnTo>
                  <a:lnTo>
                    <a:pt x="3368548" y="69087"/>
                  </a:lnTo>
                  <a:lnTo>
                    <a:pt x="3368548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72147" y="1780032"/>
              <a:ext cx="3368675" cy="553085"/>
            </a:xfrm>
            <a:custGeom>
              <a:avLst/>
              <a:gdLst/>
              <a:ahLst/>
              <a:cxnLst/>
              <a:rect l="l" t="t" r="r" b="b"/>
              <a:pathLst>
                <a:path w="3368675" h="553085">
                  <a:moveTo>
                    <a:pt x="69087" y="345566"/>
                  </a:moveTo>
                  <a:lnTo>
                    <a:pt x="42219" y="350986"/>
                  </a:lnTo>
                  <a:lnTo>
                    <a:pt x="20256" y="365775"/>
                  </a:lnTo>
                  <a:lnTo>
                    <a:pt x="5437" y="387732"/>
                  </a:lnTo>
                  <a:lnTo>
                    <a:pt x="0" y="414654"/>
                  </a:lnTo>
                  <a:lnTo>
                    <a:pt x="0" y="552830"/>
                  </a:lnTo>
                  <a:lnTo>
                    <a:pt x="43693" y="545788"/>
                  </a:lnTo>
                  <a:lnTo>
                    <a:pt x="81655" y="526175"/>
                  </a:lnTo>
                  <a:lnTo>
                    <a:pt x="111602" y="496266"/>
                  </a:lnTo>
                  <a:lnTo>
                    <a:pt x="131246" y="458334"/>
                  </a:lnTo>
                  <a:lnTo>
                    <a:pt x="138302" y="414654"/>
                  </a:lnTo>
                  <a:lnTo>
                    <a:pt x="132863" y="387732"/>
                  </a:lnTo>
                  <a:lnTo>
                    <a:pt x="118030" y="365775"/>
                  </a:lnTo>
                  <a:lnTo>
                    <a:pt x="96029" y="350986"/>
                  </a:lnTo>
                  <a:lnTo>
                    <a:pt x="69087" y="345566"/>
                  </a:lnTo>
                  <a:close/>
                </a:path>
                <a:path w="3368675" h="553085">
                  <a:moveTo>
                    <a:pt x="3368548" y="138175"/>
                  </a:moveTo>
                  <a:lnTo>
                    <a:pt x="3230372" y="138175"/>
                  </a:lnTo>
                  <a:lnTo>
                    <a:pt x="3230372" y="276351"/>
                  </a:lnTo>
                  <a:lnTo>
                    <a:pt x="3274051" y="269309"/>
                  </a:lnTo>
                  <a:lnTo>
                    <a:pt x="3311983" y="249696"/>
                  </a:lnTo>
                  <a:lnTo>
                    <a:pt x="3341892" y="219787"/>
                  </a:lnTo>
                  <a:lnTo>
                    <a:pt x="3361505" y="181855"/>
                  </a:lnTo>
                  <a:lnTo>
                    <a:pt x="3368548" y="138175"/>
                  </a:lnTo>
                  <a:close/>
                </a:path>
                <a:path w="3368675" h="553085">
                  <a:moveTo>
                    <a:pt x="3230372" y="0"/>
                  </a:moveTo>
                  <a:lnTo>
                    <a:pt x="3186678" y="7042"/>
                  </a:lnTo>
                  <a:lnTo>
                    <a:pt x="3148716" y="26655"/>
                  </a:lnTo>
                  <a:lnTo>
                    <a:pt x="3118769" y="56564"/>
                  </a:lnTo>
                  <a:lnTo>
                    <a:pt x="3099125" y="94496"/>
                  </a:lnTo>
                  <a:lnTo>
                    <a:pt x="3092069" y="138175"/>
                  </a:lnTo>
                  <a:lnTo>
                    <a:pt x="3097508" y="165098"/>
                  </a:lnTo>
                  <a:lnTo>
                    <a:pt x="3112341" y="187055"/>
                  </a:lnTo>
                  <a:lnTo>
                    <a:pt x="3134342" y="201844"/>
                  </a:lnTo>
                  <a:lnTo>
                    <a:pt x="3161283" y="207263"/>
                  </a:lnTo>
                  <a:lnTo>
                    <a:pt x="3188152" y="201844"/>
                  </a:lnTo>
                  <a:lnTo>
                    <a:pt x="3210115" y="187055"/>
                  </a:lnTo>
                  <a:lnTo>
                    <a:pt x="3224934" y="165098"/>
                  </a:lnTo>
                  <a:lnTo>
                    <a:pt x="3230372" y="138175"/>
                  </a:lnTo>
                  <a:lnTo>
                    <a:pt x="3368548" y="138175"/>
                  </a:lnTo>
                  <a:lnTo>
                    <a:pt x="3361505" y="94496"/>
                  </a:lnTo>
                  <a:lnTo>
                    <a:pt x="3341892" y="56564"/>
                  </a:lnTo>
                  <a:lnTo>
                    <a:pt x="3311983" y="26655"/>
                  </a:lnTo>
                  <a:lnTo>
                    <a:pt x="3274051" y="7042"/>
                  </a:lnTo>
                  <a:lnTo>
                    <a:pt x="3230372" y="0"/>
                  </a:lnTo>
                  <a:close/>
                </a:path>
              </a:pathLst>
            </a:custGeom>
            <a:solidFill>
              <a:srgbClr val="A3B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3971" y="1780032"/>
              <a:ext cx="3507104" cy="2211705"/>
            </a:xfrm>
            <a:custGeom>
              <a:avLst/>
              <a:gdLst/>
              <a:ahLst/>
              <a:cxnLst/>
              <a:rect l="l" t="t" r="r" b="b"/>
              <a:pathLst>
                <a:path w="3507104" h="2211704">
                  <a:moveTo>
                    <a:pt x="0" y="414654"/>
                  </a:moveTo>
                  <a:lnTo>
                    <a:pt x="7042" y="370961"/>
                  </a:lnTo>
                  <a:lnTo>
                    <a:pt x="26655" y="332999"/>
                  </a:lnTo>
                  <a:lnTo>
                    <a:pt x="56564" y="303052"/>
                  </a:lnTo>
                  <a:lnTo>
                    <a:pt x="94496" y="283408"/>
                  </a:lnTo>
                  <a:lnTo>
                    <a:pt x="138175" y="276351"/>
                  </a:lnTo>
                  <a:lnTo>
                    <a:pt x="3230245" y="276351"/>
                  </a:lnTo>
                  <a:lnTo>
                    <a:pt x="3230245" y="138175"/>
                  </a:lnTo>
                  <a:lnTo>
                    <a:pt x="3237301" y="94496"/>
                  </a:lnTo>
                  <a:lnTo>
                    <a:pt x="3256945" y="56564"/>
                  </a:lnTo>
                  <a:lnTo>
                    <a:pt x="3286892" y="26655"/>
                  </a:lnTo>
                  <a:lnTo>
                    <a:pt x="3324854" y="7042"/>
                  </a:lnTo>
                  <a:lnTo>
                    <a:pt x="3368548" y="0"/>
                  </a:lnTo>
                  <a:lnTo>
                    <a:pt x="3412227" y="7042"/>
                  </a:lnTo>
                  <a:lnTo>
                    <a:pt x="3450159" y="26655"/>
                  </a:lnTo>
                  <a:lnTo>
                    <a:pt x="3480068" y="56564"/>
                  </a:lnTo>
                  <a:lnTo>
                    <a:pt x="3499681" y="94496"/>
                  </a:lnTo>
                  <a:lnTo>
                    <a:pt x="3506724" y="138175"/>
                  </a:lnTo>
                  <a:lnTo>
                    <a:pt x="3506724" y="1796668"/>
                  </a:lnTo>
                  <a:lnTo>
                    <a:pt x="3499681" y="1840362"/>
                  </a:lnTo>
                  <a:lnTo>
                    <a:pt x="3480068" y="1878324"/>
                  </a:lnTo>
                  <a:lnTo>
                    <a:pt x="3450159" y="1908271"/>
                  </a:lnTo>
                  <a:lnTo>
                    <a:pt x="3412227" y="1927915"/>
                  </a:lnTo>
                  <a:lnTo>
                    <a:pt x="3368548" y="1934971"/>
                  </a:lnTo>
                  <a:lnTo>
                    <a:pt x="276351" y="1934844"/>
                  </a:lnTo>
                  <a:lnTo>
                    <a:pt x="276351" y="2073147"/>
                  </a:lnTo>
                  <a:lnTo>
                    <a:pt x="269309" y="2116827"/>
                  </a:lnTo>
                  <a:lnTo>
                    <a:pt x="249696" y="2154759"/>
                  </a:lnTo>
                  <a:lnTo>
                    <a:pt x="219787" y="2184668"/>
                  </a:lnTo>
                  <a:lnTo>
                    <a:pt x="181855" y="2204281"/>
                  </a:lnTo>
                  <a:lnTo>
                    <a:pt x="138175" y="2211323"/>
                  </a:lnTo>
                  <a:lnTo>
                    <a:pt x="94496" y="2204281"/>
                  </a:lnTo>
                  <a:lnTo>
                    <a:pt x="56564" y="2184668"/>
                  </a:lnTo>
                  <a:lnTo>
                    <a:pt x="26655" y="2154759"/>
                  </a:lnTo>
                  <a:lnTo>
                    <a:pt x="7042" y="2116827"/>
                  </a:lnTo>
                  <a:lnTo>
                    <a:pt x="0" y="2073147"/>
                  </a:lnTo>
                  <a:lnTo>
                    <a:pt x="0" y="414654"/>
                  </a:lnTo>
                  <a:close/>
                </a:path>
                <a:path w="3507104" h="2211704">
                  <a:moveTo>
                    <a:pt x="3230245" y="276351"/>
                  </a:moveTo>
                  <a:lnTo>
                    <a:pt x="3368548" y="276351"/>
                  </a:lnTo>
                  <a:lnTo>
                    <a:pt x="3412227" y="269309"/>
                  </a:lnTo>
                  <a:lnTo>
                    <a:pt x="3450159" y="249696"/>
                  </a:lnTo>
                  <a:lnTo>
                    <a:pt x="3480068" y="219787"/>
                  </a:lnTo>
                  <a:lnTo>
                    <a:pt x="3499681" y="181855"/>
                  </a:lnTo>
                  <a:lnTo>
                    <a:pt x="3506724" y="138175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56723" y="1910588"/>
              <a:ext cx="153416" cy="153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3971" y="2125599"/>
              <a:ext cx="276860" cy="1589405"/>
            </a:xfrm>
            <a:custGeom>
              <a:avLst/>
              <a:gdLst/>
              <a:ahLst/>
              <a:cxnLst/>
              <a:rect l="l" t="t" r="r" b="b"/>
              <a:pathLst>
                <a:path w="276859" h="1589404">
                  <a:moveTo>
                    <a:pt x="138175" y="207263"/>
                  </a:moveTo>
                  <a:lnTo>
                    <a:pt x="138175" y="69087"/>
                  </a:lnTo>
                  <a:lnTo>
                    <a:pt x="158432" y="20208"/>
                  </a:lnTo>
                  <a:lnTo>
                    <a:pt x="207263" y="0"/>
                  </a:lnTo>
                  <a:lnTo>
                    <a:pt x="234186" y="5419"/>
                  </a:lnTo>
                  <a:lnTo>
                    <a:pt x="256143" y="20208"/>
                  </a:lnTo>
                  <a:lnTo>
                    <a:pt x="270932" y="42165"/>
                  </a:lnTo>
                  <a:lnTo>
                    <a:pt x="276351" y="69087"/>
                  </a:lnTo>
                  <a:lnTo>
                    <a:pt x="269309" y="112767"/>
                  </a:lnTo>
                  <a:lnTo>
                    <a:pt x="249696" y="150699"/>
                  </a:lnTo>
                  <a:lnTo>
                    <a:pt x="219787" y="180608"/>
                  </a:lnTo>
                  <a:lnTo>
                    <a:pt x="181855" y="200221"/>
                  </a:lnTo>
                  <a:lnTo>
                    <a:pt x="138175" y="207263"/>
                  </a:lnTo>
                  <a:lnTo>
                    <a:pt x="94496" y="200221"/>
                  </a:lnTo>
                  <a:lnTo>
                    <a:pt x="56564" y="180608"/>
                  </a:lnTo>
                  <a:lnTo>
                    <a:pt x="26655" y="150699"/>
                  </a:lnTo>
                  <a:lnTo>
                    <a:pt x="7042" y="112767"/>
                  </a:lnTo>
                  <a:lnTo>
                    <a:pt x="0" y="69087"/>
                  </a:lnTo>
                </a:path>
                <a:path w="276859" h="1589404">
                  <a:moveTo>
                    <a:pt x="276351" y="69087"/>
                  </a:moveTo>
                  <a:lnTo>
                    <a:pt x="276351" y="1589277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9429" y="667003"/>
            <a:ext cx="859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70" dirty="0"/>
              <a:t>Perfect </a:t>
            </a:r>
            <a:r>
              <a:rPr u="none" spc="-250" dirty="0"/>
              <a:t>matching </a:t>
            </a:r>
            <a:r>
              <a:rPr u="none" spc="-120" dirty="0"/>
              <a:t>item </a:t>
            </a:r>
            <a:r>
              <a:rPr u="none" spc="-370" dirty="0"/>
              <a:t>may </a:t>
            </a:r>
            <a:r>
              <a:rPr u="none" spc="-65" dirty="0"/>
              <a:t>not</a:t>
            </a:r>
            <a:r>
              <a:rPr u="none" spc="-715" dirty="0"/>
              <a:t> </a:t>
            </a:r>
            <a:r>
              <a:rPr u="none" spc="-270" dirty="0"/>
              <a:t>exist</a:t>
            </a:r>
          </a:p>
        </p:txBody>
      </p:sp>
      <p:sp>
        <p:nvSpPr>
          <p:cNvPr id="10" name="object 10"/>
          <p:cNvSpPr/>
          <p:nvPr/>
        </p:nvSpPr>
        <p:spPr>
          <a:xfrm>
            <a:off x="1295400" y="4040123"/>
            <a:ext cx="2552700" cy="23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34667" y="2162555"/>
            <a:ext cx="3086100" cy="1797050"/>
            <a:chOff x="1534667" y="2162555"/>
            <a:chExt cx="3086100" cy="1797050"/>
          </a:xfrm>
        </p:grpSpPr>
        <p:sp>
          <p:nvSpPr>
            <p:cNvPr id="12" name="object 12"/>
            <p:cNvSpPr/>
            <p:nvPr/>
          </p:nvSpPr>
          <p:spPr>
            <a:xfrm>
              <a:off x="1542287" y="2170175"/>
              <a:ext cx="3070860" cy="1781810"/>
            </a:xfrm>
            <a:custGeom>
              <a:avLst/>
              <a:gdLst/>
              <a:ahLst/>
              <a:cxnLst/>
              <a:rect l="l" t="t" r="r" b="b"/>
              <a:pathLst>
                <a:path w="3070860" h="1781810">
                  <a:moveTo>
                    <a:pt x="3070860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511810" y="1583436"/>
                  </a:lnTo>
                  <a:lnTo>
                    <a:pt x="895731" y="1781429"/>
                  </a:lnTo>
                  <a:lnTo>
                    <a:pt x="1279525" y="1583436"/>
                  </a:lnTo>
                  <a:lnTo>
                    <a:pt x="3070860" y="1583436"/>
                  </a:lnTo>
                  <a:lnTo>
                    <a:pt x="3070860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2287" y="2170175"/>
              <a:ext cx="3070860" cy="1781810"/>
            </a:xfrm>
            <a:custGeom>
              <a:avLst/>
              <a:gdLst/>
              <a:ahLst/>
              <a:cxnLst/>
              <a:rect l="l" t="t" r="r" b="b"/>
              <a:pathLst>
                <a:path w="3070860" h="1781810">
                  <a:moveTo>
                    <a:pt x="0" y="0"/>
                  </a:moveTo>
                  <a:lnTo>
                    <a:pt x="511810" y="0"/>
                  </a:lnTo>
                  <a:lnTo>
                    <a:pt x="1279525" y="0"/>
                  </a:lnTo>
                  <a:lnTo>
                    <a:pt x="3070860" y="0"/>
                  </a:lnTo>
                  <a:lnTo>
                    <a:pt x="3070860" y="923671"/>
                  </a:lnTo>
                  <a:lnTo>
                    <a:pt x="3070860" y="1319529"/>
                  </a:lnTo>
                  <a:lnTo>
                    <a:pt x="3070860" y="1583436"/>
                  </a:lnTo>
                  <a:lnTo>
                    <a:pt x="1279525" y="1583436"/>
                  </a:lnTo>
                  <a:lnTo>
                    <a:pt x="895731" y="1781429"/>
                  </a:lnTo>
                  <a:lnTo>
                    <a:pt x="511810" y="1583436"/>
                  </a:lnTo>
                  <a:lnTo>
                    <a:pt x="0" y="1583436"/>
                  </a:lnTo>
                  <a:lnTo>
                    <a:pt x="0" y="1319529"/>
                  </a:lnTo>
                  <a:lnTo>
                    <a:pt x="0" y="923671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0238" y="2482976"/>
            <a:ext cx="28555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 want a laptop with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500GB  </a:t>
            </a:r>
            <a:r>
              <a:rPr sz="2000" dirty="0">
                <a:latin typeface="Times New Roman"/>
                <a:cs typeface="Times New Roman"/>
              </a:rPr>
              <a:t>HD, </a:t>
            </a:r>
            <a:r>
              <a:rPr sz="2000" spc="5" dirty="0">
                <a:latin typeface="Times New Roman"/>
                <a:cs typeface="Times New Roman"/>
              </a:rPr>
              <a:t>8GB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and i5  processor for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15" dirty="0">
                <a:latin typeface="Times New Roman"/>
                <a:cs typeface="Times New Roman"/>
              </a:rPr>
              <a:t>₹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25,000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9444" y="2102612"/>
            <a:ext cx="1131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9444" y="2407412"/>
            <a:ext cx="18618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HD: </a:t>
            </a:r>
            <a:r>
              <a:rPr sz="2000" spc="5" dirty="0">
                <a:latin typeface="Times New Roman"/>
                <a:cs typeface="Times New Roman"/>
              </a:rPr>
              <a:t>500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Memory: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Processor: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i7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Price: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15" dirty="0">
                <a:latin typeface="Times New Roman"/>
                <a:cs typeface="Times New Roman"/>
              </a:rPr>
              <a:t>₹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35,000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17364" y="4052315"/>
            <a:ext cx="3522345" cy="2226945"/>
            <a:chOff x="4817364" y="4052315"/>
            <a:chExt cx="3522345" cy="2226945"/>
          </a:xfrm>
        </p:grpSpPr>
        <p:sp>
          <p:nvSpPr>
            <p:cNvPr id="18" name="object 18"/>
            <p:cNvSpPr/>
            <p:nvPr/>
          </p:nvSpPr>
          <p:spPr>
            <a:xfrm>
              <a:off x="4824984" y="4198111"/>
              <a:ext cx="3507104" cy="2073275"/>
            </a:xfrm>
            <a:custGeom>
              <a:avLst/>
              <a:gdLst/>
              <a:ahLst/>
              <a:cxnLst/>
              <a:rect l="l" t="t" r="r" b="b"/>
              <a:pathLst>
                <a:path w="3507104" h="2073275">
                  <a:moveTo>
                    <a:pt x="3230371" y="0"/>
                  </a:moveTo>
                  <a:lnTo>
                    <a:pt x="3230244" y="138175"/>
                  </a:lnTo>
                  <a:lnTo>
                    <a:pt x="138175" y="138175"/>
                  </a:lnTo>
                  <a:lnTo>
                    <a:pt x="94496" y="145232"/>
                  </a:lnTo>
                  <a:lnTo>
                    <a:pt x="56564" y="164876"/>
                  </a:lnTo>
                  <a:lnTo>
                    <a:pt x="26655" y="194823"/>
                  </a:lnTo>
                  <a:lnTo>
                    <a:pt x="7042" y="232785"/>
                  </a:lnTo>
                  <a:lnTo>
                    <a:pt x="0" y="276479"/>
                  </a:lnTo>
                  <a:lnTo>
                    <a:pt x="0" y="1934946"/>
                  </a:lnTo>
                  <a:lnTo>
                    <a:pt x="7042" y="1978629"/>
                  </a:lnTo>
                  <a:lnTo>
                    <a:pt x="26655" y="2016566"/>
                  </a:lnTo>
                  <a:lnTo>
                    <a:pt x="56564" y="2046483"/>
                  </a:lnTo>
                  <a:lnTo>
                    <a:pt x="94496" y="2066102"/>
                  </a:lnTo>
                  <a:lnTo>
                    <a:pt x="138175" y="2073148"/>
                  </a:lnTo>
                  <a:lnTo>
                    <a:pt x="181869" y="2066102"/>
                  </a:lnTo>
                  <a:lnTo>
                    <a:pt x="219831" y="2046483"/>
                  </a:lnTo>
                  <a:lnTo>
                    <a:pt x="249778" y="2016566"/>
                  </a:lnTo>
                  <a:lnTo>
                    <a:pt x="269422" y="1978629"/>
                  </a:lnTo>
                  <a:lnTo>
                    <a:pt x="276478" y="1934946"/>
                  </a:lnTo>
                  <a:lnTo>
                    <a:pt x="276351" y="1796732"/>
                  </a:lnTo>
                  <a:lnTo>
                    <a:pt x="3368547" y="1796732"/>
                  </a:lnTo>
                  <a:lnTo>
                    <a:pt x="3412227" y="1789686"/>
                  </a:lnTo>
                  <a:lnTo>
                    <a:pt x="3450159" y="1770066"/>
                  </a:lnTo>
                  <a:lnTo>
                    <a:pt x="3480068" y="1740148"/>
                  </a:lnTo>
                  <a:lnTo>
                    <a:pt x="3499681" y="1702207"/>
                  </a:lnTo>
                  <a:lnTo>
                    <a:pt x="3506723" y="1658518"/>
                  </a:lnTo>
                  <a:lnTo>
                    <a:pt x="3506723" y="414655"/>
                  </a:lnTo>
                  <a:lnTo>
                    <a:pt x="138175" y="414655"/>
                  </a:lnTo>
                  <a:lnTo>
                    <a:pt x="138175" y="276479"/>
                  </a:lnTo>
                  <a:lnTo>
                    <a:pt x="143613" y="249556"/>
                  </a:lnTo>
                  <a:lnTo>
                    <a:pt x="158432" y="227599"/>
                  </a:lnTo>
                  <a:lnTo>
                    <a:pt x="180395" y="212810"/>
                  </a:lnTo>
                  <a:lnTo>
                    <a:pt x="207263" y="207390"/>
                  </a:lnTo>
                  <a:lnTo>
                    <a:pt x="3506723" y="207390"/>
                  </a:lnTo>
                  <a:lnTo>
                    <a:pt x="3506723" y="138302"/>
                  </a:lnTo>
                  <a:lnTo>
                    <a:pt x="3368547" y="138302"/>
                  </a:lnTo>
                  <a:lnTo>
                    <a:pt x="3368547" y="69087"/>
                  </a:lnTo>
                  <a:lnTo>
                    <a:pt x="3299460" y="69087"/>
                  </a:lnTo>
                  <a:lnTo>
                    <a:pt x="3272537" y="63668"/>
                  </a:lnTo>
                  <a:lnTo>
                    <a:pt x="3250580" y="48879"/>
                  </a:lnTo>
                  <a:lnTo>
                    <a:pt x="3235791" y="26922"/>
                  </a:lnTo>
                  <a:lnTo>
                    <a:pt x="3230371" y="0"/>
                  </a:lnTo>
                  <a:close/>
                </a:path>
                <a:path w="3507104" h="2073275">
                  <a:moveTo>
                    <a:pt x="3506723" y="207390"/>
                  </a:moveTo>
                  <a:lnTo>
                    <a:pt x="207263" y="207390"/>
                  </a:lnTo>
                  <a:lnTo>
                    <a:pt x="234205" y="212810"/>
                  </a:lnTo>
                  <a:lnTo>
                    <a:pt x="256206" y="227599"/>
                  </a:lnTo>
                  <a:lnTo>
                    <a:pt x="271039" y="249556"/>
                  </a:lnTo>
                  <a:lnTo>
                    <a:pt x="276478" y="276479"/>
                  </a:lnTo>
                  <a:lnTo>
                    <a:pt x="269422" y="320158"/>
                  </a:lnTo>
                  <a:lnTo>
                    <a:pt x="249778" y="358090"/>
                  </a:lnTo>
                  <a:lnTo>
                    <a:pt x="219831" y="387999"/>
                  </a:lnTo>
                  <a:lnTo>
                    <a:pt x="181869" y="407612"/>
                  </a:lnTo>
                  <a:lnTo>
                    <a:pt x="138175" y="414655"/>
                  </a:lnTo>
                  <a:lnTo>
                    <a:pt x="3506723" y="414655"/>
                  </a:lnTo>
                  <a:lnTo>
                    <a:pt x="3506723" y="207390"/>
                  </a:lnTo>
                  <a:close/>
                </a:path>
                <a:path w="3507104" h="2073275">
                  <a:moveTo>
                    <a:pt x="3506723" y="0"/>
                  </a:moveTo>
                  <a:lnTo>
                    <a:pt x="3499681" y="43693"/>
                  </a:lnTo>
                  <a:lnTo>
                    <a:pt x="3480068" y="81655"/>
                  </a:lnTo>
                  <a:lnTo>
                    <a:pt x="3450159" y="111602"/>
                  </a:lnTo>
                  <a:lnTo>
                    <a:pt x="3412227" y="131246"/>
                  </a:lnTo>
                  <a:lnTo>
                    <a:pt x="3368547" y="138302"/>
                  </a:lnTo>
                  <a:lnTo>
                    <a:pt x="3506723" y="138302"/>
                  </a:lnTo>
                  <a:lnTo>
                    <a:pt x="3506723" y="0"/>
                  </a:lnTo>
                  <a:close/>
                </a:path>
                <a:path w="3507104" h="2073275">
                  <a:moveTo>
                    <a:pt x="3368547" y="0"/>
                  </a:moveTo>
                  <a:lnTo>
                    <a:pt x="3363110" y="26922"/>
                  </a:lnTo>
                  <a:lnTo>
                    <a:pt x="3348291" y="48879"/>
                  </a:lnTo>
                  <a:lnTo>
                    <a:pt x="3326328" y="63668"/>
                  </a:lnTo>
                  <a:lnTo>
                    <a:pt x="3299460" y="69087"/>
                  </a:lnTo>
                  <a:lnTo>
                    <a:pt x="3368547" y="69087"/>
                  </a:lnTo>
                  <a:lnTo>
                    <a:pt x="3368547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160" y="4059935"/>
              <a:ext cx="3368675" cy="553085"/>
            </a:xfrm>
            <a:custGeom>
              <a:avLst/>
              <a:gdLst/>
              <a:ahLst/>
              <a:cxnLst/>
              <a:rect l="l" t="t" r="r" b="b"/>
              <a:pathLst>
                <a:path w="3368675" h="553085">
                  <a:moveTo>
                    <a:pt x="69087" y="345566"/>
                  </a:moveTo>
                  <a:lnTo>
                    <a:pt x="42219" y="350986"/>
                  </a:lnTo>
                  <a:lnTo>
                    <a:pt x="20256" y="365775"/>
                  </a:lnTo>
                  <a:lnTo>
                    <a:pt x="5437" y="387732"/>
                  </a:lnTo>
                  <a:lnTo>
                    <a:pt x="0" y="414655"/>
                  </a:lnTo>
                  <a:lnTo>
                    <a:pt x="0" y="552831"/>
                  </a:lnTo>
                  <a:lnTo>
                    <a:pt x="43693" y="545788"/>
                  </a:lnTo>
                  <a:lnTo>
                    <a:pt x="81655" y="526175"/>
                  </a:lnTo>
                  <a:lnTo>
                    <a:pt x="111602" y="496266"/>
                  </a:lnTo>
                  <a:lnTo>
                    <a:pt x="131246" y="458334"/>
                  </a:lnTo>
                  <a:lnTo>
                    <a:pt x="138302" y="414655"/>
                  </a:lnTo>
                  <a:lnTo>
                    <a:pt x="132863" y="387732"/>
                  </a:lnTo>
                  <a:lnTo>
                    <a:pt x="118030" y="365775"/>
                  </a:lnTo>
                  <a:lnTo>
                    <a:pt x="96029" y="350986"/>
                  </a:lnTo>
                  <a:lnTo>
                    <a:pt x="69087" y="345566"/>
                  </a:lnTo>
                  <a:close/>
                </a:path>
                <a:path w="3368675" h="553085">
                  <a:moveTo>
                    <a:pt x="3368547" y="138175"/>
                  </a:moveTo>
                  <a:lnTo>
                    <a:pt x="3230371" y="138175"/>
                  </a:lnTo>
                  <a:lnTo>
                    <a:pt x="3230371" y="276351"/>
                  </a:lnTo>
                  <a:lnTo>
                    <a:pt x="3274051" y="269309"/>
                  </a:lnTo>
                  <a:lnTo>
                    <a:pt x="3311983" y="249696"/>
                  </a:lnTo>
                  <a:lnTo>
                    <a:pt x="3341892" y="219787"/>
                  </a:lnTo>
                  <a:lnTo>
                    <a:pt x="3361505" y="181855"/>
                  </a:lnTo>
                  <a:lnTo>
                    <a:pt x="3368547" y="138175"/>
                  </a:lnTo>
                  <a:close/>
                </a:path>
                <a:path w="3368675" h="553085">
                  <a:moveTo>
                    <a:pt x="3230371" y="0"/>
                  </a:moveTo>
                  <a:lnTo>
                    <a:pt x="3186678" y="7042"/>
                  </a:lnTo>
                  <a:lnTo>
                    <a:pt x="3148716" y="26655"/>
                  </a:lnTo>
                  <a:lnTo>
                    <a:pt x="3118769" y="56564"/>
                  </a:lnTo>
                  <a:lnTo>
                    <a:pt x="3099125" y="94496"/>
                  </a:lnTo>
                  <a:lnTo>
                    <a:pt x="3092068" y="138175"/>
                  </a:lnTo>
                  <a:lnTo>
                    <a:pt x="3097508" y="165098"/>
                  </a:lnTo>
                  <a:lnTo>
                    <a:pt x="3112341" y="187055"/>
                  </a:lnTo>
                  <a:lnTo>
                    <a:pt x="3134342" y="201844"/>
                  </a:lnTo>
                  <a:lnTo>
                    <a:pt x="3161284" y="207263"/>
                  </a:lnTo>
                  <a:lnTo>
                    <a:pt x="3188152" y="201844"/>
                  </a:lnTo>
                  <a:lnTo>
                    <a:pt x="3210115" y="187055"/>
                  </a:lnTo>
                  <a:lnTo>
                    <a:pt x="3224934" y="165098"/>
                  </a:lnTo>
                  <a:lnTo>
                    <a:pt x="3230371" y="138175"/>
                  </a:lnTo>
                  <a:lnTo>
                    <a:pt x="3368547" y="138175"/>
                  </a:lnTo>
                  <a:lnTo>
                    <a:pt x="3361505" y="94496"/>
                  </a:lnTo>
                  <a:lnTo>
                    <a:pt x="3341892" y="56564"/>
                  </a:lnTo>
                  <a:lnTo>
                    <a:pt x="3311983" y="26655"/>
                  </a:lnTo>
                  <a:lnTo>
                    <a:pt x="3274051" y="7042"/>
                  </a:lnTo>
                  <a:lnTo>
                    <a:pt x="3230371" y="0"/>
                  </a:lnTo>
                  <a:close/>
                </a:path>
              </a:pathLst>
            </a:custGeom>
            <a:solidFill>
              <a:srgbClr val="A3B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24984" y="4059935"/>
              <a:ext cx="3507104" cy="2211705"/>
            </a:xfrm>
            <a:custGeom>
              <a:avLst/>
              <a:gdLst/>
              <a:ahLst/>
              <a:cxnLst/>
              <a:rect l="l" t="t" r="r" b="b"/>
              <a:pathLst>
                <a:path w="3507104" h="2211704">
                  <a:moveTo>
                    <a:pt x="0" y="414655"/>
                  </a:moveTo>
                  <a:lnTo>
                    <a:pt x="7042" y="370961"/>
                  </a:lnTo>
                  <a:lnTo>
                    <a:pt x="26655" y="332999"/>
                  </a:lnTo>
                  <a:lnTo>
                    <a:pt x="56564" y="303052"/>
                  </a:lnTo>
                  <a:lnTo>
                    <a:pt x="94496" y="283408"/>
                  </a:lnTo>
                  <a:lnTo>
                    <a:pt x="138175" y="276351"/>
                  </a:lnTo>
                  <a:lnTo>
                    <a:pt x="3230244" y="276351"/>
                  </a:lnTo>
                  <a:lnTo>
                    <a:pt x="3230244" y="138175"/>
                  </a:lnTo>
                  <a:lnTo>
                    <a:pt x="3237301" y="94496"/>
                  </a:lnTo>
                  <a:lnTo>
                    <a:pt x="3256945" y="56564"/>
                  </a:lnTo>
                  <a:lnTo>
                    <a:pt x="3286892" y="26655"/>
                  </a:lnTo>
                  <a:lnTo>
                    <a:pt x="3324854" y="7042"/>
                  </a:lnTo>
                  <a:lnTo>
                    <a:pt x="3368547" y="0"/>
                  </a:lnTo>
                  <a:lnTo>
                    <a:pt x="3412227" y="7042"/>
                  </a:lnTo>
                  <a:lnTo>
                    <a:pt x="3450159" y="26655"/>
                  </a:lnTo>
                  <a:lnTo>
                    <a:pt x="3480068" y="56564"/>
                  </a:lnTo>
                  <a:lnTo>
                    <a:pt x="3499681" y="94496"/>
                  </a:lnTo>
                  <a:lnTo>
                    <a:pt x="3506723" y="138175"/>
                  </a:lnTo>
                  <a:lnTo>
                    <a:pt x="3506723" y="1796707"/>
                  </a:lnTo>
                  <a:lnTo>
                    <a:pt x="3499681" y="1840389"/>
                  </a:lnTo>
                  <a:lnTo>
                    <a:pt x="3480068" y="1878327"/>
                  </a:lnTo>
                  <a:lnTo>
                    <a:pt x="3450159" y="1908243"/>
                  </a:lnTo>
                  <a:lnTo>
                    <a:pt x="3412227" y="1927862"/>
                  </a:lnTo>
                  <a:lnTo>
                    <a:pt x="3368547" y="1934908"/>
                  </a:lnTo>
                  <a:lnTo>
                    <a:pt x="276351" y="1934908"/>
                  </a:lnTo>
                  <a:lnTo>
                    <a:pt x="276351" y="2073122"/>
                  </a:lnTo>
                  <a:lnTo>
                    <a:pt x="269309" y="2116805"/>
                  </a:lnTo>
                  <a:lnTo>
                    <a:pt x="249696" y="2154742"/>
                  </a:lnTo>
                  <a:lnTo>
                    <a:pt x="219787" y="2184659"/>
                  </a:lnTo>
                  <a:lnTo>
                    <a:pt x="181855" y="2204278"/>
                  </a:lnTo>
                  <a:lnTo>
                    <a:pt x="138175" y="2211324"/>
                  </a:lnTo>
                  <a:lnTo>
                    <a:pt x="94496" y="2204278"/>
                  </a:lnTo>
                  <a:lnTo>
                    <a:pt x="56564" y="2184659"/>
                  </a:lnTo>
                  <a:lnTo>
                    <a:pt x="26655" y="2154742"/>
                  </a:lnTo>
                  <a:lnTo>
                    <a:pt x="7042" y="2116805"/>
                  </a:lnTo>
                  <a:lnTo>
                    <a:pt x="0" y="2073122"/>
                  </a:lnTo>
                  <a:lnTo>
                    <a:pt x="0" y="414655"/>
                  </a:lnTo>
                  <a:close/>
                </a:path>
                <a:path w="3507104" h="2211704">
                  <a:moveTo>
                    <a:pt x="3230244" y="276351"/>
                  </a:moveTo>
                  <a:lnTo>
                    <a:pt x="3368547" y="276351"/>
                  </a:lnTo>
                  <a:lnTo>
                    <a:pt x="3412227" y="269309"/>
                  </a:lnTo>
                  <a:lnTo>
                    <a:pt x="3450159" y="249696"/>
                  </a:lnTo>
                  <a:lnTo>
                    <a:pt x="3480068" y="219787"/>
                  </a:lnTo>
                  <a:lnTo>
                    <a:pt x="3499681" y="181855"/>
                  </a:lnTo>
                  <a:lnTo>
                    <a:pt x="3506723" y="138175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7736" y="4190491"/>
              <a:ext cx="153416" cy="153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24984" y="4405502"/>
              <a:ext cx="276860" cy="1589405"/>
            </a:xfrm>
            <a:custGeom>
              <a:avLst/>
              <a:gdLst/>
              <a:ahLst/>
              <a:cxnLst/>
              <a:rect l="l" t="t" r="r" b="b"/>
              <a:pathLst>
                <a:path w="276860" h="1589404">
                  <a:moveTo>
                    <a:pt x="138175" y="207264"/>
                  </a:moveTo>
                  <a:lnTo>
                    <a:pt x="138175" y="69088"/>
                  </a:lnTo>
                  <a:lnTo>
                    <a:pt x="158432" y="20208"/>
                  </a:lnTo>
                  <a:lnTo>
                    <a:pt x="207263" y="0"/>
                  </a:lnTo>
                  <a:lnTo>
                    <a:pt x="234186" y="5419"/>
                  </a:lnTo>
                  <a:lnTo>
                    <a:pt x="256143" y="20208"/>
                  </a:lnTo>
                  <a:lnTo>
                    <a:pt x="270932" y="42165"/>
                  </a:lnTo>
                  <a:lnTo>
                    <a:pt x="276351" y="69088"/>
                  </a:lnTo>
                  <a:lnTo>
                    <a:pt x="269309" y="112767"/>
                  </a:lnTo>
                  <a:lnTo>
                    <a:pt x="249696" y="150699"/>
                  </a:lnTo>
                  <a:lnTo>
                    <a:pt x="219787" y="180608"/>
                  </a:lnTo>
                  <a:lnTo>
                    <a:pt x="181855" y="200221"/>
                  </a:lnTo>
                  <a:lnTo>
                    <a:pt x="138175" y="207264"/>
                  </a:lnTo>
                  <a:lnTo>
                    <a:pt x="94496" y="200221"/>
                  </a:lnTo>
                  <a:lnTo>
                    <a:pt x="56564" y="180608"/>
                  </a:lnTo>
                  <a:lnTo>
                    <a:pt x="26655" y="150699"/>
                  </a:lnTo>
                  <a:lnTo>
                    <a:pt x="7042" y="112767"/>
                  </a:lnTo>
                  <a:lnTo>
                    <a:pt x="0" y="69088"/>
                  </a:lnTo>
                </a:path>
                <a:path w="276860" h="1589404">
                  <a:moveTo>
                    <a:pt x="276351" y="69088"/>
                  </a:moveTo>
                  <a:lnTo>
                    <a:pt x="276351" y="1589341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80457" y="4382261"/>
            <a:ext cx="1131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0457" y="4686757"/>
            <a:ext cx="19183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HD: 250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Memory: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Processor: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i3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Price: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15" dirty="0">
                <a:latin typeface="Times New Roman"/>
                <a:cs typeface="Times New Roman"/>
              </a:rPr>
              <a:t>₹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23,000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64880" y="3846576"/>
            <a:ext cx="3523615" cy="2225040"/>
            <a:chOff x="8564880" y="3846576"/>
            <a:chExt cx="3523615" cy="2225040"/>
          </a:xfrm>
        </p:grpSpPr>
        <p:sp>
          <p:nvSpPr>
            <p:cNvPr id="26" name="object 26"/>
            <p:cNvSpPr/>
            <p:nvPr/>
          </p:nvSpPr>
          <p:spPr>
            <a:xfrm>
              <a:off x="8572500" y="3992245"/>
              <a:ext cx="3508375" cy="2072005"/>
            </a:xfrm>
            <a:custGeom>
              <a:avLst/>
              <a:gdLst/>
              <a:ahLst/>
              <a:cxnLst/>
              <a:rect l="l" t="t" r="r" b="b"/>
              <a:pathLst>
                <a:path w="3508375" h="2072004">
                  <a:moveTo>
                    <a:pt x="3508248" y="0"/>
                  </a:moveTo>
                  <a:lnTo>
                    <a:pt x="3501205" y="43679"/>
                  </a:lnTo>
                  <a:lnTo>
                    <a:pt x="3481592" y="81611"/>
                  </a:lnTo>
                  <a:lnTo>
                    <a:pt x="3451683" y="111520"/>
                  </a:lnTo>
                  <a:lnTo>
                    <a:pt x="3413751" y="131133"/>
                  </a:lnTo>
                  <a:lnTo>
                    <a:pt x="3370072" y="138175"/>
                  </a:lnTo>
                  <a:lnTo>
                    <a:pt x="138049" y="138175"/>
                  </a:lnTo>
                  <a:lnTo>
                    <a:pt x="94431" y="145217"/>
                  </a:lnTo>
                  <a:lnTo>
                    <a:pt x="56537" y="164823"/>
                  </a:lnTo>
                  <a:lnTo>
                    <a:pt x="26647" y="194713"/>
                  </a:lnTo>
                  <a:lnTo>
                    <a:pt x="7041" y="232607"/>
                  </a:lnTo>
                  <a:lnTo>
                    <a:pt x="0" y="276224"/>
                  </a:lnTo>
                  <a:lnTo>
                    <a:pt x="0" y="1933638"/>
                  </a:lnTo>
                  <a:lnTo>
                    <a:pt x="7041" y="1977292"/>
                  </a:lnTo>
                  <a:lnTo>
                    <a:pt x="26647" y="2015205"/>
                  </a:lnTo>
                  <a:lnTo>
                    <a:pt x="56537" y="2045102"/>
                  </a:lnTo>
                  <a:lnTo>
                    <a:pt x="94431" y="2064709"/>
                  </a:lnTo>
                  <a:lnTo>
                    <a:pt x="138049" y="2071750"/>
                  </a:lnTo>
                  <a:lnTo>
                    <a:pt x="181728" y="2064709"/>
                  </a:lnTo>
                  <a:lnTo>
                    <a:pt x="219660" y="2045102"/>
                  </a:lnTo>
                  <a:lnTo>
                    <a:pt x="249569" y="2015205"/>
                  </a:lnTo>
                  <a:lnTo>
                    <a:pt x="269182" y="1977292"/>
                  </a:lnTo>
                  <a:lnTo>
                    <a:pt x="276225" y="1933638"/>
                  </a:lnTo>
                  <a:lnTo>
                    <a:pt x="276225" y="1795526"/>
                  </a:lnTo>
                  <a:lnTo>
                    <a:pt x="3370072" y="1795526"/>
                  </a:lnTo>
                  <a:lnTo>
                    <a:pt x="3413751" y="1788484"/>
                  </a:lnTo>
                  <a:lnTo>
                    <a:pt x="3451683" y="1768877"/>
                  </a:lnTo>
                  <a:lnTo>
                    <a:pt x="3481592" y="1738980"/>
                  </a:lnTo>
                  <a:lnTo>
                    <a:pt x="3501205" y="1701067"/>
                  </a:lnTo>
                  <a:lnTo>
                    <a:pt x="3508248" y="1657413"/>
                  </a:lnTo>
                  <a:lnTo>
                    <a:pt x="3508248" y="414400"/>
                  </a:lnTo>
                  <a:lnTo>
                    <a:pt x="138049" y="414400"/>
                  </a:lnTo>
                  <a:lnTo>
                    <a:pt x="138049" y="276224"/>
                  </a:lnTo>
                  <a:lnTo>
                    <a:pt x="143486" y="249376"/>
                  </a:lnTo>
                  <a:lnTo>
                    <a:pt x="158305" y="227456"/>
                  </a:lnTo>
                  <a:lnTo>
                    <a:pt x="180268" y="212681"/>
                  </a:lnTo>
                  <a:lnTo>
                    <a:pt x="207136" y="207263"/>
                  </a:lnTo>
                  <a:lnTo>
                    <a:pt x="3508248" y="207263"/>
                  </a:lnTo>
                  <a:lnTo>
                    <a:pt x="3508248" y="0"/>
                  </a:lnTo>
                  <a:close/>
                </a:path>
                <a:path w="3508375" h="2072004">
                  <a:moveTo>
                    <a:pt x="3508248" y="207263"/>
                  </a:moveTo>
                  <a:lnTo>
                    <a:pt x="207136" y="207263"/>
                  </a:lnTo>
                  <a:lnTo>
                    <a:pt x="234059" y="212681"/>
                  </a:lnTo>
                  <a:lnTo>
                    <a:pt x="256016" y="227456"/>
                  </a:lnTo>
                  <a:lnTo>
                    <a:pt x="270805" y="249376"/>
                  </a:lnTo>
                  <a:lnTo>
                    <a:pt x="276225" y="276224"/>
                  </a:lnTo>
                  <a:lnTo>
                    <a:pt x="269182" y="319904"/>
                  </a:lnTo>
                  <a:lnTo>
                    <a:pt x="249569" y="357836"/>
                  </a:lnTo>
                  <a:lnTo>
                    <a:pt x="219660" y="387745"/>
                  </a:lnTo>
                  <a:lnTo>
                    <a:pt x="181728" y="407358"/>
                  </a:lnTo>
                  <a:lnTo>
                    <a:pt x="138049" y="414400"/>
                  </a:lnTo>
                  <a:lnTo>
                    <a:pt x="3508248" y="414400"/>
                  </a:lnTo>
                  <a:lnTo>
                    <a:pt x="3508248" y="207263"/>
                  </a:lnTo>
                  <a:close/>
                </a:path>
                <a:path w="3508375" h="2072004">
                  <a:moveTo>
                    <a:pt x="3232023" y="0"/>
                  </a:moveTo>
                  <a:lnTo>
                    <a:pt x="3232023" y="138175"/>
                  </a:lnTo>
                  <a:lnTo>
                    <a:pt x="3370072" y="138175"/>
                  </a:lnTo>
                  <a:lnTo>
                    <a:pt x="3370072" y="69087"/>
                  </a:lnTo>
                  <a:lnTo>
                    <a:pt x="3301110" y="69087"/>
                  </a:lnTo>
                  <a:lnTo>
                    <a:pt x="3274188" y="63668"/>
                  </a:lnTo>
                  <a:lnTo>
                    <a:pt x="3252231" y="48879"/>
                  </a:lnTo>
                  <a:lnTo>
                    <a:pt x="3237442" y="26922"/>
                  </a:lnTo>
                  <a:lnTo>
                    <a:pt x="3232023" y="0"/>
                  </a:lnTo>
                  <a:close/>
                </a:path>
                <a:path w="3508375" h="2072004">
                  <a:moveTo>
                    <a:pt x="3370072" y="0"/>
                  </a:moveTo>
                  <a:lnTo>
                    <a:pt x="3364654" y="26922"/>
                  </a:lnTo>
                  <a:lnTo>
                    <a:pt x="3349879" y="48879"/>
                  </a:lnTo>
                  <a:lnTo>
                    <a:pt x="3327959" y="63668"/>
                  </a:lnTo>
                  <a:lnTo>
                    <a:pt x="3301110" y="69087"/>
                  </a:lnTo>
                  <a:lnTo>
                    <a:pt x="3370072" y="69087"/>
                  </a:lnTo>
                  <a:lnTo>
                    <a:pt x="3370072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10549" y="3854196"/>
              <a:ext cx="3370579" cy="552450"/>
            </a:xfrm>
            <a:custGeom>
              <a:avLst/>
              <a:gdLst/>
              <a:ahLst/>
              <a:cxnLst/>
              <a:rect l="l" t="t" r="r" b="b"/>
              <a:pathLst>
                <a:path w="3370579" h="552450">
                  <a:moveTo>
                    <a:pt x="69087" y="345312"/>
                  </a:moveTo>
                  <a:lnTo>
                    <a:pt x="42219" y="350730"/>
                  </a:lnTo>
                  <a:lnTo>
                    <a:pt x="20256" y="365505"/>
                  </a:lnTo>
                  <a:lnTo>
                    <a:pt x="5437" y="387425"/>
                  </a:lnTo>
                  <a:lnTo>
                    <a:pt x="0" y="414273"/>
                  </a:lnTo>
                  <a:lnTo>
                    <a:pt x="0" y="552449"/>
                  </a:lnTo>
                  <a:lnTo>
                    <a:pt x="43679" y="545407"/>
                  </a:lnTo>
                  <a:lnTo>
                    <a:pt x="81611" y="525794"/>
                  </a:lnTo>
                  <a:lnTo>
                    <a:pt x="111520" y="495885"/>
                  </a:lnTo>
                  <a:lnTo>
                    <a:pt x="131133" y="457953"/>
                  </a:lnTo>
                  <a:lnTo>
                    <a:pt x="138175" y="414273"/>
                  </a:lnTo>
                  <a:lnTo>
                    <a:pt x="132756" y="387425"/>
                  </a:lnTo>
                  <a:lnTo>
                    <a:pt x="117967" y="365505"/>
                  </a:lnTo>
                  <a:lnTo>
                    <a:pt x="96010" y="350730"/>
                  </a:lnTo>
                  <a:lnTo>
                    <a:pt x="69087" y="345312"/>
                  </a:lnTo>
                  <a:close/>
                </a:path>
                <a:path w="3370579" h="552450">
                  <a:moveTo>
                    <a:pt x="3370199" y="138048"/>
                  </a:moveTo>
                  <a:lnTo>
                    <a:pt x="3232023" y="138048"/>
                  </a:lnTo>
                  <a:lnTo>
                    <a:pt x="3232023" y="276224"/>
                  </a:lnTo>
                  <a:lnTo>
                    <a:pt x="3275702" y="269182"/>
                  </a:lnTo>
                  <a:lnTo>
                    <a:pt x="3313634" y="249569"/>
                  </a:lnTo>
                  <a:lnTo>
                    <a:pt x="3343543" y="219660"/>
                  </a:lnTo>
                  <a:lnTo>
                    <a:pt x="3363156" y="181728"/>
                  </a:lnTo>
                  <a:lnTo>
                    <a:pt x="3370199" y="138048"/>
                  </a:lnTo>
                  <a:close/>
                </a:path>
                <a:path w="3370579" h="552450">
                  <a:moveTo>
                    <a:pt x="3232023" y="0"/>
                  </a:moveTo>
                  <a:lnTo>
                    <a:pt x="3188405" y="7041"/>
                  </a:lnTo>
                  <a:lnTo>
                    <a:pt x="3150511" y="26647"/>
                  </a:lnTo>
                  <a:lnTo>
                    <a:pt x="3120621" y="56537"/>
                  </a:lnTo>
                  <a:lnTo>
                    <a:pt x="3101015" y="94431"/>
                  </a:lnTo>
                  <a:lnTo>
                    <a:pt x="3093974" y="138048"/>
                  </a:lnTo>
                  <a:lnTo>
                    <a:pt x="3099393" y="164971"/>
                  </a:lnTo>
                  <a:lnTo>
                    <a:pt x="3114182" y="186928"/>
                  </a:lnTo>
                  <a:lnTo>
                    <a:pt x="3136139" y="201717"/>
                  </a:lnTo>
                  <a:lnTo>
                    <a:pt x="3163061" y="207136"/>
                  </a:lnTo>
                  <a:lnTo>
                    <a:pt x="3189910" y="201717"/>
                  </a:lnTo>
                  <a:lnTo>
                    <a:pt x="3211829" y="186928"/>
                  </a:lnTo>
                  <a:lnTo>
                    <a:pt x="3226605" y="164971"/>
                  </a:lnTo>
                  <a:lnTo>
                    <a:pt x="3232023" y="138048"/>
                  </a:lnTo>
                  <a:lnTo>
                    <a:pt x="3370199" y="138048"/>
                  </a:lnTo>
                  <a:lnTo>
                    <a:pt x="3363156" y="94431"/>
                  </a:lnTo>
                  <a:lnTo>
                    <a:pt x="3343543" y="56537"/>
                  </a:lnTo>
                  <a:lnTo>
                    <a:pt x="3313634" y="26647"/>
                  </a:lnTo>
                  <a:lnTo>
                    <a:pt x="3275702" y="7041"/>
                  </a:lnTo>
                  <a:lnTo>
                    <a:pt x="3232023" y="0"/>
                  </a:lnTo>
                  <a:close/>
                </a:path>
              </a:pathLst>
            </a:custGeom>
            <a:solidFill>
              <a:srgbClr val="A3B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72500" y="3854196"/>
              <a:ext cx="3508375" cy="2209800"/>
            </a:xfrm>
            <a:custGeom>
              <a:avLst/>
              <a:gdLst/>
              <a:ahLst/>
              <a:cxnLst/>
              <a:rect l="l" t="t" r="r" b="b"/>
              <a:pathLst>
                <a:path w="3508375" h="2209800">
                  <a:moveTo>
                    <a:pt x="0" y="414273"/>
                  </a:moveTo>
                  <a:lnTo>
                    <a:pt x="7041" y="370656"/>
                  </a:lnTo>
                  <a:lnTo>
                    <a:pt x="26647" y="332762"/>
                  </a:lnTo>
                  <a:lnTo>
                    <a:pt x="56537" y="302872"/>
                  </a:lnTo>
                  <a:lnTo>
                    <a:pt x="94431" y="283266"/>
                  </a:lnTo>
                  <a:lnTo>
                    <a:pt x="138049" y="276224"/>
                  </a:lnTo>
                  <a:lnTo>
                    <a:pt x="3232023" y="276224"/>
                  </a:lnTo>
                  <a:lnTo>
                    <a:pt x="3232023" y="138048"/>
                  </a:lnTo>
                  <a:lnTo>
                    <a:pt x="3239064" y="94431"/>
                  </a:lnTo>
                  <a:lnTo>
                    <a:pt x="3258670" y="56537"/>
                  </a:lnTo>
                  <a:lnTo>
                    <a:pt x="3288560" y="26647"/>
                  </a:lnTo>
                  <a:lnTo>
                    <a:pt x="3326454" y="7041"/>
                  </a:lnTo>
                  <a:lnTo>
                    <a:pt x="3370072" y="0"/>
                  </a:lnTo>
                  <a:lnTo>
                    <a:pt x="3413751" y="7041"/>
                  </a:lnTo>
                  <a:lnTo>
                    <a:pt x="3451683" y="26647"/>
                  </a:lnTo>
                  <a:lnTo>
                    <a:pt x="3481592" y="56537"/>
                  </a:lnTo>
                  <a:lnTo>
                    <a:pt x="3501205" y="94431"/>
                  </a:lnTo>
                  <a:lnTo>
                    <a:pt x="3508248" y="138048"/>
                  </a:lnTo>
                  <a:lnTo>
                    <a:pt x="3508248" y="1795462"/>
                  </a:lnTo>
                  <a:lnTo>
                    <a:pt x="3501205" y="1839116"/>
                  </a:lnTo>
                  <a:lnTo>
                    <a:pt x="3481592" y="1877029"/>
                  </a:lnTo>
                  <a:lnTo>
                    <a:pt x="3451683" y="1906926"/>
                  </a:lnTo>
                  <a:lnTo>
                    <a:pt x="3413751" y="1926533"/>
                  </a:lnTo>
                  <a:lnTo>
                    <a:pt x="3370072" y="1933575"/>
                  </a:lnTo>
                  <a:lnTo>
                    <a:pt x="276225" y="1933575"/>
                  </a:lnTo>
                  <a:lnTo>
                    <a:pt x="276225" y="2071687"/>
                  </a:lnTo>
                  <a:lnTo>
                    <a:pt x="269182" y="2115341"/>
                  </a:lnTo>
                  <a:lnTo>
                    <a:pt x="249569" y="2153254"/>
                  </a:lnTo>
                  <a:lnTo>
                    <a:pt x="219660" y="2183151"/>
                  </a:lnTo>
                  <a:lnTo>
                    <a:pt x="181728" y="2202758"/>
                  </a:lnTo>
                  <a:lnTo>
                    <a:pt x="138049" y="2209799"/>
                  </a:lnTo>
                  <a:lnTo>
                    <a:pt x="94431" y="2202758"/>
                  </a:lnTo>
                  <a:lnTo>
                    <a:pt x="56537" y="2183151"/>
                  </a:lnTo>
                  <a:lnTo>
                    <a:pt x="26647" y="2153254"/>
                  </a:lnTo>
                  <a:lnTo>
                    <a:pt x="7041" y="2115341"/>
                  </a:lnTo>
                  <a:lnTo>
                    <a:pt x="0" y="2071687"/>
                  </a:lnTo>
                  <a:lnTo>
                    <a:pt x="0" y="414273"/>
                  </a:lnTo>
                  <a:close/>
                </a:path>
                <a:path w="3508375" h="2209800">
                  <a:moveTo>
                    <a:pt x="3232023" y="276224"/>
                  </a:moveTo>
                  <a:lnTo>
                    <a:pt x="3370072" y="276224"/>
                  </a:lnTo>
                  <a:lnTo>
                    <a:pt x="3413751" y="269182"/>
                  </a:lnTo>
                  <a:lnTo>
                    <a:pt x="3451683" y="249569"/>
                  </a:lnTo>
                  <a:lnTo>
                    <a:pt x="3481592" y="219660"/>
                  </a:lnTo>
                  <a:lnTo>
                    <a:pt x="3501205" y="181728"/>
                  </a:lnTo>
                  <a:lnTo>
                    <a:pt x="3508248" y="138048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96903" y="3984625"/>
              <a:ext cx="153289" cy="153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72500" y="4199509"/>
              <a:ext cx="276225" cy="1588770"/>
            </a:xfrm>
            <a:custGeom>
              <a:avLst/>
              <a:gdLst/>
              <a:ahLst/>
              <a:cxnLst/>
              <a:rect l="l" t="t" r="r" b="b"/>
              <a:pathLst>
                <a:path w="276225" h="1588770">
                  <a:moveTo>
                    <a:pt x="138049" y="207137"/>
                  </a:moveTo>
                  <a:lnTo>
                    <a:pt x="138049" y="68961"/>
                  </a:lnTo>
                  <a:lnTo>
                    <a:pt x="158305" y="20193"/>
                  </a:lnTo>
                  <a:lnTo>
                    <a:pt x="207136" y="0"/>
                  </a:lnTo>
                  <a:lnTo>
                    <a:pt x="234059" y="5417"/>
                  </a:lnTo>
                  <a:lnTo>
                    <a:pt x="256016" y="20193"/>
                  </a:lnTo>
                  <a:lnTo>
                    <a:pt x="270805" y="42112"/>
                  </a:lnTo>
                  <a:lnTo>
                    <a:pt x="276225" y="68961"/>
                  </a:lnTo>
                  <a:lnTo>
                    <a:pt x="269182" y="112640"/>
                  </a:lnTo>
                  <a:lnTo>
                    <a:pt x="249569" y="150572"/>
                  </a:lnTo>
                  <a:lnTo>
                    <a:pt x="219660" y="180481"/>
                  </a:lnTo>
                  <a:lnTo>
                    <a:pt x="181728" y="200094"/>
                  </a:lnTo>
                  <a:lnTo>
                    <a:pt x="138049" y="207137"/>
                  </a:lnTo>
                  <a:lnTo>
                    <a:pt x="94431" y="200094"/>
                  </a:lnTo>
                  <a:lnTo>
                    <a:pt x="56537" y="180481"/>
                  </a:lnTo>
                  <a:lnTo>
                    <a:pt x="26647" y="150572"/>
                  </a:lnTo>
                  <a:lnTo>
                    <a:pt x="7041" y="112640"/>
                  </a:lnTo>
                  <a:lnTo>
                    <a:pt x="0" y="68961"/>
                  </a:lnTo>
                </a:path>
                <a:path w="276225" h="1588770">
                  <a:moveTo>
                    <a:pt x="276225" y="68961"/>
                  </a:moveTo>
                  <a:lnTo>
                    <a:pt x="276225" y="1588262"/>
                  </a:lnTo>
                </a:path>
              </a:pathLst>
            </a:custGeom>
            <a:ln w="1524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929243" y="4176140"/>
            <a:ext cx="1131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29243" y="4480940"/>
            <a:ext cx="191897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HD: 250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Memory: 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Processor: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i5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Price: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15" dirty="0">
                <a:latin typeface="Times New Roman"/>
                <a:cs typeface="Times New Roman"/>
              </a:rPr>
              <a:t>₹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30,000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75" dirty="0"/>
              <a:t>Types </a:t>
            </a:r>
            <a:r>
              <a:rPr spc="-60" dirty="0"/>
              <a:t>of </a:t>
            </a:r>
            <a:r>
              <a:rPr spc="-229" dirty="0"/>
              <a:t>recommendation</a:t>
            </a:r>
            <a:r>
              <a:rPr spc="-545" dirty="0"/>
              <a:t> </a:t>
            </a:r>
            <a:r>
              <a:rPr spc="-390" dirty="0"/>
              <a:t>systems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4843145" cy="383794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Popularity based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Classification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recommendations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Nearest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neighbour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collaborative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filtering:</a:t>
            </a:r>
            <a:endParaRPr sz="20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8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35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Hybrid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approches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Association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rule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Deep learning based recommendation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Fundamental </a:t>
            </a:r>
            <a:r>
              <a:rPr spc="-285" dirty="0"/>
              <a:t>concepts </a:t>
            </a:r>
            <a:r>
              <a:rPr spc="-60" dirty="0"/>
              <a:t>of</a:t>
            </a:r>
            <a:r>
              <a:rPr spc="-445" dirty="0"/>
              <a:t> </a:t>
            </a:r>
            <a:r>
              <a:rPr spc="-170" dirty="0"/>
              <a:t>similarity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00910"/>
            <a:ext cx="470789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0205">
              <a:lnSpc>
                <a:spcPct val="1344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Euclidean</a:t>
            </a:r>
            <a:r>
              <a:rPr sz="1800" b="1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Distance  Cosine</a:t>
            </a:r>
            <a:r>
              <a:rPr sz="180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Similarity: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75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Similarity 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cosine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angle between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and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  <a:p>
            <a:pPr marL="12700" marR="252729">
              <a:lnSpc>
                <a:spcPct val="70000"/>
              </a:lnSpc>
              <a:spcBef>
                <a:spcPts val="140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Closer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vectors,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smaller will be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angle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larger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cosine.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Pearson</a:t>
            </a:r>
            <a:r>
              <a:rPr sz="18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Similarity: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75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Similarity 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pearson coefficient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between</a:t>
            </a:r>
            <a:r>
              <a:rPr sz="18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vectors.</a:t>
            </a:r>
            <a:endParaRPr sz="1800">
              <a:latin typeface="Carlito"/>
              <a:cs typeface="Carlito"/>
            </a:endParaRPr>
          </a:p>
          <a:p>
            <a:pPr marL="12700" marR="579120">
              <a:lnSpc>
                <a:spcPct val="70000"/>
              </a:lnSpc>
              <a:spcBef>
                <a:spcPts val="141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Pearson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correlation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cosine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 invariant to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scaling.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1390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Cosine similarity is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invariant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shifts.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Pearson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correlation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invariant to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shifts.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1241" y="5096383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Correlation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cosine </a:t>
            </a:r>
            <a:r>
              <a:rPr sz="1800" spc="-5" dirty="0">
                <a:latin typeface="Carlito"/>
                <a:cs typeface="Carlito"/>
              </a:rPr>
              <a:t>similarity between  </a:t>
            </a:r>
            <a:r>
              <a:rPr sz="1800" spc="-10" dirty="0">
                <a:latin typeface="Carlito"/>
                <a:cs typeface="Carlito"/>
              </a:rPr>
              <a:t>centered versions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x and y &amp;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-1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9" y="2046732"/>
            <a:ext cx="2098548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80" y="2846832"/>
            <a:ext cx="3211068" cy="75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6264" y="3802379"/>
            <a:ext cx="2916935" cy="1171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15" dirty="0"/>
              <a:t>Fundamentals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4728845" cy="26581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Jaccard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Similarity: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and 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divided by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have rated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either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Intersection over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Union</a:t>
            </a:r>
            <a:endParaRPr sz="2000">
              <a:latin typeface="Carlito"/>
              <a:cs typeface="Carlito"/>
            </a:endParaRPr>
          </a:p>
          <a:p>
            <a:pPr marL="12700" marR="432434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comparing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diversity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sample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8411" y="3037332"/>
            <a:ext cx="2040636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60514" y="2223642"/>
            <a:ext cx="4037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x,y </a:t>
            </a:r>
            <a:r>
              <a:rPr sz="1800" spc="-15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two </a:t>
            </a:r>
            <a:r>
              <a:rPr sz="1800" spc="-15" dirty="0">
                <a:latin typeface="Carlito"/>
                <a:cs typeface="Carlito"/>
              </a:rPr>
              <a:t>vectors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all </a:t>
            </a:r>
            <a:r>
              <a:rPr sz="1800" spc="-10" dirty="0">
                <a:latin typeface="Carlito"/>
                <a:cs typeface="Carlito"/>
              </a:rPr>
              <a:t>real </a:t>
            </a:r>
            <a:r>
              <a:rPr sz="1800" spc="-5" dirty="0">
                <a:latin typeface="Carlito"/>
                <a:cs typeface="Carlito"/>
              </a:rPr>
              <a:t>xi, </a:t>
            </a:r>
            <a:r>
              <a:rPr sz="1800" dirty="0">
                <a:latin typeface="Carlito"/>
                <a:cs typeface="Carlito"/>
              </a:rPr>
              <a:t>yi then  </a:t>
            </a:r>
            <a:r>
              <a:rPr sz="1800" spc="-10" dirty="0">
                <a:latin typeface="Carlito"/>
                <a:cs typeface="Carlito"/>
              </a:rPr>
              <a:t>jaccardian </a:t>
            </a:r>
            <a:r>
              <a:rPr sz="1800" spc="-5" dirty="0">
                <a:latin typeface="Carlito"/>
                <a:cs typeface="Carlito"/>
              </a:rPr>
              <a:t>similarity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coefficient: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5816" y="4616196"/>
            <a:ext cx="3098292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0495" y="3689680"/>
            <a:ext cx="391858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Jaccard distance, </a:t>
            </a:r>
            <a:r>
              <a:rPr sz="1800" spc="-5" dirty="0">
                <a:latin typeface="Carlito"/>
                <a:cs typeface="Carlito"/>
              </a:rPr>
              <a:t>which measures  dissimilarity between </a:t>
            </a:r>
            <a:r>
              <a:rPr sz="1800" dirty="0">
                <a:latin typeface="Carlito"/>
                <a:cs typeface="Carlito"/>
              </a:rPr>
              <a:t>sample </a:t>
            </a:r>
            <a:r>
              <a:rPr sz="1800" spc="-5" dirty="0">
                <a:latin typeface="Carlito"/>
                <a:cs typeface="Carlito"/>
              </a:rPr>
              <a:t>sets, is  </a:t>
            </a:r>
            <a:r>
              <a:rPr sz="1800" spc="-10" dirty="0">
                <a:latin typeface="Carlito"/>
                <a:cs typeface="Carlito"/>
              </a:rPr>
              <a:t>complementary 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Jaccard coefficient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obtained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subtracting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Jaccard  coefficient from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29" dirty="0"/>
              <a:t>Popularity </a:t>
            </a:r>
            <a:r>
              <a:rPr spc="-365" dirty="0"/>
              <a:t>based </a:t>
            </a:r>
            <a:r>
              <a:rPr spc="-335" dirty="0"/>
              <a:t>Recommender</a:t>
            </a:r>
            <a:r>
              <a:rPr spc="-475" dirty="0"/>
              <a:t> </a:t>
            </a:r>
            <a:r>
              <a:rPr spc="-434" dirty="0"/>
              <a:t>System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2229"/>
            <a:ext cx="4228465" cy="39814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Recommend 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viewed/purchased by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most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people</a:t>
            </a:r>
            <a:endParaRPr sz="2000">
              <a:latin typeface="Carlito"/>
              <a:cs typeface="Carlito"/>
            </a:endParaRPr>
          </a:p>
          <a:p>
            <a:pPr marL="12700" marR="72390">
              <a:lnSpc>
                <a:spcPts val="2160"/>
              </a:lnSpc>
              <a:spcBef>
                <a:spcPts val="14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Recommendations: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Ranked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items 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purchase count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/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viewed</a:t>
            </a:r>
            <a:r>
              <a:rPr sz="2000" b="1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endParaRPr sz="2000">
              <a:latin typeface="Carlito"/>
              <a:cs typeface="Carlito"/>
            </a:endParaRPr>
          </a:p>
          <a:p>
            <a:pPr marL="12700" marR="2572385">
              <a:lnSpc>
                <a:spcPts val="356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“Popular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News”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uses: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05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Can use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context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Purchase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history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User 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9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Scalale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Not a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personalized</a:t>
            </a:r>
            <a:r>
              <a:rPr sz="2000" b="1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3476" y="1882139"/>
            <a:ext cx="5798820" cy="4088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85" dirty="0"/>
              <a:t>Classification</a:t>
            </a:r>
            <a:r>
              <a:rPr spc="-400" dirty="0"/>
              <a:t> </a:t>
            </a:r>
            <a:r>
              <a:rPr spc="-21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78" y="2012060"/>
            <a:ext cx="983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15" dirty="0">
                <a:latin typeface="Carlito"/>
                <a:cs typeface="Carlito"/>
              </a:rPr>
              <a:t>features </a:t>
            </a:r>
            <a:r>
              <a:rPr sz="1800" spc="-5" dirty="0">
                <a:latin typeface="Carlito"/>
                <a:cs typeface="Carlito"/>
              </a:rPr>
              <a:t>of both </a:t>
            </a:r>
            <a:r>
              <a:rPr sz="1800" spc="-10" dirty="0">
                <a:latin typeface="Carlito"/>
                <a:cs typeface="Carlito"/>
              </a:rPr>
              <a:t>products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well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users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order to predict </a:t>
            </a:r>
            <a:r>
              <a:rPr sz="1800" spc="-5" dirty="0">
                <a:latin typeface="Carlito"/>
                <a:cs typeface="Carlito"/>
              </a:rPr>
              <a:t>whether </a:t>
            </a:r>
            <a:r>
              <a:rPr sz="1800" dirty="0">
                <a:latin typeface="Carlito"/>
                <a:cs typeface="Carlito"/>
              </a:rPr>
              <a:t>a user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product 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27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not</a:t>
            </a:r>
            <a:r>
              <a:rPr sz="1400" spc="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4100" y="2907792"/>
            <a:ext cx="1935480" cy="2456815"/>
          </a:xfrm>
          <a:prstGeom prst="rect">
            <a:avLst/>
          </a:prstGeom>
          <a:solidFill>
            <a:srgbClr val="CCDDEA"/>
          </a:solidFill>
          <a:ln w="9144">
            <a:solidFill>
              <a:srgbClr val="626F5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2075" marR="21272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10" dirty="0">
                <a:latin typeface="Carlito"/>
                <a:cs typeface="Carlito"/>
              </a:rPr>
              <a:t>Features  </a:t>
            </a:r>
            <a:r>
              <a:rPr sz="1800" spc="-5" dirty="0">
                <a:latin typeface="Carlito"/>
                <a:cs typeface="Carlito"/>
              </a:rPr>
              <a:t>(Eg. </a:t>
            </a:r>
            <a:r>
              <a:rPr sz="1800" dirty="0">
                <a:latin typeface="Carlito"/>
                <a:cs typeface="Carlito"/>
              </a:rPr>
              <a:t>Age,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Gender)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 marR="24765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Product Features  </a:t>
            </a:r>
            <a:r>
              <a:rPr sz="1800" spc="-5" dirty="0">
                <a:latin typeface="Carlito"/>
                <a:cs typeface="Carlito"/>
              </a:rPr>
              <a:t>(Eg. </a:t>
            </a:r>
            <a:r>
              <a:rPr sz="1800" spc="-10" dirty="0">
                <a:latin typeface="Carlito"/>
                <a:cs typeface="Carlito"/>
              </a:rPr>
              <a:t>cost,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quality)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Purchase History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928" y="3889247"/>
            <a:ext cx="1091565" cy="347980"/>
          </a:xfrm>
          <a:prstGeom prst="rect">
            <a:avLst/>
          </a:prstGeom>
          <a:solidFill>
            <a:srgbClr val="F8CA9C"/>
          </a:solidFill>
        </p:spPr>
        <p:txBody>
          <a:bodyPr vert="horz" wrap="square" lIns="0" tIns="76200" rIns="0" bIns="0" rtlCol="0">
            <a:spAutoFit/>
          </a:bodyPr>
          <a:lstStyle/>
          <a:p>
            <a:pPr marL="92075">
              <a:lnSpc>
                <a:spcPts val="2135"/>
              </a:lnSpc>
              <a:spcBef>
                <a:spcPts val="600"/>
              </a:spcBef>
            </a:pPr>
            <a:r>
              <a:rPr sz="1800" spc="-5" dirty="0">
                <a:latin typeface="Carlito"/>
                <a:cs typeface="Carlito"/>
              </a:rPr>
              <a:t>Classifier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73296" y="4003547"/>
            <a:ext cx="861060" cy="155575"/>
            <a:chOff x="4273296" y="4003547"/>
            <a:chExt cx="861060" cy="155575"/>
          </a:xfrm>
        </p:grpSpPr>
        <p:sp>
          <p:nvSpPr>
            <p:cNvPr id="7" name="object 7"/>
            <p:cNvSpPr/>
            <p:nvPr/>
          </p:nvSpPr>
          <p:spPr>
            <a:xfrm>
              <a:off x="4277868" y="4008119"/>
              <a:ext cx="852169" cy="146685"/>
            </a:xfrm>
            <a:custGeom>
              <a:avLst/>
              <a:gdLst/>
              <a:ahLst/>
              <a:cxnLst/>
              <a:rect l="l" t="t" r="r" b="b"/>
              <a:pathLst>
                <a:path w="852170" h="146685">
                  <a:moveTo>
                    <a:pt x="778764" y="0"/>
                  </a:moveTo>
                  <a:lnTo>
                    <a:pt x="778764" y="36575"/>
                  </a:lnTo>
                  <a:lnTo>
                    <a:pt x="0" y="36575"/>
                  </a:lnTo>
                  <a:lnTo>
                    <a:pt x="0" y="109727"/>
                  </a:lnTo>
                  <a:lnTo>
                    <a:pt x="778764" y="109727"/>
                  </a:lnTo>
                  <a:lnTo>
                    <a:pt x="778764" y="146303"/>
                  </a:lnTo>
                  <a:lnTo>
                    <a:pt x="851916" y="73151"/>
                  </a:lnTo>
                  <a:lnTo>
                    <a:pt x="778764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7868" y="4008119"/>
              <a:ext cx="852169" cy="146685"/>
            </a:xfrm>
            <a:custGeom>
              <a:avLst/>
              <a:gdLst/>
              <a:ahLst/>
              <a:cxnLst/>
              <a:rect l="l" t="t" r="r" b="b"/>
              <a:pathLst>
                <a:path w="852170" h="146685">
                  <a:moveTo>
                    <a:pt x="0" y="36575"/>
                  </a:moveTo>
                  <a:lnTo>
                    <a:pt x="778764" y="36575"/>
                  </a:lnTo>
                  <a:lnTo>
                    <a:pt x="778764" y="0"/>
                  </a:lnTo>
                  <a:lnTo>
                    <a:pt x="851916" y="73151"/>
                  </a:lnTo>
                  <a:lnTo>
                    <a:pt x="778764" y="146303"/>
                  </a:lnTo>
                  <a:lnTo>
                    <a:pt x="778764" y="109727"/>
                  </a:lnTo>
                  <a:lnTo>
                    <a:pt x="0" y="109727"/>
                  </a:lnTo>
                  <a:lnTo>
                    <a:pt x="0" y="36575"/>
                  </a:lnTo>
                  <a:close/>
                </a:path>
              </a:pathLst>
            </a:custGeom>
            <a:ln w="9144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225540" y="4003547"/>
            <a:ext cx="751840" cy="155575"/>
            <a:chOff x="6225540" y="4003547"/>
            <a:chExt cx="751840" cy="155575"/>
          </a:xfrm>
        </p:grpSpPr>
        <p:sp>
          <p:nvSpPr>
            <p:cNvPr id="10" name="object 10"/>
            <p:cNvSpPr/>
            <p:nvPr/>
          </p:nvSpPr>
          <p:spPr>
            <a:xfrm>
              <a:off x="6230112" y="4008119"/>
              <a:ext cx="742315" cy="146685"/>
            </a:xfrm>
            <a:custGeom>
              <a:avLst/>
              <a:gdLst/>
              <a:ahLst/>
              <a:cxnLst/>
              <a:rect l="l" t="t" r="r" b="b"/>
              <a:pathLst>
                <a:path w="742315" h="146685">
                  <a:moveTo>
                    <a:pt x="669036" y="0"/>
                  </a:moveTo>
                  <a:lnTo>
                    <a:pt x="669036" y="36575"/>
                  </a:lnTo>
                  <a:lnTo>
                    <a:pt x="0" y="36575"/>
                  </a:lnTo>
                  <a:lnTo>
                    <a:pt x="0" y="109727"/>
                  </a:lnTo>
                  <a:lnTo>
                    <a:pt x="669036" y="109727"/>
                  </a:lnTo>
                  <a:lnTo>
                    <a:pt x="669036" y="146303"/>
                  </a:lnTo>
                  <a:lnTo>
                    <a:pt x="742188" y="73151"/>
                  </a:lnTo>
                  <a:lnTo>
                    <a:pt x="669036" y="0"/>
                  </a:lnTo>
                  <a:close/>
                </a:path>
              </a:pathLst>
            </a:custGeom>
            <a:solidFill>
              <a:srgbClr val="CCD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0112" y="4008119"/>
              <a:ext cx="742315" cy="146685"/>
            </a:xfrm>
            <a:custGeom>
              <a:avLst/>
              <a:gdLst/>
              <a:ahLst/>
              <a:cxnLst/>
              <a:rect l="l" t="t" r="r" b="b"/>
              <a:pathLst>
                <a:path w="742315" h="146685">
                  <a:moveTo>
                    <a:pt x="0" y="36575"/>
                  </a:moveTo>
                  <a:lnTo>
                    <a:pt x="669036" y="36575"/>
                  </a:lnTo>
                  <a:lnTo>
                    <a:pt x="669036" y="0"/>
                  </a:lnTo>
                  <a:lnTo>
                    <a:pt x="742188" y="73151"/>
                  </a:lnTo>
                  <a:lnTo>
                    <a:pt x="669036" y="146303"/>
                  </a:lnTo>
                  <a:lnTo>
                    <a:pt x="669036" y="109727"/>
                  </a:lnTo>
                  <a:lnTo>
                    <a:pt x="0" y="109727"/>
                  </a:lnTo>
                  <a:lnTo>
                    <a:pt x="0" y="36575"/>
                  </a:lnTo>
                  <a:close/>
                </a:path>
              </a:pathLst>
            </a:custGeom>
            <a:ln w="9143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09740" y="4218813"/>
            <a:ext cx="816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Like/Not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like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2745" y="2761615"/>
            <a:ext cx="110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Limitations.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2954" y="3035934"/>
            <a:ext cx="27895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00000"/>
              </a:lnSpc>
              <a:spcBef>
                <a:spcPts val="100"/>
              </a:spcBef>
              <a:buSzPct val="77777"/>
              <a:buAutoNum type="arabicPeriod"/>
              <a:tabLst>
                <a:tab pos="330200" algn="l"/>
              </a:tabLst>
            </a:pPr>
            <a:r>
              <a:rPr sz="1800" dirty="0">
                <a:latin typeface="Carlito"/>
                <a:cs typeface="Carlito"/>
              </a:rPr>
              <a:t>It is </a:t>
            </a:r>
            <a:r>
              <a:rPr sz="1800" spc="-10" dirty="0">
                <a:latin typeface="Carlito"/>
                <a:cs typeface="Carlito"/>
              </a:rPr>
              <a:t>difficult to collect </a:t>
            </a:r>
            <a:r>
              <a:rPr sz="1800" spc="-5" dirty="0">
                <a:latin typeface="Carlito"/>
                <a:cs typeface="Carlito"/>
              </a:rPr>
              <a:t>high  </a:t>
            </a:r>
            <a:r>
              <a:rPr sz="1800" b="1" dirty="0">
                <a:latin typeface="Carlito"/>
                <a:cs typeface="Carlito"/>
              </a:rPr>
              <a:t>quality </a:t>
            </a:r>
            <a:r>
              <a:rPr sz="1800" b="1" spc="-5" dirty="0">
                <a:latin typeface="Carlito"/>
                <a:cs typeface="Carlito"/>
              </a:rPr>
              <a:t>information</a:t>
            </a:r>
            <a:r>
              <a:rPr sz="1800" b="1" spc="-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about  </a:t>
            </a:r>
            <a:r>
              <a:rPr sz="1800" spc="-10" dirty="0">
                <a:latin typeface="Carlito"/>
                <a:cs typeface="Carlito"/>
              </a:rPr>
              <a:t>products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users.</a:t>
            </a:r>
            <a:endParaRPr sz="1800">
              <a:latin typeface="Carlito"/>
              <a:cs typeface="Carlito"/>
            </a:endParaRPr>
          </a:p>
          <a:p>
            <a:pPr marL="329565" marR="187325" indent="-317500" algn="just">
              <a:lnSpc>
                <a:spcPct val="100000"/>
              </a:lnSpc>
              <a:buSzPct val="77777"/>
              <a:buAutoNum type="arabicPeriod"/>
              <a:tabLst>
                <a:tab pos="330200" algn="l"/>
              </a:tabLst>
            </a:pPr>
            <a:r>
              <a:rPr sz="1800" spc="-15" dirty="0">
                <a:latin typeface="Carlito"/>
                <a:cs typeface="Carlito"/>
              </a:rPr>
              <a:t>Even </a:t>
            </a:r>
            <a:r>
              <a:rPr sz="1800" spc="-5" dirty="0">
                <a:latin typeface="Carlito"/>
                <a:cs typeface="Carlito"/>
              </a:rPr>
              <a:t>if they </a:t>
            </a:r>
            <a:r>
              <a:rPr sz="1800" spc="-10" dirty="0">
                <a:latin typeface="Carlito"/>
                <a:cs typeface="Carlito"/>
              </a:rPr>
              <a:t>collect, </a:t>
            </a:r>
            <a:r>
              <a:rPr sz="1800" spc="-5" dirty="0">
                <a:latin typeface="Carlito"/>
                <a:cs typeface="Carlito"/>
              </a:rPr>
              <a:t>they  </a:t>
            </a:r>
            <a:r>
              <a:rPr sz="1800" spc="-15" dirty="0">
                <a:latin typeface="Carlito"/>
                <a:cs typeface="Carlito"/>
              </a:rPr>
              <a:t>may </a:t>
            </a:r>
            <a:r>
              <a:rPr sz="1800" spc="-5" dirty="0">
                <a:latin typeface="Carlito"/>
                <a:cs typeface="Carlito"/>
              </a:rPr>
              <a:t>not be sufficient </a:t>
            </a:r>
            <a:r>
              <a:rPr sz="1800" spc="-10" dirty="0">
                <a:latin typeface="Carlito"/>
                <a:cs typeface="Carlito"/>
              </a:rPr>
              <a:t>to 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good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classifier</a:t>
            </a:r>
            <a:endParaRPr sz="1800">
              <a:latin typeface="Carlito"/>
              <a:cs typeface="Carlito"/>
            </a:endParaRPr>
          </a:p>
          <a:p>
            <a:pPr marL="329565" indent="-317500" algn="just">
              <a:lnSpc>
                <a:spcPct val="100000"/>
              </a:lnSpc>
              <a:buSzPct val="77777"/>
              <a:buAutoNum type="arabicPeriod"/>
              <a:tabLst>
                <a:tab pos="330200" algn="l"/>
              </a:tabLst>
            </a:pPr>
            <a:r>
              <a:rPr sz="1800" spc="-5" dirty="0">
                <a:latin typeface="Carlito"/>
                <a:cs typeface="Carlito"/>
              </a:rPr>
              <a:t>Scalability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issue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6456" y="2570988"/>
            <a:ext cx="1114044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3804" y="4671059"/>
            <a:ext cx="1411224" cy="1467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89431" y="5568188"/>
            <a:ext cx="539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outcome 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the user </a:t>
            </a:r>
            <a:r>
              <a:rPr sz="1800" spc="-20" dirty="0">
                <a:latin typeface="Carlito"/>
                <a:cs typeface="Carlito"/>
              </a:rPr>
              <a:t>likes </a:t>
            </a:r>
            <a:r>
              <a:rPr sz="1800" spc="-5" dirty="0">
                <a:latin typeface="Carlito"/>
                <a:cs typeface="Carlito"/>
              </a:rPr>
              <a:t>it or </a:t>
            </a:r>
            <a:r>
              <a:rPr sz="1800" dirty="0">
                <a:latin typeface="Carlito"/>
                <a:cs typeface="Carlito"/>
              </a:rPr>
              <a:t>0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Incorporates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personalization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40" dirty="0"/>
              <a:t>Content </a:t>
            </a:r>
            <a:r>
              <a:rPr spc="-365" dirty="0"/>
              <a:t>based</a:t>
            </a:r>
            <a:r>
              <a:rPr spc="-440" dirty="0"/>
              <a:t> </a:t>
            </a:r>
            <a:r>
              <a:rPr spc="-254" dirty="0"/>
              <a:t>recommendations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08480"/>
            <a:ext cx="9939020" cy="43872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rather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other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users’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opinions.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idea: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then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 “similar”</a:t>
            </a:r>
            <a:r>
              <a:rPr sz="20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92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similarity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being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recommended: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14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 items to customer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previous items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highly by</a:t>
            </a:r>
            <a:r>
              <a:rPr sz="1800" spc="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  <a:p>
            <a:pPr marL="12700" marR="276225">
              <a:lnSpc>
                <a:spcPct val="80000"/>
              </a:lnSpc>
              <a:spcBef>
                <a:spcPts val="16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algorithm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induce 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profile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preferences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examples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featural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description of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content.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65"/>
              </a:lnSpc>
              <a:spcBef>
                <a:spcPts val="91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other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users.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36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cold-start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sparsity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problems.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unique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tastes.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Techniques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used: Cosine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40" dirty="0"/>
              <a:t>Content </a:t>
            </a:r>
            <a:r>
              <a:rPr spc="-365" dirty="0"/>
              <a:t>based </a:t>
            </a:r>
            <a:r>
              <a:rPr spc="-229" dirty="0"/>
              <a:t>recommendation</a:t>
            </a:r>
            <a:r>
              <a:rPr spc="-420" dirty="0"/>
              <a:t> </a:t>
            </a:r>
            <a:r>
              <a:rPr spc="-360" dirty="0"/>
              <a:t>system	</a:t>
            </a:r>
          </a:p>
        </p:txBody>
      </p:sp>
      <p:sp>
        <p:nvSpPr>
          <p:cNvPr id="3" name="object 3"/>
          <p:cNvSpPr/>
          <p:nvPr/>
        </p:nvSpPr>
        <p:spPr>
          <a:xfrm>
            <a:off x="460248" y="2063580"/>
            <a:ext cx="6453756" cy="355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8804" y="1929031"/>
            <a:ext cx="4006850" cy="26498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Profiles: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set of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features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vector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Carlito"/>
              <a:buChar char="◦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38312"/>
              </a:buClr>
              <a:buFont typeface="Carlito"/>
              <a:buChar char="◦"/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profiles: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Weighted average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rated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profiles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ts val="2055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Normalize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rating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average rating</a:t>
            </a:r>
            <a:r>
              <a:rPr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304800">
              <a:lnSpc>
                <a:spcPts val="2055"/>
              </a:lnSpc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40" dirty="0"/>
              <a:t>Content </a:t>
            </a:r>
            <a:r>
              <a:rPr spc="-365" dirty="0"/>
              <a:t>based </a:t>
            </a:r>
            <a:r>
              <a:rPr spc="-229" dirty="0"/>
              <a:t>recommendation</a:t>
            </a:r>
            <a:r>
              <a:rPr spc="-420" dirty="0"/>
              <a:t> </a:t>
            </a:r>
            <a:r>
              <a:rPr spc="-360" dirty="0"/>
              <a:t>system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07591"/>
            <a:ext cx="9344660" cy="3971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5"/>
              </a:spcBef>
            </a:pP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Advantages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14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Content-based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don’t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require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a lot of user</a:t>
            </a:r>
            <a:r>
              <a:rPr sz="18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6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just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item data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you’re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able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start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giving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 to</a:t>
            </a:r>
            <a:r>
              <a:rPr sz="18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users.</a:t>
            </a:r>
            <a:endParaRPr sz="1800">
              <a:latin typeface="Carlito"/>
              <a:cs typeface="Carlito"/>
            </a:endParaRPr>
          </a:p>
          <a:p>
            <a:pPr marL="304800" marR="5080" indent="-182880">
              <a:lnSpc>
                <a:spcPct val="8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engine does not depend 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lots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user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is possible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give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even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your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customer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you have adequate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build his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profile.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Does not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suffer from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cold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start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70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Less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expensive to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build and</a:t>
            </a:r>
            <a:r>
              <a:rPr sz="1800" b="1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maintain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112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Challenges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14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Your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needs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r>
              <a:rPr sz="18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distributed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70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Availability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explain Items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preferences</a:t>
            </a:r>
            <a:endParaRPr sz="1800">
              <a:latin typeface="Carlito"/>
              <a:cs typeface="Carlito"/>
            </a:endParaRPr>
          </a:p>
          <a:p>
            <a:pPr marL="304800" marR="315595" indent="-182880">
              <a:lnSpc>
                <a:spcPts val="1730"/>
              </a:lnSpc>
              <a:spcBef>
                <a:spcPts val="5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direct substitutes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complements,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user 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interacted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with. This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reasons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why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 provides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better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75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Less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dynamic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60" dirty="0"/>
              <a:t>Collaborative</a:t>
            </a:r>
            <a:r>
              <a:rPr spc="-415" dirty="0"/>
              <a:t> </a:t>
            </a:r>
            <a:r>
              <a:rPr spc="-20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16100"/>
            <a:ext cx="9924415" cy="43345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Idea: If 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person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likes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1, 2, 3 and B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2,3,4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interests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item 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4 and B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180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1.</a:t>
            </a:r>
            <a:endParaRPr sz="18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algorithm 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entirely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 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past behavior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context.</a:t>
            </a:r>
            <a:endParaRPr sz="1800">
              <a:latin typeface="Carlito"/>
              <a:cs typeface="Carlito"/>
            </a:endParaRPr>
          </a:p>
          <a:p>
            <a:pPr marL="156210">
              <a:lnSpc>
                <a:spcPts val="1945"/>
              </a:lnSpc>
              <a:spcBef>
                <a:spcPts val="95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makes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 one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commonly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algorithm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 is not dependent 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18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additional</a:t>
            </a:r>
            <a:endParaRPr sz="1800">
              <a:latin typeface="Carlito"/>
              <a:cs typeface="Carlito"/>
            </a:endParaRPr>
          </a:p>
          <a:p>
            <a:pPr marL="104139">
              <a:lnSpc>
                <a:spcPts val="1945"/>
              </a:lnSpc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information.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Basic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assumptions: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03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who had similar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tastes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past,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tastes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in the</a:t>
            </a:r>
            <a:r>
              <a:rPr sz="16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future</a:t>
            </a:r>
            <a:endParaRPr sz="16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give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ratings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to catalog items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(implicitly or</a:t>
            </a:r>
            <a:r>
              <a:rPr sz="16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explicitly)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Examples:</a:t>
            </a:r>
            <a:endParaRPr sz="1800">
              <a:latin typeface="Carlito"/>
              <a:cs typeface="Carlito"/>
            </a:endParaRPr>
          </a:p>
          <a:p>
            <a:pPr marL="396875" marR="567055" lvl="1" indent="-182880">
              <a:lnSpc>
                <a:spcPts val="1540"/>
              </a:lnSpc>
              <a:spcBef>
                <a:spcPts val="39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Product recommendations by e-commerce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player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Amazon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merchant recommendations by banks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like 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American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Express.</a:t>
            </a:r>
            <a:endParaRPr sz="1600">
              <a:latin typeface="Carlito"/>
              <a:cs typeface="Carlito"/>
            </a:endParaRPr>
          </a:p>
          <a:p>
            <a:pPr marL="104139" marR="6835140">
              <a:lnSpc>
                <a:spcPct val="144400"/>
              </a:lnSpc>
              <a:spcBef>
                <a:spcPts val="21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User-User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  Item-Item Collaborative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filtering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80" dirty="0"/>
              <a:t>Agenda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5010"/>
            <a:ext cx="4654550" cy="43541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systems?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Real world examples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historical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trends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Basic techniques of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2000">
              <a:latin typeface="Carlito"/>
              <a:cs typeface="Carlito"/>
            </a:endParaRPr>
          </a:p>
          <a:p>
            <a:pPr marL="500380" lvl="1" indent="-287020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Popularity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800">
              <a:latin typeface="Carlito"/>
              <a:cs typeface="Carlito"/>
            </a:endParaRPr>
          </a:p>
          <a:p>
            <a:pPr marL="500380" lvl="1" indent="-28702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Classification</a:t>
            </a:r>
            <a:endParaRPr sz="1800">
              <a:latin typeface="Carlito"/>
              <a:cs typeface="Carlito"/>
            </a:endParaRPr>
          </a:p>
          <a:p>
            <a:pPr marL="500380" lvl="1" indent="-28702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Content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800">
              <a:latin typeface="Carlito"/>
              <a:cs typeface="Carlito"/>
            </a:endParaRPr>
          </a:p>
          <a:p>
            <a:pPr marL="500380" lvl="1" indent="-287020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filtering</a:t>
            </a:r>
            <a:endParaRPr sz="1800">
              <a:latin typeface="Carlito"/>
              <a:cs typeface="Carlito"/>
            </a:endParaRPr>
          </a:p>
          <a:p>
            <a:pPr marL="500380" lvl="1" indent="-287020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Hybrid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approaches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350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Evaluation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examples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Advances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4111" y="1638300"/>
            <a:ext cx="4504055" cy="3281679"/>
            <a:chOff x="3944111" y="1638300"/>
            <a:chExt cx="4504055" cy="3281679"/>
          </a:xfrm>
        </p:grpSpPr>
        <p:sp>
          <p:nvSpPr>
            <p:cNvPr id="3" name="object 3"/>
            <p:cNvSpPr/>
            <p:nvPr/>
          </p:nvSpPr>
          <p:spPr>
            <a:xfrm>
              <a:off x="3944111" y="1638300"/>
              <a:ext cx="3247644" cy="3281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87311" y="2340609"/>
              <a:ext cx="1760855" cy="1450340"/>
            </a:xfrm>
            <a:custGeom>
              <a:avLst/>
              <a:gdLst/>
              <a:ahLst/>
              <a:cxnLst/>
              <a:rect l="l" t="t" r="r" b="b"/>
              <a:pathLst>
                <a:path w="1760854" h="1450339">
                  <a:moveTo>
                    <a:pt x="1684401" y="1374013"/>
                  </a:moveTo>
                  <a:lnTo>
                    <a:pt x="1684401" y="1450213"/>
                  </a:lnTo>
                  <a:lnTo>
                    <a:pt x="1747901" y="1418463"/>
                  </a:lnTo>
                  <a:lnTo>
                    <a:pt x="1697101" y="1418463"/>
                  </a:lnTo>
                  <a:lnTo>
                    <a:pt x="1697101" y="1405763"/>
                  </a:lnTo>
                  <a:lnTo>
                    <a:pt x="1747901" y="1405763"/>
                  </a:lnTo>
                  <a:lnTo>
                    <a:pt x="1684401" y="1374013"/>
                  </a:lnTo>
                  <a:close/>
                </a:path>
                <a:path w="1760854" h="1450339">
                  <a:moveTo>
                    <a:pt x="873887" y="6350"/>
                  </a:moveTo>
                  <a:lnTo>
                    <a:pt x="873887" y="1415541"/>
                  </a:lnTo>
                  <a:lnTo>
                    <a:pt x="876808" y="1418463"/>
                  </a:lnTo>
                  <a:lnTo>
                    <a:pt x="1684401" y="1418463"/>
                  </a:lnTo>
                  <a:lnTo>
                    <a:pt x="1684401" y="1412113"/>
                  </a:lnTo>
                  <a:lnTo>
                    <a:pt x="886587" y="1412113"/>
                  </a:lnTo>
                  <a:lnTo>
                    <a:pt x="880237" y="1405763"/>
                  </a:lnTo>
                  <a:lnTo>
                    <a:pt x="886587" y="1405763"/>
                  </a:lnTo>
                  <a:lnTo>
                    <a:pt x="886587" y="12700"/>
                  </a:lnTo>
                  <a:lnTo>
                    <a:pt x="880237" y="12700"/>
                  </a:lnTo>
                  <a:lnTo>
                    <a:pt x="873887" y="6350"/>
                  </a:lnTo>
                  <a:close/>
                </a:path>
                <a:path w="1760854" h="1450339">
                  <a:moveTo>
                    <a:pt x="1747901" y="1405763"/>
                  </a:moveTo>
                  <a:lnTo>
                    <a:pt x="1697101" y="1405763"/>
                  </a:lnTo>
                  <a:lnTo>
                    <a:pt x="1697101" y="1418463"/>
                  </a:lnTo>
                  <a:lnTo>
                    <a:pt x="1747901" y="1418463"/>
                  </a:lnTo>
                  <a:lnTo>
                    <a:pt x="1760601" y="1412113"/>
                  </a:lnTo>
                  <a:lnTo>
                    <a:pt x="1747901" y="1405763"/>
                  </a:lnTo>
                  <a:close/>
                </a:path>
                <a:path w="1760854" h="1450339">
                  <a:moveTo>
                    <a:pt x="886587" y="1405763"/>
                  </a:moveTo>
                  <a:lnTo>
                    <a:pt x="880237" y="1405763"/>
                  </a:lnTo>
                  <a:lnTo>
                    <a:pt x="886587" y="1412113"/>
                  </a:lnTo>
                  <a:lnTo>
                    <a:pt x="886587" y="1405763"/>
                  </a:lnTo>
                  <a:close/>
                </a:path>
                <a:path w="1760854" h="1450339">
                  <a:moveTo>
                    <a:pt x="1684401" y="1405763"/>
                  </a:moveTo>
                  <a:lnTo>
                    <a:pt x="886587" y="1405763"/>
                  </a:lnTo>
                  <a:lnTo>
                    <a:pt x="886587" y="1412113"/>
                  </a:lnTo>
                  <a:lnTo>
                    <a:pt x="1684401" y="1412113"/>
                  </a:lnTo>
                  <a:lnTo>
                    <a:pt x="1684401" y="1405763"/>
                  </a:lnTo>
                  <a:close/>
                </a:path>
                <a:path w="1760854" h="1450339">
                  <a:moveTo>
                    <a:pt x="88379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73887" y="12700"/>
                  </a:lnTo>
                  <a:lnTo>
                    <a:pt x="873887" y="6350"/>
                  </a:lnTo>
                  <a:lnTo>
                    <a:pt x="886587" y="6350"/>
                  </a:lnTo>
                  <a:lnTo>
                    <a:pt x="886587" y="2793"/>
                  </a:lnTo>
                  <a:lnTo>
                    <a:pt x="883793" y="0"/>
                  </a:lnTo>
                  <a:close/>
                </a:path>
                <a:path w="1760854" h="1450339">
                  <a:moveTo>
                    <a:pt x="886587" y="6350"/>
                  </a:moveTo>
                  <a:lnTo>
                    <a:pt x="873887" y="6350"/>
                  </a:lnTo>
                  <a:lnTo>
                    <a:pt x="880237" y="12700"/>
                  </a:lnTo>
                  <a:lnTo>
                    <a:pt x="886587" y="12700"/>
                  </a:lnTo>
                  <a:lnTo>
                    <a:pt x="88658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47531" y="3520440"/>
            <a:ext cx="2525395" cy="1079500"/>
          </a:xfrm>
          <a:prstGeom prst="rect">
            <a:avLst/>
          </a:prstGeom>
          <a:solidFill>
            <a:srgbClr val="CCDDEA"/>
          </a:solidFill>
          <a:ln w="15240">
            <a:solidFill>
              <a:srgbClr val="A75F09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Times New Roman"/>
                <a:cs typeface="Times New Roman"/>
              </a:rPr>
              <a:t>Recommend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difference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Jill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188" y="2422905"/>
            <a:ext cx="1760855" cy="1341120"/>
          </a:xfrm>
          <a:custGeom>
            <a:avLst/>
            <a:gdLst/>
            <a:ahLst/>
            <a:cxnLst/>
            <a:rect l="l" t="t" r="r" b="b"/>
            <a:pathLst>
              <a:path w="1760854" h="1341120">
                <a:moveTo>
                  <a:pt x="76200" y="1264793"/>
                </a:moveTo>
                <a:lnTo>
                  <a:pt x="0" y="1302893"/>
                </a:lnTo>
                <a:lnTo>
                  <a:pt x="76200" y="1340993"/>
                </a:lnTo>
                <a:lnTo>
                  <a:pt x="76200" y="1309243"/>
                </a:lnTo>
                <a:lnTo>
                  <a:pt x="63500" y="1309243"/>
                </a:lnTo>
                <a:lnTo>
                  <a:pt x="63500" y="1296543"/>
                </a:lnTo>
                <a:lnTo>
                  <a:pt x="76200" y="1296543"/>
                </a:lnTo>
                <a:lnTo>
                  <a:pt x="76200" y="1264793"/>
                </a:lnTo>
                <a:close/>
              </a:path>
              <a:path w="1760854" h="1341120">
                <a:moveTo>
                  <a:pt x="76200" y="1296543"/>
                </a:moveTo>
                <a:lnTo>
                  <a:pt x="63500" y="1296543"/>
                </a:lnTo>
                <a:lnTo>
                  <a:pt x="63500" y="1309243"/>
                </a:lnTo>
                <a:lnTo>
                  <a:pt x="76200" y="1309243"/>
                </a:lnTo>
                <a:lnTo>
                  <a:pt x="76200" y="1296543"/>
                </a:lnTo>
                <a:close/>
              </a:path>
              <a:path w="1760854" h="1341120">
                <a:moveTo>
                  <a:pt x="873887" y="1296543"/>
                </a:moveTo>
                <a:lnTo>
                  <a:pt x="76200" y="1296543"/>
                </a:lnTo>
                <a:lnTo>
                  <a:pt x="76200" y="1309243"/>
                </a:lnTo>
                <a:lnTo>
                  <a:pt x="883792" y="1309243"/>
                </a:lnTo>
                <a:lnTo>
                  <a:pt x="886587" y="1306449"/>
                </a:lnTo>
                <a:lnTo>
                  <a:pt x="886587" y="1302893"/>
                </a:lnTo>
                <a:lnTo>
                  <a:pt x="873887" y="1302893"/>
                </a:lnTo>
                <a:lnTo>
                  <a:pt x="873887" y="1296543"/>
                </a:lnTo>
                <a:close/>
              </a:path>
              <a:path w="1760854" h="1341120">
                <a:moveTo>
                  <a:pt x="1760601" y="0"/>
                </a:moveTo>
                <a:lnTo>
                  <a:pt x="876808" y="0"/>
                </a:lnTo>
                <a:lnTo>
                  <a:pt x="873887" y="2794"/>
                </a:lnTo>
                <a:lnTo>
                  <a:pt x="873887" y="1302893"/>
                </a:lnTo>
                <a:lnTo>
                  <a:pt x="880237" y="1296543"/>
                </a:lnTo>
                <a:lnTo>
                  <a:pt x="886587" y="1296543"/>
                </a:lnTo>
                <a:lnTo>
                  <a:pt x="886587" y="12700"/>
                </a:lnTo>
                <a:lnTo>
                  <a:pt x="880237" y="12700"/>
                </a:lnTo>
                <a:lnTo>
                  <a:pt x="886587" y="6350"/>
                </a:lnTo>
                <a:lnTo>
                  <a:pt x="1760601" y="6350"/>
                </a:lnTo>
                <a:lnTo>
                  <a:pt x="1760601" y="0"/>
                </a:lnTo>
                <a:close/>
              </a:path>
              <a:path w="1760854" h="1341120">
                <a:moveTo>
                  <a:pt x="886587" y="1296543"/>
                </a:moveTo>
                <a:lnTo>
                  <a:pt x="880237" y="1296543"/>
                </a:lnTo>
                <a:lnTo>
                  <a:pt x="873887" y="1302893"/>
                </a:lnTo>
                <a:lnTo>
                  <a:pt x="886587" y="1302893"/>
                </a:lnTo>
                <a:lnTo>
                  <a:pt x="886587" y="1296543"/>
                </a:lnTo>
                <a:close/>
              </a:path>
              <a:path w="1760854" h="1341120">
                <a:moveTo>
                  <a:pt x="886587" y="6350"/>
                </a:moveTo>
                <a:lnTo>
                  <a:pt x="880237" y="12700"/>
                </a:lnTo>
                <a:lnTo>
                  <a:pt x="886587" y="12700"/>
                </a:lnTo>
                <a:lnTo>
                  <a:pt x="886587" y="6350"/>
                </a:lnTo>
                <a:close/>
              </a:path>
              <a:path w="1760854" h="1341120">
                <a:moveTo>
                  <a:pt x="1760601" y="6350"/>
                </a:moveTo>
                <a:lnTo>
                  <a:pt x="886587" y="6350"/>
                </a:lnTo>
                <a:lnTo>
                  <a:pt x="886587" y="12700"/>
                </a:lnTo>
                <a:lnTo>
                  <a:pt x="1760601" y="12700"/>
                </a:lnTo>
                <a:lnTo>
                  <a:pt x="176060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" y="3482340"/>
            <a:ext cx="2563495" cy="1079500"/>
          </a:xfrm>
          <a:prstGeom prst="rect">
            <a:avLst/>
          </a:prstGeom>
          <a:solidFill>
            <a:srgbClr val="CCDDEA"/>
          </a:solidFill>
          <a:ln w="15239">
            <a:solidFill>
              <a:srgbClr val="A75F09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255270" marR="248920" indent="16891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Times New Roman"/>
                <a:cs typeface="Times New Roman"/>
              </a:rPr>
              <a:t>Recommend </a:t>
            </a:r>
            <a:r>
              <a:rPr sz="2000" dirty="0">
                <a:latin typeface="Times New Roman"/>
                <a:cs typeface="Times New Roman"/>
              </a:rPr>
              <a:t>this  </a:t>
            </a:r>
            <a:r>
              <a:rPr sz="2000" spc="-5" dirty="0">
                <a:latin typeface="Times New Roman"/>
                <a:cs typeface="Times New Roman"/>
              </a:rPr>
              <a:t>difference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Megan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80591" y="1041272"/>
            <a:ext cx="9992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79025" algn="l"/>
              </a:tabLst>
            </a:pPr>
            <a:r>
              <a:rPr spc="-375" dirty="0"/>
              <a:t> </a:t>
            </a:r>
            <a:r>
              <a:rPr spc="-260" dirty="0"/>
              <a:t>Collaborative</a:t>
            </a:r>
            <a:r>
              <a:rPr spc="-415" dirty="0"/>
              <a:t> </a:t>
            </a:r>
            <a:r>
              <a:rPr spc="-200" dirty="0"/>
              <a:t>Filtering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340" dirty="0"/>
              <a:t>User </a:t>
            </a:r>
            <a:r>
              <a:rPr u="none" spc="-365" dirty="0"/>
              <a:t>based </a:t>
            </a:r>
            <a:r>
              <a:rPr u="none" spc="-265" dirty="0"/>
              <a:t>nearest </a:t>
            </a:r>
            <a:r>
              <a:rPr u="none" spc="-215" dirty="0"/>
              <a:t>neighbour  </a:t>
            </a:r>
            <a:r>
              <a:rPr spc="-260" dirty="0"/>
              <a:t>Collaborative</a:t>
            </a:r>
            <a:r>
              <a:rPr spc="-395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433" y="2132457"/>
            <a:ext cx="10806430" cy="39858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94296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Find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taste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products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current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user.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 marR="6369050">
              <a:lnSpc>
                <a:spcPts val="216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upon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users’  purchasing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behaviour.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rlito"/>
              <a:cs typeface="Carlito"/>
            </a:endParaRPr>
          </a:p>
          <a:p>
            <a:pPr marL="12700" marR="6671309">
              <a:lnSpc>
                <a:spcPts val="217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“User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x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because both  purchased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A,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 and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C.”</a:t>
            </a:r>
            <a:endParaRPr sz="2000">
              <a:latin typeface="Carlito"/>
              <a:cs typeface="Carlito"/>
            </a:endParaRPr>
          </a:p>
          <a:p>
            <a:pPr marL="103505" marR="5669280">
              <a:lnSpc>
                <a:spcPts val="2160"/>
              </a:lnSpc>
              <a:spcBef>
                <a:spcPts val="11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Memory-based: 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rating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matrix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directly used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neighbors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/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predictions</a:t>
            </a:r>
            <a:endParaRPr sz="20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Does not scale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most real-world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scenarios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rlito"/>
              <a:cs typeface="Carlito"/>
            </a:endParaRPr>
          </a:p>
          <a:p>
            <a:pPr marL="412369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  <a:hlinkClick r:id="rId2"/>
              </a:rPr>
              <a:t>http://www.salemmarafi.com/code/collaborative-filtering-with-python/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6223" y="2013204"/>
            <a:ext cx="2878835" cy="3550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155" dirty="0"/>
              <a:t>Item </a:t>
            </a:r>
            <a:r>
              <a:rPr u="none" spc="-365" dirty="0"/>
              <a:t>based </a:t>
            </a:r>
            <a:r>
              <a:rPr u="none" spc="-240" dirty="0"/>
              <a:t>nearest-neighbour  </a:t>
            </a:r>
            <a:r>
              <a:rPr spc="-225" dirty="0"/>
              <a:t>collaborative</a:t>
            </a:r>
            <a:r>
              <a:rPr spc="-370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07591"/>
            <a:ext cx="4912360" cy="38036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04139" marR="572135">
              <a:lnSpc>
                <a:spcPts val="1920"/>
              </a:lnSpc>
              <a:spcBef>
                <a:spcPts val="56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Recommend 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bought.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rlito"/>
              <a:cs typeface="Carlito"/>
            </a:endParaRPr>
          </a:p>
          <a:p>
            <a:pPr marL="104139" marR="647065">
              <a:lnSpc>
                <a:spcPct val="80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upon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co-occurence of  purchases:</a:t>
            </a:r>
            <a:endParaRPr sz="2000">
              <a:latin typeface="Carlito"/>
              <a:cs typeface="Carlito"/>
            </a:endParaRPr>
          </a:p>
          <a:p>
            <a:pPr marL="396875" marR="5080" indent="-182880">
              <a:lnSpc>
                <a:spcPct val="80000"/>
              </a:lnSpc>
              <a:spcBef>
                <a:spcPts val="41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similarity between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(and 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users)  to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make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predictions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rlito"/>
              <a:cs typeface="Carlito"/>
            </a:endParaRPr>
          </a:p>
          <a:p>
            <a:pPr marL="104139" marR="116839">
              <a:lnSpc>
                <a:spcPct val="8000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“Items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and B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purchased by both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x and 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so they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similar.”</a:t>
            </a:r>
            <a:endParaRPr sz="2000">
              <a:latin typeface="Carlito"/>
              <a:cs typeface="Carlito"/>
            </a:endParaRPr>
          </a:p>
          <a:p>
            <a:pPr marL="12700" marR="25400">
              <a:lnSpc>
                <a:spcPct val="80000"/>
              </a:lnSpc>
              <a:spcBef>
                <a:spcPts val="395"/>
              </a:spcBef>
              <a:buClr>
                <a:srgbClr val="E38312"/>
              </a:buClr>
              <a:buFont typeface="Carlito"/>
              <a:buChar char="◦"/>
              <a:tabLst>
                <a:tab pos="196215" algn="l"/>
              </a:tabLst>
            </a:pP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-based CF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an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example 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model-based  approaches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0070" y="2157983"/>
            <a:ext cx="2931124" cy="361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72F-11AA-4DEB-B6CB-D59308E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Intuition behind CF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330A2C-895B-473C-A685-D73C157A17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83574"/>
          <a:ext cx="95853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40">
                  <a:extLst>
                    <a:ext uri="{9D8B030D-6E8A-4147-A177-3AD203B41FA5}">
                      <a16:colId xmlns:a16="http://schemas.microsoft.com/office/drawing/2014/main" val="4031805762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2920990801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2758988619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4188831302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1907467647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3998198365"/>
                    </a:ext>
                  </a:extLst>
                </a:gridCol>
                <a:gridCol w="1369340">
                  <a:extLst>
                    <a:ext uri="{9D8B030D-6E8A-4147-A177-3AD203B41FA5}">
                      <a16:colId xmlns:a16="http://schemas.microsoft.com/office/drawing/2014/main" val="184291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Nemo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Exorcist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Conjuring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Forrest Gump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5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429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A323E0-000D-42C4-9DF5-E59B3E84B2CE}"/>
              </a:ext>
            </a:extLst>
          </p:cNvPr>
          <p:cNvSpPr/>
          <p:nvPr/>
        </p:nvSpPr>
        <p:spPr>
          <a:xfrm>
            <a:off x="2143593" y="2189701"/>
            <a:ext cx="2668249" cy="32528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68FBE7-6576-422F-BE05-E0807CC333B7}"/>
              </a:ext>
            </a:extLst>
          </p:cNvPr>
          <p:cNvSpPr/>
          <p:nvPr/>
        </p:nvSpPr>
        <p:spPr>
          <a:xfrm>
            <a:off x="4497048" y="5636439"/>
            <a:ext cx="6056027" cy="856435"/>
          </a:xfrm>
          <a:prstGeom prst="wedgeRectCallout">
            <a:avLst>
              <a:gd name="adj1" fmla="val -44675"/>
              <a:gd name="adj2" fmla="val -8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“Finding Nemo” and “Toy Story” seem to be related since users who have rated both these movies have rated them highly</a:t>
            </a:r>
          </a:p>
        </p:txBody>
      </p:sp>
    </p:spTree>
    <p:extLst>
      <p:ext uri="{BB962C8B-B14F-4D97-AF65-F5344CB8AC3E}">
        <p14:creationId xmlns:p14="http://schemas.microsoft.com/office/powerpoint/2010/main" val="21790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30AF-F979-43D9-A7D6-A096D5EC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How do we compute Similarity –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2872-D5CE-41B7-8DFE-6EA58DD7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Similarity</a:t>
            </a:r>
          </a:p>
          <a:p>
            <a:pPr lvl="1"/>
            <a:r>
              <a:rPr lang="en-US" dirty="0">
                <a:sym typeface="+mn-ea"/>
              </a:rPr>
              <a:t>Similarity is the Pearson coefficient between the two vectors</a:t>
            </a:r>
          </a:p>
          <a:p>
            <a:r>
              <a:rPr lang="en-US" dirty="0">
                <a:sym typeface="+mn-ea"/>
              </a:rPr>
              <a:t>Cosine Similarity</a:t>
            </a:r>
          </a:p>
          <a:p>
            <a:pPr lvl="1"/>
            <a:r>
              <a:rPr lang="en-US" dirty="0"/>
              <a:t>Similarity is the cosine of the angle between the 2 item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141B7-AFD4-472C-A94B-BC5E226FD1CA}"/>
              </a:ext>
            </a:extLst>
          </p:cNvPr>
          <p:cNvSpPr txBox="1"/>
          <p:nvPr/>
        </p:nvSpPr>
        <p:spPr>
          <a:xfrm>
            <a:off x="1497761" y="377117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Cosine Similarity</a:t>
            </a:r>
          </a:p>
        </p:txBody>
      </p:sp>
      <p:sp>
        <p:nvSpPr>
          <p:cNvPr id="7" name="AutoShape 2" descr="Image result for cosine similarity">
            <a:extLst>
              <a:ext uri="{FF2B5EF4-FFF2-40B4-BE49-F238E27FC236}">
                <a16:creationId xmlns:a16="http://schemas.microsoft.com/office/drawing/2014/main" id="{F7C68BC9-099D-4F97-B9D2-35AF05FA1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1802AAA-3CAD-484C-81FC-5213AA7D9A42}"/>
              </a:ext>
            </a:extLst>
          </p:cNvPr>
          <p:cNvGraphicFramePr/>
          <p:nvPr/>
        </p:nvGraphicFramePr>
        <p:xfrm>
          <a:off x="7292632" y="4325175"/>
          <a:ext cx="2916555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2914650" imgH="1171575" progId="Paint.Picture">
                  <p:embed/>
                </p:oleObj>
              </mc:Choice>
              <mc:Fallback>
                <p:oleObj r:id="rId3" imgW="2914650" imgH="1171575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1802AAA-3CAD-484C-81FC-5213AA7D9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7292632" y="4325175"/>
                        <a:ext cx="2916555" cy="117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14">
            <a:extLst>
              <a:ext uri="{FF2B5EF4-FFF2-40B4-BE49-F238E27FC236}">
                <a16:creationId xmlns:a16="http://schemas.microsoft.com/office/drawing/2014/main" id="{C14AF354-BAF6-48A6-8FA7-8836E1A64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4392644"/>
          <a:ext cx="3209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3209925" imgH="752475" progId="Paint.Picture">
                  <p:embed/>
                </p:oleObj>
              </mc:Choice>
              <mc:Fallback>
                <p:oleObj r:id="rId5" imgW="3209925" imgH="752475" progId="Paint.Picture">
                  <p:embed/>
                  <p:pic>
                    <p:nvPicPr>
                      <p:cNvPr id="10" name="Content Placeholder 14">
                        <a:extLst>
                          <a:ext uri="{FF2B5EF4-FFF2-40B4-BE49-F238E27FC236}">
                            <a16:creationId xmlns:a16="http://schemas.microsoft.com/office/drawing/2014/main" id="{C14AF354-BAF6-48A6-8FA7-8836E1A648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1097280" y="4392644"/>
                        <a:ext cx="32099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5AB20C-DCA5-4BBA-8023-485F9066661A}"/>
              </a:ext>
            </a:extLst>
          </p:cNvPr>
          <p:cNvSpPr txBox="1"/>
          <p:nvPr/>
        </p:nvSpPr>
        <p:spPr>
          <a:xfrm>
            <a:off x="7991000" y="3849590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Pearson Similarity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13C52-D462-4F40-A788-9DE211FA6E36}"/>
              </a:ext>
            </a:extLst>
          </p:cNvPr>
          <p:cNvSpPr txBox="1"/>
          <p:nvPr/>
        </p:nvSpPr>
        <p:spPr>
          <a:xfrm>
            <a:off x="1265920" y="5499762"/>
            <a:ext cx="704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is the cosine similarity between centered versions of x and y</a:t>
            </a:r>
          </a:p>
        </p:txBody>
      </p:sp>
    </p:spTree>
    <p:extLst>
      <p:ext uri="{BB962C8B-B14F-4D97-AF65-F5344CB8AC3E}">
        <p14:creationId xmlns:p14="http://schemas.microsoft.com/office/powerpoint/2010/main" val="45098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48D8-3384-412C-A747-0D52981B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do we compute Similarity –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DF64-C27F-46B6-93EA-B3D83D7C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Jaccard Similarity is useful when the User/Item Matrix contain binary values (e.g. did the user watch the movie or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D386D-19C6-433C-8346-E8CE49CD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10" y="3823585"/>
            <a:ext cx="5240311" cy="1271822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e/Union_of_sets_A_and_B.svg/371px-Union_of_sets_A_and_B.svg.png">
            <a:extLst>
              <a:ext uri="{FF2B5EF4-FFF2-40B4-BE49-F238E27FC236}">
                <a16:creationId xmlns:a16="http://schemas.microsoft.com/office/drawing/2014/main" id="{8F65BBAE-2901-4E84-B6A0-091CC2E8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79" y="3232098"/>
            <a:ext cx="3533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9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A72C-ED1B-4B5F-9453-42DAFB4F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Item based CF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1C780-A9AC-4490-B923-058AB30F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64" y="1952520"/>
            <a:ext cx="9950472" cy="927446"/>
          </a:xfrm>
        </p:spPr>
        <p:txBody>
          <a:bodyPr>
            <a:noAutofit/>
          </a:bodyPr>
          <a:lstStyle/>
          <a:p>
            <a:r>
              <a:rPr lang="en-US" dirty="0"/>
              <a:t>Recommend items that are similar to the items the user has already purchased (or viewed/interacted with)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Similarity is computed between any 2 pairs of items by looking into co-rated items only (using any of the similarity measures described before)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57464-38C4-43A6-A795-DC70497189EB}"/>
              </a:ext>
            </a:extLst>
          </p:cNvPr>
          <p:cNvSpPr txBox="1"/>
          <p:nvPr/>
        </p:nvSpPr>
        <p:spPr>
          <a:xfrm>
            <a:off x="278515" y="6520243"/>
            <a:ext cx="7902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Source* : http://www.cs.carleton.edu/cs_comps/0607/recommend/recommender/itembased.html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45" y="2702780"/>
            <a:ext cx="7062652" cy="23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9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896D-E31E-4996-B6DE-435A7FA6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Item based CF </a:t>
            </a:r>
            <a:br>
              <a:rPr lang="en-US" dirty="0"/>
            </a:br>
            <a:r>
              <a:rPr lang="en-US" sz="2800" dirty="0"/>
              <a:t>How to generate recommendations using IBCF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5DD5-2FA9-420F-9B9B-7547CFA4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2" y="3428999"/>
            <a:ext cx="10515600" cy="2897865"/>
          </a:xfrm>
        </p:spPr>
        <p:txBody>
          <a:bodyPr>
            <a:normAutofit/>
          </a:bodyPr>
          <a:lstStyle/>
          <a:p>
            <a:r>
              <a:rPr lang="en-US" sz="2000" b="1" dirty="0"/>
              <a:t>Explanation: </a:t>
            </a:r>
            <a:r>
              <a:rPr lang="en-US" sz="2000" dirty="0"/>
              <a:t>To determine the preference of a given user, say u_1, to a given item say i_12, we perform the following steps:</a:t>
            </a:r>
          </a:p>
          <a:p>
            <a:pPr lvl="1"/>
            <a:r>
              <a:rPr lang="en-US" sz="2000" dirty="0"/>
              <a:t>From the Item-Item Similarity Matrix, identify the Top K  most similar items to item, i_12</a:t>
            </a:r>
          </a:p>
          <a:p>
            <a:pPr lvl="1"/>
            <a:r>
              <a:rPr lang="en-US" sz="2000" dirty="0"/>
              <a:t> Let’s assume the items are (with K=5) : i_4, i_13, i_21, i_32, i_43</a:t>
            </a:r>
          </a:p>
          <a:p>
            <a:pPr lvl="1"/>
            <a:r>
              <a:rPr lang="en-US" sz="2000" dirty="0"/>
              <a:t>From the list of similar items, find the items already rated by the user u_1 – Say, the user has rated i_4 and i_32 as 4 and 5 respectively</a:t>
            </a:r>
          </a:p>
          <a:p>
            <a:pPr lvl="1"/>
            <a:r>
              <a:rPr lang="en-US" sz="2000" dirty="0"/>
              <a:t>Similarity between i_12 and i_4 and i_12 and i_32 is 0.7 and 0.9 respectively</a:t>
            </a:r>
          </a:p>
          <a:p>
            <a:pPr lvl="1"/>
            <a:r>
              <a:rPr lang="en-US" sz="2000" dirty="0"/>
              <a:t>The estimated rating that u_1 will give to i_12 is then</a:t>
            </a:r>
          </a:p>
          <a:p>
            <a:pPr marL="457200" lvl="1" indent="0">
              <a:buNone/>
            </a:pPr>
            <a:r>
              <a:rPr lang="en-US" sz="2000" dirty="0"/>
              <a:t>     (4*0.7 + 5*0.9)/(0.7 + 0.9) = 4.56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42D45-7DAF-425C-A473-6BC5E5CE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72" y="1855397"/>
            <a:ext cx="286702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7EB6-6805-479E-8F51-213E7813D7B0}"/>
              </a:ext>
            </a:extLst>
          </p:cNvPr>
          <p:cNvSpPr txBox="1"/>
          <p:nvPr/>
        </p:nvSpPr>
        <p:spPr>
          <a:xfrm>
            <a:off x="2503357" y="2239993"/>
            <a:ext cx="14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IBCF Formula</a:t>
            </a:r>
          </a:p>
        </p:txBody>
      </p:sp>
    </p:spTree>
    <p:extLst>
      <p:ext uri="{BB962C8B-B14F-4D97-AF65-F5344CB8AC3E}">
        <p14:creationId xmlns:p14="http://schemas.microsoft.com/office/powerpoint/2010/main" val="154516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E04B-48C6-40D4-82BB-026FA6C0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User 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0B6A-6920-4719-B96D-7590F617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finding similarity between items (columns, in the User-Item matrix), similarity between Users (rows) is considered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4E3E1-ECF0-4127-9B07-A59D99F8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41" y="2359275"/>
            <a:ext cx="2838450" cy="1030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29B18F-2C49-43F0-9C52-E9AD6F2E38AC}"/>
              </a:ext>
            </a:extLst>
          </p:cNvPr>
          <p:cNvSpPr/>
          <p:nvPr/>
        </p:nvSpPr>
        <p:spPr>
          <a:xfrm>
            <a:off x="1097280" y="3483604"/>
            <a:ext cx="10727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Explanation: </a:t>
            </a:r>
            <a:r>
              <a:rPr lang="en-US" dirty="0"/>
              <a:t>To determine the preference of a given user, say u_1, to a given item say i_12, we perform the following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the User-User Similarity Matrix, identify the Top K  most similar items to User, u_1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Let’s assume the users are (with K=5) : u_10, u_22, u_67, u_72, u_89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the list of similar users, find the users who have rated the item i_12 – Say, the users u_10 &amp; u_72 have rated i_12 (rating 4 &amp; 3 respectively). Similarity between u_1 and u_10 and u_1 and u_72 is 0.7 and 0.9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estimated rating that u_1 will give to i_12 is then</a:t>
            </a:r>
          </a:p>
          <a:p>
            <a:pPr lvl="1"/>
            <a:r>
              <a:rPr lang="en-US" dirty="0"/>
              <a:t>      (4*0.7 + 3*0.9)/(0.7 + 0.9) = 3.43</a:t>
            </a:r>
          </a:p>
        </p:txBody>
      </p:sp>
    </p:spTree>
    <p:extLst>
      <p:ext uri="{BB962C8B-B14F-4D97-AF65-F5344CB8AC3E}">
        <p14:creationId xmlns:p14="http://schemas.microsoft.com/office/powerpoint/2010/main" val="355706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6572-5EA1-4CA0-B001-D7F27993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IBCF vs UBCF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B1BF-CDFC-475D-B5F6-70F35E67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0567"/>
            <a:ext cx="10058400" cy="4023360"/>
          </a:xfrm>
        </p:spPr>
        <p:txBody>
          <a:bodyPr/>
          <a:lstStyle/>
          <a:p>
            <a:pPr fontAlgn="base"/>
            <a:r>
              <a:rPr lang="en-US" dirty="0"/>
              <a:t>IBCF is more efficient than UBCF</a:t>
            </a:r>
          </a:p>
          <a:p>
            <a:pPr lvl="1" fontAlgn="base"/>
            <a:r>
              <a:rPr lang="en-US" dirty="0"/>
              <a:t>Typical applications involve far more Users than Items. Hence Similarity matrix for IBCF is more compact than UBCF</a:t>
            </a:r>
          </a:p>
          <a:p>
            <a:pPr lvl="1" fontAlgn="base"/>
            <a:r>
              <a:rPr lang="en-US" dirty="0"/>
              <a:t>Similarity estimates between items is also more likely to converge over time than similarity between users. Hence the similarities can be pre-computed and cached unlike similarity between users that need to be dynamically computed</a:t>
            </a:r>
          </a:p>
          <a:p>
            <a:pPr lvl="1" fontAlgn="base"/>
            <a:r>
              <a:rPr lang="en-US" b="1" dirty="0"/>
              <a:t>However</a:t>
            </a:r>
            <a:r>
              <a:rPr lang="en-US" dirty="0"/>
              <a:t>, the IBCF recommendations tend to be more </a:t>
            </a:r>
            <a:r>
              <a:rPr lang="en-US" i="1" dirty="0"/>
              <a:t>conservative</a:t>
            </a:r>
            <a:r>
              <a:rPr lang="en-US" u="sng" dirty="0"/>
              <a:t> </a:t>
            </a:r>
            <a:r>
              <a:rPr lang="en-US" dirty="0"/>
              <a:t>than UBCF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6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20" dirty="0"/>
              <a:t>We </a:t>
            </a:r>
            <a:r>
              <a:rPr spc="-280" dirty="0"/>
              <a:t>are</a:t>
            </a:r>
            <a:r>
              <a:rPr spc="-355" dirty="0"/>
              <a:t> </a:t>
            </a:r>
            <a:r>
              <a:rPr spc="-245" dirty="0"/>
              <a:t>overloaded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4890135" cy="3261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158115" indent="-28702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Thousands 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articles 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blogs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day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Millions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movies, books, music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tracks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online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Several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thousands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messages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sent 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 each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E38312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But is it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new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topic?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Clr>
                <a:srgbClr val="E38312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what is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new?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7747" y="2232660"/>
            <a:ext cx="3057144" cy="306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0180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155" dirty="0"/>
              <a:t>Item </a:t>
            </a:r>
            <a:r>
              <a:rPr u="none" spc="-365" dirty="0"/>
              <a:t>based </a:t>
            </a:r>
            <a:r>
              <a:rPr u="none" spc="-225" dirty="0"/>
              <a:t>collaborative </a:t>
            </a:r>
            <a:r>
              <a:rPr u="none" spc="-110" dirty="0"/>
              <a:t>filtering:  </a:t>
            </a:r>
            <a:r>
              <a:rPr spc="-395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2453660" y="2648711"/>
            <a:ext cx="2677253" cy="2563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4188" y="2614802"/>
            <a:ext cx="2981685" cy="276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0123" y="437057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5100" y="3590544"/>
            <a:ext cx="3251200" cy="523240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205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0463" y="3100832"/>
            <a:ext cx="1689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  <a:tab pos="1555115" algn="l"/>
              </a:tabLst>
            </a:pPr>
            <a:r>
              <a:rPr sz="1800" b="1" dirty="0">
                <a:latin typeface="Carlito"/>
                <a:cs typeface="Carlito"/>
              </a:rPr>
              <a:t>A	B	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423" y="2947542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8548" y="3808857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8548" y="4631563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8548" y="294754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423" y="3808857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4298" y="2947542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4904358"/>
            <a:ext cx="8654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rlito"/>
              <a:cs typeface="Carlito"/>
            </a:endParaRPr>
          </a:p>
          <a:p>
            <a:pPr marL="12700" marR="5080" indent="5681980">
              <a:lnSpc>
                <a:spcPct val="150200"/>
              </a:lnSpc>
            </a:pPr>
            <a:r>
              <a:rPr sz="1800" spc="-25" dirty="0">
                <a:latin typeface="Carlito"/>
                <a:cs typeface="Carlito"/>
              </a:rPr>
              <a:t>Bob’s </a:t>
            </a:r>
            <a:r>
              <a:rPr sz="1800" spc="-10" dirty="0">
                <a:latin typeface="Carlito"/>
                <a:cs typeface="Carlito"/>
              </a:rPr>
              <a:t>Recommendations= </a:t>
            </a:r>
            <a:r>
              <a:rPr sz="1800" spc="-5" dirty="0">
                <a:latin typeface="Carlito"/>
                <a:cs typeface="Carlito"/>
              </a:rPr>
              <a:t>[C, </a:t>
            </a:r>
            <a:r>
              <a:rPr sz="1800" dirty="0">
                <a:latin typeface="Carlito"/>
                <a:cs typeface="Carlito"/>
              </a:rPr>
              <a:t>B]  </a:t>
            </a:r>
            <a:r>
              <a:rPr sz="1800" spc="-10" dirty="0">
                <a:latin typeface="Carlito"/>
                <a:cs typeface="Carlito"/>
              </a:rPr>
              <a:t>http</a:t>
            </a:r>
            <a:r>
              <a:rPr sz="1800" spc="-10" dirty="0">
                <a:latin typeface="Carlito"/>
                <a:cs typeface="Carlito"/>
                <a:hlinkClick r:id="rId4"/>
              </a:rPr>
              <a:t>s://w</a:t>
            </a:r>
            <a:r>
              <a:rPr sz="1800" spc="-10" dirty="0">
                <a:latin typeface="Carlito"/>
                <a:cs typeface="Carlito"/>
              </a:rPr>
              <a:t>ww</a:t>
            </a:r>
            <a:r>
              <a:rPr sz="1800" spc="-10" dirty="0">
                <a:latin typeface="Carlito"/>
                <a:cs typeface="Carlito"/>
                <a:hlinkClick r:id="rId4"/>
              </a:rPr>
              <a:t>.ma</a:t>
            </a:r>
            <a:r>
              <a:rPr sz="1800" spc="-10" dirty="0">
                <a:latin typeface="Carlito"/>
                <a:cs typeface="Carlito"/>
              </a:rPr>
              <a:t>pr</a:t>
            </a:r>
            <a:r>
              <a:rPr sz="1800" spc="-10" dirty="0">
                <a:latin typeface="Carlito"/>
                <a:cs typeface="Carlito"/>
                <a:hlinkClick r:id="rId4"/>
              </a:rPr>
              <a:t>.com/blog/inside-look-at-components-of-recommendation-engine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8282" y="2275078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4124"/>
                </a:solidFill>
                <a:latin typeface="Carlito"/>
                <a:cs typeface="Carlito"/>
              </a:rPr>
              <a:t>History</a:t>
            </a:r>
            <a:r>
              <a:rPr sz="1800" b="1" spc="-90" dirty="0">
                <a:solidFill>
                  <a:srgbClr val="CC4124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CC4124"/>
                </a:solidFill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285" dirty="0"/>
              <a:t>Effect </a:t>
            </a:r>
            <a:r>
              <a:rPr u="none" spc="-60" dirty="0"/>
              <a:t>of </a:t>
            </a:r>
            <a:r>
              <a:rPr u="none" spc="-195" dirty="0"/>
              <a:t>popular </a:t>
            </a:r>
            <a:r>
              <a:rPr u="none" spc="-215" dirty="0"/>
              <a:t>items </a:t>
            </a:r>
            <a:r>
              <a:rPr u="none" spc="-120" dirty="0"/>
              <a:t>in item </a:t>
            </a:r>
            <a:r>
              <a:rPr u="none" spc="-365" dirty="0"/>
              <a:t>based  </a:t>
            </a:r>
            <a:r>
              <a:rPr spc="-225" dirty="0"/>
              <a:t>collaborative</a:t>
            </a:r>
            <a:r>
              <a:rPr spc="-370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/>
          <p:nvPr/>
        </p:nvSpPr>
        <p:spPr>
          <a:xfrm>
            <a:off x="1703852" y="2587751"/>
            <a:ext cx="2677253" cy="2563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4381" y="2553842"/>
            <a:ext cx="2981685" cy="276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0570" y="4309617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5291" y="3529584"/>
            <a:ext cx="4401820" cy="523240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205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808" y="4843398"/>
            <a:ext cx="991235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17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everybody has </a:t>
            </a:r>
            <a:r>
              <a:rPr sz="1800" spc="-15" dirty="0">
                <a:latin typeface="Carlito"/>
                <a:cs typeface="Carlito"/>
              </a:rPr>
              <a:t>watched </a:t>
            </a:r>
            <a:r>
              <a:rPr sz="1800" spc="-10" dirty="0">
                <a:latin typeface="Carlito"/>
                <a:cs typeface="Carlito"/>
              </a:rPr>
              <a:t>Titanic,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it is not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very good </a:t>
            </a:r>
            <a:r>
              <a:rPr sz="1800" spc="-10" dirty="0">
                <a:latin typeface="Carlito"/>
                <a:cs typeface="Carlito"/>
              </a:rPr>
              <a:t>indicator </a:t>
            </a:r>
            <a:r>
              <a:rPr sz="1800" spc="-5" dirty="0">
                <a:latin typeface="Carlito"/>
                <a:cs typeface="Carlito"/>
              </a:rPr>
              <a:t>of what </a:t>
            </a:r>
            <a:r>
              <a:rPr sz="1800" spc="-10" dirty="0">
                <a:latin typeface="Carlito"/>
                <a:cs typeface="Carlito"/>
              </a:rPr>
              <a:t>to recommend next, </a:t>
            </a:r>
            <a:r>
              <a:rPr sz="1800" dirty="0">
                <a:latin typeface="Carlito"/>
                <a:cs typeface="Carlito"/>
              </a:rPr>
              <a:t>then the  </a:t>
            </a:r>
            <a:r>
              <a:rPr sz="1800" spc="-5" dirty="0">
                <a:latin typeface="Carlito"/>
                <a:cs typeface="Carlito"/>
              </a:rPr>
              <a:t>recommender </a:t>
            </a:r>
            <a:r>
              <a:rPr sz="1800" spc="-10" dirty="0">
                <a:latin typeface="Carlito"/>
                <a:cs typeface="Carlito"/>
              </a:rPr>
              <a:t>would become </a:t>
            </a:r>
            <a:r>
              <a:rPr sz="1800" spc="-5" dirty="0">
                <a:latin typeface="Carlito"/>
                <a:cs typeface="Carlito"/>
              </a:rPr>
              <a:t>similar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popularity based recommender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engine.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1290" y="303987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  <a:tab pos="1555115" algn="l"/>
              </a:tabLst>
            </a:pPr>
            <a:r>
              <a:rPr sz="1800" b="1" dirty="0">
                <a:latin typeface="Carlito"/>
                <a:cs typeface="Carlito"/>
              </a:rPr>
              <a:t>A	B	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7251" y="2886583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9376" y="3747896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9376" y="4570603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9376" y="288658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7251" y="3747896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5126" y="2886583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0684" y="2616707"/>
            <a:ext cx="524256" cy="755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3506723"/>
            <a:ext cx="502920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82100" y="2848355"/>
            <a:ext cx="420624" cy="608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11411" y="3729228"/>
            <a:ext cx="1096010" cy="280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710">
              <a:lnSpc>
                <a:spcPts val="1600"/>
              </a:lnSpc>
              <a:spcBef>
                <a:spcPts val="610"/>
              </a:spcBef>
            </a:pPr>
            <a:r>
              <a:rPr sz="1800" spc="-5" dirty="0">
                <a:latin typeface="Carlito"/>
                <a:cs typeface="Carlito"/>
              </a:rPr>
              <a:t>100,000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80" dirty="0"/>
              <a:t>Normalize </a:t>
            </a:r>
            <a:r>
              <a:rPr spc="-300" dirty="0"/>
              <a:t>co-occurance</a:t>
            </a:r>
            <a:r>
              <a:rPr spc="-480" dirty="0"/>
              <a:t> </a:t>
            </a:r>
            <a:r>
              <a:rPr spc="-175" dirty="0"/>
              <a:t>matrix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127" y="2291841"/>
            <a:ext cx="344868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Normalize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18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Popularity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Jaccard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similarity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-Number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 common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 and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282" y="3032886"/>
            <a:ext cx="296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either i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j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2021" y="2599563"/>
            <a:ext cx="2981685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8209" y="435533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8209" y="3715639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8930" y="3085591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8209" y="488911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4081" y="3085591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1471" y="3085591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9740" y="2894076"/>
            <a:ext cx="420624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9052" y="3774947"/>
            <a:ext cx="1096010" cy="280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ts val="1600"/>
              </a:lnSpc>
              <a:spcBef>
                <a:spcPts val="610"/>
              </a:spcBef>
            </a:pPr>
            <a:r>
              <a:rPr sz="1800" spc="-5" dirty="0">
                <a:latin typeface="Carlito"/>
                <a:cs typeface="Carlito"/>
              </a:rPr>
              <a:t>100,000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0306" y="3861053"/>
            <a:ext cx="1069975" cy="1394460"/>
          </a:xfrm>
          <a:custGeom>
            <a:avLst/>
            <a:gdLst/>
            <a:ahLst/>
            <a:cxnLst/>
            <a:rect l="l" t="t" r="r" b="b"/>
            <a:pathLst>
              <a:path w="1069975" h="1394460">
                <a:moveTo>
                  <a:pt x="283464" y="1159764"/>
                </a:moveTo>
                <a:lnTo>
                  <a:pt x="0" y="1394333"/>
                </a:lnTo>
              </a:path>
              <a:path w="1069975" h="1394460">
                <a:moveTo>
                  <a:pt x="1069848" y="0"/>
                </a:moveTo>
                <a:lnTo>
                  <a:pt x="786384" y="234569"/>
                </a:lnTo>
              </a:path>
            </a:pathLst>
          </a:custGeom>
          <a:ln w="28956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8851" y="39433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88502" y="3861053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5" h="234950">
                <a:moveTo>
                  <a:pt x="283464" y="0"/>
                </a:moveTo>
                <a:lnTo>
                  <a:pt x="0" y="234569"/>
                </a:lnTo>
              </a:path>
            </a:pathLst>
          </a:custGeom>
          <a:ln w="28956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60281" y="39433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22414" y="4344161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5" h="234950">
                <a:moveTo>
                  <a:pt x="283463" y="0"/>
                </a:moveTo>
                <a:lnTo>
                  <a:pt x="0" y="234569"/>
                </a:lnTo>
              </a:path>
            </a:pathLst>
          </a:custGeom>
          <a:ln w="28956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95209" y="44254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88502" y="4365497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5" h="234950">
                <a:moveTo>
                  <a:pt x="283464" y="0"/>
                </a:moveTo>
                <a:lnTo>
                  <a:pt x="0" y="234569"/>
                </a:lnTo>
              </a:path>
            </a:pathLst>
          </a:custGeom>
          <a:ln w="28956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60281" y="44474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0683" y="506247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06690" y="4958334"/>
            <a:ext cx="283845" cy="234950"/>
          </a:xfrm>
          <a:custGeom>
            <a:avLst/>
            <a:gdLst/>
            <a:ahLst/>
            <a:cxnLst/>
            <a:rect l="l" t="t" r="r" b="b"/>
            <a:pathLst>
              <a:path w="283845" h="234950">
                <a:moveTo>
                  <a:pt x="283463" y="0"/>
                </a:moveTo>
                <a:lnTo>
                  <a:pt x="0" y="234569"/>
                </a:lnTo>
              </a:path>
            </a:pathLst>
          </a:custGeom>
          <a:ln w="28956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78851" y="50399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0011" y="3099816"/>
            <a:ext cx="3383915" cy="29845"/>
          </a:xfrm>
          <a:custGeom>
            <a:avLst/>
            <a:gdLst/>
            <a:ahLst/>
            <a:cxnLst/>
            <a:rect l="l" t="t" r="r" b="b"/>
            <a:pathLst>
              <a:path w="3383915" h="29844">
                <a:moveTo>
                  <a:pt x="0" y="0"/>
                </a:moveTo>
                <a:lnTo>
                  <a:pt x="3383407" y="29337"/>
                </a:lnTo>
              </a:path>
            </a:pathLst>
          </a:custGeom>
          <a:ln w="914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50502" y="4056126"/>
            <a:ext cx="356235" cy="234950"/>
          </a:xfrm>
          <a:custGeom>
            <a:avLst/>
            <a:gdLst/>
            <a:ahLst/>
            <a:cxnLst/>
            <a:rect l="l" t="t" r="r" b="b"/>
            <a:pathLst>
              <a:path w="356234" h="234950">
                <a:moveTo>
                  <a:pt x="355853" y="0"/>
                </a:moveTo>
                <a:lnTo>
                  <a:pt x="0" y="234569"/>
                </a:lnTo>
              </a:path>
            </a:pathLst>
          </a:custGeom>
          <a:ln w="28955">
            <a:solidFill>
              <a:srgbClr val="A6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671431" y="4138421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100,003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2932" y="3529584"/>
            <a:ext cx="4401820" cy="523240"/>
          </a:xfrm>
          <a:custGeom>
            <a:avLst/>
            <a:gdLst/>
            <a:ahLst/>
            <a:cxnLst/>
            <a:rect l="l" t="t" r="r" b="b"/>
            <a:pathLst>
              <a:path w="4401820" h="523239">
                <a:moveTo>
                  <a:pt x="0" y="522731"/>
                </a:moveTo>
                <a:lnTo>
                  <a:pt x="4401312" y="522731"/>
                </a:lnTo>
                <a:lnTo>
                  <a:pt x="4401312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48591" y="3575303"/>
            <a:ext cx="2675796" cy="256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85" dirty="0"/>
              <a:t>Effect </a:t>
            </a:r>
            <a:r>
              <a:rPr spc="-60" dirty="0"/>
              <a:t>of </a:t>
            </a:r>
            <a:r>
              <a:rPr spc="-130" dirty="0"/>
              <a:t>multiple</a:t>
            </a:r>
            <a:r>
              <a:rPr spc="-715" dirty="0"/>
              <a:t> </a:t>
            </a:r>
            <a:r>
              <a:rPr spc="-215" dirty="0"/>
              <a:t>items	</a:t>
            </a:r>
          </a:p>
        </p:txBody>
      </p:sp>
      <p:sp>
        <p:nvSpPr>
          <p:cNvPr id="3" name="object 3"/>
          <p:cNvSpPr/>
          <p:nvPr/>
        </p:nvSpPr>
        <p:spPr>
          <a:xfrm>
            <a:off x="1138407" y="2863595"/>
            <a:ext cx="2675796" cy="256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5205" y="3485497"/>
            <a:ext cx="170180" cy="85344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341" y="4884166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341" y="3161791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0211" y="4022547"/>
            <a:ext cx="164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0211" y="4845557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0211" y="3161791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8341" y="4022547"/>
            <a:ext cx="146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6215" y="3161791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06267" y="4640579"/>
            <a:ext cx="866140" cy="723900"/>
            <a:chOff x="2906267" y="4640579"/>
            <a:chExt cx="866140" cy="723900"/>
          </a:xfrm>
        </p:grpSpPr>
        <p:sp>
          <p:nvSpPr>
            <p:cNvPr id="13" name="object 13"/>
            <p:cNvSpPr/>
            <p:nvPr/>
          </p:nvSpPr>
          <p:spPr>
            <a:xfrm>
              <a:off x="2906267" y="4640579"/>
              <a:ext cx="480059" cy="72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2527" y="4800599"/>
              <a:ext cx="309372" cy="391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880798" y="3555682"/>
          <a:ext cx="3967476" cy="91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923788" y="2330195"/>
            <a:ext cx="4456430" cy="523240"/>
          </a:xfrm>
          <a:prstGeom prst="rect">
            <a:avLst/>
          </a:prstGeom>
          <a:ln w="9144">
            <a:solidFill>
              <a:srgbClr val="CC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spc="-20" dirty="0">
                <a:latin typeface="Carlito"/>
                <a:cs typeface="Carlito"/>
              </a:rPr>
              <a:t>Rows </a:t>
            </a:r>
            <a:r>
              <a:rPr sz="1800" spc="-10" dirty="0">
                <a:latin typeface="Carlito"/>
                <a:cs typeface="Carlito"/>
              </a:rPr>
              <a:t>from normalized co-occurence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80798" y="4566602"/>
          <a:ext cx="3977639" cy="457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0.125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850640" y="4391914"/>
            <a:ext cx="182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Weighted </a:t>
            </a:r>
            <a:r>
              <a:rPr sz="1800" dirty="0">
                <a:latin typeface="Carlito"/>
                <a:cs typeface="Carlito"/>
              </a:rPr>
              <a:t>sum=  </a:t>
            </a:r>
            <a:r>
              <a:rPr sz="1800" spc="-10" dirty="0">
                <a:latin typeface="Carlito"/>
                <a:cs typeface="Carlito"/>
              </a:rPr>
              <a:t>(Scores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movie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0640" y="494055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+ </a:t>
            </a:r>
            <a:r>
              <a:rPr sz="1800" spc="-10" dirty="0">
                <a:latin typeface="Carlito"/>
                <a:cs typeface="Carlito"/>
              </a:rPr>
              <a:t>Scores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movie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D)/2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4778" y="3231007"/>
            <a:ext cx="320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7430" algn="l"/>
                <a:tab pos="1979930" algn="l"/>
                <a:tab pos="3052445" algn="l"/>
              </a:tabLst>
            </a:pPr>
            <a:r>
              <a:rPr sz="1800" b="1" dirty="0">
                <a:latin typeface="Carlito"/>
                <a:cs typeface="Carlito"/>
              </a:rPr>
              <a:t>A	B	C	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7521" y="5616651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Ranked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Recommendations: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994717" y="5699264"/>
          <a:ext cx="3967476" cy="457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0.125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338442" y="537494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54061" y="5374944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06181" y="5374944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79077" y="5374944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60" dirty="0"/>
              <a:t>Collaborative </a:t>
            </a:r>
            <a:r>
              <a:rPr spc="-110" dirty="0"/>
              <a:t>filtering:</a:t>
            </a:r>
            <a:r>
              <a:rPr spc="-475" dirty="0"/>
              <a:t> </a:t>
            </a:r>
            <a:r>
              <a:rPr spc="-275" dirty="0"/>
              <a:t>Complexity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22830"/>
            <a:ext cx="101555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Expensive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step:</a:t>
            </a:r>
            <a:endParaRPr sz="24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Finding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k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users 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(|U|)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 is the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size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utility</a:t>
            </a:r>
            <a:r>
              <a:rPr sz="24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matrix</a:t>
            </a:r>
            <a:endParaRPr sz="2400">
              <a:latin typeface="Carlito"/>
              <a:cs typeface="Carlito"/>
            </a:endParaRPr>
          </a:p>
          <a:p>
            <a:pPr marL="12700" marR="4251960">
              <a:lnSpc>
                <a:spcPct val="138800"/>
              </a:lnSpc>
              <a:spcBef>
                <a:spcPts val="190"/>
              </a:spcBef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-&gt;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compute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similarity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wrt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every other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item 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do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run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400" b="1" spc="-15" dirty="0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 precompute?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Simple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pre-computation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‘n’ items: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O(n.|U|)</a:t>
            </a:r>
            <a:endParaRPr sz="2400">
              <a:latin typeface="Carlito"/>
              <a:cs typeface="Carlito"/>
            </a:endParaRPr>
          </a:p>
          <a:p>
            <a:pPr marL="12700" marR="716280">
              <a:lnSpc>
                <a:spcPts val="2590"/>
              </a:lnSpc>
              <a:spcBef>
                <a:spcPts val="1445"/>
              </a:spcBef>
            </a:pP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Techniques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dimensionality reduction or clustering or near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neighborhood  search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algorithms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00" dirty="0"/>
              <a:t>Strengths </a:t>
            </a:r>
            <a:r>
              <a:rPr spc="-60" dirty="0"/>
              <a:t>of </a:t>
            </a:r>
            <a:r>
              <a:rPr spc="-260" dirty="0"/>
              <a:t>Collaborative</a:t>
            </a:r>
            <a:r>
              <a:rPr spc="-730" dirty="0"/>
              <a:t> </a:t>
            </a:r>
            <a:r>
              <a:rPr spc="-20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78" y="1782292"/>
            <a:ext cx="9745345" cy="44913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Content-Agnostic</a:t>
            </a:r>
            <a:endParaRPr sz="2000">
              <a:latin typeface="Carlito"/>
              <a:cs typeface="Carlito"/>
            </a:endParaRPr>
          </a:p>
          <a:p>
            <a:pPr marL="361315" indent="-240029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361315" algn="l"/>
                <a:tab pos="3619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Does not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require 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tagged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content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very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personalized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because they’re based 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like-minded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people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Adaptive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base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pick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up 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fitting recommendations that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difficult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impossible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content-based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method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Inherently adaptive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preference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changes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over</a:t>
            </a:r>
            <a:r>
              <a:rPr sz="2000" b="1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20" dirty="0"/>
              <a:t>Issues </a:t>
            </a:r>
            <a:r>
              <a:rPr spc="-55" dirty="0"/>
              <a:t>with </a:t>
            </a:r>
            <a:r>
              <a:rPr spc="-225" dirty="0"/>
              <a:t>collaborative</a:t>
            </a:r>
            <a:r>
              <a:rPr spc="-570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974580" cy="403415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Cold Start: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enough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already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find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match.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start problem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often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reduced by adopting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hybrid</a:t>
            </a:r>
            <a:r>
              <a:rPr sz="20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approach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content-based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matching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collaborative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filtering.</a:t>
            </a:r>
            <a:endParaRPr sz="2000">
              <a:latin typeface="Carlito"/>
              <a:cs typeface="Carlito"/>
            </a:endParaRPr>
          </a:p>
          <a:p>
            <a:pPr marL="12700" marR="907415">
              <a:lnSpc>
                <a:spcPts val="2160"/>
              </a:lnSpc>
              <a:spcBef>
                <a:spcPts val="142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Sparsity: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many items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recommended,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even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many users,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user/ratings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matrix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sparse,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it 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hard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sz="2000" spc="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items.</a:t>
            </a:r>
            <a:endParaRPr sz="2000">
              <a:latin typeface="Carlito"/>
              <a:cs typeface="Carlito"/>
            </a:endParaRPr>
          </a:p>
          <a:p>
            <a:pPr marL="304800" marR="1155700" indent="-182880">
              <a:lnSpc>
                <a:spcPts val="216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unable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compute ratings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preferences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available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3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Unable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find similarities between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sparse representation</a:t>
            </a:r>
            <a:r>
              <a:rPr sz="2000" spc="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available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Hybrid approaches help where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users/items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improve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predictions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Grey</a:t>
            </a:r>
            <a:r>
              <a:rPr sz="20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Sheep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 can not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because 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sparsity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problem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20" dirty="0"/>
              <a:t>Issues </a:t>
            </a:r>
            <a:r>
              <a:rPr spc="-55" dirty="0"/>
              <a:t>with </a:t>
            </a:r>
            <a:r>
              <a:rPr spc="-225" dirty="0"/>
              <a:t>collaborative</a:t>
            </a:r>
            <a:r>
              <a:rPr spc="-570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12772"/>
            <a:ext cx="9965055" cy="3368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254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Popularity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Bias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Cannot recommend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someone 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unique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tastes.</a:t>
            </a:r>
            <a:endParaRPr sz="20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Tends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 popular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items.</a:t>
            </a:r>
            <a:endParaRPr sz="2000">
              <a:latin typeface="Carlito"/>
              <a:cs typeface="Carlito"/>
            </a:endParaRPr>
          </a:p>
          <a:p>
            <a:pPr marL="396875" marR="64135" lvl="1" indent="-182880">
              <a:lnSpc>
                <a:spcPts val="1950"/>
              </a:lnSpc>
              <a:spcBef>
                <a:spcPts val="64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 may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popular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more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being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available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them  and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introduce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positive feedback loop 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allowing more relevant items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less</a:t>
            </a:r>
            <a:r>
              <a:rPr sz="1800" spc="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popularity</a:t>
            </a:r>
            <a:endParaRPr sz="1800">
              <a:latin typeface="Carlito"/>
              <a:cs typeface="Carlito"/>
            </a:endParaRPr>
          </a:p>
          <a:p>
            <a:pPr marL="231775" indent="-128270">
              <a:lnSpc>
                <a:spcPct val="100000"/>
              </a:lnSpc>
              <a:spcBef>
                <a:spcPts val="1315"/>
              </a:spcBef>
              <a:buSzPct val="95000"/>
              <a:buFont typeface="Carlito"/>
              <a:buChar char="•"/>
              <a:tabLst>
                <a:tab pos="232410" algn="l"/>
              </a:tabLst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Shilling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attacks</a:t>
            </a:r>
            <a:endParaRPr sz="20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 creating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fake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preferences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push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own</a:t>
            </a:r>
            <a:r>
              <a:rPr sz="1800" spc="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endParaRPr sz="1800">
              <a:latin typeface="Carlito"/>
              <a:cs typeface="Carlito"/>
            </a:endParaRPr>
          </a:p>
          <a:p>
            <a:pPr marL="231775" indent="-128270">
              <a:lnSpc>
                <a:spcPct val="100000"/>
              </a:lnSpc>
              <a:spcBef>
                <a:spcPts val="1350"/>
              </a:spcBef>
              <a:buSzPct val="95000"/>
              <a:buFont typeface="Carlito"/>
              <a:buChar char="•"/>
              <a:tabLst>
                <a:tab pos="232410" algn="l"/>
              </a:tabLst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Scalability</a:t>
            </a:r>
            <a:endParaRPr sz="20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 can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 very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computationally</a:t>
            </a:r>
            <a:r>
              <a:rPr sz="18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396875" marR="5080" lvl="1" indent="-182880">
              <a:lnSpc>
                <a:spcPts val="1939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Distributed frameworks have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been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heavily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organizations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Amazon, Facebook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LinkedIn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developing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own engineering solutions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handle</a:t>
            </a:r>
            <a:r>
              <a:rPr sz="18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5" dirty="0"/>
              <a:t>Comparision </a:t>
            </a:r>
            <a:r>
              <a:rPr spc="-60" dirty="0"/>
              <a:t>of </a:t>
            </a:r>
            <a:r>
              <a:rPr spc="-240" dirty="0"/>
              <a:t>methods </a:t>
            </a:r>
            <a:r>
              <a:rPr spc="-75" dirty="0"/>
              <a:t>for</a:t>
            </a:r>
            <a:r>
              <a:rPr spc="-850" dirty="0"/>
              <a:t> </a:t>
            </a:r>
            <a:r>
              <a:rPr spc="-409" dirty="0"/>
              <a:t>songs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6801"/>
            <a:ext cx="510222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Last.fm creates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"station"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songs by  observing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bands and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tracks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the user  has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listened to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regular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comparing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those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against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listening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behavior of other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3002660"/>
            <a:ext cx="5160645" cy="794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1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Last.fm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play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tracks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do not appear in the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user's  library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, but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often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played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by other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similar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interests.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020053"/>
            <a:ext cx="5121910" cy="161353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</a:t>
            </a:r>
            <a:r>
              <a:rPr sz="18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technique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95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Last.fm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requires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amount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about a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make accurate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cold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start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problem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common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939" y="1792351"/>
            <a:ext cx="4864100" cy="19729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8255">
              <a:lnSpc>
                <a:spcPct val="80000"/>
              </a:lnSpc>
              <a:spcBef>
                <a:spcPts val="58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Pandora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properties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of a song or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artist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subset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400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attributes provided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Music Genome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Project)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"station"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plays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music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properties.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  <a:spcBef>
                <a:spcPts val="14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feedback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refine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station's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results, deemphasizing certain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attributes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when  a user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"dislikes"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particular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song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6939" y="3677792"/>
            <a:ext cx="4417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emphasizing other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attributes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b="1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0924" y="3896105"/>
            <a:ext cx="6892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5813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approach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leverages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behavior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users,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an	</a:t>
            </a:r>
            <a:r>
              <a:rPr sz="3000" b="1" spc="-22" baseline="-5555" dirty="0">
                <a:solidFill>
                  <a:srgbClr val="404040"/>
                </a:solidFill>
                <a:latin typeface="Carlito"/>
                <a:cs typeface="Carlito"/>
              </a:rPr>
              <a:t>"likes" </a:t>
            </a:r>
            <a:r>
              <a:rPr sz="3000" b="1" baseline="-5555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3000" b="1" spc="-67" baseline="-55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3000" b="1" baseline="-5555" dirty="0">
                <a:solidFill>
                  <a:srgbClr val="404040"/>
                </a:solidFill>
                <a:latin typeface="Carlito"/>
                <a:cs typeface="Carlito"/>
              </a:rPr>
              <a:t>song.</a:t>
            </a:r>
            <a:endParaRPr sz="3000" baseline="-5555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6939" y="4342638"/>
            <a:ext cx="4730115" cy="1240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810895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an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content-based 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approach.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1920"/>
              </a:lnSpc>
              <a:spcBef>
                <a:spcPts val="138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Pandora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little information to start,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limited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scope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Performance</a:t>
            </a:r>
            <a:r>
              <a:rPr spc="-434" dirty="0"/>
              <a:t> </a:t>
            </a:r>
            <a:r>
              <a:rPr spc="-210" dirty="0"/>
              <a:t>metrics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6377305" cy="34016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RMSE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MAE –Mean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Absolute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Error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9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989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ROC</a:t>
            </a:r>
            <a:r>
              <a:rPr sz="2000" spc="-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curve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Precision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Recall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Precision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Recall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Curve: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Evaluation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25" dirty="0"/>
              <a:t>From </a:t>
            </a:r>
            <a:r>
              <a:rPr spc="-270" dirty="0"/>
              <a:t>scarcity </a:t>
            </a:r>
            <a:r>
              <a:rPr spc="-15" dirty="0"/>
              <a:t>to</a:t>
            </a:r>
            <a:r>
              <a:rPr spc="-505" dirty="0"/>
              <a:t> </a:t>
            </a:r>
            <a:r>
              <a:rPr spc="-310" dirty="0"/>
              <a:t>abundance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03809"/>
            <a:ext cx="4643120" cy="32708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Limited</a:t>
            </a:r>
            <a:r>
              <a:rPr sz="2000" b="1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resources: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Shelf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space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hours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TV</a:t>
            </a:r>
            <a:r>
              <a:rPr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shows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theaters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Movies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38312"/>
              </a:buClr>
              <a:buFont typeface="Carlito"/>
              <a:buChar char="◦"/>
            </a:pPr>
            <a:endParaRPr sz="13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Web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enabled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near-zero-cost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dissimination of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about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products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6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Reliance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vs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Amazon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long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tail</a:t>
            </a:r>
            <a:r>
              <a:rPr sz="180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phenomenon</a:t>
            </a:r>
            <a:endParaRPr sz="1800">
              <a:latin typeface="Carlito"/>
              <a:cs typeface="Carlito"/>
            </a:endParaRPr>
          </a:p>
          <a:p>
            <a:pPr marL="487680" lvl="1" indent="-183515">
              <a:lnSpc>
                <a:spcPct val="100000"/>
              </a:lnSpc>
              <a:spcBef>
                <a:spcPts val="434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Cut off</a:t>
            </a:r>
            <a:r>
              <a:rPr sz="16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endParaRPr sz="1600">
              <a:latin typeface="Carlito"/>
              <a:cs typeface="Carlito"/>
            </a:endParaRPr>
          </a:p>
          <a:p>
            <a:pPr marL="487680" lvl="1" indent="-183515">
              <a:lnSpc>
                <a:spcPct val="100000"/>
              </a:lnSpc>
              <a:spcBef>
                <a:spcPts val="405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Area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16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curve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1404" y="2130551"/>
            <a:ext cx="4937759" cy="360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49" y="5927852"/>
            <a:ext cx="10528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  <a:hlinkClick r:id="rId3"/>
              </a:rPr>
              <a:t>http://dataaspirant.com/2015/05/25/collaborative-filtering-recommendation-engine-implementation-in-python/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526302"/>
            <a:ext cx="9996805" cy="2034539"/>
          </a:xfrm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0"/>
              </a:spcBef>
              <a:tabLst>
                <a:tab pos="9983470" algn="l"/>
              </a:tabLst>
            </a:pPr>
            <a:r>
              <a:rPr spc="-295" dirty="0"/>
              <a:t>Evaluation</a:t>
            </a:r>
            <a:r>
              <a:rPr spc="-415" dirty="0"/>
              <a:t> </a:t>
            </a:r>
            <a:r>
              <a:rPr spc="-355" dirty="0"/>
              <a:t>measures	</a:t>
            </a:r>
          </a:p>
          <a:p>
            <a:pPr marL="12700" marR="2747645">
              <a:lnSpc>
                <a:spcPct val="138500"/>
              </a:lnSpc>
              <a:spcBef>
                <a:spcPts val="355"/>
              </a:spcBef>
            </a:pPr>
            <a:r>
              <a:rPr sz="2000" u="none" dirty="0">
                <a:latin typeface="Carlito"/>
                <a:cs typeface="Carlito"/>
              </a:rPr>
              <a:t>Out </a:t>
            </a:r>
            <a:r>
              <a:rPr sz="2000" u="none" spc="-5" dirty="0">
                <a:latin typeface="Carlito"/>
                <a:cs typeface="Carlito"/>
              </a:rPr>
              <a:t>of </a:t>
            </a:r>
            <a:r>
              <a:rPr sz="2000" u="none" dirty="0">
                <a:latin typeface="Carlito"/>
                <a:cs typeface="Carlito"/>
              </a:rPr>
              <a:t>all the </a:t>
            </a:r>
            <a:r>
              <a:rPr sz="2000" u="none" spc="-5" dirty="0">
                <a:latin typeface="Carlito"/>
                <a:cs typeface="Carlito"/>
              </a:rPr>
              <a:t>recommended </a:t>
            </a:r>
            <a:r>
              <a:rPr sz="2000" u="none" spc="-10" dirty="0">
                <a:latin typeface="Carlito"/>
                <a:cs typeface="Carlito"/>
              </a:rPr>
              <a:t>items, </a:t>
            </a:r>
            <a:r>
              <a:rPr sz="2000" u="none" spc="-5" dirty="0">
                <a:latin typeface="Carlito"/>
                <a:cs typeface="Carlito"/>
              </a:rPr>
              <a:t>how </a:t>
            </a:r>
            <a:r>
              <a:rPr sz="2000" u="none" spc="-10" dirty="0">
                <a:latin typeface="Carlito"/>
                <a:cs typeface="Carlito"/>
              </a:rPr>
              <a:t>many </a:t>
            </a:r>
            <a:r>
              <a:rPr sz="2000" u="none" dirty="0">
                <a:latin typeface="Carlito"/>
                <a:cs typeface="Carlito"/>
              </a:rPr>
              <a:t>the </a:t>
            </a:r>
            <a:r>
              <a:rPr sz="2000" b="1" u="none" dirty="0">
                <a:latin typeface="Carlito"/>
                <a:cs typeface="Carlito"/>
              </a:rPr>
              <a:t>user actually </a:t>
            </a:r>
            <a:r>
              <a:rPr sz="2000" b="1" u="none" spc="-10" dirty="0">
                <a:latin typeface="Carlito"/>
                <a:cs typeface="Carlito"/>
              </a:rPr>
              <a:t>liked</a:t>
            </a:r>
            <a:r>
              <a:rPr sz="2000" u="none" spc="-10" dirty="0">
                <a:latin typeface="Carlito"/>
                <a:cs typeface="Carlito"/>
              </a:rPr>
              <a:t>?  </a:t>
            </a:r>
            <a:r>
              <a:rPr sz="2000" u="none" spc="-5" dirty="0">
                <a:latin typeface="Carlito"/>
                <a:cs typeface="Carlito"/>
              </a:rPr>
              <a:t>What </a:t>
            </a:r>
            <a:r>
              <a:rPr sz="2000" u="none" spc="-15" dirty="0">
                <a:latin typeface="Carlito"/>
                <a:cs typeface="Carlito"/>
              </a:rPr>
              <a:t>ratio </a:t>
            </a:r>
            <a:r>
              <a:rPr sz="2000" u="none" spc="-5" dirty="0">
                <a:latin typeface="Carlito"/>
                <a:cs typeface="Carlito"/>
              </a:rPr>
              <a:t>of </a:t>
            </a:r>
            <a:r>
              <a:rPr sz="2000" u="none" spc="-10" dirty="0">
                <a:latin typeface="Carlito"/>
                <a:cs typeface="Carlito"/>
              </a:rPr>
              <a:t>items </a:t>
            </a:r>
            <a:r>
              <a:rPr sz="2000" u="none" spc="-5" dirty="0">
                <a:latin typeface="Carlito"/>
                <a:cs typeface="Carlito"/>
              </a:rPr>
              <a:t>that </a:t>
            </a:r>
            <a:r>
              <a:rPr sz="2000" u="none" dirty="0">
                <a:latin typeface="Carlito"/>
                <a:cs typeface="Carlito"/>
              </a:rPr>
              <a:t>a </a:t>
            </a:r>
            <a:r>
              <a:rPr sz="2000" u="none" spc="-5" dirty="0">
                <a:latin typeface="Carlito"/>
                <a:cs typeface="Carlito"/>
              </a:rPr>
              <a:t>user </a:t>
            </a:r>
            <a:r>
              <a:rPr sz="2000" u="none" spc="-15" dirty="0">
                <a:latin typeface="Carlito"/>
                <a:cs typeface="Carlito"/>
              </a:rPr>
              <a:t>likes were </a:t>
            </a:r>
            <a:r>
              <a:rPr sz="2000" u="none" spc="-5" dirty="0">
                <a:latin typeface="Carlito"/>
                <a:cs typeface="Carlito"/>
              </a:rPr>
              <a:t>actually</a:t>
            </a:r>
            <a:r>
              <a:rPr sz="2000" u="none" spc="100" dirty="0">
                <a:latin typeface="Carlito"/>
                <a:cs typeface="Carlito"/>
              </a:rPr>
              <a:t> </a:t>
            </a:r>
            <a:r>
              <a:rPr sz="2000" u="none" spc="-5" dirty="0">
                <a:latin typeface="Carlito"/>
                <a:cs typeface="Carlito"/>
              </a:rPr>
              <a:t>recommended.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002" y="2906003"/>
            <a:ext cx="9839325" cy="31407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rlito"/>
              <a:buChar char="◦"/>
              <a:tabLst>
                <a:tab pos="195580" algn="l"/>
              </a:tabLst>
            </a:pPr>
            <a:r>
              <a:rPr sz="2200" b="1" spc="-10" dirty="0">
                <a:solidFill>
                  <a:srgbClr val="404040"/>
                </a:solidFill>
                <a:latin typeface="Carlito"/>
                <a:cs typeface="Carlito"/>
              </a:rPr>
              <a:t>Precision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: Out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of all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items retrieved, how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many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200" spc="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relevant</a:t>
            </a:r>
            <a:endParaRPr sz="22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210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It is based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 and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false</a:t>
            </a:r>
            <a:r>
              <a:rPr sz="17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positives.</a:t>
            </a:r>
            <a:endParaRPr sz="17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195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how many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selected items are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actually also</a:t>
            </a:r>
            <a:r>
              <a:rPr sz="17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relevant.</a:t>
            </a:r>
            <a:endParaRPr sz="1700">
              <a:latin typeface="Carlito"/>
              <a:cs typeface="Carlito"/>
            </a:endParaRPr>
          </a:p>
          <a:p>
            <a:pPr marL="377825" marR="5080" lvl="1" indent="-182880">
              <a:lnSpc>
                <a:spcPct val="8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 (TP)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guesses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made that were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actually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correct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while 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 (FP)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are 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guesses made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that were</a:t>
            </a:r>
            <a:r>
              <a:rPr sz="17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incorrect.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Font typeface="Carlito"/>
              <a:buChar char="◦"/>
            </a:pPr>
            <a:endParaRPr sz="18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E38312"/>
              </a:buClr>
              <a:buFont typeface="Carlito"/>
              <a:buChar char="◦"/>
              <a:tabLst>
                <a:tab pos="195580" algn="l"/>
              </a:tabLst>
            </a:pPr>
            <a:r>
              <a:rPr sz="2200" b="1" spc="-15" dirty="0">
                <a:solidFill>
                  <a:srgbClr val="404040"/>
                </a:solidFill>
                <a:latin typeface="Carlito"/>
                <a:cs typeface="Carlito"/>
              </a:rPr>
              <a:t>Recall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many relevant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retrieved from </a:t>
            </a:r>
            <a:r>
              <a:rPr sz="2200" spc="-5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200" spc="-15" dirty="0">
                <a:solidFill>
                  <a:srgbClr val="404040"/>
                </a:solidFill>
                <a:latin typeface="Carlito"/>
                <a:cs typeface="Carlito"/>
              </a:rPr>
              <a:t>relevant</a:t>
            </a:r>
            <a:r>
              <a:rPr sz="2200" spc="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endParaRPr sz="22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215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is based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false</a:t>
            </a:r>
            <a:r>
              <a:rPr sz="17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negatives.</a:t>
            </a:r>
            <a:endParaRPr sz="17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190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how many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relevant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7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selected.</a:t>
            </a:r>
            <a:endParaRPr sz="1700">
              <a:latin typeface="Carlito"/>
              <a:cs typeface="Carlito"/>
            </a:endParaRPr>
          </a:p>
          <a:p>
            <a:pPr marL="378460" lvl="1" indent="-183515">
              <a:lnSpc>
                <a:spcPts val="1835"/>
              </a:lnSpc>
              <a:spcBef>
                <a:spcPts val="190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positives (TP) are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again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guesses made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that were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actually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correct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while the</a:t>
            </a:r>
            <a:r>
              <a:rPr sz="1700" spc="-1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false</a:t>
            </a:r>
            <a:endParaRPr sz="1700">
              <a:latin typeface="Carlito"/>
              <a:cs typeface="Carlito"/>
            </a:endParaRPr>
          </a:p>
          <a:p>
            <a:pPr marL="377825">
              <a:lnSpc>
                <a:spcPts val="1835"/>
              </a:lnSpc>
            </a:pP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negatives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(FN) </a:t>
            </a:r>
            <a:r>
              <a:rPr sz="1700" spc="-10" dirty="0">
                <a:solidFill>
                  <a:srgbClr val="404040"/>
                </a:solidFill>
                <a:latin typeface="Carlito"/>
                <a:cs typeface="Carlito"/>
              </a:rPr>
              <a:t>are negative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guesses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while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they should </a:t>
            </a:r>
            <a:r>
              <a:rPr sz="17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700" dirty="0">
                <a:solidFill>
                  <a:srgbClr val="404040"/>
                </a:solidFill>
                <a:latin typeface="Carlito"/>
                <a:cs typeface="Carlito"/>
              </a:rPr>
              <a:t>been</a:t>
            </a:r>
            <a:r>
              <a:rPr sz="1700" spc="-1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rlito"/>
                <a:cs typeface="Carlito"/>
              </a:rPr>
              <a:t>positive.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09324" y="2964657"/>
            <a:ext cx="2044271" cy="44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8135" y="4937773"/>
            <a:ext cx="2109859" cy="615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72545" y="6541719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33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5" dirty="0"/>
              <a:t>Evaluation</a:t>
            </a:r>
            <a:r>
              <a:rPr spc="-415" dirty="0"/>
              <a:t> </a:t>
            </a:r>
            <a:r>
              <a:rPr spc="-355" dirty="0"/>
              <a:t>measures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2075299"/>
            <a:ext cx="9850120" cy="27470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55"/>
              </a:spcBef>
              <a:buClr>
                <a:srgbClr val="E38312"/>
              </a:buClr>
              <a:buFont typeface="Carlito"/>
              <a:buChar char="◦"/>
              <a:tabLst>
                <a:tab pos="195580" algn="l"/>
                <a:tab pos="1537970" algn="l"/>
              </a:tabLst>
            </a:pPr>
            <a:r>
              <a:rPr sz="2400" b="1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:	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Percentage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guessed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correct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from total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guesses</a:t>
            </a:r>
            <a:endParaRPr sz="24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420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method that 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exact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matches.</a:t>
            </a:r>
            <a:endParaRPr sz="1800">
              <a:latin typeface="Carlito"/>
              <a:cs typeface="Carlito"/>
            </a:endParaRPr>
          </a:p>
          <a:p>
            <a:pPr marL="378460" lvl="1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the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 simple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evaluation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method, but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perform poorly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 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800" spc="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 marL="377825" marR="174625" lvl="1" indent="-182880">
              <a:lnSpc>
                <a:spcPts val="1939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7846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If the labels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your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mostly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consist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one specific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cluster,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classifiers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classify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all 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cluster.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Since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contains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mostly that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cluster,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accuracy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will be high due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one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classification.</a:t>
            </a:r>
            <a:endParaRPr sz="1800">
              <a:latin typeface="Carlito"/>
              <a:cs typeface="Carlito"/>
            </a:endParaRPr>
          </a:p>
          <a:p>
            <a:pPr marL="377825" marR="5080" lvl="1" indent="-182880">
              <a:lnSpc>
                <a:spcPct val="90100"/>
              </a:lnSpc>
              <a:spcBef>
                <a:spcPts val="575"/>
              </a:spcBef>
              <a:buClr>
                <a:srgbClr val="E38312"/>
              </a:buClr>
              <a:buFont typeface="Carlito"/>
              <a:buChar char="◦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cause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promising results,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but they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correct.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measure, it is necessary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have  information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about the labels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your data.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number itself is not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enough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performance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conclusions.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6959" y="5366512"/>
            <a:ext cx="3492483" cy="507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72545" y="6541719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34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30" dirty="0"/>
              <a:t>RoC  </a:t>
            </a:r>
            <a:r>
              <a:rPr spc="-290" dirty="0"/>
              <a:t>and </a:t>
            </a:r>
            <a:r>
              <a:rPr spc="-310" dirty="0"/>
              <a:t>Precision </a:t>
            </a:r>
            <a:r>
              <a:rPr spc="-400" dirty="0"/>
              <a:t>Recall</a:t>
            </a:r>
            <a:r>
              <a:rPr spc="-750" dirty="0"/>
              <a:t> </a:t>
            </a:r>
            <a:r>
              <a:rPr spc="-254" dirty="0"/>
              <a:t>curve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10" dirty="0"/>
              <a:t>Receiver operating characteristics</a:t>
            </a:r>
            <a:r>
              <a:rPr spc="70" dirty="0"/>
              <a:t> </a:t>
            </a:r>
            <a:r>
              <a:rPr dirty="0"/>
              <a:t>curve.</a:t>
            </a:r>
          </a:p>
          <a:p>
            <a:pPr marL="12700" marR="5080">
              <a:lnSpc>
                <a:spcPts val="2160"/>
              </a:lnSpc>
              <a:spcBef>
                <a:spcPts val="1440"/>
              </a:spcBef>
            </a:pPr>
            <a:r>
              <a:rPr dirty="0"/>
              <a:t>A </a:t>
            </a:r>
            <a:r>
              <a:rPr spc="-5" dirty="0"/>
              <a:t>plot of true positive fraction (= sensitivity)  </a:t>
            </a:r>
            <a:r>
              <a:rPr spc="-10" dirty="0"/>
              <a:t>vs. false positive </a:t>
            </a:r>
            <a:r>
              <a:rPr spc="-5" dirty="0"/>
              <a:t>fraction </a:t>
            </a:r>
            <a:r>
              <a:rPr dirty="0"/>
              <a:t>(= 1 – </a:t>
            </a:r>
            <a:r>
              <a:rPr spc="-5" dirty="0"/>
              <a:t>specificity) </a:t>
            </a:r>
            <a:r>
              <a:rPr spc="-15" dirty="0"/>
              <a:t>for  </a:t>
            </a:r>
            <a:r>
              <a:rPr dirty="0"/>
              <a:t>all </a:t>
            </a:r>
            <a:r>
              <a:rPr spc="-5" dirty="0"/>
              <a:t>potential cut-offs </a:t>
            </a:r>
            <a:r>
              <a:rPr spc="-15" dirty="0"/>
              <a:t>for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test.</a:t>
            </a:r>
          </a:p>
          <a:p>
            <a:pPr marL="12700" marR="259715">
              <a:lnSpc>
                <a:spcPts val="2160"/>
              </a:lnSpc>
              <a:spcBef>
                <a:spcPts val="1390"/>
              </a:spcBef>
            </a:pPr>
            <a:r>
              <a:rPr dirty="0"/>
              <a:t>A </a:t>
            </a:r>
            <a:r>
              <a:rPr spc="-10" dirty="0"/>
              <a:t>ROC </a:t>
            </a:r>
            <a:r>
              <a:rPr spc="-5" dirty="0"/>
              <a:t>curve plots </a:t>
            </a:r>
            <a:r>
              <a:rPr spc="-10" dirty="0"/>
              <a:t>recall </a:t>
            </a:r>
            <a:r>
              <a:rPr spc="-5" dirty="0"/>
              <a:t>(true </a:t>
            </a:r>
            <a:r>
              <a:rPr spc="-10" dirty="0"/>
              <a:t>positive </a:t>
            </a:r>
            <a:r>
              <a:rPr spc="-20" dirty="0"/>
              <a:t>rate)  </a:t>
            </a:r>
            <a:r>
              <a:rPr spc="-10" dirty="0"/>
              <a:t>against fallout (false positive </a:t>
            </a:r>
            <a:r>
              <a:rPr spc="-20" dirty="0"/>
              <a:t>rate) for  </a:t>
            </a:r>
            <a:r>
              <a:rPr spc="-5" dirty="0"/>
              <a:t>increasing recommendation </a:t>
            </a:r>
            <a:r>
              <a:rPr spc="-10" dirty="0"/>
              <a:t>set</a:t>
            </a:r>
            <a:r>
              <a:rPr spc="10" dirty="0"/>
              <a:t> </a:t>
            </a:r>
            <a:r>
              <a:rPr spc="-15" dirty="0"/>
              <a:t>size.</a:t>
            </a: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/>
              <a:t>In </a:t>
            </a:r>
            <a:r>
              <a:rPr spc="-35" dirty="0"/>
              <a:t>Top-20 </a:t>
            </a:r>
            <a:r>
              <a:rPr spc="-5" dirty="0"/>
              <a:t>recommender</a:t>
            </a:r>
            <a:r>
              <a:rPr dirty="0"/>
              <a:t> </a:t>
            </a:r>
            <a:r>
              <a:rPr spc="-10" dirty="0"/>
              <a:t>example,</a:t>
            </a:r>
          </a:p>
          <a:p>
            <a:pPr marL="12700" marR="109220">
              <a:lnSpc>
                <a:spcPts val="2160"/>
              </a:lnSpc>
              <a:spcBef>
                <a:spcPts val="1440"/>
              </a:spcBef>
            </a:pPr>
            <a:r>
              <a:rPr spc="-5" dirty="0"/>
              <a:t>The </a:t>
            </a:r>
            <a:r>
              <a:rPr dirty="0"/>
              <a:t>20 </a:t>
            </a:r>
            <a:r>
              <a:rPr spc="-10" dirty="0"/>
              <a:t>items you </a:t>
            </a:r>
            <a:r>
              <a:rPr spc="-5" dirty="0"/>
              <a:t>recommend </a:t>
            </a:r>
            <a:r>
              <a:rPr spc="-15" dirty="0"/>
              <a:t>for </a:t>
            </a:r>
            <a:r>
              <a:rPr dirty="0"/>
              <a:t>a user </a:t>
            </a:r>
            <a:r>
              <a:rPr spc="-10" dirty="0"/>
              <a:t>are  </a:t>
            </a:r>
            <a:r>
              <a:rPr dirty="0"/>
              <a:t>the </a:t>
            </a:r>
            <a:r>
              <a:rPr spc="-10" dirty="0"/>
              <a:t>Positive items, </a:t>
            </a:r>
            <a:r>
              <a:rPr dirty="0"/>
              <a:t>and the </a:t>
            </a:r>
            <a:r>
              <a:rPr spc="-5" dirty="0"/>
              <a:t>unrecommended  </a:t>
            </a:r>
            <a:r>
              <a:rPr spc="-10" dirty="0"/>
              <a:t>items are</a:t>
            </a:r>
            <a:r>
              <a:rPr spc="25" dirty="0"/>
              <a:t> </a:t>
            </a:r>
            <a:r>
              <a:rPr spc="-10" dirty="0"/>
              <a:t>Negative.</a:t>
            </a:r>
          </a:p>
        </p:txBody>
      </p:sp>
      <p:sp>
        <p:nvSpPr>
          <p:cNvPr id="4" name="object 4"/>
          <p:cNvSpPr/>
          <p:nvPr/>
        </p:nvSpPr>
        <p:spPr>
          <a:xfrm>
            <a:off x="5867400" y="4953000"/>
            <a:ext cx="6188963" cy="102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0481" y="1860296"/>
            <a:ext cx="42589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Precision </a:t>
            </a:r>
            <a:r>
              <a:rPr sz="1800" b="1" spc="-10" dirty="0">
                <a:latin typeface="Carlito"/>
                <a:cs typeface="Carlito"/>
              </a:rPr>
              <a:t>Recall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Curve: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 marR="13589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precision-recall </a:t>
            </a:r>
            <a:r>
              <a:rPr sz="1800" spc="-5" dirty="0">
                <a:latin typeface="Carlito"/>
                <a:cs typeface="Carlito"/>
              </a:rPr>
              <a:t>curve </a:t>
            </a:r>
            <a:r>
              <a:rPr sz="1800" spc="-10" dirty="0">
                <a:latin typeface="Carlito"/>
                <a:cs typeface="Carlito"/>
              </a:rPr>
              <a:t>shows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relationship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spc="-10" dirty="0">
                <a:latin typeface="Carlito"/>
                <a:cs typeface="Carlito"/>
              </a:rPr>
              <a:t>precision </a:t>
            </a:r>
            <a:r>
              <a:rPr sz="1800" spc="-5" dirty="0">
                <a:latin typeface="Carlito"/>
                <a:cs typeface="Carlito"/>
              </a:rPr>
              <a:t>(= positive  </a:t>
            </a:r>
            <a:r>
              <a:rPr sz="1800" spc="-10" dirty="0">
                <a:latin typeface="Carlito"/>
                <a:cs typeface="Carlito"/>
              </a:rPr>
              <a:t>predictive </a:t>
            </a:r>
            <a:r>
              <a:rPr sz="1800" spc="-5" dirty="0">
                <a:latin typeface="Carlito"/>
                <a:cs typeface="Carlito"/>
              </a:rPr>
              <a:t>value)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recall </a:t>
            </a:r>
            <a:r>
              <a:rPr sz="1800" spc="-5" dirty="0">
                <a:latin typeface="Carlito"/>
                <a:cs typeface="Carlito"/>
              </a:rPr>
              <a:t>(= sensitivity) </a:t>
            </a:r>
            <a:r>
              <a:rPr sz="1800" spc="-20" dirty="0">
                <a:latin typeface="Carlito"/>
                <a:cs typeface="Carlito"/>
              </a:rPr>
              <a:t>for  </a:t>
            </a:r>
            <a:r>
              <a:rPr sz="1800" spc="-5" dirty="0">
                <a:latin typeface="Carlito"/>
                <a:cs typeface="Carlito"/>
              </a:rPr>
              <a:t>every possible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cut-off.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main </a:t>
            </a:r>
            <a:r>
              <a:rPr sz="1800" spc="-15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spc="-10" dirty="0">
                <a:latin typeface="Carlito"/>
                <a:cs typeface="Carlito"/>
              </a:rPr>
              <a:t>ROC </a:t>
            </a:r>
            <a:r>
              <a:rPr sz="1800" spc="-5" dirty="0">
                <a:latin typeface="Carlito"/>
                <a:cs typeface="Carlito"/>
              </a:rPr>
              <a:t>curves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precision-recall </a:t>
            </a:r>
            <a:r>
              <a:rPr sz="1800" spc="-5" dirty="0">
                <a:latin typeface="Carlito"/>
                <a:cs typeface="Carlito"/>
              </a:rPr>
              <a:t>curves is 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number of  </a:t>
            </a:r>
            <a:r>
              <a:rPr sz="1800" spc="-10" dirty="0">
                <a:latin typeface="Carlito"/>
                <a:cs typeface="Carlito"/>
              </a:rPr>
              <a:t>true-negative results </a:t>
            </a:r>
            <a:r>
              <a:rPr sz="1800" spc="-5" dirty="0">
                <a:latin typeface="Carlito"/>
                <a:cs typeface="Carlito"/>
              </a:rPr>
              <a:t>is not 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making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10" dirty="0">
                <a:latin typeface="Carlito"/>
                <a:cs typeface="Carlito"/>
              </a:rPr>
              <a:t>PRC.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25" dirty="0"/>
              <a:t>Hybrid </a:t>
            </a:r>
            <a:r>
              <a:rPr spc="-245" dirty="0"/>
              <a:t>recommender</a:t>
            </a:r>
            <a:r>
              <a:rPr spc="-560" dirty="0"/>
              <a:t> </a:t>
            </a:r>
            <a:r>
              <a:rPr spc="-390" dirty="0"/>
              <a:t>systems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855835" cy="40798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Multiple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combined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improve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•Although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any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recommender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combined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common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approach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industry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combine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approaches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collaborative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filtering</a:t>
            </a:r>
            <a:r>
              <a:rPr sz="2000" b="1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approaches</a:t>
            </a:r>
            <a:endParaRPr sz="2000">
              <a:latin typeface="Carlito"/>
              <a:cs typeface="Carlito"/>
            </a:endParaRPr>
          </a:p>
          <a:p>
            <a:pPr marL="12700" marR="731520">
              <a:lnSpc>
                <a:spcPts val="2160"/>
              </a:lnSpc>
              <a:spcBef>
                <a:spcPts val="142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•Content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based models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solve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Cold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Start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b="1" spc="-30" dirty="0">
                <a:solidFill>
                  <a:srgbClr val="404040"/>
                </a:solidFill>
                <a:latin typeface="Carlito"/>
                <a:cs typeface="Carlito"/>
              </a:rPr>
              <a:t>Gray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Sheep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problems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Collaborative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Filtering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•Some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typical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methods 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Hybridization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15" dirty="0">
                <a:solidFill>
                  <a:srgbClr val="404040"/>
                </a:solidFill>
                <a:latin typeface="Carlito"/>
                <a:cs typeface="Carlito"/>
              </a:rPr>
              <a:t>Weighted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–Recommendations from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weighted to calculate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r>
              <a:rPr sz="1800" spc="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5" dirty="0">
                <a:solidFill>
                  <a:srgbClr val="404040"/>
                </a:solidFill>
                <a:latin typeface="Carlito"/>
                <a:cs typeface="Carlito"/>
              </a:rPr>
              <a:t>Switching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–System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switches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different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Font typeface="Carlito"/>
              <a:buChar char="◦"/>
              <a:tabLst>
                <a:tab pos="305435" algn="l"/>
              </a:tabLst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Mixed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 from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different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recommenders are presented</a:t>
            </a:r>
            <a:r>
              <a:rPr sz="18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together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35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approach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Latent Factor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models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high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level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recommendation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improving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them using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60" dirty="0"/>
              <a:t>Model </a:t>
            </a:r>
            <a:r>
              <a:rPr spc="-365" dirty="0"/>
              <a:t>based </a:t>
            </a:r>
            <a:r>
              <a:rPr spc="-225" dirty="0"/>
              <a:t>collaborative</a:t>
            </a:r>
            <a:r>
              <a:rPr spc="-520" dirty="0"/>
              <a:t> </a:t>
            </a:r>
            <a:r>
              <a:rPr spc="-110" dirty="0"/>
              <a:t>filtering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4790440" cy="2907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574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latent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(hidden)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features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input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itemRatings matrix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represent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dimensional  space.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Matrix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factorization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Generate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low-rank approximation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matrix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Detection 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latent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factors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Projecting 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n-</a:t>
            </a:r>
            <a:endParaRPr sz="2000">
              <a:latin typeface="Carlito"/>
              <a:cs typeface="Carlito"/>
            </a:endParaRPr>
          </a:p>
          <a:p>
            <a:pPr marL="3048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dimensional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space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7548" y="1831975"/>
            <a:ext cx="479107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 Matrix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factorization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approaches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(Eg.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Singular value Decomposition or SVD)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split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Rating Matrix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constituent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Matrix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Matrix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minimum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squared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error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(SSE).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28232" y="3700271"/>
            <a:ext cx="3756660" cy="1818639"/>
            <a:chOff x="6428232" y="3700271"/>
            <a:chExt cx="3756660" cy="1818639"/>
          </a:xfrm>
        </p:grpSpPr>
        <p:sp>
          <p:nvSpPr>
            <p:cNvPr id="6" name="object 6"/>
            <p:cNvSpPr/>
            <p:nvPr/>
          </p:nvSpPr>
          <p:spPr>
            <a:xfrm>
              <a:off x="6437376" y="3846459"/>
              <a:ext cx="3656109" cy="15440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2804" y="3704843"/>
              <a:ext cx="3747770" cy="1809114"/>
            </a:xfrm>
            <a:custGeom>
              <a:avLst/>
              <a:gdLst/>
              <a:ahLst/>
              <a:cxnLst/>
              <a:rect l="l" t="t" r="r" b="b"/>
              <a:pathLst>
                <a:path w="3747770" h="1809114">
                  <a:moveTo>
                    <a:pt x="0" y="1808987"/>
                  </a:moveTo>
                  <a:lnTo>
                    <a:pt x="3747515" y="1808987"/>
                  </a:lnTo>
                  <a:lnTo>
                    <a:pt x="3747515" y="0"/>
                  </a:lnTo>
                  <a:lnTo>
                    <a:pt x="0" y="0"/>
                  </a:lnTo>
                  <a:lnTo>
                    <a:pt x="0" y="18089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860" y="5833668"/>
            <a:ext cx="1014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Goal:</a:t>
            </a:r>
            <a:r>
              <a:rPr sz="1800" b="1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Predict </a:t>
            </a:r>
            <a:r>
              <a:rPr sz="1800" spc="-5" dirty="0">
                <a:latin typeface="Carlito"/>
                <a:cs typeface="Carlito"/>
              </a:rPr>
              <a:t>unknown </a:t>
            </a:r>
            <a:r>
              <a:rPr sz="1800" spc="-10" dirty="0">
                <a:latin typeface="Carlito"/>
                <a:cs typeface="Carlito"/>
              </a:rPr>
              <a:t>ratings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remaining set of movies using </a:t>
            </a:r>
            <a:r>
              <a:rPr sz="1800" dirty="0">
                <a:latin typeface="Carlito"/>
                <a:cs typeface="Carlito"/>
              </a:rPr>
              <a:t>the learned User </a:t>
            </a:r>
            <a:r>
              <a:rPr sz="1800" spc="-5" dirty="0">
                <a:latin typeface="Carlito"/>
                <a:cs typeface="Carlito"/>
              </a:rPr>
              <a:t>Matrix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Item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8042909" cy="17145"/>
          </a:xfrm>
          <a:custGeom>
            <a:avLst/>
            <a:gdLst/>
            <a:ahLst/>
            <a:cxnLst/>
            <a:rect l="l" t="t" r="r" b="b"/>
            <a:pathLst>
              <a:path w="8042909" h="17145">
                <a:moveTo>
                  <a:pt x="0" y="17056"/>
                </a:moveTo>
                <a:lnTo>
                  <a:pt x="8042909" y="17056"/>
                </a:lnTo>
                <a:lnTo>
                  <a:pt x="8042909" y="0"/>
                </a:lnTo>
                <a:lnTo>
                  <a:pt x="0" y="0"/>
                </a:lnTo>
                <a:lnTo>
                  <a:pt x="0" y="1705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163348"/>
            <a:ext cx="12192000" cy="237490"/>
            <a:chOff x="0" y="6163348"/>
            <a:chExt cx="12192000" cy="237490"/>
          </a:xfrm>
        </p:grpSpPr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8998458" y="0"/>
                  </a:lnTo>
                  <a:lnTo>
                    <a:pt x="8998458" y="17056"/>
                  </a:lnTo>
                  <a:lnTo>
                    <a:pt x="0" y="17056"/>
                  </a:lnTo>
                  <a:lnTo>
                    <a:pt x="0" y="67056"/>
                  </a:lnTo>
                  <a:lnTo>
                    <a:pt x="12192000" y="67056"/>
                  </a:lnTo>
                  <a:lnTo>
                    <a:pt x="12192000" y="170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760" y="6163348"/>
              <a:ext cx="7088505" cy="187960"/>
            </a:xfrm>
            <a:custGeom>
              <a:avLst/>
              <a:gdLst/>
              <a:ahLst/>
              <a:cxnLst/>
              <a:rect l="l" t="t" r="r" b="b"/>
              <a:pathLst>
                <a:path w="7088505" h="187960">
                  <a:moveTo>
                    <a:pt x="7088124" y="0"/>
                  </a:moveTo>
                  <a:lnTo>
                    <a:pt x="0" y="0"/>
                  </a:lnTo>
                  <a:lnTo>
                    <a:pt x="0" y="187452"/>
                  </a:lnTo>
                  <a:lnTo>
                    <a:pt x="7088124" y="187452"/>
                  </a:lnTo>
                  <a:lnTo>
                    <a:pt x="7088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160" dirty="0"/>
              <a:t>Model </a:t>
            </a:r>
            <a:r>
              <a:rPr u="none" spc="-365" dirty="0"/>
              <a:t>based </a:t>
            </a:r>
            <a:r>
              <a:rPr u="none" spc="-260" dirty="0"/>
              <a:t>Collaborative </a:t>
            </a:r>
            <a:r>
              <a:rPr u="none" spc="-200" dirty="0"/>
              <a:t>Filtering  </a:t>
            </a:r>
            <a:r>
              <a:rPr spc="-140" dirty="0"/>
              <a:t>(Matrix</a:t>
            </a:r>
            <a:r>
              <a:rPr spc="-440" dirty="0"/>
              <a:t> </a:t>
            </a:r>
            <a:r>
              <a:rPr spc="-254" dirty="0"/>
              <a:t>Factorization)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97548" y="1831975"/>
            <a:ext cx="463804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latent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(hidden)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features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input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itemRatings matrix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represent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dimensional  space.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4732" y="1845564"/>
            <a:ext cx="4561840" cy="4023360"/>
            <a:chOff x="1284732" y="1845564"/>
            <a:chExt cx="4561840" cy="4023360"/>
          </a:xfrm>
        </p:grpSpPr>
        <p:sp>
          <p:nvSpPr>
            <p:cNvPr id="10" name="object 10"/>
            <p:cNvSpPr/>
            <p:nvPr/>
          </p:nvSpPr>
          <p:spPr>
            <a:xfrm>
              <a:off x="1284732" y="1845564"/>
              <a:ext cx="4561332" cy="4023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8414" y="2753105"/>
              <a:ext cx="1771650" cy="821690"/>
            </a:xfrm>
            <a:custGeom>
              <a:avLst/>
              <a:gdLst/>
              <a:ahLst/>
              <a:cxnLst/>
              <a:rect l="l" t="t" r="r" b="b"/>
              <a:pathLst>
                <a:path w="1771650" h="821689">
                  <a:moveTo>
                    <a:pt x="1771650" y="8215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900" y="2285999"/>
              <a:ext cx="466344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5726" y="6145783"/>
            <a:ext cx="835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75000"/>
              <a:buChar char="●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333333"/>
                </a:solidFill>
                <a:latin typeface="Carlito"/>
                <a:cs typeface="Carlito"/>
              </a:rPr>
              <a:t>Koren, </a:t>
            </a:r>
            <a:r>
              <a:rPr sz="1200" spc="-15" dirty="0">
                <a:solidFill>
                  <a:srgbClr val="333333"/>
                </a:solidFill>
                <a:latin typeface="Carlito"/>
                <a:cs typeface="Carlito"/>
              </a:rPr>
              <a:t>Yehuda, </a:t>
            </a:r>
            <a:r>
              <a:rPr sz="1200" spc="-5" dirty="0">
                <a:solidFill>
                  <a:srgbClr val="333333"/>
                </a:solidFill>
                <a:latin typeface="Carlito"/>
                <a:cs typeface="Carlito"/>
              </a:rPr>
              <a:t>Robert Bell </a:t>
            </a:r>
            <a:r>
              <a:rPr sz="12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333333"/>
                </a:solidFill>
                <a:latin typeface="Carlito"/>
                <a:cs typeface="Carlito"/>
              </a:rPr>
              <a:t>Chris </a:t>
            </a:r>
            <a:r>
              <a:rPr sz="1200" spc="-20" dirty="0">
                <a:solidFill>
                  <a:srgbClr val="333333"/>
                </a:solidFill>
                <a:latin typeface="Carlito"/>
                <a:cs typeface="Carlito"/>
              </a:rPr>
              <a:t>Volinsky. </a:t>
            </a:r>
            <a:r>
              <a:rPr sz="1200" dirty="0">
                <a:solidFill>
                  <a:srgbClr val="333333"/>
                </a:solidFill>
                <a:latin typeface="Carlito"/>
                <a:cs typeface="Carlito"/>
              </a:rPr>
              <a:t>2009. </a:t>
            </a:r>
            <a:r>
              <a:rPr sz="1200" spc="-5" dirty="0">
                <a:solidFill>
                  <a:srgbClr val="333333"/>
                </a:solidFill>
                <a:latin typeface="Carlito"/>
                <a:cs typeface="Carlito"/>
              </a:rPr>
              <a:t>“Matrix </a:t>
            </a:r>
            <a:r>
              <a:rPr sz="1200" spc="-10" dirty="0">
                <a:solidFill>
                  <a:srgbClr val="333333"/>
                </a:solidFill>
                <a:latin typeface="Carlito"/>
                <a:cs typeface="Carlito"/>
              </a:rPr>
              <a:t>Factorization Techniques for </a:t>
            </a:r>
            <a:r>
              <a:rPr sz="1200" spc="-5" dirty="0">
                <a:solidFill>
                  <a:srgbClr val="333333"/>
                </a:solidFill>
                <a:latin typeface="Carlito"/>
                <a:cs typeface="Carlito"/>
              </a:rPr>
              <a:t>Recommender </a:t>
            </a:r>
            <a:r>
              <a:rPr sz="1200" spc="-20" dirty="0">
                <a:solidFill>
                  <a:srgbClr val="333333"/>
                </a:solidFill>
                <a:latin typeface="Carlito"/>
                <a:cs typeface="Carlito"/>
              </a:rPr>
              <a:t>Systems.” </a:t>
            </a:r>
            <a:r>
              <a:rPr sz="1200" i="1" spc="-5" dirty="0">
                <a:solidFill>
                  <a:srgbClr val="333333"/>
                </a:solidFill>
                <a:latin typeface="Carlito"/>
                <a:cs typeface="Carlito"/>
              </a:rPr>
              <a:t>Computer</a:t>
            </a:r>
            <a:r>
              <a:rPr sz="1200" i="1" spc="10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333333"/>
                </a:solidFill>
                <a:latin typeface="Carlito"/>
                <a:cs typeface="Carlito"/>
              </a:rPr>
              <a:t>42:8.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00" dirty="0"/>
              <a:t>Industry </a:t>
            </a:r>
            <a:r>
              <a:rPr spc="-325" dirty="0"/>
              <a:t>example </a:t>
            </a:r>
            <a:r>
              <a:rPr spc="-60" dirty="0"/>
              <a:t>of</a:t>
            </a:r>
            <a:r>
              <a:rPr spc="-565" dirty="0"/>
              <a:t> </a:t>
            </a:r>
            <a:r>
              <a:rPr spc="-285" dirty="0"/>
              <a:t>e-commerce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8690610" cy="40951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Events:-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Tracks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stores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consumer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activity and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behavior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click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product,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adding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wishlist,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adding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cart,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purchase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Ratings:-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Assign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implicit values on user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actions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Ratings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products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users</a:t>
            </a:r>
            <a:endParaRPr sz="20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0477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Feedback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Filtering:-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Hybrid approach 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filtering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5" dirty="0"/>
              <a:t>Association </a:t>
            </a:r>
            <a:r>
              <a:rPr spc="-145" dirty="0"/>
              <a:t>rule</a:t>
            </a:r>
            <a:r>
              <a:rPr spc="-459" dirty="0"/>
              <a:t> </a:t>
            </a:r>
            <a:r>
              <a:rPr spc="-210" dirty="0"/>
              <a:t>mining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4803140" cy="39338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Rules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form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sale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transactions.</a:t>
            </a:r>
            <a:endParaRPr sz="2000">
              <a:latin typeface="Carlito"/>
              <a:cs typeface="Carlito"/>
            </a:endParaRPr>
          </a:p>
          <a:p>
            <a:pPr marL="12700" marR="742315">
              <a:lnSpc>
                <a:spcPts val="216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It's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common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shopping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behaviour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4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used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basis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ecisions about 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marketing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activities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as, 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e.g.,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promotional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pricing 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product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placements.</a:t>
            </a:r>
            <a:endParaRPr sz="2000">
              <a:latin typeface="Carlito"/>
              <a:cs typeface="Carlito"/>
            </a:endParaRPr>
          </a:p>
          <a:p>
            <a:pPr marL="12700" marR="108585">
              <a:lnSpc>
                <a:spcPts val="2160"/>
              </a:lnSpc>
              <a:spcBef>
                <a:spcPts val="141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sequence mining: Association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rule  learning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typically does not consider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order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either within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transaction 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across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transactions.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1340" y="1979676"/>
            <a:ext cx="3581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6892" y="4805171"/>
            <a:ext cx="1772411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1840" y="4207764"/>
            <a:ext cx="2668524" cy="246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85" dirty="0"/>
              <a:t>Market </a:t>
            </a:r>
            <a:r>
              <a:rPr spc="-320" dirty="0"/>
              <a:t>basket</a:t>
            </a:r>
            <a:r>
              <a:rPr spc="-560" dirty="0"/>
              <a:t> </a:t>
            </a:r>
            <a:r>
              <a:rPr spc="-355" dirty="0"/>
              <a:t>analysis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903460" cy="4110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9090">
              <a:lnSpc>
                <a:spcPct val="1485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Discovers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co-occurrence relationships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among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activities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performed.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Market basket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 can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divide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into</a:t>
            </a:r>
            <a:r>
              <a:rPr sz="2000" b="1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groups</a:t>
            </a:r>
            <a:endParaRPr sz="2000">
              <a:latin typeface="Carlito"/>
              <a:cs typeface="Carlito"/>
            </a:endParaRPr>
          </a:p>
          <a:p>
            <a:pPr marL="12700" marR="231140">
              <a:lnSpc>
                <a:spcPts val="2160"/>
              </a:lnSpc>
              <a:spcBef>
                <a:spcPts val="142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Market basket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retailer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understand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purchase  behavior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of a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buyer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“customers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who bought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book A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also bought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book</a:t>
            </a:r>
            <a:r>
              <a:rPr sz="2000" b="1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B”</a:t>
            </a:r>
            <a:endParaRPr sz="2000">
              <a:latin typeface="Carlito"/>
              <a:cs typeface="Carlito"/>
            </a:endParaRPr>
          </a:p>
          <a:p>
            <a:pPr marL="12700" marR="374650">
              <a:lnSpc>
                <a:spcPct val="90100"/>
              </a:lnSpc>
              <a:spcBef>
                <a:spcPts val="14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super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market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discovered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its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analysis that male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bought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diapers often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bought beer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well,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diapers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coolers,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their sales  increased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dramatically.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142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Might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tell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retailer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often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purchase shampoo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conditioner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together,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so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putting both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promotion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time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would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significant increase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revenue,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while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promotion involving just 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one of the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would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drive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sales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other.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3273"/>
            <a:ext cx="89077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140" algn="l"/>
                <a:tab pos="4329430" algn="l"/>
                <a:tab pos="7280275" algn="l"/>
              </a:tabLst>
            </a:pPr>
            <a:r>
              <a:rPr dirty="0"/>
              <a:t>A</a:t>
            </a:r>
            <a:r>
              <a:rPr lang="en-IN" dirty="0"/>
              <a:t>priori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11712" y="1701152"/>
            <a:ext cx="4478337" cy="3970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2203" y="1625028"/>
            <a:ext cx="2627312" cy="715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6783" y="3523018"/>
            <a:ext cx="4568825" cy="66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6783" y="5278411"/>
            <a:ext cx="4762500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40222" y="1287424"/>
            <a:ext cx="541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Liberation Sans"/>
                <a:cs typeface="Liberation Sans"/>
              </a:rPr>
              <a:t>Support refers </a:t>
            </a:r>
            <a:r>
              <a:rPr sz="1800" b="1" dirty="0">
                <a:latin typeface="Liberation Sans"/>
                <a:cs typeface="Liberation Sans"/>
              </a:rPr>
              <a:t>to the </a:t>
            </a:r>
            <a:r>
              <a:rPr sz="1800" b="1" spc="-5" dirty="0">
                <a:latin typeface="Liberation Sans"/>
                <a:cs typeface="Liberation Sans"/>
              </a:rPr>
              <a:t>default popularity </a:t>
            </a:r>
            <a:r>
              <a:rPr sz="1800" b="1" dirty="0">
                <a:latin typeface="Liberation Sans"/>
                <a:cs typeface="Liberation Sans"/>
              </a:rPr>
              <a:t>of </a:t>
            </a:r>
            <a:r>
              <a:rPr sz="1800" b="1" spc="-5" dirty="0">
                <a:latin typeface="Liberation Sans"/>
                <a:cs typeface="Liberation Sans"/>
              </a:rPr>
              <a:t>an</a:t>
            </a:r>
            <a:r>
              <a:rPr sz="1800" b="1" spc="1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item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4" y="2911119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Liberation Sans"/>
                <a:cs typeface="Liberation Sans"/>
              </a:rPr>
              <a:t>Confidence refers </a:t>
            </a:r>
            <a:r>
              <a:rPr sz="1800" b="1" dirty="0">
                <a:latin typeface="Liberation Sans"/>
                <a:cs typeface="Liberation Sans"/>
              </a:rPr>
              <a:t>to the </a:t>
            </a:r>
            <a:r>
              <a:rPr sz="1800" b="1" spc="-5" dirty="0">
                <a:latin typeface="Liberation Sans"/>
                <a:cs typeface="Liberation Sans"/>
              </a:rPr>
              <a:t>likelihood that an </a:t>
            </a:r>
            <a:r>
              <a:rPr sz="1800" b="1" dirty="0">
                <a:latin typeface="Liberation Sans"/>
                <a:cs typeface="Liberation Sans"/>
              </a:rPr>
              <a:t>item B is  </a:t>
            </a:r>
            <a:r>
              <a:rPr sz="1800" b="1" spc="-5" dirty="0">
                <a:latin typeface="Liberation Sans"/>
                <a:cs typeface="Liberation Sans"/>
              </a:rPr>
              <a:t>also </a:t>
            </a:r>
            <a:r>
              <a:rPr sz="1800" b="1" dirty="0">
                <a:latin typeface="Liberation Sans"/>
                <a:cs typeface="Liberation Sans"/>
              </a:rPr>
              <a:t>bought if item A is</a:t>
            </a:r>
            <a:r>
              <a:rPr sz="1800" b="1" spc="-1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bought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5523" y="4703114"/>
            <a:ext cx="559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Lift(A -&gt; </a:t>
            </a:r>
            <a:r>
              <a:rPr sz="1800" b="1" spc="-5" dirty="0">
                <a:latin typeface="Liberation Sans"/>
                <a:cs typeface="Liberation Sans"/>
              </a:rPr>
              <a:t>B) refers </a:t>
            </a:r>
            <a:r>
              <a:rPr sz="1800" b="1" dirty="0">
                <a:latin typeface="Liberation Sans"/>
                <a:cs typeface="Liberation Sans"/>
              </a:rPr>
              <a:t>to the </a:t>
            </a:r>
            <a:r>
              <a:rPr sz="1800" b="1" spc="-5" dirty="0">
                <a:latin typeface="Liberation Sans"/>
                <a:cs typeface="Liberation Sans"/>
              </a:rPr>
              <a:t>increase </a:t>
            </a:r>
            <a:r>
              <a:rPr sz="1800" b="1" dirty="0">
                <a:latin typeface="Liberation Sans"/>
                <a:cs typeface="Liberation Sans"/>
              </a:rPr>
              <a:t>in the </a:t>
            </a:r>
            <a:r>
              <a:rPr sz="1800" b="1" spc="-5" dirty="0">
                <a:latin typeface="Liberation Sans"/>
                <a:cs typeface="Liberation Sans"/>
              </a:rPr>
              <a:t>ratio </a:t>
            </a:r>
            <a:r>
              <a:rPr sz="1800" b="1" dirty="0">
                <a:latin typeface="Liberation Sans"/>
                <a:cs typeface="Liberation Sans"/>
              </a:rPr>
              <a:t>of </a:t>
            </a:r>
            <a:r>
              <a:rPr sz="1800" b="1" spc="-5" dirty="0">
                <a:latin typeface="Liberation Sans"/>
                <a:cs typeface="Liberation Sans"/>
              </a:rPr>
              <a:t>sale  </a:t>
            </a:r>
            <a:r>
              <a:rPr sz="1800" b="1" dirty="0">
                <a:latin typeface="Liberation Sans"/>
                <a:cs typeface="Liberation Sans"/>
              </a:rPr>
              <a:t>of B </a:t>
            </a:r>
            <a:r>
              <a:rPr sz="1800" b="1" spc="-5" dirty="0">
                <a:latin typeface="Liberation Sans"/>
                <a:cs typeface="Liberation Sans"/>
              </a:rPr>
              <a:t>when </a:t>
            </a:r>
            <a:r>
              <a:rPr sz="1800" b="1" dirty="0">
                <a:latin typeface="Liberation Sans"/>
                <a:cs typeface="Liberation Sans"/>
              </a:rPr>
              <a:t>A is</a:t>
            </a:r>
            <a:r>
              <a:rPr sz="1800" b="1" spc="-5" dirty="0">
                <a:latin typeface="Liberation Sans"/>
                <a:cs typeface="Liberation Sans"/>
              </a:rPr>
              <a:t> sold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25" dirty="0"/>
              <a:t>Why </a:t>
            </a:r>
            <a:r>
              <a:rPr spc="-300" dirty="0"/>
              <a:t>Recommendation</a:t>
            </a:r>
            <a:r>
              <a:rPr spc="-390" dirty="0"/>
              <a:t> </a:t>
            </a:r>
            <a:r>
              <a:rPr spc="-445" dirty="0"/>
              <a:t>System?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756775" cy="39827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10" dirty="0">
                <a:solidFill>
                  <a:srgbClr val="666666"/>
                </a:solidFill>
                <a:latin typeface="Carlito"/>
                <a:cs typeface="Carlito"/>
              </a:rPr>
              <a:t>What we </a:t>
            </a:r>
            <a:r>
              <a:rPr sz="2000" b="1" spc="-5" dirty="0">
                <a:solidFill>
                  <a:srgbClr val="666666"/>
                </a:solidFill>
                <a:latin typeface="Carlito"/>
                <a:cs typeface="Carlito"/>
              </a:rPr>
              <a:t>can</a:t>
            </a:r>
            <a:r>
              <a:rPr sz="2000" b="1" spc="-10" dirty="0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666666"/>
                </a:solidFill>
                <a:latin typeface="Carlito"/>
                <a:cs typeface="Carlito"/>
              </a:rPr>
              <a:t>solve?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Help user find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their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interest.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Help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 provider deliver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items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right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user.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666666"/>
                </a:solidFill>
                <a:latin typeface="Carlito"/>
                <a:cs typeface="Carlito"/>
              </a:rPr>
              <a:t>Identify </a:t>
            </a:r>
            <a:r>
              <a:rPr sz="1800" spc="-10" dirty="0">
                <a:solidFill>
                  <a:srgbClr val="666666"/>
                </a:solidFill>
                <a:latin typeface="Carlito"/>
                <a:cs typeface="Carlito"/>
              </a:rPr>
              <a:t>products </a:t>
            </a:r>
            <a:r>
              <a:rPr sz="1800" spc="-5" dirty="0">
                <a:solidFill>
                  <a:srgbClr val="666666"/>
                </a:solidFill>
                <a:latin typeface="Carlito"/>
                <a:cs typeface="Carlito"/>
              </a:rPr>
              <a:t>most </a:t>
            </a:r>
            <a:r>
              <a:rPr sz="1800" spc="-10" dirty="0">
                <a:solidFill>
                  <a:srgbClr val="666666"/>
                </a:solidFill>
                <a:latin typeface="Carlito"/>
                <a:cs typeface="Carlito"/>
              </a:rPr>
              <a:t>relevant to </a:t>
            </a:r>
            <a:r>
              <a:rPr sz="1800" dirty="0">
                <a:solidFill>
                  <a:srgbClr val="666666"/>
                </a:solidFill>
                <a:latin typeface="Carlito"/>
                <a:cs typeface="Carlito"/>
              </a:rPr>
              <a:t>the</a:t>
            </a:r>
            <a:r>
              <a:rPr sz="1800" spc="45" dirty="0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Carlito"/>
                <a:cs typeface="Carlito"/>
              </a:rPr>
              <a:t>user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5" dirty="0">
                <a:solidFill>
                  <a:srgbClr val="666666"/>
                </a:solidFill>
                <a:latin typeface="Carlito"/>
                <a:cs typeface="Carlito"/>
              </a:rPr>
              <a:t>Personalized</a:t>
            </a:r>
            <a:r>
              <a:rPr sz="1800" spc="10" dirty="0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Carlito"/>
                <a:cs typeface="Carlito"/>
              </a:rPr>
              <a:t>content</a:t>
            </a:r>
            <a:endParaRPr sz="18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666666"/>
                </a:solidFill>
                <a:latin typeface="Carlito"/>
                <a:cs typeface="Carlito"/>
              </a:rPr>
              <a:t>Eg. </a:t>
            </a:r>
            <a:r>
              <a:rPr sz="1800" spc="-55" dirty="0">
                <a:solidFill>
                  <a:srgbClr val="666666"/>
                </a:solidFill>
                <a:latin typeface="Carlito"/>
                <a:cs typeface="Carlito"/>
              </a:rPr>
              <a:t>Top </a:t>
            </a:r>
            <a:r>
              <a:rPr sz="1800" dirty="0">
                <a:solidFill>
                  <a:srgbClr val="666666"/>
                </a:solidFill>
                <a:latin typeface="Carlito"/>
                <a:cs typeface="Carlito"/>
              </a:rPr>
              <a:t>n</a:t>
            </a:r>
            <a:r>
              <a:rPr sz="1800" spc="50" dirty="0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Carlito"/>
                <a:cs typeface="Carlito"/>
              </a:rPr>
              <a:t>offers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Help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website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improve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engagement.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sz="2000" b="1" spc="-5" dirty="0">
                <a:solidFill>
                  <a:srgbClr val="666666"/>
                </a:solidFill>
                <a:latin typeface="Carlito"/>
                <a:cs typeface="Carlito"/>
              </a:rPr>
              <a:t>Recommender </a:t>
            </a:r>
            <a:r>
              <a:rPr sz="2000" b="1" spc="-15" dirty="0">
                <a:solidFill>
                  <a:srgbClr val="666666"/>
                </a:solidFill>
                <a:latin typeface="Carlito"/>
                <a:cs typeface="Carlito"/>
              </a:rPr>
              <a:t>system </a:t>
            </a:r>
            <a:r>
              <a:rPr sz="2000" spc="-10" dirty="0">
                <a:solidFill>
                  <a:srgbClr val="666666"/>
                </a:solidFill>
                <a:latin typeface="Carlito"/>
                <a:cs typeface="Carlito"/>
              </a:rPr>
              <a:t>creates </a:t>
            </a:r>
            <a:r>
              <a:rPr sz="2000" dirty="0">
                <a:solidFill>
                  <a:srgbClr val="666666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Carlito"/>
                <a:cs typeface="Carlito"/>
              </a:rPr>
              <a:t>matching between </a:t>
            </a:r>
            <a:r>
              <a:rPr sz="2000" spc="-15" dirty="0">
                <a:solidFill>
                  <a:srgbClr val="666666"/>
                </a:solidFill>
                <a:latin typeface="Carlito"/>
                <a:cs typeface="Carlito"/>
              </a:rPr>
              <a:t>users </a:t>
            </a:r>
            <a:r>
              <a:rPr sz="2000" dirty="0">
                <a:solidFill>
                  <a:srgbClr val="666666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666666"/>
                </a:solidFill>
                <a:latin typeface="Carlito"/>
                <a:cs typeface="Carlito"/>
              </a:rPr>
              <a:t>items </a:t>
            </a:r>
            <a:r>
              <a:rPr sz="2000" dirty="0">
                <a:solidFill>
                  <a:srgbClr val="666666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666666"/>
                </a:solidFill>
                <a:latin typeface="Carlito"/>
                <a:cs typeface="Carlito"/>
              </a:rPr>
              <a:t>exploits </a:t>
            </a:r>
            <a:r>
              <a:rPr sz="2000" dirty="0">
                <a:solidFill>
                  <a:srgbClr val="666666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666666"/>
                </a:solidFill>
                <a:latin typeface="Carlito"/>
                <a:cs typeface="Carlito"/>
              </a:rPr>
              <a:t>similarity  between users/items </a:t>
            </a:r>
            <a:r>
              <a:rPr sz="2000" spc="-15" dirty="0">
                <a:solidFill>
                  <a:srgbClr val="666666"/>
                </a:solidFill>
                <a:latin typeface="Carlito"/>
                <a:cs typeface="Carlito"/>
              </a:rPr>
              <a:t>to make</a:t>
            </a:r>
            <a:r>
              <a:rPr sz="2000" spc="-20" dirty="0">
                <a:solidFill>
                  <a:srgbClr val="6666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Carlito"/>
                <a:cs typeface="Carlito"/>
              </a:rPr>
              <a:t>recommendations.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95" dirty="0"/>
              <a:t>Other </a:t>
            </a:r>
            <a:r>
              <a:rPr spc="-245" dirty="0"/>
              <a:t>recommender</a:t>
            </a:r>
            <a:r>
              <a:rPr spc="-605" dirty="0"/>
              <a:t> </a:t>
            </a:r>
            <a:r>
              <a:rPr spc="-390" dirty="0"/>
              <a:t>systems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252" y="1971801"/>
            <a:ext cx="92411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Deep </a:t>
            </a:r>
            <a:r>
              <a:rPr sz="2000" spc="-10" dirty="0">
                <a:latin typeface="Carlito"/>
                <a:cs typeface="Carlito"/>
              </a:rPr>
              <a:t>Neural Network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recommendation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systems: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35" dirty="0">
                <a:latin typeface="Carlito"/>
                <a:cs typeface="Carlito"/>
              </a:rPr>
              <a:t>•YouTube </a:t>
            </a:r>
            <a:r>
              <a:rPr sz="2000" spc="-5" dirty="0">
                <a:latin typeface="Carlito"/>
                <a:cs typeface="Carlito"/>
              </a:rPr>
              <a:t>recommendation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is based </a:t>
            </a:r>
            <a:r>
              <a:rPr sz="2000" spc="-5" dirty="0">
                <a:latin typeface="Carlito"/>
                <a:cs typeface="Carlito"/>
              </a:rPr>
              <a:t>on Deep </a:t>
            </a:r>
            <a:r>
              <a:rPr sz="2000" dirty="0">
                <a:latin typeface="Carlito"/>
                <a:cs typeface="Carlito"/>
              </a:rPr>
              <a:t>Learning, </a:t>
            </a:r>
            <a:r>
              <a:rPr sz="2000" spc="-5" dirty="0">
                <a:latin typeface="Carlito"/>
                <a:cs typeface="Carlito"/>
              </a:rPr>
              <a:t>one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largest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most complex </a:t>
            </a:r>
            <a:r>
              <a:rPr sz="2000" spc="-5" dirty="0">
                <a:latin typeface="Carlito"/>
                <a:cs typeface="Carlito"/>
              </a:rPr>
              <a:t>recommendation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5774232"/>
            <a:ext cx="9904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https://static.googleusercontent.com/media/research.google.com/en//pubs/archive/45530.pdf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365" dirty="0"/>
              <a:t>Deep </a:t>
            </a:r>
            <a:r>
              <a:rPr u="none" spc="-229" dirty="0"/>
              <a:t>neural </a:t>
            </a:r>
            <a:r>
              <a:rPr u="none" spc="-220" dirty="0"/>
              <a:t>networks </a:t>
            </a:r>
            <a:r>
              <a:rPr u="none" spc="-75" dirty="0"/>
              <a:t>for </a:t>
            </a:r>
            <a:r>
              <a:rPr u="none" spc="-200" dirty="0"/>
              <a:t>youtube  </a:t>
            </a:r>
            <a:r>
              <a:rPr spc="-254" dirty="0"/>
              <a:t>recommendations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94468"/>
            <a:ext cx="4168775" cy="190118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Challenges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229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Sacle</a:t>
            </a:r>
            <a:endParaRPr sz="1600">
              <a:latin typeface="Carlito"/>
              <a:cs typeface="Carlito"/>
            </a:endParaRPr>
          </a:p>
          <a:p>
            <a:pPr marL="304800" indent="-183515">
              <a:lnSpc>
                <a:spcPts val="1825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Freshness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constantly growing corpus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6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non</a:t>
            </a:r>
            <a:endParaRPr sz="1600">
              <a:latin typeface="Carlito"/>
              <a:cs typeface="Carlito"/>
            </a:endParaRPr>
          </a:p>
          <a:p>
            <a:pPr marL="304800">
              <a:lnSpc>
                <a:spcPts val="1825"/>
              </a:lnSpc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stationary</a:t>
            </a:r>
            <a:endParaRPr sz="1600">
              <a:latin typeface="Carlito"/>
              <a:cs typeface="Carlito"/>
            </a:endParaRPr>
          </a:p>
          <a:p>
            <a:pPr marL="304800" indent="-183515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Noise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Fig: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architecture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3922776"/>
            <a:ext cx="3180588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7355" y="1805939"/>
            <a:ext cx="4824984" cy="389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954" y="5506790"/>
            <a:ext cx="10611485" cy="79248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883275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Carlito"/>
                <a:cs typeface="Carlito"/>
              </a:rPr>
              <a:t>Fig: Deep </a:t>
            </a:r>
            <a:r>
              <a:rPr sz="1800" spc="-10" dirty="0">
                <a:latin typeface="Carlito"/>
                <a:cs typeface="Carlito"/>
              </a:rPr>
              <a:t>candidate generation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architecture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600" spc="-10" dirty="0">
                <a:latin typeface="Carlito"/>
                <a:cs typeface="Carlito"/>
              </a:rPr>
              <a:t>https://blog.acolyer.org/2016/09/19/deep-neural-networks-for-youtube-recommendations/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90" dirty="0"/>
              <a:t>Ranking </a:t>
            </a:r>
            <a:r>
              <a:rPr spc="-120" dirty="0"/>
              <a:t>in </a:t>
            </a:r>
            <a:r>
              <a:rPr spc="-200" dirty="0"/>
              <a:t>youtube</a:t>
            </a:r>
            <a:r>
              <a:rPr spc="-525" dirty="0"/>
              <a:t> </a:t>
            </a:r>
            <a:r>
              <a:rPr spc="-254" dirty="0"/>
              <a:t>recommendations	</a:t>
            </a:r>
          </a:p>
        </p:txBody>
      </p:sp>
      <p:sp>
        <p:nvSpPr>
          <p:cNvPr id="3" name="object 3"/>
          <p:cNvSpPr/>
          <p:nvPr/>
        </p:nvSpPr>
        <p:spPr>
          <a:xfrm>
            <a:off x="1216152" y="1944623"/>
            <a:ext cx="5896356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7351" y="2260853"/>
            <a:ext cx="40284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Embedding: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Multivalent </a:t>
            </a:r>
            <a:r>
              <a:rPr sz="1800" spc="-15" dirty="0">
                <a:latin typeface="Carlito"/>
                <a:cs typeface="Carlito"/>
              </a:rPr>
              <a:t>features (watched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video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IDs)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Continuous </a:t>
            </a:r>
            <a:r>
              <a:rPr sz="1800" spc="-15" dirty="0">
                <a:latin typeface="Carlito"/>
                <a:cs typeface="Carlito"/>
              </a:rPr>
              <a:t>features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normalize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rlito"/>
                <a:cs typeface="Carlito"/>
              </a:rPr>
              <a:t>ReLU </a:t>
            </a:r>
            <a:r>
              <a:rPr sz="1800" spc="-15" dirty="0">
                <a:latin typeface="Carlito"/>
                <a:cs typeface="Carlito"/>
              </a:rPr>
              <a:t>followed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weighted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logistic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rlito"/>
                <a:cs typeface="Carlito"/>
              </a:rPr>
              <a:t>Temporal </a:t>
            </a:r>
            <a:r>
              <a:rPr sz="1800" spc="-5" dirty="0">
                <a:latin typeface="Carlito"/>
                <a:cs typeface="Carlito"/>
              </a:rPr>
              <a:t>sequence of </a:t>
            </a:r>
            <a:r>
              <a:rPr sz="1800" spc="-10" dirty="0">
                <a:latin typeface="Carlito"/>
                <a:cs typeface="Carlito"/>
              </a:rPr>
              <a:t>sparse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actions: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Time series of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watches,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Likes, </a:t>
            </a:r>
            <a:r>
              <a:rPr sz="1800" spc="-10" dirty="0">
                <a:latin typeface="Carlito"/>
                <a:cs typeface="Carlito"/>
              </a:rPr>
              <a:t>searches across </a:t>
            </a:r>
            <a:r>
              <a:rPr sz="1800" spc="-5" dirty="0">
                <a:latin typeface="Carlito"/>
                <a:cs typeface="Carlito"/>
              </a:rPr>
              <a:t>devices 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contexts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5" dirty="0"/>
              <a:t>Considerations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36525" indent="-9207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37160" algn="l"/>
              </a:tabLst>
            </a:pPr>
            <a:r>
              <a:rPr spc="-5" dirty="0"/>
              <a:t>Sometimes not recommending or simple recommendation </a:t>
            </a:r>
            <a:r>
              <a:rPr dirty="0"/>
              <a:t>is the </a:t>
            </a:r>
            <a:r>
              <a:rPr spc="-10" dirty="0"/>
              <a:t>best</a:t>
            </a:r>
            <a:r>
              <a:rPr spc="25" dirty="0"/>
              <a:t> </a:t>
            </a:r>
            <a:r>
              <a:rPr spc="-5" dirty="0"/>
              <a:t>option</a:t>
            </a:r>
          </a:p>
          <a:p>
            <a:pPr marL="136525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37160" algn="l"/>
              </a:tabLst>
            </a:pPr>
            <a:r>
              <a:rPr spc="-5" dirty="0"/>
              <a:t>Privacy </a:t>
            </a:r>
            <a:r>
              <a:rPr dirty="0"/>
              <a:t>concerns in </a:t>
            </a:r>
            <a:r>
              <a:rPr spc="-5" dirty="0"/>
              <a:t>Recommendation</a:t>
            </a:r>
            <a:r>
              <a:rPr spc="-30" dirty="0"/>
              <a:t> </a:t>
            </a:r>
            <a:r>
              <a:rPr spc="-20" dirty="0"/>
              <a:t>systems</a:t>
            </a:r>
          </a:p>
          <a:p>
            <a:pPr marL="429259" lvl="1" indent="-183515">
              <a:lnSpc>
                <a:spcPct val="100000"/>
              </a:lnSpc>
              <a:spcBef>
                <a:spcPts val="190"/>
              </a:spcBef>
              <a:buClr>
                <a:srgbClr val="E38312"/>
              </a:buClr>
              <a:buChar char="◦"/>
              <a:tabLst>
                <a:tab pos="42989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 case of 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Target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Corporation</a:t>
            </a:r>
            <a:endParaRPr sz="1800">
              <a:latin typeface="Carlito"/>
              <a:cs typeface="Carlito"/>
            </a:endParaRPr>
          </a:p>
          <a:p>
            <a:pPr marL="136525" indent="-92075">
              <a:lnSpc>
                <a:spcPct val="100000"/>
              </a:lnSpc>
              <a:spcBef>
                <a:spcPts val="1350"/>
              </a:spcBef>
              <a:buClr>
                <a:srgbClr val="E38312"/>
              </a:buClr>
              <a:buSzPct val="95000"/>
              <a:buFont typeface="Arial"/>
              <a:buChar char="•"/>
              <a:tabLst>
                <a:tab pos="137160" algn="l"/>
              </a:tabLst>
            </a:pPr>
            <a:r>
              <a:rPr spc="-5" dirty="0"/>
              <a:t>Computational </a:t>
            </a:r>
            <a:r>
              <a:rPr dirty="0"/>
              <a:t>challenges in </a:t>
            </a:r>
            <a:r>
              <a:rPr spc="-5" dirty="0"/>
              <a:t>recommendation </a:t>
            </a:r>
            <a:r>
              <a:rPr spc="-20" dirty="0"/>
              <a:t>systems, </a:t>
            </a:r>
            <a:r>
              <a:rPr spc="-5" dirty="0"/>
              <a:t>can be costly </a:t>
            </a:r>
            <a:r>
              <a:rPr spc="-15" dirty="0"/>
              <a:t>to</a:t>
            </a:r>
            <a:r>
              <a:rPr spc="-5" dirty="0"/>
              <a:t> implement</a:t>
            </a:r>
          </a:p>
          <a:p>
            <a:pPr marL="429259" lvl="1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42989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•The final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built by winning Netflix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team could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not be implemented due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engineering</a:t>
            </a:r>
            <a:r>
              <a:rPr sz="1800" spc="2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challenges</a:t>
            </a:r>
            <a:endParaRPr sz="1800">
              <a:latin typeface="Carlito"/>
              <a:cs typeface="Carlito"/>
            </a:endParaRPr>
          </a:p>
          <a:p>
            <a:pPr marL="429259" lvl="1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42989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•Good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Collection, well thought out metrics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1800" spc="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must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270" dirty="0"/>
              <a:t>Python </a:t>
            </a:r>
            <a:r>
              <a:rPr u="none" spc="-425" dirty="0"/>
              <a:t>packages </a:t>
            </a:r>
            <a:r>
              <a:rPr u="none" spc="-75" dirty="0"/>
              <a:t>for </a:t>
            </a:r>
            <a:r>
              <a:rPr u="none" spc="-229" dirty="0"/>
              <a:t>recommendation  </a:t>
            </a:r>
            <a:r>
              <a:rPr spc="-390" dirty="0"/>
              <a:t>systems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01520"/>
            <a:ext cx="9503410" cy="42779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Graphlab: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https://www.analyticsvidhya.com/blog/2016/06/quick-guide-build-recommendation-engine-python/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52900"/>
              </a:lnSpc>
              <a:spcBef>
                <a:spcPts val="885"/>
              </a:spcBef>
            </a:pPr>
            <a:r>
              <a:rPr sz="1400" b="1" dirty="0">
                <a:solidFill>
                  <a:srgbClr val="404040"/>
                </a:solidFill>
                <a:latin typeface="Carlito"/>
                <a:cs typeface="Carlito"/>
              </a:rPr>
              <a:t>Surprise </a:t>
            </a:r>
            <a:r>
              <a:rPr sz="1400" b="1" spc="-5" dirty="0">
                <a:solidFill>
                  <a:srgbClr val="404040"/>
                </a:solidFill>
                <a:latin typeface="Carlito"/>
                <a:cs typeface="Carlito"/>
              </a:rPr>
              <a:t>Lib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Library that provides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several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of the typical algorithms (SVD++,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kNN…) as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well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tools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for data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handling and evaluation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http://surpriselib.com/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 marR="2941955">
              <a:lnSpc>
                <a:spcPct val="152900"/>
              </a:lnSpc>
              <a:spcBef>
                <a:spcPts val="880"/>
              </a:spcBef>
            </a:pPr>
            <a:r>
              <a:rPr sz="1400" b="1" spc="-5" dirty="0">
                <a:solidFill>
                  <a:srgbClr val="404040"/>
                </a:solidFill>
                <a:latin typeface="Carlito"/>
                <a:cs typeface="Carlito"/>
              </a:rPr>
              <a:t>lightfm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- A Python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implementation of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hybrid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content/collaborative recommender system  https://github.com/lyst/lightfm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 marR="1077595">
              <a:lnSpc>
                <a:spcPct val="152900"/>
              </a:lnSpc>
              <a:spcBef>
                <a:spcPts val="885"/>
              </a:spcBef>
            </a:pPr>
            <a:r>
              <a:rPr sz="1400" b="1" spc="-10" dirty="0">
                <a:solidFill>
                  <a:srgbClr val="404040"/>
                </a:solidFill>
                <a:latin typeface="Carlito"/>
                <a:cs typeface="Carlito"/>
              </a:rPr>
              <a:t>crab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- A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less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complete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library of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different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algorithms. Note though that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hasn’t been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updated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in a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long time  </a:t>
            </a:r>
            <a:r>
              <a:rPr sz="14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https://github.com/python-recsys/crab</a:t>
            </a:r>
            <a:endParaRPr sz="1400">
              <a:latin typeface="Carlito"/>
              <a:cs typeface="Carlito"/>
            </a:endParaRPr>
          </a:p>
          <a:p>
            <a:pPr marL="12700" marR="4231005">
              <a:lnSpc>
                <a:spcPct val="153600"/>
              </a:lnSpc>
            </a:pPr>
            <a:r>
              <a:rPr sz="14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5"/>
              </a:rPr>
              <a:t>http://muricoca.github.io/crab/install.html </a:t>
            </a:r>
            <a:r>
              <a:rPr sz="1400" spc="-10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6"/>
              </a:rPr>
              <a:t>http://blog.chapagain.com.np/recommender-system-using-python-crab/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313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85" dirty="0"/>
              <a:t>S</a:t>
            </a:r>
            <a:r>
              <a:rPr u="none" spc="-229" dirty="0"/>
              <a:t>u</a:t>
            </a:r>
            <a:r>
              <a:rPr u="none" spc="-260" dirty="0"/>
              <a:t>mm</a:t>
            </a:r>
            <a:r>
              <a:rPr u="none" spc="-470" dirty="0"/>
              <a:t>a</a:t>
            </a:r>
            <a:r>
              <a:rPr u="none" spc="30" dirty="0"/>
              <a:t>r</a:t>
            </a:r>
            <a:r>
              <a:rPr u="none" spc="-28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700910"/>
            <a:ext cx="4375150" cy="38468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845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Basics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4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Popularity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6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Classification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55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Content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ts val="2075"/>
              </a:lnSpc>
              <a:spcBef>
                <a:spcPts val="745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Nearest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neighbour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filtering:</a:t>
            </a:r>
            <a:endParaRPr sz="1800">
              <a:latin typeface="Carlito"/>
              <a:cs typeface="Carlito"/>
            </a:endParaRPr>
          </a:p>
          <a:p>
            <a:pPr marL="396875" lvl="1" indent="-183515">
              <a:lnSpc>
                <a:spcPts val="1835"/>
              </a:lnSpc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sz="16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600">
              <a:latin typeface="Carlito"/>
              <a:cs typeface="Carlito"/>
            </a:endParaRPr>
          </a:p>
          <a:p>
            <a:pPr marL="396875" lvl="1" indent="-183515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Item</a:t>
            </a:r>
            <a:r>
              <a:rPr sz="16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endParaRPr sz="16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95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Hybrid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approches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60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examples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45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Association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rule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1800">
              <a:latin typeface="Carlito"/>
              <a:cs typeface="Carlito"/>
            </a:endParaRPr>
          </a:p>
          <a:p>
            <a:pPr marL="104139" indent="-92075">
              <a:lnSpc>
                <a:spcPct val="100000"/>
              </a:lnSpc>
              <a:spcBef>
                <a:spcPts val="755"/>
              </a:spcBef>
              <a:buClr>
                <a:srgbClr val="E38312"/>
              </a:buClr>
              <a:buFont typeface="Arial"/>
              <a:buChar char="•"/>
              <a:tabLst>
                <a:tab pos="10477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Deep learning based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18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85" dirty="0"/>
              <a:t>References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18258"/>
            <a:ext cx="9830435" cy="3983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http://dataconomy.com/an-introduction-to-recommendation-engines/</a:t>
            </a:r>
            <a:endParaRPr sz="1300">
              <a:latin typeface="Carlito"/>
              <a:cs typeface="Carlito"/>
            </a:endParaRPr>
          </a:p>
          <a:p>
            <a:pPr marL="12700" marR="5144135">
              <a:lnSpc>
                <a:spcPct val="160000"/>
              </a:lnSpc>
            </a:pPr>
            <a:r>
              <a:rPr sz="13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https://goo.gl/ehBnhf </a:t>
            </a:r>
            <a:r>
              <a:rPr sz="1300" spc="-10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3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https://github.com/dvysardana/RecommenderSystems_PyData_2016</a:t>
            </a: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https://brenocon.com/blog/2012/03/cosine-similarity-pearson-correlation-and-ols-coefficients/</a:t>
            </a:r>
            <a:endParaRPr sz="1300">
              <a:latin typeface="Carlito"/>
              <a:cs typeface="Carlito"/>
            </a:endParaRPr>
          </a:p>
          <a:p>
            <a:pPr marL="12700" marR="2293620">
              <a:lnSpc>
                <a:spcPct val="159700"/>
              </a:lnSpc>
              <a:spcBef>
                <a:spcPts val="5"/>
              </a:spcBef>
            </a:pP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https://www.analyticsvidhya.com/blog/2016/06/quick-guide-build-recommendation-engine-python/ </a:t>
            </a:r>
            <a:r>
              <a:rPr sz="1300" spc="-5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https://wiki.epfl.ch/edicpublic/documents/Candidacy%20exam/Evaluation.pdf </a:t>
            </a:r>
            <a:r>
              <a:rPr sz="1300" spc="-5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http://www.quuxlabs.com/blog/2010/09/matrix-factorization-a-simple-tutorial-and-implementation-in-python/ </a:t>
            </a:r>
            <a:r>
              <a:rPr sz="1300" spc="-5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http://blog.echen.me/2011/10/24/winning-the-netflix-prize-a-summary/</a:t>
            </a:r>
            <a:endParaRPr sz="1300">
              <a:latin typeface="Carlito"/>
              <a:cs typeface="Carlito"/>
            </a:endParaRPr>
          </a:p>
          <a:p>
            <a:pPr marL="12700" marR="4729480">
              <a:lnSpc>
                <a:spcPct val="159200"/>
              </a:lnSpc>
              <a:spcBef>
                <a:spcPts val="15"/>
              </a:spcBef>
            </a:pPr>
            <a:r>
              <a:rPr sz="13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https://beckernick.github.io/matrix-factorization-recommender/ </a:t>
            </a:r>
            <a:r>
              <a:rPr sz="1300" spc="-5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13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https://www.kaggle.com/gspmoreira/recommender-systems-in-python-101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marL="12700" marR="796290">
              <a:lnSpc>
                <a:spcPct val="70000"/>
              </a:lnSpc>
            </a:pP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Gunawardana, 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Asela, and Guy Shani. "A survey of accuracy </a:t>
            </a: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evaluation 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metrics of </a:t>
            </a: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recommendation tasks." </a:t>
            </a:r>
            <a:r>
              <a:rPr sz="1300" i="1" spc="-5" dirty="0">
                <a:solidFill>
                  <a:srgbClr val="212121"/>
                </a:solidFill>
                <a:latin typeface="Carlito"/>
                <a:cs typeface="Carlito"/>
              </a:rPr>
              <a:t>Journal </a:t>
            </a:r>
            <a:r>
              <a:rPr sz="1300" i="1" spc="-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300" i="1" spc="-5" dirty="0">
                <a:solidFill>
                  <a:srgbClr val="212121"/>
                </a:solidFill>
                <a:latin typeface="Carlito"/>
                <a:cs typeface="Carlito"/>
              </a:rPr>
              <a:t>Machine Learning  Research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10.Dec (2009):</a:t>
            </a:r>
            <a:r>
              <a:rPr sz="1300" spc="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2935-2962.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</a:pP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Davis, 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Jesse, and Mark Goadrich. "The relationship </a:t>
            </a: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between </a:t>
            </a:r>
            <a:r>
              <a:rPr sz="1300" spc="-5" dirty="0">
                <a:solidFill>
                  <a:srgbClr val="212121"/>
                </a:solidFill>
                <a:latin typeface="Carlito"/>
                <a:cs typeface="Carlito"/>
              </a:rPr>
              <a:t>Precision-Recall and ROC curves." </a:t>
            </a:r>
            <a:r>
              <a:rPr sz="1300" i="1" spc="-5" dirty="0">
                <a:solidFill>
                  <a:srgbClr val="212121"/>
                </a:solidFill>
                <a:latin typeface="Carlito"/>
                <a:cs typeface="Carlito"/>
              </a:rPr>
              <a:t>Proceedings </a:t>
            </a:r>
            <a:r>
              <a:rPr sz="1300" i="1" spc="-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300" i="1" spc="-5" dirty="0">
                <a:solidFill>
                  <a:srgbClr val="212121"/>
                </a:solidFill>
                <a:latin typeface="Carlito"/>
                <a:cs typeface="Carlito"/>
              </a:rPr>
              <a:t>the 23rd international </a:t>
            </a:r>
            <a:r>
              <a:rPr sz="1300" i="1" spc="-10" dirty="0">
                <a:solidFill>
                  <a:srgbClr val="212121"/>
                </a:solidFill>
                <a:latin typeface="Carlito"/>
                <a:cs typeface="Carlito"/>
              </a:rPr>
              <a:t>conference on  </a:t>
            </a:r>
            <a:r>
              <a:rPr sz="1300" i="1" spc="-5" dirty="0">
                <a:solidFill>
                  <a:srgbClr val="212121"/>
                </a:solidFill>
                <a:latin typeface="Carlito"/>
                <a:cs typeface="Carlito"/>
              </a:rPr>
              <a:t>Machine </a:t>
            </a:r>
            <a:r>
              <a:rPr sz="1300" i="1" dirty="0">
                <a:solidFill>
                  <a:srgbClr val="212121"/>
                </a:solidFill>
                <a:latin typeface="Carlito"/>
                <a:cs typeface="Carlito"/>
              </a:rPr>
              <a:t>learning</a:t>
            </a:r>
            <a:r>
              <a:rPr sz="1300" dirty="0">
                <a:solidFill>
                  <a:srgbClr val="212121"/>
                </a:solidFill>
                <a:latin typeface="Carlito"/>
                <a:cs typeface="Carlito"/>
              </a:rPr>
              <a:t>. </a:t>
            </a:r>
            <a:r>
              <a:rPr sz="1300" spc="-10" dirty="0">
                <a:solidFill>
                  <a:srgbClr val="212121"/>
                </a:solidFill>
                <a:latin typeface="Carlito"/>
                <a:cs typeface="Carlito"/>
              </a:rPr>
              <a:t>ACM,</a:t>
            </a:r>
            <a:r>
              <a:rPr sz="13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300" dirty="0">
                <a:solidFill>
                  <a:srgbClr val="212121"/>
                </a:solidFill>
                <a:latin typeface="Carlito"/>
                <a:cs typeface="Carlito"/>
              </a:rPr>
              <a:t>2006.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90" dirty="0"/>
              <a:t>Further</a:t>
            </a:r>
            <a:r>
              <a:rPr spc="-425" dirty="0"/>
              <a:t> </a:t>
            </a:r>
            <a:r>
              <a:rPr spc="-260" dirty="0"/>
              <a:t>reading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228965" cy="34658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Book: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Introduction by Dietmar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Jannach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Book: Mining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Massive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Datasets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Jure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Leskovec,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Rajaraman,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Jeff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Ullman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(www.mmds.org)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Video lectures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available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Coursera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course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Andrew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Ng</a:t>
            </a:r>
            <a:endParaRPr sz="2000">
              <a:latin typeface="Carlito"/>
              <a:cs typeface="Carlito"/>
            </a:endParaRPr>
          </a:p>
          <a:p>
            <a:pPr marL="12700" marR="666750">
              <a:lnSpc>
                <a:spcPct val="148400"/>
              </a:lnSpc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Coursera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course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Recommender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Systems,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University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Washington  Coursera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course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Recommender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Systems,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University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Minnesota  https://dl.acm.org/citation.cfm?doid=2959100.2959166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 http://blog.echen.me/2011/10/24/winning-the-netflix-prize-a-summary/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15" dirty="0"/>
              <a:t>What </a:t>
            </a:r>
            <a:r>
              <a:rPr spc="-370" dirty="0"/>
              <a:t>can </a:t>
            </a:r>
            <a:r>
              <a:rPr spc="-265" dirty="0"/>
              <a:t>be</a:t>
            </a:r>
            <a:r>
              <a:rPr spc="-505" dirty="0"/>
              <a:t> </a:t>
            </a:r>
            <a:r>
              <a:rPr spc="-285" dirty="0"/>
              <a:t>recommended?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3735704" cy="364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9870">
              <a:lnSpc>
                <a:spcPct val="1485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Advertising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messages  Movies</a:t>
            </a:r>
            <a:endParaRPr sz="2000">
              <a:latin typeface="Carlito"/>
              <a:cs typeface="Carlito"/>
            </a:endParaRPr>
          </a:p>
          <a:p>
            <a:pPr marL="12700" marR="2428875">
              <a:lnSpc>
                <a:spcPts val="3560"/>
              </a:lnSpc>
              <a:spcBef>
                <a:spcPts val="3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Books  Music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tracks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News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articles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Restaurants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485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Future friends (Social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sites)  Courses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e-learning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5" dirty="0"/>
              <a:t>Jobs</a:t>
            </a:r>
          </a:p>
          <a:p>
            <a:pPr marL="12700" marR="1153160">
              <a:lnSpc>
                <a:spcPct val="148400"/>
              </a:lnSpc>
              <a:spcBef>
                <a:spcPts val="5"/>
              </a:spcBef>
            </a:pPr>
            <a:r>
              <a:rPr spc="-10" dirty="0"/>
              <a:t>Research </a:t>
            </a:r>
            <a:r>
              <a:rPr spc="-5" dirty="0"/>
              <a:t>papers  </a:t>
            </a:r>
            <a:r>
              <a:rPr spc="-15" dirty="0"/>
              <a:t>Investment </a:t>
            </a:r>
            <a:r>
              <a:rPr spc="-5" dirty="0"/>
              <a:t>choices  TV </a:t>
            </a:r>
            <a:r>
              <a:rPr spc="-10" dirty="0"/>
              <a:t>programs  Citations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pc="-5" dirty="0"/>
              <a:t>Cloths</a:t>
            </a:r>
          </a:p>
          <a:p>
            <a:pPr marL="12700" marR="5080">
              <a:lnSpc>
                <a:spcPct val="148500"/>
              </a:lnSpc>
              <a:spcBef>
                <a:spcPts val="5"/>
              </a:spcBef>
            </a:pPr>
            <a:r>
              <a:rPr spc="-5" dirty="0"/>
              <a:t>Online </a:t>
            </a:r>
            <a:r>
              <a:rPr spc="-10" dirty="0"/>
              <a:t>mates </a:t>
            </a:r>
            <a:r>
              <a:rPr spc="-5" dirty="0"/>
              <a:t>(Dating </a:t>
            </a:r>
            <a:r>
              <a:rPr dirty="0"/>
              <a:t>services)  </a:t>
            </a:r>
            <a:r>
              <a:rPr spc="-10" dirty="0"/>
              <a:t>Supermarket</a:t>
            </a:r>
            <a:r>
              <a:rPr spc="-5" dirty="0"/>
              <a:t> </a:t>
            </a:r>
            <a:r>
              <a:rPr dirty="0"/>
              <a:t>goods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999680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340" dirty="0"/>
              <a:t>User </a:t>
            </a:r>
            <a:r>
              <a:rPr spc="-290" dirty="0"/>
              <a:t>and </a:t>
            </a:r>
            <a:r>
              <a:rPr spc="-250" dirty="0"/>
              <a:t>matching</a:t>
            </a:r>
            <a:r>
              <a:rPr spc="-450" dirty="0"/>
              <a:t> </a:t>
            </a:r>
            <a:r>
              <a:rPr spc="-215" dirty="0"/>
              <a:t>items	</a:t>
            </a:r>
          </a:p>
          <a:p>
            <a:pPr marL="12700" marR="4923790">
              <a:lnSpc>
                <a:spcPct val="144800"/>
              </a:lnSpc>
              <a:spcBef>
                <a:spcPts val="365"/>
              </a:spcBef>
              <a:tabLst>
                <a:tab pos="935990" algn="l"/>
                <a:tab pos="1000125" algn="l"/>
              </a:tabLst>
            </a:pPr>
            <a:r>
              <a:rPr sz="1800" u="none" spc="-10" dirty="0">
                <a:latin typeface="Carlito"/>
                <a:cs typeface="Carlito"/>
              </a:rPr>
              <a:t>Amazon </a:t>
            </a:r>
            <a:r>
              <a:rPr sz="1800" b="1" u="none" spc="-5" dirty="0">
                <a:latin typeface="Carlito"/>
                <a:cs typeface="Carlito"/>
              </a:rPr>
              <a:t>Users</a:t>
            </a:r>
            <a:r>
              <a:rPr sz="1800" u="none" spc="-5" dirty="0">
                <a:latin typeface="Carlito"/>
                <a:cs typeface="Carlito"/>
              </a:rPr>
              <a:t>: </a:t>
            </a:r>
            <a:r>
              <a:rPr sz="1800" u="none" spc="-10" dirty="0">
                <a:latin typeface="Carlito"/>
                <a:cs typeface="Carlito"/>
              </a:rPr>
              <a:t>members, </a:t>
            </a:r>
            <a:r>
              <a:rPr sz="1800" b="1" u="none" spc="-5" dirty="0">
                <a:latin typeface="Carlito"/>
                <a:cs typeface="Carlito"/>
              </a:rPr>
              <a:t>Items</a:t>
            </a:r>
            <a:r>
              <a:rPr sz="1800" u="none" spc="-5" dirty="0">
                <a:latin typeface="Carlito"/>
                <a:cs typeface="Carlito"/>
              </a:rPr>
              <a:t>: </a:t>
            </a:r>
            <a:r>
              <a:rPr sz="1800" u="none" spc="-10" dirty="0">
                <a:latin typeface="Carlito"/>
                <a:cs typeface="Carlito"/>
              </a:rPr>
              <a:t>products, </a:t>
            </a:r>
            <a:r>
              <a:rPr sz="1800" u="none" spc="5" dirty="0">
                <a:latin typeface="Carlito"/>
                <a:cs typeface="Carlito"/>
              </a:rPr>
              <a:t>e.g., </a:t>
            </a:r>
            <a:r>
              <a:rPr sz="1800" u="none" spc="-10" dirty="0">
                <a:latin typeface="Carlito"/>
                <a:cs typeface="Carlito"/>
              </a:rPr>
              <a:t>books  </a:t>
            </a:r>
            <a:r>
              <a:rPr sz="1800" u="none" spc="-5" dirty="0">
                <a:latin typeface="Carlito"/>
                <a:cs typeface="Carlito"/>
              </a:rPr>
              <a:t>Netflix	</a:t>
            </a:r>
            <a:r>
              <a:rPr sz="1800" b="1" u="none" spc="-5" dirty="0">
                <a:latin typeface="Carlito"/>
                <a:cs typeface="Carlito"/>
              </a:rPr>
              <a:t>Users</a:t>
            </a:r>
            <a:r>
              <a:rPr sz="1800" u="none" spc="-5" dirty="0">
                <a:latin typeface="Carlito"/>
                <a:cs typeface="Carlito"/>
              </a:rPr>
              <a:t>: </a:t>
            </a:r>
            <a:r>
              <a:rPr sz="1800" u="none" spc="-10" dirty="0">
                <a:latin typeface="Carlito"/>
                <a:cs typeface="Carlito"/>
              </a:rPr>
              <a:t>members, </a:t>
            </a:r>
            <a:r>
              <a:rPr sz="1800" b="1" u="none" spc="-5" dirty="0">
                <a:latin typeface="Carlito"/>
                <a:cs typeface="Carlito"/>
              </a:rPr>
              <a:t>Items</a:t>
            </a:r>
            <a:r>
              <a:rPr sz="1800" u="none" spc="-5" dirty="0">
                <a:latin typeface="Carlito"/>
                <a:cs typeface="Carlito"/>
              </a:rPr>
              <a:t>: movies, TV </a:t>
            </a:r>
            <a:r>
              <a:rPr sz="1800" u="none" spc="-10" dirty="0">
                <a:latin typeface="Carlito"/>
                <a:cs typeface="Carlito"/>
              </a:rPr>
              <a:t>shows  LinkedIn		</a:t>
            </a:r>
            <a:r>
              <a:rPr sz="1800" b="1" u="none" spc="-5" dirty="0">
                <a:latin typeface="Carlito"/>
                <a:cs typeface="Carlito"/>
              </a:rPr>
              <a:t>Users</a:t>
            </a:r>
            <a:r>
              <a:rPr sz="1800" u="none" spc="-5" dirty="0">
                <a:latin typeface="Carlito"/>
                <a:cs typeface="Carlito"/>
              </a:rPr>
              <a:t>: members, </a:t>
            </a:r>
            <a:r>
              <a:rPr sz="1800" b="1" u="none" spc="-5" dirty="0">
                <a:latin typeface="Carlito"/>
                <a:cs typeface="Carlito"/>
              </a:rPr>
              <a:t>Items</a:t>
            </a:r>
            <a:r>
              <a:rPr sz="1800" u="none" spc="-5" dirty="0">
                <a:latin typeface="Carlito"/>
                <a:cs typeface="Carlito"/>
              </a:rPr>
              <a:t>: members  </a:t>
            </a:r>
            <a:r>
              <a:rPr sz="1800" u="none" spc="-10" dirty="0">
                <a:latin typeface="Carlito"/>
                <a:cs typeface="Carlito"/>
              </a:rPr>
              <a:t>Facebook </a:t>
            </a:r>
            <a:r>
              <a:rPr sz="1800" b="1" u="none" spc="-5" dirty="0">
                <a:latin typeface="Carlito"/>
                <a:cs typeface="Carlito"/>
              </a:rPr>
              <a:t>Users</a:t>
            </a:r>
            <a:r>
              <a:rPr sz="1800" u="none" spc="-5" dirty="0">
                <a:latin typeface="Carlito"/>
                <a:cs typeface="Carlito"/>
              </a:rPr>
              <a:t>: </a:t>
            </a:r>
            <a:r>
              <a:rPr sz="1800" u="none" spc="-10" dirty="0">
                <a:latin typeface="Carlito"/>
                <a:cs typeface="Carlito"/>
              </a:rPr>
              <a:t>members, </a:t>
            </a:r>
            <a:r>
              <a:rPr sz="1800" b="1" u="none" spc="-5" dirty="0">
                <a:latin typeface="Carlito"/>
                <a:cs typeface="Carlito"/>
              </a:rPr>
              <a:t>Items</a:t>
            </a:r>
            <a:r>
              <a:rPr sz="1800" u="none" spc="-5" dirty="0">
                <a:latin typeface="Carlito"/>
                <a:cs typeface="Carlito"/>
              </a:rPr>
              <a:t>:</a:t>
            </a:r>
            <a:r>
              <a:rPr sz="1800" u="none" spc="25" dirty="0">
                <a:latin typeface="Carlito"/>
                <a:cs typeface="Carlito"/>
              </a:rPr>
              <a:t> </a:t>
            </a:r>
            <a:r>
              <a:rPr sz="1800" u="none" spc="-5" dirty="0">
                <a:latin typeface="Carlito"/>
                <a:cs typeface="Carlito"/>
              </a:rPr>
              <a:t>jobs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3678261"/>
            <a:ext cx="6336665" cy="20129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Power </a:t>
            </a:r>
            <a:r>
              <a:rPr sz="1800" b="1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b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*: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Netflix: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2/3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rented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movies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from</a:t>
            </a:r>
            <a:r>
              <a:rPr sz="18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444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Google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News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38%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click-through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recommendation  Amazon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35%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sales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from</a:t>
            </a:r>
            <a:r>
              <a:rPr sz="18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*(Celma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Lamere,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ISMIR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2007)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00" dirty="0"/>
              <a:t>Recommendation </a:t>
            </a:r>
            <a:r>
              <a:rPr spc="-200" dirty="0"/>
              <a:t>historical</a:t>
            </a:r>
            <a:r>
              <a:rPr spc="-440" dirty="0"/>
              <a:t> </a:t>
            </a:r>
            <a:r>
              <a:rPr spc="-204" dirty="0"/>
              <a:t>trends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109" y="1831975"/>
            <a:ext cx="4945380" cy="3074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1988,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British mountain climber named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Joe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Simpson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wrote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book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called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Touching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Void,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harrowing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account of near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death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the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Peruvian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Andes.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got good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reviews,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success, it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soon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forgotten.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Then,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decade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later,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strange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happened.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Jon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Krakauer wrote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Thin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Air,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another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book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mountain-climbing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tragedy,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which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publishing sensation.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Suddently,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Touching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Void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started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sell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again.”...The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Long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Tail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Chris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Anderson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520" y="2246376"/>
            <a:ext cx="1743455" cy="2688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1747" y="2260092"/>
            <a:ext cx="1743455" cy="2618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4171" y="5142052"/>
            <a:ext cx="1673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Published in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1988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8514" y="518845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Published 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1996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7418" y="5895238"/>
            <a:ext cx="358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http</a:t>
            </a:r>
            <a:r>
              <a:rPr sz="1800" spc="-15" dirty="0">
                <a:latin typeface="Carlito"/>
                <a:cs typeface="Carlito"/>
                <a:hlinkClick r:id="rId4"/>
              </a:rPr>
              <a:t>s://w</a:t>
            </a:r>
            <a:r>
              <a:rPr sz="1800" spc="-15" dirty="0">
                <a:latin typeface="Carlito"/>
                <a:cs typeface="Carlito"/>
              </a:rPr>
              <a:t>ww.</a:t>
            </a:r>
            <a:r>
              <a:rPr sz="1800" spc="-15" dirty="0">
                <a:latin typeface="Carlito"/>
                <a:cs typeface="Carlito"/>
                <a:hlinkClick r:id="rId4"/>
              </a:rPr>
              <a:t>wi</a:t>
            </a:r>
            <a:r>
              <a:rPr sz="1800" spc="-15" dirty="0">
                <a:latin typeface="Carlito"/>
                <a:cs typeface="Carlito"/>
              </a:rPr>
              <a:t>r</a:t>
            </a:r>
            <a:r>
              <a:rPr sz="1800" spc="-15" dirty="0">
                <a:latin typeface="Carlito"/>
                <a:cs typeface="Carlito"/>
                <a:hlinkClick r:id="rId4"/>
              </a:rPr>
              <a:t>ed.com/2004/10/tail/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70" dirty="0"/>
              <a:t>Real </a:t>
            </a:r>
            <a:r>
              <a:rPr spc="-135" dirty="0"/>
              <a:t>world</a:t>
            </a:r>
            <a:r>
              <a:rPr spc="-305" dirty="0"/>
              <a:t> </a:t>
            </a:r>
            <a:r>
              <a:rPr spc="-360" dirty="0"/>
              <a:t>examples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07591"/>
            <a:ext cx="9380855" cy="4011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0" indent="-127635">
              <a:lnSpc>
                <a:spcPts val="2385"/>
              </a:lnSpc>
              <a:spcBef>
                <a:spcPts val="105"/>
              </a:spcBef>
              <a:buSzPct val="95000"/>
              <a:buChar char="•"/>
              <a:tabLst>
                <a:tab pos="14033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GroupLens(https://grouplens.org/)</a:t>
            </a:r>
            <a:endParaRPr sz="2000">
              <a:latin typeface="Carlito"/>
              <a:cs typeface="Carlito"/>
            </a:endParaRPr>
          </a:p>
          <a:p>
            <a:pPr marL="304800" marR="5080" lvl="1" indent="-182880">
              <a:lnSpc>
                <a:spcPct val="80000"/>
              </a:lnSpc>
              <a:spcBef>
                <a:spcPts val="41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Helped in development of initial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recommender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by pioneering initial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collaborative filtering 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models</a:t>
            </a:r>
            <a:endParaRPr sz="1800">
              <a:latin typeface="Carlito"/>
              <a:cs typeface="Carlito"/>
            </a:endParaRPr>
          </a:p>
          <a:p>
            <a:pPr marL="304800" lvl="1" indent="-183515">
              <a:lnSpc>
                <a:spcPct val="100000"/>
              </a:lnSpc>
              <a:spcBef>
                <a:spcPts val="17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Provided various datasets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–MovieLens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BookLens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112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•Amazon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–Did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implementing commercial recommender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  <a:p>
            <a:pPr marL="304800" lvl="1" indent="-183515">
              <a:lnSpc>
                <a:spcPts val="214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They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implemented lot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computational</a:t>
            </a:r>
            <a:r>
              <a:rPr sz="18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improvements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390"/>
              </a:lnSpc>
              <a:spcBef>
                <a:spcPts val="1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•Netflix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Prize</a:t>
            </a:r>
            <a:endParaRPr sz="2000">
              <a:latin typeface="Carlito"/>
              <a:cs typeface="Carlito"/>
            </a:endParaRPr>
          </a:p>
          <a:p>
            <a:pPr marL="304800" lvl="1" indent="-183515">
              <a:lnSpc>
                <a:spcPts val="215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Pioneered Latent Factor/Matrix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Factorization</a:t>
            </a:r>
            <a:r>
              <a:rPr sz="18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385"/>
              </a:lnSpc>
              <a:spcBef>
                <a:spcPts val="1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•Google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–You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Tube</a:t>
            </a:r>
            <a:endParaRPr sz="2000">
              <a:latin typeface="Carlito"/>
              <a:cs typeface="Carlito"/>
            </a:endParaRPr>
          </a:p>
          <a:p>
            <a:pPr marL="304800" lvl="1" indent="-183515">
              <a:lnSpc>
                <a:spcPts val="214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Hybrid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recommendation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endParaRPr sz="1800">
              <a:latin typeface="Carlito"/>
              <a:cs typeface="Carlito"/>
            </a:endParaRPr>
          </a:p>
          <a:p>
            <a:pPr marL="304800" lvl="1" indent="-183515">
              <a:lnSpc>
                <a:spcPct val="100000"/>
              </a:lnSpc>
              <a:spcBef>
                <a:spcPts val="16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Deep Learning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•Social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Recommendations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4688</Words>
  <Application>Microsoft Office PowerPoint</Application>
  <PresentationFormat>Widescreen</PresentationFormat>
  <Paragraphs>588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Carlito</vt:lpstr>
      <vt:lpstr>Liberation Sans</vt:lpstr>
      <vt:lpstr>Times New Roman</vt:lpstr>
      <vt:lpstr>Wingdings</vt:lpstr>
      <vt:lpstr>Office Theme</vt:lpstr>
      <vt:lpstr>Bitmap Image</vt:lpstr>
      <vt:lpstr>PowerPoint Presentation</vt:lpstr>
      <vt:lpstr>Agenda </vt:lpstr>
      <vt:lpstr>We are overloaded </vt:lpstr>
      <vt:lpstr>From scarcity to abundance </vt:lpstr>
      <vt:lpstr>Why Recommendation System? </vt:lpstr>
      <vt:lpstr>What can be recommended? </vt:lpstr>
      <vt:lpstr>User and matching items  Amazon Users: members, Items: products, e.g., books  Netflix Users: members, Items: movies, TV shows  LinkedIn  Users: members, Items: members  Facebook Users: members, Items: jobs</vt:lpstr>
      <vt:lpstr>Recommendation historical trends </vt:lpstr>
      <vt:lpstr>Real world examples </vt:lpstr>
      <vt:lpstr>Perfect matching item may not exist</vt:lpstr>
      <vt:lpstr>Types of recommendation systems </vt:lpstr>
      <vt:lpstr>Fundamental concepts of similarity </vt:lpstr>
      <vt:lpstr>Fundamentals </vt:lpstr>
      <vt:lpstr>Popularity based Recommender System </vt:lpstr>
      <vt:lpstr>Classification model </vt:lpstr>
      <vt:lpstr>Content based recommendations </vt:lpstr>
      <vt:lpstr>Content based recommendation system </vt:lpstr>
      <vt:lpstr>Content based recommendation system </vt:lpstr>
      <vt:lpstr>Collaborative Filtering </vt:lpstr>
      <vt:lpstr> Collaborative Filtering </vt:lpstr>
      <vt:lpstr>User based nearest neighbour  Collaborative filtering </vt:lpstr>
      <vt:lpstr>Item based nearest-neighbour  collaborative filtering </vt:lpstr>
      <vt:lpstr>Intuition behind CF</vt:lpstr>
      <vt:lpstr>How do we compute Similarity – 1/2</vt:lpstr>
      <vt:lpstr>How do we compute Similarity – 2/2</vt:lpstr>
      <vt:lpstr>Item based CF </vt:lpstr>
      <vt:lpstr>Item based CF  How to generate recommendations using IBCF</vt:lpstr>
      <vt:lpstr>User based CF</vt:lpstr>
      <vt:lpstr>IBCF vs UBCF</vt:lpstr>
      <vt:lpstr>Item based collaborative filtering:  Example </vt:lpstr>
      <vt:lpstr>Effect of popular items in item based  collaborative filtering </vt:lpstr>
      <vt:lpstr>Normalize co-occurance matrix </vt:lpstr>
      <vt:lpstr>Effect of multiple items </vt:lpstr>
      <vt:lpstr>Collaborative filtering: Complexity </vt:lpstr>
      <vt:lpstr>Strengths of Collaborative Filtering </vt:lpstr>
      <vt:lpstr>Issues with collaborative filtering </vt:lpstr>
      <vt:lpstr>Issues with collaborative filtering </vt:lpstr>
      <vt:lpstr>Comparision of methods for songs </vt:lpstr>
      <vt:lpstr>Performance metrics </vt:lpstr>
      <vt:lpstr>Evaluation measures  Out of all the recommended items, how many the user actually liked?  What ratio of items that a user likes were actually recommended.</vt:lpstr>
      <vt:lpstr>Evaluation measures </vt:lpstr>
      <vt:lpstr>RoC  and Precision Recall curve </vt:lpstr>
      <vt:lpstr>Hybrid recommender systems </vt:lpstr>
      <vt:lpstr>Model based collaborative filtering </vt:lpstr>
      <vt:lpstr>Model based Collaborative Filtering  (Matrix Factorization) </vt:lpstr>
      <vt:lpstr>Industry example of e-commerce </vt:lpstr>
      <vt:lpstr>Association rule mining </vt:lpstr>
      <vt:lpstr>Market basket analysis </vt:lpstr>
      <vt:lpstr>Apriori</vt:lpstr>
      <vt:lpstr>Other recommender systems </vt:lpstr>
      <vt:lpstr>Deep neural networks for youtube  recommendations </vt:lpstr>
      <vt:lpstr>Ranking in youtube recommendations </vt:lpstr>
      <vt:lpstr>Considerations </vt:lpstr>
      <vt:lpstr>Python packages for recommendation  systems </vt:lpstr>
      <vt:lpstr>Summary</vt:lpstr>
      <vt:lpstr>References </vt:lpstr>
      <vt:lpstr>Further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Sayan Dey</dc:creator>
  <cp:lastModifiedBy>Sayan Dey</cp:lastModifiedBy>
  <cp:revision>7</cp:revision>
  <dcterms:created xsi:type="dcterms:W3CDTF">2020-01-17T02:59:29Z</dcterms:created>
  <dcterms:modified xsi:type="dcterms:W3CDTF">2020-01-17T20:05:51Z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2020-01-17T00:00:00Z</vt:filetime>
  </property>
</Properties>
</file>