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3"/>
  </p:notesMasterIdLst>
  <p:handoutMasterIdLst>
    <p:handoutMasterId r:id="rId14"/>
  </p:handoutMasterIdLst>
  <p:sldIdLst>
    <p:sldId id="963" r:id="rId2"/>
    <p:sldId id="1131" r:id="rId3"/>
    <p:sldId id="1135" r:id="rId4"/>
    <p:sldId id="1136" r:id="rId5"/>
    <p:sldId id="1137" r:id="rId6"/>
    <p:sldId id="1138" r:id="rId7"/>
    <p:sldId id="1212" r:id="rId8"/>
    <p:sldId id="1130" r:id="rId9"/>
    <p:sldId id="1213" r:id="rId10"/>
    <p:sldId id="1133" r:id="rId11"/>
    <p:sldId id="1148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 PC" initials="MP" lastIdx="3" clrIdx="1">
    <p:extLst>
      <p:ext uri="{19B8F6BF-5375-455C-9EA6-DF929625EA0E}">
        <p15:presenceInfo xmlns:p15="http://schemas.microsoft.com/office/powerpoint/2012/main" userId="My 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75" autoAdjust="0"/>
    <p:restoredTop sz="92614" autoAdjust="0"/>
  </p:normalViewPr>
  <p:slideViewPr>
    <p:cSldViewPr>
      <p:cViewPr varScale="1">
        <p:scale>
          <a:sx n="81" d="100"/>
          <a:sy n="81" d="100"/>
        </p:scale>
        <p:origin x="97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338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766"/>
    </p:cViewPr>
  </p:sorterViewPr>
  <p:notesViewPr>
    <p:cSldViewPr>
      <p:cViewPr varScale="1">
        <p:scale>
          <a:sx n="48" d="100"/>
          <a:sy n="48" d="100"/>
        </p:scale>
        <p:origin x="2752" y="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Book1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Sheet2!$D$10:$D$59</cx:f>
        <cx:lvl ptCount="50" formatCode="General">
          <cx:pt idx="0">0.75</cx:pt>
          <cx:pt idx="1">0.625</cx:pt>
          <cx:pt idx="2">0.5625</cx:pt>
          <cx:pt idx="3">0.75</cx:pt>
          <cx:pt idx="4">0.8125</cx:pt>
          <cx:pt idx="5">0.8125</cx:pt>
          <cx:pt idx="6">0.875</cx:pt>
          <cx:pt idx="7">0.75</cx:pt>
          <cx:pt idx="8">0.8125</cx:pt>
          <cx:pt idx="9">0.8125</cx:pt>
          <cx:pt idx="10">0.8125</cx:pt>
          <cx:pt idx="11">0.75</cx:pt>
          <cx:pt idx="12">0.8125</cx:pt>
          <cx:pt idx="13">0.5</cx:pt>
          <cx:pt idx="14">0.9375</cx:pt>
          <cx:pt idx="15">0.6875</cx:pt>
          <cx:pt idx="16">0.75</cx:pt>
          <cx:pt idx="17">0.5625</cx:pt>
          <cx:pt idx="18">0.59999999999999998</cx:pt>
          <cx:pt idx="19">0.66666667000000002</cx:pt>
          <cx:pt idx="20">0.66666667000000002</cx:pt>
          <cx:pt idx="21">0.80000000000000004</cx:pt>
          <cx:pt idx="22">0.80000000000000004</cx:pt>
          <cx:pt idx="23">0.86666666999999997</cx:pt>
          <cx:pt idx="24">0.80000000000000004</cx:pt>
          <cx:pt idx="25">0.66666667000000002</cx:pt>
          <cx:pt idx="26">0.80000000000000004</cx:pt>
          <cx:pt idx="27">0.86666666999999997</cx:pt>
          <cx:pt idx="28">0.73333333000000001</cx:pt>
          <cx:pt idx="29">0.86666666999999997</cx:pt>
          <cx:pt idx="30">0.80000000000000004</cx:pt>
          <cx:pt idx="31">0.66666667000000002</cx:pt>
          <cx:pt idx="32">0.80000000000000004</cx:pt>
          <cx:pt idx="33">1</cx:pt>
          <cx:pt idx="34">0.73333333000000001</cx:pt>
          <cx:pt idx="35">0.86666666999999997</cx:pt>
          <cx:pt idx="36">0.73333333000000001</cx:pt>
          <cx:pt idx="37">0.80000000000000004</cx:pt>
          <cx:pt idx="38">0.93333332999999996</cx:pt>
          <cx:pt idx="39">1</cx:pt>
          <cx:pt idx="40">0.73333333000000001</cx:pt>
          <cx:pt idx="41">0.73333333000000001</cx:pt>
          <cx:pt idx="42">0.73333333000000001</cx:pt>
          <cx:pt idx="43">0.59999999999999998</cx:pt>
          <cx:pt idx="44">0.86666666999999997</cx:pt>
          <cx:pt idx="45">0.66666667000000002</cx:pt>
          <cx:pt idx="46">0.80000000000000004</cx:pt>
          <cx:pt idx="47">0.86666666999999997</cx:pt>
          <cx:pt idx="48">0.86666666999999997</cx:pt>
          <cx:pt idx="49">0.80000000000000004</cx:pt>
        </cx:lvl>
      </cx:numDim>
    </cx:data>
  </cx:chartData>
  <cx:chart>
    <cx:title pos="t" align="ctr" overlay="0">
      <cx:tx>
        <cx:txData>
          <cx:v>Score Distribution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 dirty="0">
              <a:solidFill>
                <a:schemeClr val="tx1"/>
              </a:solidFill>
              <a:latin typeface="Calibri" panose="020F0502020204030204"/>
            </a:rPr>
            <a:t>Score Distribution</a:t>
          </a:r>
        </a:p>
      </cx:txPr>
    </cx:title>
    <cx:plotArea>
      <cx:plotAreaRegion>
        <cx:series layoutId="clusteredColumn" uniqueId="{A59DF281-8EEB-4965-9F4B-368873B0C2D5}"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29AF9-C613-4D7A-BD65-6AA708AF68B1}" type="datetimeFigureOut">
              <a:rPr lang="en-IN" smtClean="0"/>
              <a:pPr/>
              <a:t>21-08-2020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A3DE6-275B-4ECD-A046-D02D5CE5D61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2047B-1304-4013-9548-A6ECCCDCDE32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A689C-7A94-4775-AB50-7BA2C61A53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6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4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368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56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04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344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3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Name He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9901" y="2612799"/>
            <a:ext cx="8220074" cy="623887"/>
          </a:xfrm>
        </p:spPr>
        <p:txBody>
          <a:bodyPr>
            <a:normAutofit/>
          </a:bodyPr>
          <a:lstStyle>
            <a:lvl1pPr algn="ctr">
              <a:buNone/>
              <a:def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Section Name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69901" y="3290677"/>
            <a:ext cx="8220074" cy="439496"/>
          </a:xfrm>
        </p:spPr>
        <p:txBody>
          <a:bodyPr>
            <a:normAutofit/>
          </a:bodyPr>
          <a:lstStyle>
            <a:lvl1pPr algn="ct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Who what when where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gray"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Coloumn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Column Graph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509713"/>
            <a:ext cx="8229600" cy="4716462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Bar Graph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509713"/>
            <a:ext cx="8229600" cy="4716462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Pie Chart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509713"/>
            <a:ext cx="8229600" cy="4716462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Pie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Pie Chart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509713"/>
            <a:ext cx="8229600" cy="4716462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f Pie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lvl="0"/>
            <a:r>
              <a:rPr lang="en-US" dirty="0"/>
              <a:t>Insert Title Here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6"/>
          <p:cNvSpPr>
            <a:spLocks noChangeArrowheads="1"/>
          </p:cNvSpPr>
          <p:nvPr userDrawn="1"/>
        </p:nvSpPr>
        <p:spPr bwMode="gray">
          <a:xfrm>
            <a:off x="355600" y="5858423"/>
            <a:ext cx="8432800" cy="550531"/>
          </a:xfrm>
          <a:prstGeom prst="ellipse">
            <a:avLst/>
          </a:prstGeom>
          <a:gradFill rotWithShape="1">
            <a:gsLst>
              <a:gs pos="0">
                <a:srgbClr val="080808">
                  <a:alpha val="30000"/>
                </a:srgbClr>
              </a:gs>
              <a:gs pos="100000">
                <a:srgbClr val="0040A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7" name="Text Placeholder 56"/>
          <p:cNvSpPr>
            <a:spLocks noGrp="1"/>
          </p:cNvSpPr>
          <p:nvPr>
            <p:ph type="body" sz="quarter" idx="10" hasCustomPrompt="1"/>
          </p:nvPr>
        </p:nvSpPr>
        <p:spPr>
          <a:xfrm>
            <a:off x="785078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1</a:t>
            </a:r>
            <a:endParaRPr lang="en-IN" dirty="0"/>
          </a:p>
        </p:txBody>
      </p:sp>
      <p:sp>
        <p:nvSpPr>
          <p:cNvPr id="60" name="Text Placeholder 56"/>
          <p:cNvSpPr>
            <a:spLocks noGrp="1"/>
          </p:cNvSpPr>
          <p:nvPr>
            <p:ph type="body" sz="quarter" idx="12" hasCustomPrompt="1"/>
          </p:nvPr>
        </p:nvSpPr>
        <p:spPr>
          <a:xfrm>
            <a:off x="2832365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2</a:t>
            </a:r>
            <a:endParaRPr lang="en-IN" dirty="0"/>
          </a:p>
        </p:txBody>
      </p:sp>
      <p:sp>
        <p:nvSpPr>
          <p:cNvPr id="63" name="Text Placeholder 56"/>
          <p:cNvSpPr>
            <a:spLocks noGrp="1"/>
          </p:cNvSpPr>
          <p:nvPr>
            <p:ph type="body" sz="quarter" idx="14" hasCustomPrompt="1"/>
          </p:nvPr>
        </p:nvSpPr>
        <p:spPr>
          <a:xfrm>
            <a:off x="4905665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3</a:t>
            </a:r>
          </a:p>
        </p:txBody>
      </p:sp>
      <p:sp>
        <p:nvSpPr>
          <p:cNvPr id="66" name="Text Placeholder 56"/>
          <p:cNvSpPr>
            <a:spLocks noGrp="1"/>
          </p:cNvSpPr>
          <p:nvPr>
            <p:ph type="body" sz="quarter" idx="16" hasCustomPrompt="1"/>
          </p:nvPr>
        </p:nvSpPr>
        <p:spPr>
          <a:xfrm>
            <a:off x="6884396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4</a:t>
            </a:r>
            <a:endParaRPr lang="en-IN" dirty="0"/>
          </a:p>
        </p:txBody>
      </p:sp>
      <p:sp>
        <p:nvSpPr>
          <p:cNvPr id="12" name="Title 4"/>
          <p:cNvSpPr>
            <a:spLocks noGrp="1"/>
          </p:cNvSpPr>
          <p:nvPr>
            <p:ph type="title" hasCustomPrompt="1"/>
          </p:nvPr>
        </p:nvSpPr>
        <p:spPr>
          <a:xfrm>
            <a:off x="460375" y="140024"/>
            <a:ext cx="8229600" cy="55399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in Cir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 userDrawn="1"/>
        </p:nvSpPr>
        <p:spPr>
          <a:xfrm>
            <a:off x="2643450" y="1730903"/>
            <a:ext cx="3857101" cy="3857101"/>
          </a:xfrm>
          <a:prstGeom prst="ellipse">
            <a:avLst/>
          </a:prstGeom>
          <a:noFill/>
          <a:ln w="12700" cap="rnd">
            <a:solidFill>
              <a:schemeClr val="accent6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itle 4"/>
          <p:cNvSpPr>
            <a:spLocks noGrp="1"/>
          </p:cNvSpPr>
          <p:nvPr userDrawn="1">
            <p:ph type="title" hasCustomPrompt="1"/>
          </p:nvPr>
        </p:nvSpPr>
        <p:spPr>
          <a:xfrm>
            <a:off x="460375" y="140024"/>
            <a:ext cx="8229600" cy="55399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2153393" y="2931726"/>
            <a:ext cx="957445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" name="Text Placeholder 56"/>
          <p:cNvSpPr>
            <a:spLocks noGrp="1"/>
          </p:cNvSpPr>
          <p:nvPr>
            <p:ph type="body" sz="quarter" idx="14" hasCustomPrompt="1"/>
          </p:nvPr>
        </p:nvSpPr>
        <p:spPr>
          <a:xfrm>
            <a:off x="3474131" y="3152631"/>
            <a:ext cx="2231528" cy="693655"/>
          </a:xfrm>
        </p:spPr>
        <p:txBody>
          <a:bodyPr>
            <a:noAutofit/>
          </a:bodyPr>
          <a:lstStyle>
            <a:lvl1pPr marL="0" indent="0" algn="ctr">
              <a:buNone/>
              <a:defRPr lang="en-IN" sz="2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TEXT Subject Matter</a:t>
            </a:r>
            <a:endParaRPr lang="en-IN" dirty="0"/>
          </a:p>
        </p:txBody>
      </p:sp>
      <p:sp>
        <p:nvSpPr>
          <p:cNvPr id="25" name="Oval 24"/>
          <p:cNvSpPr/>
          <p:nvPr userDrawn="1"/>
        </p:nvSpPr>
        <p:spPr>
          <a:xfrm>
            <a:off x="5956137" y="2931726"/>
            <a:ext cx="957445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4093278" y="1338103"/>
            <a:ext cx="957445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4093278" y="5126298"/>
            <a:ext cx="957445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4" name="Text Placeholder 56"/>
          <p:cNvSpPr>
            <a:spLocks noGrp="1"/>
          </p:cNvSpPr>
          <p:nvPr>
            <p:ph type="body" sz="quarter" idx="13" hasCustomPrompt="1"/>
          </p:nvPr>
        </p:nvSpPr>
        <p:spPr>
          <a:xfrm>
            <a:off x="3863878" y="953610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37" name="Text Placeholder 56"/>
          <p:cNvSpPr>
            <a:spLocks noGrp="1"/>
          </p:cNvSpPr>
          <p:nvPr>
            <p:ph type="body" sz="quarter" idx="15" hasCustomPrompt="1"/>
          </p:nvPr>
        </p:nvSpPr>
        <p:spPr>
          <a:xfrm>
            <a:off x="3863878" y="6124845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39" name="Text Placeholder 56"/>
          <p:cNvSpPr>
            <a:spLocks noGrp="1"/>
          </p:cNvSpPr>
          <p:nvPr>
            <p:ph type="body" sz="quarter" idx="16" hasCustomPrompt="1"/>
          </p:nvPr>
        </p:nvSpPr>
        <p:spPr>
          <a:xfrm>
            <a:off x="6998963" y="3232353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40" name="Text Placeholder 56"/>
          <p:cNvSpPr>
            <a:spLocks noGrp="1"/>
          </p:cNvSpPr>
          <p:nvPr>
            <p:ph type="body" sz="quarter" idx="17" hasCustomPrompt="1"/>
          </p:nvPr>
        </p:nvSpPr>
        <p:spPr>
          <a:xfrm>
            <a:off x="701622" y="3232353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2_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52400" y="381000"/>
            <a:ext cx="6838950" cy="3365500"/>
            <a:chOff x="664" y="1951"/>
            <a:chExt cx="4308" cy="2120"/>
          </a:xfrm>
        </p:grpSpPr>
        <p:sp>
          <p:nvSpPr>
            <p:cNvPr id="4112" name="Freeform 16"/>
            <p:cNvSpPr>
              <a:spLocks/>
            </p:cNvSpPr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/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invGray">
            <a:xfrm>
              <a:off x="703" y="2230"/>
              <a:ext cx="34" cy="28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invGray">
            <a:xfrm>
              <a:off x="1010" y="2353"/>
              <a:ext cx="39" cy="3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invGray">
            <a:xfrm>
              <a:off x="1792" y="2409"/>
              <a:ext cx="98" cy="74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invGray">
            <a:xfrm>
              <a:off x="1318" y="2793"/>
              <a:ext cx="158" cy="84"/>
            </a:xfrm>
            <a:custGeom>
              <a:avLst/>
              <a:gdLst/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invGray">
            <a:xfrm>
              <a:off x="1448" y="2857"/>
              <a:ext cx="99" cy="41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invGray">
            <a:xfrm>
              <a:off x="1553" y="288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invGray">
            <a:xfrm>
              <a:off x="1609" y="2886"/>
              <a:ext cx="12" cy="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invGray">
            <a:xfrm>
              <a:off x="1426" y="2040"/>
              <a:ext cx="180" cy="88"/>
            </a:xfrm>
            <a:custGeom>
              <a:avLst/>
              <a:gdLst/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invGray">
            <a:xfrm>
              <a:off x="1506" y="1999"/>
              <a:ext cx="146" cy="60"/>
            </a:xfrm>
            <a:custGeom>
              <a:avLst/>
              <a:gdLst/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invGray">
            <a:xfrm>
              <a:off x="1711" y="2069"/>
              <a:ext cx="233" cy="190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invGray">
            <a:xfrm>
              <a:off x="1709" y="1987"/>
              <a:ext cx="44" cy="37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invGray">
            <a:xfrm>
              <a:off x="1625" y="2057"/>
              <a:ext cx="65" cy="42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invGray">
            <a:xfrm>
              <a:off x="1693" y="2065"/>
              <a:ext cx="54" cy="2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invGray">
            <a:xfrm>
              <a:off x="1664" y="2029"/>
              <a:ext cx="64" cy="34"/>
            </a:xfrm>
            <a:custGeom>
              <a:avLst/>
              <a:gdLst/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invGray">
            <a:xfrm>
              <a:off x="1637" y="1997"/>
              <a:ext cx="44" cy="24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invGray">
            <a:xfrm>
              <a:off x="1751" y="2000"/>
              <a:ext cx="114" cy="7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invGray">
            <a:xfrm>
              <a:off x="664" y="2245"/>
              <a:ext cx="25" cy="1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invGray">
            <a:xfrm>
              <a:off x="1421" y="2756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invGray">
            <a:xfrm>
              <a:off x="1424" y="2781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invGray">
            <a:xfrm>
              <a:off x="1628" y="2913"/>
              <a:ext cx="15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invGray">
            <a:xfrm>
              <a:off x="1752" y="2429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invGray">
            <a:xfrm>
              <a:off x="1652" y="2224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5" name="Freeform 39"/>
            <p:cNvSpPr>
              <a:spLocks/>
            </p:cNvSpPr>
            <p:nvPr/>
          </p:nvSpPr>
          <p:spPr bwMode="invGray">
            <a:xfrm>
              <a:off x="1717" y="2045"/>
              <a:ext cx="39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6" name="Freeform 40"/>
            <p:cNvSpPr>
              <a:spLocks/>
            </p:cNvSpPr>
            <p:nvPr/>
          </p:nvSpPr>
          <p:spPr bwMode="invGray">
            <a:xfrm>
              <a:off x="1780" y="215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7" name="Freeform 41"/>
            <p:cNvSpPr>
              <a:spLocks/>
            </p:cNvSpPr>
            <p:nvPr/>
          </p:nvSpPr>
          <p:spPr bwMode="invGray">
            <a:xfrm>
              <a:off x="1796" y="1951"/>
              <a:ext cx="696" cy="346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8" name="Freeform 42"/>
            <p:cNvSpPr>
              <a:spLocks/>
            </p:cNvSpPr>
            <p:nvPr/>
          </p:nvSpPr>
          <p:spPr bwMode="invGray">
            <a:xfrm>
              <a:off x="2009" y="2135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9" name="Freeform 43"/>
            <p:cNvSpPr>
              <a:spLocks/>
            </p:cNvSpPr>
            <p:nvPr/>
          </p:nvSpPr>
          <p:spPr bwMode="invGray">
            <a:xfrm>
              <a:off x="2292" y="2201"/>
              <a:ext cx="128" cy="54"/>
            </a:xfrm>
            <a:custGeom>
              <a:avLst/>
              <a:gdLst/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0" name="Freeform 44"/>
            <p:cNvSpPr>
              <a:spLocks/>
            </p:cNvSpPr>
            <p:nvPr/>
          </p:nvSpPr>
          <p:spPr bwMode="invGray">
            <a:xfrm>
              <a:off x="2393" y="2038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1" name="Freeform 45"/>
            <p:cNvSpPr>
              <a:spLocks/>
            </p:cNvSpPr>
            <p:nvPr/>
          </p:nvSpPr>
          <p:spPr bwMode="invGray">
            <a:xfrm>
              <a:off x="2662" y="2006"/>
              <a:ext cx="155" cy="63"/>
            </a:xfrm>
            <a:custGeom>
              <a:avLst/>
              <a:gdLst/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2" name="Freeform 46"/>
            <p:cNvSpPr>
              <a:spLocks/>
            </p:cNvSpPr>
            <p:nvPr/>
          </p:nvSpPr>
          <p:spPr bwMode="invGray">
            <a:xfrm>
              <a:off x="2759" y="2039"/>
              <a:ext cx="48" cy="21"/>
            </a:xfrm>
            <a:custGeom>
              <a:avLst/>
              <a:gdLst/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3" name="Freeform 47"/>
            <p:cNvSpPr>
              <a:spLocks/>
            </p:cNvSpPr>
            <p:nvPr/>
          </p:nvSpPr>
          <p:spPr bwMode="invGray">
            <a:xfrm>
              <a:off x="2467" y="2311"/>
              <a:ext cx="109" cy="132"/>
            </a:xfrm>
            <a:custGeom>
              <a:avLst/>
              <a:gdLst/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4" name="Freeform 48"/>
            <p:cNvSpPr>
              <a:spLocks/>
            </p:cNvSpPr>
            <p:nvPr/>
          </p:nvSpPr>
          <p:spPr bwMode="invGray">
            <a:xfrm>
              <a:off x="2413" y="2359"/>
              <a:ext cx="69" cy="68"/>
            </a:xfrm>
            <a:custGeom>
              <a:avLst/>
              <a:gdLst/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5" name="Freeform 49"/>
            <p:cNvSpPr>
              <a:spLocks/>
            </p:cNvSpPr>
            <p:nvPr/>
          </p:nvSpPr>
          <p:spPr bwMode="invGray">
            <a:xfrm>
              <a:off x="4099" y="3502"/>
              <a:ext cx="474" cy="495"/>
            </a:xfrm>
            <a:custGeom>
              <a:avLst/>
              <a:gdLst/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6" name="Freeform 50"/>
            <p:cNvSpPr>
              <a:spLocks/>
            </p:cNvSpPr>
            <p:nvPr/>
          </p:nvSpPr>
          <p:spPr bwMode="invGray">
            <a:xfrm>
              <a:off x="4246" y="3241"/>
              <a:ext cx="319" cy="210"/>
            </a:xfrm>
            <a:custGeom>
              <a:avLst/>
              <a:gdLst/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7" name="Freeform 51"/>
            <p:cNvSpPr>
              <a:spLocks/>
            </p:cNvSpPr>
            <p:nvPr/>
          </p:nvSpPr>
          <p:spPr bwMode="invGray">
            <a:xfrm>
              <a:off x="4255" y="3243"/>
              <a:ext cx="311" cy="21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0" y="37"/>
                </a:cxn>
                <a:cxn ang="0">
                  <a:pos x="28" y="49"/>
                </a:cxn>
                <a:cxn ang="0">
                  <a:pos x="84" y="89"/>
                </a:cxn>
                <a:cxn ang="0">
                  <a:pos x="120" y="113"/>
                </a:cxn>
                <a:cxn ang="0">
                  <a:pos x="132" y="121"/>
                </a:cxn>
                <a:cxn ang="0">
                  <a:pos x="136" y="169"/>
                </a:cxn>
                <a:cxn ang="0">
                  <a:pos x="116" y="201"/>
                </a:cxn>
                <a:cxn ang="0">
                  <a:pos x="136" y="197"/>
                </a:cxn>
                <a:cxn ang="0">
                  <a:pos x="148" y="189"/>
                </a:cxn>
                <a:cxn ang="0">
                  <a:pos x="160" y="201"/>
                </a:cxn>
                <a:cxn ang="0">
                  <a:pos x="184" y="217"/>
                </a:cxn>
                <a:cxn ang="0">
                  <a:pos x="208" y="233"/>
                </a:cxn>
                <a:cxn ang="0">
                  <a:pos x="240" y="221"/>
                </a:cxn>
                <a:cxn ang="0">
                  <a:pos x="248" y="197"/>
                </a:cxn>
                <a:cxn ang="0">
                  <a:pos x="268" y="201"/>
                </a:cxn>
                <a:cxn ang="0">
                  <a:pos x="292" y="209"/>
                </a:cxn>
                <a:cxn ang="0">
                  <a:pos x="340" y="281"/>
                </a:cxn>
                <a:cxn ang="0">
                  <a:pos x="356" y="277"/>
                </a:cxn>
                <a:cxn ang="0">
                  <a:pos x="352" y="253"/>
                </a:cxn>
                <a:cxn ang="0">
                  <a:pos x="316" y="197"/>
                </a:cxn>
                <a:cxn ang="0">
                  <a:pos x="360" y="173"/>
                </a:cxn>
                <a:cxn ang="0">
                  <a:pos x="408" y="145"/>
                </a:cxn>
                <a:cxn ang="0">
                  <a:pos x="409" y="120"/>
                </a:cxn>
                <a:cxn ang="0">
                  <a:pos x="367" y="138"/>
                </a:cxn>
                <a:cxn ang="0">
                  <a:pos x="308" y="137"/>
                </a:cxn>
                <a:cxn ang="0">
                  <a:pos x="264" y="97"/>
                </a:cxn>
                <a:cxn ang="0">
                  <a:pos x="180" y="61"/>
                </a:cxn>
                <a:cxn ang="0">
                  <a:pos x="132" y="33"/>
                </a:cxn>
                <a:cxn ang="0">
                  <a:pos x="92" y="41"/>
                </a:cxn>
                <a:cxn ang="0">
                  <a:pos x="76" y="57"/>
                </a:cxn>
                <a:cxn ang="0">
                  <a:pos x="56" y="17"/>
                </a:cxn>
                <a:cxn ang="0">
                  <a:pos x="0" y="1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8" name="Freeform 52"/>
            <p:cNvSpPr>
              <a:spLocks/>
            </p:cNvSpPr>
            <p:nvPr/>
          </p:nvSpPr>
          <p:spPr bwMode="invGray">
            <a:xfrm>
              <a:off x="4485" y="4013"/>
              <a:ext cx="45" cy="58"/>
            </a:xfrm>
            <a:custGeom>
              <a:avLst/>
              <a:gdLst/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9" name="Freeform 53"/>
            <p:cNvSpPr>
              <a:spLocks/>
            </p:cNvSpPr>
            <p:nvPr/>
          </p:nvSpPr>
          <p:spPr bwMode="invGray">
            <a:xfrm>
              <a:off x="4621" y="3923"/>
              <a:ext cx="164" cy="85"/>
            </a:xfrm>
            <a:custGeom>
              <a:avLst/>
              <a:gdLst/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0" name="Freeform 54"/>
            <p:cNvSpPr>
              <a:spLocks/>
            </p:cNvSpPr>
            <p:nvPr/>
          </p:nvSpPr>
          <p:spPr bwMode="invGray">
            <a:xfrm>
              <a:off x="4791" y="3873"/>
              <a:ext cx="104" cy="92"/>
            </a:xfrm>
            <a:custGeom>
              <a:avLst/>
              <a:gdLst/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1" name="Freeform 55"/>
            <p:cNvSpPr>
              <a:spLocks/>
            </p:cNvSpPr>
            <p:nvPr/>
          </p:nvSpPr>
          <p:spPr bwMode="invGray">
            <a:xfrm>
              <a:off x="4846" y="3832"/>
              <a:ext cx="37" cy="26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2" name="Freeform 56"/>
            <p:cNvSpPr>
              <a:spLocks/>
            </p:cNvSpPr>
            <p:nvPr/>
          </p:nvSpPr>
          <p:spPr bwMode="invGray">
            <a:xfrm>
              <a:off x="3123" y="3346"/>
              <a:ext cx="123" cy="201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3" name="Freeform 57"/>
            <p:cNvSpPr>
              <a:spLocks/>
            </p:cNvSpPr>
            <p:nvPr/>
          </p:nvSpPr>
          <p:spPr bwMode="invGray">
            <a:xfrm>
              <a:off x="3655" y="3034"/>
              <a:ext cx="49" cy="61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4" name="Freeform 58"/>
            <p:cNvSpPr>
              <a:spLocks/>
            </p:cNvSpPr>
            <p:nvPr/>
          </p:nvSpPr>
          <p:spPr bwMode="invGray">
            <a:xfrm>
              <a:off x="3988" y="3100"/>
              <a:ext cx="111" cy="183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5" name="Freeform 59"/>
            <p:cNvSpPr>
              <a:spLocks/>
            </p:cNvSpPr>
            <p:nvPr/>
          </p:nvSpPr>
          <p:spPr bwMode="invGray">
            <a:xfrm>
              <a:off x="3894" y="3043"/>
              <a:ext cx="72" cy="137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6" name="Freeform 60"/>
            <p:cNvSpPr>
              <a:spLocks/>
            </p:cNvSpPr>
            <p:nvPr/>
          </p:nvSpPr>
          <p:spPr bwMode="invGray">
            <a:xfrm>
              <a:off x="3943" y="3153"/>
              <a:ext cx="40" cy="13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7" name="Freeform 61"/>
            <p:cNvSpPr>
              <a:spLocks/>
            </p:cNvSpPr>
            <p:nvPr/>
          </p:nvSpPr>
          <p:spPr bwMode="invGray">
            <a:xfrm>
              <a:off x="3988" y="3290"/>
              <a:ext cx="65" cy="5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8" name="Freeform 62"/>
            <p:cNvSpPr>
              <a:spLocks/>
            </p:cNvSpPr>
            <p:nvPr/>
          </p:nvSpPr>
          <p:spPr bwMode="invGray">
            <a:xfrm>
              <a:off x="4092" y="3195"/>
              <a:ext cx="83" cy="117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9" name="Freeform 63"/>
            <p:cNvSpPr>
              <a:spLocks/>
            </p:cNvSpPr>
            <p:nvPr/>
          </p:nvSpPr>
          <p:spPr bwMode="invGray">
            <a:xfrm>
              <a:off x="4064" y="2777"/>
              <a:ext cx="22" cy="7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0" name="Freeform 64"/>
            <p:cNvSpPr>
              <a:spLocks/>
            </p:cNvSpPr>
            <p:nvPr/>
          </p:nvSpPr>
          <p:spPr bwMode="invGray">
            <a:xfrm>
              <a:off x="4078" y="2896"/>
              <a:ext cx="61" cy="11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1" name="Freeform 65"/>
            <p:cNvSpPr>
              <a:spLocks/>
            </p:cNvSpPr>
            <p:nvPr/>
          </p:nvSpPr>
          <p:spPr bwMode="invGray">
            <a:xfrm>
              <a:off x="4121" y="3052"/>
              <a:ext cx="64" cy="7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2" name="Freeform 66"/>
            <p:cNvSpPr>
              <a:spLocks/>
            </p:cNvSpPr>
            <p:nvPr/>
          </p:nvSpPr>
          <p:spPr bwMode="invGray">
            <a:xfrm>
              <a:off x="4197" y="3193"/>
              <a:ext cx="29" cy="49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3" name="Freeform 67"/>
            <p:cNvSpPr>
              <a:spLocks/>
            </p:cNvSpPr>
            <p:nvPr/>
          </p:nvSpPr>
          <p:spPr bwMode="invGray">
            <a:xfrm>
              <a:off x="4181" y="3275"/>
              <a:ext cx="1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4" name="Freeform 68"/>
            <p:cNvSpPr>
              <a:spLocks/>
            </p:cNvSpPr>
            <p:nvPr/>
          </p:nvSpPr>
          <p:spPr bwMode="invGray">
            <a:xfrm>
              <a:off x="4208" y="3265"/>
              <a:ext cx="45" cy="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5" name="Freeform 69"/>
            <p:cNvSpPr>
              <a:spLocks/>
            </p:cNvSpPr>
            <p:nvPr/>
          </p:nvSpPr>
          <p:spPr bwMode="invGray">
            <a:xfrm>
              <a:off x="4277" y="3335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6" name="Freeform 70"/>
            <p:cNvSpPr>
              <a:spLocks/>
            </p:cNvSpPr>
            <p:nvPr/>
          </p:nvSpPr>
          <p:spPr bwMode="invGray">
            <a:xfrm>
              <a:off x="4544" y="3293"/>
              <a:ext cx="46" cy="4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7" name="Freeform 71"/>
            <p:cNvSpPr>
              <a:spLocks/>
            </p:cNvSpPr>
            <p:nvPr/>
          </p:nvSpPr>
          <p:spPr bwMode="invGray">
            <a:xfrm>
              <a:off x="4147" y="3352"/>
              <a:ext cx="46" cy="50"/>
            </a:xfrm>
            <a:custGeom>
              <a:avLst/>
              <a:gdLst/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8" name="Freeform 72"/>
            <p:cNvSpPr>
              <a:spLocks/>
            </p:cNvSpPr>
            <p:nvPr/>
          </p:nvSpPr>
          <p:spPr bwMode="invGray">
            <a:xfrm>
              <a:off x="4098" y="3371"/>
              <a:ext cx="32" cy="27"/>
            </a:xfrm>
            <a:custGeom>
              <a:avLst/>
              <a:gdLst/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9" name="Freeform 73"/>
            <p:cNvSpPr>
              <a:spLocks/>
            </p:cNvSpPr>
            <p:nvPr/>
          </p:nvSpPr>
          <p:spPr bwMode="invGray">
            <a:xfrm>
              <a:off x="4077" y="3342"/>
              <a:ext cx="24" cy="31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0" name="Freeform 74"/>
            <p:cNvSpPr>
              <a:spLocks/>
            </p:cNvSpPr>
            <p:nvPr/>
          </p:nvSpPr>
          <p:spPr bwMode="invGray">
            <a:xfrm>
              <a:off x="4111" y="3353"/>
              <a:ext cx="34" cy="24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1" name="Freeform 75"/>
            <p:cNvSpPr>
              <a:spLocks/>
            </p:cNvSpPr>
            <p:nvPr/>
          </p:nvSpPr>
          <p:spPr bwMode="invGray">
            <a:xfrm>
              <a:off x="4062" y="3021"/>
              <a:ext cx="27" cy="5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2" name="Freeform 76"/>
            <p:cNvSpPr>
              <a:spLocks/>
            </p:cNvSpPr>
            <p:nvPr/>
          </p:nvSpPr>
          <p:spPr bwMode="invGray">
            <a:xfrm>
              <a:off x="4113" y="3012"/>
              <a:ext cx="19" cy="55"/>
            </a:xfrm>
            <a:custGeom>
              <a:avLst/>
              <a:gdLst/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3" name="Freeform 77"/>
            <p:cNvSpPr>
              <a:spLocks/>
            </p:cNvSpPr>
            <p:nvPr/>
          </p:nvSpPr>
          <p:spPr bwMode="invGray">
            <a:xfrm>
              <a:off x="4135" y="2995"/>
              <a:ext cx="10" cy="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4" name="Freeform 78"/>
            <p:cNvSpPr>
              <a:spLocks/>
            </p:cNvSpPr>
            <p:nvPr/>
          </p:nvSpPr>
          <p:spPr bwMode="invGray">
            <a:xfrm>
              <a:off x="4145" y="3007"/>
              <a:ext cx="21" cy="4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5" name="Freeform 79"/>
            <p:cNvSpPr>
              <a:spLocks/>
            </p:cNvSpPr>
            <p:nvPr/>
          </p:nvSpPr>
          <p:spPr bwMode="invGray">
            <a:xfrm>
              <a:off x="3876" y="3076"/>
              <a:ext cx="12" cy="27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6" name="Freeform 80"/>
            <p:cNvSpPr>
              <a:spLocks/>
            </p:cNvSpPr>
            <p:nvPr/>
          </p:nvSpPr>
          <p:spPr bwMode="invGray">
            <a:xfrm>
              <a:off x="3866" y="305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7" name="Freeform 81"/>
            <p:cNvSpPr>
              <a:spLocks/>
            </p:cNvSpPr>
            <p:nvPr/>
          </p:nvSpPr>
          <p:spPr bwMode="invGray">
            <a:xfrm>
              <a:off x="3862" y="3035"/>
              <a:ext cx="12" cy="14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8" name="Freeform 82"/>
            <p:cNvSpPr>
              <a:spLocks/>
            </p:cNvSpPr>
            <p:nvPr/>
          </p:nvSpPr>
          <p:spPr bwMode="invGray">
            <a:xfrm>
              <a:off x="3850" y="2995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9" name="Freeform 83"/>
            <p:cNvSpPr>
              <a:spLocks/>
            </p:cNvSpPr>
            <p:nvPr/>
          </p:nvSpPr>
          <p:spPr bwMode="invGray">
            <a:xfrm>
              <a:off x="3852" y="3020"/>
              <a:ext cx="16" cy="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0" name="Freeform 84"/>
            <p:cNvSpPr>
              <a:spLocks/>
            </p:cNvSpPr>
            <p:nvPr/>
          </p:nvSpPr>
          <p:spPr bwMode="invGray">
            <a:xfrm>
              <a:off x="4688" y="3643"/>
              <a:ext cx="45" cy="60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1" name="Freeform 85"/>
            <p:cNvSpPr>
              <a:spLocks/>
            </p:cNvSpPr>
            <p:nvPr/>
          </p:nvSpPr>
          <p:spPr bwMode="invGray">
            <a:xfrm>
              <a:off x="4919" y="3594"/>
              <a:ext cx="53" cy="46"/>
            </a:xfrm>
            <a:custGeom>
              <a:avLst/>
              <a:gdLst/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2" name="Freeform 86"/>
            <p:cNvSpPr>
              <a:spLocks/>
            </p:cNvSpPr>
            <p:nvPr/>
          </p:nvSpPr>
          <p:spPr bwMode="invGray">
            <a:xfrm>
              <a:off x="4759" y="3569"/>
              <a:ext cx="17" cy="2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3" name="Freeform 87"/>
            <p:cNvSpPr>
              <a:spLocks/>
            </p:cNvSpPr>
            <p:nvPr/>
          </p:nvSpPr>
          <p:spPr bwMode="invGray">
            <a:xfrm>
              <a:off x="4751" y="3547"/>
              <a:ext cx="20" cy="1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4" name="Freeform 88"/>
            <p:cNvSpPr>
              <a:spLocks/>
            </p:cNvSpPr>
            <p:nvPr/>
          </p:nvSpPr>
          <p:spPr bwMode="invGray">
            <a:xfrm>
              <a:off x="4598" y="3353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5" name="Freeform 89"/>
            <p:cNvSpPr>
              <a:spLocks/>
            </p:cNvSpPr>
            <p:nvPr/>
          </p:nvSpPr>
          <p:spPr bwMode="invGray">
            <a:xfrm>
              <a:off x="4632" y="3396"/>
              <a:ext cx="26" cy="3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6" name="Freeform 90"/>
            <p:cNvSpPr>
              <a:spLocks/>
            </p:cNvSpPr>
            <p:nvPr/>
          </p:nvSpPr>
          <p:spPr bwMode="invGray">
            <a:xfrm>
              <a:off x="4659" y="3459"/>
              <a:ext cx="28" cy="28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7" name="Freeform 91"/>
            <p:cNvSpPr>
              <a:spLocks/>
            </p:cNvSpPr>
            <p:nvPr/>
          </p:nvSpPr>
          <p:spPr bwMode="invGray">
            <a:xfrm>
              <a:off x="4693" y="3449"/>
              <a:ext cx="28" cy="26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8" name="Freeform 92"/>
            <p:cNvSpPr>
              <a:spLocks/>
            </p:cNvSpPr>
            <p:nvPr/>
          </p:nvSpPr>
          <p:spPr bwMode="invGray">
            <a:xfrm>
              <a:off x="4683" y="3413"/>
              <a:ext cx="26" cy="20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9" name="Freeform 93"/>
            <p:cNvSpPr>
              <a:spLocks/>
            </p:cNvSpPr>
            <p:nvPr/>
          </p:nvSpPr>
          <p:spPr bwMode="invGray">
            <a:xfrm>
              <a:off x="4657" y="3388"/>
              <a:ext cx="26" cy="35"/>
            </a:xfrm>
            <a:custGeom>
              <a:avLst/>
              <a:gdLst/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0" name="Freeform 94"/>
            <p:cNvSpPr>
              <a:spLocks/>
            </p:cNvSpPr>
            <p:nvPr/>
          </p:nvSpPr>
          <p:spPr bwMode="invGray">
            <a:xfrm>
              <a:off x="4625" y="3372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1" name="Freeform 95"/>
            <p:cNvSpPr>
              <a:spLocks/>
            </p:cNvSpPr>
            <p:nvPr/>
          </p:nvSpPr>
          <p:spPr bwMode="invGray">
            <a:xfrm>
              <a:off x="4665" y="3425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2" name="Freeform 96"/>
            <p:cNvSpPr>
              <a:spLocks/>
            </p:cNvSpPr>
            <p:nvPr/>
          </p:nvSpPr>
          <p:spPr bwMode="invGray">
            <a:xfrm>
              <a:off x="3055" y="2051"/>
              <a:ext cx="141" cy="108"/>
            </a:xfrm>
            <a:custGeom>
              <a:avLst/>
              <a:gdLst/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3" name="Freeform 97"/>
            <p:cNvSpPr>
              <a:spLocks/>
            </p:cNvSpPr>
            <p:nvPr/>
          </p:nvSpPr>
          <p:spPr bwMode="invGray">
            <a:xfrm>
              <a:off x="3139" y="2155"/>
              <a:ext cx="40" cy="1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4" name="Freeform 98"/>
            <p:cNvSpPr>
              <a:spLocks/>
            </p:cNvSpPr>
            <p:nvPr/>
          </p:nvSpPr>
          <p:spPr bwMode="invGray">
            <a:xfrm>
              <a:off x="3344" y="1999"/>
              <a:ext cx="42" cy="28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5" name="Freeform 99"/>
            <p:cNvSpPr>
              <a:spLocks/>
            </p:cNvSpPr>
            <p:nvPr/>
          </p:nvSpPr>
          <p:spPr bwMode="invGray">
            <a:xfrm>
              <a:off x="3374" y="2012"/>
              <a:ext cx="50" cy="2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6" name="Freeform 100"/>
            <p:cNvSpPr>
              <a:spLocks/>
            </p:cNvSpPr>
            <p:nvPr/>
          </p:nvSpPr>
          <p:spPr bwMode="invGray">
            <a:xfrm>
              <a:off x="3428" y="2015"/>
              <a:ext cx="50" cy="32"/>
            </a:xfrm>
            <a:custGeom>
              <a:avLst/>
              <a:gdLst/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7" name="Freeform 101"/>
            <p:cNvSpPr>
              <a:spLocks/>
            </p:cNvSpPr>
            <p:nvPr/>
          </p:nvSpPr>
          <p:spPr bwMode="invGray">
            <a:xfrm>
              <a:off x="3777" y="2042"/>
              <a:ext cx="88" cy="3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8" name="Freeform 102"/>
            <p:cNvSpPr>
              <a:spLocks/>
            </p:cNvSpPr>
            <p:nvPr/>
          </p:nvSpPr>
          <p:spPr bwMode="invGray">
            <a:xfrm>
              <a:off x="3867" y="2041"/>
              <a:ext cx="46" cy="24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9" name="Freeform 103"/>
            <p:cNvSpPr>
              <a:spLocks/>
            </p:cNvSpPr>
            <p:nvPr/>
          </p:nvSpPr>
          <p:spPr bwMode="invGray">
            <a:xfrm>
              <a:off x="3846" y="2070"/>
              <a:ext cx="37" cy="17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0" name="Freeform 104"/>
            <p:cNvSpPr>
              <a:spLocks/>
            </p:cNvSpPr>
            <p:nvPr/>
          </p:nvSpPr>
          <p:spPr bwMode="invGray">
            <a:xfrm>
              <a:off x="4098" y="2294"/>
              <a:ext cx="76" cy="11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1" name="Freeform 105"/>
            <p:cNvSpPr>
              <a:spLocks/>
            </p:cNvSpPr>
            <p:nvPr/>
          </p:nvSpPr>
          <p:spPr bwMode="invGray">
            <a:xfrm>
              <a:off x="4159" y="2412"/>
              <a:ext cx="55" cy="78"/>
            </a:xfrm>
            <a:custGeom>
              <a:avLst/>
              <a:gdLst/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2" name="Freeform 106"/>
            <p:cNvSpPr>
              <a:spLocks/>
            </p:cNvSpPr>
            <p:nvPr/>
          </p:nvSpPr>
          <p:spPr bwMode="invGray">
            <a:xfrm>
              <a:off x="4123" y="2492"/>
              <a:ext cx="109" cy="189"/>
            </a:xfrm>
            <a:custGeom>
              <a:avLst/>
              <a:gdLst/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3" name="Freeform 107"/>
            <p:cNvSpPr>
              <a:spLocks/>
            </p:cNvSpPr>
            <p:nvPr/>
          </p:nvSpPr>
          <p:spPr bwMode="invGray">
            <a:xfrm>
              <a:off x="3062" y="1988"/>
              <a:ext cx="52" cy="30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4" name="Freeform 108"/>
            <p:cNvSpPr>
              <a:spLocks/>
            </p:cNvSpPr>
            <p:nvPr/>
          </p:nvSpPr>
          <p:spPr bwMode="invGray">
            <a:xfrm>
              <a:off x="2955" y="1997"/>
              <a:ext cx="19" cy="22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5" name="Freeform 109"/>
            <p:cNvSpPr>
              <a:spLocks/>
            </p:cNvSpPr>
            <p:nvPr/>
          </p:nvSpPr>
          <p:spPr bwMode="invGray">
            <a:xfrm>
              <a:off x="2979" y="1996"/>
              <a:ext cx="37" cy="27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6" name="Freeform 110"/>
            <p:cNvSpPr>
              <a:spLocks/>
            </p:cNvSpPr>
            <p:nvPr/>
          </p:nvSpPr>
          <p:spPr bwMode="invGray">
            <a:xfrm>
              <a:off x="3040" y="1987"/>
              <a:ext cx="20" cy="1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7" name="Freeform 111"/>
            <p:cNvSpPr>
              <a:spLocks/>
            </p:cNvSpPr>
            <p:nvPr/>
          </p:nvSpPr>
          <p:spPr bwMode="invGray">
            <a:xfrm>
              <a:off x="3022" y="2005"/>
              <a:ext cx="15" cy="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8" name="Freeform 112"/>
            <p:cNvSpPr>
              <a:spLocks/>
            </p:cNvSpPr>
            <p:nvPr/>
          </p:nvSpPr>
          <p:spPr bwMode="invGray">
            <a:xfrm>
              <a:off x="4162" y="2021"/>
              <a:ext cx="18" cy="3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9" name="Freeform 113"/>
            <p:cNvSpPr>
              <a:spLocks/>
            </p:cNvSpPr>
            <p:nvPr/>
          </p:nvSpPr>
          <p:spPr bwMode="invGray">
            <a:xfrm>
              <a:off x="3278" y="3473"/>
              <a:ext cx="31" cy="1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0" name="Freeform 114"/>
            <p:cNvSpPr>
              <a:spLocks/>
            </p:cNvSpPr>
            <p:nvPr/>
          </p:nvSpPr>
          <p:spPr bwMode="invGray">
            <a:xfrm>
              <a:off x="3318" y="3466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1" name="Freeform 115"/>
            <p:cNvSpPr>
              <a:spLocks/>
            </p:cNvSpPr>
            <p:nvPr/>
          </p:nvSpPr>
          <p:spPr bwMode="invGray">
            <a:xfrm>
              <a:off x="3251" y="3312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2" name="Freeform 116"/>
            <p:cNvSpPr>
              <a:spLocks/>
            </p:cNvSpPr>
            <p:nvPr/>
          </p:nvSpPr>
          <p:spPr bwMode="invGray">
            <a:xfrm>
              <a:off x="3311" y="3239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3" name="Freeform 117"/>
            <p:cNvSpPr>
              <a:spLocks/>
            </p:cNvSpPr>
            <p:nvPr/>
          </p:nvSpPr>
          <p:spPr bwMode="invGray">
            <a:xfrm>
              <a:off x="3287" y="3238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4" name="Freeform 118"/>
            <p:cNvSpPr>
              <a:spLocks/>
            </p:cNvSpPr>
            <p:nvPr/>
          </p:nvSpPr>
          <p:spPr bwMode="invGray">
            <a:xfrm>
              <a:off x="3276" y="3260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5" name="Freeform 119"/>
            <p:cNvSpPr>
              <a:spLocks/>
            </p:cNvSpPr>
            <p:nvPr/>
          </p:nvSpPr>
          <p:spPr bwMode="invGray">
            <a:xfrm>
              <a:off x="3251" y="3294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6" name="Freeform 120"/>
            <p:cNvSpPr>
              <a:spLocks/>
            </p:cNvSpPr>
            <p:nvPr/>
          </p:nvSpPr>
          <p:spPr bwMode="invGray">
            <a:xfrm>
              <a:off x="3270" y="3281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7" name="Freeform 121"/>
            <p:cNvSpPr>
              <a:spLocks/>
            </p:cNvSpPr>
            <p:nvPr/>
          </p:nvSpPr>
          <p:spPr bwMode="invGray">
            <a:xfrm>
              <a:off x="2537" y="229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8" name="Freeform 122"/>
            <p:cNvSpPr>
              <a:spLocks/>
            </p:cNvSpPr>
            <p:nvPr/>
          </p:nvSpPr>
          <p:spPr bwMode="invGray">
            <a:xfrm>
              <a:off x="2476" y="2259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9" name="Freeform 123"/>
            <p:cNvSpPr>
              <a:spLocks/>
            </p:cNvSpPr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/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17" name="Picture 116" descr="G_2_Fine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554604" y="3124200"/>
            <a:ext cx="4513196" cy="3048000"/>
          </a:xfrm>
          <a:prstGeom prst="rect">
            <a:avLst/>
          </a:prstGeom>
        </p:spPr>
      </p:pic>
      <p:pic>
        <p:nvPicPr>
          <p:cNvPr id="4109" name="Picture 13" descr="artplus_nature_naturalcity42_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94275" y="4594225"/>
            <a:ext cx="4911725" cy="1882775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419600"/>
            <a:ext cx="6400800" cy="1143000"/>
          </a:xfrm>
          <a:prstGeom prst="rect">
            <a:avLst/>
          </a:prstGeom>
        </p:spPr>
        <p:txBody>
          <a:bodyPr/>
          <a:lstStyle>
            <a:lvl1pPr algn="l">
              <a:defRPr lang="en-US" sz="3400" b="1" i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105" name="Picture 9" descr="artplus_nature_naturalcity42_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95888" y="3097213"/>
            <a:ext cx="2971800" cy="571500"/>
          </a:xfrm>
          <a:prstGeom prst="rect">
            <a:avLst/>
          </a:prstGeom>
          <a:noFill/>
        </p:spPr>
      </p:pic>
      <p:pic>
        <p:nvPicPr>
          <p:cNvPr id="4104" name="Picture 8" descr="artplus_nature_naturalcity42_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25312" y="1993900"/>
            <a:ext cx="1546225" cy="1663700"/>
          </a:xfrm>
          <a:prstGeom prst="rect">
            <a:avLst/>
          </a:prstGeom>
          <a:noFill/>
        </p:spPr>
      </p:pic>
      <p:pic>
        <p:nvPicPr>
          <p:cNvPr id="4107" name="Picture 11" descr="artplus_nature_naturalcity42_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26100" y="2862263"/>
            <a:ext cx="623888" cy="579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6" y="145140"/>
            <a:ext cx="8229600" cy="5539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000" b="1" kern="1200" dirty="0" smtClean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360488"/>
            <a:ext cx="8240713" cy="4473575"/>
          </a:xfrm>
        </p:spPr>
        <p:txBody>
          <a:bodyPr/>
          <a:lstStyle>
            <a:lvl1pPr>
              <a:buClr>
                <a:srgbClr val="0070C0"/>
              </a:buClr>
              <a:defRPr sz="2200">
                <a:solidFill>
                  <a:schemeClr val="tx1"/>
                </a:solidFill>
              </a:defRPr>
            </a:lvl1pPr>
            <a:lvl2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2pPr>
            <a:lvl3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4pPr>
            <a:lvl5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IN" dirty="0"/>
              <a:t>Please use bullet points on this slide when the content is heavy break it up into highlights, don’t use paragraphs of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  <a:prstGeom prst="rect">
            <a:avLst/>
          </a:prstGeo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Shapes: Introductory basics you can't live without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84DACE6F-F406-4ED2-AB86-D251132232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884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751112" y="2394858"/>
            <a:ext cx="3624943" cy="631371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l" defTabSz="457200" rtl="0" eaLnBrk="1" latinLnBrk="0" hangingPunct="1">
              <a:spcBef>
                <a:spcPts val="0"/>
              </a:spcBef>
              <a:buFont typeface="Arial"/>
              <a:buNone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751339" y="3178402"/>
            <a:ext cx="3635375" cy="2344093"/>
          </a:xfrm>
          <a:ln w="12700">
            <a:solidFill>
              <a:srgbClr val="D2D2D2"/>
            </a:solidFill>
          </a:ln>
        </p:spPr>
        <p:txBody>
          <a:bodyPr>
            <a:normAutofit/>
          </a:bodyPr>
          <a:lstStyle>
            <a:lvl1pPr marL="231775" marR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lvl="0"/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729340" y="2384652"/>
            <a:ext cx="3679372" cy="663575"/>
          </a:xfrm>
        </p:spPr>
        <p:txBody>
          <a:bodyPr anchor="ctr">
            <a:normAutofit/>
          </a:bodyPr>
          <a:lstStyle>
            <a:lvl1pPr>
              <a:buNone/>
              <a:def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2pPr>
            <a:lvl3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3pPr>
            <a:lvl4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Column 1</a:t>
            </a:r>
            <a:endParaRPr lang="en-IN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4751389" y="2394858"/>
            <a:ext cx="3624943" cy="631371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l" defTabSz="457200" rtl="0" eaLnBrk="1" latinLnBrk="0" hangingPunct="1">
              <a:spcBef>
                <a:spcPts val="0"/>
              </a:spcBef>
              <a:buFont typeface="Arial"/>
              <a:buNone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4751616" y="3178402"/>
            <a:ext cx="3635375" cy="2344093"/>
          </a:xfrm>
          <a:ln w="12700">
            <a:solidFill>
              <a:srgbClr val="D2D2D2"/>
            </a:solidFill>
          </a:ln>
        </p:spPr>
        <p:txBody>
          <a:bodyPr>
            <a:normAutofit/>
          </a:bodyPr>
          <a:lstStyle>
            <a:lvl1pPr marL="231775" marR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lvl="0"/>
            <a:endParaRPr lang="en-US" dirty="0"/>
          </a:p>
        </p:txBody>
      </p:sp>
      <p:sp>
        <p:nvSpPr>
          <p:cNvPr id="27" name="Text Placeholder 15"/>
          <p:cNvSpPr>
            <a:spLocks noGrp="1"/>
          </p:cNvSpPr>
          <p:nvPr>
            <p:ph type="body" sz="quarter" idx="24" hasCustomPrompt="1"/>
          </p:nvPr>
        </p:nvSpPr>
        <p:spPr>
          <a:xfrm>
            <a:off x="4729617" y="2384652"/>
            <a:ext cx="3679372" cy="663575"/>
          </a:xfrm>
        </p:spPr>
        <p:txBody>
          <a:bodyPr anchor="ctr">
            <a:normAutofit/>
          </a:bodyPr>
          <a:lstStyle>
            <a:lvl1pPr>
              <a:buNone/>
              <a:def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2pPr>
            <a:lvl3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3pPr>
            <a:lvl4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Column 2</a:t>
            </a:r>
            <a:endParaRPr lang="en-IN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6" y="145140"/>
            <a:ext cx="8229600" cy="5539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Slide with two columns and a title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451301" y="1465489"/>
            <a:ext cx="8238674" cy="360000"/>
          </a:xfrm>
        </p:spPr>
        <p:txBody>
          <a:bodyPr>
            <a:noAutofit/>
          </a:bodyPr>
          <a:lstStyle>
            <a:lvl1pPr marL="231775" indent="-231775" algn="ctr" defTabSz="457200" rtl="0" eaLnBrk="1" latinLnBrk="0" hangingPunct="1">
              <a:spcBef>
                <a:spcPct val="20000"/>
              </a:spcBef>
              <a:buFont typeface="Arial"/>
              <a:buNone/>
              <a:defRPr kumimoji="0" lang="en-IN" sz="2200" b="1" i="0" u="none" strike="noStrike" kern="1200" cap="none" spc="8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COLUMN HEADING HERE</a:t>
            </a:r>
            <a:endParaRPr lang="en-I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July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Mukesh Rao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8631FF35-3F7D-4363-8164-17F69D3BF8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32081"/>
      </p:ext>
    </p:extLst>
  </p:cSld>
  <p:clrMapOvr>
    <a:masterClrMapping/>
  </p:clrMapOvr>
  <p:transition spd="med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PRO PPT Desig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21" y="4471039"/>
            <a:ext cx="9133758" cy="21710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7710" y="1480457"/>
            <a:ext cx="4142266" cy="154716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lvl1pPr marL="0" algn="l">
              <a:def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Insert Title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47710" y="3318659"/>
            <a:ext cx="4142266" cy="338554"/>
          </a:xfrm>
          <a:noFill/>
        </p:spPr>
        <p:txBody>
          <a:bodyPr wrap="square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Your Name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549775" y="3766911"/>
            <a:ext cx="4148138" cy="347889"/>
          </a:xfrm>
        </p:spPr>
        <p:txBody>
          <a:bodyPr>
            <a:normAutofit/>
          </a:bodyPr>
          <a:lstStyle>
            <a:lvl1pPr>
              <a:buNone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</p:spTree>
    <p:extLst>
      <p:ext uri="{BB962C8B-B14F-4D97-AF65-F5344CB8AC3E}">
        <p14:creationId xmlns:p14="http://schemas.microsoft.com/office/powerpoint/2010/main" val="822976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8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541" y="301152"/>
            <a:ext cx="7563358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My Documents\1 Temple\1 Wipro\1 On-going Jobs\Corporate ppt\z+ final\TMPLTS\6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178103"/>
            <a:ext cx="76962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4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63358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6" y="145140"/>
            <a:ext cx="8229600" cy="5539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360488"/>
            <a:ext cx="8240713" cy="4473575"/>
          </a:xfrm>
        </p:spPr>
        <p:txBody>
          <a:bodyPr/>
          <a:lstStyle>
            <a:lvl1pPr>
              <a:buClr>
                <a:srgbClr val="0070C0"/>
              </a:buClr>
              <a:defRPr sz="2200">
                <a:solidFill>
                  <a:schemeClr val="tx1"/>
                </a:solidFill>
              </a:defRPr>
            </a:lvl1pPr>
            <a:lvl2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2pPr>
            <a:lvl3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4pPr>
            <a:lvl5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IN" dirty="0"/>
              <a:t>Please use bullet points on this slide when the content is heavy break it up into highlights, don’t use paragraphs of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7943"/>
            <a:ext cx="9144000" cy="5442858"/>
          </a:xfrm>
        </p:spPr>
        <p:txBody>
          <a:bodyPr anchor="ctr">
            <a:normAutofit/>
          </a:bodyPr>
          <a:lstStyle>
            <a:lvl1pPr algn="ctr">
              <a:buNone/>
              <a:defRPr sz="5400" baseline="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17571"/>
            <a:ext cx="9144000" cy="1110343"/>
          </a:xfr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>
            <a:normAutofit/>
          </a:bodyPr>
          <a:lstStyle>
            <a:lvl1pPr algn="ctr">
              <a:buNone/>
              <a:defRPr lang="en-US" sz="2000" b="1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Paragarp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8140" y="140511"/>
            <a:ext cx="8229600" cy="55399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Vertical image with paragraph text</a:t>
            </a:r>
            <a:endParaRPr lang="en-IN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48140" y="1208314"/>
            <a:ext cx="4417774" cy="5046436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IN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159829" y="2331357"/>
            <a:ext cx="3530146" cy="280035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2pPr>
            <a:lvl3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3pPr>
            <a:lvl4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4pPr>
            <a:lvl5pPr>
              <a:buNone/>
              <a:defRPr lang="en-IN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5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This vertical image should be aligned left and centered vertically on the slide. Paragraph text should be centered vertically to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the image. Insert Text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Here.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Keep text as minimal as possible.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173663" y="2204017"/>
            <a:ext cx="3516312" cy="3055030"/>
          </a:xfrm>
        </p:spPr>
        <p:txBody>
          <a:bodyPr/>
          <a:lstStyle>
            <a:lvl1pPr>
              <a:buClr>
                <a:srgbClr val="0070C0"/>
              </a:buClr>
              <a:buFont typeface="Arial" pitchFamily="34" charset="0"/>
              <a:buChar char="•"/>
              <a:defRPr/>
            </a:lvl1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This vertical image should be aligned left and centered vertically on the slide. 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/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This vertical image should be aligned left and centered vertically on the slide. 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48140" y="1208314"/>
            <a:ext cx="4417774" cy="5046436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IN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48140" y="140511"/>
            <a:ext cx="8229600" cy="55399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Vertical image with bullet points</a:t>
            </a:r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tal image with 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05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lang="en-US" sz="3000" b="1" kern="1200" noProof="0" dirty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Horizontal image with paragraph text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0376" y="1103313"/>
            <a:ext cx="8229600" cy="3149600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46289" y="4498975"/>
            <a:ext cx="6851423" cy="1495425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IN" dirty="0"/>
              <a:t>Paragraph text should be left aligned. Adjust the height of this text box when needed. Make sure this box is </a:t>
            </a:r>
            <a:r>
              <a:rPr lang="en-IN" dirty="0" err="1"/>
              <a:t>centered</a:t>
            </a:r>
            <a:r>
              <a:rPr lang="en-IN" dirty="0"/>
              <a:t> horizontally on the page and to the image. 20 </a:t>
            </a:r>
            <a:r>
              <a:rPr lang="en-IN" dirty="0" err="1"/>
              <a:t>pt</a:t>
            </a:r>
            <a:r>
              <a:rPr lang="en-IN" dirty="0"/>
              <a:t> text should be used. Keep text as minimal as possible.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tal image with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60374" y="140511"/>
            <a:ext cx="8229601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>
                <a:solidFill>
                  <a:schemeClr val="tx1"/>
                </a:solidFill>
              </a:defRPr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Horizontal image with bullet points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0376" y="1103313"/>
            <a:ext cx="8229600" cy="2699430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IN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30300" y="4508500"/>
            <a:ext cx="6883400" cy="1498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Font typeface="Arial" pitchFamily="34" charset="0"/>
              <a:buChar char="•"/>
              <a:defRPr sz="2000" baseline="0"/>
            </a:lvl1pPr>
          </a:lstStyle>
          <a:p>
            <a:pPr lvl="0"/>
            <a:r>
              <a:rPr lang="en-US" dirty="0"/>
              <a:t>The horizontal image should be center aligned</a:t>
            </a:r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in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"/>
          <p:cNvSpPr>
            <a:spLocks noChangeArrowheads="1"/>
          </p:cNvSpPr>
          <p:nvPr userDrawn="1"/>
        </p:nvSpPr>
        <p:spPr bwMode="auto">
          <a:xfrm>
            <a:off x="-4825" y="5486400"/>
            <a:ext cx="8542400" cy="685800"/>
          </a:xfrm>
          <a:prstGeom prst="rect">
            <a:avLst/>
          </a:prstGeom>
          <a:gradFill rotWithShape="1">
            <a:gsLst>
              <a:gs pos="0">
                <a:srgbClr val="77787D"/>
              </a:gs>
              <a:gs pos="50000">
                <a:srgbClr val="ADAEB5"/>
              </a:gs>
              <a:gs pos="100000">
                <a:srgbClr val="CED0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Rectangle 2"/>
          <p:cNvSpPr>
            <a:spLocks noChangeArrowheads="1"/>
          </p:cNvSpPr>
          <p:nvPr userDrawn="1"/>
        </p:nvSpPr>
        <p:spPr bwMode="auto">
          <a:xfrm>
            <a:off x="-4825" y="5611813"/>
            <a:ext cx="8542400" cy="407987"/>
          </a:xfrm>
          <a:prstGeom prst="rect">
            <a:avLst/>
          </a:prstGeom>
          <a:gradFill rotWithShape="1">
            <a:gsLst>
              <a:gs pos="0">
                <a:srgbClr val="494A58"/>
              </a:gs>
              <a:gs pos="50000">
                <a:srgbClr val="6C6E81"/>
              </a:gs>
              <a:gs pos="100000">
                <a:srgbClr val="81849B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Right Arrow 14"/>
          <p:cNvSpPr/>
          <p:nvPr userDrawn="1"/>
        </p:nvSpPr>
        <p:spPr>
          <a:xfrm>
            <a:off x="5037466" y="772886"/>
            <a:ext cx="160131" cy="315459"/>
          </a:xfrm>
          <a:prstGeom prst="rightArrow">
            <a:avLst>
              <a:gd name="adj1" fmla="val 50000"/>
              <a:gd name="adj2" fmla="val 201887"/>
            </a:avLst>
          </a:prstGeom>
          <a:solidFill>
            <a:srgbClr val="03A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023713" y="1164317"/>
            <a:ext cx="3929063" cy="479424"/>
          </a:xfrm>
        </p:spPr>
        <p:txBody>
          <a:bodyPr>
            <a:no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8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23713" y="758593"/>
            <a:ext cx="3929063" cy="286438"/>
          </a:xfrm>
        </p:spPr>
        <p:txBody>
          <a:bodyPr>
            <a:no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HIGHLIGHTS</a:t>
            </a: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903515" y="2104328"/>
            <a:ext cx="4049262" cy="1596815"/>
          </a:xfrm>
        </p:spPr>
        <p:txBody>
          <a:bodyPr>
            <a:norm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IN" sz="160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IN" dirty="0"/>
              <a:t>Add a small brief of the case study / point of view / Define a concept / theme / topic. You may add up to 6 lines of text. Beyond 6 lines will not be readable.</a:t>
            </a:r>
          </a:p>
        </p:txBody>
      </p:sp>
      <p:sp>
        <p:nvSpPr>
          <p:cNvPr id="40" name="Picture Placeholder 38"/>
          <p:cNvSpPr>
            <a:spLocks noGrp="1"/>
          </p:cNvSpPr>
          <p:nvPr>
            <p:ph type="pic" sz="quarter" idx="14"/>
          </p:nvPr>
        </p:nvSpPr>
        <p:spPr>
          <a:xfrm>
            <a:off x="5690960" y="490538"/>
            <a:ext cx="2874963" cy="5692775"/>
          </a:xfrm>
          <a:ln>
            <a:noFill/>
          </a:ln>
          <a:effectLst/>
        </p:spPr>
        <p:txBody>
          <a:bodyPr>
            <a:flatTx/>
          </a:bodyPr>
          <a:lstStyle>
            <a:lvl1pPr>
              <a:buNone/>
              <a:defRPr>
                <a:effectLst/>
              </a:defRPr>
            </a:lvl1pPr>
          </a:lstStyle>
          <a:p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903515" y="3864429"/>
            <a:ext cx="4049262" cy="1545771"/>
          </a:xfrm>
        </p:spPr>
        <p:txBody>
          <a:bodyPr>
            <a:norm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IN" sz="1400" kern="1200" baseline="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Add Highlights of the topic and only </a:t>
            </a:r>
            <a:br>
              <a:rPr lang="en-US" dirty="0"/>
            </a:br>
            <a:r>
              <a:rPr lang="en-US" dirty="0"/>
              <a:t>5 lines of text is allowed, beyond </a:t>
            </a:r>
            <a:br>
              <a:rPr lang="en-US" dirty="0"/>
            </a:br>
            <a:r>
              <a:rPr lang="en-US" dirty="0"/>
              <a:t>that it will not be readable.</a:t>
            </a:r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7"/>
          <p:cNvSpPr>
            <a:spLocks noChangeArrowheads="1"/>
          </p:cNvSpPr>
          <p:nvPr userDrawn="1"/>
        </p:nvSpPr>
        <p:spPr bwMode="gray"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2456"/>
            <a:ext cx="8229600" cy="4525963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10884" y="6647351"/>
            <a:ext cx="360000" cy="14896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5D61087F-CA7B-4F6C-AD54-FCE24029CF22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1" name="Picture 19" descr="1"/>
          <p:cNvPicPr>
            <a:picLocks noChangeAspect="1" noChangeArrowheads="1"/>
          </p:cNvPicPr>
          <p:nvPr userDrawn="1"/>
        </p:nvPicPr>
        <p:blipFill>
          <a:blip r:embed="rId27" cstate="print"/>
          <a:srcRect b="38461"/>
          <a:stretch>
            <a:fillRect/>
          </a:stretch>
        </p:blipFill>
        <p:spPr bwMode="auto">
          <a:xfrm>
            <a:off x="0" y="6324600"/>
            <a:ext cx="91440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Introduction to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81303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6" r:id="rId17"/>
    <p:sldLayoutId id="2147483662" r:id="rId18"/>
    <p:sldLayoutId id="2147483688" r:id="rId19"/>
    <p:sldLayoutId id="2147483689" r:id="rId20"/>
    <p:sldLayoutId id="2147483692" r:id="rId21"/>
    <p:sldLayoutId id="2147483694" r:id="rId22"/>
    <p:sldLayoutId id="2147483695" r:id="rId23"/>
    <p:sldLayoutId id="2147483696" r:id="rId24"/>
    <p:sldLayoutId id="2147483698" r:id="rId25"/>
  </p:sldLayoutIdLst>
  <p:txStyles>
    <p:titleStyle>
      <a:lvl1pPr algn="l" defTabSz="457200" rtl="0" eaLnBrk="1" latinLnBrk="0" hangingPunct="1">
        <a:spcBef>
          <a:spcPct val="0"/>
        </a:spcBef>
        <a:buNone/>
        <a:defRPr lang="en-US" sz="3000" b="1" kern="1200" dirty="0">
          <a:solidFill>
            <a:schemeClr val="tx1"/>
          </a:solidFill>
          <a:latin typeface="+mj-lt"/>
          <a:ea typeface="+mn-ea"/>
          <a:cs typeface="Arial"/>
        </a:defRPr>
      </a:lvl1pPr>
    </p:titleStyle>
    <p:bodyStyle>
      <a:lvl1pPr marL="231775" indent="-231775" algn="l" defTabSz="457200" rtl="0" eaLnBrk="1" latinLnBrk="0" hangingPunct="1">
        <a:spcBef>
          <a:spcPct val="20000"/>
        </a:spcBef>
        <a:buFont typeface="Arial"/>
        <a:buChar char="•"/>
        <a:defRPr kumimoji="0" lang="en-US" sz="20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0" lang="en-US" sz="16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0" lang="en-US" sz="14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0" lang="en-US" sz="1200" b="0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28956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IN" sz="2400" b="1" dirty="0"/>
              <a:t>Model </a:t>
            </a:r>
            <a:r>
              <a:rPr lang="en-IN" sz="2400" b="1" dirty="0" smtClean="0"/>
              <a:t>Performance </a:t>
            </a:r>
            <a:r>
              <a:rPr lang="en-IN" sz="2400" b="1" dirty="0"/>
              <a:t>&amp; Tuning</a:t>
            </a:r>
          </a:p>
        </p:txBody>
      </p:sp>
    </p:spTree>
    <p:extLst>
      <p:ext uri="{BB962C8B-B14F-4D97-AF65-F5344CB8AC3E}">
        <p14:creationId xmlns:p14="http://schemas.microsoft.com/office/powerpoint/2010/main" val="2540199862"/>
      </p:ext>
    </p:extLst>
  </p:cSld>
  <p:clrMapOvr>
    <a:masterClrMapping/>
  </p:clrMapOvr>
  <p:transition spd="med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1C0C43F3-F0C5-4B10-B898-F89D3EAAFE9F}"/>
                  </a:ext>
                </a:extLst>
              </p:cNvPr>
              <p:cNvGraphicFramePr/>
              <p:nvPr/>
            </p:nvGraphicFramePr>
            <p:xfrm>
              <a:off x="3657600" y="1941871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xmlns="" xmlns:cx1="http://schemas.microsoft.com/office/drawing/2015/9/8/chartex" id="{1C0C43F3-F0C5-4B10-B898-F89D3EAAFE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7600" y="1941871"/>
                <a:ext cx="4572000" cy="27432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43B651-C425-4CBC-9303-017487754C21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2206823"/>
          <a:ext cx="1981200" cy="2345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25222903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57340238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Mean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0.770166667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2772874"/>
                  </a:ext>
                </a:extLst>
              </a:tr>
              <a:tr h="11439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Standard Error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0.015172553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8840595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Median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68090276"/>
                  </a:ext>
                </a:extLst>
              </a:tr>
              <a:tr h="11439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33438691"/>
                  </a:ext>
                </a:extLst>
              </a:tr>
              <a:tr h="152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Standard Deviation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0.107286148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291451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Sample Variance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0.011510317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89850879"/>
                  </a:ext>
                </a:extLst>
              </a:tr>
              <a:tr h="76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Kurtosis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0.2246995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46868135"/>
                  </a:ext>
                </a:extLst>
              </a:tr>
              <a:tr h="76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Skewness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-0.267638887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9273152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Range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78803150"/>
                  </a:ext>
                </a:extLst>
              </a:tr>
              <a:tr h="1810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Minimum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3691719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Maximum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75817606"/>
                  </a:ext>
                </a:extLst>
              </a:tr>
              <a:tr h="47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38.50833335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33661825"/>
                  </a:ext>
                </a:extLst>
              </a:tr>
              <a:tr h="85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Count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01284245"/>
                  </a:ext>
                </a:extLst>
              </a:tr>
              <a:tr h="335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Confidence Level(95.0%)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0.030490386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796723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FA9D58-92E6-461B-AEF5-CCE2CE413496}"/>
              </a:ext>
            </a:extLst>
          </p:cNvPr>
          <p:cNvSpPr txBox="1"/>
          <p:nvPr/>
        </p:nvSpPr>
        <p:spPr>
          <a:xfrm>
            <a:off x="990600" y="5254823"/>
            <a:ext cx="739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Model accuracy is likely to be in the range of  0.74 – 0.80 at 95% confidence level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4F1497-73BF-4B8D-B28B-F086B08193C7}"/>
              </a:ext>
            </a:extLst>
          </p:cNvPr>
          <p:cNvSpPr txBox="1"/>
          <p:nvPr/>
        </p:nvSpPr>
        <p:spPr>
          <a:xfrm>
            <a:off x="228600" y="964498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Accuracy estimates using </a:t>
            </a:r>
            <a:r>
              <a:rPr lang="en-US" sz="2400" dirty="0" err="1"/>
              <a:t>Kfold</a:t>
            </a:r>
            <a:r>
              <a:rPr lang="en-US" sz="2400" dirty="0"/>
              <a:t> Validation</a:t>
            </a:r>
          </a:p>
        </p:txBody>
      </p:sp>
    </p:spTree>
    <p:extLst>
      <p:ext uri="{BB962C8B-B14F-4D97-AF65-F5344CB8AC3E}">
        <p14:creationId xmlns:p14="http://schemas.microsoft.com/office/powerpoint/2010/main" val="3866086919"/>
      </p:ext>
    </p:extLst>
  </p:cSld>
  <p:clrMapOvr>
    <a:masterClrMapping/>
  </p:clrMapOvr>
  <p:transition spd="med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02E86E9-DB69-43B1-9216-AE91FA89ECCE}"/>
              </a:ext>
            </a:extLst>
          </p:cNvPr>
          <p:cNvSpPr txBox="1">
            <a:spLocks noChangeArrowheads="1"/>
          </p:cNvSpPr>
          <p:nvPr/>
        </p:nvSpPr>
        <p:spPr>
          <a:xfrm>
            <a:off x="3276600" y="2895600"/>
            <a:ext cx="281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/>
              <a:buNone/>
            </a:pPr>
            <a:r>
              <a:rPr lang="en-IN" sz="1800" b="1" u="sng" dirty="0" err="1"/>
              <a:t>ThankYou</a:t>
            </a:r>
            <a:endParaRPr lang="en-IN" sz="1800" b="1" u="sng" dirty="0"/>
          </a:p>
        </p:txBody>
      </p:sp>
    </p:spTree>
    <p:extLst>
      <p:ext uri="{BB962C8B-B14F-4D97-AF65-F5344CB8AC3E}">
        <p14:creationId xmlns:p14="http://schemas.microsoft.com/office/powerpoint/2010/main" val="1159270936"/>
      </p:ext>
    </p:extLst>
  </p:cSld>
  <p:clrMapOvr>
    <a:masterClrMapping/>
  </p:clrMapOvr>
  <p:transition spd="med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990600"/>
            <a:ext cx="79248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sz="2400" dirty="0" err="1"/>
              <a:t>BootStrap</a:t>
            </a:r>
            <a:r>
              <a:rPr lang="en-IN" sz="2400" dirty="0"/>
              <a:t> Sampling</a:t>
            </a:r>
          </a:p>
          <a:p>
            <a:pPr marL="342900" indent="-342900">
              <a:buFont typeface="+mj-lt"/>
              <a:buAutoNum type="alphaL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Also known as sampling with replacement, is a sampling technique used when the amount of data is limited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A random function is used to create the sample from the original dataset. That a record has already been picked earlier for the sample is immaterial. 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Within a sample, there may be repeating records. Could be duplicates or more but two sample sets are unlikely to be 100% same. 	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The records not picked up in an iteration will serve the purpose of test data and test data will always have unique records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Suppose we have 10 data points in the  dataset. We can create multiple sample sets each with 10 data points  or less and corresponding test data. 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The number of samples created maybe 10, more than 10 or less than 10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The more the samples we create from a small size data, more likely we will have samples that are very similar in terms of the data points</a:t>
            </a:r>
          </a:p>
        </p:txBody>
      </p:sp>
    </p:spTree>
    <p:extLst>
      <p:ext uri="{BB962C8B-B14F-4D97-AF65-F5344CB8AC3E}">
        <p14:creationId xmlns:p14="http://schemas.microsoft.com/office/powerpoint/2010/main" val="3214376441"/>
      </p:ext>
    </p:extLst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990600"/>
            <a:ext cx="792480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sz="2400" dirty="0" err="1"/>
              <a:t>BootStrap</a:t>
            </a:r>
            <a:r>
              <a:rPr lang="en-IN" sz="2400" dirty="0"/>
              <a:t> Sampling</a:t>
            </a:r>
          </a:p>
          <a:p>
            <a:pPr marL="342900" indent="-342900">
              <a:buFont typeface="+mj-lt"/>
              <a:buAutoNum type="alphaL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from </a:t>
            </a:r>
            <a:r>
              <a:rPr lang="en-IN" sz="1600" dirty="0" err="1"/>
              <a:t>sklearn.utils</a:t>
            </a:r>
            <a:r>
              <a:rPr lang="en-IN" sz="1600" dirty="0"/>
              <a:t> import resample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import </a:t>
            </a:r>
            <a:r>
              <a:rPr lang="en-IN" sz="1600" dirty="0" err="1"/>
              <a:t>numpy</a:t>
            </a:r>
            <a:r>
              <a:rPr lang="en-IN" sz="1600" dirty="0"/>
              <a:t> as np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# load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data = [10,20,30,40,50,60,70,80,90,100]   # original data with 10 data points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# configure bootstrap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err="1"/>
              <a:t>n_iterations</a:t>
            </a:r>
            <a:r>
              <a:rPr lang="en-IN" sz="1600" dirty="0"/>
              <a:t> = 50              # Number of bootstrap samples to create = 50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err="1"/>
              <a:t>n_size</a:t>
            </a:r>
            <a:r>
              <a:rPr lang="en-IN" sz="1600" dirty="0"/>
              <a:t> = int(</a:t>
            </a:r>
            <a:r>
              <a:rPr lang="en-IN" sz="1600" dirty="0" err="1"/>
              <a:t>len</a:t>
            </a:r>
            <a:r>
              <a:rPr lang="en-IN" sz="1600" dirty="0"/>
              <a:t>(data) * 1)    # picking only 50 % of the given data in every bootstrap sample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# run bootstrap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stats = list()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for </a:t>
            </a:r>
            <a:r>
              <a:rPr lang="en-IN" sz="1600" dirty="0" err="1"/>
              <a:t>i</a:t>
            </a:r>
            <a:r>
              <a:rPr lang="en-IN" sz="1600" dirty="0"/>
              <a:t> in range(</a:t>
            </a:r>
            <a:r>
              <a:rPr lang="en-IN" sz="1600" dirty="0" err="1"/>
              <a:t>n_iterations</a:t>
            </a:r>
            <a:r>
              <a:rPr lang="en-IN" sz="1600" dirty="0"/>
              <a:t>):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	# prepare train and test sets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	train = resample(data, </a:t>
            </a:r>
            <a:r>
              <a:rPr lang="en-IN" sz="1600" dirty="0" err="1"/>
              <a:t>n_samples</a:t>
            </a:r>
            <a:r>
              <a:rPr lang="en-IN" sz="1600" dirty="0"/>
              <a:t>=</a:t>
            </a:r>
            <a:r>
              <a:rPr lang="en-IN" sz="1600" dirty="0" err="1"/>
              <a:t>n_size</a:t>
            </a:r>
            <a:r>
              <a:rPr lang="en-IN" sz="1600" dirty="0"/>
              <a:t>)  # Sampling with replacement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	test = </a:t>
            </a:r>
            <a:r>
              <a:rPr lang="en-IN" sz="1600" dirty="0" err="1"/>
              <a:t>np.array</a:t>
            </a:r>
            <a:r>
              <a:rPr lang="en-IN" sz="1600" dirty="0"/>
              <a:t>([x for x in data if x not in train])  # picking rest of the data not considered in sample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	print("</a:t>
            </a:r>
            <a:r>
              <a:rPr lang="en-IN" sz="1600" dirty="0" err="1"/>
              <a:t>Train_data</a:t>
            </a:r>
            <a:r>
              <a:rPr lang="en-IN" sz="1600" dirty="0"/>
              <a:t> -&gt;", train, " " , "</a:t>
            </a:r>
            <a:r>
              <a:rPr lang="en-IN" sz="1600" dirty="0" err="1"/>
              <a:t>Test_data</a:t>
            </a:r>
            <a:r>
              <a:rPr lang="en-IN" sz="1600" dirty="0"/>
              <a:t> -&gt;", test)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66040046"/>
      </p:ext>
    </p:extLst>
  </p:cSld>
  <p:clrMapOvr>
    <a:masterClrMapping/>
  </p:clrMapOvr>
  <p:transition spd="med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679C38-901D-4A5E-9D67-205B27440B88}"/>
              </a:ext>
            </a:extLst>
          </p:cNvPr>
          <p:cNvSpPr/>
          <p:nvPr/>
        </p:nvSpPr>
        <p:spPr>
          <a:xfrm>
            <a:off x="304800" y="914400"/>
            <a:ext cx="79248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Boot Strap sample - </a:t>
            </a:r>
          </a:p>
          <a:p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[30, 30, 30, 90, 20, 80, 30, 80, 40, 10]   </a:t>
            </a:r>
            <a:r>
              <a:rPr lang="en-US" sz="1200" dirty="0" err="1"/>
              <a:t>Test_data</a:t>
            </a:r>
            <a:r>
              <a:rPr lang="en-US" sz="1200" dirty="0"/>
              <a:t> -&gt; [ 50  60  70 100]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[50, 80, 20, 20, 40, 40, 50, 100, 70, 70]   </a:t>
            </a:r>
            <a:r>
              <a:rPr lang="en-US" sz="1200" dirty="0" err="1"/>
              <a:t>Test_data</a:t>
            </a:r>
            <a:r>
              <a:rPr lang="en-US" sz="1200" dirty="0"/>
              <a:t> -&gt; [10 30 60 90]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[10, 80, 40, 80, 90, 100, 30, 80, 90, 20]   </a:t>
            </a:r>
            <a:r>
              <a:rPr lang="en-US" sz="1200" dirty="0" err="1"/>
              <a:t>Test_data</a:t>
            </a:r>
            <a:r>
              <a:rPr lang="en-US" sz="1200" dirty="0"/>
              <a:t> -&gt; [50 60 70]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[30, 30, 40, 70, 70, 50, 100, 100, 70, 20]   </a:t>
            </a:r>
            <a:r>
              <a:rPr lang="en-US" sz="1200" dirty="0" err="1"/>
              <a:t>Test_data</a:t>
            </a:r>
            <a:r>
              <a:rPr lang="en-US" sz="1200" dirty="0"/>
              <a:t> -&gt; [10 60 80 90]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[90, 30, 100, 40, 10, 30, 30, 50, 10, 30]   </a:t>
            </a:r>
            <a:r>
              <a:rPr lang="en-US" sz="1200" dirty="0" err="1"/>
              <a:t>Test_data</a:t>
            </a:r>
            <a:r>
              <a:rPr lang="en-US" sz="1200" dirty="0"/>
              <a:t> -&gt; [20 60 70 80]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[30, 40, 30, 20, 80, 20, 10, 30, 50, 40]   </a:t>
            </a:r>
            <a:r>
              <a:rPr lang="en-US" sz="1200" dirty="0" err="1"/>
              <a:t>Test_data</a:t>
            </a:r>
            <a:r>
              <a:rPr lang="en-US" sz="1200" dirty="0"/>
              <a:t> -&gt; [ 60  70  90 100]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[70, 30, 60, 30, 80, 100, 40, 20, 70, 70]   </a:t>
            </a:r>
            <a:r>
              <a:rPr lang="en-US" sz="1200" dirty="0" err="1"/>
              <a:t>Test_data</a:t>
            </a:r>
            <a:r>
              <a:rPr lang="en-US" sz="1200" dirty="0"/>
              <a:t> -&gt; [10 50 90]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[100, 30, 70, 100, 90, 90, 10, 60, 60, 70]   </a:t>
            </a:r>
            <a:r>
              <a:rPr lang="en-US" sz="1200" dirty="0" err="1"/>
              <a:t>Test_data</a:t>
            </a:r>
            <a:r>
              <a:rPr lang="en-US" sz="1200" dirty="0"/>
              <a:t> -&gt; [20 40 50 80]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[40, 40, 30, 90, 90, 30, 90, 10, 60, 100]   </a:t>
            </a:r>
            <a:r>
              <a:rPr lang="en-US" sz="1200" dirty="0" err="1"/>
              <a:t>Test_data</a:t>
            </a:r>
            <a:r>
              <a:rPr lang="en-US" sz="1200" dirty="0"/>
              <a:t> -&gt; [20 50 70 80]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[10, 90, 70, 70, 30, 20, 70, 70, 90, 40]   </a:t>
            </a:r>
            <a:r>
              <a:rPr lang="en-US" sz="1200" dirty="0" err="1"/>
              <a:t>Test_data</a:t>
            </a:r>
            <a:r>
              <a:rPr lang="en-US" sz="1200" dirty="0"/>
              <a:t> -&gt; [ 50  60  80 100]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[100, 40, 100, 90, 100, 50, 30, 50, 20, 40]   </a:t>
            </a:r>
            <a:r>
              <a:rPr lang="en-US" sz="1200" dirty="0" err="1"/>
              <a:t>Test_data</a:t>
            </a:r>
            <a:r>
              <a:rPr lang="en-US" sz="1200" dirty="0"/>
              <a:t> -&gt; [10 60 70 80]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[50, 20, 10, 50, 50, 20, 60, 20, 40, 100]   </a:t>
            </a:r>
            <a:r>
              <a:rPr lang="en-US" sz="1200" dirty="0" err="1"/>
              <a:t>Test_data</a:t>
            </a:r>
            <a:r>
              <a:rPr lang="en-US" sz="1200" dirty="0"/>
              <a:t> -&gt; [30 70 80 90]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[10, 20, 10, 40, 60, 30, 20, 30, 80, 80]   </a:t>
            </a:r>
            <a:r>
              <a:rPr lang="en-US" sz="1200" dirty="0" err="1"/>
              <a:t>Test_data</a:t>
            </a:r>
            <a:r>
              <a:rPr lang="en-US" sz="1200" dirty="0"/>
              <a:t> -&gt; [ 50  70  90 100]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[50, 90, 50, 60, 50, 90, 40, 30, 40, 50]   </a:t>
            </a:r>
            <a:r>
              <a:rPr lang="en-US" sz="1200" dirty="0" err="1"/>
              <a:t>Test_data</a:t>
            </a:r>
            <a:r>
              <a:rPr lang="en-US" sz="1200" dirty="0"/>
              <a:t> -&gt; [ 10  20  70  80 100]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[100, 70, 100, 70, 100, 70, 90, 20, 20, 60]   </a:t>
            </a:r>
            <a:r>
              <a:rPr lang="en-US" sz="1200" dirty="0" err="1"/>
              <a:t>Test_data</a:t>
            </a:r>
            <a:r>
              <a:rPr lang="en-US" sz="1200" dirty="0"/>
              <a:t> -&gt; [10 30 40 50 80]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[80, 30, 100, 60, 40, 20, 100, 70, 20, 60]   </a:t>
            </a:r>
            <a:r>
              <a:rPr lang="en-US" sz="1200" dirty="0" err="1"/>
              <a:t>Test_data</a:t>
            </a:r>
            <a:r>
              <a:rPr lang="en-US" sz="1200" dirty="0"/>
              <a:t> -&gt; [10 50 90]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[20, 100, 50, 70, 50, 10, 50, 60, 30, 70]   </a:t>
            </a:r>
            <a:r>
              <a:rPr lang="en-US" sz="1200" dirty="0" err="1"/>
              <a:t>Test_data</a:t>
            </a:r>
            <a:r>
              <a:rPr lang="en-US" sz="1200" dirty="0"/>
              <a:t> -&gt; [40 80 90]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[10, 60, 90, 40, 50, 100, 50, 50, 20, 80]   </a:t>
            </a:r>
            <a:r>
              <a:rPr lang="en-US" sz="1200" dirty="0" err="1"/>
              <a:t>Test_data</a:t>
            </a:r>
            <a:r>
              <a:rPr lang="en-US" sz="1200" dirty="0"/>
              <a:t> -&gt; [30 70]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[20, 30, 80, 10, 100, 80, 60, 90, 50, 80]   </a:t>
            </a:r>
            <a:r>
              <a:rPr lang="en-US" sz="1200" dirty="0" err="1"/>
              <a:t>Test_data</a:t>
            </a:r>
            <a:r>
              <a:rPr lang="en-US" sz="1200" dirty="0"/>
              <a:t> -&gt; [40 70]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[10, 20, 70, 10, 80, 60, 50, 20, 20, 10]   </a:t>
            </a:r>
            <a:r>
              <a:rPr lang="en-US" sz="1200" dirty="0" err="1"/>
              <a:t>Test_data</a:t>
            </a:r>
            <a:r>
              <a:rPr lang="en-US" sz="1200" dirty="0"/>
              <a:t> -&gt; [ 30  40  90 100]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[90, 70, 50, 100, 20, 60, 60, 90, 60, 70]   </a:t>
            </a:r>
            <a:r>
              <a:rPr lang="en-US" sz="1200" dirty="0" err="1"/>
              <a:t>Test_data</a:t>
            </a:r>
            <a:r>
              <a:rPr lang="en-US" sz="1200" dirty="0"/>
              <a:t> -&gt; [10 30 40 80]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[80, 20, 100, 10, 80, 30, 100, 20, 60, 100]   </a:t>
            </a:r>
            <a:r>
              <a:rPr lang="en-US" sz="1200" dirty="0" err="1"/>
              <a:t>Test_data</a:t>
            </a:r>
            <a:r>
              <a:rPr lang="en-US" sz="1200" dirty="0"/>
              <a:t> -&gt; [40 50 70 90]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[10, 90, 20, 90, 50, 80, 30, 100, 10, 80]   </a:t>
            </a:r>
            <a:r>
              <a:rPr lang="en-US" sz="1200" dirty="0" err="1"/>
              <a:t>Test_data</a:t>
            </a:r>
            <a:r>
              <a:rPr lang="en-US" sz="1200" dirty="0"/>
              <a:t> -&gt; [40 60 70]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[100, 30, 30, 70, 90, 30, 30, 90, 100, 10]   </a:t>
            </a:r>
            <a:r>
              <a:rPr lang="en-US" sz="1200" dirty="0" err="1"/>
              <a:t>Test_data</a:t>
            </a:r>
            <a:r>
              <a:rPr lang="en-US" sz="1200" dirty="0"/>
              <a:t> -&gt; [20 40 50 60 80]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[20, 10, 40, 20, 20, 40, 20, 90, 100, 50]   </a:t>
            </a:r>
            <a:r>
              <a:rPr lang="en-US" sz="1200" dirty="0" err="1"/>
              <a:t>Test_data</a:t>
            </a:r>
            <a:r>
              <a:rPr lang="en-US" sz="1200" dirty="0"/>
              <a:t> -&gt; [30 60 70 80]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[20, 100, 50, 60, 80, 70, 90, 20, 90, 40]   </a:t>
            </a:r>
            <a:r>
              <a:rPr lang="en-US" sz="1200" dirty="0" err="1"/>
              <a:t>Test_data</a:t>
            </a:r>
            <a:r>
              <a:rPr lang="en-US" sz="1200" dirty="0"/>
              <a:t> -&gt; [10 30]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[70, 20, 100, 20, 40, 60, 30, 80, 80, 70]   </a:t>
            </a:r>
            <a:r>
              <a:rPr lang="en-US" sz="1200" dirty="0" err="1"/>
              <a:t>Test_data</a:t>
            </a:r>
            <a:r>
              <a:rPr lang="en-US" sz="1200" dirty="0"/>
              <a:t> -&gt; [10 50 90]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93199404"/>
      </p:ext>
    </p:extLst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679C38-901D-4A5E-9D67-205B27440B88}"/>
              </a:ext>
            </a:extLst>
          </p:cNvPr>
          <p:cNvSpPr/>
          <p:nvPr/>
        </p:nvSpPr>
        <p:spPr>
          <a:xfrm>
            <a:off x="381000" y="762000"/>
            <a:ext cx="84582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Boot Strap sample (</a:t>
            </a:r>
            <a:r>
              <a:rPr lang="en-US" sz="1400" dirty="0" err="1"/>
              <a:t>contd</a:t>
            </a:r>
            <a:r>
              <a:rPr lang="en-US" sz="1400" dirty="0"/>
              <a:t>…) - </a:t>
            </a:r>
          </a:p>
          <a:p>
            <a:endParaRPr lang="en-US" sz="1400" dirty="0"/>
          </a:p>
          <a:p>
            <a:endParaRPr lang="en-US" sz="1400" dirty="0"/>
          </a:p>
          <a:p>
            <a:pPr marL="342900" indent="-342900">
              <a:buFont typeface="+mj-lt"/>
              <a:buAutoNum type="arabicPeriod" startAt="28"/>
            </a:pPr>
            <a:r>
              <a:rPr lang="en-US" sz="1400" dirty="0" err="1"/>
              <a:t>Train_data</a:t>
            </a:r>
            <a:r>
              <a:rPr lang="en-US" sz="1400" dirty="0"/>
              <a:t> -&gt; [70, 50, 80, 60, 100, 60, 40, 80, 70, 100]   </a:t>
            </a:r>
            <a:r>
              <a:rPr lang="en-US" sz="1400" dirty="0" err="1"/>
              <a:t>Test_data</a:t>
            </a:r>
            <a:r>
              <a:rPr lang="en-US" sz="1400" dirty="0"/>
              <a:t> -&gt; [10 20 30 90]</a:t>
            </a:r>
          </a:p>
          <a:p>
            <a:pPr marL="342900" indent="-342900">
              <a:buFont typeface="+mj-lt"/>
              <a:buAutoNum type="arabicPeriod" startAt="28"/>
            </a:pPr>
            <a:r>
              <a:rPr lang="en-US" sz="1400" dirty="0" err="1"/>
              <a:t>Train_data</a:t>
            </a:r>
            <a:r>
              <a:rPr lang="en-US" sz="1400" dirty="0"/>
              <a:t> -&gt; [40, 90, 80, 20, 10, 70, 10, 80, 90, 60]   </a:t>
            </a:r>
            <a:r>
              <a:rPr lang="en-US" sz="1400" dirty="0" err="1"/>
              <a:t>Test_data</a:t>
            </a:r>
            <a:r>
              <a:rPr lang="en-US" sz="1400" dirty="0"/>
              <a:t> -&gt; [ 30  50 100]</a:t>
            </a:r>
          </a:p>
          <a:p>
            <a:pPr marL="342900" indent="-342900">
              <a:buFont typeface="+mj-lt"/>
              <a:buAutoNum type="arabicPeriod" startAt="28"/>
            </a:pPr>
            <a:r>
              <a:rPr lang="en-US" sz="1400" dirty="0" err="1"/>
              <a:t>Train_data</a:t>
            </a:r>
            <a:r>
              <a:rPr lang="en-US" sz="1400" dirty="0"/>
              <a:t> -&gt; [50, 80, 90, 90, 80, 80, 80, 20, 30, 90]   </a:t>
            </a:r>
            <a:r>
              <a:rPr lang="en-US" sz="1400" dirty="0" err="1"/>
              <a:t>Test_data</a:t>
            </a:r>
            <a:r>
              <a:rPr lang="en-US" sz="1400" dirty="0"/>
              <a:t> -&gt; [ 10  40  60  70 100]</a:t>
            </a:r>
          </a:p>
          <a:p>
            <a:pPr marL="342900" indent="-342900">
              <a:buFont typeface="+mj-lt"/>
              <a:buAutoNum type="arabicPeriod" startAt="28"/>
            </a:pPr>
            <a:r>
              <a:rPr lang="en-US" sz="1400" dirty="0" err="1"/>
              <a:t>Train_data</a:t>
            </a:r>
            <a:r>
              <a:rPr lang="en-US" sz="1400" dirty="0"/>
              <a:t> -&gt; [90, 40, 40, 80, 20, 80, 90, 30, 50, 90]   </a:t>
            </a:r>
            <a:r>
              <a:rPr lang="en-US" sz="1400" dirty="0" err="1"/>
              <a:t>Test_data</a:t>
            </a:r>
            <a:r>
              <a:rPr lang="en-US" sz="1400" dirty="0"/>
              <a:t> -&gt; [ 10  60  70 100]</a:t>
            </a:r>
          </a:p>
          <a:p>
            <a:pPr marL="342900" indent="-342900">
              <a:buFont typeface="+mj-lt"/>
              <a:buAutoNum type="arabicPeriod" startAt="28"/>
            </a:pPr>
            <a:r>
              <a:rPr lang="en-US" sz="1400" dirty="0" err="1"/>
              <a:t>Train_data</a:t>
            </a:r>
            <a:r>
              <a:rPr lang="en-US" sz="1400" dirty="0"/>
              <a:t> -&gt; [40, 50, 100, 100, 70, 60, 40, 100, 50, 10]   </a:t>
            </a:r>
            <a:r>
              <a:rPr lang="en-US" sz="1400" dirty="0" err="1"/>
              <a:t>Test_data</a:t>
            </a:r>
            <a:r>
              <a:rPr lang="en-US" sz="1400" dirty="0"/>
              <a:t> -&gt; [20 30 80 90]</a:t>
            </a:r>
          </a:p>
          <a:p>
            <a:pPr marL="342900" indent="-342900">
              <a:buFont typeface="+mj-lt"/>
              <a:buAutoNum type="arabicPeriod" startAt="28"/>
            </a:pPr>
            <a:r>
              <a:rPr lang="en-US" sz="1400" dirty="0" err="1"/>
              <a:t>Train_data</a:t>
            </a:r>
            <a:r>
              <a:rPr lang="en-US" sz="1400" dirty="0"/>
              <a:t> -&gt; [30, 20, 30, 70, 20, 20, 30, 80, 40, 70]   </a:t>
            </a:r>
            <a:r>
              <a:rPr lang="en-US" sz="1400" dirty="0" err="1"/>
              <a:t>Test_data</a:t>
            </a:r>
            <a:r>
              <a:rPr lang="en-US" sz="1400" dirty="0"/>
              <a:t> -&gt; [ 10  50  60  90 100]</a:t>
            </a:r>
          </a:p>
          <a:p>
            <a:pPr marL="342900" indent="-342900">
              <a:buFont typeface="+mj-lt"/>
              <a:buAutoNum type="arabicPeriod" startAt="28"/>
            </a:pPr>
            <a:r>
              <a:rPr lang="en-US" sz="1400" dirty="0" err="1"/>
              <a:t>Train_data</a:t>
            </a:r>
            <a:r>
              <a:rPr lang="en-US" sz="1400" dirty="0"/>
              <a:t> -&gt; [10, 10, 70, 50, 60, 40, 70, 70, 100, 10]   </a:t>
            </a:r>
            <a:r>
              <a:rPr lang="en-US" sz="1400" dirty="0" err="1"/>
              <a:t>Test_data</a:t>
            </a:r>
            <a:r>
              <a:rPr lang="en-US" sz="1400" dirty="0"/>
              <a:t> -&gt; [20 30 80 90]</a:t>
            </a:r>
          </a:p>
          <a:p>
            <a:pPr marL="342900" indent="-342900">
              <a:buFont typeface="+mj-lt"/>
              <a:buAutoNum type="arabicPeriod" startAt="28"/>
            </a:pPr>
            <a:r>
              <a:rPr lang="en-US" sz="1400" dirty="0" err="1"/>
              <a:t>Train_data</a:t>
            </a:r>
            <a:r>
              <a:rPr lang="en-US" sz="1400" dirty="0"/>
              <a:t> -&gt; [10, 40, 50, 100, 30, 100, 20, 10, 80, 70]   </a:t>
            </a:r>
            <a:r>
              <a:rPr lang="en-US" sz="1400" dirty="0" err="1"/>
              <a:t>Test_data</a:t>
            </a:r>
            <a:r>
              <a:rPr lang="en-US" sz="1400" dirty="0"/>
              <a:t> -&gt; [60 90]</a:t>
            </a:r>
          </a:p>
          <a:p>
            <a:pPr marL="342900" indent="-342900">
              <a:buFont typeface="+mj-lt"/>
              <a:buAutoNum type="arabicPeriod" startAt="28"/>
            </a:pPr>
            <a:r>
              <a:rPr lang="en-US" sz="1400" dirty="0" err="1"/>
              <a:t>Train_data</a:t>
            </a:r>
            <a:r>
              <a:rPr lang="en-US" sz="1400" dirty="0"/>
              <a:t> -&gt; [90, 30, 10, 70, 50, 40, 30, 100, 20, 40]   </a:t>
            </a:r>
            <a:r>
              <a:rPr lang="en-US" sz="1400" dirty="0" err="1"/>
              <a:t>Test_data</a:t>
            </a:r>
            <a:r>
              <a:rPr lang="en-US" sz="1400" dirty="0"/>
              <a:t> -&gt; [60 80]</a:t>
            </a:r>
          </a:p>
          <a:p>
            <a:pPr marL="342900" indent="-342900">
              <a:buFont typeface="+mj-lt"/>
              <a:buAutoNum type="arabicPeriod" startAt="28"/>
            </a:pPr>
            <a:r>
              <a:rPr lang="en-US" sz="1400" dirty="0" err="1"/>
              <a:t>Train_data</a:t>
            </a:r>
            <a:r>
              <a:rPr lang="en-US" sz="1400" dirty="0"/>
              <a:t> -&gt; [40, 50, 90, 100, 30, 100, 90, 30, 50, 70]   </a:t>
            </a:r>
            <a:r>
              <a:rPr lang="en-US" sz="1400" dirty="0" err="1"/>
              <a:t>Test_data</a:t>
            </a:r>
            <a:r>
              <a:rPr lang="en-US" sz="1400" dirty="0"/>
              <a:t> -&gt; [10 20 60 80]</a:t>
            </a:r>
          </a:p>
          <a:p>
            <a:pPr marL="342900" indent="-342900">
              <a:buFont typeface="+mj-lt"/>
              <a:buAutoNum type="arabicPeriod" startAt="28"/>
            </a:pPr>
            <a:r>
              <a:rPr lang="en-US" sz="1400" dirty="0" err="1"/>
              <a:t>Train_data</a:t>
            </a:r>
            <a:r>
              <a:rPr lang="en-US" sz="1400" dirty="0"/>
              <a:t> -&gt; [30, 10, 20, 70, 60, 90, 90, 30, 70, 60]   </a:t>
            </a:r>
            <a:r>
              <a:rPr lang="en-US" sz="1400" dirty="0" err="1"/>
              <a:t>Test_data</a:t>
            </a:r>
            <a:r>
              <a:rPr lang="en-US" sz="1400" dirty="0"/>
              <a:t> -&gt; [ 40  50  80 100]</a:t>
            </a:r>
          </a:p>
          <a:p>
            <a:pPr marL="342900" indent="-342900">
              <a:buFont typeface="+mj-lt"/>
              <a:buAutoNum type="arabicPeriod" startAt="28"/>
            </a:pPr>
            <a:r>
              <a:rPr lang="en-US" sz="1400" dirty="0" err="1"/>
              <a:t>Train_data</a:t>
            </a:r>
            <a:r>
              <a:rPr lang="en-US" sz="1400" dirty="0"/>
              <a:t> -&gt; [100, 60, 90, 20, 100, 70, 20, 50, 70, 100]   </a:t>
            </a:r>
            <a:r>
              <a:rPr lang="en-US" sz="1400" dirty="0" err="1"/>
              <a:t>Test_data</a:t>
            </a:r>
            <a:r>
              <a:rPr lang="en-US" sz="1400" dirty="0"/>
              <a:t> -&gt; [10 30 40 80]</a:t>
            </a:r>
          </a:p>
          <a:p>
            <a:pPr marL="342900" indent="-342900">
              <a:buFont typeface="+mj-lt"/>
              <a:buAutoNum type="arabicPeriod" startAt="28"/>
            </a:pPr>
            <a:r>
              <a:rPr lang="en-US" sz="1400" dirty="0" err="1"/>
              <a:t>Train_data</a:t>
            </a:r>
            <a:r>
              <a:rPr lang="en-US" sz="1400" dirty="0"/>
              <a:t> -&gt; [50, 90, 30, 60, 40, 80, 20, 10, 40, 90]   </a:t>
            </a:r>
            <a:r>
              <a:rPr lang="en-US" sz="1400" dirty="0" err="1"/>
              <a:t>Test_data</a:t>
            </a:r>
            <a:r>
              <a:rPr lang="en-US" sz="1400" dirty="0"/>
              <a:t> -&gt; [ 70 100]</a:t>
            </a:r>
          </a:p>
          <a:p>
            <a:pPr marL="342900" indent="-342900">
              <a:buFont typeface="+mj-lt"/>
              <a:buAutoNum type="arabicPeriod" startAt="28"/>
            </a:pPr>
            <a:r>
              <a:rPr lang="en-US" sz="1400" dirty="0" err="1"/>
              <a:t>Train_data</a:t>
            </a:r>
            <a:r>
              <a:rPr lang="en-US" sz="1400" dirty="0"/>
              <a:t> -&gt; [10, 30, 20, 10, 80, 60, 20, 40, 20, 70]   </a:t>
            </a:r>
            <a:r>
              <a:rPr lang="en-US" sz="1400" dirty="0" err="1"/>
              <a:t>Test_data</a:t>
            </a:r>
            <a:r>
              <a:rPr lang="en-US" sz="1400" dirty="0"/>
              <a:t> -&gt; [ 50  90 100]</a:t>
            </a:r>
          </a:p>
          <a:p>
            <a:pPr marL="342900" indent="-342900">
              <a:buFont typeface="+mj-lt"/>
              <a:buAutoNum type="arabicPeriod" startAt="28"/>
            </a:pPr>
            <a:r>
              <a:rPr lang="en-US" sz="1400" dirty="0" err="1"/>
              <a:t>Train_data</a:t>
            </a:r>
            <a:r>
              <a:rPr lang="en-US" sz="1400" dirty="0"/>
              <a:t> -&gt; [90, 100, 60, 80, 10, 90, 20, 30, 30, 30]   </a:t>
            </a:r>
            <a:r>
              <a:rPr lang="en-US" sz="1400" dirty="0" err="1"/>
              <a:t>Test_data</a:t>
            </a:r>
            <a:r>
              <a:rPr lang="en-US" sz="1400" dirty="0"/>
              <a:t> -&gt; [40 50 70]</a:t>
            </a:r>
          </a:p>
          <a:p>
            <a:pPr marL="342900" indent="-342900">
              <a:buFont typeface="+mj-lt"/>
              <a:buAutoNum type="arabicPeriod" startAt="28"/>
            </a:pPr>
            <a:r>
              <a:rPr lang="en-US" sz="1400" dirty="0" err="1"/>
              <a:t>Train_data</a:t>
            </a:r>
            <a:r>
              <a:rPr lang="en-US" sz="1400" dirty="0"/>
              <a:t> -&gt; [60, 70, 70, 100, 20, 30, 20, 50, 60, 70]   </a:t>
            </a:r>
            <a:r>
              <a:rPr lang="en-US" sz="1400" dirty="0" err="1"/>
              <a:t>Test_data</a:t>
            </a:r>
            <a:r>
              <a:rPr lang="en-US" sz="1400" dirty="0"/>
              <a:t> -&gt; [10 40 80 90]</a:t>
            </a:r>
          </a:p>
          <a:p>
            <a:pPr marL="342900" indent="-342900">
              <a:buFont typeface="+mj-lt"/>
              <a:buAutoNum type="arabicPeriod" startAt="28"/>
            </a:pPr>
            <a:r>
              <a:rPr lang="en-US" sz="1400" dirty="0" err="1"/>
              <a:t>Train_data</a:t>
            </a:r>
            <a:r>
              <a:rPr lang="en-US" sz="1400" dirty="0"/>
              <a:t> -&gt; [20, 10, 50, 30, 90, 50, 100, 80, 40, 100]   </a:t>
            </a:r>
            <a:r>
              <a:rPr lang="en-US" sz="1400" dirty="0" err="1"/>
              <a:t>Test_data</a:t>
            </a:r>
            <a:r>
              <a:rPr lang="en-US" sz="1400" dirty="0"/>
              <a:t> -&gt; [60 70]</a:t>
            </a:r>
          </a:p>
          <a:p>
            <a:pPr marL="342900" indent="-342900">
              <a:buFont typeface="+mj-lt"/>
              <a:buAutoNum type="arabicPeriod" startAt="28"/>
            </a:pPr>
            <a:r>
              <a:rPr lang="en-US" sz="1400" dirty="0" err="1"/>
              <a:t>Train_data</a:t>
            </a:r>
            <a:r>
              <a:rPr lang="en-US" sz="1400" dirty="0"/>
              <a:t> -&gt; [10, 30, 10, 40, 80, 60, 20, 40, 60, 30]   </a:t>
            </a:r>
            <a:r>
              <a:rPr lang="en-US" sz="1400" dirty="0" err="1"/>
              <a:t>Test_data</a:t>
            </a:r>
            <a:r>
              <a:rPr lang="en-US" sz="1400" dirty="0"/>
              <a:t> -&gt; [ 50  70  90 100]</a:t>
            </a:r>
          </a:p>
          <a:p>
            <a:pPr marL="342900" indent="-342900">
              <a:buFont typeface="+mj-lt"/>
              <a:buAutoNum type="arabicPeriod" startAt="28"/>
            </a:pPr>
            <a:r>
              <a:rPr lang="en-US" sz="1400" dirty="0" err="1"/>
              <a:t>Train_data</a:t>
            </a:r>
            <a:r>
              <a:rPr lang="en-US" sz="1400" dirty="0"/>
              <a:t> -&gt; [60, 100, 70, 70, 70, 20, 30, 90, 90, 20]   </a:t>
            </a:r>
            <a:r>
              <a:rPr lang="en-US" sz="1400" dirty="0" err="1"/>
              <a:t>Test_data</a:t>
            </a:r>
            <a:r>
              <a:rPr lang="en-US" sz="1400" dirty="0"/>
              <a:t> -&gt; [10 40 50 80]</a:t>
            </a:r>
          </a:p>
          <a:p>
            <a:pPr marL="342900" indent="-342900">
              <a:buFont typeface="+mj-lt"/>
              <a:buAutoNum type="arabicPeriod" startAt="28"/>
            </a:pPr>
            <a:r>
              <a:rPr lang="en-US" sz="1400" dirty="0" err="1"/>
              <a:t>Train_data</a:t>
            </a:r>
            <a:r>
              <a:rPr lang="en-US" sz="1400" dirty="0"/>
              <a:t> -&gt; [40, 80, 80, 20, 80, 90, 50, 30, 30, 80]   </a:t>
            </a:r>
            <a:r>
              <a:rPr lang="en-US" sz="1400" dirty="0" err="1"/>
              <a:t>Test_data</a:t>
            </a:r>
            <a:r>
              <a:rPr lang="en-US" sz="1400" dirty="0"/>
              <a:t> -&gt; [ 10  60  70 100]</a:t>
            </a:r>
          </a:p>
          <a:p>
            <a:pPr marL="342900" indent="-342900">
              <a:buFont typeface="+mj-lt"/>
              <a:buAutoNum type="arabicPeriod" startAt="28"/>
            </a:pPr>
            <a:r>
              <a:rPr lang="en-US" sz="1400" dirty="0" err="1"/>
              <a:t>Train_data</a:t>
            </a:r>
            <a:r>
              <a:rPr lang="en-US" sz="1400" dirty="0"/>
              <a:t> -&gt; [10, 50, 60, 70, 100, 60, 30, 80, 100, 70]   </a:t>
            </a:r>
            <a:r>
              <a:rPr lang="en-US" sz="1400" dirty="0" err="1"/>
              <a:t>Test_data</a:t>
            </a:r>
            <a:r>
              <a:rPr lang="en-US" sz="1400" dirty="0"/>
              <a:t> -&gt; [20 40 90]</a:t>
            </a:r>
          </a:p>
          <a:p>
            <a:pPr marL="342900" indent="-342900">
              <a:buFont typeface="+mj-lt"/>
              <a:buAutoNum type="arabicPeriod" startAt="28"/>
            </a:pPr>
            <a:r>
              <a:rPr lang="en-US" sz="1400" dirty="0" err="1"/>
              <a:t>Train_data</a:t>
            </a:r>
            <a:r>
              <a:rPr lang="en-US" sz="1400" dirty="0"/>
              <a:t> -&gt; [80, 20, 40, 100, 10, 90, 50, 40, 90, 20]   </a:t>
            </a:r>
            <a:r>
              <a:rPr lang="en-US" sz="1400" dirty="0" err="1"/>
              <a:t>Test_data</a:t>
            </a:r>
            <a:r>
              <a:rPr lang="en-US" sz="1400" dirty="0"/>
              <a:t> -&gt; [30 60 70]</a:t>
            </a:r>
          </a:p>
          <a:p>
            <a:pPr marL="342900" indent="-342900">
              <a:buFont typeface="+mj-lt"/>
              <a:buAutoNum type="arabicPeriod" startAt="28"/>
            </a:pPr>
            <a:r>
              <a:rPr lang="en-US" sz="1400" dirty="0" err="1"/>
              <a:t>Train_data</a:t>
            </a:r>
            <a:r>
              <a:rPr lang="en-US" sz="1400" dirty="0"/>
              <a:t> -&gt; [10, 70, 60, 50, 50, 100, 40, 50, 80, 50]   </a:t>
            </a:r>
            <a:r>
              <a:rPr lang="en-US" sz="1400" dirty="0" err="1"/>
              <a:t>Test_data</a:t>
            </a:r>
            <a:r>
              <a:rPr lang="en-US" sz="1400" dirty="0"/>
              <a:t> -&gt; [20 30 90]</a:t>
            </a:r>
          </a:p>
        </p:txBody>
      </p:sp>
    </p:spTree>
    <p:extLst>
      <p:ext uri="{BB962C8B-B14F-4D97-AF65-F5344CB8AC3E}">
        <p14:creationId xmlns:p14="http://schemas.microsoft.com/office/powerpoint/2010/main" val="58995050"/>
      </p:ext>
    </p:extLst>
  </p:cSld>
  <p:clrMapOvr>
    <a:masterClrMapping/>
  </p:clrMapOvr>
  <p:transition spd="med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990600"/>
            <a:ext cx="79248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sz="2400" dirty="0" err="1"/>
              <a:t>BootStrap</a:t>
            </a:r>
            <a:r>
              <a:rPr lang="en-IN" sz="2400" dirty="0"/>
              <a:t> Sampling</a:t>
            </a:r>
          </a:p>
          <a:p>
            <a:pPr marL="342900" indent="-342900">
              <a:buFont typeface="+mj-lt"/>
              <a:buAutoNum type="alphaL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With the bootstrap samples available, we can create models on the training and test and average out the scores over all the runs. Refer to the attachment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When we create and test our model on bootstrapped data set, each iteration will give a performance score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When we increase the number of iterations to a large number and plot the frequency curve for the performance scores, one will notice the performance scores tend to follow normal distribution. 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For very large number of iterations, the distribution becomes almost normal. This is known as the Central Limit Theorem. 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Central Limit Theorem states “</a:t>
            </a:r>
            <a:r>
              <a:rPr lang="en-US" sz="1600" dirty="0"/>
              <a:t>the sampling distribution of the sample means approaches a normal distribution as the sample size gets larger — </a:t>
            </a:r>
            <a:r>
              <a:rPr lang="en-US" sz="1600" i="1" dirty="0"/>
              <a:t>no matter what the shape of the population distribution</a:t>
            </a:r>
            <a:r>
              <a:rPr lang="en-US" sz="1600" dirty="0"/>
              <a:t>.</a:t>
            </a:r>
            <a:endParaRPr lang="en-IN" sz="1600" dirty="0"/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A333EB0-6613-4F0F-8110-99C79564FA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56388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8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638800"/>
                        <a:ext cx="91440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7018357"/>
      </p:ext>
    </p:extLst>
  </p:cSld>
  <p:clrMapOvr>
    <a:masterClrMapping/>
  </p:clrMapOvr>
  <p:transition spd="med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990600"/>
            <a:ext cx="79248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100" dirty="0"/>
              <a:t>from pandas import </a:t>
            </a:r>
            <a:r>
              <a:rPr lang="en-IN" sz="1100" dirty="0" err="1"/>
              <a:t>read_csv</a:t>
            </a:r>
            <a:endParaRPr lang="en-IN" sz="1100" dirty="0"/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from </a:t>
            </a:r>
            <a:r>
              <a:rPr lang="en-IN" sz="1100" dirty="0" err="1"/>
              <a:t>sklearn.utils</a:t>
            </a:r>
            <a:r>
              <a:rPr lang="en-IN" sz="1100" dirty="0"/>
              <a:t> import resample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from </a:t>
            </a:r>
            <a:r>
              <a:rPr lang="en-IN" sz="1100" dirty="0" err="1"/>
              <a:t>sklearn.tree</a:t>
            </a:r>
            <a:r>
              <a:rPr lang="en-IN" sz="1100" dirty="0"/>
              <a:t> import </a:t>
            </a:r>
            <a:r>
              <a:rPr lang="en-IN" sz="1100" dirty="0" err="1"/>
              <a:t>DecisionTreeClassifier</a:t>
            </a:r>
            <a:endParaRPr lang="en-IN" sz="1100" dirty="0"/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from </a:t>
            </a:r>
            <a:r>
              <a:rPr lang="en-IN" sz="1100" dirty="0" err="1"/>
              <a:t>sklearn.metrics</a:t>
            </a:r>
            <a:r>
              <a:rPr lang="en-IN" sz="1100" dirty="0"/>
              <a:t> import </a:t>
            </a:r>
            <a:r>
              <a:rPr lang="en-IN" sz="1100" dirty="0" err="1"/>
              <a:t>accuracy_score</a:t>
            </a:r>
            <a:endParaRPr lang="en-IN" sz="1100" dirty="0"/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from matplotlib import </a:t>
            </a:r>
            <a:r>
              <a:rPr lang="en-IN" sz="1100" dirty="0" err="1"/>
              <a:t>pyplot</a:t>
            </a:r>
            <a:endParaRPr lang="en-IN" sz="1100" dirty="0"/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import </a:t>
            </a:r>
            <a:r>
              <a:rPr lang="en-IN" sz="1100" dirty="0" err="1"/>
              <a:t>numpy</a:t>
            </a:r>
            <a:r>
              <a:rPr lang="en-IN" sz="1100" dirty="0"/>
              <a:t> as np</a:t>
            </a:r>
          </a:p>
          <a:p>
            <a:pPr marL="342900" indent="-342900">
              <a:buFont typeface="+mj-lt"/>
              <a:buAutoNum type="arabicPeriod"/>
            </a:pPr>
            <a:endParaRPr lang="en-IN" sz="1100" dirty="0"/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# load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data = </a:t>
            </a:r>
            <a:r>
              <a:rPr lang="en-IN" sz="1100" dirty="0" err="1"/>
              <a:t>read_csv</a:t>
            </a:r>
            <a:r>
              <a:rPr lang="en-IN" sz="1100" dirty="0"/>
              <a:t>('pima-</a:t>
            </a:r>
            <a:r>
              <a:rPr lang="en-IN" sz="1100" dirty="0" err="1"/>
              <a:t>indians</a:t>
            </a:r>
            <a:r>
              <a:rPr lang="en-IN" sz="1100" dirty="0"/>
              <a:t>-</a:t>
            </a:r>
            <a:r>
              <a:rPr lang="en-IN" sz="1100" dirty="0" err="1"/>
              <a:t>diabetes.data</a:t>
            </a:r>
            <a:r>
              <a:rPr lang="en-IN" sz="1100" dirty="0"/>
              <a:t>', header=None)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values = </a:t>
            </a:r>
            <a:r>
              <a:rPr lang="en-IN" sz="1100" dirty="0" err="1"/>
              <a:t>data.values</a:t>
            </a:r>
            <a:endParaRPr lang="en-IN" sz="1100" dirty="0"/>
          </a:p>
          <a:p>
            <a:pPr marL="342900" indent="-342900">
              <a:buFont typeface="+mj-lt"/>
              <a:buAutoNum type="arabicPeriod"/>
            </a:pPr>
            <a:endParaRPr lang="en-IN" sz="1100" dirty="0"/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# configure bootstrap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 err="1"/>
              <a:t>n_iterations</a:t>
            </a:r>
            <a:r>
              <a:rPr lang="en-IN" sz="1100" dirty="0"/>
              <a:t> = 1000              # Number of bootstrap samples to create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 err="1"/>
              <a:t>n_size</a:t>
            </a:r>
            <a:r>
              <a:rPr lang="en-IN" sz="1100" dirty="0"/>
              <a:t> = int(</a:t>
            </a:r>
            <a:r>
              <a:rPr lang="en-IN" sz="1100" dirty="0" err="1"/>
              <a:t>len</a:t>
            </a:r>
            <a:r>
              <a:rPr lang="en-IN" sz="1100" dirty="0"/>
              <a:t>(data) * 0.50)    # picking only 50 % of the given data in every bootstrap sample</a:t>
            </a:r>
          </a:p>
          <a:p>
            <a:pPr marL="342900" indent="-342900">
              <a:buFont typeface="+mj-lt"/>
              <a:buAutoNum type="arabicPeriod"/>
            </a:pPr>
            <a:endParaRPr lang="en-IN" sz="1100" dirty="0"/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# run bootstrap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stats = list()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for </a:t>
            </a:r>
            <a:r>
              <a:rPr lang="en-IN" sz="1100" dirty="0" err="1"/>
              <a:t>i</a:t>
            </a:r>
            <a:r>
              <a:rPr lang="en-IN" sz="1100" dirty="0"/>
              <a:t> in range(</a:t>
            </a:r>
            <a:r>
              <a:rPr lang="en-IN" sz="1100" dirty="0" err="1"/>
              <a:t>n_iterations</a:t>
            </a:r>
            <a:r>
              <a:rPr lang="en-IN" sz="1100" dirty="0"/>
              <a:t>):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	# prepare train and test sets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	train = resample(values, </a:t>
            </a:r>
            <a:r>
              <a:rPr lang="en-IN" sz="1100" dirty="0" err="1"/>
              <a:t>n_samples</a:t>
            </a:r>
            <a:r>
              <a:rPr lang="en-IN" sz="1100" dirty="0"/>
              <a:t>=</a:t>
            </a:r>
            <a:r>
              <a:rPr lang="en-IN" sz="1100" dirty="0" err="1"/>
              <a:t>n_size</a:t>
            </a:r>
            <a:r>
              <a:rPr lang="en-IN" sz="1100" dirty="0"/>
              <a:t>)  # Sampling with replacement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	test = </a:t>
            </a:r>
            <a:r>
              <a:rPr lang="en-IN" sz="1100" dirty="0" err="1"/>
              <a:t>np.array</a:t>
            </a:r>
            <a:r>
              <a:rPr lang="en-IN" sz="1100" dirty="0"/>
              <a:t>([x for x in values if </a:t>
            </a:r>
            <a:r>
              <a:rPr lang="en-IN" sz="1100" dirty="0" err="1"/>
              <a:t>x.tolist</a:t>
            </a:r>
            <a:r>
              <a:rPr lang="en-IN" sz="1100" dirty="0"/>
              <a:t>() not in </a:t>
            </a:r>
            <a:r>
              <a:rPr lang="en-IN" sz="1100" dirty="0" err="1"/>
              <a:t>train.tolist</a:t>
            </a:r>
            <a:r>
              <a:rPr lang="en-IN" sz="1100" dirty="0"/>
              <a:t>()])  # picking rest of the data not considered in sample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    # fit model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	model = </a:t>
            </a:r>
            <a:r>
              <a:rPr lang="en-IN" sz="1100" dirty="0" err="1"/>
              <a:t>DecisionTreeClassifier</a:t>
            </a:r>
            <a:r>
              <a:rPr lang="en-IN" sz="1100" dirty="0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	</a:t>
            </a:r>
            <a:r>
              <a:rPr lang="en-IN" sz="1100" dirty="0" err="1"/>
              <a:t>model.fit</a:t>
            </a:r>
            <a:r>
              <a:rPr lang="en-IN" sz="1100" dirty="0"/>
              <a:t>(train[:,:-1], train[:,-1])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    # evaluate model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	predictions = </a:t>
            </a:r>
            <a:r>
              <a:rPr lang="en-IN" sz="1100" dirty="0" err="1"/>
              <a:t>model.predict</a:t>
            </a:r>
            <a:r>
              <a:rPr lang="en-IN" sz="1100" dirty="0"/>
              <a:t>(test[:,:-1])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	score = </a:t>
            </a:r>
            <a:r>
              <a:rPr lang="en-IN" sz="1100" dirty="0" err="1"/>
              <a:t>accuracy_score</a:t>
            </a:r>
            <a:r>
              <a:rPr lang="en-IN" sz="1100" dirty="0"/>
              <a:t>(test[:,-1], predictions)    # caution, overall accuracy score can mislead when classes are imbalanced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	print(score)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	</a:t>
            </a:r>
            <a:r>
              <a:rPr lang="en-IN" sz="1100" dirty="0" err="1"/>
              <a:t>stats.append</a:t>
            </a:r>
            <a:r>
              <a:rPr lang="en-IN" sz="1100" dirty="0"/>
              <a:t>(score</a:t>
            </a:r>
            <a:r>
              <a:rPr lang="en-IN" sz="1600" dirty="0"/>
              <a:t>)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1150E97-B8AF-4F3F-8FFD-030F96B571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0" y="563594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2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5635943"/>
                        <a:ext cx="91440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5372343"/>
      </p:ext>
    </p:extLst>
  </p:cSld>
  <p:clrMapOvr>
    <a:masterClrMapping/>
  </p:clrMapOvr>
  <p:transition spd="med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990600"/>
            <a:ext cx="79248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sz="2400" dirty="0"/>
              <a:t>Model performance measures </a:t>
            </a:r>
          </a:p>
          <a:p>
            <a:pPr marL="342900" indent="-342900">
              <a:buFont typeface="+mj-lt"/>
              <a:buAutoNum type="alphaL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We never give point estimates for model’s performance in production. We always give range estimates. For e.g. model accuracy is likely to be in the range of 80% - 95%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Range estimates indicate lack of surety. Which means less than 100% sure. Hence, range estimates need to be backed up by confidence level. How confident are we in the range. 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Larger the range more confident we are. But range cannot be too large. The model becomes unreliable! 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The general practice is to quote the range at 95% confidence level. If you are working in life critical projects, one needs to be 99.99999% confident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The range can be estimated through K-Fold validation or Bootstrap sampling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002218960"/>
      </p:ext>
    </p:extLst>
  </p:cSld>
  <p:clrMapOvr>
    <a:masterClrMapping/>
  </p:clrMapOvr>
  <p:transition spd="med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567696"/>
            <a:ext cx="7924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100" dirty="0"/>
              <a:t># plot scores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 err="1"/>
              <a:t>pyplot.hist</a:t>
            </a:r>
            <a:r>
              <a:rPr lang="en-IN" sz="1100" dirty="0"/>
              <a:t>(stats)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 err="1"/>
              <a:t>pyplot.show</a:t>
            </a:r>
            <a:r>
              <a:rPr lang="en-IN" sz="1100" dirty="0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# confidence intervals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alpha = 0.95                             # for 95% confidence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p = ((1.0-alpha)/2.0) * 100              # tail regions on right and left .25 on each side indicated by P value (border)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lower = max(0.0, </a:t>
            </a:r>
            <a:r>
              <a:rPr lang="en-IN" sz="1100" dirty="0" err="1"/>
              <a:t>np.percentile</a:t>
            </a:r>
            <a:r>
              <a:rPr lang="en-IN" sz="1100" dirty="0"/>
              <a:t>(stats, p)) 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p = (alpha+((1.0-alpha)/2.0)) * 100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upper = min(1.0, </a:t>
            </a:r>
            <a:r>
              <a:rPr lang="en-IN" sz="1100" dirty="0" err="1"/>
              <a:t>np.percentile</a:t>
            </a:r>
            <a:r>
              <a:rPr lang="en-IN" sz="1100" dirty="0"/>
              <a:t>(stats, p))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print('%.1f confidence interval %.1f%% and %.1f%%' % (alpha*100, lower*100, upper*100))</a:t>
            </a:r>
            <a:endParaRPr lang="en-IN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3FEE08-8232-479D-BADA-8613E00BA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648075"/>
            <a:ext cx="3657600" cy="2600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072A5F-B90F-4DBB-AC6B-6130218F60FC}"/>
              </a:ext>
            </a:extLst>
          </p:cNvPr>
          <p:cNvSpPr txBox="1"/>
          <p:nvPr/>
        </p:nvSpPr>
        <p:spPr>
          <a:xfrm>
            <a:off x="304800" y="874505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Accuracy estimates using </a:t>
            </a:r>
            <a:r>
              <a:rPr lang="en-US" sz="2400" dirty="0" err="1"/>
              <a:t>BootStrapping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7706663"/>
      </p:ext>
    </p:extLst>
  </p:cSld>
  <p:clrMapOvr>
    <a:masterClrMapping/>
  </p:clrMapOvr>
  <p:transition spd="med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Wipro Master Colors">
      <a:dk1>
        <a:sysClr val="windowText" lastClr="000000"/>
      </a:dk1>
      <a:lt1>
        <a:srgbClr val="FFFFFF"/>
      </a:lt1>
      <a:dk2>
        <a:srgbClr val="3C3D48"/>
      </a:dk2>
      <a:lt2>
        <a:srgbClr val="CFD0D7"/>
      </a:lt2>
      <a:accent1>
        <a:srgbClr val="03A2DF"/>
      </a:accent1>
      <a:accent2>
        <a:srgbClr val="81C240"/>
      </a:accent2>
      <a:accent3>
        <a:srgbClr val="A757A0"/>
      </a:accent3>
      <a:accent4>
        <a:srgbClr val="FECD07"/>
      </a:accent4>
      <a:accent5>
        <a:srgbClr val="EE2D30"/>
      </a:accent5>
      <a:accent6>
        <a:srgbClr val="A1A2B1"/>
      </a:accent6>
      <a:hlink>
        <a:srgbClr val="81C240"/>
      </a:hlink>
      <a:folHlink>
        <a:srgbClr val="68CFF4"/>
      </a:folHlink>
    </a:clrScheme>
    <a:fontScheme name="WIPRO PP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85483</TotalTime>
  <Words>2192</Words>
  <Application>Microsoft Office PowerPoint</Application>
  <PresentationFormat>On-screen Show (4:3)</PresentationFormat>
  <Paragraphs>190</Paragraphs>
  <Slides>11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Office Theme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Wipro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Valued Customer</dc:creator>
  <cp:lastModifiedBy>My PC</cp:lastModifiedBy>
  <cp:revision>2042</cp:revision>
  <dcterms:created xsi:type="dcterms:W3CDTF">2012-11-25T06:27:51Z</dcterms:created>
  <dcterms:modified xsi:type="dcterms:W3CDTF">2020-08-21T08:59:36Z</dcterms:modified>
</cp:coreProperties>
</file>