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eb728882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eb728882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2eb7288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2eb7288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2eb7288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2eb7288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2eb7288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2eb7288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eb72888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eb72888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2eb728882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2eb728882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eb728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eb728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eb7288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eb7288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eb7288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eb7288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eb7288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eb7288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eb7288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eb7288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eb7288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eb7288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8cea87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88cea87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8cea8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8cea8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17200" y="97900"/>
            <a:ext cx="13365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524" y="4944126"/>
            <a:ext cx="4766150" cy="199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/>
        </p:nvSpPr>
        <p:spPr>
          <a:xfrm>
            <a:off x="2238900" y="209707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LSTM for Sentiment Analysis</a:t>
            </a:r>
            <a:endParaRPr sz="24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Movie reviews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0" y="0"/>
            <a:ext cx="2238900" cy="51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represented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2660175" y="1883550"/>
            <a:ext cx="1553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index by multiple numbers (Embedding size = 50)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34"/>
          <p:cNvCxnSpPr>
            <a:stCxn id="222" idx="3"/>
            <a:endCxn id="224" idx="1"/>
          </p:cNvCxnSpPr>
          <p:nvPr/>
        </p:nvCxnSpPr>
        <p:spPr>
          <a:xfrm>
            <a:off x="2170125" y="2571750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 txBox="1"/>
          <p:nvPr/>
        </p:nvSpPr>
        <p:spPr>
          <a:xfrm>
            <a:off x="2471300" y="3964275"/>
            <a:ext cx="5294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times LSTM will run for each review?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times (same as sequence length)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4703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review i.e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Memory Size = 256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stCxn id="224" idx="3"/>
            <a:endCxn id="227" idx="1"/>
          </p:cNvCxnSpPr>
          <p:nvPr/>
        </p:nvCxnSpPr>
        <p:spPr>
          <a:xfrm flipH="1" rot="10800000">
            <a:off x="4213875" y="2567250"/>
            <a:ext cx="490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4"/>
          <p:cNvSpPr txBox="1"/>
          <p:nvPr/>
        </p:nvSpPr>
        <p:spPr>
          <a:xfrm>
            <a:off x="6917975" y="2297700"/>
            <a:ext cx="16881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LSTM Memory 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(which has knowledge of review)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34"/>
          <p:cNvCxnSpPr>
            <a:stCxn id="227" idx="3"/>
            <a:endCxn id="229" idx="1"/>
          </p:cNvCxnSpPr>
          <p:nvPr/>
        </p:nvCxnSpPr>
        <p:spPr>
          <a:xfrm>
            <a:off x="6137925" y="2567275"/>
            <a:ext cx="780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4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Words (indexes) in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29569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[300, 50] numbers for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8619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256 numbers for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represented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2660175" y="1883550"/>
            <a:ext cx="1553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index by multiple numbers (Embedding size = 50)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5"/>
          <p:cNvCxnSpPr>
            <a:stCxn id="238" idx="3"/>
            <a:endCxn id="240" idx="1"/>
          </p:cNvCxnSpPr>
          <p:nvPr/>
        </p:nvCxnSpPr>
        <p:spPr>
          <a:xfrm>
            <a:off x="2170125" y="2571750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5"/>
          <p:cNvSpPr txBox="1"/>
          <p:nvPr/>
        </p:nvSpPr>
        <p:spPr>
          <a:xfrm>
            <a:off x="6428300" y="3351475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will be the next layer?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03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review i.e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Memory Size = 256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35"/>
          <p:cNvCxnSpPr>
            <a:stCxn id="240" idx="3"/>
            <a:endCxn id="243" idx="1"/>
          </p:cNvCxnSpPr>
          <p:nvPr/>
        </p:nvCxnSpPr>
        <p:spPr>
          <a:xfrm flipH="1" rot="10800000">
            <a:off x="4213875" y="2567250"/>
            <a:ext cx="490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5"/>
          <p:cNvSpPr txBox="1"/>
          <p:nvPr/>
        </p:nvSpPr>
        <p:spPr>
          <a:xfrm>
            <a:off x="6917975" y="2297700"/>
            <a:ext cx="16881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LSTM Memory 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(which has knowledge of review)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5"/>
          <p:cNvCxnSpPr>
            <a:stCxn id="243" idx="3"/>
            <a:endCxn id="245" idx="1"/>
          </p:cNvCxnSpPr>
          <p:nvPr/>
        </p:nvCxnSpPr>
        <p:spPr>
          <a:xfrm>
            <a:off x="6137925" y="2567275"/>
            <a:ext cx="780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5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Words (indexes) in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29569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[300, 50] numbers for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48619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256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numbers for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represented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2660175" y="1883550"/>
            <a:ext cx="1553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index by multiple numbers (equal to Embedding size)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6"/>
          <p:cNvCxnSpPr>
            <a:stCxn id="254" idx="3"/>
            <a:endCxn id="256" idx="1"/>
          </p:cNvCxnSpPr>
          <p:nvPr/>
        </p:nvCxnSpPr>
        <p:spPr>
          <a:xfrm>
            <a:off x="2170125" y="2571750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6"/>
          <p:cNvSpPr txBox="1"/>
          <p:nvPr/>
        </p:nvSpPr>
        <p:spPr>
          <a:xfrm>
            <a:off x="5207200" y="3874900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should be we do next?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4703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review i.e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36"/>
          <p:cNvCxnSpPr>
            <a:stCxn id="256" idx="3"/>
            <a:endCxn id="259" idx="1"/>
          </p:cNvCxnSpPr>
          <p:nvPr/>
        </p:nvCxnSpPr>
        <p:spPr>
          <a:xfrm flipH="1" rot="10800000">
            <a:off x="4213875" y="2567250"/>
            <a:ext cx="490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6"/>
          <p:cNvSpPr txBox="1"/>
          <p:nvPr/>
        </p:nvSpPr>
        <p:spPr>
          <a:xfrm>
            <a:off x="8119275" y="2295450"/>
            <a:ext cx="9201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Probability of Positive sentiment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685125" y="1879075"/>
            <a:ext cx="10149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Dense layer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 Neuron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Sigmoid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6"/>
          <p:cNvCxnSpPr>
            <a:stCxn id="259" idx="3"/>
            <a:endCxn id="262" idx="1"/>
          </p:cNvCxnSpPr>
          <p:nvPr/>
        </p:nvCxnSpPr>
        <p:spPr>
          <a:xfrm>
            <a:off x="6137925" y="2567275"/>
            <a:ext cx="5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6"/>
          <p:cNvCxnSpPr>
            <a:stCxn id="262" idx="3"/>
            <a:endCxn id="261" idx="1"/>
          </p:cNvCxnSpPr>
          <p:nvPr/>
        </p:nvCxnSpPr>
        <p:spPr>
          <a:xfrm>
            <a:off x="7700025" y="2567275"/>
            <a:ext cx="419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616425" y="1883550"/>
            <a:ext cx="8430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. 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2050575" y="1883550"/>
            <a:ext cx="1079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37"/>
          <p:cNvCxnSpPr>
            <a:stCxn id="269" idx="3"/>
            <a:endCxn id="271" idx="1"/>
          </p:cNvCxnSpPr>
          <p:nvPr/>
        </p:nvCxnSpPr>
        <p:spPr>
          <a:xfrm>
            <a:off x="1459425" y="2571750"/>
            <a:ext cx="5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7"/>
          <p:cNvSpPr/>
          <p:nvPr/>
        </p:nvSpPr>
        <p:spPr>
          <a:xfrm>
            <a:off x="3713325" y="1879075"/>
            <a:ext cx="843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>
            <a:stCxn id="271" idx="3"/>
            <a:endCxn id="273" idx="1"/>
          </p:cNvCxnSpPr>
          <p:nvPr/>
        </p:nvCxnSpPr>
        <p:spPr>
          <a:xfrm flipH="1" rot="10800000">
            <a:off x="3130275" y="2567250"/>
            <a:ext cx="583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7"/>
          <p:cNvSpPr/>
          <p:nvPr/>
        </p:nvSpPr>
        <p:spPr>
          <a:xfrm>
            <a:off x="5084925" y="1879075"/>
            <a:ext cx="10149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Dense layer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 Neuron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Sigmoid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7"/>
          <p:cNvCxnSpPr>
            <a:stCxn id="273" idx="3"/>
            <a:endCxn id="275" idx="1"/>
          </p:cNvCxnSpPr>
          <p:nvPr/>
        </p:nvCxnSpPr>
        <p:spPr>
          <a:xfrm>
            <a:off x="4556325" y="2567275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7"/>
          <p:cNvSpPr/>
          <p:nvPr/>
        </p:nvSpPr>
        <p:spPr>
          <a:xfrm>
            <a:off x="6685125" y="1879075"/>
            <a:ext cx="8928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Calculate Loss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980525" y="1879075"/>
            <a:ext cx="8928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>
            <a:stCxn id="275" idx="3"/>
            <a:endCxn id="277" idx="1"/>
          </p:cNvCxnSpPr>
          <p:nvPr/>
        </p:nvCxnSpPr>
        <p:spPr>
          <a:xfrm>
            <a:off x="6099825" y="2567275"/>
            <a:ext cx="5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7"/>
          <p:cNvCxnSpPr>
            <a:stCxn id="277" idx="3"/>
            <a:endCxn id="278" idx="1"/>
          </p:cNvCxnSpPr>
          <p:nvPr/>
        </p:nvCxnSpPr>
        <p:spPr>
          <a:xfrm>
            <a:off x="7577925" y="2567275"/>
            <a:ext cx="4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7"/>
          <p:cNvSpPr/>
          <p:nvPr/>
        </p:nvSpPr>
        <p:spPr>
          <a:xfrm>
            <a:off x="5666900" y="3271300"/>
            <a:ext cx="2737850" cy="735000"/>
          </a:xfrm>
          <a:custGeom>
            <a:rect b="b" l="l" r="r" t="t"/>
            <a:pathLst>
              <a:path extrusionOk="0" h="29400" w="109514">
                <a:moveTo>
                  <a:pt x="109514" y="403"/>
                </a:moveTo>
                <a:cubicBezTo>
                  <a:pt x="100656" y="5235"/>
                  <a:pt x="74619" y="29459"/>
                  <a:pt x="56367" y="29392"/>
                </a:cubicBezTo>
                <a:cubicBezTo>
                  <a:pt x="38115" y="29325"/>
                  <a:pt x="9395" y="489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2" name="Google Shape;282;p37"/>
          <p:cNvSpPr/>
          <p:nvPr/>
        </p:nvSpPr>
        <p:spPr>
          <a:xfrm>
            <a:off x="4126875" y="3281375"/>
            <a:ext cx="4308050" cy="1077100"/>
          </a:xfrm>
          <a:custGeom>
            <a:rect b="b" l="l" r="r" t="t"/>
            <a:pathLst>
              <a:path extrusionOk="0" h="43084" w="172322">
                <a:moveTo>
                  <a:pt x="172322" y="402"/>
                </a:moveTo>
                <a:cubicBezTo>
                  <a:pt x="165276" y="7515"/>
                  <a:pt x="158767" y="43147"/>
                  <a:pt x="130047" y="43080"/>
                </a:cubicBezTo>
                <a:cubicBezTo>
                  <a:pt x="101327" y="43013"/>
                  <a:pt x="21675" y="718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3" name="Google Shape;283;p37"/>
          <p:cNvSpPr/>
          <p:nvPr/>
        </p:nvSpPr>
        <p:spPr>
          <a:xfrm>
            <a:off x="2486200" y="3281375"/>
            <a:ext cx="6007150" cy="1550200"/>
          </a:xfrm>
          <a:custGeom>
            <a:rect b="b" l="l" r="r" t="t"/>
            <a:pathLst>
              <a:path extrusionOk="0" h="62008" w="240286">
                <a:moveTo>
                  <a:pt x="239963" y="402"/>
                </a:moveTo>
                <a:cubicBezTo>
                  <a:pt x="235534" y="10669"/>
                  <a:pt x="253384" y="62071"/>
                  <a:pt x="213390" y="62004"/>
                </a:cubicBezTo>
                <a:cubicBezTo>
                  <a:pt x="173396" y="61937"/>
                  <a:pt x="35565" y="1033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4" name="Google Shape;284;p37"/>
          <p:cNvSpPr txBox="1"/>
          <p:nvPr/>
        </p:nvSpPr>
        <p:spPr>
          <a:xfrm>
            <a:off x="2387800" y="4027300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 . update weights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/>
        </p:nvSpPr>
        <p:spPr>
          <a:xfrm>
            <a:off x="4401400" y="2121350"/>
            <a:ext cx="3515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Code Exercise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374175" y="1883550"/>
            <a:ext cx="20091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Movie Reviews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The movie was great…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Totally passable..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Why was this movie ever made…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Pure gem!..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. 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. 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2812575" y="1883550"/>
            <a:ext cx="2102400" cy="1376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Tokenization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Break Sentences into words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Find unique words (Vocabulary)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3. Assign index to each unique word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5327175" y="1883550"/>
            <a:ext cx="13635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Vectorization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by their index in each movie review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7155975" y="1883550"/>
            <a:ext cx="13635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Make all reviews of same size e.g 300 words by adding padding or removing extra words.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26"/>
          <p:cNvCxnSpPr>
            <a:stCxn id="107" idx="3"/>
            <a:endCxn id="108" idx="1"/>
          </p:cNvCxnSpPr>
          <p:nvPr/>
        </p:nvCxnSpPr>
        <p:spPr>
          <a:xfrm>
            <a:off x="2383275" y="257175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6"/>
          <p:cNvCxnSpPr>
            <a:stCxn id="108" idx="3"/>
            <a:endCxn id="109" idx="1"/>
          </p:cNvCxnSpPr>
          <p:nvPr/>
        </p:nvCxnSpPr>
        <p:spPr>
          <a:xfrm>
            <a:off x="4914975" y="2571750"/>
            <a:ext cx="4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6"/>
          <p:cNvCxnSpPr>
            <a:stCxn id="109" idx="3"/>
            <a:endCxn id="110" idx="1"/>
          </p:cNvCxnSpPr>
          <p:nvPr/>
        </p:nvCxnSpPr>
        <p:spPr>
          <a:xfrm>
            <a:off x="6690675" y="2571750"/>
            <a:ext cx="4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1172100" y="392587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represented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3852825" y="2146650"/>
            <a:ext cx="3233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do we get Word2Vec embeddings for each word?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Words (indexes) in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represented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170125" y="3898050"/>
            <a:ext cx="5193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 will use Keras ‘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 layer to build Word2Vec embedding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2812575" y="1883550"/>
            <a:ext cx="1553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index by multiple numbers (equal to Embedding size)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8"/>
          <p:cNvCxnSpPr>
            <a:stCxn id="127" idx="3"/>
            <a:endCxn id="130" idx="1"/>
          </p:cNvCxnSpPr>
          <p:nvPr/>
        </p:nvCxnSpPr>
        <p:spPr>
          <a:xfrm>
            <a:off x="2170125" y="2571750"/>
            <a:ext cx="6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8"/>
          <p:cNvSpPr txBox="1"/>
          <p:nvPr/>
        </p:nvSpPr>
        <p:spPr>
          <a:xfrm>
            <a:off x="4960025" y="2146650"/>
            <a:ext cx="3233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happens inside Embedding layer?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Words (indexes) in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2291000" y="1680950"/>
            <a:ext cx="4353000" cy="176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2552000" y="1883550"/>
            <a:ext cx="15537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One Hot Encoding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Convert Word index into One Hot encoding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1226225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975050" y="3938325"/>
            <a:ext cx="5193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 we feed a 300 word sentence, we will get an output of 300, 50 </a:t>
            </a:r>
            <a:r>
              <a:rPr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i.e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300 words and each word represented by 50 numbers.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4748150" y="1883550"/>
            <a:ext cx="15537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Dense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Number Neurons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equal to Embedding size e.g 50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9"/>
          <p:cNvCxnSpPr>
            <a:stCxn id="139" idx="3"/>
            <a:endCxn id="142" idx="1"/>
          </p:cNvCxnSpPr>
          <p:nvPr/>
        </p:nvCxnSpPr>
        <p:spPr>
          <a:xfrm>
            <a:off x="4105700" y="2571750"/>
            <a:ext cx="6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9"/>
          <p:cNvSpPr txBox="1"/>
          <p:nvPr/>
        </p:nvSpPr>
        <p:spPr>
          <a:xfrm>
            <a:off x="1012675" y="2297700"/>
            <a:ext cx="994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Word as index value e.g 5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9"/>
          <p:cNvCxnSpPr>
            <a:stCxn id="144" idx="3"/>
            <a:endCxn id="139" idx="1"/>
          </p:cNvCxnSpPr>
          <p:nvPr/>
        </p:nvCxnSpPr>
        <p:spPr>
          <a:xfrm>
            <a:off x="2007475" y="2571750"/>
            <a:ext cx="5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9"/>
          <p:cNvSpPr txBox="1"/>
          <p:nvPr/>
        </p:nvSpPr>
        <p:spPr>
          <a:xfrm>
            <a:off x="6917975" y="2297700"/>
            <a:ext cx="1080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50 numbers for each word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9"/>
          <p:cNvCxnSpPr>
            <a:stCxn id="142" idx="3"/>
            <a:endCxn id="146" idx="1"/>
          </p:cNvCxnSpPr>
          <p:nvPr/>
        </p:nvCxnSpPr>
        <p:spPr>
          <a:xfrm>
            <a:off x="6301850" y="2571750"/>
            <a:ext cx="6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represented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2812575" y="1883550"/>
            <a:ext cx="1553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index by multiple numbers (Embedding size =  50)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30"/>
          <p:cNvCxnSpPr>
            <a:stCxn id="152" idx="3"/>
            <a:endCxn id="154" idx="1"/>
          </p:cNvCxnSpPr>
          <p:nvPr/>
        </p:nvCxnSpPr>
        <p:spPr>
          <a:xfrm>
            <a:off x="2170125" y="2571750"/>
            <a:ext cx="6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30"/>
          <p:cNvSpPr txBox="1"/>
          <p:nvPr/>
        </p:nvSpPr>
        <p:spPr>
          <a:xfrm>
            <a:off x="5552725" y="2146650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should be next layer?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Words (indexes) in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29569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300, 50] numbers for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represented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2660175" y="1883550"/>
            <a:ext cx="1553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index by multiple numbers (Embedding size = 50)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31"/>
          <p:cNvCxnSpPr>
            <a:stCxn id="163" idx="3"/>
            <a:endCxn id="165" idx="1"/>
          </p:cNvCxnSpPr>
          <p:nvPr/>
        </p:nvCxnSpPr>
        <p:spPr>
          <a:xfrm>
            <a:off x="2170125" y="2571750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31"/>
          <p:cNvSpPr txBox="1"/>
          <p:nvPr/>
        </p:nvSpPr>
        <p:spPr>
          <a:xfrm>
            <a:off x="6647725" y="2146650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times LSTM will run?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4703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review i.e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1"/>
          <p:cNvCxnSpPr>
            <a:stCxn id="165" idx="3"/>
            <a:endCxn id="168" idx="1"/>
          </p:cNvCxnSpPr>
          <p:nvPr/>
        </p:nvCxnSpPr>
        <p:spPr>
          <a:xfrm flipH="1" rot="10800000">
            <a:off x="4213875" y="2567250"/>
            <a:ext cx="490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31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Words (indexes) in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29569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[300, 50] numbers for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1866550" y="1977000"/>
            <a:ext cx="9477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3673625" y="1501950"/>
            <a:ext cx="692400" cy="628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(t =0)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4366025" y="4150625"/>
            <a:ext cx="3515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LSTM for Sentiment Analysis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709250" y="2020800"/>
            <a:ext cx="692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32"/>
          <p:cNvCxnSpPr>
            <a:stCxn id="179" idx="3"/>
            <a:endCxn id="176" idx="1"/>
          </p:cNvCxnSpPr>
          <p:nvPr/>
        </p:nvCxnSpPr>
        <p:spPr>
          <a:xfrm>
            <a:off x="1401650" y="2190750"/>
            <a:ext cx="4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2"/>
          <p:cNvSpPr/>
          <p:nvPr/>
        </p:nvSpPr>
        <p:spPr>
          <a:xfrm>
            <a:off x="1866550" y="2586600"/>
            <a:ext cx="9477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709250" y="2630400"/>
            <a:ext cx="692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movie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32"/>
          <p:cNvCxnSpPr>
            <a:stCxn id="182" idx="3"/>
            <a:endCxn id="181" idx="1"/>
          </p:cNvCxnSpPr>
          <p:nvPr/>
        </p:nvCxnSpPr>
        <p:spPr>
          <a:xfrm>
            <a:off x="1401650" y="2800350"/>
            <a:ext cx="4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2"/>
          <p:cNvSpPr/>
          <p:nvPr/>
        </p:nvSpPr>
        <p:spPr>
          <a:xfrm>
            <a:off x="1866550" y="3196200"/>
            <a:ext cx="9477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453950" y="3240000"/>
            <a:ext cx="947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32"/>
          <p:cNvCxnSpPr>
            <a:stCxn id="185" idx="3"/>
            <a:endCxn id="184" idx="1"/>
          </p:cNvCxnSpPr>
          <p:nvPr/>
        </p:nvCxnSpPr>
        <p:spPr>
          <a:xfrm>
            <a:off x="1401650" y="3409950"/>
            <a:ext cx="4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2"/>
          <p:cNvSpPr/>
          <p:nvPr/>
        </p:nvSpPr>
        <p:spPr>
          <a:xfrm>
            <a:off x="1866550" y="3805800"/>
            <a:ext cx="9477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709250" y="3849600"/>
            <a:ext cx="692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great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32"/>
          <p:cNvCxnSpPr>
            <a:stCxn id="188" idx="3"/>
            <a:endCxn id="187" idx="1"/>
          </p:cNvCxnSpPr>
          <p:nvPr/>
        </p:nvCxnSpPr>
        <p:spPr>
          <a:xfrm>
            <a:off x="1401650" y="4019550"/>
            <a:ext cx="4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2"/>
          <p:cNvSpPr txBox="1"/>
          <p:nvPr/>
        </p:nvSpPr>
        <p:spPr>
          <a:xfrm>
            <a:off x="7881729" y="680075"/>
            <a:ext cx="887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Probability of Positive sentiment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2824450" y="2144300"/>
            <a:ext cx="1228000" cy="322150"/>
          </a:xfrm>
          <a:custGeom>
            <a:rect b="b" l="l" r="r" t="t"/>
            <a:pathLst>
              <a:path extrusionOk="0" h="12886" w="49120">
                <a:moveTo>
                  <a:pt x="0" y="1889"/>
                </a:moveTo>
                <a:cubicBezTo>
                  <a:pt x="4408" y="3715"/>
                  <a:pt x="18262" y="13162"/>
                  <a:pt x="26449" y="12847"/>
                </a:cubicBezTo>
                <a:cubicBezTo>
                  <a:pt x="34636" y="12532"/>
                  <a:pt x="45342" y="2141"/>
                  <a:pt x="4912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2" name="Google Shape;192;p32"/>
          <p:cNvSpPr/>
          <p:nvPr/>
        </p:nvSpPr>
        <p:spPr>
          <a:xfrm>
            <a:off x="4664225" y="1501950"/>
            <a:ext cx="692400" cy="628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 =1)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5654825" y="1501950"/>
            <a:ext cx="692400" cy="628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 =2)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6645425" y="1501950"/>
            <a:ext cx="692400" cy="628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 =3)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32"/>
          <p:cNvCxnSpPr>
            <a:stCxn id="177" idx="3"/>
            <a:endCxn id="192" idx="1"/>
          </p:cNvCxnSpPr>
          <p:nvPr/>
        </p:nvCxnSpPr>
        <p:spPr>
          <a:xfrm>
            <a:off x="4366025" y="1816200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2"/>
          <p:cNvCxnSpPr>
            <a:stCxn id="192" idx="3"/>
            <a:endCxn id="193" idx="1"/>
          </p:cNvCxnSpPr>
          <p:nvPr/>
        </p:nvCxnSpPr>
        <p:spPr>
          <a:xfrm>
            <a:off x="5356625" y="1816200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2"/>
          <p:cNvCxnSpPr>
            <a:stCxn id="193" idx="3"/>
            <a:endCxn id="194" idx="1"/>
          </p:cNvCxnSpPr>
          <p:nvPr/>
        </p:nvCxnSpPr>
        <p:spPr>
          <a:xfrm>
            <a:off x="6347225" y="1816200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2"/>
          <p:cNvSpPr/>
          <p:nvPr/>
        </p:nvSpPr>
        <p:spPr>
          <a:xfrm>
            <a:off x="2805550" y="2153750"/>
            <a:ext cx="2241125" cy="670250"/>
          </a:xfrm>
          <a:custGeom>
            <a:rect b="b" l="l" r="r" t="t"/>
            <a:pathLst>
              <a:path extrusionOk="0" h="26810" w="89645">
                <a:moveTo>
                  <a:pt x="0" y="25694"/>
                </a:moveTo>
                <a:cubicBezTo>
                  <a:pt x="13225" y="25505"/>
                  <a:pt x="64424" y="28842"/>
                  <a:pt x="79349" y="24560"/>
                </a:cubicBezTo>
                <a:cubicBezTo>
                  <a:pt x="94274" y="20278"/>
                  <a:pt x="87851" y="4093"/>
                  <a:pt x="8955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9" name="Google Shape;199;p32"/>
          <p:cNvSpPr/>
          <p:nvPr/>
        </p:nvSpPr>
        <p:spPr>
          <a:xfrm>
            <a:off x="2815000" y="2153750"/>
            <a:ext cx="3240075" cy="1297900"/>
          </a:xfrm>
          <a:custGeom>
            <a:rect b="b" l="l" r="r" t="t"/>
            <a:pathLst>
              <a:path extrusionOk="0" h="51916" w="129603">
                <a:moveTo>
                  <a:pt x="0" y="49876"/>
                </a:moveTo>
                <a:cubicBezTo>
                  <a:pt x="13099" y="49498"/>
                  <a:pt x="56993" y="55922"/>
                  <a:pt x="78593" y="47609"/>
                </a:cubicBezTo>
                <a:cubicBezTo>
                  <a:pt x="100194" y="39296"/>
                  <a:pt x="121101" y="7935"/>
                  <a:pt x="12960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00" name="Google Shape;200;p32"/>
          <p:cNvSpPr/>
          <p:nvPr/>
        </p:nvSpPr>
        <p:spPr>
          <a:xfrm>
            <a:off x="2815000" y="2153750"/>
            <a:ext cx="4267350" cy="1870375"/>
          </a:xfrm>
          <a:custGeom>
            <a:rect b="b" l="l" r="r" t="t"/>
            <a:pathLst>
              <a:path extrusionOk="0" h="74815" w="170694">
                <a:moveTo>
                  <a:pt x="0" y="74815"/>
                </a:moveTo>
                <a:cubicBezTo>
                  <a:pt x="25694" y="70029"/>
                  <a:pt x="126202" y="58567"/>
                  <a:pt x="154163" y="46098"/>
                </a:cubicBezTo>
                <a:cubicBezTo>
                  <a:pt x="182124" y="33629"/>
                  <a:pt x="165499" y="7683"/>
                  <a:pt x="16776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01" name="Google Shape;201;p32"/>
          <p:cNvSpPr/>
          <p:nvPr/>
        </p:nvSpPr>
        <p:spPr>
          <a:xfrm>
            <a:off x="6645425" y="636275"/>
            <a:ext cx="692400" cy="42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Dense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32"/>
          <p:cNvCxnSpPr>
            <a:stCxn id="194" idx="0"/>
            <a:endCxn id="201" idx="2"/>
          </p:cNvCxnSpPr>
          <p:nvPr/>
        </p:nvCxnSpPr>
        <p:spPr>
          <a:xfrm rot="10800000">
            <a:off x="6991625" y="1063650"/>
            <a:ext cx="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2"/>
          <p:cNvCxnSpPr>
            <a:stCxn id="201" idx="3"/>
            <a:endCxn id="190" idx="1"/>
          </p:cNvCxnSpPr>
          <p:nvPr/>
        </p:nvCxnSpPr>
        <p:spPr>
          <a:xfrm>
            <a:off x="7337825" y="850025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2"/>
          <p:cNvSpPr txBox="1"/>
          <p:nvPr/>
        </p:nvSpPr>
        <p:spPr>
          <a:xfrm rot="-5400000">
            <a:off x="-582700" y="2898438"/>
            <a:ext cx="1933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Review Text - 4 words</a:t>
            </a:r>
            <a:endParaRPr baseline="-25000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616425" y="1883550"/>
            <a:ext cx="15537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Padded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All reviews will be in of same size.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 Each word in a review will be represented by index value of the word.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2660175" y="1883550"/>
            <a:ext cx="15537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Replace each word index by multiple numbers (Embedding size = 50)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33"/>
          <p:cNvCxnSpPr>
            <a:stCxn id="209" idx="3"/>
            <a:endCxn id="211" idx="1"/>
          </p:cNvCxnSpPr>
          <p:nvPr/>
        </p:nvCxnSpPr>
        <p:spPr>
          <a:xfrm>
            <a:off x="2170125" y="2571750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3"/>
          <p:cNvSpPr txBox="1"/>
          <p:nvPr/>
        </p:nvSpPr>
        <p:spPr>
          <a:xfrm>
            <a:off x="6647725" y="2146650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will be the output?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4703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review i.e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3"/>
          <p:cNvCxnSpPr>
            <a:stCxn id="211" idx="3"/>
            <a:endCxn id="214" idx="1"/>
          </p:cNvCxnSpPr>
          <p:nvPr/>
        </p:nvCxnSpPr>
        <p:spPr>
          <a:xfrm flipH="1" rot="10800000">
            <a:off x="4213875" y="2567250"/>
            <a:ext cx="490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3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300 Words (indexes) in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29569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[300, 50] numbers for each review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