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F065BE-4B91-4A5E-A78B-FCF9E18C05EE}">
  <a:tblStyle styleId="{D0F065BE-4B91-4A5E-A78B-FCF9E18C0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4f7622b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34f7622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85dfcd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85dfcd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85dfcd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85dfcd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85dfcd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85dfcd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85dfcd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85dfcd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85dfcd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85dfcd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785dfcd5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785dfcd5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785dfcd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785dfcd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785dfcd5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785dfcd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785dfcd5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785dfcd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785dfcd5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785dfcd5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34f7622b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34f7622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34f7622b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34f7622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34f7622b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34f7622b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34f7622b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34f7622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34f7622b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34f7622b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34f7622b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34f7622b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85dfc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85dfc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34f7622b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34f7622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17200" y="97900"/>
            <a:ext cx="13365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524" y="4944126"/>
            <a:ext cx="4766150" cy="199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/>
        </p:nvSpPr>
        <p:spPr>
          <a:xfrm>
            <a:off x="5578925" y="1947150"/>
            <a:ext cx="35652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Working with </a:t>
            </a:r>
            <a:endParaRPr sz="2400">
              <a:solidFill>
                <a:srgbClr val="741B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Time Series data</a:t>
            </a:r>
            <a:endParaRPr sz="1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61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2191950" y="2424875"/>
            <a:ext cx="5483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Weather </a:t>
            </a:r>
            <a:r>
              <a:rPr lang="en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forecast using LSTM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2079450" y="1894100"/>
            <a:ext cx="548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  <a:endParaRPr b="1" sz="24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2500" y="100"/>
            <a:ext cx="1293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4306175" y="1870800"/>
            <a:ext cx="36582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 if our had both type of data: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Time-Series data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Non time-series data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/>
        </p:nvSpPr>
        <p:spPr>
          <a:xfrm>
            <a:off x="4346975" y="1470400"/>
            <a:ext cx="45243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Forecast # of patients that will visit hospital based…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patients visited on each of last 3 days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time-series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Whether a day was holiday or not?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time-series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761850" y="419775"/>
            <a:ext cx="3154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Patients visiting a hospital on daily basis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5" name="Google Shape;215;p36"/>
          <p:cNvGraphicFramePr/>
          <p:nvPr/>
        </p:nvGraphicFramePr>
        <p:xfrm>
          <a:off x="990300" y="107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681000"/>
                <a:gridCol w="1025425"/>
                <a:gridCol w="994150"/>
              </a:tblGrid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Holiday?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" name="Google Shape;216;p36"/>
          <p:cNvSpPr txBox="1"/>
          <p:nvPr/>
        </p:nvSpPr>
        <p:spPr>
          <a:xfrm>
            <a:off x="4338950" y="3371625"/>
            <a:ext cx="41871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How do we model such data?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/>
        </p:nvSpPr>
        <p:spPr>
          <a:xfrm>
            <a:off x="761850" y="419775"/>
            <a:ext cx="3154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Patients visiting a hospital on daily basis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2" name="Google Shape;222;p37"/>
          <p:cNvGraphicFramePr/>
          <p:nvPr/>
        </p:nvGraphicFramePr>
        <p:xfrm>
          <a:off x="990300" y="107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681000"/>
                <a:gridCol w="1025425"/>
                <a:gridCol w="994150"/>
              </a:tblGrid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Holiday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37"/>
          <p:cNvSpPr txBox="1"/>
          <p:nvPr/>
        </p:nvSpPr>
        <p:spPr>
          <a:xfrm>
            <a:off x="4333475" y="1035175"/>
            <a:ext cx="4395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Preparing x and y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4393700" y="146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490025"/>
                <a:gridCol w="1499575"/>
                <a:gridCol w="1178625"/>
                <a:gridCol w="683500"/>
              </a:tblGrid>
              <a:tr h="313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Features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 (Y)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13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patients in last 3 days)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(Weekend)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 vMerge="1"/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237, 250, 251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250, 251, 342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251, 342, 352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42, 352, 193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193, 230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37"/>
          <p:cNvSpPr/>
          <p:nvPr/>
        </p:nvSpPr>
        <p:spPr>
          <a:xfrm>
            <a:off x="3827950" y="2583850"/>
            <a:ext cx="417300" cy="23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59725" y="295125"/>
            <a:ext cx="34380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Modeling time-series &amp; non time-series data with LSTM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2294925" y="19457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3361725" y="19457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2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4428525" y="19457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38"/>
          <p:cNvCxnSpPr/>
          <p:nvPr/>
        </p:nvCxnSpPr>
        <p:spPr>
          <a:xfrm>
            <a:off x="30584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/>
          <p:nvPr/>
        </p:nvCxnSpPr>
        <p:spPr>
          <a:xfrm>
            <a:off x="3058425" y="2604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8"/>
          <p:cNvSpPr txBox="1"/>
          <p:nvPr/>
        </p:nvSpPr>
        <p:spPr>
          <a:xfrm>
            <a:off x="29850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9850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8"/>
          <p:cNvCxnSpPr/>
          <p:nvPr/>
        </p:nvCxnSpPr>
        <p:spPr>
          <a:xfrm>
            <a:off x="41252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8"/>
          <p:cNvCxnSpPr/>
          <p:nvPr/>
        </p:nvCxnSpPr>
        <p:spPr>
          <a:xfrm>
            <a:off x="4125225" y="2604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8"/>
          <p:cNvSpPr txBox="1"/>
          <p:nvPr/>
        </p:nvSpPr>
        <p:spPr>
          <a:xfrm>
            <a:off x="40518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40518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38"/>
          <p:cNvCxnSpPr/>
          <p:nvPr/>
        </p:nvCxnSpPr>
        <p:spPr>
          <a:xfrm>
            <a:off x="51920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8"/>
          <p:cNvCxnSpPr/>
          <p:nvPr/>
        </p:nvCxnSpPr>
        <p:spPr>
          <a:xfrm flipH="1" rot="10800000">
            <a:off x="5192025" y="2595950"/>
            <a:ext cx="510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8"/>
          <p:cNvSpPr txBox="1"/>
          <p:nvPr/>
        </p:nvSpPr>
        <p:spPr>
          <a:xfrm>
            <a:off x="51186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51186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8"/>
          <p:cNvCxnSpPr/>
          <p:nvPr/>
        </p:nvCxnSpPr>
        <p:spPr>
          <a:xfrm>
            <a:off x="19916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8"/>
          <p:cNvCxnSpPr/>
          <p:nvPr/>
        </p:nvCxnSpPr>
        <p:spPr>
          <a:xfrm>
            <a:off x="1991625" y="2604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8"/>
          <p:cNvSpPr txBox="1"/>
          <p:nvPr/>
        </p:nvSpPr>
        <p:spPr>
          <a:xfrm>
            <a:off x="19182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19182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6430725" y="1945713"/>
            <a:ext cx="501300" cy="86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Dense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1 neuron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6865575" y="2451300"/>
            <a:ext cx="76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2451675" y="3227700"/>
            <a:ext cx="450000" cy="94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237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250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251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38"/>
          <p:cNvCxnSpPr>
            <a:stCxn id="252" idx="0"/>
            <a:endCxn id="231" idx="2"/>
          </p:cNvCxnSpPr>
          <p:nvPr/>
        </p:nvCxnSpPr>
        <p:spPr>
          <a:xfrm rot="10800000">
            <a:off x="2676675" y="28059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8"/>
          <p:cNvSpPr txBox="1"/>
          <p:nvPr/>
        </p:nvSpPr>
        <p:spPr>
          <a:xfrm>
            <a:off x="21468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3518475" y="3227700"/>
            <a:ext cx="450000" cy="94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38"/>
          <p:cNvCxnSpPr>
            <a:stCxn id="255" idx="0"/>
          </p:cNvCxnSpPr>
          <p:nvPr/>
        </p:nvCxnSpPr>
        <p:spPr>
          <a:xfrm rot="10800000">
            <a:off x="3743475" y="28059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8"/>
          <p:cNvSpPr/>
          <p:nvPr/>
        </p:nvSpPr>
        <p:spPr>
          <a:xfrm>
            <a:off x="4585275" y="3227700"/>
            <a:ext cx="450000" cy="94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251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230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38"/>
          <p:cNvCxnSpPr>
            <a:stCxn id="257" idx="0"/>
          </p:cNvCxnSpPr>
          <p:nvPr/>
        </p:nvCxnSpPr>
        <p:spPr>
          <a:xfrm rot="10800000">
            <a:off x="4810275" y="28059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8"/>
          <p:cNvSpPr txBox="1"/>
          <p:nvPr/>
        </p:nvSpPr>
        <p:spPr>
          <a:xfrm>
            <a:off x="32136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43566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6838725" y="2646850"/>
            <a:ext cx="763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(Next day # patient)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7532925" y="1945700"/>
            <a:ext cx="501300" cy="860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e.g MSE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8319075" y="1945725"/>
            <a:ext cx="588300" cy="86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Optimizer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8"/>
          <p:cNvCxnSpPr>
            <a:stCxn id="262" idx="3"/>
            <a:endCxn id="263" idx="1"/>
          </p:cNvCxnSpPr>
          <p:nvPr/>
        </p:nvCxnSpPr>
        <p:spPr>
          <a:xfrm>
            <a:off x="8034225" y="2375750"/>
            <a:ext cx="2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8"/>
          <p:cNvSpPr/>
          <p:nvPr/>
        </p:nvSpPr>
        <p:spPr>
          <a:xfrm>
            <a:off x="7459725" y="545650"/>
            <a:ext cx="687300" cy="1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Label(y)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230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8"/>
          <p:cNvCxnSpPr>
            <a:stCxn id="265" idx="2"/>
            <a:endCxn id="262" idx="0"/>
          </p:cNvCxnSpPr>
          <p:nvPr/>
        </p:nvCxnSpPr>
        <p:spPr>
          <a:xfrm flipH="1">
            <a:off x="7783575" y="1660450"/>
            <a:ext cx="198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7" name="Google Shape;267;p38"/>
          <p:cNvGraphicFramePr/>
          <p:nvPr/>
        </p:nvGraphicFramePr>
        <p:xfrm>
          <a:off x="359725" y="1189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1362500"/>
              </a:tblGrid>
              <a:tr h="31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patients in last 3 days)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237, 250, 251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250, 251, 342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251, 342, 352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42, 352, 193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193, 230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Google Shape;268;p38"/>
          <p:cNvSpPr txBox="1"/>
          <p:nvPr/>
        </p:nvSpPr>
        <p:spPr>
          <a:xfrm>
            <a:off x="470475" y="3625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Series data handled using LSTM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5668725" y="1945725"/>
            <a:ext cx="568500" cy="8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Concat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38"/>
          <p:cNvGraphicFramePr/>
          <p:nvPr/>
        </p:nvGraphicFramePr>
        <p:xfrm>
          <a:off x="4868025" y="3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687300"/>
              </a:tblGrid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(Weekend)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2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5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Google Shape;271;p38"/>
          <p:cNvSpPr/>
          <p:nvPr/>
        </p:nvSpPr>
        <p:spPr>
          <a:xfrm>
            <a:off x="5549800" y="845516"/>
            <a:ext cx="442025" cy="1107400"/>
          </a:xfrm>
          <a:custGeom>
            <a:rect b="b" l="l" r="r" t="t"/>
            <a:pathLst>
              <a:path extrusionOk="0" h="44296" w="17681">
                <a:moveTo>
                  <a:pt x="0" y="1541"/>
                </a:moveTo>
                <a:cubicBezTo>
                  <a:pt x="2572" y="1916"/>
                  <a:pt x="12484" y="-3335"/>
                  <a:pt x="15431" y="3791"/>
                </a:cubicBezTo>
                <a:cubicBezTo>
                  <a:pt x="18378" y="10917"/>
                  <a:pt x="17306" y="37545"/>
                  <a:pt x="17681" y="442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72" name="Google Shape;272;p38"/>
          <p:cNvCxnSpPr>
            <a:stCxn id="269" idx="3"/>
            <a:endCxn id="250" idx="1"/>
          </p:cNvCxnSpPr>
          <p:nvPr/>
        </p:nvCxnSpPr>
        <p:spPr>
          <a:xfrm>
            <a:off x="6237225" y="2375775"/>
            <a:ext cx="1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8"/>
          <p:cNvCxnSpPr>
            <a:endCxn id="262" idx="1"/>
          </p:cNvCxnSpPr>
          <p:nvPr/>
        </p:nvCxnSpPr>
        <p:spPr>
          <a:xfrm flipH="1" rot="10800000">
            <a:off x="6948225" y="2375750"/>
            <a:ext cx="584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4146950" y="1870800"/>
            <a:ext cx="4495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 if our more than one time-series data?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/>
        </p:nvSpPr>
        <p:spPr>
          <a:xfrm>
            <a:off x="4521100" y="1759425"/>
            <a:ext cx="42273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Forecast # of patients that will visit hospital based…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patients tested  for last 3 days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time-series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patients found + for last 4 days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time-series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380850" y="343575"/>
            <a:ext cx="3154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Patients visiting a hospital on daily basis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6" name="Google Shape;286;p40"/>
          <p:cNvGraphicFramePr/>
          <p:nvPr/>
        </p:nvGraphicFramePr>
        <p:xfrm>
          <a:off x="380700" y="9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818100"/>
                <a:gridCol w="850250"/>
                <a:gridCol w="785950"/>
                <a:gridCol w="818100"/>
              </a:tblGrid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 Tested for Covid in city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 found + for covid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 visiting hospital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40"/>
          <p:cNvSpPr txBox="1"/>
          <p:nvPr/>
        </p:nvSpPr>
        <p:spPr>
          <a:xfrm>
            <a:off x="4567550" y="3447825"/>
            <a:ext cx="41871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How do we model such data?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380850" y="343575"/>
            <a:ext cx="3154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Patients visiting a hospital on daily basis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3" name="Google Shape;293;p41"/>
          <p:cNvGraphicFramePr/>
          <p:nvPr/>
        </p:nvGraphicFramePr>
        <p:xfrm>
          <a:off x="380700" y="9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818100"/>
                <a:gridCol w="850250"/>
                <a:gridCol w="785950"/>
                <a:gridCol w="818100"/>
              </a:tblGrid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 Tested for Covid in city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 found + for covid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 visiting hospital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Google Shape;294;p41"/>
          <p:cNvGraphicFramePr/>
          <p:nvPr/>
        </p:nvGraphicFramePr>
        <p:xfrm>
          <a:off x="4420100" y="16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511550"/>
                <a:gridCol w="1501175"/>
                <a:gridCol w="1294675"/>
                <a:gridCol w="713525"/>
              </a:tblGrid>
              <a:tr h="313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Features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 (Y)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13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baseline="-25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patients tested in last 3 days)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patients + in last 4 days)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 vMerge="1"/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2900, 2500, 3000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1200, 1250, 995, 778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2500, 3000, 3500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1250, 995, 778, 1020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3000, 3500, 3200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995, 778, 1020, 950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3500, 3200, 1800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778, 1020, 950, 800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41"/>
          <p:cNvSpPr txBox="1"/>
          <p:nvPr/>
        </p:nvSpPr>
        <p:spPr>
          <a:xfrm>
            <a:off x="4365625" y="1231925"/>
            <a:ext cx="4395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Preparing x and y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3827950" y="2796675"/>
            <a:ext cx="417300" cy="23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5877075" y="3802050"/>
            <a:ext cx="29691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Modeling two time-series with LSTM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2294925" y="30125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#1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3361725" y="30125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#1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2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4428525" y="30125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#1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42"/>
          <p:cNvCxnSpPr/>
          <p:nvPr/>
        </p:nvCxnSpPr>
        <p:spPr>
          <a:xfrm>
            <a:off x="3058425" y="32139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42"/>
          <p:cNvCxnSpPr/>
          <p:nvPr/>
        </p:nvCxnSpPr>
        <p:spPr>
          <a:xfrm>
            <a:off x="3058425" y="3671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2"/>
          <p:cNvSpPr txBox="1"/>
          <p:nvPr/>
        </p:nvSpPr>
        <p:spPr>
          <a:xfrm>
            <a:off x="2985075" y="29393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2985075" y="3396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42"/>
          <p:cNvCxnSpPr/>
          <p:nvPr/>
        </p:nvCxnSpPr>
        <p:spPr>
          <a:xfrm>
            <a:off x="4125225" y="32139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4125225" y="3671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2"/>
          <p:cNvSpPr txBox="1"/>
          <p:nvPr/>
        </p:nvSpPr>
        <p:spPr>
          <a:xfrm>
            <a:off x="4051875" y="29393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4051875" y="3396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>
            <a:off x="5192025" y="32139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2"/>
          <p:cNvCxnSpPr/>
          <p:nvPr/>
        </p:nvCxnSpPr>
        <p:spPr>
          <a:xfrm flipH="1" rot="10800000">
            <a:off x="5192025" y="3662750"/>
            <a:ext cx="510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42"/>
          <p:cNvSpPr txBox="1"/>
          <p:nvPr/>
        </p:nvSpPr>
        <p:spPr>
          <a:xfrm>
            <a:off x="5118675" y="29393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118675" y="3396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42"/>
          <p:cNvCxnSpPr/>
          <p:nvPr/>
        </p:nvCxnSpPr>
        <p:spPr>
          <a:xfrm>
            <a:off x="1991625" y="32139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2"/>
          <p:cNvCxnSpPr/>
          <p:nvPr/>
        </p:nvCxnSpPr>
        <p:spPr>
          <a:xfrm>
            <a:off x="1991625" y="3671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2"/>
          <p:cNvSpPr txBox="1"/>
          <p:nvPr/>
        </p:nvSpPr>
        <p:spPr>
          <a:xfrm>
            <a:off x="1918275" y="29393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1918275" y="3396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6430725" y="1945713"/>
            <a:ext cx="501300" cy="86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Dense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1 neuron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6865575" y="2451300"/>
            <a:ext cx="76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42"/>
          <p:cNvCxnSpPr>
            <a:stCxn id="324" idx="0"/>
            <a:endCxn id="302" idx="2"/>
          </p:cNvCxnSpPr>
          <p:nvPr/>
        </p:nvCxnSpPr>
        <p:spPr>
          <a:xfrm rot="10800000">
            <a:off x="2676675" y="38726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2"/>
          <p:cNvSpPr txBox="1"/>
          <p:nvPr/>
        </p:nvSpPr>
        <p:spPr>
          <a:xfrm>
            <a:off x="21468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42"/>
          <p:cNvCxnSpPr/>
          <p:nvPr/>
        </p:nvCxnSpPr>
        <p:spPr>
          <a:xfrm rot="10800000">
            <a:off x="3743475" y="38727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2"/>
          <p:cNvCxnSpPr/>
          <p:nvPr/>
        </p:nvCxnSpPr>
        <p:spPr>
          <a:xfrm rot="10800000">
            <a:off x="4810275" y="38727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2"/>
          <p:cNvSpPr txBox="1"/>
          <p:nvPr/>
        </p:nvSpPr>
        <p:spPr>
          <a:xfrm>
            <a:off x="32136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43566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6838725" y="2646850"/>
            <a:ext cx="763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(Next day # patient)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7532925" y="1945700"/>
            <a:ext cx="501300" cy="860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e.g MSE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8319075" y="1945725"/>
            <a:ext cx="588300" cy="86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Optimizer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42"/>
          <p:cNvCxnSpPr>
            <a:stCxn id="331" idx="3"/>
            <a:endCxn id="332" idx="1"/>
          </p:cNvCxnSpPr>
          <p:nvPr/>
        </p:nvCxnSpPr>
        <p:spPr>
          <a:xfrm>
            <a:off x="8034225" y="2375750"/>
            <a:ext cx="2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2"/>
          <p:cNvSpPr/>
          <p:nvPr/>
        </p:nvSpPr>
        <p:spPr>
          <a:xfrm>
            <a:off x="7459725" y="545650"/>
            <a:ext cx="687300" cy="1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Label(y)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1310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1193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1230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1224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42"/>
          <p:cNvCxnSpPr>
            <a:stCxn id="334" idx="2"/>
            <a:endCxn id="331" idx="0"/>
          </p:cNvCxnSpPr>
          <p:nvPr/>
        </p:nvCxnSpPr>
        <p:spPr>
          <a:xfrm flipH="1">
            <a:off x="7783575" y="1660450"/>
            <a:ext cx="198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2"/>
          <p:cNvSpPr txBox="1"/>
          <p:nvPr/>
        </p:nvSpPr>
        <p:spPr>
          <a:xfrm>
            <a:off x="470475" y="46157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Series data handled using LSTM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5668725" y="1945725"/>
            <a:ext cx="568500" cy="8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Concat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42"/>
          <p:cNvCxnSpPr>
            <a:stCxn id="337" idx="3"/>
            <a:endCxn id="321" idx="1"/>
          </p:cNvCxnSpPr>
          <p:nvPr/>
        </p:nvCxnSpPr>
        <p:spPr>
          <a:xfrm>
            <a:off x="6237225" y="2375775"/>
            <a:ext cx="1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2"/>
          <p:cNvCxnSpPr>
            <a:endCxn id="331" idx="1"/>
          </p:cNvCxnSpPr>
          <p:nvPr/>
        </p:nvCxnSpPr>
        <p:spPr>
          <a:xfrm flipH="1" rot="10800000">
            <a:off x="6948225" y="2375750"/>
            <a:ext cx="584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0" name="Google Shape;340;p42"/>
          <p:cNvGraphicFramePr/>
          <p:nvPr/>
        </p:nvGraphicFramePr>
        <p:xfrm>
          <a:off x="294925" y="264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1503900"/>
              </a:tblGrid>
              <a:tr h="42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baseline="-25000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patients tested in last 3 days)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2900, 2500, 3000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2500, 3000, 3500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3000, 3500, 3200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3500, 3200, 1800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1" name="Google Shape;341;p42"/>
          <p:cNvGraphicFramePr/>
          <p:nvPr/>
        </p:nvGraphicFramePr>
        <p:xfrm>
          <a:off x="294925" y="20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1503900"/>
              </a:tblGrid>
              <a:tr h="31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baseline="-25000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patients + in last 4 days)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1200, 1250, 995, 778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1250, 995, 778, 1020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995, 778, 1020, 950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778, 1020, 950, 800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Google Shape;342;p42"/>
          <p:cNvSpPr txBox="1"/>
          <p:nvPr/>
        </p:nvSpPr>
        <p:spPr>
          <a:xfrm>
            <a:off x="470475" y="21773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Series data handled using LSTM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2218725" y="8789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#2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3285525" y="8789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#2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2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4352325" y="8789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#2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42"/>
          <p:cNvCxnSpPr/>
          <p:nvPr/>
        </p:nvCxnSpPr>
        <p:spPr>
          <a:xfrm>
            <a:off x="2982225" y="1080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2"/>
          <p:cNvCxnSpPr/>
          <p:nvPr/>
        </p:nvCxnSpPr>
        <p:spPr>
          <a:xfrm>
            <a:off x="2982225" y="15375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2"/>
          <p:cNvSpPr txBox="1"/>
          <p:nvPr/>
        </p:nvSpPr>
        <p:spPr>
          <a:xfrm>
            <a:off x="2908875" y="805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2908875" y="12629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42"/>
          <p:cNvCxnSpPr/>
          <p:nvPr/>
        </p:nvCxnSpPr>
        <p:spPr>
          <a:xfrm>
            <a:off x="4049025" y="1080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42"/>
          <p:cNvCxnSpPr/>
          <p:nvPr/>
        </p:nvCxnSpPr>
        <p:spPr>
          <a:xfrm>
            <a:off x="4049025" y="15375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3975675" y="805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3975675" y="12629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42"/>
          <p:cNvCxnSpPr/>
          <p:nvPr/>
        </p:nvCxnSpPr>
        <p:spPr>
          <a:xfrm>
            <a:off x="1915425" y="1080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2"/>
          <p:cNvCxnSpPr/>
          <p:nvPr/>
        </p:nvCxnSpPr>
        <p:spPr>
          <a:xfrm>
            <a:off x="1915425" y="15375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2"/>
          <p:cNvSpPr txBox="1"/>
          <p:nvPr/>
        </p:nvSpPr>
        <p:spPr>
          <a:xfrm>
            <a:off x="1842075" y="805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1842075" y="12629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2070675" y="2723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3137475" y="2723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4213875" y="2723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42"/>
          <p:cNvCxnSpPr>
            <a:stCxn id="358" idx="2"/>
            <a:endCxn id="343" idx="0"/>
          </p:cNvCxnSpPr>
          <p:nvPr/>
        </p:nvCxnSpPr>
        <p:spPr>
          <a:xfrm>
            <a:off x="2590875" y="513250"/>
            <a:ext cx="96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2"/>
          <p:cNvCxnSpPr>
            <a:stCxn id="359" idx="2"/>
            <a:endCxn id="344" idx="0"/>
          </p:cNvCxnSpPr>
          <p:nvPr/>
        </p:nvCxnSpPr>
        <p:spPr>
          <a:xfrm>
            <a:off x="3657675" y="513250"/>
            <a:ext cx="96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2"/>
          <p:cNvCxnSpPr>
            <a:stCxn id="360" idx="2"/>
            <a:endCxn id="345" idx="0"/>
          </p:cNvCxnSpPr>
          <p:nvPr/>
        </p:nvCxnSpPr>
        <p:spPr>
          <a:xfrm>
            <a:off x="4734075" y="513250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2"/>
          <p:cNvSpPr/>
          <p:nvPr/>
        </p:nvSpPr>
        <p:spPr>
          <a:xfrm>
            <a:off x="5419125" y="8789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#2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42"/>
          <p:cNvCxnSpPr/>
          <p:nvPr/>
        </p:nvCxnSpPr>
        <p:spPr>
          <a:xfrm>
            <a:off x="5115825" y="1080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2"/>
          <p:cNvCxnSpPr/>
          <p:nvPr/>
        </p:nvCxnSpPr>
        <p:spPr>
          <a:xfrm>
            <a:off x="5115825" y="15375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2"/>
          <p:cNvSpPr txBox="1"/>
          <p:nvPr/>
        </p:nvSpPr>
        <p:spPr>
          <a:xfrm>
            <a:off x="5042475" y="805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5042475" y="12629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5280675" y="2723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Fourth 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2"/>
          <p:cNvCxnSpPr>
            <a:stCxn id="369" idx="2"/>
            <a:endCxn id="364" idx="0"/>
          </p:cNvCxnSpPr>
          <p:nvPr/>
        </p:nvCxnSpPr>
        <p:spPr>
          <a:xfrm>
            <a:off x="5800875" y="513250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2"/>
          <p:cNvCxnSpPr/>
          <p:nvPr/>
        </p:nvCxnSpPr>
        <p:spPr>
          <a:xfrm>
            <a:off x="6182625" y="1080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2"/>
          <p:cNvCxnSpPr/>
          <p:nvPr/>
        </p:nvCxnSpPr>
        <p:spPr>
          <a:xfrm>
            <a:off x="6182625" y="15375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42"/>
          <p:cNvSpPr txBox="1"/>
          <p:nvPr/>
        </p:nvSpPr>
        <p:spPr>
          <a:xfrm>
            <a:off x="6109275" y="805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2"/>
          <p:cNvSpPr txBox="1"/>
          <p:nvPr/>
        </p:nvSpPr>
        <p:spPr>
          <a:xfrm>
            <a:off x="6109275" y="12629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5953275" y="1549425"/>
            <a:ext cx="671675" cy="393375"/>
          </a:xfrm>
          <a:custGeom>
            <a:rect b="b" l="l" r="r" t="t"/>
            <a:pathLst>
              <a:path extrusionOk="0" h="15735" w="26867">
                <a:moveTo>
                  <a:pt x="20231" y="0"/>
                </a:moveTo>
                <a:cubicBezTo>
                  <a:pt x="21194" y="642"/>
                  <a:pt x="29383" y="1231"/>
                  <a:pt x="26011" y="3853"/>
                </a:cubicBezTo>
                <a:cubicBezTo>
                  <a:pt x="22639" y="6476"/>
                  <a:pt x="4335" y="13755"/>
                  <a:pt x="0" y="157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6" name="Google Shape;376;p42"/>
          <p:cNvSpPr/>
          <p:nvPr/>
        </p:nvSpPr>
        <p:spPr>
          <a:xfrm>
            <a:off x="5688350" y="2817850"/>
            <a:ext cx="287975" cy="851000"/>
          </a:xfrm>
          <a:custGeom>
            <a:rect b="b" l="l" r="r" t="t"/>
            <a:pathLst>
              <a:path extrusionOk="0" h="34040" w="11519">
                <a:moveTo>
                  <a:pt x="0" y="34040"/>
                </a:moveTo>
                <a:cubicBezTo>
                  <a:pt x="1766" y="32863"/>
                  <a:pt x="8777" y="32648"/>
                  <a:pt x="10597" y="26975"/>
                </a:cubicBezTo>
                <a:cubicBezTo>
                  <a:pt x="12417" y="21302"/>
                  <a:pt x="10865" y="4496"/>
                  <a:pt x="1091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/>
        </p:nvSpPr>
        <p:spPr>
          <a:xfrm>
            <a:off x="4010325" y="1227850"/>
            <a:ext cx="4495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would we handle multiple time series and non time series data?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/>
        </p:nvSpPr>
        <p:spPr>
          <a:xfrm>
            <a:off x="4010325" y="2447050"/>
            <a:ext cx="4495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 one LSTM for each time-series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Concatenate LSTMs output with non time-series features.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2811425" y="1235475"/>
            <a:ext cx="57222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Examples of Time-Series data</a:t>
            </a:r>
            <a:endParaRPr b="1" sz="18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Stock Prices at the end of each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reading taken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hourly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Number of patients in a hospital every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Electricity demand for city on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daily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basis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 of births in a community every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Organization’s revenue at the end of each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0" y="0"/>
            <a:ext cx="2238900" cy="5143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801950" y="1103225"/>
            <a:ext cx="50289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Time-Series data</a:t>
            </a:r>
            <a:endParaRPr b="1" sz="18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 sequential data where data points are ordered in time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0" y="0"/>
            <a:ext cx="2238900" cy="5143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4338325" y="10038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do we model time-series data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4925925" y="2451750"/>
            <a:ext cx="33585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Let’s consider an example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4262750" y="1695225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Forecast # of patients that will visit hospital based on previous days visits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990450" y="419775"/>
            <a:ext cx="2104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Patients visiting a hospital on daily basis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8" name="Google Shape;128;p29"/>
          <p:cNvGraphicFramePr/>
          <p:nvPr/>
        </p:nvGraphicFramePr>
        <p:xfrm>
          <a:off x="990300" y="107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1052475"/>
                <a:gridCol w="1052475"/>
              </a:tblGrid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9"/>
          <p:cNvSpPr txBox="1"/>
          <p:nvPr/>
        </p:nvSpPr>
        <p:spPr>
          <a:xfrm>
            <a:off x="4262750" y="3066825"/>
            <a:ext cx="41871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How do we model such data?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4102150" y="1076075"/>
            <a:ext cx="4187100" cy="10785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Time-series data is sequential data and LSTM can be useful to understand the sequence!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990450" y="419775"/>
            <a:ext cx="2104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Patients visiting a hospital on daily basis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6" name="Google Shape;136;p30"/>
          <p:cNvGraphicFramePr/>
          <p:nvPr/>
        </p:nvGraphicFramePr>
        <p:xfrm>
          <a:off x="990300" y="107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1052475"/>
                <a:gridCol w="1052475"/>
              </a:tblGrid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30"/>
          <p:cNvSpPr txBox="1"/>
          <p:nvPr/>
        </p:nvSpPr>
        <p:spPr>
          <a:xfrm>
            <a:off x="4102150" y="2703125"/>
            <a:ext cx="4187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To model the data, we need two things :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Input features or sequence (x)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Ground truth or Actual label (y)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990450" y="419775"/>
            <a:ext cx="2104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Patients visiting a hospital on daily basis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3" name="Google Shape;143;p31"/>
          <p:cNvGraphicFramePr/>
          <p:nvPr/>
        </p:nvGraphicFramePr>
        <p:xfrm>
          <a:off x="990300" y="107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1052475"/>
                <a:gridCol w="1052475"/>
              </a:tblGrid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Patients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1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31"/>
          <p:cNvSpPr txBox="1"/>
          <p:nvPr/>
        </p:nvSpPr>
        <p:spPr>
          <a:xfrm>
            <a:off x="4083225" y="873775"/>
            <a:ext cx="456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Preparing x and y for time-series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Let’s assume # of patients on a day depend on # of patients in last 3 days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31"/>
          <p:cNvGraphicFramePr/>
          <p:nvPr/>
        </p:nvGraphicFramePr>
        <p:xfrm>
          <a:off x="4197125" y="161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751200"/>
                <a:gridCol w="2052775"/>
                <a:gridCol w="1047775"/>
              </a:tblGrid>
              <a:tr h="31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Record#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Sequence (x)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 (Y)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237, 250, 251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250, 251, 242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251, 242, 179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242, 179, 193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179, 193, 230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31"/>
          <p:cNvSpPr txBox="1"/>
          <p:nvPr/>
        </p:nvSpPr>
        <p:spPr>
          <a:xfrm>
            <a:off x="4190850" y="4001175"/>
            <a:ext cx="3851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Once we have the input sequence and actual label, it becomes fairly straightforward to model the data using LSTM.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4290125" y="2032500"/>
            <a:ext cx="32529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do we model this data with LSTM?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1613125" y="632650"/>
            <a:ext cx="4377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Modeling time-series data with LSTM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33"/>
          <p:cNvGraphicFramePr/>
          <p:nvPr/>
        </p:nvGraphicFramePr>
        <p:xfrm>
          <a:off x="339475" y="137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{D0F065BE-4B91-4A5E-A78B-FCF9E18C05EE}</a:tableStyleId>
              </a:tblPr>
              <a:tblGrid>
                <a:gridCol w="1273650"/>
              </a:tblGrid>
              <a:tr h="31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Sequence (x)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237, 250, 251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250, 251, 242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251, 242, 179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242, 179, 193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179, 193, 230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33"/>
          <p:cNvSpPr/>
          <p:nvPr/>
        </p:nvSpPr>
        <p:spPr>
          <a:xfrm>
            <a:off x="2294925" y="19457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3361725" y="19457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2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3"/>
          <p:cNvSpPr/>
          <p:nvPr/>
        </p:nvSpPr>
        <p:spPr>
          <a:xfrm>
            <a:off x="4428525" y="1945700"/>
            <a:ext cx="763500" cy="8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Time step = 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33"/>
          <p:cNvCxnSpPr/>
          <p:nvPr/>
        </p:nvCxnSpPr>
        <p:spPr>
          <a:xfrm>
            <a:off x="30584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3058425" y="2604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33"/>
          <p:cNvSpPr txBox="1"/>
          <p:nvPr/>
        </p:nvSpPr>
        <p:spPr>
          <a:xfrm>
            <a:off x="29850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29850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33"/>
          <p:cNvCxnSpPr/>
          <p:nvPr/>
        </p:nvCxnSpPr>
        <p:spPr>
          <a:xfrm>
            <a:off x="41252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3"/>
          <p:cNvCxnSpPr/>
          <p:nvPr/>
        </p:nvCxnSpPr>
        <p:spPr>
          <a:xfrm>
            <a:off x="4125225" y="2604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3"/>
          <p:cNvSpPr txBox="1"/>
          <p:nvPr/>
        </p:nvSpPr>
        <p:spPr>
          <a:xfrm>
            <a:off x="40518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40518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33"/>
          <p:cNvCxnSpPr/>
          <p:nvPr/>
        </p:nvCxnSpPr>
        <p:spPr>
          <a:xfrm>
            <a:off x="51920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3"/>
          <p:cNvCxnSpPr/>
          <p:nvPr/>
        </p:nvCxnSpPr>
        <p:spPr>
          <a:xfrm flipH="1" rot="10800000">
            <a:off x="5192025" y="2603750"/>
            <a:ext cx="687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3"/>
          <p:cNvSpPr txBox="1"/>
          <p:nvPr/>
        </p:nvSpPr>
        <p:spPr>
          <a:xfrm>
            <a:off x="51186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1186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1991625" y="21471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3"/>
          <p:cNvCxnSpPr/>
          <p:nvPr/>
        </p:nvCxnSpPr>
        <p:spPr>
          <a:xfrm>
            <a:off x="1991625" y="2604350"/>
            <a:ext cx="3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3"/>
          <p:cNvSpPr txBox="1"/>
          <p:nvPr/>
        </p:nvSpPr>
        <p:spPr>
          <a:xfrm>
            <a:off x="1918275" y="18725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1918275" y="2329750"/>
            <a:ext cx="4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5876325" y="1945700"/>
            <a:ext cx="501300" cy="86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Dense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1 neuron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33"/>
          <p:cNvCxnSpPr>
            <a:endCxn id="180" idx="1"/>
          </p:cNvCxnSpPr>
          <p:nvPr/>
        </p:nvCxnSpPr>
        <p:spPr>
          <a:xfrm>
            <a:off x="6411225" y="2375750"/>
            <a:ext cx="7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3"/>
          <p:cNvSpPr txBox="1"/>
          <p:nvPr/>
        </p:nvSpPr>
        <p:spPr>
          <a:xfrm>
            <a:off x="6408375" y="2451300"/>
            <a:ext cx="76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2451675" y="3227700"/>
            <a:ext cx="450000" cy="94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237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250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251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33"/>
          <p:cNvCxnSpPr>
            <a:stCxn id="182" idx="0"/>
            <a:endCxn id="159" idx="2"/>
          </p:cNvCxnSpPr>
          <p:nvPr/>
        </p:nvCxnSpPr>
        <p:spPr>
          <a:xfrm rot="10800000">
            <a:off x="2676675" y="28059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3"/>
          <p:cNvSpPr txBox="1"/>
          <p:nvPr/>
        </p:nvSpPr>
        <p:spPr>
          <a:xfrm>
            <a:off x="21468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3518475" y="3227700"/>
            <a:ext cx="450000" cy="94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33"/>
          <p:cNvCxnSpPr>
            <a:stCxn id="185" idx="0"/>
          </p:cNvCxnSpPr>
          <p:nvPr/>
        </p:nvCxnSpPr>
        <p:spPr>
          <a:xfrm rot="10800000">
            <a:off x="3743475" y="28059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3"/>
          <p:cNvSpPr/>
          <p:nvPr/>
        </p:nvSpPr>
        <p:spPr>
          <a:xfrm>
            <a:off x="4585275" y="3227700"/>
            <a:ext cx="450000" cy="94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251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230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3"/>
          <p:cNvCxnSpPr>
            <a:stCxn id="187" idx="0"/>
          </p:cNvCxnSpPr>
          <p:nvPr/>
        </p:nvCxnSpPr>
        <p:spPr>
          <a:xfrm rot="10800000">
            <a:off x="4810275" y="28059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3"/>
          <p:cNvSpPr txBox="1"/>
          <p:nvPr/>
        </p:nvSpPr>
        <p:spPr>
          <a:xfrm>
            <a:off x="32136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4356675" y="4387150"/>
            <a:ext cx="104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 from each example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6381525" y="2570650"/>
            <a:ext cx="763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(Next day # patient)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7171725" y="1945700"/>
            <a:ext cx="501300" cy="860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e.g MSE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8009925" y="1945700"/>
            <a:ext cx="588300" cy="86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Optimizer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3"/>
          <p:cNvCxnSpPr>
            <a:stCxn id="180" idx="3"/>
            <a:endCxn id="192" idx="1"/>
          </p:cNvCxnSpPr>
          <p:nvPr/>
        </p:nvCxnSpPr>
        <p:spPr>
          <a:xfrm>
            <a:off x="7673025" y="2375750"/>
            <a:ext cx="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3"/>
          <p:cNvSpPr/>
          <p:nvPr/>
        </p:nvSpPr>
        <p:spPr>
          <a:xfrm>
            <a:off x="7078725" y="545650"/>
            <a:ext cx="687300" cy="1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Label(y)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242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179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230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33"/>
          <p:cNvCxnSpPr>
            <a:stCxn id="194" idx="2"/>
            <a:endCxn id="180" idx="0"/>
          </p:cNvCxnSpPr>
          <p:nvPr/>
        </p:nvCxnSpPr>
        <p:spPr>
          <a:xfrm>
            <a:off x="7422375" y="1660450"/>
            <a:ext cx="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