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Architects Daughter"/>
      <p:regular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B4E528-AF7A-4B43-8798-94D35F114786}">
  <a:tblStyle styleId="{39B4E528-AF7A-4B43-8798-94D35F1147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ArchitectsDaughter-regular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304858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304858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b7392b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1b7392b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1b7392b4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1b7392b4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2e8616d6e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2e8616d6e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2e8616d6e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2e8616d6e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2e8616d6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2e8616d6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2e8616d6e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2e8616d6e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2e8616d6e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2e8616d6e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2e8616d6e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2e8616d6e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2e8616d6e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2e8616d6e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2e8616d6e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2e8616d6e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ae6208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ae6208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0304858f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0304858f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fa556419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fa556419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fa556419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fa556419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fa5564194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fa556419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2e8616d6e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2e8616d6e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1b7392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1b7392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ae6208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ae6208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31aec87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31aec87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bc85089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bc85089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a671473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a671473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bc8508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bc8508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d1b078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0d1b078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0304858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0304858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244524" y="4944126"/>
            <a:ext cx="4766150" cy="1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7200" y="97900"/>
            <a:ext cx="1336575" cy="269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17200" y="97900"/>
            <a:ext cx="13365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4524" y="4944126"/>
            <a:ext cx="4766150" cy="199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hyperlink" Target="https://keras.io/callback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/>
        </p:nvSpPr>
        <p:spPr>
          <a:xfrm>
            <a:off x="0" y="2358000"/>
            <a:ext cx="2361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Generative Models</a:t>
            </a:r>
            <a:endParaRPr sz="3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587" y="0"/>
            <a:ext cx="67794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/>
        </p:nvSpPr>
        <p:spPr>
          <a:xfrm>
            <a:off x="4921500" y="1859400"/>
            <a:ext cx="3628800" cy="14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train this model, w</a:t>
            </a: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hat will be …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Input features (X) 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Actual labels (y) 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50" y="1285625"/>
            <a:ext cx="1425125" cy="9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/>
        </p:nvSpPr>
        <p:spPr>
          <a:xfrm>
            <a:off x="229163" y="2329100"/>
            <a:ext cx="33969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Deep Learning with Python introduces the field of deep learning using the Python language and the powerful Keras library...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4083225" y="873775"/>
            <a:ext cx="4569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Preparing x and y for Char-RNN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Let’s assume next Character depends on last 5 chars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7" name="Google Shape;197;p35"/>
          <p:cNvGraphicFramePr/>
          <p:nvPr/>
        </p:nvGraphicFramePr>
        <p:xfrm>
          <a:off x="4197125" y="169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{39B4E528-AF7A-4B43-8798-94D35F114786}</a:tableStyleId>
              </a:tblPr>
              <a:tblGrid>
                <a:gridCol w="751200"/>
                <a:gridCol w="2052775"/>
                <a:gridCol w="1047775"/>
              </a:tblGrid>
              <a:tr h="31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Record#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Sequence (x)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 (Y)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D, e, e, p, ‘ ‘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e, e, p, ‘ ‘, 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e, p, ‘ ‘, L,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‘ ‘, L, e, 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 ‘, L, e, a, 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8" name="Google Shape;198;p35"/>
          <p:cNvCxnSpPr>
            <a:stCxn id="195" idx="3"/>
          </p:cNvCxnSpPr>
          <p:nvPr/>
        </p:nvCxnSpPr>
        <p:spPr>
          <a:xfrm flipH="1" rot="10800000">
            <a:off x="3626063" y="2834000"/>
            <a:ext cx="558600" cy="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35"/>
          <p:cNvSpPr txBox="1"/>
          <p:nvPr/>
        </p:nvSpPr>
        <p:spPr>
          <a:xfrm>
            <a:off x="4190850" y="4001175"/>
            <a:ext cx="3851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Once we have the input sequence and actual label, it becomes fairly straightforward to model the data using LSTM.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374175" y="1883550"/>
            <a:ext cx="2009100" cy="13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Book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Deep Learning with Python introduces the field of deep learning using the Python language and the powerful Keras library...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2812575" y="1883550"/>
            <a:ext cx="1710300" cy="1376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Tokenize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Break text into chars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Find unique chars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3. Assign index to each char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6"/>
          <p:cNvSpPr/>
          <p:nvPr/>
        </p:nvSpPr>
        <p:spPr>
          <a:xfrm>
            <a:off x="4958775" y="1883550"/>
            <a:ext cx="18399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Prepare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Decide sequence length e.g 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Build input features (X)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Build actual Labels (y)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36"/>
          <p:cNvCxnSpPr>
            <a:stCxn id="204" idx="3"/>
            <a:endCxn id="205" idx="1"/>
          </p:cNvCxnSpPr>
          <p:nvPr/>
        </p:nvCxnSpPr>
        <p:spPr>
          <a:xfrm>
            <a:off x="2383275" y="2571750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6"/>
          <p:cNvCxnSpPr>
            <a:stCxn id="205" idx="3"/>
            <a:endCxn id="206" idx="1"/>
          </p:cNvCxnSpPr>
          <p:nvPr/>
        </p:nvCxnSpPr>
        <p:spPr>
          <a:xfrm>
            <a:off x="4522875" y="2571750"/>
            <a:ext cx="4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6"/>
          <p:cNvSpPr txBox="1"/>
          <p:nvPr/>
        </p:nvSpPr>
        <p:spPr>
          <a:xfrm>
            <a:off x="1172100" y="392587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Data Pre-Processing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Char-RNN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6263625" y="597475"/>
            <a:ext cx="25119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Vectorization scheme can we use?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6"/>
          <p:cNvSpPr/>
          <p:nvPr/>
        </p:nvSpPr>
        <p:spPr>
          <a:xfrm>
            <a:off x="7232175" y="1883550"/>
            <a:ext cx="1438200" cy="1376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Vectorize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36"/>
          <p:cNvCxnSpPr>
            <a:stCxn id="206" idx="3"/>
            <a:endCxn id="211" idx="1"/>
          </p:cNvCxnSpPr>
          <p:nvPr/>
        </p:nvCxnSpPr>
        <p:spPr>
          <a:xfrm>
            <a:off x="6798675" y="2571750"/>
            <a:ext cx="4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/>
        </p:nvSpPr>
        <p:spPr>
          <a:xfrm>
            <a:off x="4231950" y="521925"/>
            <a:ext cx="4175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 unique characters are usually a small number, we can use One hot encoding!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1172100" y="392587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Data Pre-Processing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Char-RNN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7"/>
          <p:cNvSpPr/>
          <p:nvPr/>
        </p:nvSpPr>
        <p:spPr>
          <a:xfrm>
            <a:off x="374175" y="1883550"/>
            <a:ext cx="2009100" cy="13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Book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Deep Learning with Python introduces the field of deep learning using the Python language and the powerful Keras library...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7"/>
          <p:cNvSpPr/>
          <p:nvPr/>
        </p:nvSpPr>
        <p:spPr>
          <a:xfrm>
            <a:off x="2812575" y="1883550"/>
            <a:ext cx="1710300" cy="1376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Tokenize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Break text into chars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Find unique chars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3. Assign index to each char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7"/>
          <p:cNvSpPr/>
          <p:nvPr/>
        </p:nvSpPr>
        <p:spPr>
          <a:xfrm>
            <a:off x="4958775" y="1883550"/>
            <a:ext cx="18399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Prepare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Decide sequence length e.g 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Build input features (X)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Build actual Labels (y)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p37"/>
          <p:cNvCxnSpPr>
            <a:stCxn id="219" idx="3"/>
            <a:endCxn id="220" idx="1"/>
          </p:cNvCxnSpPr>
          <p:nvPr/>
        </p:nvCxnSpPr>
        <p:spPr>
          <a:xfrm>
            <a:off x="2383275" y="2571750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7"/>
          <p:cNvCxnSpPr>
            <a:stCxn id="220" idx="3"/>
            <a:endCxn id="221" idx="1"/>
          </p:cNvCxnSpPr>
          <p:nvPr/>
        </p:nvCxnSpPr>
        <p:spPr>
          <a:xfrm>
            <a:off x="4522875" y="2571750"/>
            <a:ext cx="4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7"/>
          <p:cNvSpPr/>
          <p:nvPr/>
        </p:nvSpPr>
        <p:spPr>
          <a:xfrm>
            <a:off x="7232175" y="1883550"/>
            <a:ext cx="1438200" cy="1376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Vectorize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37"/>
          <p:cNvCxnSpPr>
            <a:stCxn id="221" idx="3"/>
            <a:endCxn id="224" idx="1"/>
          </p:cNvCxnSpPr>
          <p:nvPr/>
        </p:nvCxnSpPr>
        <p:spPr>
          <a:xfrm>
            <a:off x="6798675" y="2571750"/>
            <a:ext cx="4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/>
          <p:nvPr/>
        </p:nvSpPr>
        <p:spPr>
          <a:xfrm>
            <a:off x="547875" y="1883550"/>
            <a:ext cx="16221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Characters sequence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For example,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5 chars in each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Each char using one hot encoding (vocab size = 100)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Char RNN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3766625" y="2146650"/>
            <a:ext cx="1901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will be the next layer?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7471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[5,100] numbers for each sequence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/>
          <p:nvPr/>
        </p:nvSpPr>
        <p:spPr>
          <a:xfrm>
            <a:off x="547875" y="1883550"/>
            <a:ext cx="16221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Characters sequence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For example,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5 chars in each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Each char using one hot encoding (vocab size = 100)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Char RNN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39"/>
          <p:cNvCxnSpPr>
            <a:stCxn id="238" idx="3"/>
            <a:endCxn id="241" idx="1"/>
          </p:cNvCxnSpPr>
          <p:nvPr/>
        </p:nvCxnSpPr>
        <p:spPr>
          <a:xfrm flipH="1" rot="10800000">
            <a:off x="2169975" y="2567250"/>
            <a:ext cx="629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9"/>
          <p:cNvSpPr txBox="1"/>
          <p:nvPr/>
        </p:nvSpPr>
        <p:spPr>
          <a:xfrm>
            <a:off x="5089100" y="2142175"/>
            <a:ext cx="1901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will be the output?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9"/>
          <p:cNvSpPr/>
          <p:nvPr/>
        </p:nvSpPr>
        <p:spPr>
          <a:xfrm>
            <a:off x="2798925" y="1879075"/>
            <a:ext cx="1434000" cy="137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LSTM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Build understanding of the character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7471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[5,100] numbers for each sequence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/>
          <p:nvPr/>
        </p:nvSpPr>
        <p:spPr>
          <a:xfrm>
            <a:off x="547875" y="1883550"/>
            <a:ext cx="16221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Characters sequence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For example,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5 chars in each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Each char using one hot encoding (vocab size = 100)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Char RNN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40"/>
          <p:cNvCxnSpPr>
            <a:stCxn id="248" idx="3"/>
            <a:endCxn id="251" idx="1"/>
          </p:cNvCxnSpPr>
          <p:nvPr/>
        </p:nvCxnSpPr>
        <p:spPr>
          <a:xfrm flipH="1" rot="10800000">
            <a:off x="2169975" y="2567250"/>
            <a:ext cx="629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40"/>
          <p:cNvSpPr txBox="1"/>
          <p:nvPr/>
        </p:nvSpPr>
        <p:spPr>
          <a:xfrm>
            <a:off x="5117450" y="3804725"/>
            <a:ext cx="1901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will be next layer?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0"/>
          <p:cNvSpPr/>
          <p:nvPr/>
        </p:nvSpPr>
        <p:spPr>
          <a:xfrm>
            <a:off x="2798925" y="1879075"/>
            <a:ext cx="1434000" cy="137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LSTM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Build understanding of the character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Memory Size = 200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7471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[5,100] numbers for each sequence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5393975" y="2297700"/>
            <a:ext cx="16881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LSTM Memory </a:t>
            </a:r>
            <a:endParaRPr b="1"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(which has knowledge of sequence)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28807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numbers for each sequence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p40"/>
          <p:cNvCxnSpPr>
            <a:stCxn id="251" idx="3"/>
            <a:endCxn id="254" idx="1"/>
          </p:cNvCxnSpPr>
          <p:nvPr/>
        </p:nvCxnSpPr>
        <p:spPr>
          <a:xfrm>
            <a:off x="4232925" y="2567275"/>
            <a:ext cx="1161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/>
          <p:nvPr/>
        </p:nvSpPr>
        <p:spPr>
          <a:xfrm>
            <a:off x="547875" y="1883550"/>
            <a:ext cx="16221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Characters sequence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For example,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5 chars in each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Each char using one hot encoding (vocab size = 100)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Char RNN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41"/>
          <p:cNvCxnSpPr>
            <a:stCxn id="261" idx="3"/>
            <a:endCxn id="264" idx="1"/>
          </p:cNvCxnSpPr>
          <p:nvPr/>
        </p:nvCxnSpPr>
        <p:spPr>
          <a:xfrm flipH="1" rot="10800000">
            <a:off x="2169975" y="2567250"/>
            <a:ext cx="629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1"/>
          <p:cNvSpPr txBox="1"/>
          <p:nvPr/>
        </p:nvSpPr>
        <p:spPr>
          <a:xfrm>
            <a:off x="5117450" y="3804725"/>
            <a:ext cx="2184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outputs do we need?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1"/>
          <p:cNvSpPr/>
          <p:nvPr/>
        </p:nvSpPr>
        <p:spPr>
          <a:xfrm>
            <a:off x="2798925" y="1879075"/>
            <a:ext cx="1434000" cy="137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LSTM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Build understanding of the character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Memory Size = 200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7471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[5,100] numbers for each sequence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1"/>
          <p:cNvSpPr txBox="1"/>
          <p:nvPr/>
        </p:nvSpPr>
        <p:spPr>
          <a:xfrm>
            <a:off x="28807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200 numbers for each sequence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41"/>
          <p:cNvCxnSpPr>
            <a:stCxn id="264" idx="3"/>
            <a:endCxn id="269" idx="1"/>
          </p:cNvCxnSpPr>
          <p:nvPr/>
        </p:nvCxnSpPr>
        <p:spPr>
          <a:xfrm>
            <a:off x="4232925" y="25672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41"/>
          <p:cNvSpPr/>
          <p:nvPr/>
        </p:nvSpPr>
        <p:spPr>
          <a:xfrm>
            <a:off x="4932525" y="1879075"/>
            <a:ext cx="14340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(Dense Layer)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/>
          <p:nvPr/>
        </p:nvSpPr>
        <p:spPr>
          <a:xfrm>
            <a:off x="547875" y="1883550"/>
            <a:ext cx="16221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Characters sequence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For example,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5 chars in each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Each char using one hot encoding (vocab size = 100)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Char RNN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42"/>
          <p:cNvCxnSpPr>
            <a:stCxn id="274" idx="3"/>
            <a:endCxn id="277" idx="1"/>
          </p:cNvCxnSpPr>
          <p:nvPr/>
        </p:nvCxnSpPr>
        <p:spPr>
          <a:xfrm flipH="1" rot="10800000">
            <a:off x="2169975" y="2567250"/>
            <a:ext cx="629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42"/>
          <p:cNvSpPr txBox="1"/>
          <p:nvPr/>
        </p:nvSpPr>
        <p:spPr>
          <a:xfrm>
            <a:off x="5438625" y="3927525"/>
            <a:ext cx="2184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should we do next?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2"/>
          <p:cNvSpPr/>
          <p:nvPr/>
        </p:nvSpPr>
        <p:spPr>
          <a:xfrm>
            <a:off x="2798925" y="1879075"/>
            <a:ext cx="1434000" cy="137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LSTM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Build understanding of the character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Memory Size = 200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7471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[5,100] numbers for each sequence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2"/>
          <p:cNvSpPr txBox="1"/>
          <p:nvPr/>
        </p:nvSpPr>
        <p:spPr>
          <a:xfrm>
            <a:off x="28807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200 numbers for each sequence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42"/>
          <p:cNvCxnSpPr>
            <a:stCxn id="277" idx="3"/>
            <a:endCxn id="282" idx="1"/>
          </p:cNvCxnSpPr>
          <p:nvPr/>
        </p:nvCxnSpPr>
        <p:spPr>
          <a:xfrm>
            <a:off x="4232925" y="2567275"/>
            <a:ext cx="6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42"/>
          <p:cNvSpPr/>
          <p:nvPr/>
        </p:nvSpPr>
        <p:spPr>
          <a:xfrm>
            <a:off x="4932525" y="1879075"/>
            <a:ext cx="14340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(Dense Layer)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# Neurons = # Unique chars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Softmax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6914825" y="2293225"/>
            <a:ext cx="17853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Probability for each character to be next character </a:t>
            </a:r>
            <a:endParaRPr sz="1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42"/>
          <p:cNvCxnSpPr>
            <a:stCxn id="282" idx="3"/>
            <a:endCxn id="283" idx="1"/>
          </p:cNvCxnSpPr>
          <p:nvPr/>
        </p:nvCxnSpPr>
        <p:spPr>
          <a:xfrm>
            <a:off x="6366525" y="2567275"/>
            <a:ext cx="5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42"/>
          <p:cNvSpPr txBox="1"/>
          <p:nvPr/>
        </p:nvSpPr>
        <p:spPr>
          <a:xfrm>
            <a:off x="507367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00 probabilities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(= unique chars count)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547875" y="1883550"/>
            <a:ext cx="1622100" cy="137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Characters sequence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For example,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1. 5 chars in each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2. Each char using one hot encoding (vocab size = 100)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3"/>
          <p:cNvSpPr txBox="1"/>
          <p:nvPr/>
        </p:nvSpPr>
        <p:spPr>
          <a:xfrm>
            <a:off x="1119450" y="570525"/>
            <a:ext cx="6905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sz="24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Char RNN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43"/>
          <p:cNvCxnSpPr>
            <a:stCxn id="290" idx="3"/>
            <a:endCxn id="293" idx="1"/>
          </p:cNvCxnSpPr>
          <p:nvPr/>
        </p:nvCxnSpPr>
        <p:spPr>
          <a:xfrm flipH="1" rot="10800000">
            <a:off x="2169975" y="2567250"/>
            <a:ext cx="629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43"/>
          <p:cNvSpPr txBox="1"/>
          <p:nvPr/>
        </p:nvSpPr>
        <p:spPr>
          <a:xfrm>
            <a:off x="1392225" y="4040875"/>
            <a:ext cx="2184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Update weights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2798925" y="1879075"/>
            <a:ext cx="1434000" cy="137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LSTM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Build understanding of the character sequence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Memory Size = 200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7471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[5,100] numbers for each sequence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2880725" y="32599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200 numbers for each sequence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43"/>
          <p:cNvCxnSpPr>
            <a:stCxn id="293" idx="3"/>
            <a:endCxn id="298" idx="1"/>
          </p:cNvCxnSpPr>
          <p:nvPr/>
        </p:nvCxnSpPr>
        <p:spPr>
          <a:xfrm>
            <a:off x="4232925" y="2567275"/>
            <a:ext cx="4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43"/>
          <p:cNvSpPr/>
          <p:nvPr/>
        </p:nvSpPr>
        <p:spPr>
          <a:xfrm>
            <a:off x="4703925" y="1879075"/>
            <a:ext cx="1434000" cy="137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Output Layer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(Dense Layer)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# Neurons = # Unique chars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Softmax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43"/>
          <p:cNvCxnSpPr>
            <a:stCxn id="298" idx="3"/>
            <a:endCxn id="300" idx="1"/>
          </p:cNvCxnSpPr>
          <p:nvPr/>
        </p:nvCxnSpPr>
        <p:spPr>
          <a:xfrm>
            <a:off x="6137925" y="2567275"/>
            <a:ext cx="5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3"/>
          <p:cNvSpPr txBox="1"/>
          <p:nvPr/>
        </p:nvSpPr>
        <p:spPr>
          <a:xfrm>
            <a:off x="4464075" y="3183750"/>
            <a:ext cx="11517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100 probabilities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(= unique chars count)</a:t>
            </a:r>
            <a:endParaRPr sz="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3"/>
          <p:cNvSpPr/>
          <p:nvPr/>
        </p:nvSpPr>
        <p:spPr>
          <a:xfrm>
            <a:off x="6685125" y="1879075"/>
            <a:ext cx="892800" cy="1376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Calculate Loss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7980525" y="1879075"/>
            <a:ext cx="892800" cy="1376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43"/>
          <p:cNvCxnSpPr>
            <a:stCxn id="302" idx="3"/>
            <a:endCxn id="303" idx="1"/>
          </p:cNvCxnSpPr>
          <p:nvPr/>
        </p:nvCxnSpPr>
        <p:spPr>
          <a:xfrm>
            <a:off x="7577925" y="2567275"/>
            <a:ext cx="40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3"/>
          <p:cNvSpPr/>
          <p:nvPr/>
        </p:nvSpPr>
        <p:spPr>
          <a:xfrm>
            <a:off x="5488300" y="3263100"/>
            <a:ext cx="2947225" cy="1048625"/>
          </a:xfrm>
          <a:custGeom>
            <a:rect b="b" l="l" r="r" t="t"/>
            <a:pathLst>
              <a:path extrusionOk="0" h="41945" w="117889">
                <a:moveTo>
                  <a:pt x="117889" y="0"/>
                </a:moveTo>
                <a:cubicBezTo>
                  <a:pt x="105105" y="6990"/>
                  <a:pt x="60833" y="41878"/>
                  <a:pt x="41185" y="41941"/>
                </a:cubicBezTo>
                <a:cubicBezTo>
                  <a:pt x="21537" y="42004"/>
                  <a:pt x="6864" y="7305"/>
                  <a:pt x="0" y="3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06" name="Google Shape;306;p43"/>
          <p:cNvSpPr/>
          <p:nvPr/>
        </p:nvSpPr>
        <p:spPr>
          <a:xfrm>
            <a:off x="3939100" y="3253650"/>
            <a:ext cx="4496425" cy="1719325"/>
          </a:xfrm>
          <a:custGeom>
            <a:rect b="b" l="l" r="r" t="t"/>
            <a:pathLst>
              <a:path extrusionOk="0" h="68773" w="179857">
                <a:moveTo>
                  <a:pt x="179857" y="0"/>
                </a:moveTo>
                <a:cubicBezTo>
                  <a:pt x="164491" y="11462"/>
                  <a:pt x="117637" y="68706"/>
                  <a:pt x="87661" y="68769"/>
                </a:cubicBezTo>
                <a:cubicBezTo>
                  <a:pt x="57685" y="68832"/>
                  <a:pt x="14610" y="11777"/>
                  <a:pt x="0" y="3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/>
        </p:nvSpPr>
        <p:spPr>
          <a:xfrm>
            <a:off x="5815175" y="1938300"/>
            <a:ext cx="33288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Cambria"/>
                <a:ea typeface="Cambria"/>
                <a:cs typeface="Cambria"/>
                <a:sym typeface="Cambria"/>
              </a:rPr>
              <a:t>How to predict next word(s) as we type in keyboard?</a:t>
            </a:r>
            <a:endParaRPr>
              <a:solidFill>
                <a:srgbClr val="BF9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375" y="1174561"/>
            <a:ext cx="4967799" cy="2794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/>
        </p:nvSpPr>
        <p:spPr>
          <a:xfrm>
            <a:off x="944094" y="119577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Memory for One Hot Encoding ...</a:t>
            </a:r>
            <a:endParaRPr sz="1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2" name="Google Shape;312;p44"/>
          <p:cNvSpPr txBox="1"/>
          <p:nvPr/>
        </p:nvSpPr>
        <p:spPr>
          <a:xfrm>
            <a:off x="944094" y="233877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~28 GB</a:t>
            </a:r>
            <a:endParaRPr sz="48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/>
        </p:nvSpPr>
        <p:spPr>
          <a:xfrm>
            <a:off x="944094" y="1195775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Do we need to feed all the data at Once?</a:t>
            </a:r>
            <a:endParaRPr sz="1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944100" y="2338775"/>
            <a:ext cx="72558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No</a:t>
            </a:r>
            <a:endParaRPr sz="3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We need only one Batch in Memory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p46"/>
          <p:cNvGraphicFramePr/>
          <p:nvPr/>
        </p:nvGraphicFramePr>
        <p:xfrm>
          <a:off x="1437800" y="13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{39B4E528-AF7A-4B43-8798-94D35F114786}</a:tableStyleId>
              </a:tblPr>
              <a:tblGrid>
                <a:gridCol w="3134200"/>
                <a:gridCol w="31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Batch Size 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64</a:t>
                      </a:r>
                      <a:endParaRPr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Size of Each Record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100 Chars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Size of each Char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87 (One Hot Encoding)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Number of Bytes / Integer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Memory required for a Batch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(for One Hot step)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64*100*87 * 4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~2.2M</a:t>
                      </a:r>
                      <a:endParaRPr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Memory Required for generating ALL data at Once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~28GB</a:t>
                      </a: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(more than 10,000 times than single batch)</a:t>
                      </a:r>
                      <a:endParaRPr sz="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/>
        </p:nvSpPr>
        <p:spPr>
          <a:xfrm>
            <a:off x="4401400" y="2121350"/>
            <a:ext cx="35157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Code Exercise</a:t>
            </a:r>
            <a:endParaRPr sz="18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/>
        </p:nvSpPr>
        <p:spPr>
          <a:xfrm>
            <a:off x="1069669" y="2358000"/>
            <a:ext cx="7255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1B47"/>
                </a:solidFill>
                <a:latin typeface="Georgia"/>
                <a:ea typeface="Georgia"/>
                <a:cs typeface="Georgia"/>
                <a:sym typeface="Georgia"/>
              </a:rPr>
              <a:t>Using model for Prediction … during training?</a:t>
            </a:r>
            <a:endParaRPr sz="12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/>
        </p:nvSpPr>
        <p:spPr>
          <a:xfrm>
            <a:off x="4363225" y="1223775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 to check model’s output during training?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9"/>
          <p:cNvSpPr txBox="1"/>
          <p:nvPr/>
        </p:nvSpPr>
        <p:spPr>
          <a:xfrm>
            <a:off x="4363225" y="2584025"/>
            <a:ext cx="41871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Keras callbacks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keras.io</a:t>
            </a:r>
            <a:endParaRPr sz="1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6772295" y="2358013"/>
            <a:ext cx="19680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Search suggestions</a:t>
            </a:r>
            <a:endParaRPr sz="24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00" y="1004888"/>
            <a:ext cx="6038850" cy="3133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7" name="Google Shape;117;p27"/>
          <p:cNvSpPr txBox="1"/>
          <p:nvPr/>
        </p:nvSpPr>
        <p:spPr>
          <a:xfrm>
            <a:off x="4104900" y="1891725"/>
            <a:ext cx="370800" cy="13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75" y="152400"/>
            <a:ext cx="488778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/>
          <p:nvPr/>
        </p:nvSpPr>
        <p:spPr>
          <a:xfrm>
            <a:off x="1543075" y="642950"/>
            <a:ext cx="1019400" cy="15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/>
          <p:nvPr/>
        </p:nvSpPr>
        <p:spPr>
          <a:xfrm>
            <a:off x="624575" y="284725"/>
            <a:ext cx="257100" cy="462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"/>
          <p:cNvSpPr txBox="1"/>
          <p:nvPr/>
        </p:nvSpPr>
        <p:spPr>
          <a:xfrm>
            <a:off x="1582600" y="2703825"/>
            <a:ext cx="24465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Completing Email Response</a:t>
            </a:r>
            <a:endParaRPr sz="2400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1793250" y="1854150"/>
            <a:ext cx="555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Language Models</a:t>
            </a:r>
            <a:endParaRPr b="1" sz="240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Predicting probability of next data element e.g word, character given a sequence</a:t>
            </a:r>
            <a:endParaRPr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6870250" y="2011475"/>
            <a:ext cx="16257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Building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 RNN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609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31"/>
          <p:cNvCxnSpPr/>
          <p:nvPr/>
        </p:nvCxnSpPr>
        <p:spPr>
          <a:xfrm>
            <a:off x="2982380" y="2511936"/>
            <a:ext cx="2202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31"/>
          <p:cNvSpPr/>
          <p:nvPr/>
        </p:nvSpPr>
        <p:spPr>
          <a:xfrm>
            <a:off x="2579600" y="2220629"/>
            <a:ext cx="317400" cy="570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LSTM</a:t>
            </a:r>
            <a:endParaRPr sz="600"/>
          </a:p>
        </p:txBody>
      </p:sp>
      <p:cxnSp>
        <p:nvCxnSpPr>
          <p:cNvPr id="143" name="Google Shape;143;p31"/>
          <p:cNvCxnSpPr/>
          <p:nvPr/>
        </p:nvCxnSpPr>
        <p:spPr>
          <a:xfrm rot="10800000">
            <a:off x="2741694" y="2878749"/>
            <a:ext cx="0" cy="41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31"/>
          <p:cNvCxnSpPr/>
          <p:nvPr/>
        </p:nvCxnSpPr>
        <p:spPr>
          <a:xfrm>
            <a:off x="3774868" y="2511936"/>
            <a:ext cx="2202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31"/>
          <p:cNvSpPr/>
          <p:nvPr/>
        </p:nvSpPr>
        <p:spPr>
          <a:xfrm>
            <a:off x="3372088" y="2220629"/>
            <a:ext cx="317400" cy="570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LSTM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46" name="Google Shape;146;p31"/>
          <p:cNvCxnSpPr/>
          <p:nvPr/>
        </p:nvCxnSpPr>
        <p:spPr>
          <a:xfrm rot="10800000">
            <a:off x="3534182" y="2878749"/>
            <a:ext cx="0" cy="41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31"/>
          <p:cNvCxnSpPr/>
          <p:nvPr/>
        </p:nvCxnSpPr>
        <p:spPr>
          <a:xfrm>
            <a:off x="4488107" y="2511936"/>
            <a:ext cx="2202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31"/>
          <p:cNvSpPr/>
          <p:nvPr/>
        </p:nvSpPr>
        <p:spPr>
          <a:xfrm>
            <a:off x="4085327" y="2220629"/>
            <a:ext cx="317400" cy="570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LSTM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49" name="Google Shape;149;p31"/>
          <p:cNvCxnSpPr/>
          <p:nvPr/>
        </p:nvCxnSpPr>
        <p:spPr>
          <a:xfrm rot="10800000">
            <a:off x="4247421" y="2878749"/>
            <a:ext cx="0" cy="41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31"/>
          <p:cNvCxnSpPr/>
          <p:nvPr/>
        </p:nvCxnSpPr>
        <p:spPr>
          <a:xfrm>
            <a:off x="5280595" y="2511936"/>
            <a:ext cx="2202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31"/>
          <p:cNvSpPr/>
          <p:nvPr/>
        </p:nvSpPr>
        <p:spPr>
          <a:xfrm>
            <a:off x="4877815" y="2220629"/>
            <a:ext cx="317400" cy="570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LSTM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52" name="Google Shape;152;p31"/>
          <p:cNvCxnSpPr/>
          <p:nvPr/>
        </p:nvCxnSpPr>
        <p:spPr>
          <a:xfrm rot="10800000">
            <a:off x="5039909" y="2878749"/>
            <a:ext cx="0" cy="41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31"/>
          <p:cNvSpPr/>
          <p:nvPr/>
        </p:nvSpPr>
        <p:spPr>
          <a:xfrm>
            <a:off x="5591054" y="2220629"/>
            <a:ext cx="317400" cy="570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LSTM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54" name="Google Shape;154;p31"/>
          <p:cNvCxnSpPr/>
          <p:nvPr/>
        </p:nvCxnSpPr>
        <p:spPr>
          <a:xfrm rot="10800000">
            <a:off x="5753148" y="2878749"/>
            <a:ext cx="0" cy="41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31"/>
          <p:cNvCxnSpPr/>
          <p:nvPr/>
        </p:nvCxnSpPr>
        <p:spPr>
          <a:xfrm>
            <a:off x="5993834" y="2511936"/>
            <a:ext cx="2202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31"/>
          <p:cNvCxnSpPr/>
          <p:nvPr/>
        </p:nvCxnSpPr>
        <p:spPr>
          <a:xfrm rot="10800000">
            <a:off x="6474068" y="1718022"/>
            <a:ext cx="0" cy="41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31"/>
          <p:cNvSpPr/>
          <p:nvPr/>
        </p:nvSpPr>
        <p:spPr>
          <a:xfrm>
            <a:off x="6304293" y="2220629"/>
            <a:ext cx="317400" cy="5706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LSTM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58" name="Google Shape;158;p31"/>
          <p:cNvCxnSpPr/>
          <p:nvPr/>
        </p:nvCxnSpPr>
        <p:spPr>
          <a:xfrm rot="10800000">
            <a:off x="6466387" y="2878749"/>
            <a:ext cx="0" cy="41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31"/>
          <p:cNvSpPr/>
          <p:nvPr/>
        </p:nvSpPr>
        <p:spPr>
          <a:xfrm>
            <a:off x="2566625" y="3374475"/>
            <a:ext cx="3174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31"/>
          <p:cNvSpPr/>
          <p:nvPr/>
        </p:nvSpPr>
        <p:spPr>
          <a:xfrm>
            <a:off x="3372100" y="3381175"/>
            <a:ext cx="3174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4085325" y="3381175"/>
            <a:ext cx="3174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4881200" y="3381175"/>
            <a:ext cx="3174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5604025" y="3381175"/>
            <a:ext cx="3174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6304300" y="3381175"/>
            <a:ext cx="3174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6315375" y="1354325"/>
            <a:ext cx="317400" cy="276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6947600" y="1044125"/>
            <a:ext cx="1829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Ask model to predict </a:t>
            </a:r>
            <a:r>
              <a:rPr lang="en" u="sng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next </a:t>
            </a:r>
            <a:r>
              <a:rPr lang="en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character</a:t>
            </a:r>
            <a:endParaRPr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2820850" y="3873850"/>
            <a:ext cx="3554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We feed several characters as input (one char at a time) ...</a:t>
            </a:r>
            <a:endParaRPr b="1"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940925" y="335225"/>
            <a:ext cx="16257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Char RNN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4363225" y="1223775"/>
            <a:ext cx="418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Where would we get the training data for building Char-RNN?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1313850"/>
            <a:ext cx="2515801" cy="25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/>
          <p:nvPr/>
        </p:nvSpPr>
        <p:spPr>
          <a:xfrm>
            <a:off x="4363225" y="2584025"/>
            <a:ext cx="41871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… may be a book or any other meaningful text</a:t>
            </a:r>
            <a:endParaRPr sz="1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00" y="1970175"/>
            <a:ext cx="1862976" cy="12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 txBox="1"/>
          <p:nvPr/>
        </p:nvSpPr>
        <p:spPr>
          <a:xfrm>
            <a:off x="986575" y="3141650"/>
            <a:ext cx="16536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Input</a:t>
            </a:r>
            <a:endParaRPr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4878650" y="1861200"/>
            <a:ext cx="33969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Deep Learning with Python introduces the field of deep learning using the Python language and the powerful Keras library...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33"/>
          <p:cNvCxnSpPr>
            <a:stCxn id="180" idx="3"/>
            <a:endCxn id="182" idx="1"/>
          </p:cNvCxnSpPr>
          <p:nvPr/>
        </p:nvCxnSpPr>
        <p:spPr>
          <a:xfrm>
            <a:off x="2744876" y="2571750"/>
            <a:ext cx="21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