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886C40-D2AC-426D-931C-882B094F2774}">
  <a:tblStyle styleId="{6A886C40-D2AC-426D-931C-882B094F27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36c4913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36c4913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36c49131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36c49131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336c49131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336c49131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336c49131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336c49131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336c49131_2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336c49131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336c49131_2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336c49131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336c49131_2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336c49131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336c49131_2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336c49131_2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336c49131_2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336c49131_2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36c49131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336c4913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36c49131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36c49131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36c49131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36c4913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36c49131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336c49131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36c49131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336c49131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336c49131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336c49131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336c49131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336c49131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336c49131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336c49131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17200" y="97900"/>
            <a:ext cx="1336575" cy="269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rxiv.org/pdf/1406.1078v3.pdf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/>
        </p:nvSpPr>
        <p:spPr>
          <a:xfrm>
            <a:off x="5837800" y="1636650"/>
            <a:ext cx="33063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Gated Recurrent Unit (GRU)</a:t>
            </a:r>
            <a:endParaRPr sz="24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Cho, et al. 2014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8378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6516750" y="1269050"/>
            <a:ext cx="709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(1-z</a:t>
            </a:r>
            <a:r>
              <a:rPr baseline="-25000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)*c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03" name="Google Shape;203;p34"/>
          <p:cNvCxnSpPr>
            <a:endCxn id="204" idx="1"/>
          </p:cNvCxnSpPr>
          <p:nvPr/>
        </p:nvCxnSpPr>
        <p:spPr>
          <a:xfrm>
            <a:off x="4723275" y="1728663"/>
            <a:ext cx="1622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4"/>
          <p:cNvSpPr/>
          <p:nvPr/>
        </p:nvSpPr>
        <p:spPr>
          <a:xfrm>
            <a:off x="37772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3935025" y="41365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07" name="Google Shape;207;p34"/>
          <p:cNvCxnSpPr>
            <a:stCxn id="206" idx="0"/>
            <a:endCxn id="205" idx="2"/>
          </p:cNvCxnSpPr>
          <p:nvPr/>
        </p:nvCxnSpPr>
        <p:spPr>
          <a:xfrm rot="10800000">
            <a:off x="4201125" y="38317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4"/>
          <p:cNvSpPr/>
          <p:nvPr/>
        </p:nvSpPr>
        <p:spPr>
          <a:xfrm>
            <a:off x="47678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4925625" y="41365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0" name="Google Shape;210;p34"/>
          <p:cNvCxnSpPr>
            <a:stCxn id="209" idx="0"/>
            <a:endCxn id="208" idx="2"/>
          </p:cNvCxnSpPr>
          <p:nvPr/>
        </p:nvCxnSpPr>
        <p:spPr>
          <a:xfrm rot="10800000">
            <a:off x="5191725" y="38317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4"/>
          <p:cNvSpPr/>
          <p:nvPr/>
        </p:nvSpPr>
        <p:spPr>
          <a:xfrm>
            <a:off x="4282350" y="28776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34"/>
          <p:cNvCxnSpPr>
            <a:stCxn id="205" idx="0"/>
            <a:endCxn id="211" idx="2"/>
          </p:cNvCxnSpPr>
          <p:nvPr/>
        </p:nvCxnSpPr>
        <p:spPr>
          <a:xfrm flipH="1" rot="10800000">
            <a:off x="4201125" y="3160175"/>
            <a:ext cx="505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4"/>
          <p:cNvCxnSpPr>
            <a:stCxn id="208" idx="0"/>
            <a:endCxn id="211" idx="2"/>
          </p:cNvCxnSpPr>
          <p:nvPr/>
        </p:nvCxnSpPr>
        <p:spPr>
          <a:xfrm rot="10800000">
            <a:off x="4706325" y="3160175"/>
            <a:ext cx="4854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4"/>
          <p:cNvSpPr/>
          <p:nvPr/>
        </p:nvSpPr>
        <p:spPr>
          <a:xfrm>
            <a:off x="4282350" y="23442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34"/>
          <p:cNvCxnSpPr>
            <a:stCxn id="211" idx="0"/>
            <a:endCxn id="214" idx="2"/>
          </p:cNvCxnSpPr>
          <p:nvPr/>
        </p:nvCxnSpPr>
        <p:spPr>
          <a:xfrm rot="10800000">
            <a:off x="4706250" y="2626800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4"/>
          <p:cNvSpPr/>
          <p:nvPr/>
        </p:nvSpPr>
        <p:spPr>
          <a:xfrm>
            <a:off x="959550" y="1003275"/>
            <a:ext cx="72249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4467225" y="918525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34"/>
          <p:cNvCxnSpPr>
            <a:stCxn id="214" idx="0"/>
            <a:endCxn id="217" idx="2"/>
          </p:cNvCxnSpPr>
          <p:nvPr/>
        </p:nvCxnSpPr>
        <p:spPr>
          <a:xfrm flipH="1" rot="10800000">
            <a:off x="4706250" y="1201200"/>
            <a:ext cx="135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4"/>
          <p:cNvSpPr txBox="1"/>
          <p:nvPr/>
        </p:nvSpPr>
        <p:spPr>
          <a:xfrm>
            <a:off x="2359800" y="600075"/>
            <a:ext cx="1644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Long term memory </a:t>
            </a:r>
            <a:endParaRPr sz="8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429825" y="9361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285900" y="1251375"/>
            <a:ext cx="793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state after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3698325" y="4480750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 state from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4688925" y="4480750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Input at current time step</a:t>
            </a:r>
            <a:endParaRPr sz="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4279075" y="2024125"/>
            <a:ext cx="4854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538425" y="2761350"/>
            <a:ext cx="21537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GRU 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Update Gate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Responsible for both </a:t>
            </a:r>
            <a:r>
              <a:rPr b="1"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removing</a:t>
            </a: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adding</a:t>
            </a: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information to memory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26" name="Google Shape;226;p34"/>
          <p:cNvCxnSpPr/>
          <p:nvPr/>
        </p:nvCxnSpPr>
        <p:spPr>
          <a:xfrm flipH="1" rot="10800000">
            <a:off x="6597975" y="1209475"/>
            <a:ext cx="135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4"/>
          <p:cNvSpPr txBox="1"/>
          <p:nvPr/>
        </p:nvSpPr>
        <p:spPr>
          <a:xfrm>
            <a:off x="6429975" y="2445575"/>
            <a:ext cx="349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6345375" y="1597263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6352125" y="931525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345375" y="4265175"/>
            <a:ext cx="1502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Candidate Hidden state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34"/>
          <p:cNvCxnSpPr>
            <a:stCxn id="231" idx="3"/>
          </p:cNvCxnSpPr>
          <p:nvPr/>
        </p:nvCxnSpPr>
        <p:spPr>
          <a:xfrm rot="10800000">
            <a:off x="6650085" y="2777315"/>
            <a:ext cx="3492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4"/>
          <p:cNvSpPr/>
          <p:nvPr/>
        </p:nvSpPr>
        <p:spPr>
          <a:xfrm rot="-321124">
            <a:off x="6168425" y="3313215"/>
            <a:ext cx="1737953" cy="922027"/>
          </a:xfrm>
          <a:prstGeom prst="cloud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things to 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add/update</a:t>
            </a:r>
            <a:endParaRPr b="1" sz="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5289925" y="1597275"/>
            <a:ext cx="5700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1- Z</a:t>
            </a:r>
            <a:r>
              <a:rPr baseline="-25000" lang="en" sz="10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-25000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4"/>
          <p:cNvSpPr/>
          <p:nvPr/>
        </p:nvSpPr>
        <p:spPr>
          <a:xfrm rot="190">
            <a:off x="5416185" y="16967"/>
            <a:ext cx="1958040" cy="702216"/>
          </a:xfrm>
          <a:prstGeom prst="cloud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Decides what will be added to memory  from add/update list</a:t>
            </a:r>
            <a:endParaRPr b="1" sz="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34" name="Google Shape;234;p34"/>
          <p:cNvCxnSpPr>
            <a:stCxn id="233" idx="1"/>
            <a:endCxn id="232" idx="0"/>
          </p:cNvCxnSpPr>
          <p:nvPr/>
        </p:nvCxnSpPr>
        <p:spPr>
          <a:xfrm flipH="1">
            <a:off x="5575005" y="718436"/>
            <a:ext cx="820200" cy="8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4"/>
          <p:cNvSpPr txBox="1"/>
          <p:nvPr/>
        </p:nvSpPr>
        <p:spPr>
          <a:xfrm>
            <a:off x="698025" y="600075"/>
            <a:ext cx="1203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[3,1,4,0,-5]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3634425" y="17915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[0.5, 1.0, 0, 0.1, 1.0]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4937775" y="71981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[1.5, 1.0, 0, 0, -5.0]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5539425" y="19439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[0.5, 0, 1, 0.9, 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6834825" y="24011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[2, 1, 0, 1.3, 1]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7063425" y="12581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[1.0, 0, 0, 1.2, 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7215825" y="648575"/>
            <a:ext cx="1203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[2.5, 1.0, 0, 1.2, -5.0]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4043000" y="2113500"/>
            <a:ext cx="32967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How do we prepare Add/Update list</a:t>
            </a: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600" y="1854463"/>
            <a:ext cx="1434575" cy="14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6516750" y="1269050"/>
            <a:ext cx="709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(1-z</a:t>
            </a:r>
            <a:r>
              <a:rPr baseline="-25000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)*c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53" name="Google Shape;253;p36"/>
          <p:cNvCxnSpPr>
            <a:endCxn id="254" idx="1"/>
          </p:cNvCxnSpPr>
          <p:nvPr/>
        </p:nvCxnSpPr>
        <p:spPr>
          <a:xfrm>
            <a:off x="4723275" y="1728663"/>
            <a:ext cx="1622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6"/>
          <p:cNvSpPr/>
          <p:nvPr/>
        </p:nvSpPr>
        <p:spPr>
          <a:xfrm>
            <a:off x="37772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935025" y="41365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57" name="Google Shape;257;p36"/>
          <p:cNvCxnSpPr>
            <a:stCxn id="256" idx="0"/>
            <a:endCxn id="255" idx="2"/>
          </p:cNvCxnSpPr>
          <p:nvPr/>
        </p:nvCxnSpPr>
        <p:spPr>
          <a:xfrm rot="10800000">
            <a:off x="4201125" y="38317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6"/>
          <p:cNvSpPr/>
          <p:nvPr/>
        </p:nvSpPr>
        <p:spPr>
          <a:xfrm>
            <a:off x="47678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4925625" y="41365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0" name="Google Shape;260;p36"/>
          <p:cNvCxnSpPr>
            <a:stCxn id="259" idx="0"/>
            <a:endCxn id="258" idx="2"/>
          </p:cNvCxnSpPr>
          <p:nvPr/>
        </p:nvCxnSpPr>
        <p:spPr>
          <a:xfrm rot="10800000">
            <a:off x="5191725" y="38317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6"/>
          <p:cNvSpPr/>
          <p:nvPr/>
        </p:nvSpPr>
        <p:spPr>
          <a:xfrm>
            <a:off x="4282350" y="28776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36"/>
          <p:cNvCxnSpPr>
            <a:stCxn id="255" idx="0"/>
            <a:endCxn id="261" idx="2"/>
          </p:cNvCxnSpPr>
          <p:nvPr/>
        </p:nvCxnSpPr>
        <p:spPr>
          <a:xfrm flipH="1" rot="10800000">
            <a:off x="4201125" y="3160175"/>
            <a:ext cx="505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6"/>
          <p:cNvCxnSpPr>
            <a:stCxn id="258" idx="0"/>
            <a:endCxn id="261" idx="2"/>
          </p:cNvCxnSpPr>
          <p:nvPr/>
        </p:nvCxnSpPr>
        <p:spPr>
          <a:xfrm rot="10800000">
            <a:off x="4706325" y="3160175"/>
            <a:ext cx="4854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6"/>
          <p:cNvSpPr/>
          <p:nvPr/>
        </p:nvSpPr>
        <p:spPr>
          <a:xfrm>
            <a:off x="4282350" y="23442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36"/>
          <p:cNvCxnSpPr>
            <a:stCxn id="261" idx="0"/>
            <a:endCxn id="264" idx="2"/>
          </p:cNvCxnSpPr>
          <p:nvPr/>
        </p:nvCxnSpPr>
        <p:spPr>
          <a:xfrm rot="10800000">
            <a:off x="4706250" y="2626800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6"/>
          <p:cNvSpPr/>
          <p:nvPr/>
        </p:nvSpPr>
        <p:spPr>
          <a:xfrm>
            <a:off x="959550" y="1003275"/>
            <a:ext cx="72249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4467225" y="918525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p36"/>
          <p:cNvCxnSpPr>
            <a:stCxn id="264" idx="0"/>
            <a:endCxn id="267" idx="2"/>
          </p:cNvCxnSpPr>
          <p:nvPr/>
        </p:nvCxnSpPr>
        <p:spPr>
          <a:xfrm flipH="1" rot="10800000">
            <a:off x="4706250" y="1201200"/>
            <a:ext cx="135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6"/>
          <p:cNvSpPr txBox="1"/>
          <p:nvPr/>
        </p:nvSpPr>
        <p:spPr>
          <a:xfrm>
            <a:off x="2359800" y="600075"/>
            <a:ext cx="1644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Long term memory </a:t>
            </a:r>
            <a:endParaRPr sz="8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429825" y="9361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285900" y="1251375"/>
            <a:ext cx="793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state after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3698325" y="4480750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 state from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4688925" y="4480750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Input at current time step</a:t>
            </a:r>
            <a:endParaRPr sz="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4279075" y="2024125"/>
            <a:ext cx="4854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75" name="Google Shape;275;p36"/>
          <p:cNvCxnSpPr/>
          <p:nvPr/>
        </p:nvCxnSpPr>
        <p:spPr>
          <a:xfrm flipH="1" rot="10800000">
            <a:off x="6597975" y="1209475"/>
            <a:ext cx="135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6"/>
          <p:cNvSpPr txBox="1"/>
          <p:nvPr/>
        </p:nvSpPr>
        <p:spPr>
          <a:xfrm>
            <a:off x="6658575" y="2140775"/>
            <a:ext cx="349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6345375" y="1597263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6352125" y="931525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6878775" y="2131575"/>
            <a:ext cx="1502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Candidate Hidden state)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5289925" y="1597275"/>
            <a:ext cx="5700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1- Z</a:t>
            </a:r>
            <a:r>
              <a:rPr baseline="-25000" lang="en" sz="10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-25000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1325550" y="3557550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1483350" y="4144850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2" name="Google Shape;282;p36"/>
          <p:cNvCxnSpPr>
            <a:stCxn id="281" idx="0"/>
            <a:endCxn id="280" idx="2"/>
          </p:cNvCxnSpPr>
          <p:nvPr/>
        </p:nvCxnSpPr>
        <p:spPr>
          <a:xfrm rot="10800000">
            <a:off x="1749450" y="384005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6"/>
          <p:cNvSpPr/>
          <p:nvPr/>
        </p:nvSpPr>
        <p:spPr>
          <a:xfrm>
            <a:off x="2316150" y="3557550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2473950" y="4144850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5" name="Google Shape;285;p36"/>
          <p:cNvCxnSpPr>
            <a:stCxn id="284" idx="0"/>
            <a:endCxn id="283" idx="2"/>
          </p:cNvCxnSpPr>
          <p:nvPr/>
        </p:nvCxnSpPr>
        <p:spPr>
          <a:xfrm rot="10800000">
            <a:off x="2740050" y="384005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6"/>
          <p:cNvSpPr/>
          <p:nvPr/>
        </p:nvSpPr>
        <p:spPr>
          <a:xfrm>
            <a:off x="1830675" y="2885875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p36"/>
          <p:cNvCxnSpPr>
            <a:stCxn id="280" idx="0"/>
            <a:endCxn id="286" idx="2"/>
          </p:cNvCxnSpPr>
          <p:nvPr/>
        </p:nvCxnSpPr>
        <p:spPr>
          <a:xfrm flipH="1" rot="10800000">
            <a:off x="1749450" y="3168450"/>
            <a:ext cx="505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6"/>
          <p:cNvCxnSpPr>
            <a:stCxn id="283" idx="0"/>
            <a:endCxn id="286" idx="2"/>
          </p:cNvCxnSpPr>
          <p:nvPr/>
        </p:nvCxnSpPr>
        <p:spPr>
          <a:xfrm rot="10800000">
            <a:off x="2254650" y="3168450"/>
            <a:ext cx="4854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6"/>
          <p:cNvSpPr/>
          <p:nvPr/>
        </p:nvSpPr>
        <p:spPr>
          <a:xfrm>
            <a:off x="1830675" y="2352475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Google Shape;290;p36"/>
          <p:cNvCxnSpPr>
            <a:stCxn id="286" idx="0"/>
            <a:endCxn id="289" idx="2"/>
          </p:cNvCxnSpPr>
          <p:nvPr/>
        </p:nvCxnSpPr>
        <p:spPr>
          <a:xfrm rot="10800000">
            <a:off x="2254575" y="2635075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6"/>
          <p:cNvSpPr txBox="1"/>
          <p:nvPr/>
        </p:nvSpPr>
        <p:spPr>
          <a:xfrm>
            <a:off x="1246650" y="4489025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 state from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2237250" y="4489025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Input at current time step</a:t>
            </a:r>
            <a:endParaRPr sz="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2079825" y="1827025"/>
            <a:ext cx="349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94" name="Google Shape;294;p36"/>
          <p:cNvCxnSpPr>
            <a:stCxn id="289" idx="0"/>
            <a:endCxn id="293" idx="2"/>
          </p:cNvCxnSpPr>
          <p:nvPr/>
        </p:nvCxnSpPr>
        <p:spPr>
          <a:xfrm rot="10800000">
            <a:off x="2254575" y="2100475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6"/>
          <p:cNvSpPr/>
          <p:nvPr/>
        </p:nvSpPr>
        <p:spPr>
          <a:xfrm rot="152">
            <a:off x="1033525" y="1124567"/>
            <a:ext cx="2442096" cy="702216"/>
          </a:xfrm>
          <a:prstGeom prst="cloud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items from long term memory will considered to build add/update list</a:t>
            </a:r>
            <a:endParaRPr b="1" sz="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6101025" y="3168475"/>
            <a:ext cx="21537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 filtered version of long term memory is used to build add/update list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Forget any short term dependencies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/>
          <p:nvPr/>
        </p:nvSpPr>
        <p:spPr>
          <a:xfrm>
            <a:off x="878500" y="1511400"/>
            <a:ext cx="2748000" cy="363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6516750" y="1269050"/>
            <a:ext cx="709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(1-z</a:t>
            </a:r>
            <a:r>
              <a:rPr baseline="-25000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)*c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3" name="Google Shape;303;p37"/>
          <p:cNvCxnSpPr>
            <a:endCxn id="304" idx="1"/>
          </p:cNvCxnSpPr>
          <p:nvPr/>
        </p:nvCxnSpPr>
        <p:spPr>
          <a:xfrm>
            <a:off x="4723275" y="1728663"/>
            <a:ext cx="1622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7"/>
          <p:cNvSpPr/>
          <p:nvPr/>
        </p:nvSpPr>
        <p:spPr>
          <a:xfrm>
            <a:off x="37772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3935025" y="41365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7" name="Google Shape;307;p37"/>
          <p:cNvCxnSpPr>
            <a:stCxn id="306" idx="0"/>
            <a:endCxn id="305" idx="2"/>
          </p:cNvCxnSpPr>
          <p:nvPr/>
        </p:nvCxnSpPr>
        <p:spPr>
          <a:xfrm rot="10800000">
            <a:off x="4201125" y="38317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7"/>
          <p:cNvSpPr/>
          <p:nvPr/>
        </p:nvSpPr>
        <p:spPr>
          <a:xfrm>
            <a:off x="47678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4925625" y="41365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10" name="Google Shape;310;p37"/>
          <p:cNvCxnSpPr>
            <a:stCxn id="309" idx="0"/>
            <a:endCxn id="308" idx="2"/>
          </p:cNvCxnSpPr>
          <p:nvPr/>
        </p:nvCxnSpPr>
        <p:spPr>
          <a:xfrm rot="10800000">
            <a:off x="5191725" y="38317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7"/>
          <p:cNvSpPr/>
          <p:nvPr/>
        </p:nvSpPr>
        <p:spPr>
          <a:xfrm>
            <a:off x="4282350" y="28776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" name="Google Shape;312;p37"/>
          <p:cNvCxnSpPr>
            <a:stCxn id="305" idx="0"/>
            <a:endCxn id="311" idx="2"/>
          </p:cNvCxnSpPr>
          <p:nvPr/>
        </p:nvCxnSpPr>
        <p:spPr>
          <a:xfrm flipH="1" rot="10800000">
            <a:off x="4201125" y="3160175"/>
            <a:ext cx="505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7"/>
          <p:cNvCxnSpPr>
            <a:stCxn id="308" idx="0"/>
            <a:endCxn id="311" idx="2"/>
          </p:cNvCxnSpPr>
          <p:nvPr/>
        </p:nvCxnSpPr>
        <p:spPr>
          <a:xfrm rot="10800000">
            <a:off x="4706325" y="3160175"/>
            <a:ext cx="4854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7"/>
          <p:cNvSpPr/>
          <p:nvPr/>
        </p:nvSpPr>
        <p:spPr>
          <a:xfrm>
            <a:off x="4282350" y="23442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" name="Google Shape;315;p37"/>
          <p:cNvCxnSpPr>
            <a:stCxn id="311" idx="0"/>
            <a:endCxn id="314" idx="2"/>
          </p:cNvCxnSpPr>
          <p:nvPr/>
        </p:nvCxnSpPr>
        <p:spPr>
          <a:xfrm rot="10800000">
            <a:off x="4706250" y="2626800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7"/>
          <p:cNvSpPr/>
          <p:nvPr/>
        </p:nvSpPr>
        <p:spPr>
          <a:xfrm>
            <a:off x="959550" y="1003275"/>
            <a:ext cx="72249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4467225" y="918525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37"/>
          <p:cNvCxnSpPr>
            <a:stCxn id="314" idx="0"/>
            <a:endCxn id="317" idx="2"/>
          </p:cNvCxnSpPr>
          <p:nvPr/>
        </p:nvCxnSpPr>
        <p:spPr>
          <a:xfrm flipH="1" rot="10800000">
            <a:off x="4706250" y="1201200"/>
            <a:ext cx="135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7"/>
          <p:cNvSpPr txBox="1"/>
          <p:nvPr/>
        </p:nvSpPr>
        <p:spPr>
          <a:xfrm>
            <a:off x="2359800" y="600075"/>
            <a:ext cx="1644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Long term memory </a:t>
            </a:r>
            <a:endParaRPr sz="8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429825" y="9361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285900" y="1251375"/>
            <a:ext cx="793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state after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698325" y="4480750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 state from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4688925" y="4480750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Input at current time step</a:t>
            </a:r>
            <a:endParaRPr sz="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4279075" y="2024125"/>
            <a:ext cx="4854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25" name="Google Shape;325;p37"/>
          <p:cNvCxnSpPr/>
          <p:nvPr/>
        </p:nvCxnSpPr>
        <p:spPr>
          <a:xfrm flipH="1" rot="10800000">
            <a:off x="6597975" y="1209475"/>
            <a:ext cx="135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7"/>
          <p:cNvSpPr txBox="1"/>
          <p:nvPr/>
        </p:nvSpPr>
        <p:spPr>
          <a:xfrm>
            <a:off x="6658575" y="2140775"/>
            <a:ext cx="349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6345375" y="1597263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7"/>
          <p:cNvSpPr/>
          <p:nvPr/>
        </p:nvSpPr>
        <p:spPr>
          <a:xfrm>
            <a:off x="6352125" y="931525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6878775" y="2131575"/>
            <a:ext cx="1502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(Candidate Hidden state)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5289925" y="1597275"/>
            <a:ext cx="5700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1- Z</a:t>
            </a:r>
            <a:r>
              <a:rPr baseline="-25000" lang="en" sz="10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-25000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1325550" y="3557550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1483350" y="4144850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32" name="Google Shape;332;p37"/>
          <p:cNvCxnSpPr>
            <a:stCxn id="331" idx="0"/>
            <a:endCxn id="330" idx="2"/>
          </p:cNvCxnSpPr>
          <p:nvPr/>
        </p:nvCxnSpPr>
        <p:spPr>
          <a:xfrm rot="10800000">
            <a:off x="1749450" y="384005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7"/>
          <p:cNvSpPr/>
          <p:nvPr/>
        </p:nvSpPr>
        <p:spPr>
          <a:xfrm>
            <a:off x="2316150" y="3557550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2473950" y="4144850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35" name="Google Shape;335;p37"/>
          <p:cNvCxnSpPr>
            <a:stCxn id="334" idx="0"/>
            <a:endCxn id="333" idx="2"/>
          </p:cNvCxnSpPr>
          <p:nvPr/>
        </p:nvCxnSpPr>
        <p:spPr>
          <a:xfrm rot="10800000">
            <a:off x="2740050" y="384005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7"/>
          <p:cNvSpPr/>
          <p:nvPr/>
        </p:nvSpPr>
        <p:spPr>
          <a:xfrm>
            <a:off x="1830675" y="2885875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7" name="Google Shape;337;p37"/>
          <p:cNvCxnSpPr>
            <a:stCxn id="330" idx="0"/>
            <a:endCxn id="336" idx="2"/>
          </p:cNvCxnSpPr>
          <p:nvPr/>
        </p:nvCxnSpPr>
        <p:spPr>
          <a:xfrm flipH="1" rot="10800000">
            <a:off x="1749450" y="3168450"/>
            <a:ext cx="505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7"/>
          <p:cNvCxnSpPr>
            <a:stCxn id="333" idx="0"/>
            <a:endCxn id="336" idx="2"/>
          </p:cNvCxnSpPr>
          <p:nvPr/>
        </p:nvCxnSpPr>
        <p:spPr>
          <a:xfrm rot="10800000">
            <a:off x="2254650" y="3168450"/>
            <a:ext cx="4854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7"/>
          <p:cNvSpPr/>
          <p:nvPr/>
        </p:nvSpPr>
        <p:spPr>
          <a:xfrm>
            <a:off x="1830675" y="2352475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" name="Google Shape;340;p37"/>
          <p:cNvCxnSpPr>
            <a:stCxn id="336" idx="0"/>
            <a:endCxn id="339" idx="2"/>
          </p:cNvCxnSpPr>
          <p:nvPr/>
        </p:nvCxnSpPr>
        <p:spPr>
          <a:xfrm rot="10800000">
            <a:off x="2254575" y="2635075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7"/>
          <p:cNvSpPr txBox="1"/>
          <p:nvPr/>
        </p:nvSpPr>
        <p:spPr>
          <a:xfrm>
            <a:off x="1246650" y="4489025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 state from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2237250" y="4489025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Input at current time step</a:t>
            </a:r>
            <a:endParaRPr sz="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2079825" y="1827025"/>
            <a:ext cx="349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44" name="Google Shape;344;p37"/>
          <p:cNvCxnSpPr>
            <a:stCxn id="339" idx="0"/>
            <a:endCxn id="343" idx="2"/>
          </p:cNvCxnSpPr>
          <p:nvPr/>
        </p:nvCxnSpPr>
        <p:spPr>
          <a:xfrm rot="10800000">
            <a:off x="2254575" y="2100475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7"/>
          <p:cNvSpPr txBox="1"/>
          <p:nvPr/>
        </p:nvSpPr>
        <p:spPr>
          <a:xfrm>
            <a:off x="2429325" y="1185500"/>
            <a:ext cx="1644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GRU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Reset Gate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/>
        </p:nvSpPr>
        <p:spPr>
          <a:xfrm>
            <a:off x="6516750" y="1269050"/>
            <a:ext cx="709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(1-z</a:t>
            </a:r>
            <a:r>
              <a:rPr baseline="-25000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)*c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1" name="Google Shape;351;p38"/>
          <p:cNvCxnSpPr>
            <a:endCxn id="352" idx="1"/>
          </p:cNvCxnSpPr>
          <p:nvPr/>
        </p:nvCxnSpPr>
        <p:spPr>
          <a:xfrm>
            <a:off x="4723275" y="1728663"/>
            <a:ext cx="1622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8"/>
          <p:cNvSpPr/>
          <p:nvPr/>
        </p:nvSpPr>
        <p:spPr>
          <a:xfrm>
            <a:off x="37772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3935025" y="41365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5" name="Google Shape;355;p38"/>
          <p:cNvCxnSpPr>
            <a:stCxn id="354" idx="0"/>
            <a:endCxn id="353" idx="2"/>
          </p:cNvCxnSpPr>
          <p:nvPr/>
        </p:nvCxnSpPr>
        <p:spPr>
          <a:xfrm rot="10800000">
            <a:off x="4201125" y="38317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8"/>
          <p:cNvSpPr/>
          <p:nvPr/>
        </p:nvSpPr>
        <p:spPr>
          <a:xfrm>
            <a:off x="47678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4925625" y="41365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8" name="Google Shape;358;p38"/>
          <p:cNvCxnSpPr>
            <a:stCxn id="357" idx="0"/>
            <a:endCxn id="356" idx="2"/>
          </p:cNvCxnSpPr>
          <p:nvPr/>
        </p:nvCxnSpPr>
        <p:spPr>
          <a:xfrm rot="10800000">
            <a:off x="5191725" y="38317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8"/>
          <p:cNvSpPr/>
          <p:nvPr/>
        </p:nvSpPr>
        <p:spPr>
          <a:xfrm>
            <a:off x="4282350" y="28776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" name="Google Shape;360;p38"/>
          <p:cNvCxnSpPr>
            <a:stCxn id="353" idx="0"/>
            <a:endCxn id="359" idx="2"/>
          </p:cNvCxnSpPr>
          <p:nvPr/>
        </p:nvCxnSpPr>
        <p:spPr>
          <a:xfrm flipH="1" rot="10800000">
            <a:off x="4201125" y="3160175"/>
            <a:ext cx="505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8"/>
          <p:cNvCxnSpPr>
            <a:stCxn id="356" idx="0"/>
            <a:endCxn id="359" idx="2"/>
          </p:cNvCxnSpPr>
          <p:nvPr/>
        </p:nvCxnSpPr>
        <p:spPr>
          <a:xfrm rot="10800000">
            <a:off x="4706325" y="3160175"/>
            <a:ext cx="4854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8"/>
          <p:cNvSpPr/>
          <p:nvPr/>
        </p:nvSpPr>
        <p:spPr>
          <a:xfrm>
            <a:off x="4282350" y="23442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3" name="Google Shape;363;p38"/>
          <p:cNvCxnSpPr>
            <a:stCxn id="359" idx="0"/>
            <a:endCxn id="362" idx="2"/>
          </p:cNvCxnSpPr>
          <p:nvPr/>
        </p:nvCxnSpPr>
        <p:spPr>
          <a:xfrm rot="10800000">
            <a:off x="4706250" y="2626800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8"/>
          <p:cNvSpPr/>
          <p:nvPr/>
        </p:nvSpPr>
        <p:spPr>
          <a:xfrm>
            <a:off x="959550" y="1003275"/>
            <a:ext cx="72249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4467225" y="918525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6" name="Google Shape;366;p38"/>
          <p:cNvCxnSpPr>
            <a:stCxn id="362" idx="0"/>
            <a:endCxn id="365" idx="2"/>
          </p:cNvCxnSpPr>
          <p:nvPr/>
        </p:nvCxnSpPr>
        <p:spPr>
          <a:xfrm flipH="1" rot="10800000">
            <a:off x="4706250" y="1201200"/>
            <a:ext cx="135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8"/>
          <p:cNvSpPr txBox="1"/>
          <p:nvPr/>
        </p:nvSpPr>
        <p:spPr>
          <a:xfrm>
            <a:off x="7008000" y="600075"/>
            <a:ext cx="1644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Long term memory </a:t>
            </a:r>
            <a:endParaRPr sz="8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429825" y="9361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285900" y="1251375"/>
            <a:ext cx="793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state after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3698325" y="4480750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 state from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4688925" y="4480750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Input at current time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8"/>
          <p:cNvSpPr txBox="1"/>
          <p:nvPr/>
        </p:nvSpPr>
        <p:spPr>
          <a:xfrm>
            <a:off x="4279075" y="2024125"/>
            <a:ext cx="4854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73" name="Google Shape;373;p38"/>
          <p:cNvCxnSpPr/>
          <p:nvPr/>
        </p:nvCxnSpPr>
        <p:spPr>
          <a:xfrm flipH="1" rot="10800000">
            <a:off x="6597975" y="1209475"/>
            <a:ext cx="135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8"/>
          <p:cNvSpPr txBox="1"/>
          <p:nvPr/>
        </p:nvSpPr>
        <p:spPr>
          <a:xfrm>
            <a:off x="6582375" y="1988375"/>
            <a:ext cx="349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6345375" y="1597263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6352125" y="931525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6954975" y="1979175"/>
            <a:ext cx="1502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(Candidate Hidden state)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5289925" y="1597275"/>
            <a:ext cx="5700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1- Z</a:t>
            </a:r>
            <a:r>
              <a:rPr baseline="-25000" lang="en" sz="10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-25000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1325550" y="3557550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1483350" y="4144850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0" name="Google Shape;380;p38"/>
          <p:cNvCxnSpPr>
            <a:stCxn id="379" idx="0"/>
            <a:endCxn id="378" idx="2"/>
          </p:cNvCxnSpPr>
          <p:nvPr/>
        </p:nvCxnSpPr>
        <p:spPr>
          <a:xfrm rot="10800000">
            <a:off x="1749450" y="384005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8"/>
          <p:cNvSpPr/>
          <p:nvPr/>
        </p:nvSpPr>
        <p:spPr>
          <a:xfrm>
            <a:off x="2316150" y="3557550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2473950" y="4144850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3" name="Google Shape;383;p38"/>
          <p:cNvCxnSpPr>
            <a:stCxn id="382" idx="0"/>
            <a:endCxn id="381" idx="2"/>
          </p:cNvCxnSpPr>
          <p:nvPr/>
        </p:nvCxnSpPr>
        <p:spPr>
          <a:xfrm rot="10800000">
            <a:off x="2740050" y="384005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8"/>
          <p:cNvSpPr/>
          <p:nvPr/>
        </p:nvSpPr>
        <p:spPr>
          <a:xfrm>
            <a:off x="1830675" y="2885875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" name="Google Shape;385;p38"/>
          <p:cNvCxnSpPr>
            <a:stCxn id="378" idx="0"/>
            <a:endCxn id="384" idx="2"/>
          </p:cNvCxnSpPr>
          <p:nvPr/>
        </p:nvCxnSpPr>
        <p:spPr>
          <a:xfrm flipH="1" rot="10800000">
            <a:off x="1749450" y="3168450"/>
            <a:ext cx="505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8"/>
          <p:cNvCxnSpPr>
            <a:stCxn id="381" idx="0"/>
            <a:endCxn id="384" idx="2"/>
          </p:cNvCxnSpPr>
          <p:nvPr/>
        </p:nvCxnSpPr>
        <p:spPr>
          <a:xfrm rot="10800000">
            <a:off x="2254650" y="3168450"/>
            <a:ext cx="4854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8"/>
          <p:cNvSpPr/>
          <p:nvPr/>
        </p:nvSpPr>
        <p:spPr>
          <a:xfrm>
            <a:off x="1830675" y="2352475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" name="Google Shape;388;p38"/>
          <p:cNvCxnSpPr>
            <a:stCxn id="384" idx="0"/>
            <a:endCxn id="387" idx="2"/>
          </p:cNvCxnSpPr>
          <p:nvPr/>
        </p:nvCxnSpPr>
        <p:spPr>
          <a:xfrm rot="10800000">
            <a:off x="2254575" y="2635075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8"/>
          <p:cNvSpPr txBox="1"/>
          <p:nvPr/>
        </p:nvSpPr>
        <p:spPr>
          <a:xfrm>
            <a:off x="1246650" y="4489025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 state from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2237250" y="4489025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Input at current time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2079825" y="1827025"/>
            <a:ext cx="349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1" baseline="-25000" lang="en" sz="1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endParaRPr b="1" baseline="-25000" sz="1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92" name="Google Shape;392;p38"/>
          <p:cNvCxnSpPr>
            <a:stCxn id="387" idx="0"/>
            <a:endCxn id="391" idx="2"/>
          </p:cNvCxnSpPr>
          <p:nvPr/>
        </p:nvCxnSpPr>
        <p:spPr>
          <a:xfrm rot="10800000">
            <a:off x="2254575" y="2100475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38"/>
          <p:cNvSpPr txBox="1"/>
          <p:nvPr/>
        </p:nvSpPr>
        <p:spPr>
          <a:xfrm>
            <a:off x="3242850" y="292575"/>
            <a:ext cx="16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GRU  Cell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56822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66728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6187350" y="28776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38"/>
          <p:cNvCxnSpPr>
            <a:stCxn id="394" idx="0"/>
            <a:endCxn id="396" idx="2"/>
          </p:cNvCxnSpPr>
          <p:nvPr/>
        </p:nvCxnSpPr>
        <p:spPr>
          <a:xfrm flipH="1" rot="10800000">
            <a:off x="6106125" y="3160175"/>
            <a:ext cx="505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8"/>
          <p:cNvCxnSpPr>
            <a:stCxn id="395" idx="0"/>
            <a:endCxn id="396" idx="2"/>
          </p:cNvCxnSpPr>
          <p:nvPr/>
        </p:nvCxnSpPr>
        <p:spPr>
          <a:xfrm rot="10800000">
            <a:off x="6611325" y="3160175"/>
            <a:ext cx="4854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8"/>
          <p:cNvSpPr/>
          <p:nvPr/>
        </p:nvSpPr>
        <p:spPr>
          <a:xfrm>
            <a:off x="6187350" y="23442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Relu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" name="Google Shape;400;p38"/>
          <p:cNvCxnSpPr>
            <a:stCxn id="396" idx="0"/>
            <a:endCxn id="399" idx="2"/>
          </p:cNvCxnSpPr>
          <p:nvPr/>
        </p:nvCxnSpPr>
        <p:spPr>
          <a:xfrm rot="10800000">
            <a:off x="6611250" y="2626800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8"/>
          <p:cNvSpPr txBox="1"/>
          <p:nvPr/>
        </p:nvSpPr>
        <p:spPr>
          <a:xfrm>
            <a:off x="5687625" y="47461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02" name="Google Shape;402;p38"/>
          <p:cNvCxnSpPr>
            <a:stCxn id="401" idx="0"/>
            <a:endCxn id="403" idx="2"/>
          </p:cNvCxnSpPr>
          <p:nvPr/>
        </p:nvCxnSpPr>
        <p:spPr>
          <a:xfrm flipH="1" rot="10800000">
            <a:off x="5953725" y="4288975"/>
            <a:ext cx="1452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8"/>
          <p:cNvSpPr txBox="1"/>
          <p:nvPr/>
        </p:nvSpPr>
        <p:spPr>
          <a:xfrm>
            <a:off x="6830625" y="41365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05" name="Google Shape;405;p38"/>
          <p:cNvCxnSpPr>
            <a:stCxn id="404" idx="0"/>
          </p:cNvCxnSpPr>
          <p:nvPr/>
        </p:nvCxnSpPr>
        <p:spPr>
          <a:xfrm rot="10800000">
            <a:off x="7096725" y="38317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38"/>
          <p:cNvSpPr/>
          <p:nvPr/>
        </p:nvSpPr>
        <p:spPr>
          <a:xfrm>
            <a:off x="5846175" y="4015725"/>
            <a:ext cx="505200" cy="27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✖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6118425" y="4722625"/>
            <a:ext cx="349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1" baseline="-25000" lang="en" sz="1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endParaRPr b="1" baseline="-25000" sz="1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07" name="Google Shape;407;p38"/>
          <p:cNvCxnSpPr>
            <a:stCxn id="406" idx="0"/>
            <a:endCxn id="403" idx="2"/>
          </p:cNvCxnSpPr>
          <p:nvPr/>
        </p:nvCxnSpPr>
        <p:spPr>
          <a:xfrm rot="10800000">
            <a:off x="6098775" y="4289125"/>
            <a:ext cx="1944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8"/>
          <p:cNvCxnSpPr>
            <a:stCxn id="403" idx="0"/>
            <a:endCxn id="394" idx="2"/>
          </p:cNvCxnSpPr>
          <p:nvPr/>
        </p:nvCxnSpPr>
        <p:spPr>
          <a:xfrm flipH="1" rot="10800000">
            <a:off x="6098775" y="3831825"/>
            <a:ext cx="7500" cy="1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8"/>
          <p:cNvSpPr txBox="1"/>
          <p:nvPr/>
        </p:nvSpPr>
        <p:spPr>
          <a:xfrm>
            <a:off x="999275" y="17295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[0.5, 0.9, 0, 0.5, 1.0]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698025" y="600075"/>
            <a:ext cx="1203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[3,1,4,0,-5]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8"/>
          <p:cNvSpPr txBox="1"/>
          <p:nvPr/>
        </p:nvSpPr>
        <p:spPr>
          <a:xfrm>
            <a:off x="3634425" y="17915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[0.5, 1.0, 0, 0.1, 1.0]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4937775" y="71981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[1.5, 1.0, 0, 0, -5.0]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5539425" y="17915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[0.5, 0, 1, 0.9, 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8"/>
          <p:cNvSpPr txBox="1"/>
          <p:nvPr/>
        </p:nvSpPr>
        <p:spPr>
          <a:xfrm>
            <a:off x="7063425" y="17915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[2, 1, 0, 1.3, 1]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8"/>
          <p:cNvSpPr txBox="1"/>
          <p:nvPr/>
        </p:nvSpPr>
        <p:spPr>
          <a:xfrm>
            <a:off x="7063425" y="12581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[1.0, 0, 0, 1.2, 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8"/>
          <p:cNvSpPr txBox="1"/>
          <p:nvPr/>
        </p:nvSpPr>
        <p:spPr>
          <a:xfrm>
            <a:off x="7215825" y="648575"/>
            <a:ext cx="1203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[2.5, 1.0, 0, 1.2, -5.0]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6333275" y="47775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[0.5, 0.9, 0, 0.5, 1.0]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4660425" y="4791075"/>
            <a:ext cx="1203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[3,1,4,0,-5]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6029925" y="3747600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[1.5, 0.9, 0, 0.5, -5.0]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00" y="854124"/>
            <a:ext cx="6711649" cy="34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9"/>
          <p:cNvSpPr txBox="1"/>
          <p:nvPr/>
        </p:nvSpPr>
        <p:spPr>
          <a:xfrm>
            <a:off x="3532275" y="245350"/>
            <a:ext cx="16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GRU  Cell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Google Shape;426;p39"/>
          <p:cNvSpPr txBox="1"/>
          <p:nvPr/>
        </p:nvSpPr>
        <p:spPr>
          <a:xfrm>
            <a:off x="7710550" y="854125"/>
            <a:ext cx="4356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endParaRPr b="1" baseline="-25000" sz="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7" name="Google Shape;427;p39"/>
          <p:cNvSpPr txBox="1"/>
          <p:nvPr/>
        </p:nvSpPr>
        <p:spPr>
          <a:xfrm>
            <a:off x="1589650" y="4376725"/>
            <a:ext cx="20403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Reset</a:t>
            </a:r>
            <a:r>
              <a:rPr b="1" lang="en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 Gate</a:t>
            </a:r>
            <a:endParaRPr b="1">
              <a:solidFill>
                <a:srgbClr val="1155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Controls what things to use from long term memory to build add/update list</a:t>
            </a:r>
            <a:endParaRPr sz="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4637650" y="4376725"/>
            <a:ext cx="20403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Update</a:t>
            </a:r>
            <a:r>
              <a:rPr b="1" lang="en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 Gate</a:t>
            </a:r>
            <a:endParaRPr b="1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Controls what things to forget and add/update to memory</a:t>
            </a:r>
            <a:endParaRPr sz="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40"/>
          <p:cNvGraphicFramePr/>
          <p:nvPr/>
        </p:nvGraphicFramePr>
        <p:xfrm>
          <a:off x="952500" y="17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{6A886C40-D2AC-426D-931C-882B094F2774}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Comparison Item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memory/states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(Cell &amp; Hidden State)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(Hidden State)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Gates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(Forget, Input, Output)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(Update, Reset)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 Memory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Candidate Cell State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Candidate Hidden State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term Memory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Cell State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Hidden State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Dense Layers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4" name="Google Shape;434;p40"/>
          <p:cNvSpPr txBox="1"/>
          <p:nvPr/>
        </p:nvSpPr>
        <p:spPr>
          <a:xfrm>
            <a:off x="3749550" y="935450"/>
            <a:ext cx="16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LSTM vs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GRU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/>
          <p:nvPr/>
        </p:nvSpPr>
        <p:spPr>
          <a:xfrm>
            <a:off x="2323350" y="2060250"/>
            <a:ext cx="4497300" cy="102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model.add(tf.keras.layers.</a:t>
            </a:r>
            <a:r>
              <a:rPr b="1"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GRU(256)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41"/>
          <p:cNvSpPr txBox="1"/>
          <p:nvPr/>
        </p:nvSpPr>
        <p:spPr>
          <a:xfrm>
            <a:off x="2296950" y="1324500"/>
            <a:ext cx="455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GRU in Keras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125" y="1622923"/>
            <a:ext cx="2214845" cy="15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 txBox="1"/>
          <p:nvPr/>
        </p:nvSpPr>
        <p:spPr>
          <a:xfrm>
            <a:off x="1562775" y="2204975"/>
            <a:ext cx="2017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LSTM Cell</a:t>
            </a:r>
            <a:endParaRPr b="1" baseline="-25000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625650" y="3086725"/>
            <a:ext cx="2017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GRU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Cell</a:t>
            </a:r>
            <a:endParaRPr b="1" baseline="-25000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2790300" y="3961875"/>
            <a:ext cx="3563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LSTM vs GRU</a:t>
            </a:r>
            <a:endParaRPr b="1" baseline="-25000"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25" y="724875"/>
            <a:ext cx="4268301" cy="15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1766924" y="1201125"/>
            <a:ext cx="1282500" cy="6418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75" y="1114675"/>
            <a:ext cx="2296700" cy="32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825" y="1086163"/>
            <a:ext cx="3755887" cy="319107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/>
          <p:nvPr/>
        </p:nvSpPr>
        <p:spPr>
          <a:xfrm>
            <a:off x="959550" y="1003275"/>
            <a:ext cx="81279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1495425" y="918525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429825" y="9361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285900" y="1251375"/>
            <a:ext cx="793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Cell state after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3236275" y="368425"/>
            <a:ext cx="3089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LSTM Cell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5240650" y="918525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675250" y="4452925"/>
            <a:ext cx="20403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Forget Gate</a:t>
            </a:r>
            <a:endParaRPr b="1">
              <a:solidFill>
                <a:srgbClr val="1155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Controls things to remember and forget from memory</a:t>
            </a:r>
            <a:endParaRPr sz="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3723250" y="4452925"/>
            <a:ext cx="2040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Input Gate</a:t>
            </a:r>
            <a:endParaRPr b="1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Controls what to add / update to memory</a:t>
            </a:r>
            <a:endParaRPr sz="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6314050" y="4452925"/>
            <a:ext cx="2040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Output Gate</a:t>
            </a:r>
            <a:endParaRPr b="1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Controls what to read from memory</a:t>
            </a:r>
            <a:endParaRPr sz="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4050" y="1101275"/>
            <a:ext cx="2716600" cy="31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/>
          <p:nvPr/>
        </p:nvSpPr>
        <p:spPr>
          <a:xfrm>
            <a:off x="2048225" y="1188164"/>
            <a:ext cx="1359396" cy="667764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List of  things to </a:t>
            </a:r>
            <a:r>
              <a:rPr b="1"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remember</a:t>
            </a:r>
            <a:r>
              <a:rPr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forget</a:t>
            </a:r>
            <a:endParaRPr sz="700"/>
          </a:p>
        </p:txBody>
      </p:sp>
      <p:cxnSp>
        <p:nvCxnSpPr>
          <p:cNvPr id="129" name="Google Shape;129;p27"/>
          <p:cNvCxnSpPr>
            <a:stCxn id="128" idx="2"/>
          </p:cNvCxnSpPr>
          <p:nvPr/>
        </p:nvCxnSpPr>
        <p:spPr>
          <a:xfrm flipH="1">
            <a:off x="1910542" y="1522046"/>
            <a:ext cx="1419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7"/>
          <p:cNvSpPr/>
          <p:nvPr/>
        </p:nvSpPr>
        <p:spPr>
          <a:xfrm>
            <a:off x="5901450" y="1421025"/>
            <a:ext cx="1282500" cy="667764"/>
          </a:xfrm>
          <a:prstGeom prst="cloud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List of  things to </a:t>
            </a:r>
            <a:r>
              <a:rPr b="1"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add/update</a:t>
            </a:r>
            <a:endParaRPr sz="700"/>
          </a:p>
        </p:txBody>
      </p:sp>
      <p:cxnSp>
        <p:nvCxnSpPr>
          <p:cNvPr id="131" name="Google Shape;131;p27"/>
          <p:cNvCxnSpPr>
            <a:stCxn id="130" idx="2"/>
          </p:cNvCxnSpPr>
          <p:nvPr/>
        </p:nvCxnSpPr>
        <p:spPr>
          <a:xfrm flipH="1">
            <a:off x="5703828" y="1754907"/>
            <a:ext cx="20160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7"/>
          <p:cNvSpPr/>
          <p:nvPr/>
        </p:nvSpPr>
        <p:spPr>
          <a:xfrm>
            <a:off x="6053850" y="278025"/>
            <a:ext cx="1450116" cy="667764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Only few things will get </a:t>
            </a:r>
            <a:r>
              <a:rPr b="1"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added/updated</a:t>
            </a:r>
            <a:endParaRPr b="1" sz="700"/>
          </a:p>
        </p:txBody>
      </p:sp>
      <p:cxnSp>
        <p:nvCxnSpPr>
          <p:cNvPr id="133" name="Google Shape;133;p27"/>
          <p:cNvCxnSpPr>
            <a:stCxn id="132" idx="2"/>
          </p:cNvCxnSpPr>
          <p:nvPr/>
        </p:nvCxnSpPr>
        <p:spPr>
          <a:xfrm flipH="1">
            <a:off x="5943148" y="611907"/>
            <a:ext cx="115200" cy="6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2222725" y="955225"/>
            <a:ext cx="64938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LSTM updates long term memory (Cell state) by</a:t>
            </a:r>
            <a:endParaRPr b="1" sz="1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Building list of things to forget and remember (</a:t>
            </a: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Forget gate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Build list of things we want to add (candidate cell state)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Decide on which items from 2nd list will move to long term memory (</a:t>
            </a: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Input gate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Read Cell state to prepare hidden state (</a:t>
            </a: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Output Gate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GRU</a:t>
            </a: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…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Also does the same thing but with slight modification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0" y="75"/>
            <a:ext cx="1579800" cy="5143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2815000" y="3967450"/>
            <a:ext cx="5138700" cy="434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Let’s understand how GRU builds it’s memory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73" y="403025"/>
            <a:ext cx="5029850" cy="348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/>
        </p:nvSpPr>
        <p:spPr>
          <a:xfrm>
            <a:off x="2134800" y="4226375"/>
            <a:ext cx="4874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Let’s review different GRU components...</a:t>
            </a:r>
            <a:endParaRPr b="1" baseline="-25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959550" y="1003275"/>
            <a:ext cx="72249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/>
        </p:nvSpPr>
        <p:spPr>
          <a:xfrm>
            <a:off x="3579000" y="752475"/>
            <a:ext cx="1644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Long term memory </a:t>
            </a:r>
            <a:endParaRPr sz="8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429825" y="9361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285900" y="1251375"/>
            <a:ext cx="793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</a:t>
            </a: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state after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1786200" y="3179675"/>
            <a:ext cx="52305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GRU uses only one memory … Hidden state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4043000" y="2113500"/>
            <a:ext cx="32967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How to delete (or </a:t>
            </a:r>
            <a:r>
              <a:rPr lang="en" sz="18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forget</a:t>
            </a: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) and remember things using GRU?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50" y="1541000"/>
            <a:ext cx="1869100" cy="18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/>
          <p:nvPr/>
        </p:nvSpPr>
        <p:spPr>
          <a:xfrm>
            <a:off x="37772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3935025" y="41365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8" name="Google Shape;168;p32"/>
          <p:cNvCxnSpPr>
            <a:stCxn id="167" idx="0"/>
            <a:endCxn id="166" idx="2"/>
          </p:cNvCxnSpPr>
          <p:nvPr/>
        </p:nvCxnSpPr>
        <p:spPr>
          <a:xfrm rot="10800000">
            <a:off x="4201125" y="38317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32"/>
          <p:cNvSpPr/>
          <p:nvPr/>
        </p:nvSpPr>
        <p:spPr>
          <a:xfrm>
            <a:off x="4767825" y="3549275"/>
            <a:ext cx="8478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Dense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4925625" y="41365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71" name="Google Shape;171;p32"/>
          <p:cNvCxnSpPr>
            <a:stCxn id="170" idx="0"/>
            <a:endCxn id="169" idx="2"/>
          </p:cNvCxnSpPr>
          <p:nvPr/>
        </p:nvCxnSpPr>
        <p:spPr>
          <a:xfrm rot="10800000">
            <a:off x="5191725" y="38317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2"/>
          <p:cNvSpPr/>
          <p:nvPr/>
        </p:nvSpPr>
        <p:spPr>
          <a:xfrm>
            <a:off x="4282350" y="28776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32"/>
          <p:cNvCxnSpPr>
            <a:stCxn id="166" idx="0"/>
            <a:endCxn id="172" idx="2"/>
          </p:cNvCxnSpPr>
          <p:nvPr/>
        </p:nvCxnSpPr>
        <p:spPr>
          <a:xfrm flipH="1" rot="10800000">
            <a:off x="4201125" y="3160175"/>
            <a:ext cx="505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2"/>
          <p:cNvCxnSpPr>
            <a:stCxn id="169" idx="0"/>
            <a:endCxn id="172" idx="2"/>
          </p:cNvCxnSpPr>
          <p:nvPr/>
        </p:nvCxnSpPr>
        <p:spPr>
          <a:xfrm rot="10800000">
            <a:off x="4706325" y="3160175"/>
            <a:ext cx="4854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32"/>
          <p:cNvSpPr/>
          <p:nvPr/>
        </p:nvSpPr>
        <p:spPr>
          <a:xfrm>
            <a:off x="4282350" y="2344200"/>
            <a:ext cx="847800" cy="2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32"/>
          <p:cNvCxnSpPr>
            <a:stCxn id="172" idx="0"/>
            <a:endCxn id="175" idx="2"/>
          </p:cNvCxnSpPr>
          <p:nvPr/>
        </p:nvCxnSpPr>
        <p:spPr>
          <a:xfrm rot="10800000">
            <a:off x="4706250" y="2626800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32"/>
          <p:cNvSpPr/>
          <p:nvPr/>
        </p:nvSpPr>
        <p:spPr>
          <a:xfrm>
            <a:off x="959550" y="1003275"/>
            <a:ext cx="72249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4467225" y="918525"/>
            <a:ext cx="5052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32"/>
          <p:cNvCxnSpPr>
            <a:stCxn id="175" idx="0"/>
            <a:endCxn id="178" idx="2"/>
          </p:cNvCxnSpPr>
          <p:nvPr/>
        </p:nvCxnSpPr>
        <p:spPr>
          <a:xfrm flipH="1" rot="10800000">
            <a:off x="4706250" y="1201200"/>
            <a:ext cx="135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32"/>
          <p:cNvSpPr txBox="1"/>
          <p:nvPr/>
        </p:nvSpPr>
        <p:spPr>
          <a:xfrm>
            <a:off x="2359800" y="600075"/>
            <a:ext cx="1644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Long term memory </a:t>
            </a:r>
            <a:endParaRPr sz="8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429825" y="936175"/>
            <a:ext cx="53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t-1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285900" y="1251375"/>
            <a:ext cx="793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state after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3698325" y="4480750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  state from previous step</a:t>
            </a:r>
            <a:endParaRPr sz="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688925" y="4480750"/>
            <a:ext cx="100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Input at current time step</a:t>
            </a:r>
            <a:endParaRPr sz="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4279075" y="2024125"/>
            <a:ext cx="4854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baseline="-25000" lang="en" sz="1000">
                <a:latin typeface="Georgia"/>
                <a:ea typeface="Georgia"/>
                <a:cs typeface="Georgia"/>
                <a:sym typeface="Georgia"/>
              </a:rPr>
              <a:t>t</a:t>
            </a:r>
            <a:endParaRPr baseline="-25000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38425" y="2761350"/>
            <a:ext cx="2880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Just like LSTM ...</a:t>
            </a:r>
            <a:endParaRPr b="1" sz="1800"/>
          </a:p>
        </p:txBody>
      </p:sp>
      <p:sp>
        <p:nvSpPr>
          <p:cNvPr id="187" name="Google Shape;187;p32"/>
          <p:cNvSpPr/>
          <p:nvPr/>
        </p:nvSpPr>
        <p:spPr>
          <a:xfrm rot="-321178">
            <a:off x="2281305" y="1236148"/>
            <a:ext cx="2159048" cy="922027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List of  things to </a:t>
            </a:r>
            <a:r>
              <a:rPr b="1"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remember</a:t>
            </a:r>
            <a:r>
              <a:rPr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forget</a:t>
            </a:r>
            <a:endParaRPr b="1" sz="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Values between </a:t>
            </a:r>
            <a:r>
              <a:rPr b="1" lang="en" sz="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0 and 1</a:t>
            </a:r>
            <a:endParaRPr b="1" sz="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8" name="Google Shape;188;p32"/>
          <p:cNvCxnSpPr>
            <a:endCxn id="185" idx="1"/>
          </p:cNvCxnSpPr>
          <p:nvPr/>
        </p:nvCxnSpPr>
        <p:spPr>
          <a:xfrm>
            <a:off x="3901075" y="2021425"/>
            <a:ext cx="378000" cy="1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2"/>
          <p:cNvSpPr txBox="1"/>
          <p:nvPr/>
        </p:nvSpPr>
        <p:spPr>
          <a:xfrm>
            <a:off x="698025" y="600075"/>
            <a:ext cx="1203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[3,1,4,0,-5]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625025" y="18677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[0.5, 1.0, 0, 0.1, 1.0]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5006025" y="572363"/>
            <a:ext cx="108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[1.5, 1.0, 0, 0, -5.0]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4043000" y="2113500"/>
            <a:ext cx="32967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How to Add/Update things in GRU memory?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650" y="1859925"/>
            <a:ext cx="1755802" cy="11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