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922" r:id="rId2"/>
    <p:sldId id="952" r:id="rId3"/>
    <p:sldId id="953" r:id="rId4"/>
    <p:sldId id="579" r:id="rId5"/>
    <p:sldId id="581" r:id="rId6"/>
    <p:sldId id="582" r:id="rId7"/>
    <p:sldId id="931" r:id="rId8"/>
    <p:sldId id="946" r:id="rId9"/>
    <p:sldId id="947" r:id="rId10"/>
    <p:sldId id="967" r:id="rId11"/>
    <p:sldId id="968" r:id="rId12"/>
    <p:sldId id="965" r:id="rId13"/>
    <p:sldId id="927" r:id="rId14"/>
    <p:sldId id="964" r:id="rId15"/>
    <p:sldId id="933" r:id="rId16"/>
    <p:sldId id="962" r:id="rId17"/>
    <p:sldId id="961" r:id="rId18"/>
    <p:sldId id="963" r:id="rId19"/>
    <p:sldId id="954" r:id="rId20"/>
    <p:sldId id="959" r:id="rId21"/>
    <p:sldId id="960" r:id="rId22"/>
    <p:sldId id="958" r:id="rId23"/>
    <p:sldId id="971" r:id="rId24"/>
    <p:sldId id="972" r:id="rId25"/>
    <p:sldId id="973" r:id="rId26"/>
    <p:sldId id="974" r:id="rId27"/>
    <p:sldId id="975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2614" autoAdjust="0"/>
  </p:normalViewPr>
  <p:slideViewPr>
    <p:cSldViewPr>
      <p:cViewPr varScale="1">
        <p:scale>
          <a:sx n="81" d="100"/>
          <a:sy n="81" d="100"/>
        </p:scale>
        <p:origin x="144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48" d="100"/>
          <a:sy n="48" d="100"/>
        </p:scale>
        <p:origin x="275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4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3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4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3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2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July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631FF35-3F7D-4363-8164-17F69D3BF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7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reast+cancer+wisconsin+(original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ighbors.KNeighborsClassifier.html#sklearn.neighbors.KNeighborsClassifi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scikit-learn.org/stable/modules/generated/sklearn.neighbors.DistanceMetric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glass+identific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kevinzakka.github.io/2016/07/13/k-nearest-neighbor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76600" y="2895600"/>
            <a:ext cx="2819400" cy="36933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u="sng" dirty="0"/>
              <a:t>K Nearest Neighbours</a:t>
            </a:r>
          </a:p>
        </p:txBody>
      </p:sp>
    </p:spTree>
    <p:extLst>
      <p:ext uri="{BB962C8B-B14F-4D97-AF65-F5344CB8AC3E}">
        <p14:creationId xmlns:p14="http://schemas.microsoft.com/office/powerpoint/2010/main" val="3534607527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200400"/>
            <a:ext cx="453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K as a </a:t>
            </a:r>
            <a:r>
              <a:rPr lang="en-IN" sz="1800" b="1" u="sng" dirty="0" err="1" smtClean="0"/>
              <a:t>HyperParameter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40010436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3188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K Nearest Neighbors </a:t>
            </a:r>
            <a:r>
              <a:rPr lang="en-US" altLang="en-US" sz="1800" dirty="0"/>
              <a:t>- (K the magic)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How to pick the right K?  K can range from 1 to number of training data points!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K values can affect the performance of the classifier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K in KNN is a hyper parameter. It has to be discovered through iterations!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Since we will be evaluating a hyper parameter, we need to ensure data is split into three i.e. training, validation and testing. 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The iteration to find K should include only training and validation data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We can imagine K as a way of influencing the shape of the boundary between classes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6123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200400"/>
            <a:ext cx="453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Class Work KNN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4220830127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53122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/>
              <a:t>K Nearest Neighbors based classifications </a:t>
            </a:r>
            <a:r>
              <a:rPr lang="en-US" altLang="en-US" sz="1800" dirty="0"/>
              <a:t>-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Lab- 3 Model the given data to predict type </a:t>
            </a:r>
            <a:r>
              <a:rPr lang="en-US" sz="1800" dirty="0" smtClean="0"/>
              <a:t>of </a:t>
            </a:r>
            <a:r>
              <a:rPr lang="en-US" sz="1800" dirty="0"/>
              <a:t>cancer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</a:t>
            </a:r>
            <a:r>
              <a:rPr lang="en-US" sz="1800" dirty="0">
                <a:hlinkClick r:id="rId3"/>
              </a:rPr>
              <a:t>https://archive.ics.uci.edu/ml/datasets/breast+cancer+wisconsin+(original)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10 attributes listed below </a:t>
            </a:r>
          </a:p>
          <a:p>
            <a:pPr marL="0" indent="0">
              <a:buNone/>
            </a:pPr>
            <a:r>
              <a:rPr lang="en-US" sz="1400" dirty="0"/>
              <a:t>1. Sample code number: id number </a:t>
            </a:r>
            <a:br>
              <a:rPr lang="en-US" sz="1400" dirty="0"/>
            </a:br>
            <a:r>
              <a:rPr lang="en-US" sz="1400" dirty="0"/>
              <a:t>2. Clump Thickness: 1 - 10 </a:t>
            </a:r>
            <a:br>
              <a:rPr lang="en-US" sz="1400" dirty="0"/>
            </a:br>
            <a:r>
              <a:rPr lang="en-US" sz="1400" dirty="0"/>
              <a:t>3. Uniformity of Cell Size: 1 - 10 </a:t>
            </a:r>
            <a:br>
              <a:rPr lang="en-US" sz="1400" dirty="0"/>
            </a:br>
            <a:r>
              <a:rPr lang="en-US" sz="1400" dirty="0"/>
              <a:t>4. Uniformity of Cell Shape: 1 - 10 </a:t>
            </a:r>
            <a:br>
              <a:rPr lang="en-US" sz="1400" dirty="0"/>
            </a:br>
            <a:r>
              <a:rPr lang="en-US" sz="1400" dirty="0"/>
              <a:t>5. Marginal Adhesion: 1 - 10 </a:t>
            </a:r>
            <a:br>
              <a:rPr lang="en-US" sz="1400" dirty="0"/>
            </a:br>
            <a:r>
              <a:rPr lang="en-US" sz="1400" dirty="0"/>
              <a:t>6. Single Epithelial Cell Size: 1 - 10 </a:t>
            </a:r>
            <a:br>
              <a:rPr lang="en-US" sz="1400" dirty="0"/>
            </a:br>
            <a:r>
              <a:rPr lang="en-US" sz="1400" dirty="0"/>
              <a:t>7. Bare Nuclei: 1 - 10 </a:t>
            </a:r>
            <a:br>
              <a:rPr lang="en-US" sz="1400" dirty="0"/>
            </a:br>
            <a:r>
              <a:rPr lang="en-US" sz="1400" dirty="0"/>
              <a:t>8. Bland Chromatin: 1 - 10 </a:t>
            </a:r>
            <a:br>
              <a:rPr lang="en-US" sz="1400" dirty="0"/>
            </a:br>
            <a:r>
              <a:rPr lang="en-US" sz="1400" dirty="0"/>
              <a:t>9. Normal Nucleoli: 1 - 10 </a:t>
            </a:r>
            <a:br>
              <a:rPr lang="en-US" sz="1400" dirty="0"/>
            </a:br>
            <a:r>
              <a:rPr lang="en-US" sz="1400" dirty="0"/>
              <a:t>10. Mitoses: 1 - 10 </a:t>
            </a:r>
            <a:br>
              <a:rPr lang="en-US" sz="1400" dirty="0"/>
            </a:b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C8787-45C8-4283-921B-80F62DF333F4}"/>
              </a:ext>
            </a:extLst>
          </p:cNvPr>
          <p:cNvSpPr txBox="1"/>
          <p:nvPr/>
        </p:nvSpPr>
        <p:spPr>
          <a:xfrm>
            <a:off x="4724400" y="601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KNN+Breast+Cancer+Modeling.ipynb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34612-88BF-4FE2-A939-F0E6FE843812}"/>
              </a:ext>
            </a:extLst>
          </p:cNvPr>
          <p:cNvSpPr txBox="1"/>
          <p:nvPr/>
        </p:nvSpPr>
        <p:spPr>
          <a:xfrm>
            <a:off x="5952858" y="3124200"/>
            <a:ext cx="3038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Creator: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Dr. </a:t>
            </a:r>
            <a:r>
              <a:rPr lang="en-US" sz="1200" dirty="0" err="1"/>
              <a:t>WIlliam</a:t>
            </a:r>
            <a:r>
              <a:rPr lang="en-US" sz="1200" dirty="0"/>
              <a:t> H. </a:t>
            </a:r>
            <a:r>
              <a:rPr lang="en-US" sz="1200" dirty="0" err="1"/>
              <a:t>Wolberg</a:t>
            </a:r>
            <a:r>
              <a:rPr lang="en-US" sz="1200" dirty="0"/>
              <a:t> (physician) </a:t>
            </a:r>
            <a:br>
              <a:rPr lang="en-US" sz="1200" dirty="0"/>
            </a:br>
            <a:r>
              <a:rPr lang="en-US" sz="1200" dirty="0"/>
              <a:t>University of Wisconsin Hospitals </a:t>
            </a:r>
            <a:br>
              <a:rPr lang="en-US" sz="1200" dirty="0"/>
            </a:br>
            <a:r>
              <a:rPr lang="en-US" sz="1200" dirty="0"/>
              <a:t>Madison, Wisconsin, USA 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Donor: </a:t>
            </a:r>
            <a:br>
              <a:rPr lang="en-US" sz="1200" dirty="0"/>
            </a:br>
            <a:r>
              <a:rPr lang="en-US" sz="1200" dirty="0" err="1"/>
              <a:t>Olvi</a:t>
            </a:r>
            <a:r>
              <a:rPr lang="en-US" sz="1200" dirty="0"/>
              <a:t> </a:t>
            </a:r>
            <a:r>
              <a:rPr lang="en-US" sz="1200" dirty="0" err="1"/>
              <a:t>Mangasarian</a:t>
            </a:r>
            <a:r>
              <a:rPr lang="en-US" sz="1200" dirty="0"/>
              <a:t> (</a:t>
            </a:r>
            <a:r>
              <a:rPr lang="en-US" sz="1200" u="sng" dirty="0" err="1"/>
              <a:t>mangasarian</a:t>
            </a:r>
            <a:r>
              <a:rPr lang="en-US" sz="1200" u="sng" dirty="0"/>
              <a:t> </a:t>
            </a:r>
            <a:r>
              <a:rPr lang="en-US" sz="1200" b="1" u="sng" dirty="0"/>
              <a:t>'@'</a:t>
            </a:r>
            <a:r>
              <a:rPr lang="en-US" sz="1200" u="sng" dirty="0"/>
              <a:t> cs.wisc.edu</a:t>
            </a:r>
            <a:r>
              <a:rPr lang="en-US" sz="1200" dirty="0"/>
              <a:t>) </a:t>
            </a:r>
            <a:br>
              <a:rPr lang="en-US" sz="1200" dirty="0"/>
            </a:br>
            <a:r>
              <a:rPr lang="en-US" sz="1200" dirty="0"/>
              <a:t>Received by David W. Aha (</a:t>
            </a:r>
            <a:r>
              <a:rPr lang="en-US" sz="1200" u="sng" dirty="0"/>
              <a:t>aha </a:t>
            </a:r>
            <a:r>
              <a:rPr lang="en-US" sz="1200" b="1" u="sng" dirty="0"/>
              <a:t>'@'</a:t>
            </a:r>
            <a:r>
              <a:rPr lang="en-US" sz="1200" u="sng" dirty="0"/>
              <a:t> cs.jhu.edu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2713009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200400"/>
            <a:ext cx="453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Advantages / Disadvantages of KNN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2881183954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066800"/>
            <a:ext cx="8229600" cy="419807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/>
              <a:t>K Nearest Neighbors based classifications </a:t>
            </a:r>
            <a:r>
              <a:rPr lang="en-US" altLang="en-US" sz="1800" dirty="0"/>
              <a:t>-</a:t>
            </a:r>
            <a:endParaRPr lang="en-IN" sz="1400" dirty="0"/>
          </a:p>
          <a:p>
            <a:pPr marL="0" indent="0">
              <a:buNone/>
            </a:pPr>
            <a:r>
              <a:rPr lang="en-US" sz="1800" dirty="0"/>
              <a:t>Advantages - 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Makes no assumptions about distributions of classes in feature space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Can work for multi classes simultaneously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Easy to implement and understand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Not impacted by outliers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Dis-advantages - </a:t>
            </a:r>
          </a:p>
          <a:p>
            <a:pPr marL="342900" indent="-342900">
              <a:buAutoNum type="arabicPeriod"/>
            </a:pPr>
            <a:r>
              <a:rPr lang="en-US" sz="1600" dirty="0"/>
              <a:t>Fixing the optimal value of K is a challenge</a:t>
            </a:r>
          </a:p>
          <a:p>
            <a:pPr marL="342900" indent="-342900">
              <a:buAutoNum type="arabicPeriod"/>
            </a:pPr>
            <a:r>
              <a:rPr lang="en-US" sz="1600" dirty="0"/>
              <a:t>Will not be effective when the class distributions overlap</a:t>
            </a:r>
          </a:p>
          <a:p>
            <a:pPr marL="342900" indent="-342900">
              <a:buAutoNum type="arabicPeriod"/>
            </a:pPr>
            <a:r>
              <a:rPr lang="en-US" sz="1600" dirty="0"/>
              <a:t>Does not output any models. Calculates distances for every new point (lazy learner)</a:t>
            </a:r>
          </a:p>
          <a:p>
            <a:pPr marL="342900" indent="-342900">
              <a:buAutoNum type="arabicPeriod"/>
            </a:pPr>
            <a:r>
              <a:rPr lang="en-US" sz="1600" dirty="0"/>
              <a:t>Computationally intensive (O(D(N^2))), can be addressed using KD algorithms which take time to prepare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035019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Confusion Matrix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2523124895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196" y="1066800"/>
            <a:ext cx="8795664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Confusion Matrix – A 2X2 tabular structure reflecting the performance of the model in four blocks </a:t>
            </a:r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Accuracy – How accurately / cleanly does the model classify the data points. Lesser the false predictions, more the accuracy </a:t>
            </a:r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Sensitivity  / Recall – How many of the actual True data points are identified as True data points by the model . Remember, False Negatives are those data points which should have been identified as True. </a:t>
            </a:r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Specificity – How many of the actual Negative data points are identified as negative by the model</a:t>
            </a:r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Precision – Among the points identified as Positive by the model, how many are really Positive</a:t>
            </a:r>
          </a:p>
        </p:txBody>
      </p:sp>
      <p:sp>
        <p:nvSpPr>
          <p:cNvPr id="340994" name="Title 2"/>
          <p:cNvSpPr>
            <a:spLocks noGrp="1"/>
          </p:cNvSpPr>
          <p:nvPr>
            <p:ph type="title" idx="4294967295"/>
          </p:nvPr>
        </p:nvSpPr>
        <p:spPr>
          <a:xfrm>
            <a:off x="188682" y="653130"/>
            <a:ext cx="8421918" cy="413670"/>
          </a:xfrm>
          <a:prstGeom prst="rect">
            <a:avLst/>
          </a:prstGeom>
        </p:spPr>
        <p:txBody>
          <a:bodyPr/>
          <a:lstStyle/>
          <a:p>
            <a:pPr marL="0" lvl="1" defTabSz="457200" fontAlgn="auto">
              <a:spcAft>
                <a:spcPts val="0"/>
              </a:spcAft>
            </a:pPr>
            <a:r>
              <a:rPr lang="en-IN" u="sng" dirty="0" smtClean="0"/>
              <a:t>Confusion Matrix</a:t>
            </a:r>
            <a:endParaRPr lang="en-IN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24000" y="1371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Confusion</a:t>
                      </a:r>
                      <a:r>
                        <a:rPr lang="en-IN" sz="1400" baseline="0" dirty="0"/>
                        <a:t> Matrix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False Positive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48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4581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8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1000"/>
            <a:ext cx="23431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8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4575" y="5715000"/>
            <a:ext cx="2562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88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753777"/>
            <a:ext cx="1523999" cy="50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490544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Online Assets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2909649465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066800"/>
            <a:ext cx="8229600" cy="34901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/>
              <a:t>K Nearest Neighbors </a:t>
            </a:r>
            <a:r>
              <a:rPr lang="en-GB" altLang="en-US" sz="1800" u="sng" dirty="0" smtClean="0"/>
              <a:t>Online Assets -</a:t>
            </a:r>
            <a:endParaRPr lang="en-IN" sz="1400" dirty="0"/>
          </a:p>
          <a:p>
            <a:pPr marL="0" indent="0">
              <a:buNone/>
            </a:pPr>
            <a:endParaRPr lang="en-IN" sz="1800" dirty="0" smtClean="0">
              <a:hlinkClick r:id="rId3"/>
            </a:endParaRPr>
          </a:p>
          <a:p>
            <a:pPr marL="0" indent="0">
              <a:buNone/>
            </a:pPr>
            <a:r>
              <a:rPr lang="en-IN" sz="1800" dirty="0" smtClean="0">
                <a:hlinkClick r:id="rId3"/>
              </a:rPr>
              <a:t>https</a:t>
            </a:r>
            <a:r>
              <a:rPr lang="en-IN" sz="1800" dirty="0">
                <a:hlinkClick r:id="rId3"/>
              </a:rPr>
              <a:t>://</a:t>
            </a:r>
            <a:r>
              <a:rPr lang="en-IN" sz="1800" dirty="0" smtClean="0">
                <a:hlinkClick r:id="rId3"/>
              </a:rPr>
              <a:t>scikit-learn.org/stable/modules/generated/sklearn.neighbors.KNeighborsClassifier.html#sklearn.neighbors.KNeighborsClassifier</a:t>
            </a:r>
            <a:endParaRPr lang="en-IN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IN" sz="1800" dirty="0">
                <a:hlinkClick r:id="rId4"/>
              </a:rPr>
              <a:t>https://</a:t>
            </a:r>
            <a:r>
              <a:rPr lang="en-IN" sz="1800" dirty="0" smtClean="0">
                <a:hlinkClick r:id="rId4"/>
              </a:rPr>
              <a:t>scikit-learn.org/stable/modules/generated/sklearn.neighbors.DistanceMetric.html</a:t>
            </a:r>
            <a:endParaRPr lang="en-IN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6290549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9C2B68-9AB2-4F43-A54F-48B268724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77314"/>
              </p:ext>
            </p:extLst>
          </p:nvPr>
        </p:nvGraphicFramePr>
        <p:xfrm>
          <a:off x="152400" y="1407160"/>
          <a:ext cx="8839200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855011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819644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706393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2981317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KNN (TOC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2996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S.No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Introduction to </a:t>
                      </a:r>
                      <a:r>
                        <a:rPr lang="en-US" sz="1200" baseline="0" dirty="0" err="1" smtClean="0"/>
                        <a:t>Knearest</a:t>
                      </a:r>
                      <a:r>
                        <a:rPr lang="en-US" sz="1200" baseline="0" dirty="0" smtClean="0"/>
                        <a:t> Neighbors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What is KNN concept, what is it used for, when is it suitable and when not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Introduction to KNN algorithm for classification and regression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Measures of similarity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How is similarity / dissimilarity between entities represented mathematically , Euclidian and other methods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how and why similarity between data points can be represented by the distance between the points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7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u="sng" dirty="0" smtClean="0"/>
                        <a:t>Data Standardization &amp; Distance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What is data standardization, how is it done and why is it done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how distance calculations get impacted by different scales of attributes and the need to standardize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7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u="sng" dirty="0" smtClean="0"/>
                        <a:t>Similarity Measurement Methods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Minkowski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Mahalanobis</a:t>
                      </a:r>
                      <a:r>
                        <a:rPr lang="en-US" sz="1200" baseline="0" dirty="0" smtClean="0"/>
                        <a:t> conceptually, pointers to other methods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Appreciate the various ways of measuring similarity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7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5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KNN methodology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Conditional probability given the K nearest neighbors, Need to find right K that maximizes the probability in training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the KNN logic in training set and the need to find and set optimal K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7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 as a hyper parameter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How to set optimal value of K and need to be careful in splitting data for finding K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how to find the optimal K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9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789186"/>
      </p:ext>
    </p:extLst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Interview Questions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3898287771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066800"/>
            <a:ext cx="8229600" cy="4358116"/>
          </a:xfr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en-US" sz="1800" dirty="0" smtClean="0"/>
              <a:t>What are the challenges of using KNN on large datasets?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How can the challenges of large datasets be addressed?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What care should be taken when evaluating K for optimal value in training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What is the minimum and maximum value K can be set to?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What is the impact of using K = 1, explain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What is the impact of using K = number of data points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4523870"/>
      </p:ext>
    </p:extLst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08CCC-1A10-4F23-9C00-900BF4A6F9B3}"/>
              </a:ext>
            </a:extLst>
          </p:cNvPr>
          <p:cNvSpPr txBox="1"/>
          <p:nvPr/>
        </p:nvSpPr>
        <p:spPr>
          <a:xfrm>
            <a:off x="304800" y="1091250"/>
            <a:ext cx="8305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Project Name </a:t>
            </a:r>
            <a:r>
              <a:rPr lang="en-US" sz="1400" dirty="0">
                <a:solidFill>
                  <a:srgbClr val="000000"/>
                </a:solidFill>
              </a:rPr>
              <a:t>– </a:t>
            </a:r>
            <a:r>
              <a:rPr lang="en-US" sz="1400" b="1" dirty="0" smtClean="0">
                <a:solidFill>
                  <a:srgbClr val="000000"/>
                </a:solidFill>
              </a:rPr>
              <a:t>Glass identification</a:t>
            </a:r>
            <a:endParaRPr lang="en-US" sz="1400" b="1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Objective</a:t>
            </a:r>
            <a:r>
              <a:rPr lang="en-US" sz="1400" dirty="0">
                <a:solidFill>
                  <a:srgbClr val="000000"/>
                </a:solidFill>
              </a:rPr>
              <a:t> – Build a model </a:t>
            </a:r>
            <a:r>
              <a:rPr lang="en-US" sz="1400" dirty="0" smtClean="0">
                <a:solidFill>
                  <a:srgbClr val="000000"/>
                </a:solidFill>
              </a:rPr>
              <a:t>for </a:t>
            </a:r>
            <a:r>
              <a:rPr lang="en-GB" sz="1400" dirty="0" smtClean="0"/>
              <a:t>classification </a:t>
            </a:r>
            <a:r>
              <a:rPr lang="en-GB" sz="1400" dirty="0"/>
              <a:t>of types of </a:t>
            </a:r>
            <a:r>
              <a:rPr lang="en-GB" sz="1400" dirty="0" smtClean="0"/>
              <a:t>glass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Purpose</a:t>
            </a:r>
            <a:r>
              <a:rPr lang="en-US" sz="1400" dirty="0">
                <a:solidFill>
                  <a:srgbClr val="000000"/>
                </a:solidFill>
              </a:rPr>
              <a:t> -  </a:t>
            </a:r>
            <a:r>
              <a:rPr lang="en-US" sz="1400" dirty="0" smtClean="0">
                <a:solidFill>
                  <a:srgbClr val="000000"/>
                </a:solidFill>
              </a:rPr>
              <a:t>Help in crime investigation by establishing the type of glass correctly</a:t>
            </a: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Data Source </a:t>
            </a:r>
            <a:r>
              <a:rPr lang="en-US" sz="1400" dirty="0">
                <a:solidFill>
                  <a:srgbClr val="000000"/>
                </a:solidFill>
              </a:rPr>
              <a:t>–publicly available </a:t>
            </a:r>
            <a:r>
              <a:rPr lang="en-IN" sz="1400" b="1" dirty="0"/>
              <a:t>Glass Identification Data </a:t>
            </a:r>
            <a:r>
              <a:rPr lang="en-IN" sz="1400" b="1" dirty="0" smtClean="0"/>
              <a:t>Set </a:t>
            </a:r>
            <a:r>
              <a:rPr lang="en-IN" sz="1400" dirty="0">
                <a:hlinkClick r:id="rId3"/>
              </a:rPr>
              <a:t>https://archive.ics.uci.edu/ml/datasets/glass+identification</a:t>
            </a: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9CBB1-A354-40BD-B2BE-B8EB3AAFEB7A}"/>
              </a:ext>
            </a:extLst>
          </p:cNvPr>
          <p:cNvSpPr txBox="1"/>
          <p:nvPr/>
        </p:nvSpPr>
        <p:spPr>
          <a:xfrm>
            <a:off x="3429000" y="6959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4122921924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Appendix A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4095064230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200400"/>
            <a:ext cx="453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err="1" smtClean="0"/>
              <a:t>Voronoi</a:t>
            </a:r>
            <a:r>
              <a:rPr lang="en-IN" sz="1800" b="1" u="sng" dirty="0" smtClean="0"/>
              <a:t> Regions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3603842205"/>
      </p:ext>
    </p:extLst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17112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err="1"/>
              <a:t>V</a:t>
            </a:r>
            <a:r>
              <a:rPr lang="en-US" altLang="en-US" sz="1800" u="sng" dirty="0" err="1" smtClean="0"/>
              <a:t>oronoi</a:t>
            </a:r>
            <a:r>
              <a:rPr lang="en-US" altLang="en-US" sz="1800" u="sng" dirty="0" smtClean="0"/>
              <a:t> Regions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The Voronoi diagram is formed from lines that bisect and are perpendicular to the lines that connect two neighboring vertices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Each point s has a Voronoi cell V(s) consisting of all points closer to s than to any other points</a:t>
            </a:r>
            <a:endParaRPr lang="en-US" sz="1600" dirty="0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10A33-A162-4D08-B73C-A74519B5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0" y="3087348"/>
            <a:ext cx="4553360" cy="3200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CACC93-77CC-4800-BEF2-F74D71D2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06" y="2873375"/>
            <a:ext cx="3771900" cy="2752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67F369-DCB9-43F6-A8D1-E004D975E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506" y="3072714"/>
            <a:ext cx="3302000" cy="24904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36FBBC-C12C-47EB-9ADA-B4971E03C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306" y="3037446"/>
            <a:ext cx="3323872" cy="2665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37710A-A48A-4AD1-A800-6BD3A86F1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178" y="3119670"/>
            <a:ext cx="3111528" cy="2799299"/>
          </a:xfrm>
          <a:prstGeom prst="rect">
            <a:avLst/>
          </a:prstGeom>
          <a:scene3d>
            <a:camera prst="orthographicFront">
              <a:rot lat="0" lon="30000" rev="0"/>
            </a:camera>
            <a:lightRig rig="threePt" dir="t"/>
          </a:scene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04EFD4-3D43-420B-BA12-FC57E82AF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506" y="2966729"/>
            <a:ext cx="3602586" cy="32155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EA250D4-9985-4C3A-BA54-4027BF6B6D9F}"/>
              </a:ext>
            </a:extLst>
          </p:cNvPr>
          <p:cNvSpPr txBox="1"/>
          <p:nvPr/>
        </p:nvSpPr>
        <p:spPr>
          <a:xfrm>
            <a:off x="5232400" y="5675746"/>
            <a:ext cx="357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Voronoi boundaries created using nearest neighbor method i.e. K = 1</a:t>
            </a:r>
          </a:p>
        </p:txBody>
      </p:sp>
    </p:spTree>
    <p:extLst>
      <p:ext uri="{BB962C8B-B14F-4D97-AF65-F5344CB8AC3E}">
        <p14:creationId xmlns:p14="http://schemas.microsoft.com/office/powerpoint/2010/main" val="29186661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838200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err="1" smtClean="0"/>
              <a:t>Voronoi</a:t>
            </a:r>
            <a:r>
              <a:rPr lang="en-US" altLang="en-US" sz="1800" dirty="0" smtClean="0"/>
              <a:t> Regions – How K impacts the region boundaries</a:t>
            </a:r>
            <a:endParaRPr lang="en-US" altLang="en-US" sz="1800" dirty="0"/>
          </a:p>
        </p:txBody>
      </p:sp>
      <p:pic>
        <p:nvPicPr>
          <p:cNvPr id="2050" name="Picture 2" descr="https://kevinzakka.github.io/assets/1nearestneigh.png">
            <a:extLst>
              <a:ext uri="{FF2B5EF4-FFF2-40B4-BE49-F238E27FC236}">
                <a16:creationId xmlns:a16="http://schemas.microsoft.com/office/drawing/2014/main" id="{8DE66648-BD2C-4402-BC7E-B2EDC77B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9" y="1447800"/>
            <a:ext cx="3863866" cy="320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kevinzakka.github.io/assets/20nearestneigh.png">
            <a:extLst>
              <a:ext uri="{FF2B5EF4-FFF2-40B4-BE49-F238E27FC236}">
                <a16:creationId xmlns:a16="http://schemas.microsoft.com/office/drawing/2014/main" id="{C18AC5C8-52A0-4AE0-B864-7B741E54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34" y="1456038"/>
            <a:ext cx="3863866" cy="320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8297A6-8249-41EB-8EF6-0E2BF444BDCC}"/>
              </a:ext>
            </a:extLst>
          </p:cNvPr>
          <p:cNvSpPr txBox="1"/>
          <p:nvPr/>
        </p:nvSpPr>
        <p:spPr>
          <a:xfrm>
            <a:off x="152400" y="4724400"/>
            <a:ext cx="44175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cs typeface="Arial"/>
              </a:rPr>
              <a:t>K = 1 create Voronoi boundaries based on individual point. Each point has a region around itself as it’s domain</a:t>
            </a:r>
          </a:p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400" dirty="0">
              <a:cs typeface="Arial"/>
            </a:endParaRPr>
          </a:p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cs typeface="Arial"/>
              </a:rPr>
              <a:t>The boundaries have sharp bends and there are many islands. The surface represents a complex model likely to suffer from variance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5C7E7-1932-4532-9E2B-DFD702541457}"/>
              </a:ext>
            </a:extLst>
          </p:cNvPr>
          <p:cNvSpPr txBox="1"/>
          <p:nvPr/>
        </p:nvSpPr>
        <p:spPr>
          <a:xfrm>
            <a:off x="4574059" y="4724400"/>
            <a:ext cx="41686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cs typeface="Arial"/>
              </a:rPr>
              <a:t>Large value of K means a larger spread of data points is considered to decide the boundary</a:t>
            </a:r>
          </a:p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400" dirty="0">
              <a:cs typeface="Arial"/>
            </a:endParaRPr>
          </a:p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cs typeface="Arial"/>
              </a:rPr>
              <a:t>The boundary will be relatively smooth with little or no sharp turns. Islands will be minimized and variance error will be low but bias errors increase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64452-3C21-40B0-9BA8-20EAC8DC7D82}"/>
              </a:ext>
            </a:extLst>
          </p:cNvPr>
          <p:cNvSpPr txBox="1"/>
          <p:nvPr/>
        </p:nvSpPr>
        <p:spPr>
          <a:xfrm>
            <a:off x="680262" y="4315713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https://kevinzakka.github.io/2016/07/13/k-nearest-neighbor/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55120"/>
      </p:ext>
    </p:extLst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Thank You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1161179825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9C2B68-9AB2-4F43-A54F-48B268724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3150"/>
              </p:ext>
            </p:extLst>
          </p:nvPr>
        </p:nvGraphicFramePr>
        <p:xfrm>
          <a:off x="152400" y="1097280"/>
          <a:ext cx="8839200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855011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819644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706393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2981317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KNN (TOC   </a:t>
                      </a:r>
                      <a:r>
                        <a:rPr lang="en-US" dirty="0" err="1" smtClean="0"/>
                        <a:t>Contd</a:t>
                      </a:r>
                      <a:r>
                        <a:rPr lang="en-US" dirty="0"/>
                        <a:t>…)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2996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S.No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Classwork </a:t>
                      </a:r>
                      <a:r>
                        <a:rPr lang="en-US" sz="1200" baseline="0" dirty="0" smtClean="0"/>
                        <a:t>1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KNN classifier to predict type of cancer given the attribute values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how KNN classifier is implemented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4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8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Confusion Matrix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Definitions of True Positives, True Negatives, False Positives, False Negatives, Type I error, Type II error, Classification metrics of Recall, Precision, Overall accuracy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Learn to assess classification models using confusion matrix, interpret the confusion matrix and the associated metrics, Why overall accuracy can be misleading when classes in the data are imbalanced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9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Advantages / disadvantages of </a:t>
                      </a:r>
                      <a:r>
                        <a:rPr lang="en-US" sz="1200" baseline="0" dirty="0" smtClean="0"/>
                        <a:t>KNN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KNN classifier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Learn the pros and cons of this approach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10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Interview questions on </a:t>
                      </a:r>
                      <a:r>
                        <a:rPr lang="en-US" sz="1200" baseline="0" dirty="0" smtClean="0"/>
                        <a:t>KNN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Key points in KNN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Interpret the questions, apply the concept and respond accurately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11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Online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KNN algorithm related topics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Expand horizons beyond what is covered in class in this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0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12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Practice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Apply KNN classifiers on open source datasets in UCI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Learn to understand data in terms of class distributions on various attributes and assess the suitability of KNN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8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13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Appendix A</a:t>
                      </a:r>
                    </a:p>
                    <a:p>
                      <a:r>
                        <a:rPr lang="en-US" sz="1200" baseline="0" dirty="0" err="1" smtClean="0"/>
                        <a:t>Voronoi</a:t>
                      </a:r>
                      <a:r>
                        <a:rPr lang="en-US" sz="1200" baseline="0" dirty="0" smtClean="0"/>
                        <a:t> regions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Conceptual discussions on </a:t>
                      </a:r>
                      <a:r>
                        <a:rPr lang="en-US" sz="1200" baseline="0" dirty="0" err="1" smtClean="0"/>
                        <a:t>Voronoi</a:t>
                      </a:r>
                      <a:r>
                        <a:rPr lang="en-US" sz="1200" baseline="0" dirty="0" smtClean="0"/>
                        <a:t> regions and it’s relation to K value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Appreciate the KNN classifier as algorithm to find homogeneous regions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5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13277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838200"/>
            <a:ext cx="8229600" cy="6444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smtClean="0"/>
              <a:t>Introduction to K </a:t>
            </a:r>
            <a:r>
              <a:rPr lang="en-US" altLang="en-US" sz="1800" u="sng" dirty="0"/>
              <a:t>Nearest Neighbors </a:t>
            </a:r>
            <a:r>
              <a:rPr lang="en-US" altLang="en-US" sz="1800" dirty="0"/>
              <a:t>- 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The KNN classifier is also a non parametric and instance-based learning algorithm.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400" b="1" dirty="0"/>
              <a:t>Non-parametric</a:t>
            </a:r>
            <a:r>
              <a:rPr lang="en-US" sz="1400" dirty="0"/>
              <a:t> makes no assumptions about the distribution of data and thus avoids the risks of mistaking the underlying distribution of the data. For example, suppose the data is non-Gaussian but the learning model assumes a Gaussian form. In that case, our algorithm would make extremely poor predictions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400" b="1" dirty="0"/>
              <a:t>Instance-based</a:t>
            </a:r>
            <a:r>
              <a:rPr lang="en-US" sz="1400" dirty="0"/>
              <a:t> learning means that the algorithm doesn’t explicitly learn a model. It liberally memorizes (keeps in RAM) the training instances which are subsequently used to predict classes of unseen data. Minimal training but high cost in testing!</a:t>
            </a:r>
            <a:endParaRPr lang="en-US" sz="1600" dirty="0">
              <a:cs typeface="Arial"/>
            </a:endParaRP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For classification, the algorithm obtains a majority vote between the K most similar instances to a given “unseen” observation. K is a count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alt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altLang="en-US" sz="1600" dirty="0"/>
              <a:t>Suited for classification where relationship between features and target classes is numerous, complex and difficult to understand and yet items in a class tend to be fairly homogenous on the values of attributes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alt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altLang="en-US" sz="1600" dirty="0"/>
              <a:t>Not suitable if the data is noisy and the target classes do not have clear demarcation in terms of attribute values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alt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1962936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http://euler.rene-grothmann.de/Programs/Examples/images/Clustering%20Data%20Points-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44" y="2286000"/>
            <a:ext cx="4267200" cy="4038600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2932044" y="4495800"/>
            <a:ext cx="43892" cy="43892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32044" y="3429000"/>
            <a:ext cx="3581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32044" y="4800600"/>
            <a:ext cx="3962400" cy="1382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65130" y="431437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599044" y="3352800"/>
            <a:ext cx="3048000" cy="28194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119336" y="4706256"/>
            <a:ext cx="91440" cy="9144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742044" y="4724400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974274" y="4781730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970644" y="4953000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199244" y="4343400"/>
            <a:ext cx="91440" cy="914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7318986" y="4604670"/>
            <a:ext cx="91440" cy="914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7504044" y="4495800"/>
            <a:ext cx="91440" cy="914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6937986" y="4557492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7395192" y="477882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7210134" y="4847772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7656444" y="4876800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119414" y="4506696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/>
          <p:cNvGrpSpPr/>
          <p:nvPr/>
        </p:nvGrpSpPr>
        <p:grpSpPr>
          <a:xfrm>
            <a:off x="7199244" y="4114800"/>
            <a:ext cx="469040" cy="435270"/>
            <a:chOff x="1157514" y="5014848"/>
            <a:chExt cx="469040" cy="435270"/>
          </a:xfrm>
        </p:grpSpPr>
        <p:sp>
          <p:nvSpPr>
            <p:cNvPr id="25" name="Isosceles Triangle 24"/>
            <p:cNvSpPr/>
            <p:nvPr/>
          </p:nvSpPr>
          <p:spPr>
            <a:xfrm rot="5634051">
              <a:off x="1303911" y="4896657"/>
              <a:ext cx="188085" cy="45720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1157514" y="5014848"/>
              <a:ext cx="20485" cy="435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275444" y="4572000"/>
            <a:ext cx="469040" cy="435270"/>
            <a:chOff x="1157514" y="5014848"/>
            <a:chExt cx="469040" cy="435270"/>
          </a:xfrm>
        </p:grpSpPr>
        <p:sp>
          <p:nvSpPr>
            <p:cNvPr id="30" name="Isosceles Triangle 29"/>
            <p:cNvSpPr/>
            <p:nvPr/>
          </p:nvSpPr>
          <p:spPr>
            <a:xfrm rot="5634051">
              <a:off x="1303911" y="4896657"/>
              <a:ext cx="188085" cy="45720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1157514" y="5014848"/>
              <a:ext cx="20485" cy="435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H="1">
            <a:off x="6633186" y="4328886"/>
            <a:ext cx="381000" cy="511470"/>
            <a:chOff x="1157514" y="5014848"/>
            <a:chExt cx="469040" cy="435270"/>
          </a:xfrm>
        </p:grpSpPr>
        <p:sp>
          <p:nvSpPr>
            <p:cNvPr id="33" name="Isosceles Triangle 32"/>
            <p:cNvSpPr/>
            <p:nvPr/>
          </p:nvSpPr>
          <p:spPr>
            <a:xfrm rot="5634051">
              <a:off x="1303911" y="4896657"/>
              <a:ext cx="188085" cy="45720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1157514" y="5014848"/>
              <a:ext cx="20485" cy="435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7123044" y="4713516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50934CB-33DD-4A56-B4A4-121423F8D933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176048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smtClean="0"/>
              <a:t>Introduction to K Nearest </a:t>
            </a:r>
            <a:r>
              <a:rPr lang="en-US" altLang="en-US" sz="1800" u="sng" dirty="0"/>
              <a:t>Neighbors </a:t>
            </a:r>
            <a:r>
              <a:rPr lang="en-US" altLang="en-US" sz="1800" dirty="0"/>
              <a:t>-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 startAt="5"/>
            </a:pPr>
            <a:r>
              <a:rPr lang="en-US" sz="1600" dirty="0">
                <a:cs typeface="Arial"/>
              </a:rPr>
              <a:t>The training data is represented by the scattered data points in the feature space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 startAt="5"/>
            </a:pPr>
            <a:r>
              <a:rPr lang="en-US" sz="1600" dirty="0">
                <a:cs typeface="Arial"/>
              </a:rPr>
              <a:t>The color of the data points indicate the class they belong to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 startAt="5"/>
            </a:pPr>
            <a:r>
              <a:rPr lang="en-US" sz="1600" dirty="0">
                <a:cs typeface="Arial"/>
              </a:rPr>
              <a:t>The grey point is the query point who's class has to be fixed</a:t>
            </a:r>
          </a:p>
        </p:txBody>
      </p:sp>
    </p:spTree>
    <p:extLst>
      <p:ext uri="{BB962C8B-B14F-4D97-AF65-F5344CB8AC3E}">
        <p14:creationId xmlns:p14="http://schemas.microsoft.com/office/powerpoint/2010/main" val="75720002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7975" y="990600"/>
            <a:ext cx="8229600" cy="165583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 smtClean="0"/>
              <a:t>Measures of Similarity </a:t>
            </a:r>
            <a:endParaRPr lang="en-US" altLang="en-US" sz="18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6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400" dirty="0"/>
              <a:t>Measuring similarity with distance between the points using Euclidian method</a:t>
            </a:r>
          </a:p>
          <a:p>
            <a:pPr marL="854075" lvl="1" indent="-342900">
              <a:buFont typeface="+mj-lt"/>
              <a:buAutoNum type="alphaLcPeriod"/>
            </a:pPr>
            <a:endParaRPr lang="en-IN" sz="14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400" dirty="0"/>
              <a:t>Other distance measurement methods include Manhattan distance, </a:t>
            </a:r>
            <a:r>
              <a:rPr lang="en-IN" sz="1400" dirty="0" err="1"/>
              <a:t>Minkowski</a:t>
            </a:r>
            <a:r>
              <a:rPr lang="en-IN" sz="1400" dirty="0"/>
              <a:t> distance, </a:t>
            </a:r>
            <a:r>
              <a:rPr lang="en-IN" sz="1400" dirty="0" err="1"/>
              <a:t>Mahalanobis</a:t>
            </a:r>
            <a:r>
              <a:rPr lang="en-IN" sz="1400" dirty="0"/>
              <a:t> distance, Bhattacharya distance etc.</a:t>
            </a:r>
          </a:p>
        </p:txBody>
      </p:sp>
      <p:pic>
        <p:nvPicPr>
          <p:cNvPr id="182274" name="Picture 2" descr="https://www.mathsisfun.com/algebra/images/dist-2-points-3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311235"/>
            <a:ext cx="2601506" cy="2384715"/>
          </a:xfrm>
          <a:prstGeom prst="rect">
            <a:avLst/>
          </a:prstGeom>
          <a:noFill/>
        </p:spPr>
      </p:pic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5587" name="Picture 3" descr="Image result for distance formula in three dimens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562599"/>
            <a:ext cx="5438775" cy="838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6254208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36810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smtClean="0"/>
              <a:t>Data Standardization &amp; Distance </a:t>
            </a:r>
            <a:r>
              <a:rPr lang="en-US" altLang="en-US" sz="1800" dirty="0" smtClean="0"/>
              <a:t>-</a:t>
            </a:r>
            <a:endParaRPr lang="en-US" altLang="en-US" sz="1800" dirty="0"/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600" dirty="0"/>
              <a:t>The distance formula is highly dependent on how features / attributes / dimensions are measured. </a:t>
            </a:r>
          </a:p>
          <a:p>
            <a:pPr marL="854075" lvl="1" indent="-342900">
              <a:buFont typeface="+mj-lt"/>
              <a:buAutoNum type="alphaLcPeriod"/>
            </a:pPr>
            <a:endParaRPr lang="en-IN" sz="16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600" dirty="0"/>
              <a:t>Those dimensions which have larger possible range of values will dominate the result of the distance calculation using Euclidian formula</a:t>
            </a:r>
          </a:p>
          <a:p>
            <a:pPr marL="854075" lvl="1" indent="-342900">
              <a:buFont typeface="+mj-lt"/>
              <a:buAutoNum type="alphaLcPeriod"/>
            </a:pPr>
            <a:endParaRPr lang="en-IN" sz="16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600" dirty="0"/>
              <a:t>To ensure all the dimensions have similar scale, we normalize the data on all the dimensions / attributes</a:t>
            </a:r>
          </a:p>
          <a:p>
            <a:pPr marL="854075" lvl="1" indent="-342900">
              <a:buFont typeface="+mj-lt"/>
              <a:buAutoNum type="alphaLcPeriod"/>
            </a:pPr>
            <a:endParaRPr lang="en-IN" sz="16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600" dirty="0"/>
              <a:t>There are multiple ways of normalizing the data. We will use Z-score standardization</a:t>
            </a:r>
          </a:p>
        </p:txBody>
      </p:sp>
      <p:pic>
        <p:nvPicPr>
          <p:cNvPr id="3" name="Picture 2" descr="http://www.statisticshowto.com/wp-content/uploads/2014/02/z-score.png">
            <a:extLst>
              <a:ext uri="{FF2B5EF4-FFF2-40B4-BE49-F238E27FC236}">
                <a16:creationId xmlns:a16="http://schemas.microsoft.com/office/drawing/2014/main" id="{80AA9114-9BB5-4F40-975E-277C1AD7C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514128"/>
            <a:ext cx="914400" cy="467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6598915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33609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smtClean="0"/>
              <a:t>Similarity Measurement </a:t>
            </a:r>
            <a:r>
              <a:rPr lang="en-US" altLang="en-US" sz="1800" u="sng" dirty="0"/>
              <a:t>M</a:t>
            </a:r>
            <a:r>
              <a:rPr lang="en-US" altLang="en-US" sz="1800" u="sng" dirty="0" smtClean="0"/>
              <a:t>ethods</a:t>
            </a:r>
            <a:r>
              <a:rPr lang="en-US" altLang="en-US" sz="1800" dirty="0" smtClean="0"/>
              <a:t>–</a:t>
            </a:r>
            <a:endParaRPr lang="en-US" altLang="en-US" sz="1800" dirty="0"/>
          </a:p>
          <a:p>
            <a:pPr marL="0" indent="0" fontAlgn="auto">
              <a:spcAft>
                <a:spcPts val="0"/>
              </a:spcAft>
              <a:buNone/>
            </a:pPr>
            <a:endParaRPr lang="en-US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1600" dirty="0"/>
              <a:t>There are many distance calculation formulas in </a:t>
            </a:r>
            <a:r>
              <a:rPr lang="en-IN" sz="1600" dirty="0" err="1"/>
              <a:t>Scikit</a:t>
            </a:r>
            <a:r>
              <a:rPr lang="en-IN" sz="1600" dirty="0"/>
              <a:t>-learn package- </a:t>
            </a:r>
          </a:p>
          <a:p>
            <a:pPr marL="854075" lvl="1" indent="-342900">
              <a:buFont typeface="+mj-lt"/>
              <a:buAutoNum type="alphaL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Minkowski distance</a:t>
            </a:r>
          </a:p>
          <a:p>
            <a:pPr marL="968375" lvl="1" indent="-457200">
              <a:buFont typeface="+mj-lt"/>
              <a:buAutoNum type="alphaLcPeriod"/>
            </a:pPr>
            <a:r>
              <a:rPr lang="en-US" sz="1400" dirty="0"/>
              <a:t>Euclidean distance</a:t>
            </a:r>
          </a:p>
          <a:p>
            <a:pPr marL="968375" lvl="1" indent="-457200">
              <a:buFont typeface="+mj-lt"/>
              <a:buAutoNum type="alphaLcPeriod"/>
            </a:pPr>
            <a:r>
              <a:rPr lang="en-US" sz="1400" dirty="0"/>
              <a:t>Manhattan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Mahalanobis</a:t>
            </a:r>
            <a:r>
              <a:rPr lang="en-US" sz="1600" dirty="0" smtClean="0"/>
              <a:t> distance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Cosine </a:t>
            </a:r>
            <a:r>
              <a:rPr lang="en-US" sz="1600" dirty="0"/>
              <a:t>similarity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Pearson correlation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Jaccard</a:t>
            </a:r>
            <a:r>
              <a:rPr lang="en-US" sz="1600" dirty="0" smtClean="0"/>
              <a:t> similarity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3228B-0F0D-4473-B027-F0D0AD3AE6A2}"/>
              </a:ext>
            </a:extLst>
          </p:cNvPr>
          <p:cNvSpPr txBox="1"/>
          <p:nvPr/>
        </p:nvSpPr>
        <p:spPr>
          <a:xfrm>
            <a:off x="228600" y="5791200"/>
            <a:ext cx="8366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1400" dirty="0"/>
              <a:t>http://scikit-learn.org/stable/modules/generated/sklearn.neighbors.DistanceMetric.html</a:t>
            </a:r>
          </a:p>
          <a:p>
            <a:r>
              <a:rPr lang="en-US" sz="1400" dirty="0"/>
              <a:t>http://dataaspirant.com/2015/04/11/five-most-popular-similarity-measures-implementation-in-python/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787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914400"/>
            <a:ext cx="8229600" cy="540455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K Nearest Neighbors </a:t>
            </a:r>
            <a:r>
              <a:rPr lang="en-US" altLang="en-US" sz="1800" dirty="0"/>
              <a:t>- (Methodology)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Technically, given a positive count K, and unseen observation x  and a similarity metric d, KNN algorithm performs two steps - 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It computes distance of the data point x from all the other data points in the training set, arranges in ascending order, takes top K </a:t>
            </a:r>
            <a:r>
              <a:rPr lang="en-US" sz="1600" dirty="0" smtClean="0"/>
              <a:t>observations</a:t>
            </a: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It estimates the conditional </a:t>
            </a:r>
            <a:r>
              <a:rPr lang="en-US" sz="1600" dirty="0" smtClean="0"/>
              <a:t>probability   as below</a:t>
            </a: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 smtClean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 smtClean="0"/>
              <a:t>I </a:t>
            </a:r>
            <a:r>
              <a:rPr lang="en-US" sz="1600" dirty="0"/>
              <a:t>is a function which returns 1 if the point in set A of k items is from class j. In simple language, what proportion of K belongs to which class. The proportion is probability and sum of all probabilities is 1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The data point x is assigned the class which has max probability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Alternate way of understanding KNN is as a method that calculates decision boundaries in the feature space, </a:t>
            </a:r>
            <a:r>
              <a:rPr lang="en-US" sz="1600" dirty="0" err="1"/>
              <a:t>a.k.a</a:t>
            </a:r>
            <a:r>
              <a:rPr lang="en-US" sz="1600" dirty="0"/>
              <a:t> Voronoi regions or tessellations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0B359-01D3-47A6-9279-2F8262A4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29000"/>
            <a:ext cx="2990850" cy="6096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576458" y="2362200"/>
            <a:ext cx="1005840" cy="1005840"/>
            <a:chOff x="7576458" y="2362200"/>
            <a:chExt cx="1005840" cy="1005840"/>
          </a:xfrm>
        </p:grpSpPr>
        <p:sp>
          <p:nvSpPr>
            <p:cNvPr id="5" name="Oval 4"/>
            <p:cNvSpPr/>
            <p:nvPr/>
          </p:nvSpPr>
          <p:spPr>
            <a:xfrm>
              <a:off x="7953750" y="3029856"/>
              <a:ext cx="91440" cy="914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7576458" y="3048000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7808688" y="3105330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7805058" y="3276600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8033658" y="2667000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2928270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8338458" y="2819400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2881092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8229606" y="310242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8044548" y="3171372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8490858" y="3200400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7953828" y="2830296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7957458" y="3037116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090268" y="2362200"/>
              <a:ext cx="216000" cy="6103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8072308" y="2886173"/>
              <a:ext cx="71665" cy="1327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7880350" y="2724150"/>
              <a:ext cx="444500" cy="450901"/>
            </a:xfrm>
            <a:custGeom>
              <a:avLst/>
              <a:gdLst>
                <a:gd name="connsiteX0" fmla="*/ 0 w 444500"/>
                <a:gd name="connsiteY0" fmla="*/ 57150 h 450901"/>
                <a:gd name="connsiteX1" fmla="*/ 0 w 444500"/>
                <a:gd name="connsiteY1" fmla="*/ 57150 h 450901"/>
                <a:gd name="connsiteX2" fmla="*/ 6350 w 444500"/>
                <a:gd name="connsiteY2" fmla="*/ 120650 h 450901"/>
                <a:gd name="connsiteX3" fmla="*/ 19050 w 444500"/>
                <a:gd name="connsiteY3" fmla="*/ 349250 h 450901"/>
                <a:gd name="connsiteX4" fmla="*/ 25400 w 444500"/>
                <a:gd name="connsiteY4" fmla="*/ 368300 h 450901"/>
                <a:gd name="connsiteX5" fmla="*/ 31750 w 444500"/>
                <a:gd name="connsiteY5" fmla="*/ 393700 h 450901"/>
                <a:gd name="connsiteX6" fmla="*/ 50800 w 444500"/>
                <a:gd name="connsiteY6" fmla="*/ 406400 h 450901"/>
                <a:gd name="connsiteX7" fmla="*/ 69850 w 444500"/>
                <a:gd name="connsiteY7" fmla="*/ 431800 h 450901"/>
                <a:gd name="connsiteX8" fmla="*/ 82550 w 444500"/>
                <a:gd name="connsiteY8" fmla="*/ 450850 h 450901"/>
                <a:gd name="connsiteX9" fmla="*/ 152400 w 444500"/>
                <a:gd name="connsiteY9" fmla="*/ 444500 h 450901"/>
                <a:gd name="connsiteX10" fmla="*/ 444500 w 444500"/>
                <a:gd name="connsiteY10" fmla="*/ 285750 h 450901"/>
                <a:gd name="connsiteX11" fmla="*/ 63500 w 444500"/>
                <a:gd name="connsiteY11" fmla="*/ 0 h 450901"/>
                <a:gd name="connsiteX12" fmla="*/ 0 w 444500"/>
                <a:gd name="connsiteY12" fmla="*/ 57150 h 45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4500" h="450901">
                  <a:moveTo>
                    <a:pt x="0" y="57150"/>
                  </a:moveTo>
                  <a:lnTo>
                    <a:pt x="0" y="57150"/>
                  </a:lnTo>
                  <a:cubicBezTo>
                    <a:pt x="2117" y="78317"/>
                    <a:pt x="4966" y="99423"/>
                    <a:pt x="6350" y="120650"/>
                  </a:cubicBezTo>
                  <a:cubicBezTo>
                    <a:pt x="11317" y="196806"/>
                    <a:pt x="13197" y="273157"/>
                    <a:pt x="19050" y="349250"/>
                  </a:cubicBezTo>
                  <a:cubicBezTo>
                    <a:pt x="19563" y="355924"/>
                    <a:pt x="23561" y="361864"/>
                    <a:pt x="25400" y="368300"/>
                  </a:cubicBezTo>
                  <a:cubicBezTo>
                    <a:pt x="27798" y="376691"/>
                    <a:pt x="26909" y="386438"/>
                    <a:pt x="31750" y="393700"/>
                  </a:cubicBezTo>
                  <a:cubicBezTo>
                    <a:pt x="35983" y="400050"/>
                    <a:pt x="45404" y="401004"/>
                    <a:pt x="50800" y="406400"/>
                  </a:cubicBezTo>
                  <a:cubicBezTo>
                    <a:pt x="58284" y="413884"/>
                    <a:pt x="63500" y="423333"/>
                    <a:pt x="69850" y="431800"/>
                  </a:cubicBezTo>
                  <a:cubicBezTo>
                    <a:pt x="76869" y="452858"/>
                    <a:pt x="69507" y="450850"/>
                    <a:pt x="82550" y="450850"/>
                  </a:cubicBezTo>
                  <a:lnTo>
                    <a:pt x="152400" y="444500"/>
                  </a:lnTo>
                  <a:lnTo>
                    <a:pt x="444500" y="285750"/>
                  </a:lnTo>
                  <a:lnTo>
                    <a:pt x="63500" y="0"/>
                  </a:lnTo>
                  <a:lnTo>
                    <a:pt x="0" y="57150"/>
                  </a:ln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40439" y="3331845"/>
            <a:ext cx="1826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K=3</a:t>
            </a:r>
          </a:p>
          <a:p>
            <a:r>
              <a:rPr lang="en-GB" sz="1000" dirty="0" smtClean="0"/>
              <a:t>P(j = light </a:t>
            </a:r>
            <a:r>
              <a:rPr lang="en-GB" sz="1000" dirty="0" err="1" smtClean="0"/>
              <a:t>blue|X</a:t>
            </a:r>
            <a:r>
              <a:rPr lang="en-GB" sz="1000" dirty="0" smtClean="0"/>
              <a:t>=x) = 2/3</a:t>
            </a:r>
          </a:p>
          <a:p>
            <a:r>
              <a:rPr lang="en-GB" sz="1000" dirty="0" smtClean="0"/>
              <a:t>P(J= dark </a:t>
            </a:r>
            <a:r>
              <a:rPr lang="en-GB" sz="1000" dirty="0" err="1" smtClean="0"/>
              <a:t>blue|X</a:t>
            </a:r>
            <a:r>
              <a:rPr lang="en-GB" sz="1000" dirty="0" smtClean="0"/>
              <a:t>=x)= 1/3</a:t>
            </a:r>
          </a:p>
          <a:p>
            <a:r>
              <a:rPr lang="en-GB" sz="1000" dirty="0" smtClean="0"/>
              <a:t>? = light blue</a:t>
            </a:r>
            <a:endParaRPr lang="en-IN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181702" y="2192179"/>
            <a:ext cx="276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?</a:t>
            </a:r>
            <a:endParaRPr lang="en-IN" sz="1000" dirty="0" smtClean="0"/>
          </a:p>
        </p:txBody>
      </p:sp>
    </p:spTree>
    <p:extLst>
      <p:ext uri="{BB962C8B-B14F-4D97-AF65-F5344CB8AC3E}">
        <p14:creationId xmlns:p14="http://schemas.microsoft.com/office/powerpoint/2010/main" val="12985417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68261</TotalTime>
  <Words>1458</Words>
  <Application>Microsoft Office PowerPoint</Application>
  <PresentationFormat>On-screen Show (4:3)</PresentationFormat>
  <Paragraphs>240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My PC</cp:lastModifiedBy>
  <cp:revision>1708</cp:revision>
  <dcterms:created xsi:type="dcterms:W3CDTF">2012-11-25T06:27:51Z</dcterms:created>
  <dcterms:modified xsi:type="dcterms:W3CDTF">2020-04-02T17:03:13Z</dcterms:modified>
</cp:coreProperties>
</file>