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5"/>
  </p:notesMasterIdLst>
  <p:handoutMasterIdLst>
    <p:handoutMasterId r:id="rId56"/>
  </p:handoutMasterIdLst>
  <p:sldIdLst>
    <p:sldId id="916" r:id="rId2"/>
    <p:sldId id="1280" r:id="rId3"/>
    <p:sldId id="913" r:id="rId4"/>
    <p:sldId id="974" r:id="rId5"/>
    <p:sldId id="975" r:id="rId6"/>
    <p:sldId id="976" r:id="rId7"/>
    <p:sldId id="914" r:id="rId8"/>
    <p:sldId id="915" r:id="rId9"/>
    <p:sldId id="977" r:id="rId10"/>
    <p:sldId id="978" r:id="rId11"/>
    <p:sldId id="979" r:id="rId12"/>
    <p:sldId id="980" r:id="rId13"/>
    <p:sldId id="1252" r:id="rId14"/>
    <p:sldId id="1253" r:id="rId15"/>
    <p:sldId id="1254" r:id="rId16"/>
    <p:sldId id="1255" r:id="rId17"/>
    <p:sldId id="1256" r:id="rId18"/>
    <p:sldId id="1257" r:id="rId19"/>
    <p:sldId id="1258" r:id="rId20"/>
    <p:sldId id="1259" r:id="rId21"/>
    <p:sldId id="1260" r:id="rId22"/>
    <p:sldId id="1261" r:id="rId23"/>
    <p:sldId id="1262" r:id="rId24"/>
    <p:sldId id="1263" r:id="rId25"/>
    <p:sldId id="1264" r:id="rId26"/>
    <p:sldId id="1265" r:id="rId27"/>
    <p:sldId id="1266" r:id="rId28"/>
    <p:sldId id="1267" r:id="rId29"/>
    <p:sldId id="1268" r:id="rId30"/>
    <p:sldId id="1269" r:id="rId31"/>
    <p:sldId id="1270" r:id="rId32"/>
    <p:sldId id="1271" r:id="rId33"/>
    <p:sldId id="1272" r:id="rId34"/>
    <p:sldId id="1273" r:id="rId35"/>
    <p:sldId id="1278" r:id="rId36"/>
    <p:sldId id="925" r:id="rId37"/>
    <p:sldId id="924" r:id="rId38"/>
    <p:sldId id="1274" r:id="rId39"/>
    <p:sldId id="1275" r:id="rId40"/>
    <p:sldId id="1277" r:id="rId41"/>
    <p:sldId id="1251" r:id="rId42"/>
    <p:sldId id="1232" r:id="rId43"/>
    <p:sldId id="1116" r:id="rId44"/>
    <p:sldId id="1117" r:id="rId45"/>
    <p:sldId id="1118" r:id="rId46"/>
    <p:sldId id="1136" r:id="rId47"/>
    <p:sldId id="1137" r:id="rId48"/>
    <p:sldId id="1138" r:id="rId49"/>
    <p:sldId id="1119" r:id="rId50"/>
    <p:sldId id="1250" r:id="rId51"/>
    <p:sldId id="1074" r:id="rId52"/>
    <p:sldId id="1075" r:id="rId53"/>
    <p:sldId id="1121" r:id="rId54"/>
  </p:sldIdLst>
  <p:sldSz cx="9144000" cy="6858000" type="screen4x3"/>
  <p:notesSz cx="6858000" cy="9144000"/>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2" autoAdjust="0"/>
    <p:restoredTop sz="93071" autoAdjust="0"/>
  </p:normalViewPr>
  <p:slideViewPr>
    <p:cSldViewPr>
      <p:cViewPr varScale="1">
        <p:scale>
          <a:sx n="82" d="100"/>
          <a:sy n="82" d="100"/>
        </p:scale>
        <p:origin x="1402" y="86"/>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03-04-2020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4/3/2020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173519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25</a:t>
            </a:fld>
            <a:endParaRPr lang="en-US" dirty="0"/>
          </a:p>
        </p:txBody>
      </p:sp>
    </p:spTree>
    <p:extLst>
      <p:ext uri="{BB962C8B-B14F-4D97-AF65-F5344CB8AC3E}">
        <p14:creationId xmlns:p14="http://schemas.microsoft.com/office/powerpoint/2010/main" val="118312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26</a:t>
            </a:fld>
            <a:endParaRPr lang="en-US" dirty="0"/>
          </a:p>
        </p:txBody>
      </p:sp>
    </p:spTree>
    <p:extLst>
      <p:ext uri="{BB962C8B-B14F-4D97-AF65-F5344CB8AC3E}">
        <p14:creationId xmlns:p14="http://schemas.microsoft.com/office/powerpoint/2010/main" val="3213359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27</a:t>
            </a:fld>
            <a:endParaRPr lang="en-US" dirty="0"/>
          </a:p>
        </p:txBody>
      </p:sp>
    </p:spTree>
    <p:extLst>
      <p:ext uri="{BB962C8B-B14F-4D97-AF65-F5344CB8AC3E}">
        <p14:creationId xmlns:p14="http://schemas.microsoft.com/office/powerpoint/2010/main" val="146539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28</a:t>
            </a:fld>
            <a:endParaRPr lang="en-US" dirty="0"/>
          </a:p>
        </p:txBody>
      </p:sp>
    </p:spTree>
    <p:extLst>
      <p:ext uri="{BB962C8B-B14F-4D97-AF65-F5344CB8AC3E}">
        <p14:creationId xmlns:p14="http://schemas.microsoft.com/office/powerpoint/2010/main" val="3262306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29</a:t>
            </a:fld>
            <a:endParaRPr lang="en-US" dirty="0"/>
          </a:p>
        </p:txBody>
      </p:sp>
    </p:spTree>
    <p:extLst>
      <p:ext uri="{BB962C8B-B14F-4D97-AF65-F5344CB8AC3E}">
        <p14:creationId xmlns:p14="http://schemas.microsoft.com/office/powerpoint/2010/main" val="62607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30</a:t>
            </a:fld>
            <a:endParaRPr lang="en-US" dirty="0"/>
          </a:p>
        </p:txBody>
      </p:sp>
    </p:spTree>
    <p:extLst>
      <p:ext uri="{BB962C8B-B14F-4D97-AF65-F5344CB8AC3E}">
        <p14:creationId xmlns:p14="http://schemas.microsoft.com/office/powerpoint/2010/main" val="2612823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31</a:t>
            </a:fld>
            <a:endParaRPr lang="en-US" dirty="0"/>
          </a:p>
        </p:txBody>
      </p:sp>
    </p:spTree>
    <p:extLst>
      <p:ext uri="{BB962C8B-B14F-4D97-AF65-F5344CB8AC3E}">
        <p14:creationId xmlns:p14="http://schemas.microsoft.com/office/powerpoint/2010/main" val="413257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32</a:t>
            </a:fld>
            <a:endParaRPr lang="en-US" dirty="0"/>
          </a:p>
        </p:txBody>
      </p:sp>
    </p:spTree>
    <p:extLst>
      <p:ext uri="{BB962C8B-B14F-4D97-AF65-F5344CB8AC3E}">
        <p14:creationId xmlns:p14="http://schemas.microsoft.com/office/powerpoint/2010/main" val="341785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33</a:t>
            </a:fld>
            <a:endParaRPr lang="en-US" dirty="0"/>
          </a:p>
        </p:txBody>
      </p:sp>
    </p:spTree>
    <p:extLst>
      <p:ext uri="{BB962C8B-B14F-4D97-AF65-F5344CB8AC3E}">
        <p14:creationId xmlns:p14="http://schemas.microsoft.com/office/powerpoint/2010/main" val="3016497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689C-7A94-4775-AB50-7BA2C61A5391}" type="slidenum">
              <a:rPr lang="en-US" smtClean="0"/>
              <a:pPr/>
              <a:t>34</a:t>
            </a:fld>
            <a:endParaRPr lang="en-US" dirty="0"/>
          </a:p>
        </p:txBody>
      </p:sp>
    </p:spTree>
    <p:extLst>
      <p:ext uri="{BB962C8B-B14F-4D97-AF65-F5344CB8AC3E}">
        <p14:creationId xmlns:p14="http://schemas.microsoft.com/office/powerpoint/2010/main" val="99522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a:t>
            </a:fld>
            <a:endParaRPr lang="en-US" dirty="0"/>
          </a:p>
        </p:txBody>
      </p:sp>
    </p:spTree>
    <p:extLst>
      <p:ext uri="{BB962C8B-B14F-4D97-AF65-F5344CB8AC3E}">
        <p14:creationId xmlns:p14="http://schemas.microsoft.com/office/powerpoint/2010/main" val="2888839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36</a:t>
            </a:fld>
            <a:endParaRPr lang="en-US" dirty="0"/>
          </a:p>
        </p:txBody>
      </p:sp>
    </p:spTree>
    <p:extLst>
      <p:ext uri="{BB962C8B-B14F-4D97-AF65-F5344CB8AC3E}">
        <p14:creationId xmlns:p14="http://schemas.microsoft.com/office/powerpoint/2010/main" val="152280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37</a:t>
            </a:fld>
            <a:endParaRPr lang="en-US" dirty="0"/>
          </a:p>
        </p:txBody>
      </p:sp>
    </p:spTree>
    <p:extLst>
      <p:ext uri="{BB962C8B-B14F-4D97-AF65-F5344CB8AC3E}">
        <p14:creationId xmlns:p14="http://schemas.microsoft.com/office/powerpoint/2010/main" val="3484731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39</a:t>
            </a:fld>
            <a:endParaRPr lang="en-US" dirty="0"/>
          </a:p>
        </p:txBody>
      </p:sp>
    </p:spTree>
    <p:extLst>
      <p:ext uri="{BB962C8B-B14F-4D97-AF65-F5344CB8AC3E}">
        <p14:creationId xmlns:p14="http://schemas.microsoft.com/office/powerpoint/2010/main" val="1631018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40</a:t>
            </a:fld>
            <a:endParaRPr lang="en-US" dirty="0"/>
          </a:p>
        </p:txBody>
      </p:sp>
    </p:spTree>
    <p:extLst>
      <p:ext uri="{BB962C8B-B14F-4D97-AF65-F5344CB8AC3E}">
        <p14:creationId xmlns:p14="http://schemas.microsoft.com/office/powerpoint/2010/main" val="2594381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42</a:t>
            </a:fld>
            <a:endParaRPr lang="en-US" dirty="0"/>
          </a:p>
        </p:txBody>
      </p:sp>
    </p:spTree>
    <p:extLst>
      <p:ext uri="{BB962C8B-B14F-4D97-AF65-F5344CB8AC3E}">
        <p14:creationId xmlns:p14="http://schemas.microsoft.com/office/powerpoint/2010/main" val="1866427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43</a:t>
            </a:fld>
            <a:endParaRPr lang="en-US" dirty="0"/>
          </a:p>
        </p:txBody>
      </p:sp>
    </p:spTree>
    <p:extLst>
      <p:ext uri="{BB962C8B-B14F-4D97-AF65-F5344CB8AC3E}">
        <p14:creationId xmlns:p14="http://schemas.microsoft.com/office/powerpoint/2010/main" val="1129342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44</a:t>
            </a:fld>
            <a:endParaRPr lang="en-US" dirty="0"/>
          </a:p>
        </p:txBody>
      </p:sp>
    </p:spTree>
    <p:extLst>
      <p:ext uri="{BB962C8B-B14F-4D97-AF65-F5344CB8AC3E}">
        <p14:creationId xmlns:p14="http://schemas.microsoft.com/office/powerpoint/2010/main" val="1461675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47</a:t>
            </a:fld>
            <a:endParaRPr lang="en-US" dirty="0"/>
          </a:p>
        </p:txBody>
      </p:sp>
    </p:spTree>
    <p:extLst>
      <p:ext uri="{BB962C8B-B14F-4D97-AF65-F5344CB8AC3E}">
        <p14:creationId xmlns:p14="http://schemas.microsoft.com/office/powerpoint/2010/main" val="3460954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48</a:t>
            </a:fld>
            <a:endParaRPr lang="en-US" dirty="0"/>
          </a:p>
        </p:txBody>
      </p:sp>
    </p:spTree>
    <p:extLst>
      <p:ext uri="{BB962C8B-B14F-4D97-AF65-F5344CB8AC3E}">
        <p14:creationId xmlns:p14="http://schemas.microsoft.com/office/powerpoint/2010/main" val="4285937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49</a:t>
            </a:fld>
            <a:endParaRPr lang="en-US" dirty="0"/>
          </a:p>
        </p:txBody>
      </p:sp>
    </p:spTree>
    <p:extLst>
      <p:ext uri="{BB962C8B-B14F-4D97-AF65-F5344CB8AC3E}">
        <p14:creationId xmlns:p14="http://schemas.microsoft.com/office/powerpoint/2010/main" val="392289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a:t>
            </a:fld>
            <a:endParaRPr lang="en-US" dirty="0"/>
          </a:p>
        </p:txBody>
      </p:sp>
    </p:spTree>
    <p:extLst>
      <p:ext uri="{BB962C8B-B14F-4D97-AF65-F5344CB8AC3E}">
        <p14:creationId xmlns:p14="http://schemas.microsoft.com/office/powerpoint/2010/main" val="263033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50</a:t>
            </a:fld>
            <a:endParaRPr lang="en-US" dirty="0"/>
          </a:p>
        </p:txBody>
      </p:sp>
    </p:spTree>
    <p:extLst>
      <p:ext uri="{BB962C8B-B14F-4D97-AF65-F5344CB8AC3E}">
        <p14:creationId xmlns:p14="http://schemas.microsoft.com/office/powerpoint/2010/main" val="127148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5</a:t>
            </a:fld>
            <a:endParaRPr lang="en-US" dirty="0"/>
          </a:p>
        </p:txBody>
      </p:sp>
    </p:spTree>
    <p:extLst>
      <p:ext uri="{BB962C8B-B14F-4D97-AF65-F5344CB8AC3E}">
        <p14:creationId xmlns:p14="http://schemas.microsoft.com/office/powerpoint/2010/main" val="395814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6</a:t>
            </a:fld>
            <a:endParaRPr lang="en-US" dirty="0"/>
          </a:p>
        </p:txBody>
      </p:sp>
    </p:spTree>
    <p:extLst>
      <p:ext uri="{BB962C8B-B14F-4D97-AF65-F5344CB8AC3E}">
        <p14:creationId xmlns:p14="http://schemas.microsoft.com/office/powerpoint/2010/main" val="2720996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9</a:t>
            </a:fld>
            <a:endParaRPr lang="en-US" dirty="0"/>
          </a:p>
        </p:txBody>
      </p:sp>
    </p:spTree>
    <p:extLst>
      <p:ext uri="{BB962C8B-B14F-4D97-AF65-F5344CB8AC3E}">
        <p14:creationId xmlns:p14="http://schemas.microsoft.com/office/powerpoint/2010/main" val="13175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0562" y="4343400"/>
            <a:ext cx="5486400" cy="4114800"/>
          </a:xfrm>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10</a:t>
            </a:fld>
            <a:endParaRPr lang="en-US" dirty="0"/>
          </a:p>
        </p:txBody>
      </p:sp>
      <p:pic>
        <p:nvPicPr>
          <p:cNvPr id="285698" name="Picture 2"/>
          <p:cNvPicPr>
            <a:picLocks noChangeAspect="1" noChangeArrowheads="1"/>
          </p:cNvPicPr>
          <p:nvPr/>
        </p:nvPicPr>
        <p:blipFill>
          <a:blip r:embed="rId3"/>
          <a:srcRect/>
          <a:stretch>
            <a:fillRect/>
          </a:stretch>
        </p:blipFill>
        <p:spPr bwMode="auto">
          <a:xfrm>
            <a:off x="1600200" y="5105400"/>
            <a:ext cx="3362325" cy="2133600"/>
          </a:xfrm>
          <a:prstGeom prst="rect">
            <a:avLst/>
          </a:prstGeom>
          <a:noFill/>
          <a:ln w="9525">
            <a:noFill/>
            <a:miter lim="800000"/>
            <a:headEnd/>
            <a:tailEnd/>
          </a:ln>
        </p:spPr>
      </p:pic>
    </p:spTree>
    <p:extLst>
      <p:ext uri="{BB962C8B-B14F-4D97-AF65-F5344CB8AC3E}">
        <p14:creationId xmlns:p14="http://schemas.microsoft.com/office/powerpoint/2010/main" val="398914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0562" y="4343400"/>
            <a:ext cx="5486400" cy="4114800"/>
          </a:xfrm>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11</a:t>
            </a:fld>
            <a:endParaRPr lang="en-US" dirty="0"/>
          </a:p>
        </p:txBody>
      </p:sp>
      <p:pic>
        <p:nvPicPr>
          <p:cNvPr id="285698" name="Picture 2"/>
          <p:cNvPicPr>
            <a:picLocks noChangeAspect="1" noChangeArrowheads="1"/>
          </p:cNvPicPr>
          <p:nvPr/>
        </p:nvPicPr>
        <p:blipFill>
          <a:blip r:embed="rId3"/>
          <a:srcRect/>
          <a:stretch>
            <a:fillRect/>
          </a:stretch>
        </p:blipFill>
        <p:spPr bwMode="auto">
          <a:xfrm>
            <a:off x="1600200" y="5105400"/>
            <a:ext cx="3362325" cy="2133600"/>
          </a:xfrm>
          <a:prstGeom prst="rect">
            <a:avLst/>
          </a:prstGeom>
          <a:noFill/>
          <a:ln w="9525">
            <a:noFill/>
            <a:miter lim="800000"/>
            <a:headEnd/>
            <a:tailEnd/>
          </a:ln>
        </p:spPr>
      </p:pic>
    </p:spTree>
    <p:extLst>
      <p:ext uri="{BB962C8B-B14F-4D97-AF65-F5344CB8AC3E}">
        <p14:creationId xmlns:p14="http://schemas.microsoft.com/office/powerpoint/2010/main" val="4134045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12</a:t>
            </a:fld>
            <a:endParaRPr lang="en-US" dirty="0"/>
          </a:p>
        </p:txBody>
      </p:sp>
    </p:spTree>
    <p:extLst>
      <p:ext uri="{BB962C8B-B14F-4D97-AF65-F5344CB8AC3E}">
        <p14:creationId xmlns:p14="http://schemas.microsoft.com/office/powerpoint/2010/main" val="29233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27D34F-C197-41C7-BE50-F97B84F7CBE4}" type="datetimeFigureOut">
              <a:rPr lang="en-IN" smtClean="0"/>
              <a:t>03-04-2020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60CA5-603C-48F9-8A7F-57D1FE2E4D2E}" type="slidenum">
              <a:rPr lang="en-IN" smtClean="0"/>
              <a:t>‹#›</a:t>
            </a:fld>
            <a:endParaRPr lang="en-IN"/>
          </a:p>
        </p:txBody>
      </p:sp>
    </p:spTree>
    <p:extLst>
      <p:ext uri="{BB962C8B-B14F-4D97-AF65-F5344CB8AC3E}">
        <p14:creationId xmlns:p14="http://schemas.microsoft.com/office/powerpoint/2010/main" val="172603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8"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 id="2147483699" r:id="rId26"/>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hyperlink" Target="https://www.rhayden.us/regression-models/the-nature-of-heteroscedasticity.html" TargetMode="Externa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hyperlink" Target="https://archive.ics.uci.edu/ml/datasets/Auto+MPG"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0.xml"/><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0.xml"/><Relationship Id="rId1" Type="http://schemas.openxmlformats.org/officeDocument/2006/relationships/slideLayout" Target="../slideLayouts/slideLayout20.xml"/><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8" Type="http://schemas.openxmlformats.org/officeDocument/2006/relationships/hyperlink" Target="http://www.socscistatistics.com/tests/pearson/Default2.aspx" TargetMode="External"/><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514600" cy="369332"/>
          </a:xfrm>
        </p:spPr>
        <p:txBody>
          <a:bodyPr wrap="square">
            <a:spAutoFit/>
          </a:bodyPr>
          <a:lstStyle/>
          <a:p>
            <a:pPr marL="0" indent="0">
              <a:buNone/>
            </a:pPr>
            <a:r>
              <a:rPr lang="en-IN" sz="1800" b="1" u="sng" dirty="0"/>
              <a:t>Linear Regression</a:t>
            </a:r>
          </a:p>
        </p:txBody>
      </p:sp>
    </p:spTree>
    <p:extLst>
      <p:ext uri="{BB962C8B-B14F-4D97-AF65-F5344CB8AC3E}">
        <p14:creationId xmlns:p14="http://schemas.microsoft.com/office/powerpoint/2010/main" val="3793949552"/>
      </p:ext>
    </p:extLst>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1606594"/>
          </a:xfrm>
        </p:spPr>
        <p:txBody>
          <a:bodyPr>
            <a:spAutoFit/>
          </a:bodyPr>
          <a:lstStyle/>
          <a:p>
            <a:pPr marL="342900" indent="-342900">
              <a:spcAft>
                <a:spcPct val="25000"/>
              </a:spcAft>
              <a:buFont typeface="+mj-lt"/>
              <a:buAutoNum type="alphaLcPeriod" startAt="15"/>
            </a:pPr>
            <a:r>
              <a:rPr lang="en-US" altLang="en-US" sz="1600" dirty="0"/>
              <a:t>Coefficient of determinant (</a:t>
            </a:r>
            <a:r>
              <a:rPr lang="en-US" altLang="en-US" sz="1600" dirty="0" err="1"/>
              <a:t>Contd</a:t>
            </a:r>
            <a:r>
              <a:rPr lang="en-US" altLang="en-US" sz="1600" dirty="0"/>
              <a:t>…)</a:t>
            </a:r>
          </a:p>
          <a:p>
            <a:pPr marL="911225" lvl="1" indent="-400050">
              <a:buFont typeface="+mj-lt"/>
              <a:buAutoNum type="romanUcPeriod"/>
            </a:pPr>
            <a:r>
              <a:rPr lang="en-IN" sz="1400" dirty="0"/>
              <a:t>There are a variety of errors for all those points that don’t fall exactly on the line. </a:t>
            </a:r>
          </a:p>
          <a:p>
            <a:pPr marL="911225" lvl="1" indent="-400050">
              <a:buFont typeface="+mj-lt"/>
              <a:buAutoNum type="romanUcPeriod"/>
            </a:pPr>
            <a:r>
              <a:rPr lang="en-IN" sz="1400" dirty="0"/>
              <a:t>It is important to understand these errors to judge the goodness of fit of the model i.e. How representative the model is likely to be in general</a:t>
            </a:r>
          </a:p>
          <a:p>
            <a:pPr marL="911225" lvl="1" indent="-400050">
              <a:buFont typeface="+mj-lt"/>
              <a:buAutoNum type="romanUcPeriod"/>
            </a:pPr>
            <a:r>
              <a:rPr lang="en-IN" sz="1400" dirty="0"/>
              <a:t>Let us look at point P1 which is one of the given data points and associated errors due to the model</a:t>
            </a:r>
          </a:p>
        </p:txBody>
      </p:sp>
      <p:sp>
        <p:nvSpPr>
          <p:cNvPr id="55" name="Rectangle 3"/>
          <p:cNvSpPr txBox="1">
            <a:spLocks noChangeArrowheads="1"/>
          </p:cNvSpPr>
          <p:nvPr/>
        </p:nvSpPr>
        <p:spPr>
          <a:xfrm>
            <a:off x="4800600" y="2532744"/>
            <a:ext cx="4212774" cy="3619452"/>
          </a:xfrm>
          <a:prstGeom prst="rect">
            <a:avLst/>
          </a:prstGeom>
          <a:noFill/>
        </p:spPr>
        <p:txBody>
          <a:bodyPr wrap="square">
            <a:spAutoFit/>
          </a:bodyPr>
          <a:lstStyle/>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kumimoji="0" lang="en-IN" sz="1400" b="0" i="0" u="none" strike="noStrike" kern="1200" cap="none" spc="0" normalizeH="0" baseline="0" noProof="0" dirty="0">
                <a:ln>
                  <a:noFill/>
                </a:ln>
                <a:solidFill>
                  <a:schemeClr val="tx1"/>
                </a:solidFill>
                <a:effectLst/>
                <a:uLnTx/>
                <a:uFillTx/>
                <a:latin typeface="+mn-lt"/>
                <a:ea typeface="+mn-ea"/>
                <a:cs typeface="Arial"/>
              </a:rPr>
              <a:t>P1 – Original y data point for given x </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kumimoji="0" lang="en-IN" sz="1400" b="0" i="0" u="none" strike="noStrike" kern="1200" cap="none" spc="0" normalizeH="0" baseline="0" noProof="0" dirty="0">
              <a:ln>
                <a:noFill/>
              </a:ln>
              <a:solidFill>
                <a:schemeClr val="tx1"/>
              </a:solidFill>
              <a:effectLst/>
              <a:uLnTx/>
              <a:uFillTx/>
              <a:latin typeface="+mn-lt"/>
              <a:ea typeface="+mn-ea"/>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a:latin typeface="+mn-lt"/>
                <a:cs typeface="Arial"/>
              </a:rPr>
              <a:t>P2 -  Estimated y value for given x</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err="1">
                <a:latin typeface="+mn-lt"/>
                <a:cs typeface="Arial"/>
              </a:rPr>
              <a:t>Ybar</a:t>
            </a:r>
            <a:r>
              <a:rPr lang="en-IN" sz="1400" dirty="0">
                <a:latin typeface="+mn-lt"/>
                <a:cs typeface="Arial"/>
              </a:rPr>
              <a:t> – Average of all Y values in data set</a:t>
            </a:r>
          </a:p>
          <a:p>
            <a:pPr marL="342900" marR="0" lvl="0" indent="-342900"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dirty="0">
                <a:latin typeface="+mn-lt"/>
                <a:cs typeface="Arial"/>
              </a:rPr>
              <a:t>SST  – Sum of Square error Total (SST)  Variance of P1 from </a:t>
            </a:r>
            <a:r>
              <a:rPr lang="en-IN" sz="1400" dirty="0" err="1">
                <a:latin typeface="+mn-lt"/>
                <a:cs typeface="Arial"/>
              </a:rPr>
              <a:t>Ybar</a:t>
            </a:r>
            <a:r>
              <a:rPr lang="en-IN" sz="1400" dirty="0">
                <a:latin typeface="+mn-lt"/>
                <a:cs typeface="Arial"/>
              </a:rPr>
              <a:t> (Y – </a:t>
            </a:r>
            <a:r>
              <a:rPr lang="en-IN" sz="1400" dirty="0" err="1">
                <a:latin typeface="+mn-lt"/>
                <a:cs typeface="Arial"/>
              </a:rPr>
              <a:t>Ybar</a:t>
            </a:r>
            <a:r>
              <a:rPr lang="en-IN" sz="1400" dirty="0">
                <a:latin typeface="+mn-lt"/>
                <a:cs typeface="Arial"/>
              </a:rPr>
              <a:t>)^2</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noProof="0" dirty="0">
                <a:latin typeface="+mn-lt"/>
                <a:cs typeface="Arial"/>
              </a:rPr>
              <a:t>SSR  - Regression error (p2 – </a:t>
            </a:r>
            <a:r>
              <a:rPr lang="en-IN" sz="1400" noProof="0" dirty="0" err="1">
                <a:latin typeface="+mn-lt"/>
                <a:cs typeface="Arial"/>
              </a:rPr>
              <a:t>ybar</a:t>
            </a:r>
            <a:r>
              <a:rPr lang="en-IN" sz="1400" noProof="0" dirty="0">
                <a:latin typeface="+mn-lt"/>
                <a:cs typeface="Arial"/>
              </a:rPr>
              <a:t>)^2 (portion SST captured by regression model)</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lang="en-IN" sz="1400" noProof="0" dirty="0">
              <a:latin typeface="+mn-lt"/>
              <a:cs typeface="Arial"/>
            </a:endParaRP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r>
              <a:rPr lang="en-IN" sz="1400" noProof="0" dirty="0">
                <a:latin typeface="+mn-lt"/>
                <a:cs typeface="Arial"/>
              </a:rPr>
              <a:t>SSE -  Residual error (p1 – p2)^2</a:t>
            </a:r>
          </a:p>
          <a:p>
            <a:pPr marL="342900" marR="0" lvl="0" indent="-342900" algn="l" defTabSz="457200" rtl="0" eaLnBrk="1" fontAlgn="auto" latinLnBrk="0" hangingPunct="1">
              <a:lnSpc>
                <a:spcPct val="100000"/>
              </a:lnSpc>
              <a:spcBef>
                <a:spcPct val="20000"/>
              </a:spcBef>
              <a:spcAft>
                <a:spcPts val="0"/>
              </a:spcAft>
              <a:buClrTx/>
              <a:buSzTx/>
              <a:buFont typeface="+mj-lt"/>
              <a:buAutoNum type="arabicPeriod"/>
              <a:tabLst/>
              <a:defRPr/>
            </a:pPr>
            <a:endParaRPr kumimoji="0" lang="en-IN" sz="1600" b="0" i="0" u="none" strike="noStrike" kern="1200" cap="none" spc="0" normalizeH="0" baseline="0" noProof="0" dirty="0">
              <a:ln>
                <a:noFill/>
              </a:ln>
              <a:solidFill>
                <a:schemeClr val="tx1"/>
              </a:solidFill>
              <a:effectLst/>
              <a:uLnTx/>
              <a:uFillTx/>
              <a:latin typeface="+mn-lt"/>
              <a:ea typeface="+mn-ea"/>
              <a:cs typeface="Arial"/>
            </a:endParaRPr>
          </a:p>
        </p:txBody>
      </p:sp>
      <p:grpSp>
        <p:nvGrpSpPr>
          <p:cNvPr id="2" name="Group 75"/>
          <p:cNvGrpSpPr/>
          <p:nvPr/>
        </p:nvGrpSpPr>
        <p:grpSpPr>
          <a:xfrm>
            <a:off x="232224" y="2743182"/>
            <a:ext cx="4401540" cy="3810018"/>
            <a:chOff x="232224" y="2743182"/>
            <a:chExt cx="4401540" cy="3810018"/>
          </a:xfrm>
        </p:grpSpPr>
        <p:sp>
          <p:nvSpPr>
            <p:cNvPr id="56" name="Oval 55"/>
            <p:cNvSpPr/>
            <p:nvPr/>
          </p:nvSpPr>
          <p:spPr>
            <a:xfrm>
              <a:off x="2590800" y="4267200"/>
              <a:ext cx="228600" cy="2286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57" name="Straight Connector 56"/>
            <p:cNvCxnSpPr>
              <a:stCxn id="63" idx="6"/>
            </p:cNvCxnSpPr>
            <p:nvPr/>
          </p:nvCxnSpPr>
          <p:spPr>
            <a:xfrm flipH="1" flipV="1">
              <a:off x="762000" y="3657600"/>
              <a:ext cx="2057478" cy="1268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794736" y="3628554"/>
              <a:ext cx="3305628" cy="1752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0222" y="6219354"/>
              <a:ext cx="381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747564" y="2743182"/>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728764" y="4390554"/>
              <a:ext cx="0" cy="18288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2728764" y="3552354"/>
              <a:ext cx="0" cy="838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2590878" y="3555984"/>
              <a:ext cx="228600" cy="2286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4" name="Left Brace 63"/>
            <p:cNvSpPr/>
            <p:nvPr/>
          </p:nvSpPr>
          <p:spPr>
            <a:xfrm>
              <a:off x="2347764" y="3704754"/>
              <a:ext cx="304800" cy="685800"/>
            </a:xfrm>
            <a:prstGeom prst="lef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65" name="TextBox 64"/>
            <p:cNvSpPr txBox="1"/>
            <p:nvPr/>
          </p:nvSpPr>
          <p:spPr>
            <a:xfrm>
              <a:off x="1839684" y="4463142"/>
              <a:ext cx="685800" cy="307777"/>
            </a:xfrm>
            <a:prstGeom prst="rect">
              <a:avLst/>
            </a:prstGeom>
            <a:solidFill>
              <a:schemeClr val="bg1"/>
            </a:solidFill>
          </p:spPr>
          <p:txBody>
            <a:bodyPr wrap="square" rtlCol="0">
              <a:spAutoFit/>
            </a:bodyPr>
            <a:lstStyle/>
            <a:p>
              <a:r>
                <a:rPr lang="en-IN" sz="1400" dirty="0"/>
                <a:t>SSR</a:t>
              </a:r>
            </a:p>
          </p:txBody>
        </p:sp>
        <p:sp>
          <p:nvSpPr>
            <p:cNvPr id="66" name="TextBox 65"/>
            <p:cNvSpPr txBox="1"/>
            <p:nvPr/>
          </p:nvSpPr>
          <p:spPr>
            <a:xfrm>
              <a:off x="1930398" y="3886182"/>
              <a:ext cx="595164" cy="307777"/>
            </a:xfrm>
            <a:prstGeom prst="rect">
              <a:avLst/>
            </a:prstGeom>
            <a:noFill/>
          </p:spPr>
          <p:txBody>
            <a:bodyPr wrap="square" rtlCol="0">
              <a:spAutoFit/>
            </a:bodyPr>
            <a:lstStyle/>
            <a:p>
              <a:r>
                <a:rPr lang="en-IN" sz="1400" dirty="0"/>
                <a:t>SSE</a:t>
              </a:r>
            </a:p>
          </p:txBody>
        </p:sp>
        <p:sp>
          <p:nvSpPr>
            <p:cNvPr id="67" name="TextBox 66"/>
            <p:cNvSpPr txBox="1"/>
            <p:nvPr/>
          </p:nvSpPr>
          <p:spPr>
            <a:xfrm>
              <a:off x="2804964" y="3476154"/>
              <a:ext cx="624036" cy="307777"/>
            </a:xfrm>
            <a:prstGeom prst="rect">
              <a:avLst/>
            </a:prstGeom>
            <a:noFill/>
          </p:spPr>
          <p:txBody>
            <a:bodyPr wrap="square" rtlCol="0">
              <a:spAutoFit/>
            </a:bodyPr>
            <a:lstStyle/>
            <a:p>
              <a:r>
                <a:rPr lang="en-IN" sz="1400" b="1" dirty="0"/>
                <a:t>P1</a:t>
              </a:r>
            </a:p>
          </p:txBody>
        </p:sp>
        <p:cxnSp>
          <p:nvCxnSpPr>
            <p:cNvPr id="68" name="Straight Connector 67"/>
            <p:cNvCxnSpPr/>
            <p:nvPr/>
          </p:nvCxnSpPr>
          <p:spPr>
            <a:xfrm flipV="1">
              <a:off x="747564" y="4854996"/>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32224" y="4771572"/>
              <a:ext cx="762000" cy="307777"/>
            </a:xfrm>
            <a:prstGeom prst="rect">
              <a:avLst/>
            </a:prstGeom>
            <a:noFill/>
          </p:spPr>
          <p:txBody>
            <a:bodyPr wrap="square" rtlCol="0">
              <a:spAutoFit/>
            </a:bodyPr>
            <a:lstStyle/>
            <a:p>
              <a:r>
                <a:rPr lang="en-IN" sz="1400" dirty="0" err="1"/>
                <a:t>Ybar</a:t>
              </a:r>
              <a:endParaRPr lang="en-IN" sz="1400" dirty="0"/>
            </a:p>
          </p:txBody>
        </p:sp>
        <p:sp>
          <p:nvSpPr>
            <p:cNvPr id="70" name="TextBox 69"/>
            <p:cNvSpPr txBox="1"/>
            <p:nvPr/>
          </p:nvSpPr>
          <p:spPr>
            <a:xfrm>
              <a:off x="852714" y="4125684"/>
              <a:ext cx="533400" cy="307777"/>
            </a:xfrm>
            <a:prstGeom prst="rect">
              <a:avLst/>
            </a:prstGeom>
            <a:noFill/>
          </p:spPr>
          <p:txBody>
            <a:bodyPr wrap="square" rtlCol="0">
              <a:spAutoFit/>
            </a:bodyPr>
            <a:lstStyle/>
            <a:p>
              <a:r>
                <a:rPr lang="en-IN" sz="1400" dirty="0"/>
                <a:t>SST</a:t>
              </a:r>
            </a:p>
          </p:txBody>
        </p:sp>
        <p:sp>
          <p:nvSpPr>
            <p:cNvPr id="71" name="TextBox 70"/>
            <p:cNvSpPr txBox="1"/>
            <p:nvPr/>
          </p:nvSpPr>
          <p:spPr>
            <a:xfrm>
              <a:off x="381000" y="3505200"/>
              <a:ext cx="304800" cy="307777"/>
            </a:xfrm>
            <a:prstGeom prst="rect">
              <a:avLst/>
            </a:prstGeom>
            <a:noFill/>
          </p:spPr>
          <p:txBody>
            <a:bodyPr wrap="square" rtlCol="0">
              <a:spAutoFit/>
            </a:bodyPr>
            <a:lstStyle/>
            <a:p>
              <a:r>
                <a:rPr lang="en-IN" sz="1400" dirty="0"/>
                <a:t>y</a:t>
              </a:r>
            </a:p>
          </p:txBody>
        </p:sp>
        <p:sp>
          <p:nvSpPr>
            <p:cNvPr id="72" name="TextBox 71"/>
            <p:cNvSpPr txBox="1"/>
            <p:nvPr/>
          </p:nvSpPr>
          <p:spPr>
            <a:xfrm>
              <a:off x="2590800" y="6245423"/>
              <a:ext cx="304800" cy="307777"/>
            </a:xfrm>
            <a:prstGeom prst="rect">
              <a:avLst/>
            </a:prstGeom>
            <a:noFill/>
          </p:spPr>
          <p:txBody>
            <a:bodyPr wrap="square" rtlCol="0">
              <a:spAutoFit/>
            </a:bodyPr>
            <a:lstStyle/>
            <a:p>
              <a:r>
                <a:rPr lang="en-IN" sz="1400" dirty="0"/>
                <a:t>x</a:t>
              </a:r>
            </a:p>
          </p:txBody>
        </p:sp>
        <p:sp>
          <p:nvSpPr>
            <p:cNvPr id="73" name="TextBox 72"/>
            <p:cNvSpPr txBox="1"/>
            <p:nvPr/>
          </p:nvSpPr>
          <p:spPr>
            <a:xfrm>
              <a:off x="2957364" y="4264223"/>
              <a:ext cx="624036" cy="307777"/>
            </a:xfrm>
            <a:prstGeom prst="rect">
              <a:avLst/>
            </a:prstGeom>
            <a:noFill/>
          </p:spPr>
          <p:txBody>
            <a:bodyPr wrap="square" rtlCol="0">
              <a:spAutoFit/>
            </a:bodyPr>
            <a:lstStyle/>
            <a:p>
              <a:r>
                <a:rPr lang="en-IN" sz="1400" b="1" dirty="0"/>
                <a:t>P2</a:t>
              </a:r>
            </a:p>
          </p:txBody>
        </p:sp>
        <p:sp>
          <p:nvSpPr>
            <p:cNvPr id="74" name="Left Brace 73"/>
            <p:cNvSpPr/>
            <p:nvPr/>
          </p:nvSpPr>
          <p:spPr>
            <a:xfrm>
              <a:off x="2286000" y="4390572"/>
              <a:ext cx="460830" cy="457200"/>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75" name="Left Brace 74"/>
            <p:cNvSpPr/>
            <p:nvPr/>
          </p:nvSpPr>
          <p:spPr>
            <a:xfrm>
              <a:off x="1371600" y="3657600"/>
              <a:ext cx="1143000" cy="1219200"/>
            </a:xfrm>
            <a:prstGeom prst="lef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grpSp>
      <p:sp>
        <p:nvSpPr>
          <p:cNvPr id="26"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cxnSp>
        <p:nvCxnSpPr>
          <p:cNvPr id="27" name="Straight Connector 26">
            <a:extLst>
              <a:ext uri="{FF2B5EF4-FFF2-40B4-BE49-F238E27FC236}">
                <a16:creationId xmlns:a16="http://schemas.microsoft.com/office/drawing/2014/main" id="{A30E3FB8-6B4C-44B0-9180-C483F83C4515}"/>
              </a:ext>
            </a:extLst>
          </p:cNvPr>
          <p:cNvCxnSpPr/>
          <p:nvPr/>
        </p:nvCxnSpPr>
        <p:spPr>
          <a:xfrm flipV="1">
            <a:off x="1708033" y="4038600"/>
            <a:ext cx="0" cy="22098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8BA3FB4-BCB8-4CF2-A244-966078098B2F}"/>
              </a:ext>
            </a:extLst>
          </p:cNvPr>
          <p:cNvSpPr txBox="1"/>
          <p:nvPr/>
        </p:nvSpPr>
        <p:spPr>
          <a:xfrm>
            <a:off x="1426111" y="6277476"/>
            <a:ext cx="762000" cy="307777"/>
          </a:xfrm>
          <a:prstGeom prst="rect">
            <a:avLst/>
          </a:prstGeom>
          <a:noFill/>
        </p:spPr>
        <p:txBody>
          <a:bodyPr wrap="square" rtlCol="0">
            <a:spAutoFit/>
          </a:bodyPr>
          <a:lstStyle/>
          <a:p>
            <a:r>
              <a:rPr lang="en-IN" sz="1400" dirty="0" err="1"/>
              <a:t>Xbar</a:t>
            </a:r>
            <a:endParaRPr lang="en-IN" sz="1400" dirty="0"/>
          </a:p>
        </p:txBody>
      </p:sp>
    </p:spTree>
    <p:extLst>
      <p:ext uri="{BB962C8B-B14F-4D97-AF65-F5344CB8AC3E}">
        <p14:creationId xmlns:p14="http://schemas.microsoft.com/office/powerpoint/2010/main" val="4134462908"/>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2590800" y="2989968"/>
            <a:ext cx="228600" cy="2286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5" name="Straight Connector 44"/>
          <p:cNvCxnSpPr>
            <a:stCxn id="11" idx="6"/>
          </p:cNvCxnSpPr>
          <p:nvPr/>
        </p:nvCxnSpPr>
        <p:spPr>
          <a:xfrm flipH="1" flipV="1">
            <a:off x="762000" y="2380368"/>
            <a:ext cx="2057478" cy="1268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40995" name="Rectangle 3"/>
          <p:cNvSpPr>
            <a:spLocks noGrp="1" noChangeArrowheads="1"/>
          </p:cNvSpPr>
          <p:nvPr>
            <p:ph idx="4294967295"/>
          </p:nvPr>
        </p:nvSpPr>
        <p:spPr>
          <a:xfrm>
            <a:off x="4488546" y="1429650"/>
            <a:ext cx="4426854" cy="4019562"/>
          </a:xfrm>
        </p:spPr>
        <p:txBody>
          <a:bodyPr wrap="square">
            <a:spAutoFit/>
          </a:bodyPr>
          <a:lstStyle/>
          <a:p>
            <a:pPr marL="342900" indent="-342900">
              <a:spcAft>
                <a:spcPct val="25000"/>
              </a:spcAft>
              <a:buFont typeface="+mj-lt"/>
              <a:buAutoNum type="alphaLcPeriod" startAt="15"/>
            </a:pPr>
            <a:r>
              <a:rPr lang="en-US" altLang="en-US" sz="1600" dirty="0"/>
              <a:t>Coefficient of determinant (</a:t>
            </a:r>
            <a:r>
              <a:rPr lang="en-US" altLang="en-US" sz="1600" dirty="0" err="1"/>
              <a:t>Contd</a:t>
            </a:r>
            <a:r>
              <a:rPr lang="en-US" altLang="en-US" sz="1600" dirty="0"/>
              <a:t>…)</a:t>
            </a:r>
          </a:p>
          <a:p>
            <a:pPr marL="854075" lvl="1" indent="-342900">
              <a:buFont typeface="+mj-lt"/>
              <a:buAutoNum type="arabicPeriod"/>
            </a:pPr>
            <a:r>
              <a:rPr lang="en-IN" sz="1400" dirty="0"/>
              <a:t>That model is the most fit where every data point lies on the line. i.e. SSE = 0 for all data points</a:t>
            </a:r>
          </a:p>
          <a:p>
            <a:pPr marL="854075" lvl="1" indent="-342900">
              <a:buFont typeface="+mj-lt"/>
              <a:buAutoNum type="arabicPeriod"/>
            </a:pPr>
            <a:endParaRPr lang="en-IN" sz="1400" dirty="0"/>
          </a:p>
          <a:p>
            <a:pPr marL="854075" lvl="1" indent="-342900">
              <a:buFont typeface="+mj-lt"/>
              <a:buAutoNum type="arabicPeriod"/>
            </a:pPr>
            <a:r>
              <a:rPr lang="en-IN" sz="1400" dirty="0"/>
              <a:t>Hence SSR should be equal to SST i.e. SSR/SST should be 1. </a:t>
            </a:r>
          </a:p>
          <a:p>
            <a:pPr marL="854075" lvl="1" indent="-342900">
              <a:buFont typeface="+mj-lt"/>
              <a:buAutoNum type="arabicPeriod"/>
            </a:pPr>
            <a:endParaRPr lang="en-IN" sz="1400" dirty="0"/>
          </a:p>
          <a:p>
            <a:pPr marL="854075" lvl="1" indent="-342900">
              <a:buFont typeface="+mj-lt"/>
              <a:buAutoNum type="arabicPeriod"/>
            </a:pPr>
            <a:r>
              <a:rPr lang="en-IN" sz="1400" dirty="0">
                <a:solidFill>
                  <a:srgbClr val="FF0000"/>
                </a:solidFill>
              </a:rPr>
              <a:t>Poor fit will mean large SSE. SSR/SST will be close to 0</a:t>
            </a:r>
          </a:p>
          <a:p>
            <a:pPr marL="854075" lvl="1" indent="-342900">
              <a:buFont typeface="+mj-lt"/>
              <a:buAutoNum type="arabicPeriod"/>
            </a:pPr>
            <a:endParaRPr lang="en-IN" sz="1400" dirty="0"/>
          </a:p>
          <a:p>
            <a:pPr marL="854075" lvl="1" indent="-342900">
              <a:buFont typeface="+mj-lt"/>
              <a:buAutoNum type="arabicPeriod"/>
            </a:pPr>
            <a:r>
              <a:rPr lang="en-IN" sz="1400" dirty="0"/>
              <a:t>SSR / SST is called as r^2 (r square) or coefficient of determination</a:t>
            </a:r>
          </a:p>
          <a:p>
            <a:pPr marL="854075" lvl="1" indent="-342900">
              <a:buFont typeface="+mj-lt"/>
              <a:buAutoNum type="arabicPeriod"/>
            </a:pPr>
            <a:endParaRPr lang="en-IN" sz="1400" dirty="0"/>
          </a:p>
          <a:p>
            <a:pPr marL="854075" lvl="1" indent="-342900">
              <a:buFont typeface="+mj-lt"/>
              <a:buAutoNum type="arabicPeriod"/>
            </a:pPr>
            <a:r>
              <a:rPr lang="en-IN" sz="1400" dirty="0"/>
              <a:t>r^2 is always between 0 and 1 and is a measure of utility of the  regression model </a:t>
            </a:r>
          </a:p>
        </p:txBody>
      </p:sp>
      <p:cxnSp>
        <p:nvCxnSpPr>
          <p:cNvPr id="8" name="Straight Connector 7"/>
          <p:cNvCxnSpPr/>
          <p:nvPr/>
        </p:nvCxnSpPr>
        <p:spPr>
          <a:xfrm flipV="1">
            <a:off x="794736" y="2351322"/>
            <a:ext cx="3305628" cy="1752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80222" y="4942122"/>
            <a:ext cx="381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747564" y="1465950"/>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728764" y="3113322"/>
            <a:ext cx="0" cy="182880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728764" y="2275122"/>
            <a:ext cx="0" cy="838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2590878" y="2278752"/>
            <a:ext cx="228600" cy="2286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Left Brace 29"/>
          <p:cNvSpPr/>
          <p:nvPr/>
        </p:nvSpPr>
        <p:spPr>
          <a:xfrm>
            <a:off x="2347764" y="2427522"/>
            <a:ext cx="304800" cy="685800"/>
          </a:xfrm>
          <a:prstGeom prst="lef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2" name="TextBox 31"/>
          <p:cNvSpPr txBox="1"/>
          <p:nvPr/>
        </p:nvSpPr>
        <p:spPr>
          <a:xfrm>
            <a:off x="1839684" y="3185910"/>
            <a:ext cx="685800" cy="307777"/>
          </a:xfrm>
          <a:prstGeom prst="rect">
            <a:avLst/>
          </a:prstGeom>
          <a:solidFill>
            <a:schemeClr val="bg1"/>
          </a:solidFill>
        </p:spPr>
        <p:txBody>
          <a:bodyPr wrap="square" rtlCol="0">
            <a:spAutoFit/>
          </a:bodyPr>
          <a:lstStyle/>
          <a:p>
            <a:r>
              <a:rPr lang="en-IN" sz="1400" dirty="0"/>
              <a:t>SSR</a:t>
            </a:r>
          </a:p>
        </p:txBody>
      </p:sp>
      <p:sp>
        <p:nvSpPr>
          <p:cNvPr id="33" name="TextBox 32"/>
          <p:cNvSpPr txBox="1"/>
          <p:nvPr/>
        </p:nvSpPr>
        <p:spPr>
          <a:xfrm>
            <a:off x="1930398" y="2608950"/>
            <a:ext cx="595164" cy="307777"/>
          </a:xfrm>
          <a:prstGeom prst="rect">
            <a:avLst/>
          </a:prstGeom>
          <a:noFill/>
        </p:spPr>
        <p:txBody>
          <a:bodyPr wrap="square" rtlCol="0">
            <a:spAutoFit/>
          </a:bodyPr>
          <a:lstStyle/>
          <a:p>
            <a:r>
              <a:rPr lang="en-IN" sz="1400" dirty="0"/>
              <a:t>SSE</a:t>
            </a:r>
          </a:p>
        </p:txBody>
      </p:sp>
      <p:sp>
        <p:nvSpPr>
          <p:cNvPr id="34" name="TextBox 33"/>
          <p:cNvSpPr txBox="1"/>
          <p:nvPr/>
        </p:nvSpPr>
        <p:spPr>
          <a:xfrm>
            <a:off x="2804964" y="2198922"/>
            <a:ext cx="624036" cy="307777"/>
          </a:xfrm>
          <a:prstGeom prst="rect">
            <a:avLst/>
          </a:prstGeom>
          <a:noFill/>
        </p:spPr>
        <p:txBody>
          <a:bodyPr wrap="square" rtlCol="0">
            <a:spAutoFit/>
          </a:bodyPr>
          <a:lstStyle/>
          <a:p>
            <a:r>
              <a:rPr lang="en-IN" sz="1400" b="1" dirty="0"/>
              <a:t>P1</a:t>
            </a:r>
          </a:p>
        </p:txBody>
      </p:sp>
      <p:cxnSp>
        <p:nvCxnSpPr>
          <p:cNvPr id="27" name="Straight Connector 26"/>
          <p:cNvCxnSpPr/>
          <p:nvPr/>
        </p:nvCxnSpPr>
        <p:spPr>
          <a:xfrm flipV="1">
            <a:off x="747564" y="3577764"/>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32224" y="3494340"/>
            <a:ext cx="762000" cy="307777"/>
          </a:xfrm>
          <a:prstGeom prst="rect">
            <a:avLst/>
          </a:prstGeom>
          <a:noFill/>
        </p:spPr>
        <p:txBody>
          <a:bodyPr wrap="square" rtlCol="0">
            <a:spAutoFit/>
          </a:bodyPr>
          <a:lstStyle/>
          <a:p>
            <a:r>
              <a:rPr lang="en-IN" sz="1400" dirty="0" err="1"/>
              <a:t>Ybar</a:t>
            </a:r>
            <a:endParaRPr lang="en-IN" sz="1400" dirty="0"/>
          </a:p>
        </p:txBody>
      </p:sp>
      <p:sp>
        <p:nvSpPr>
          <p:cNvPr id="41" name="TextBox 40"/>
          <p:cNvSpPr txBox="1"/>
          <p:nvPr/>
        </p:nvSpPr>
        <p:spPr>
          <a:xfrm>
            <a:off x="852714" y="2848452"/>
            <a:ext cx="533400" cy="307777"/>
          </a:xfrm>
          <a:prstGeom prst="rect">
            <a:avLst/>
          </a:prstGeom>
          <a:noFill/>
        </p:spPr>
        <p:txBody>
          <a:bodyPr wrap="square" rtlCol="0">
            <a:spAutoFit/>
          </a:bodyPr>
          <a:lstStyle/>
          <a:p>
            <a:r>
              <a:rPr lang="en-IN" sz="1400" dirty="0"/>
              <a:t>SST</a:t>
            </a:r>
          </a:p>
        </p:txBody>
      </p:sp>
      <p:sp>
        <p:nvSpPr>
          <p:cNvPr id="51" name="TextBox 50"/>
          <p:cNvSpPr txBox="1"/>
          <p:nvPr/>
        </p:nvSpPr>
        <p:spPr>
          <a:xfrm>
            <a:off x="381000" y="2227968"/>
            <a:ext cx="304800" cy="307777"/>
          </a:xfrm>
          <a:prstGeom prst="rect">
            <a:avLst/>
          </a:prstGeom>
          <a:noFill/>
        </p:spPr>
        <p:txBody>
          <a:bodyPr wrap="square" rtlCol="0">
            <a:spAutoFit/>
          </a:bodyPr>
          <a:lstStyle/>
          <a:p>
            <a:r>
              <a:rPr lang="en-IN" sz="1400" dirty="0"/>
              <a:t>y</a:t>
            </a:r>
          </a:p>
        </p:txBody>
      </p:sp>
      <p:sp>
        <p:nvSpPr>
          <p:cNvPr id="52" name="TextBox 51"/>
          <p:cNvSpPr txBox="1"/>
          <p:nvPr/>
        </p:nvSpPr>
        <p:spPr>
          <a:xfrm>
            <a:off x="2590800" y="4982705"/>
            <a:ext cx="304800" cy="307777"/>
          </a:xfrm>
          <a:prstGeom prst="rect">
            <a:avLst/>
          </a:prstGeom>
          <a:noFill/>
        </p:spPr>
        <p:txBody>
          <a:bodyPr wrap="square" rtlCol="0">
            <a:spAutoFit/>
          </a:bodyPr>
          <a:lstStyle/>
          <a:p>
            <a:r>
              <a:rPr lang="en-IN" sz="1400" dirty="0"/>
              <a:t>x</a:t>
            </a:r>
          </a:p>
        </p:txBody>
      </p:sp>
      <p:sp>
        <p:nvSpPr>
          <p:cNvPr id="54" name="TextBox 53"/>
          <p:cNvSpPr txBox="1"/>
          <p:nvPr/>
        </p:nvSpPr>
        <p:spPr>
          <a:xfrm>
            <a:off x="2957364" y="2986991"/>
            <a:ext cx="624036" cy="307777"/>
          </a:xfrm>
          <a:prstGeom prst="rect">
            <a:avLst/>
          </a:prstGeom>
          <a:noFill/>
        </p:spPr>
        <p:txBody>
          <a:bodyPr wrap="square" rtlCol="0">
            <a:spAutoFit/>
          </a:bodyPr>
          <a:lstStyle/>
          <a:p>
            <a:r>
              <a:rPr lang="en-IN" sz="1400" b="1" dirty="0"/>
              <a:t>P2</a:t>
            </a:r>
          </a:p>
        </p:txBody>
      </p:sp>
      <p:sp>
        <p:nvSpPr>
          <p:cNvPr id="31" name="Left Brace 30"/>
          <p:cNvSpPr/>
          <p:nvPr/>
        </p:nvSpPr>
        <p:spPr>
          <a:xfrm>
            <a:off x="2286000" y="3113340"/>
            <a:ext cx="460830" cy="457200"/>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8" name="Left Brace 37"/>
          <p:cNvSpPr/>
          <p:nvPr/>
        </p:nvSpPr>
        <p:spPr>
          <a:xfrm>
            <a:off x="1371600" y="2380368"/>
            <a:ext cx="1143000" cy="1219200"/>
          </a:xfrm>
          <a:prstGeom prst="leftBrace">
            <a:avLst>
              <a:gd name="adj1" fmla="val 8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4"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cxnSp>
        <p:nvCxnSpPr>
          <p:cNvPr id="25" name="Straight Connector 24">
            <a:extLst>
              <a:ext uri="{FF2B5EF4-FFF2-40B4-BE49-F238E27FC236}">
                <a16:creationId xmlns:a16="http://schemas.microsoft.com/office/drawing/2014/main" id="{B9804CBE-04E2-48E6-8285-AE693204FC7B}"/>
              </a:ext>
            </a:extLst>
          </p:cNvPr>
          <p:cNvCxnSpPr/>
          <p:nvPr/>
        </p:nvCxnSpPr>
        <p:spPr>
          <a:xfrm flipV="1">
            <a:off x="1708033" y="2729457"/>
            <a:ext cx="0" cy="22098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C06B719-43E6-408F-992D-208EF0E2AA7B}"/>
              </a:ext>
            </a:extLst>
          </p:cNvPr>
          <p:cNvSpPr txBox="1"/>
          <p:nvPr/>
        </p:nvSpPr>
        <p:spPr>
          <a:xfrm>
            <a:off x="1426111" y="4968333"/>
            <a:ext cx="762000" cy="307777"/>
          </a:xfrm>
          <a:prstGeom prst="rect">
            <a:avLst/>
          </a:prstGeom>
          <a:noFill/>
        </p:spPr>
        <p:txBody>
          <a:bodyPr wrap="square" rtlCol="0">
            <a:spAutoFit/>
          </a:bodyPr>
          <a:lstStyle/>
          <a:p>
            <a:r>
              <a:rPr lang="en-IN" sz="1400" dirty="0" err="1"/>
              <a:t>Xbar</a:t>
            </a:r>
            <a:endParaRPr lang="en-IN" sz="1400" dirty="0"/>
          </a:p>
        </p:txBody>
      </p:sp>
      <p:sp>
        <p:nvSpPr>
          <p:cNvPr id="2" name="TextBox 1">
            <a:extLst>
              <a:ext uri="{FF2B5EF4-FFF2-40B4-BE49-F238E27FC236}">
                <a16:creationId xmlns:a16="http://schemas.microsoft.com/office/drawing/2014/main" id="{736A641E-9E28-4E2A-A119-89DCCE4286A0}"/>
              </a:ext>
            </a:extLst>
          </p:cNvPr>
          <p:cNvSpPr txBox="1"/>
          <p:nvPr/>
        </p:nvSpPr>
        <p:spPr>
          <a:xfrm>
            <a:off x="533400" y="5638800"/>
            <a:ext cx="8458198" cy="861774"/>
          </a:xfrm>
          <a:prstGeom prst="rect">
            <a:avLst/>
          </a:prstGeom>
          <a:noFill/>
        </p:spPr>
        <p:txBody>
          <a:bodyPr wrap="square" rtlCol="0">
            <a:spAutoFit/>
          </a:bodyPr>
          <a:lstStyle/>
          <a:p>
            <a:r>
              <a:rPr lang="en-US" b="1" dirty="0"/>
              <a:t>Note: </a:t>
            </a:r>
            <a:r>
              <a:rPr lang="en-US" sz="1600" dirty="0"/>
              <a:t>SS in all the terms stand for Sum Squared. In the diagram only one point is shown, vertical lines are used to explain the concept. However, these terms make sense only when more than one data points are considered. </a:t>
            </a:r>
          </a:p>
        </p:txBody>
      </p:sp>
    </p:spTree>
    <p:extLst>
      <p:ext uri="{BB962C8B-B14F-4D97-AF65-F5344CB8AC3E}">
        <p14:creationId xmlns:p14="http://schemas.microsoft.com/office/powerpoint/2010/main" val="2402887740"/>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338554"/>
          </a:xfrm>
        </p:spPr>
        <p:txBody>
          <a:bodyPr wrap="square">
            <a:spAutoFit/>
          </a:bodyPr>
          <a:lstStyle/>
          <a:p>
            <a:pPr marL="342900" indent="-342900">
              <a:spcAft>
                <a:spcPct val="25000"/>
              </a:spcAft>
              <a:buFont typeface="+mj-lt"/>
              <a:buAutoNum type="alphaLcPeriod" startAt="15"/>
            </a:pPr>
            <a:r>
              <a:rPr lang="en-IN" sz="1600" dirty="0"/>
              <a:t>Coefficient of determinant (</a:t>
            </a:r>
            <a:r>
              <a:rPr lang="en-IN" sz="1600" dirty="0" err="1"/>
              <a:t>Contd</a:t>
            </a:r>
            <a:r>
              <a:rPr lang="en-IN" sz="1600" dirty="0"/>
              <a:t>…) -</a:t>
            </a:r>
          </a:p>
        </p:txBody>
      </p:sp>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a:t>
            </a:r>
            <a:r>
              <a:rPr lang="en-IN" u="sng"/>
              <a:t>Models </a:t>
            </a:r>
            <a:r>
              <a:rPr lang="en-IN" dirty="0"/>
              <a:t>	 -</a:t>
            </a:r>
          </a:p>
        </p:txBody>
      </p:sp>
      <p:pic>
        <p:nvPicPr>
          <p:cNvPr id="1263621" name="Picture 5"/>
          <p:cNvPicPr>
            <a:picLocks noChangeAspect="1" noChangeArrowheads="1"/>
          </p:cNvPicPr>
          <p:nvPr/>
        </p:nvPicPr>
        <p:blipFill>
          <a:blip r:embed="rId3" cstate="print"/>
          <a:srcRect/>
          <a:stretch>
            <a:fillRect/>
          </a:stretch>
        </p:blipFill>
        <p:spPr bwMode="auto">
          <a:xfrm>
            <a:off x="1143000" y="2828925"/>
            <a:ext cx="2276475" cy="1428750"/>
          </a:xfrm>
          <a:prstGeom prst="rect">
            <a:avLst/>
          </a:prstGeom>
          <a:noFill/>
          <a:ln w="9525">
            <a:noFill/>
            <a:miter lim="800000"/>
            <a:headEnd/>
            <a:tailEnd/>
          </a:ln>
        </p:spPr>
      </p:pic>
      <p:pic>
        <p:nvPicPr>
          <p:cNvPr id="1263622" name="Picture 6"/>
          <p:cNvPicPr>
            <a:picLocks noChangeAspect="1" noChangeArrowheads="1"/>
          </p:cNvPicPr>
          <p:nvPr/>
        </p:nvPicPr>
        <p:blipFill>
          <a:blip r:embed="rId4" cstate="print"/>
          <a:srcRect/>
          <a:stretch>
            <a:fillRect/>
          </a:stretch>
        </p:blipFill>
        <p:spPr bwMode="auto">
          <a:xfrm>
            <a:off x="5943600" y="1981200"/>
            <a:ext cx="2276475" cy="2581275"/>
          </a:xfrm>
          <a:prstGeom prst="rect">
            <a:avLst/>
          </a:prstGeom>
          <a:noFill/>
          <a:ln w="9525">
            <a:noFill/>
            <a:miter lim="800000"/>
            <a:headEnd/>
            <a:tailEnd/>
          </a:ln>
        </p:spPr>
      </p:pic>
      <p:cxnSp>
        <p:nvCxnSpPr>
          <p:cNvPr id="34" name="Straight Connector 33"/>
          <p:cNvCxnSpPr/>
          <p:nvPr/>
        </p:nvCxnSpPr>
        <p:spPr>
          <a:xfrm flipV="1">
            <a:off x="6248400" y="2447925"/>
            <a:ext cx="1600200" cy="1905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524000" y="2600325"/>
            <a:ext cx="1752600" cy="1828800"/>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04800" y="4648200"/>
            <a:ext cx="8610600" cy="1354217"/>
          </a:xfrm>
          <a:prstGeom prst="rect">
            <a:avLst/>
          </a:prstGeom>
          <a:noFill/>
        </p:spPr>
        <p:txBody>
          <a:bodyPr wrap="square" rtlCol="0">
            <a:spAutoFit/>
          </a:bodyPr>
          <a:lstStyle/>
          <a:p>
            <a:r>
              <a:rPr lang="en-IN" dirty="0"/>
              <a:t>I</a:t>
            </a:r>
            <a:r>
              <a:rPr lang="en-IN" sz="1600" dirty="0"/>
              <a:t>n case of point “A”,  the line explains the variance of the point</a:t>
            </a:r>
          </a:p>
          <a:p>
            <a:endParaRPr lang="en-IN" sz="1600" dirty="0"/>
          </a:p>
          <a:p>
            <a:r>
              <a:rPr lang="en-IN" sz="1600" dirty="0"/>
              <a:t>Whereas point “B” the is a small area (light grey) which the line does not represent.  </a:t>
            </a:r>
          </a:p>
          <a:p>
            <a:endParaRPr lang="en-IN" sz="1600" dirty="0"/>
          </a:p>
          <a:p>
            <a:r>
              <a:rPr lang="en-IN" sz="1600" dirty="0"/>
              <a:t>%age of total variance that is represented by the line is </a:t>
            </a:r>
            <a:r>
              <a:rPr lang="en-IN" sz="1600" dirty="0" err="1"/>
              <a:t>coeff</a:t>
            </a:r>
            <a:r>
              <a:rPr lang="en-IN" sz="1600" dirty="0"/>
              <a:t> of determinant </a:t>
            </a:r>
            <a:endParaRPr lang="en-IN" sz="1600" dirty="0">
              <a:solidFill>
                <a:schemeClr val="tx1">
                  <a:lumMod val="50000"/>
                  <a:lumOff val="50000"/>
                </a:schemeClr>
              </a:solidFill>
            </a:endParaRPr>
          </a:p>
        </p:txBody>
      </p:sp>
      <p:sp>
        <p:nvSpPr>
          <p:cNvPr id="41" name="Rectangle 40"/>
          <p:cNvSpPr/>
          <p:nvPr/>
        </p:nvSpPr>
        <p:spPr>
          <a:xfrm>
            <a:off x="1524000" y="3590925"/>
            <a:ext cx="762000" cy="8382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3" name="Rectangle 42"/>
          <p:cNvSpPr/>
          <p:nvPr/>
        </p:nvSpPr>
        <p:spPr>
          <a:xfrm>
            <a:off x="1524000" y="3286125"/>
            <a:ext cx="762000" cy="11430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45" name="Straight Arrow Connector 44"/>
          <p:cNvCxnSpPr/>
          <p:nvPr/>
        </p:nvCxnSpPr>
        <p:spPr>
          <a:xfrm flipV="1">
            <a:off x="2286000" y="3133725"/>
            <a:ext cx="1676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038600" y="2981325"/>
            <a:ext cx="1066800" cy="276999"/>
          </a:xfrm>
          <a:prstGeom prst="rect">
            <a:avLst/>
          </a:prstGeom>
          <a:noFill/>
        </p:spPr>
        <p:txBody>
          <a:bodyPr wrap="square" rtlCol="0">
            <a:spAutoFit/>
          </a:bodyPr>
          <a:lstStyle/>
          <a:p>
            <a:r>
              <a:rPr lang="en-IN" sz="1200" dirty="0"/>
              <a:t>Point A</a:t>
            </a:r>
          </a:p>
        </p:txBody>
      </p:sp>
      <p:cxnSp>
        <p:nvCxnSpPr>
          <p:cNvPr id="48" name="Straight Arrow Connector 47"/>
          <p:cNvCxnSpPr/>
          <p:nvPr/>
        </p:nvCxnSpPr>
        <p:spPr>
          <a:xfrm flipV="1">
            <a:off x="2286000" y="2600325"/>
            <a:ext cx="228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81200" y="2323326"/>
            <a:ext cx="1066800" cy="276999"/>
          </a:xfrm>
          <a:prstGeom prst="rect">
            <a:avLst/>
          </a:prstGeom>
          <a:noFill/>
        </p:spPr>
        <p:txBody>
          <a:bodyPr wrap="square" rtlCol="0">
            <a:spAutoFit/>
          </a:bodyPr>
          <a:lstStyle/>
          <a:p>
            <a:r>
              <a:rPr lang="en-IN" sz="1200" dirty="0"/>
              <a:t>Point B</a:t>
            </a:r>
          </a:p>
        </p:txBody>
      </p:sp>
      <p:sp>
        <p:nvSpPr>
          <p:cNvPr id="15" name="Rectangle 14"/>
          <p:cNvSpPr/>
          <p:nvPr/>
        </p:nvSpPr>
        <p:spPr>
          <a:xfrm>
            <a:off x="6172200" y="3581400"/>
            <a:ext cx="762000" cy="8382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p:cNvSpPr/>
          <p:nvPr/>
        </p:nvSpPr>
        <p:spPr>
          <a:xfrm>
            <a:off x="6172200" y="3505200"/>
            <a:ext cx="762000" cy="914400"/>
          </a:xfrm>
          <a:prstGeom prst="rect">
            <a:avLst/>
          </a:prstGeom>
          <a:solidFill>
            <a:schemeClr val="tx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7" name="Straight Arrow Connector 16"/>
          <p:cNvCxnSpPr/>
          <p:nvPr/>
        </p:nvCxnSpPr>
        <p:spPr>
          <a:xfrm flipV="1">
            <a:off x="6934200" y="3200400"/>
            <a:ext cx="1219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0" idx="2"/>
          </p:cNvCxnSpPr>
          <p:nvPr/>
        </p:nvCxnSpPr>
        <p:spPr>
          <a:xfrm flipH="1" flipV="1">
            <a:off x="6858000" y="2743200"/>
            <a:ext cx="762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8077200" y="2923401"/>
            <a:ext cx="1066800" cy="276999"/>
          </a:xfrm>
          <a:prstGeom prst="rect">
            <a:avLst/>
          </a:prstGeom>
          <a:noFill/>
        </p:spPr>
        <p:txBody>
          <a:bodyPr wrap="square" rtlCol="0">
            <a:spAutoFit/>
          </a:bodyPr>
          <a:lstStyle/>
          <a:p>
            <a:r>
              <a:rPr lang="en-IN" sz="1200" dirty="0"/>
              <a:t>Point A</a:t>
            </a:r>
          </a:p>
        </p:txBody>
      </p:sp>
      <p:sp>
        <p:nvSpPr>
          <p:cNvPr id="20" name="TextBox 19"/>
          <p:cNvSpPr txBox="1"/>
          <p:nvPr/>
        </p:nvSpPr>
        <p:spPr>
          <a:xfrm>
            <a:off x="6324600" y="2466201"/>
            <a:ext cx="1066800" cy="276999"/>
          </a:xfrm>
          <a:prstGeom prst="rect">
            <a:avLst/>
          </a:prstGeom>
          <a:noFill/>
        </p:spPr>
        <p:txBody>
          <a:bodyPr wrap="square" rtlCol="0">
            <a:spAutoFit/>
          </a:bodyPr>
          <a:lstStyle/>
          <a:p>
            <a:r>
              <a:rPr lang="en-IN" sz="1200" dirty="0"/>
              <a:t>Point B</a:t>
            </a:r>
          </a:p>
        </p:txBody>
      </p:sp>
    </p:spTree>
    <p:extLst>
      <p:ext uri="{BB962C8B-B14F-4D97-AF65-F5344CB8AC3E}">
        <p14:creationId xmlns:p14="http://schemas.microsoft.com/office/powerpoint/2010/main" val="40237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3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3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2341" y="3086100"/>
            <a:ext cx="3313729" cy="369332"/>
          </a:xfrm>
          <a:prstGeom prst="rect">
            <a:avLst/>
          </a:prstGeom>
          <a:noFill/>
        </p:spPr>
        <p:txBody>
          <a:bodyPr wrap="none" rtlCol="0">
            <a:spAutoFit/>
          </a:bodyPr>
          <a:lstStyle/>
          <a:p>
            <a:pPr algn="ctr"/>
            <a:r>
              <a:rPr lang="en-GB" dirty="0"/>
              <a:t>Structure of Linear Regression</a:t>
            </a:r>
            <a:endParaRPr lang="en-IN" dirty="0"/>
          </a:p>
        </p:txBody>
      </p:sp>
    </p:spTree>
    <p:extLst>
      <p:ext uri="{BB962C8B-B14F-4D97-AF65-F5344CB8AC3E}">
        <p14:creationId xmlns:p14="http://schemas.microsoft.com/office/powerpoint/2010/main" val="715208072"/>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828800"/>
            <a:ext cx="6457950" cy="369332"/>
          </a:xfrm>
          <a:prstGeom prst="rect">
            <a:avLst/>
          </a:prstGeom>
          <a:noFill/>
        </p:spPr>
        <p:txBody>
          <a:bodyPr wrap="square" rtlCol="0">
            <a:spAutoFit/>
          </a:bodyPr>
          <a:lstStyle/>
          <a:p>
            <a:r>
              <a:rPr lang="en-IN" dirty="0" smtClean="0"/>
              <a:t>Y = m</a:t>
            </a:r>
            <a:r>
              <a:rPr lang="en-IN" baseline="-25000" dirty="0" smtClean="0"/>
              <a:t>1</a:t>
            </a:r>
            <a:r>
              <a:rPr lang="en-IN" dirty="0" smtClean="0"/>
              <a:t>X</a:t>
            </a:r>
            <a:r>
              <a:rPr lang="en-IN" baseline="-25000" dirty="0" smtClean="0"/>
              <a:t>1</a:t>
            </a:r>
            <a:r>
              <a:rPr lang="en-IN" dirty="0" smtClean="0"/>
              <a:t> + m</a:t>
            </a:r>
            <a:r>
              <a:rPr lang="en-IN" baseline="-25000" dirty="0" smtClean="0"/>
              <a:t>2</a:t>
            </a:r>
            <a:r>
              <a:rPr lang="en-IN" dirty="0" smtClean="0"/>
              <a:t>X</a:t>
            </a:r>
            <a:r>
              <a:rPr lang="en-IN" baseline="-25000" dirty="0" smtClean="0"/>
              <a:t>2</a:t>
            </a:r>
            <a:r>
              <a:rPr lang="en-IN" dirty="0" smtClean="0"/>
              <a:t>+ ….. + </a:t>
            </a:r>
            <a:r>
              <a:rPr lang="en-IN" dirty="0" err="1" smtClean="0"/>
              <a:t>m</a:t>
            </a:r>
            <a:r>
              <a:rPr lang="en-IN" baseline="-25000" dirty="0" err="1" smtClean="0"/>
              <a:t>n</a:t>
            </a:r>
            <a:r>
              <a:rPr lang="en-IN" dirty="0" err="1" smtClean="0"/>
              <a:t>X</a:t>
            </a:r>
            <a:r>
              <a:rPr lang="en-IN" baseline="-25000" dirty="0" err="1" smtClean="0"/>
              <a:t>n</a:t>
            </a:r>
            <a:r>
              <a:rPr lang="en-IN" dirty="0" smtClean="0"/>
              <a:t> + C + e</a:t>
            </a:r>
            <a:endParaRPr lang="en-IN" sz="1200" dirty="0">
              <a:solidFill>
                <a:schemeClr val="tx1">
                  <a:lumMod val="50000"/>
                  <a:lumOff val="50000"/>
                </a:schemeClr>
              </a:solidFill>
            </a:endParaRPr>
          </a:p>
        </p:txBody>
      </p:sp>
      <p:sp>
        <p:nvSpPr>
          <p:cNvPr id="4" name="Title 2"/>
          <p:cNvSpPr txBox="1">
            <a:spLocks/>
          </p:cNvSpPr>
          <p:nvPr/>
        </p:nvSpPr>
        <p:spPr>
          <a:xfrm>
            <a:off x="381000" y="914400"/>
            <a:ext cx="6316439" cy="310253"/>
          </a:xfrm>
          <a:prstGeom prst="rect">
            <a:avLst/>
          </a:prstGeom>
        </p:spPr>
        <p:txBody>
          <a:bodyPr/>
          <a:lstStyle/>
          <a:p>
            <a:r>
              <a:rPr lang="en-IN" u="sng" dirty="0" smtClean="0"/>
              <a:t>Structure of Linear Models</a:t>
            </a:r>
            <a:endParaRPr lang="en-IN" dirty="0"/>
          </a:p>
        </p:txBody>
      </p:sp>
      <p:sp>
        <p:nvSpPr>
          <p:cNvPr id="5" name="TextBox 4"/>
          <p:cNvSpPr txBox="1"/>
          <p:nvPr/>
        </p:nvSpPr>
        <p:spPr>
          <a:xfrm>
            <a:off x="1302543" y="2330903"/>
            <a:ext cx="6600825" cy="2862322"/>
          </a:xfrm>
          <a:prstGeom prst="rect">
            <a:avLst/>
          </a:prstGeom>
          <a:noFill/>
        </p:spPr>
        <p:txBody>
          <a:bodyPr wrap="square" rtlCol="0">
            <a:spAutoFit/>
          </a:bodyPr>
          <a:lstStyle/>
          <a:p>
            <a:r>
              <a:rPr lang="en-GB" dirty="0" smtClean="0"/>
              <a:t>Y = Dependent / target / predicted variable</a:t>
            </a:r>
          </a:p>
          <a:p>
            <a:endParaRPr lang="en-GB" dirty="0" smtClean="0"/>
          </a:p>
          <a:p>
            <a:r>
              <a:rPr lang="en-GB" dirty="0" smtClean="0"/>
              <a:t>X</a:t>
            </a:r>
            <a:r>
              <a:rPr lang="en-GB" baseline="-25000" dirty="0" smtClean="0"/>
              <a:t>i </a:t>
            </a:r>
            <a:r>
              <a:rPr lang="en-GB" dirty="0" smtClean="0"/>
              <a:t> </a:t>
            </a:r>
            <a:r>
              <a:rPr lang="en-GB" dirty="0"/>
              <a:t>= </a:t>
            </a:r>
            <a:r>
              <a:rPr lang="en-GB" dirty="0" err="1"/>
              <a:t>Indepenedent</a:t>
            </a:r>
            <a:r>
              <a:rPr lang="en-GB" dirty="0"/>
              <a:t> / predictor variable</a:t>
            </a:r>
            <a:endParaRPr lang="en-IN" baseline="-25000" dirty="0"/>
          </a:p>
          <a:p>
            <a:endParaRPr lang="en-GB" dirty="0" smtClean="0"/>
          </a:p>
          <a:p>
            <a:r>
              <a:rPr lang="en-GB" dirty="0" smtClean="0"/>
              <a:t>m</a:t>
            </a:r>
            <a:r>
              <a:rPr lang="en-GB" baseline="-25000" dirty="0" smtClean="0"/>
              <a:t>i</a:t>
            </a:r>
            <a:r>
              <a:rPr lang="en-GB" dirty="0"/>
              <a:t> = </a:t>
            </a:r>
            <a:r>
              <a:rPr lang="en-GB" dirty="0" smtClean="0"/>
              <a:t>coefficients for the </a:t>
            </a:r>
            <a:r>
              <a:rPr lang="en-GB" dirty="0" err="1" smtClean="0"/>
              <a:t>ith</a:t>
            </a:r>
            <a:r>
              <a:rPr lang="en-GB" dirty="0" smtClean="0"/>
              <a:t> independent / predictor variable</a:t>
            </a:r>
          </a:p>
          <a:p>
            <a:endParaRPr lang="en-GB" dirty="0"/>
          </a:p>
          <a:p>
            <a:r>
              <a:rPr lang="en-GB" dirty="0" smtClean="0"/>
              <a:t>C =  constant / intercept / bias</a:t>
            </a:r>
          </a:p>
          <a:p>
            <a:endParaRPr lang="en-GB" dirty="0"/>
          </a:p>
          <a:p>
            <a:r>
              <a:rPr lang="en-GB" dirty="0" smtClean="0"/>
              <a:t>e =  residual error / unexplained variance / difference between actual and prediction</a:t>
            </a:r>
          </a:p>
        </p:txBody>
      </p:sp>
      <p:graphicFrame>
        <p:nvGraphicFramePr>
          <p:cNvPr id="9" name="Object 8"/>
          <p:cNvGraphicFramePr>
            <a:graphicFrameLocks noChangeAspect="1"/>
          </p:cNvGraphicFramePr>
          <p:nvPr>
            <p:extLst>
              <p:ext uri="{D42A27DB-BD31-4B8C-83A1-F6EECF244321}">
                <p14:modId xmlns:p14="http://schemas.microsoft.com/office/powerpoint/2010/main" val="2605313286"/>
              </p:ext>
            </p:extLst>
          </p:nvPr>
        </p:nvGraphicFramePr>
        <p:xfrm>
          <a:off x="6953250" y="2033842"/>
          <a:ext cx="685800" cy="594122"/>
        </p:xfrm>
        <a:graphic>
          <a:graphicData uri="http://schemas.openxmlformats.org/presentationml/2006/ole">
            <mc:AlternateContent xmlns:mc="http://schemas.openxmlformats.org/markup-compatibility/2006">
              <mc:Choice xmlns:v="urn:schemas-microsoft-com:vml" Requires="v">
                <p:oleObj spid="_x0000_s1039" name="Worksheet" showAsIcon="1" r:id="rId3" imgW="914400" imgH="792360" progId="Excel.Sheet.12">
                  <p:embed/>
                </p:oleObj>
              </mc:Choice>
              <mc:Fallback>
                <p:oleObj name="Worksheet" showAsIcon="1" r:id="rId3" imgW="914400" imgH="792360" progId="Excel.Sheet.12">
                  <p:embed/>
                  <p:pic>
                    <p:nvPicPr>
                      <p:cNvPr id="9" name="Object 8"/>
                      <p:cNvPicPr/>
                      <p:nvPr/>
                    </p:nvPicPr>
                    <p:blipFill>
                      <a:blip r:embed="rId4"/>
                      <a:stretch>
                        <a:fillRect/>
                      </a:stretch>
                    </p:blipFill>
                    <p:spPr>
                      <a:xfrm>
                        <a:off x="6953250" y="2033842"/>
                        <a:ext cx="685800" cy="594122"/>
                      </a:xfrm>
                      <a:prstGeom prst="rect">
                        <a:avLst/>
                      </a:prstGeom>
                    </p:spPr>
                  </p:pic>
                </p:oleObj>
              </mc:Fallback>
            </mc:AlternateContent>
          </a:graphicData>
        </a:graphic>
      </p:graphicFrame>
    </p:spTree>
    <p:extLst>
      <p:ext uri="{BB962C8B-B14F-4D97-AF65-F5344CB8AC3E}">
        <p14:creationId xmlns:p14="http://schemas.microsoft.com/office/powerpoint/2010/main" val="1888591180"/>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811" y="3200400"/>
            <a:ext cx="4395755" cy="461665"/>
          </a:xfrm>
          <a:prstGeom prst="rect">
            <a:avLst/>
          </a:prstGeom>
          <a:noFill/>
        </p:spPr>
        <p:txBody>
          <a:bodyPr wrap="none" rtlCol="0">
            <a:spAutoFit/>
          </a:bodyPr>
          <a:lstStyle/>
          <a:p>
            <a:pPr algn="ctr"/>
            <a:r>
              <a:rPr lang="en-GB" sz="2400" dirty="0"/>
              <a:t>Ordinary Least Square Method</a:t>
            </a:r>
            <a:endParaRPr lang="en-IN" sz="2400" dirty="0"/>
          </a:p>
        </p:txBody>
      </p:sp>
    </p:spTree>
    <p:extLst>
      <p:ext uri="{BB962C8B-B14F-4D97-AF65-F5344CB8AC3E}">
        <p14:creationId xmlns:p14="http://schemas.microsoft.com/office/powerpoint/2010/main" val="3806818186"/>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066800"/>
            <a:ext cx="7700560" cy="5595121"/>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OLS (Ordinary Least Squares)</a:t>
            </a:r>
            <a:endParaRPr lang="en-IN" sz="1800" dirty="0"/>
          </a:p>
          <a:p>
            <a:pPr marL="640556" lvl="1" indent="-257175">
              <a:buFont typeface="+mj-lt"/>
              <a:buAutoNum type="alphaLcPeriod"/>
            </a:pPr>
            <a:endParaRPr lang="en-GB" sz="1050" dirty="0"/>
          </a:p>
          <a:p>
            <a:pPr marL="257175" indent="-257175">
              <a:buFont typeface="+mj-lt"/>
              <a:buAutoNum type="arabicPeriod"/>
            </a:pPr>
            <a:r>
              <a:rPr lang="en-GB" sz="1400" dirty="0"/>
              <a:t>Also known as “Linear least squares”, estimates the parameters (coefficients, bias) in a linear regression model by minimizing the sum of the squared errors /residuals. </a:t>
            </a:r>
          </a:p>
          <a:p>
            <a:pPr marL="257175" indent="-257175">
              <a:buFont typeface="+mj-lt"/>
              <a:buAutoNum type="arabicPeriod"/>
            </a:pPr>
            <a:r>
              <a:rPr lang="en-GB" sz="1400" dirty="0"/>
              <a:t>This method defines the linear regression model as that line which while passing through the distribution of data points,   minimizes the sum of the squared differences between the observed values and the predicted value</a:t>
            </a:r>
          </a:p>
          <a:p>
            <a:pPr marL="257175" indent="-257175">
              <a:buFont typeface="+mj-lt"/>
              <a:buAutoNum type="arabicPeriod"/>
            </a:pPr>
            <a:r>
              <a:rPr lang="en-GB" sz="1400" dirty="0"/>
              <a:t>The combination of coefficients and bias that minimize the sum of squared errors can be found using simple algebraic operations </a:t>
            </a:r>
          </a:p>
          <a:p>
            <a:pPr marL="257175" indent="-257175">
              <a:buFont typeface="+mj-lt"/>
              <a:buAutoNum type="arabicPeriod" startAt="4"/>
            </a:pPr>
            <a:r>
              <a:rPr lang="en-GB" sz="1400" dirty="0"/>
              <a:t>Let  </a:t>
            </a:r>
            <a:r>
              <a:rPr lang="en-GB" sz="1400" dirty="0" err="1"/>
              <a:t>Yp</a:t>
            </a:r>
            <a:r>
              <a:rPr lang="en-GB" sz="1400" dirty="0"/>
              <a:t> be the predicted value of Y (the actual value) for a given independent variable value of X</a:t>
            </a:r>
          </a:p>
          <a:p>
            <a:pPr marL="257175" indent="-257175">
              <a:buFont typeface="+mj-lt"/>
              <a:buAutoNum type="arabicPeriod" startAt="4"/>
            </a:pPr>
            <a:r>
              <a:rPr lang="en-GB" sz="1400" dirty="0"/>
              <a:t>Let m and c be the coefficient and the bias respectively</a:t>
            </a:r>
          </a:p>
          <a:p>
            <a:pPr marL="257175" indent="-257175">
              <a:buFont typeface="+mj-lt"/>
              <a:buAutoNum type="arabicPeriod" startAt="4"/>
            </a:pPr>
            <a:r>
              <a:rPr lang="en-GB" sz="1400" dirty="0"/>
              <a:t>The linear model thus is    </a:t>
            </a:r>
            <a:r>
              <a:rPr lang="en-GB" sz="1400" dirty="0" err="1"/>
              <a:t>Yp</a:t>
            </a:r>
            <a:r>
              <a:rPr lang="en-GB" sz="1400" dirty="0"/>
              <a:t>  = </a:t>
            </a:r>
            <a:r>
              <a:rPr lang="en-GB" sz="1400" dirty="0" err="1"/>
              <a:t>mX</a:t>
            </a:r>
            <a:r>
              <a:rPr lang="en-GB" sz="1400" dirty="0"/>
              <a:t> +  c</a:t>
            </a:r>
          </a:p>
          <a:p>
            <a:pPr marL="257175" indent="-257175">
              <a:buFont typeface="+mj-lt"/>
              <a:buAutoNum type="arabicPeriod" startAt="4"/>
            </a:pPr>
            <a:r>
              <a:rPr lang="en-GB" sz="1400" dirty="0"/>
              <a:t>Error in prediction =  Y – </a:t>
            </a:r>
            <a:r>
              <a:rPr lang="en-GB" sz="1400" dirty="0" err="1"/>
              <a:t>Yp</a:t>
            </a:r>
            <a:r>
              <a:rPr lang="en-GB" sz="1400" dirty="0"/>
              <a:t> =  Y – (</a:t>
            </a:r>
            <a:r>
              <a:rPr lang="en-GB" sz="1400" dirty="0" err="1"/>
              <a:t>mX</a:t>
            </a:r>
            <a:r>
              <a:rPr lang="en-GB" sz="1400" dirty="0"/>
              <a:t> + c)</a:t>
            </a:r>
          </a:p>
          <a:p>
            <a:pPr marL="257175" indent="-257175">
              <a:buFont typeface="+mj-lt"/>
              <a:buAutoNum type="arabicPeriod" startAt="4"/>
            </a:pPr>
            <a:r>
              <a:rPr lang="en-GB" sz="1400" dirty="0"/>
              <a:t>We have to find the m and c (best m and c) which minimizes the error</a:t>
            </a:r>
          </a:p>
          <a:p>
            <a:pPr marL="600075" lvl="1" indent="-257175">
              <a:buFont typeface="+mj-lt"/>
              <a:buAutoNum type="alphaLcPeriod"/>
            </a:pPr>
            <a:r>
              <a:rPr lang="en-GB" sz="1200" dirty="0"/>
              <a:t>Finding the best m –&gt;   (</a:t>
            </a:r>
            <a:r>
              <a:rPr lang="en-GB" sz="1200" dirty="0" err="1"/>
              <a:t>corr</a:t>
            </a:r>
            <a:r>
              <a:rPr lang="en-GB" sz="1200" dirty="0"/>
              <a:t> (X,Y) * </a:t>
            </a:r>
            <a:r>
              <a:rPr lang="en-GB" sz="1200" dirty="0" err="1"/>
              <a:t>stddev_Y</a:t>
            </a:r>
            <a:r>
              <a:rPr lang="en-GB" sz="1200" dirty="0"/>
              <a:t> ) / </a:t>
            </a:r>
            <a:r>
              <a:rPr lang="en-GB" sz="1200" dirty="0" err="1"/>
              <a:t>stddev_X</a:t>
            </a:r>
            <a:endParaRPr lang="en-GB" sz="1200" dirty="0"/>
          </a:p>
          <a:p>
            <a:pPr marL="600075" lvl="1" indent="-257175">
              <a:buFont typeface="+mj-lt"/>
              <a:buAutoNum type="alphaLcPeriod"/>
            </a:pPr>
            <a:r>
              <a:rPr lang="en-GB" sz="1200" dirty="0"/>
              <a:t>Finding the best c  -&gt;  </a:t>
            </a:r>
            <a:r>
              <a:rPr lang="en-GB" sz="1200" dirty="0" err="1"/>
              <a:t>Ybar</a:t>
            </a:r>
            <a:r>
              <a:rPr lang="en-GB" sz="1200" dirty="0"/>
              <a:t> – </a:t>
            </a:r>
            <a:r>
              <a:rPr lang="en-GB" sz="1200" dirty="0" err="1"/>
              <a:t>m_best</a:t>
            </a:r>
            <a:r>
              <a:rPr lang="en-GB" sz="1200" dirty="0"/>
              <a:t> * </a:t>
            </a:r>
            <a:r>
              <a:rPr lang="en-GB" sz="1200" dirty="0" err="1"/>
              <a:t>Xbar</a:t>
            </a:r>
            <a:endParaRPr lang="en-GB" sz="1200" dirty="0"/>
          </a:p>
          <a:p>
            <a:pPr marL="257175" indent="-257175">
              <a:buFont typeface="+mj-lt"/>
              <a:buAutoNum type="arabicPeriod" startAt="4"/>
            </a:pPr>
            <a:r>
              <a:rPr lang="en-GB" sz="1400" dirty="0"/>
              <a:t>This method is not scalable i.e. with increasing independent variables and increasing data points, this method will take long to find the best fit line. Hence, in data science we use another method called “Gradient Descent” </a:t>
            </a:r>
          </a:p>
          <a:p>
            <a:pPr marL="0" indent="0">
              <a:buNone/>
            </a:pPr>
            <a:endParaRPr lang="en-GB" sz="1200" dirty="0"/>
          </a:p>
        </p:txBody>
      </p:sp>
    </p:spTree>
    <p:extLst>
      <p:ext uri="{BB962C8B-B14F-4D97-AF65-F5344CB8AC3E}">
        <p14:creationId xmlns:p14="http://schemas.microsoft.com/office/powerpoint/2010/main" val="2735125907"/>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219200"/>
            <a:ext cx="7700560" cy="4888261"/>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Gradient Descent method</a:t>
            </a:r>
            <a:endParaRPr lang="en-IN" sz="1800" dirty="0"/>
          </a:p>
          <a:p>
            <a:pPr marL="640556" lvl="1" indent="-257175">
              <a:buFont typeface="+mj-lt"/>
              <a:buAutoNum type="alphaLcPeriod"/>
            </a:pPr>
            <a:endParaRPr lang="en-GB" sz="1050" dirty="0"/>
          </a:p>
          <a:p>
            <a:pPr marL="257175" indent="-257175">
              <a:buFont typeface="+mj-lt"/>
              <a:buAutoNum type="arabicPeriod"/>
            </a:pPr>
            <a:r>
              <a:rPr lang="en-GB" sz="1800" dirty="0"/>
              <a:t>In this method the error is represented in squared form i.e.  </a:t>
            </a:r>
            <a:r>
              <a:rPr lang="en-GB" sz="1800" dirty="0" smtClean="0"/>
              <a:t>                   </a:t>
            </a:r>
            <a:r>
              <a:rPr lang="en-GB" sz="1600" dirty="0" smtClean="0"/>
              <a:t>E </a:t>
            </a:r>
            <a:r>
              <a:rPr lang="en-GB" sz="1600" dirty="0"/>
              <a:t>=  (</a:t>
            </a:r>
            <a:r>
              <a:rPr lang="en-GB" sz="1600" dirty="0" err="1"/>
              <a:t>Y</a:t>
            </a:r>
            <a:r>
              <a:rPr lang="en-GB" sz="1600" baseline="-25000" dirty="0" err="1"/>
              <a:t>expected</a:t>
            </a:r>
            <a:r>
              <a:rPr lang="en-GB" sz="1600" dirty="0"/>
              <a:t> – </a:t>
            </a:r>
            <a:r>
              <a:rPr lang="en-GB" sz="1600" dirty="0" err="1"/>
              <a:t>Y</a:t>
            </a:r>
            <a:r>
              <a:rPr lang="en-GB" sz="1600" baseline="-25000" dirty="0" err="1"/>
              <a:t>pred</a:t>
            </a:r>
            <a:r>
              <a:rPr lang="en-GB" sz="1600" dirty="0"/>
              <a:t>)</a:t>
            </a:r>
            <a:r>
              <a:rPr lang="en-GB" sz="1600" baseline="30000" dirty="0"/>
              <a:t>2</a:t>
            </a:r>
          </a:p>
          <a:p>
            <a:pPr marL="257175" indent="-257175">
              <a:buFont typeface="+mj-lt"/>
              <a:buAutoNum type="arabicPeriod"/>
            </a:pPr>
            <a:r>
              <a:rPr lang="en-GB" sz="1800" dirty="0"/>
              <a:t>Expanding </a:t>
            </a:r>
            <a:r>
              <a:rPr lang="en-GB" sz="1800" dirty="0" err="1"/>
              <a:t>Ypred</a:t>
            </a:r>
            <a:r>
              <a:rPr lang="en-GB" sz="1800" dirty="0"/>
              <a:t>,   </a:t>
            </a:r>
            <a:r>
              <a:rPr lang="en-GB" sz="1600" dirty="0"/>
              <a:t>E =  ((</a:t>
            </a:r>
            <a:r>
              <a:rPr lang="en-GB" sz="1600" dirty="0" err="1"/>
              <a:t>Y</a:t>
            </a:r>
            <a:r>
              <a:rPr lang="en-GB" sz="1600" baseline="-25000" dirty="0" err="1"/>
              <a:t>expected</a:t>
            </a:r>
            <a:r>
              <a:rPr lang="en-GB" sz="1600" dirty="0"/>
              <a:t> – (</a:t>
            </a:r>
            <a:r>
              <a:rPr lang="en-GB" sz="1600" dirty="0" err="1"/>
              <a:t>mX</a:t>
            </a:r>
            <a:r>
              <a:rPr lang="en-GB" sz="1600" dirty="0"/>
              <a:t> + C))</a:t>
            </a:r>
            <a:r>
              <a:rPr lang="en-GB" sz="1600" baseline="30000" dirty="0"/>
              <a:t>2  </a:t>
            </a:r>
          </a:p>
          <a:p>
            <a:pPr marL="257175" indent="-257175">
              <a:buFont typeface="+mj-lt"/>
              <a:buAutoNum type="arabicPeriod"/>
            </a:pPr>
            <a:r>
              <a:rPr lang="en-GB" sz="1800" dirty="0"/>
              <a:t>Thus, E is a function of  m and c given </a:t>
            </a:r>
            <a:r>
              <a:rPr lang="en-GB" sz="1800" dirty="0" err="1"/>
              <a:t>Y</a:t>
            </a:r>
            <a:r>
              <a:rPr lang="en-GB" sz="1800" baseline="-25000" dirty="0" err="1"/>
              <a:t>expected</a:t>
            </a:r>
            <a:r>
              <a:rPr lang="en-GB" sz="1800" dirty="0"/>
              <a:t> and X come from data</a:t>
            </a:r>
          </a:p>
          <a:p>
            <a:pPr marL="257175" indent="-257175">
              <a:buFont typeface="+mj-lt"/>
              <a:buAutoNum type="arabicPeriod"/>
            </a:pPr>
            <a:r>
              <a:rPr lang="en-GB" sz="1800" dirty="0"/>
              <a:t>The E function being quadratic (raised to power of 2) when plotted against m and c, will acquire a parabolic shape</a:t>
            </a:r>
          </a:p>
          <a:p>
            <a:pPr marL="257175" indent="-257175">
              <a:buFont typeface="+mj-lt"/>
              <a:buAutoNum type="arabicPeriod"/>
            </a:pPr>
            <a:r>
              <a:rPr lang="en-GB" sz="1800" dirty="0"/>
              <a:t>This guarantees an absolute minima i.e. there will be a unique combination of m and c which will deliver the least error. Let his be the best m and best c</a:t>
            </a:r>
          </a:p>
          <a:p>
            <a:pPr marL="257175" indent="-257175">
              <a:buFont typeface="+mj-lt"/>
              <a:buAutoNum type="arabicPeriod"/>
            </a:pPr>
            <a:r>
              <a:rPr lang="en-GB" sz="1800" dirty="0"/>
              <a:t>Starting from some random m and c, the Gradient Descent method will automatically discover the best m and best c using a mathematical technique called “Partial Derivatives”</a:t>
            </a:r>
          </a:p>
          <a:p>
            <a:pPr marL="257175" indent="-257175">
              <a:buFont typeface="+mj-lt"/>
              <a:buAutoNum type="arabicPeriod"/>
            </a:pPr>
            <a:r>
              <a:rPr lang="en-GB" sz="1800" dirty="0"/>
              <a:t>This method can be applied with any number of independent variables. It will be faster than the algebraic </a:t>
            </a:r>
            <a:r>
              <a:rPr lang="en-GB" sz="1800" dirty="0" smtClean="0"/>
              <a:t>method</a:t>
            </a:r>
            <a:endParaRPr lang="en-GB" sz="1800" dirty="0"/>
          </a:p>
        </p:txBody>
      </p:sp>
    </p:spTree>
    <p:extLst>
      <p:ext uri="{BB962C8B-B14F-4D97-AF65-F5344CB8AC3E}">
        <p14:creationId xmlns:p14="http://schemas.microsoft.com/office/powerpoint/2010/main" val="2340512661"/>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9274" y="2971800"/>
            <a:ext cx="3648756" cy="400110"/>
          </a:xfrm>
          <a:prstGeom prst="rect">
            <a:avLst/>
          </a:prstGeom>
          <a:noFill/>
        </p:spPr>
        <p:txBody>
          <a:bodyPr wrap="none" rtlCol="0">
            <a:spAutoFit/>
          </a:bodyPr>
          <a:lstStyle/>
          <a:p>
            <a:pPr algn="ctr"/>
            <a:r>
              <a:rPr lang="en-GB" sz="2000" dirty="0"/>
              <a:t>Multivariate Linear Regression</a:t>
            </a:r>
            <a:endParaRPr lang="en-IN" sz="2000" dirty="0"/>
          </a:p>
        </p:txBody>
      </p:sp>
    </p:spTree>
    <p:extLst>
      <p:ext uri="{BB962C8B-B14F-4D97-AF65-F5344CB8AC3E}">
        <p14:creationId xmlns:p14="http://schemas.microsoft.com/office/powerpoint/2010/main" val="2835612031"/>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1295400"/>
            <a:ext cx="7700560" cy="4197303"/>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Multivariate Linear Regression</a:t>
            </a:r>
            <a:endParaRPr lang="en-IN" sz="1800" dirty="0"/>
          </a:p>
          <a:p>
            <a:pPr marL="640556" lvl="1" indent="-257175">
              <a:buFont typeface="+mj-lt"/>
              <a:buAutoNum type="alphaLcPeriod"/>
            </a:pPr>
            <a:endParaRPr lang="en-GB" sz="1050" dirty="0"/>
          </a:p>
          <a:p>
            <a:pPr marL="257175" indent="-257175">
              <a:buFont typeface="+mj-lt"/>
              <a:buAutoNum type="arabicPeriod"/>
            </a:pPr>
            <a:r>
              <a:rPr lang="en-GB" sz="1800" dirty="0"/>
              <a:t>When more than two predictor variables are used to predict the value in the dependent variable</a:t>
            </a:r>
          </a:p>
          <a:p>
            <a:pPr marL="257175" indent="-257175">
              <a:buFont typeface="+mj-lt"/>
              <a:buAutoNum type="arabicPeriod"/>
            </a:pPr>
            <a:r>
              <a:rPr lang="en-GB" sz="1800" dirty="0" smtClean="0"/>
              <a:t>The </a:t>
            </a:r>
            <a:r>
              <a:rPr lang="en-GB" sz="1800" dirty="0"/>
              <a:t>structure of the model remains same but gets extended to include all the variables instead of just one as in simple linear regression</a:t>
            </a:r>
          </a:p>
          <a:p>
            <a:pPr marL="600075" lvl="1" indent="-257175">
              <a:buFont typeface="+mj-lt"/>
              <a:buAutoNum type="alphaLcPeriod"/>
            </a:pPr>
            <a:r>
              <a:rPr lang="en-GB" sz="1600" dirty="0"/>
              <a:t>Y =  m</a:t>
            </a:r>
            <a:r>
              <a:rPr lang="en-GB" sz="1600" baseline="-25000" dirty="0"/>
              <a:t>1</a:t>
            </a:r>
            <a:r>
              <a:rPr lang="en-GB" sz="1600" dirty="0"/>
              <a:t>X</a:t>
            </a:r>
            <a:r>
              <a:rPr lang="en-GB" sz="1600" baseline="-25000" dirty="0"/>
              <a:t>1</a:t>
            </a:r>
            <a:r>
              <a:rPr lang="en-GB" sz="1600" dirty="0"/>
              <a:t> + m</a:t>
            </a:r>
            <a:r>
              <a:rPr lang="en-GB" sz="1600" baseline="-25000" dirty="0"/>
              <a:t>2</a:t>
            </a:r>
            <a:r>
              <a:rPr lang="en-GB" sz="1600" dirty="0"/>
              <a:t>X</a:t>
            </a:r>
            <a:r>
              <a:rPr lang="en-GB" sz="1600" baseline="-25000" dirty="0"/>
              <a:t>2</a:t>
            </a:r>
            <a:r>
              <a:rPr lang="en-GB" sz="1600" dirty="0"/>
              <a:t> + …. + </a:t>
            </a:r>
            <a:r>
              <a:rPr lang="en-GB" sz="1600" dirty="0" err="1"/>
              <a:t>m</a:t>
            </a:r>
            <a:r>
              <a:rPr lang="en-GB" sz="1600" baseline="-25000" dirty="0" err="1"/>
              <a:t>n</a:t>
            </a:r>
            <a:r>
              <a:rPr lang="en-GB" sz="1600" dirty="0" err="1"/>
              <a:t>X</a:t>
            </a:r>
            <a:r>
              <a:rPr lang="en-GB" sz="1600" baseline="-25000" dirty="0" err="1"/>
              <a:t>n</a:t>
            </a:r>
            <a:r>
              <a:rPr lang="en-GB" sz="1600" dirty="0"/>
              <a:t> + c + e</a:t>
            </a:r>
          </a:p>
          <a:p>
            <a:pPr marL="257175" indent="-257175">
              <a:buFont typeface="+mj-lt"/>
              <a:buAutoNum type="arabicPeriod"/>
            </a:pPr>
            <a:r>
              <a:rPr lang="en-GB" sz="1800" dirty="0" smtClean="0"/>
              <a:t>Geometrically</a:t>
            </a:r>
            <a:r>
              <a:rPr lang="en-GB" sz="1800" dirty="0"/>
              <a:t>, the line in simple linear regression model is replaced with a plane (for two predictor variables) and by a hyper plane (planes in higher than three dimensions) to express the relationship between dependent and independent variables</a:t>
            </a:r>
          </a:p>
          <a:p>
            <a:pPr marL="257175" indent="-257175">
              <a:buFont typeface="+mj-lt"/>
              <a:buAutoNum type="arabicPeriod"/>
            </a:pPr>
            <a:r>
              <a:rPr lang="en-GB" sz="1800" dirty="0" smtClean="0"/>
              <a:t>The </a:t>
            </a:r>
            <a:r>
              <a:rPr lang="en-GB" sz="1800" dirty="0"/>
              <a:t>predictor variables are expected to be independent of one another </a:t>
            </a:r>
            <a:r>
              <a:rPr lang="en-GB" sz="1800" dirty="0" err="1"/>
              <a:t>i.e</a:t>
            </a:r>
            <a:r>
              <a:rPr lang="en-GB" sz="1800" dirty="0"/>
              <a:t> not correlate amongst themselves</a:t>
            </a:r>
          </a:p>
          <a:p>
            <a:pPr marL="0" indent="0">
              <a:buNone/>
            </a:pPr>
            <a:endParaRPr lang="en-GB" sz="1800" dirty="0"/>
          </a:p>
        </p:txBody>
      </p:sp>
      <p:sp>
        <p:nvSpPr>
          <p:cNvPr id="3" name="TextBox 2"/>
          <p:cNvSpPr txBox="1"/>
          <p:nvPr/>
        </p:nvSpPr>
        <p:spPr>
          <a:xfrm>
            <a:off x="5791200" y="6019800"/>
            <a:ext cx="3214688" cy="523220"/>
          </a:xfrm>
          <a:prstGeom prst="rect">
            <a:avLst/>
          </a:prstGeom>
          <a:noFill/>
        </p:spPr>
        <p:txBody>
          <a:bodyPr wrap="square" rtlCol="0">
            <a:spAutoFit/>
          </a:bodyPr>
          <a:lstStyle/>
          <a:p>
            <a:r>
              <a:rPr lang="en-GB" sz="1400" dirty="0" err="1" smtClean="0"/>
              <a:t>Mpg_Linear+Regression_statsmodel.ipynb</a:t>
            </a:r>
            <a:endParaRPr lang="en-IN" sz="1400" dirty="0"/>
          </a:p>
        </p:txBody>
      </p:sp>
    </p:spTree>
    <p:extLst>
      <p:ext uri="{BB962C8B-B14F-4D97-AF65-F5344CB8AC3E}">
        <p14:creationId xmlns:p14="http://schemas.microsoft.com/office/powerpoint/2010/main" val="1175329388"/>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257175" indent="-257175">
              <a:buFont typeface="+mj-lt"/>
              <a:buAutoNum type="arabicPeriod"/>
            </a:pPr>
            <a:r>
              <a:rPr lang="en-IN" sz="1600" dirty="0" smtClean="0">
                <a:latin typeface="Times New Roman" panose="02020603050405020304" pitchFamily="18" charset="0"/>
                <a:cs typeface="Times New Roman" panose="02020603050405020304" pitchFamily="18" charset="0"/>
              </a:rPr>
              <a:t>Introduction </a:t>
            </a:r>
            <a:r>
              <a:rPr lang="en-IN" sz="1600" dirty="0">
                <a:latin typeface="Times New Roman" panose="02020603050405020304" pitchFamily="18" charset="0"/>
                <a:cs typeface="Times New Roman" panose="02020603050405020304" pitchFamily="18" charset="0"/>
              </a:rPr>
              <a:t>to Linear regression</a:t>
            </a:r>
          </a:p>
          <a:p>
            <a:pPr marL="600075" lvl="1" indent="-257175">
              <a:buFont typeface="+mj-lt"/>
              <a:buAutoNum type="alphaLcPeriod"/>
            </a:pPr>
            <a:r>
              <a:rPr lang="en-GB" sz="1600" dirty="0">
                <a:latin typeface="Times New Roman" panose="02020603050405020304" pitchFamily="18" charset="0"/>
                <a:cs typeface="Times New Roman" panose="02020603050405020304" pitchFamily="18" charset="0"/>
              </a:rPr>
              <a:t>What is linear regression</a:t>
            </a:r>
          </a:p>
          <a:p>
            <a:pPr marL="600075" lvl="1" indent="-257175">
              <a:buFont typeface="+mj-lt"/>
              <a:buAutoNum type="alphaLcPeriod"/>
            </a:pPr>
            <a:r>
              <a:rPr lang="en-GB" sz="1600" dirty="0">
                <a:latin typeface="Times New Roman" panose="02020603050405020304" pitchFamily="18" charset="0"/>
                <a:cs typeface="Times New Roman" panose="02020603050405020304" pitchFamily="18" charset="0"/>
              </a:rPr>
              <a:t>How is it built</a:t>
            </a:r>
          </a:p>
          <a:p>
            <a:pPr marL="600075" lvl="1" indent="-257175">
              <a:buFont typeface="+mj-lt"/>
              <a:buAutoNum type="alphaLcPeriod"/>
            </a:pPr>
            <a:r>
              <a:rPr lang="en-GB" sz="1600" dirty="0">
                <a:latin typeface="Times New Roman" panose="02020603050405020304" pitchFamily="18" charset="0"/>
                <a:cs typeface="Times New Roman" panose="02020603050405020304" pitchFamily="18" charset="0"/>
              </a:rPr>
              <a:t>Measuring model accuracy</a:t>
            </a: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Structure of Linear Regression model</a:t>
            </a:r>
          </a:p>
          <a:p>
            <a:pPr marL="600075" lvl="1" indent="-257175">
              <a:buFont typeface="+mj-lt"/>
              <a:buAutoNum type="alphaLcPeriod"/>
            </a:pPr>
            <a:r>
              <a:rPr lang="en-IN" sz="1600" dirty="0">
                <a:latin typeface="Times New Roman" panose="02020603050405020304" pitchFamily="18" charset="0"/>
                <a:cs typeface="Times New Roman" panose="02020603050405020304" pitchFamily="18" charset="0"/>
              </a:rPr>
              <a:t>coefficients</a:t>
            </a:r>
          </a:p>
          <a:p>
            <a:pPr marL="600075" lvl="1" indent="-257175">
              <a:buFont typeface="+mj-lt"/>
              <a:buAutoNum type="alphaLcPeriod"/>
            </a:pPr>
            <a:r>
              <a:rPr lang="en-IN" sz="1600" dirty="0">
                <a:latin typeface="Times New Roman" panose="02020603050405020304" pitchFamily="18" charset="0"/>
                <a:cs typeface="Times New Roman" panose="02020603050405020304" pitchFamily="18" charset="0"/>
              </a:rPr>
              <a:t>Intercept</a:t>
            </a:r>
          </a:p>
          <a:p>
            <a:pPr marL="600075" lvl="1" indent="-257175">
              <a:buFont typeface="+mj-lt"/>
              <a:buAutoNum type="alphaLcPeriod"/>
            </a:pPr>
            <a:r>
              <a:rPr lang="en-IN" sz="1600" dirty="0">
                <a:latin typeface="Times New Roman" panose="02020603050405020304" pitchFamily="18" charset="0"/>
                <a:cs typeface="Times New Roman" panose="02020603050405020304" pitchFamily="18" charset="0"/>
              </a:rPr>
              <a:t>error</a:t>
            </a: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OLS (Ordinary Least Square Method)</a:t>
            </a:r>
          </a:p>
          <a:p>
            <a:pPr marL="257175" indent="-257175">
              <a:buFont typeface="+mj-lt"/>
              <a:buAutoNum type="arabicPeriod"/>
            </a:pPr>
            <a:r>
              <a:rPr lang="en-GB" sz="1600" dirty="0">
                <a:latin typeface="Times New Roman" panose="02020603050405020304" pitchFamily="18" charset="0"/>
                <a:cs typeface="Times New Roman" panose="02020603050405020304" pitchFamily="18" charset="0"/>
              </a:rPr>
              <a:t>Gradient Descent method </a:t>
            </a:r>
          </a:p>
          <a:p>
            <a:pPr marL="257175" indent="-257175">
              <a:buFont typeface="+mj-lt"/>
              <a:buAutoNum type="arabicPeriod"/>
            </a:pPr>
            <a:r>
              <a:rPr lang="en-GB" sz="1600" dirty="0">
                <a:latin typeface="Times New Roman" panose="02020603050405020304" pitchFamily="18" charset="0"/>
                <a:cs typeface="Times New Roman" panose="02020603050405020304" pitchFamily="18" charset="0"/>
              </a:rPr>
              <a:t>Multivariate Linear Regression</a:t>
            </a:r>
          </a:p>
          <a:p>
            <a:pPr marL="257175" indent="-257175">
              <a:buFont typeface="+mj-lt"/>
              <a:buAutoNum type="arabicPeriod"/>
            </a:pPr>
            <a:r>
              <a:rPr lang="en-GB" sz="1600" dirty="0">
                <a:latin typeface="Times New Roman" panose="02020603050405020304" pitchFamily="18" charset="0"/>
                <a:cs typeface="Times New Roman" panose="02020603050405020304" pitchFamily="18" charset="0"/>
              </a:rPr>
              <a:t>Hypothesis Testing in Linear Regression</a:t>
            </a: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Assumptions of Linear Regression</a:t>
            </a:r>
          </a:p>
          <a:p>
            <a:pPr marL="600075" lvl="1" indent="-257175">
              <a:buFont typeface="+mj-lt"/>
              <a:buAutoNum type="arabicPeriod"/>
            </a:pPr>
            <a:r>
              <a:rPr lang="en-IN" sz="1600" dirty="0">
                <a:latin typeface="Times New Roman" panose="02020603050405020304" pitchFamily="18" charset="0"/>
                <a:cs typeface="Times New Roman" panose="02020603050405020304" pitchFamily="18" charset="0"/>
              </a:rPr>
              <a:t>Testing for violations of the assumptions</a:t>
            </a:r>
          </a:p>
          <a:p>
            <a:pPr marL="257175" indent="-257175">
              <a:buFont typeface="+mj-lt"/>
              <a:buAutoNum type="arabicPeriod"/>
            </a:pPr>
            <a:r>
              <a:rPr lang="en-GB" sz="1600" dirty="0">
                <a:latin typeface="Times New Roman" panose="02020603050405020304" pitchFamily="18" charset="0"/>
                <a:cs typeface="Times New Roman" panose="02020603050405020304" pitchFamily="18" charset="0"/>
              </a:rPr>
              <a:t>Advantages and disadvantages of Linear Regression </a:t>
            </a:r>
            <a:endParaRPr lang="en-IN" sz="16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1600" dirty="0">
                <a:latin typeface="Times New Roman" panose="02020603050405020304" pitchFamily="18" charset="0"/>
                <a:cs typeface="Times New Roman" panose="02020603050405020304" pitchFamily="18" charset="0"/>
              </a:rPr>
              <a:t>Applications of Linear Regression</a:t>
            </a:r>
          </a:p>
          <a:p>
            <a:endParaRPr lang="en-IN" sz="135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a:p>
            <a:endParaRPr lang="en-IN" sz="135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0" y="762000"/>
            <a:ext cx="8077200"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Linear Regression TOC</a:t>
            </a:r>
            <a:endParaRPr lang="en-IN" b="1" dirty="0">
              <a:latin typeface="Times New Roman" panose="02020603050405020304" pitchFamily="18" charset="0"/>
              <a:cs typeface="Times New Roman" panose="02020603050405020304" pitchFamily="18" charset="0"/>
            </a:endParaRPr>
          </a:p>
          <a:p>
            <a:endParaRPr lang="en-IN" dirty="0" smtClean="0">
              <a:solidFill>
                <a:schemeClr val="tx1">
                  <a:lumMod val="50000"/>
                  <a:lumOff val="50000"/>
                </a:schemeClr>
              </a:solidFill>
            </a:endParaRPr>
          </a:p>
        </p:txBody>
      </p:sp>
    </p:spTree>
    <p:extLst>
      <p:ext uri="{BB962C8B-B14F-4D97-AF65-F5344CB8AC3E}">
        <p14:creationId xmlns:p14="http://schemas.microsoft.com/office/powerpoint/2010/main" val="36766628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53138" y="1605097"/>
            <a:ext cx="7700560" cy="4341445"/>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Multivariate Linear Regression</a:t>
            </a:r>
            <a:endParaRPr lang="en-IN" sz="1800" dirty="0"/>
          </a:p>
          <a:p>
            <a:pPr marL="640556" lvl="1" indent="-257175">
              <a:buFont typeface="+mj-lt"/>
              <a:buAutoNum type="alphaLcPeriod"/>
            </a:pPr>
            <a:endParaRPr lang="en-GB" sz="1050" dirty="0"/>
          </a:p>
          <a:p>
            <a:pPr marL="257175" indent="-257175">
              <a:buFont typeface="+mj-lt"/>
              <a:buAutoNum type="arabicPeriod"/>
            </a:pPr>
            <a:r>
              <a:rPr lang="en-GB" sz="1600" dirty="0"/>
              <a:t>Model coefficients for car-mpg.csv dataset </a:t>
            </a:r>
          </a:p>
          <a:p>
            <a:pPr marL="257175" indent="-257175">
              <a:buFont typeface="+mj-lt"/>
              <a:buAutoNum type="arabicPeriod"/>
            </a:pPr>
            <a:endParaRPr lang="en-GB" sz="1600" dirty="0"/>
          </a:p>
          <a:p>
            <a:pPr marL="257175" indent="-257175">
              <a:buFont typeface="+mj-lt"/>
              <a:buAutoNum type="arabicPeriod"/>
            </a:pPr>
            <a:endParaRPr lang="en-GB" sz="1600" dirty="0"/>
          </a:p>
          <a:p>
            <a:pPr marL="257175" indent="-257175">
              <a:buFont typeface="+mj-lt"/>
              <a:buAutoNum type="arabicPeriod"/>
            </a:pPr>
            <a:endParaRPr lang="en-GB" sz="1600" dirty="0"/>
          </a:p>
          <a:p>
            <a:pPr marL="257175" indent="-257175">
              <a:buFont typeface="+mj-lt"/>
              <a:buAutoNum type="arabicPeriod"/>
            </a:pPr>
            <a:endParaRPr lang="en-GB" sz="1600" dirty="0"/>
          </a:p>
          <a:p>
            <a:pPr marL="257175" indent="-257175">
              <a:buFont typeface="+mj-lt"/>
              <a:buAutoNum type="arabicPeriod"/>
            </a:pPr>
            <a:r>
              <a:rPr lang="en-GB" sz="1600" dirty="0" smtClean="0"/>
              <a:t>Model </a:t>
            </a:r>
            <a:r>
              <a:rPr lang="en-GB" sz="1600" dirty="0"/>
              <a:t>structure -  mpg = 1.86 </a:t>
            </a:r>
            <a:r>
              <a:rPr lang="en-GB" sz="1600" dirty="0" err="1"/>
              <a:t>cyl</a:t>
            </a:r>
            <a:r>
              <a:rPr lang="en-GB" sz="1600" dirty="0"/>
              <a:t> + 0.01 </a:t>
            </a:r>
            <a:r>
              <a:rPr lang="en-GB" sz="1600" dirty="0" err="1"/>
              <a:t>disp</a:t>
            </a:r>
            <a:r>
              <a:rPr lang="en-GB" sz="1600" dirty="0"/>
              <a:t> – 0.03 </a:t>
            </a:r>
            <a:r>
              <a:rPr lang="en-GB" sz="1600" dirty="0" err="1"/>
              <a:t>hp</a:t>
            </a:r>
            <a:r>
              <a:rPr lang="en-GB" sz="1600" dirty="0"/>
              <a:t>  - 0.006wt + 0.01 </a:t>
            </a:r>
            <a:r>
              <a:rPr lang="en-GB" sz="1600" dirty="0" err="1"/>
              <a:t>acc</a:t>
            </a:r>
            <a:r>
              <a:rPr lang="en-GB" sz="1600" dirty="0"/>
              <a:t> + 0.75 </a:t>
            </a:r>
            <a:r>
              <a:rPr lang="en-GB" sz="1600" dirty="0" err="1"/>
              <a:t>yr</a:t>
            </a:r>
            <a:r>
              <a:rPr lang="en-GB" sz="1600" dirty="0"/>
              <a:t> + 6.6 </a:t>
            </a:r>
            <a:r>
              <a:rPr lang="en-GB" sz="1600" dirty="0" err="1"/>
              <a:t>cr_type</a:t>
            </a:r>
            <a:r>
              <a:rPr lang="en-GB" sz="1600" dirty="0"/>
              <a:t> – 26.6</a:t>
            </a:r>
          </a:p>
          <a:p>
            <a:pPr marL="257175" indent="-257175">
              <a:buFont typeface="+mj-lt"/>
              <a:buAutoNum type="arabicPeriod"/>
            </a:pPr>
            <a:endParaRPr lang="en-GB" sz="1600" dirty="0"/>
          </a:p>
          <a:p>
            <a:pPr marL="257175" indent="-257175">
              <a:buFont typeface="+mj-lt"/>
              <a:buAutoNum type="arabicPeriod"/>
            </a:pPr>
            <a:r>
              <a:rPr lang="en-GB" sz="1600" dirty="0"/>
              <a:t>The intercept of -26.6 is meaningless and can be eliminated if we scale the data using </a:t>
            </a:r>
            <a:r>
              <a:rPr lang="en-GB" sz="1600" dirty="0" err="1"/>
              <a:t>Zscore</a:t>
            </a:r>
            <a:r>
              <a:rPr lang="en-GB" sz="1600" dirty="0"/>
              <a:t> (centring data). This does not impact the accuracy but may change the coefficients.</a:t>
            </a:r>
          </a:p>
          <a:p>
            <a:pPr marL="0" indent="0">
              <a:buNone/>
            </a:pPr>
            <a:endParaRPr lang="en-GB" sz="1600" dirty="0"/>
          </a:p>
        </p:txBody>
      </p:sp>
      <p:sp>
        <p:nvSpPr>
          <p:cNvPr id="3" name="TextBox 2"/>
          <p:cNvSpPr txBox="1"/>
          <p:nvPr/>
        </p:nvSpPr>
        <p:spPr>
          <a:xfrm>
            <a:off x="5410200" y="5486400"/>
            <a:ext cx="3214688" cy="584775"/>
          </a:xfrm>
          <a:prstGeom prst="rect">
            <a:avLst/>
          </a:prstGeom>
          <a:noFill/>
        </p:spPr>
        <p:txBody>
          <a:bodyPr wrap="square" rtlCol="0">
            <a:spAutoFit/>
          </a:bodyPr>
          <a:lstStyle/>
          <a:p>
            <a:r>
              <a:rPr lang="en-GB" sz="1600" dirty="0" err="1" smtClean="0"/>
              <a:t>Mpg_Linear+Regression_statsmodel.ipynb</a:t>
            </a:r>
            <a:endParaRPr lang="en-IN" sz="1600" dirty="0"/>
          </a:p>
        </p:txBody>
      </p:sp>
      <p:graphicFrame>
        <p:nvGraphicFramePr>
          <p:cNvPr id="5" name="Table 4"/>
          <p:cNvGraphicFramePr>
            <a:graphicFrameLocks noGrp="1"/>
          </p:cNvGraphicFramePr>
          <p:nvPr>
            <p:extLst/>
          </p:nvPr>
        </p:nvGraphicFramePr>
        <p:xfrm>
          <a:off x="1952625" y="2488406"/>
          <a:ext cx="4410075" cy="1183005"/>
        </p:xfrm>
        <a:graphic>
          <a:graphicData uri="http://schemas.openxmlformats.org/drawingml/2006/table">
            <a:tbl>
              <a:tblPr>
                <a:tableStyleId>{5C22544A-7EE6-4342-B048-85BDC9FD1C3A}</a:tableStyleId>
              </a:tblPr>
              <a:tblGrid>
                <a:gridCol w="504825">
                  <a:extLst>
                    <a:ext uri="{9D8B030D-6E8A-4147-A177-3AD203B41FA5}">
                      <a16:colId xmlns:a16="http://schemas.microsoft.com/office/drawing/2014/main" val="1712957759"/>
                    </a:ext>
                  </a:extLst>
                </a:gridCol>
                <a:gridCol w="714375">
                  <a:extLst>
                    <a:ext uri="{9D8B030D-6E8A-4147-A177-3AD203B41FA5}">
                      <a16:colId xmlns:a16="http://schemas.microsoft.com/office/drawing/2014/main" val="3296220229"/>
                    </a:ext>
                  </a:extLst>
                </a:gridCol>
                <a:gridCol w="3190875">
                  <a:extLst>
                    <a:ext uri="{9D8B030D-6E8A-4147-A177-3AD203B41FA5}">
                      <a16:colId xmlns:a16="http://schemas.microsoft.com/office/drawing/2014/main" val="3933327581"/>
                    </a:ext>
                  </a:extLst>
                </a:gridCol>
              </a:tblGrid>
              <a:tr h="131445">
                <a:tc>
                  <a:txBody>
                    <a:bodyPr/>
                    <a:lstStyle/>
                    <a:p>
                      <a:pPr algn="ctr" fontAlgn="ctr"/>
                      <a:r>
                        <a:rPr lang="en-IN" sz="800" u="none" strike="noStrike">
                          <a:effectLst/>
                        </a:rPr>
                        <a:t>Attributes</a:t>
                      </a:r>
                      <a:endParaRPr lang="en-IN" sz="800" b="0" i="0" u="none" strike="noStrike">
                        <a:solidFill>
                          <a:srgbClr val="000000"/>
                        </a:solidFill>
                        <a:effectLst/>
                        <a:latin typeface="Arial" panose="020B0604020202020204" pitchFamily="34" charset="0"/>
                      </a:endParaRPr>
                    </a:p>
                  </a:txBody>
                  <a:tcPr marL="5715" marR="5715" marT="5715" marB="0" anchor="ctr"/>
                </a:tc>
                <a:tc>
                  <a:txBody>
                    <a:bodyPr/>
                    <a:lstStyle/>
                    <a:p>
                      <a:pPr algn="ctr" fontAlgn="ctr"/>
                      <a:r>
                        <a:rPr lang="en-IN" sz="800" u="none" strike="noStrike">
                          <a:effectLst/>
                        </a:rPr>
                        <a:t>Coefficient</a:t>
                      </a:r>
                      <a:endParaRPr lang="en-IN" sz="800" b="0" i="0" u="none" strike="noStrike">
                        <a:solidFill>
                          <a:srgbClr val="000000"/>
                        </a:solidFill>
                        <a:effectLst/>
                        <a:latin typeface="Arial" panose="020B0604020202020204" pitchFamily="34" charset="0"/>
                      </a:endParaRPr>
                    </a:p>
                  </a:txBody>
                  <a:tcPr marL="5715" marR="5715" marT="5715" marB="0" anchor="ctr"/>
                </a:tc>
                <a:tc>
                  <a:txBody>
                    <a:bodyPr/>
                    <a:lstStyle/>
                    <a:p>
                      <a:pPr algn="l" fontAlgn="b"/>
                      <a:r>
                        <a:rPr lang="en-IN" sz="800" u="none" strike="noStrike">
                          <a:effectLst/>
                        </a:rPr>
                        <a:t>Interpretation</a:t>
                      </a:r>
                      <a:endParaRPr lang="en-IN"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464361022"/>
                  </a:ext>
                </a:extLst>
              </a:tr>
              <a:tr h="131445">
                <a:tc>
                  <a:txBody>
                    <a:bodyPr/>
                    <a:lstStyle/>
                    <a:p>
                      <a:pPr algn="l" fontAlgn="b"/>
                      <a:r>
                        <a:rPr lang="en-IN" sz="800" u="none" strike="noStrike">
                          <a:effectLst/>
                        </a:rPr>
                        <a:t>cyl </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1.863717834</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cyl, mpg increases by 1.86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54494802"/>
                  </a:ext>
                </a:extLst>
              </a:tr>
              <a:tr h="131445">
                <a:tc>
                  <a:txBody>
                    <a:bodyPr/>
                    <a:lstStyle/>
                    <a:p>
                      <a:pPr algn="l" fontAlgn="b"/>
                      <a:r>
                        <a:rPr lang="en-IN" sz="800" u="none" strike="noStrike">
                          <a:effectLst/>
                        </a:rPr>
                        <a:t>disp  </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0.010066051</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disp, mpg increases by 0.01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531152373"/>
                  </a:ext>
                </a:extLst>
              </a:tr>
              <a:tr h="131445">
                <a:tc>
                  <a:txBody>
                    <a:bodyPr/>
                    <a:lstStyle/>
                    <a:p>
                      <a:pPr algn="l" fontAlgn="b"/>
                      <a:r>
                        <a:rPr lang="en-IN" sz="800" u="none" strike="noStrike">
                          <a:effectLst/>
                        </a:rPr>
                        <a:t>hp </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-0.039229006</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hp decreases mpg by 0.03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2413055052"/>
                  </a:ext>
                </a:extLst>
              </a:tr>
              <a:tr h="131445">
                <a:tc>
                  <a:txBody>
                    <a:bodyPr/>
                    <a:lstStyle/>
                    <a:p>
                      <a:pPr algn="l" fontAlgn="b"/>
                      <a:r>
                        <a:rPr lang="en-IN" sz="800" u="none" strike="noStrike">
                          <a:effectLst/>
                        </a:rPr>
                        <a:t>wt </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-0.006414997</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wt decreases mpg by 0.006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659411553"/>
                  </a:ext>
                </a:extLst>
              </a:tr>
              <a:tr h="131445">
                <a:tc>
                  <a:txBody>
                    <a:bodyPr/>
                    <a:lstStyle/>
                    <a:p>
                      <a:pPr algn="l" fontAlgn="b"/>
                      <a:r>
                        <a:rPr lang="en-IN" sz="800" u="none" strike="noStrike">
                          <a:effectLst/>
                        </a:rPr>
                        <a:t>acc </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0.011723809</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acc increases mpg by 0.01</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990598684"/>
                  </a:ext>
                </a:extLst>
              </a:tr>
              <a:tr h="131445">
                <a:tc>
                  <a:txBody>
                    <a:bodyPr/>
                    <a:lstStyle/>
                    <a:p>
                      <a:pPr algn="l" fontAlgn="b"/>
                      <a:r>
                        <a:rPr lang="en-IN" sz="800" u="none" strike="noStrike">
                          <a:effectLst/>
                        </a:rPr>
                        <a:t>yr</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0.758818485</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 one unit increase in year of manufacture increases mpg by .75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336376431"/>
                  </a:ext>
                </a:extLst>
              </a:tr>
              <a:tr h="131445">
                <a:tc>
                  <a:txBody>
                    <a:bodyPr/>
                    <a:lstStyle/>
                    <a:p>
                      <a:pPr algn="l" fontAlgn="b"/>
                      <a:r>
                        <a:rPr lang="en-IN" sz="800" u="none" strike="noStrike">
                          <a:effectLst/>
                        </a:rPr>
                        <a:t>car_type</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6.626521339</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GB" sz="800" u="none" strike="noStrike">
                          <a:effectLst/>
                        </a:rPr>
                        <a:t>Automatic car type increases mpg by 6.6 units</a:t>
                      </a:r>
                      <a:endParaRPr lang="en-GB" sz="800" b="0" i="0" u="none" strike="noStrike">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2313917170"/>
                  </a:ext>
                </a:extLst>
              </a:tr>
              <a:tr h="131445">
                <a:tc>
                  <a:txBody>
                    <a:bodyPr/>
                    <a:lstStyle/>
                    <a:p>
                      <a:pPr algn="l" fontAlgn="b"/>
                      <a:r>
                        <a:rPr lang="en-IN" sz="800" u="none" strike="noStrike">
                          <a:effectLst/>
                        </a:rPr>
                        <a:t>Intercept</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r" fontAlgn="b"/>
                      <a:r>
                        <a:rPr lang="en-IN" sz="800" u="none" strike="noStrike">
                          <a:effectLst/>
                        </a:rPr>
                        <a:t>-26.69336013</a:t>
                      </a:r>
                      <a:endParaRPr lang="en-IN" sz="800" b="0" i="0" u="none" strike="noStrike">
                        <a:solidFill>
                          <a:srgbClr val="000000"/>
                        </a:solidFill>
                        <a:effectLst/>
                        <a:latin typeface="Arial" panose="020B0604020202020204" pitchFamily="34" charset="0"/>
                      </a:endParaRPr>
                    </a:p>
                  </a:txBody>
                  <a:tcPr marL="5715" marR="5715" marT="5715" marB="0" anchor="b"/>
                </a:tc>
                <a:tc>
                  <a:txBody>
                    <a:bodyPr/>
                    <a:lstStyle/>
                    <a:p>
                      <a:pPr algn="l" fontAlgn="b"/>
                      <a:r>
                        <a:rPr lang="en-IN" sz="800" u="none" strike="noStrike" dirty="0">
                          <a:effectLst/>
                        </a:rPr>
                        <a:t>Meaning less.</a:t>
                      </a:r>
                      <a:endParaRPr lang="en-IN" sz="800" b="0" i="0" u="none" strike="noStrike" dirty="0">
                        <a:solidFill>
                          <a:srgbClr val="000000"/>
                        </a:solidFill>
                        <a:effectLst/>
                        <a:latin typeface="Arial" panose="020B0604020202020204" pitchFamily="34" charset="0"/>
                      </a:endParaRPr>
                    </a:p>
                  </a:txBody>
                  <a:tcPr marL="5715" marR="5715" marT="5715" marB="0" anchor="b"/>
                </a:tc>
                <a:extLst>
                  <a:ext uri="{0D108BD9-81ED-4DB2-BD59-A6C34878D82A}">
                    <a16:rowId xmlns:a16="http://schemas.microsoft.com/office/drawing/2014/main" val="3918810523"/>
                  </a:ext>
                </a:extLst>
              </a:tr>
            </a:tbl>
          </a:graphicData>
        </a:graphic>
      </p:graphicFrame>
    </p:spTree>
    <p:extLst>
      <p:ext uri="{BB962C8B-B14F-4D97-AF65-F5344CB8AC3E}">
        <p14:creationId xmlns:p14="http://schemas.microsoft.com/office/powerpoint/2010/main" val="638665303"/>
      </p:ext>
    </p:extLst>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4601" y="3276600"/>
            <a:ext cx="4769897" cy="400110"/>
          </a:xfrm>
          <a:prstGeom prst="rect">
            <a:avLst/>
          </a:prstGeom>
          <a:noFill/>
        </p:spPr>
        <p:txBody>
          <a:bodyPr wrap="none" rtlCol="0">
            <a:spAutoFit/>
          </a:bodyPr>
          <a:lstStyle/>
          <a:p>
            <a:pPr algn="ctr"/>
            <a:r>
              <a:rPr lang="en-GB" sz="2000" dirty="0"/>
              <a:t>Hypothesis Testing In Linear Regression</a:t>
            </a:r>
            <a:endParaRPr lang="en-IN" sz="2000" dirty="0"/>
          </a:p>
        </p:txBody>
      </p:sp>
    </p:spTree>
    <p:extLst>
      <p:ext uri="{BB962C8B-B14F-4D97-AF65-F5344CB8AC3E}">
        <p14:creationId xmlns:p14="http://schemas.microsoft.com/office/powerpoint/2010/main" val="2174853165"/>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066800"/>
            <a:ext cx="7700560" cy="4749762"/>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Hypothesis Testing For Linear Regression</a:t>
            </a:r>
            <a:endParaRPr lang="en-IN" sz="1800" dirty="0"/>
          </a:p>
          <a:p>
            <a:pPr marL="640556" lvl="1" indent="-257175">
              <a:buFont typeface="+mj-lt"/>
              <a:buAutoNum type="alphaLcPeriod"/>
            </a:pPr>
            <a:endParaRPr lang="en-GB" sz="1050" dirty="0"/>
          </a:p>
          <a:p>
            <a:pPr marL="257175" indent="-257175">
              <a:buFont typeface="+mj-lt"/>
              <a:buAutoNum type="arabicPeriod"/>
            </a:pPr>
            <a:r>
              <a:rPr lang="en-GB" sz="1600" dirty="0"/>
              <a:t>The big question one needs to ask is, are these coefficients really reflecting the relation between the target variable and the independent variable or are they by statistical chance.</a:t>
            </a:r>
          </a:p>
          <a:p>
            <a:pPr marL="257175" indent="-257175">
              <a:buFont typeface="+mj-lt"/>
              <a:buAutoNum type="arabicPeriod"/>
            </a:pPr>
            <a:r>
              <a:rPr lang="en-GB" sz="1600" dirty="0"/>
              <a:t>Consider the coefficient for the acceleration variable, it is positive 0.01! What it means is, for every increase in acceleration, mpg increases by 0.01 units. Which is absurd!</a:t>
            </a:r>
          </a:p>
          <a:p>
            <a:pPr marL="257175" indent="-257175">
              <a:buFont typeface="+mj-lt"/>
              <a:buAutoNum type="arabicPeriod"/>
            </a:pPr>
            <a:r>
              <a:rPr lang="en-GB" sz="1600" dirty="0"/>
              <a:t>To establish the reliability of the coefficients, we need hypothesis testing </a:t>
            </a:r>
          </a:p>
          <a:p>
            <a:pPr marL="257175" indent="-257175">
              <a:buFont typeface="+mj-lt"/>
              <a:buAutoNum type="arabicPeriod"/>
            </a:pPr>
            <a:r>
              <a:rPr lang="en-GB" sz="1600" dirty="0"/>
              <a:t>The Null hypothesis (H0) claims there is no relation between mpg and any of the variables. That means the coefficient is 0 in the universe</a:t>
            </a:r>
          </a:p>
          <a:p>
            <a:pPr marL="257175" indent="-257175">
              <a:buFont typeface="+mj-lt"/>
              <a:buAutoNum type="arabicPeriod"/>
            </a:pPr>
            <a:r>
              <a:rPr lang="en-GB" sz="1600" dirty="0"/>
              <a:t>Assuming H0 to be true, what is the probability of finding the coefficients found in the sample if the sample is drawn from that universe in which H0 is true</a:t>
            </a:r>
          </a:p>
          <a:p>
            <a:pPr marL="257175" indent="-257175">
              <a:buFont typeface="+mj-lt"/>
              <a:buAutoNum type="arabicPeriod"/>
            </a:pPr>
            <a:r>
              <a:rPr lang="en-GB" sz="1600" dirty="0"/>
              <a:t>At 95% confidence level if the p value is &lt; .05,  we reject the H0 i.e. probability of finding these coefficients in sample if they are 0 in the universe is very low</a:t>
            </a:r>
          </a:p>
          <a:p>
            <a:pPr marL="257175" indent="-257175">
              <a:buFont typeface="+mj-lt"/>
              <a:buAutoNum type="arabicPeriod"/>
            </a:pPr>
            <a:r>
              <a:rPr lang="en-GB" sz="1600" dirty="0"/>
              <a:t>If p value is &gt;=.05, we do not have sufficient evidence in the data to reject the H0 and hence we do not reject H0. We believe H0 is likely to be true in the universe</a:t>
            </a:r>
          </a:p>
        </p:txBody>
      </p:sp>
    </p:spTree>
    <p:extLst>
      <p:ext uri="{BB962C8B-B14F-4D97-AF65-F5344CB8AC3E}">
        <p14:creationId xmlns:p14="http://schemas.microsoft.com/office/powerpoint/2010/main" val="1366917880"/>
      </p:ext>
    </p:extLst>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563791"/>
            <a:ext cx="4895203" cy="3717314"/>
          </a:xfrm>
          <a:prstGeom prst="rect">
            <a:avLst/>
          </a:prstGeom>
        </p:spPr>
      </p:pic>
      <p:sp>
        <p:nvSpPr>
          <p:cNvPr id="3" name="Rectangle 3"/>
          <p:cNvSpPr txBox="1">
            <a:spLocks noChangeArrowheads="1"/>
          </p:cNvSpPr>
          <p:nvPr/>
        </p:nvSpPr>
        <p:spPr>
          <a:xfrm>
            <a:off x="457200" y="1066800"/>
            <a:ext cx="7700560" cy="528093"/>
          </a:xfrm>
          <a:prstGeom prst="rect">
            <a:avLst/>
          </a:prstGeom>
        </p:spPr>
        <p:txBody>
          <a:bodyPr vert="horz" wrap="square" lIns="68580" tIns="34290" rIns="68580" bIns="3429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u="sng" dirty="0"/>
              <a:t>Hypothesis Testing For Linear Regression</a:t>
            </a:r>
            <a:endParaRPr lang="en-IN" sz="1800" dirty="0"/>
          </a:p>
          <a:p>
            <a:pPr marL="640556" lvl="1" indent="-257175">
              <a:buFont typeface="+mj-lt"/>
              <a:buAutoNum type="alphaLcPeriod"/>
            </a:pPr>
            <a:endParaRPr lang="en-GB" sz="1050" dirty="0"/>
          </a:p>
        </p:txBody>
      </p:sp>
      <p:sp>
        <p:nvSpPr>
          <p:cNvPr id="4" name="TextBox 3"/>
          <p:cNvSpPr txBox="1"/>
          <p:nvPr/>
        </p:nvSpPr>
        <p:spPr>
          <a:xfrm>
            <a:off x="5479606" y="1447800"/>
            <a:ext cx="3445125" cy="4708981"/>
          </a:xfrm>
          <a:prstGeom prst="rect">
            <a:avLst/>
          </a:prstGeom>
          <a:noFill/>
        </p:spPr>
        <p:txBody>
          <a:bodyPr wrap="square" rtlCol="0">
            <a:spAutoFit/>
          </a:bodyPr>
          <a:lstStyle/>
          <a:p>
            <a:pPr marL="257175" indent="-257175">
              <a:buFont typeface="+mj-lt"/>
              <a:buAutoNum type="arabicPeriod"/>
            </a:pPr>
            <a:r>
              <a:rPr lang="en-GB" sz="1200" dirty="0"/>
              <a:t>R-Squared metric is not reliable as it is does not take into account spurious correlations</a:t>
            </a:r>
          </a:p>
          <a:p>
            <a:pPr marL="257175" indent="-257175">
              <a:buFont typeface="+mj-lt"/>
              <a:buAutoNum type="arabicPeriod"/>
            </a:pPr>
            <a:endParaRPr lang="en-GB" sz="1200" dirty="0"/>
          </a:p>
          <a:p>
            <a:pPr marL="257175" indent="-257175">
              <a:buFont typeface="+mj-lt"/>
              <a:buAutoNum type="arabicPeriod"/>
            </a:pPr>
            <a:r>
              <a:rPr lang="en-GB" sz="1200" dirty="0"/>
              <a:t>Adjusted R-squared metric accounts for the spurious correlations. It decreases when we include attributes into the model that are weak or poor predictors of Y</a:t>
            </a:r>
          </a:p>
          <a:p>
            <a:pPr marL="257175" indent="-257175">
              <a:buFont typeface="+mj-lt"/>
              <a:buAutoNum type="arabicPeriod"/>
            </a:pPr>
            <a:endParaRPr lang="en-GB" sz="1200" dirty="0"/>
          </a:p>
          <a:p>
            <a:pPr marL="257175" indent="-257175">
              <a:buFont typeface="+mj-lt"/>
              <a:buAutoNum type="arabicPeriod"/>
            </a:pPr>
            <a:r>
              <a:rPr lang="en-GB" sz="1200" dirty="0"/>
              <a:t>The statistical analysis is based on T distribution which as mean of 0</a:t>
            </a:r>
          </a:p>
          <a:p>
            <a:pPr marL="257175" indent="-257175">
              <a:buFont typeface="+mj-lt"/>
              <a:buAutoNum type="arabicPeriod"/>
            </a:pPr>
            <a:endParaRPr lang="en-GB" sz="1200" dirty="0"/>
          </a:p>
          <a:p>
            <a:pPr marL="257175" indent="-257175">
              <a:buFont typeface="+mj-lt"/>
              <a:buAutoNum type="arabicPeriod"/>
            </a:pPr>
            <a:r>
              <a:rPr lang="en-GB" sz="1200" dirty="0" err="1"/>
              <a:t>Coeff</a:t>
            </a:r>
            <a:r>
              <a:rPr lang="en-GB" sz="1200" dirty="0"/>
              <a:t> = </a:t>
            </a:r>
            <a:r>
              <a:rPr lang="en-GB" sz="1200" dirty="0" err="1"/>
              <a:t>Std_error</a:t>
            </a:r>
            <a:r>
              <a:rPr lang="en-GB" sz="1200" dirty="0"/>
              <a:t> * t  where </a:t>
            </a:r>
            <a:r>
              <a:rPr lang="en-GB" sz="1200" dirty="0" err="1"/>
              <a:t>std_error</a:t>
            </a:r>
            <a:r>
              <a:rPr lang="en-GB" sz="1200" dirty="0"/>
              <a:t> is standard deviation and t is </a:t>
            </a:r>
            <a:r>
              <a:rPr lang="en-GB" sz="1200" dirty="0" err="1"/>
              <a:t>zscore</a:t>
            </a:r>
            <a:r>
              <a:rPr lang="en-GB" sz="1200" dirty="0"/>
              <a:t> in T distribution</a:t>
            </a:r>
          </a:p>
          <a:p>
            <a:pPr marL="257175" indent="-257175">
              <a:buFont typeface="+mj-lt"/>
              <a:buAutoNum type="arabicPeriod"/>
            </a:pPr>
            <a:endParaRPr lang="en-GB" sz="1200" dirty="0"/>
          </a:p>
          <a:p>
            <a:pPr marL="257175" indent="-257175">
              <a:buFont typeface="+mj-lt"/>
              <a:buAutoNum type="arabicPeriod"/>
            </a:pPr>
            <a:r>
              <a:rPr lang="en-GB" sz="1200" dirty="0"/>
              <a:t>P is the conditional probability given H0 is true</a:t>
            </a:r>
          </a:p>
          <a:p>
            <a:pPr marL="257175" indent="-257175">
              <a:buFont typeface="+mj-lt"/>
              <a:buAutoNum type="arabicPeriod"/>
            </a:pPr>
            <a:endParaRPr lang="en-GB" sz="1200" dirty="0"/>
          </a:p>
          <a:p>
            <a:pPr marL="257175" indent="-257175">
              <a:buFont typeface="+mj-lt"/>
              <a:buAutoNum type="arabicPeriod"/>
            </a:pPr>
            <a:r>
              <a:rPr lang="en-GB" sz="1200" dirty="0" err="1"/>
              <a:t>Atrributes</a:t>
            </a:r>
            <a:r>
              <a:rPr lang="en-GB" sz="1200" dirty="0"/>
              <a:t> such as </a:t>
            </a:r>
            <a:r>
              <a:rPr lang="en-GB" sz="1200" dirty="0" err="1"/>
              <a:t>disp</a:t>
            </a:r>
            <a:r>
              <a:rPr lang="en-GB" sz="1200" dirty="0"/>
              <a:t>, </a:t>
            </a:r>
            <a:r>
              <a:rPr lang="en-GB" sz="1200" dirty="0" err="1"/>
              <a:t>acc</a:t>
            </a:r>
            <a:r>
              <a:rPr lang="en-GB" sz="1200" dirty="0"/>
              <a:t> have P value &gt; 0.05 and hence statistically their coefficients are not reliable</a:t>
            </a:r>
          </a:p>
          <a:p>
            <a:pPr marL="257175" indent="-257175">
              <a:buFont typeface="+mj-lt"/>
              <a:buAutoNum type="arabicPeriod"/>
            </a:pPr>
            <a:endParaRPr lang="en-GB" sz="1200" dirty="0"/>
          </a:p>
          <a:p>
            <a:pPr marL="257175" indent="-257175">
              <a:buFont typeface="+mj-lt"/>
              <a:buAutoNum type="arabicPeriod"/>
            </a:pPr>
            <a:r>
              <a:rPr lang="en-GB" sz="1200" dirty="0"/>
              <a:t>Overall, model P value is lower than 0.05 which means model is reliable after eliminating the useless attributes</a:t>
            </a:r>
            <a:endParaRPr lang="en-IN" sz="1200" dirty="0"/>
          </a:p>
        </p:txBody>
      </p:sp>
    </p:spTree>
    <p:extLst>
      <p:ext uri="{BB962C8B-B14F-4D97-AF65-F5344CB8AC3E}">
        <p14:creationId xmlns:p14="http://schemas.microsoft.com/office/powerpoint/2010/main" val="2150440666"/>
      </p:ext>
    </p:extLst>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5233" y="2895600"/>
            <a:ext cx="4089582" cy="400110"/>
          </a:xfrm>
          <a:prstGeom prst="rect">
            <a:avLst/>
          </a:prstGeom>
          <a:noFill/>
        </p:spPr>
        <p:txBody>
          <a:bodyPr wrap="none" rtlCol="0">
            <a:spAutoFit/>
          </a:bodyPr>
          <a:lstStyle/>
          <a:p>
            <a:pPr algn="ctr"/>
            <a:r>
              <a:rPr lang="en-GB" sz="2000" dirty="0"/>
              <a:t>Assumptions In Linear Regression</a:t>
            </a:r>
            <a:endParaRPr lang="en-IN" sz="2000" dirty="0"/>
          </a:p>
        </p:txBody>
      </p:sp>
    </p:spTree>
    <p:extLst>
      <p:ext uri="{BB962C8B-B14F-4D97-AF65-F5344CB8AC3E}">
        <p14:creationId xmlns:p14="http://schemas.microsoft.com/office/powerpoint/2010/main" val="2556661761"/>
      </p:ext>
    </p:extLst>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838200" y="1371600"/>
            <a:ext cx="7886700" cy="5182637"/>
          </a:xfrm>
          <a:prstGeom prst="rect">
            <a:avLst/>
          </a:prstGeom>
          <a:noFill/>
        </p:spPr>
        <p:txBody>
          <a:bodyPr wrap="square" rtlCol="0">
            <a:spAutoFit/>
          </a:bodyPr>
          <a:lstStyle/>
          <a:p>
            <a:pPr lvl="0">
              <a:lnSpc>
                <a:spcPct val="150000"/>
              </a:lnSpc>
            </a:pPr>
            <a:r>
              <a:rPr lang="en-US" sz="1400" b="1" dirty="0"/>
              <a:t>Assumption 1</a:t>
            </a:r>
          </a:p>
          <a:p>
            <a:pPr marL="257175" indent="-257175">
              <a:lnSpc>
                <a:spcPct val="150000"/>
              </a:lnSpc>
              <a:buFont typeface="+mj-lt"/>
              <a:buAutoNum type="arabicPeriod"/>
            </a:pPr>
            <a:r>
              <a:rPr lang="en-US" sz="1400" dirty="0">
                <a:solidFill>
                  <a:srgbClr val="000000"/>
                </a:solidFill>
              </a:rPr>
              <a:t>Population Linear Regression Model is linear in the parameters though it may not be linear in the variables i.e. the slope coefficients are always raised to power 1. The variables may be raised to any power. The regression model thus, takes the form   </a:t>
            </a:r>
            <a:r>
              <a:rPr lang="en-US" sz="1400" dirty="0" err="1">
                <a:solidFill>
                  <a:srgbClr val="000000"/>
                </a:solidFill>
              </a:rPr>
              <a:t>y</a:t>
            </a:r>
            <a:r>
              <a:rPr lang="en-US" sz="1400" baseline="-25000" dirty="0" err="1">
                <a:solidFill>
                  <a:srgbClr val="000000"/>
                </a:solidFill>
              </a:rPr>
              <a:t>i</a:t>
            </a:r>
            <a:r>
              <a:rPr lang="en-US" sz="1400" dirty="0">
                <a:solidFill>
                  <a:srgbClr val="000000"/>
                </a:solidFill>
              </a:rPr>
              <a:t> = </a:t>
            </a:r>
            <a:r>
              <a:rPr lang="en-GB" sz="1400" dirty="0" err="1">
                <a:solidFill>
                  <a:srgbClr val="000000"/>
                </a:solidFill>
              </a:rPr>
              <a:t>m</a:t>
            </a:r>
            <a:r>
              <a:rPr lang="en-GB" sz="1400" baseline="-25000" dirty="0" err="1">
                <a:solidFill>
                  <a:srgbClr val="000000"/>
                </a:solidFill>
              </a:rPr>
              <a:t>i</a:t>
            </a:r>
            <a:r>
              <a:rPr lang="en-GB" sz="1400" dirty="0" err="1">
                <a:solidFill>
                  <a:srgbClr val="000000"/>
                </a:solidFill>
              </a:rPr>
              <a:t>X</a:t>
            </a:r>
            <a:r>
              <a:rPr lang="en-GB" sz="1400" baseline="-25000" dirty="0" err="1">
                <a:solidFill>
                  <a:srgbClr val="000000"/>
                </a:solidFill>
              </a:rPr>
              <a:t>i</a:t>
            </a:r>
            <a:r>
              <a:rPr lang="en-GB" sz="1400" dirty="0">
                <a:solidFill>
                  <a:srgbClr val="000000"/>
                </a:solidFill>
              </a:rPr>
              <a:t> + C + </a:t>
            </a:r>
            <a:r>
              <a:rPr lang="en-GB" sz="1400" dirty="0" err="1">
                <a:solidFill>
                  <a:srgbClr val="000000"/>
                </a:solidFill>
              </a:rPr>
              <a:t>e</a:t>
            </a:r>
            <a:r>
              <a:rPr lang="en-GB" sz="1400" baseline="-25000" dirty="0" err="1">
                <a:solidFill>
                  <a:srgbClr val="000000"/>
                </a:solidFill>
              </a:rPr>
              <a:t>i</a:t>
            </a:r>
            <a:r>
              <a:rPr lang="en-GB" sz="1400" dirty="0">
                <a:solidFill>
                  <a:srgbClr val="000000"/>
                </a:solidFill>
              </a:rPr>
              <a:t> </a:t>
            </a:r>
            <a:r>
              <a:rPr lang="en-US" sz="1400" dirty="0">
                <a:solidFill>
                  <a:srgbClr val="000000"/>
                </a:solidFill>
              </a:rPr>
              <a:t>(</a:t>
            </a:r>
            <a:r>
              <a:rPr lang="en-GB" sz="1400" dirty="0">
                <a:solidFill>
                  <a:srgbClr val="000000"/>
                </a:solidFill>
              </a:rPr>
              <a:t>C</a:t>
            </a:r>
            <a:r>
              <a:rPr lang="en-US" sz="1400" dirty="0">
                <a:solidFill>
                  <a:srgbClr val="000000"/>
                </a:solidFill>
              </a:rPr>
              <a:t> is intercept, mi is coefficient, X</a:t>
            </a:r>
            <a:r>
              <a:rPr lang="en-US" sz="1400" baseline="-25000" dirty="0">
                <a:solidFill>
                  <a:srgbClr val="000000"/>
                </a:solidFill>
              </a:rPr>
              <a:t>i </a:t>
            </a:r>
            <a:r>
              <a:rPr lang="en-US" sz="1400" dirty="0">
                <a:solidFill>
                  <a:srgbClr val="000000"/>
                </a:solidFill>
              </a:rPr>
              <a:t> is variable, </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is disturbance</a:t>
            </a:r>
          </a:p>
          <a:p>
            <a:pPr marL="257175" indent="-257175">
              <a:lnSpc>
                <a:spcPct val="150000"/>
              </a:lnSpc>
              <a:buFont typeface="+mj-lt"/>
              <a:buAutoNum type="arabicPeriod"/>
            </a:pPr>
            <a:endParaRPr lang="en-US" sz="1400" dirty="0">
              <a:solidFill>
                <a:srgbClr val="000000"/>
              </a:solidFill>
            </a:endParaRPr>
          </a:p>
          <a:p>
            <a:pPr lvl="0">
              <a:lnSpc>
                <a:spcPct val="150000"/>
              </a:lnSpc>
            </a:pPr>
            <a:r>
              <a:rPr lang="en-US" sz="1400" b="1" dirty="0">
                <a:solidFill>
                  <a:srgbClr val="000000"/>
                </a:solidFill>
              </a:rPr>
              <a:t>Assumption 2</a:t>
            </a:r>
          </a:p>
          <a:p>
            <a:pPr marL="257175" indent="-257175">
              <a:lnSpc>
                <a:spcPct val="150000"/>
              </a:lnSpc>
              <a:buFont typeface="+mj-lt"/>
              <a:buAutoNum type="arabicPeriod"/>
            </a:pPr>
            <a:r>
              <a:rPr lang="en-US" sz="1400" dirty="0">
                <a:solidFill>
                  <a:srgbClr val="000000"/>
                </a:solidFill>
              </a:rPr>
              <a:t>The mean value of error </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is zero. Given the value of X</a:t>
            </a:r>
            <a:r>
              <a:rPr lang="en-US" sz="1400" baseline="-25000" dirty="0">
                <a:solidFill>
                  <a:srgbClr val="000000"/>
                </a:solidFill>
              </a:rPr>
              <a:t>i</a:t>
            </a:r>
            <a:r>
              <a:rPr lang="en-US" sz="1400" dirty="0">
                <a:solidFill>
                  <a:srgbClr val="000000"/>
                </a:solidFill>
              </a:rPr>
              <a:t>, the means or expected value of the random disturbance E(</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 X</a:t>
            </a:r>
            <a:r>
              <a:rPr lang="en-US" sz="1400" baseline="-25000" dirty="0">
                <a:solidFill>
                  <a:srgbClr val="000000"/>
                </a:solidFill>
              </a:rPr>
              <a:t>i</a:t>
            </a:r>
            <a:r>
              <a:rPr lang="en-US" sz="1400" dirty="0">
                <a:solidFill>
                  <a:srgbClr val="000000"/>
                </a:solidFill>
              </a:rPr>
              <a:t>) = 0 i.e. E(</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 0</a:t>
            </a:r>
          </a:p>
          <a:p>
            <a:pPr marL="257175" indent="-257175">
              <a:lnSpc>
                <a:spcPct val="150000"/>
              </a:lnSpc>
              <a:buFont typeface="+mj-lt"/>
              <a:buAutoNum type="arabicPeriod"/>
            </a:pPr>
            <a:r>
              <a:rPr lang="en-US" sz="1400" dirty="0">
                <a:solidFill>
                  <a:srgbClr val="000000"/>
                </a:solidFill>
              </a:rPr>
              <a:t>Population of y corresponding to a given X</a:t>
            </a:r>
            <a:r>
              <a:rPr lang="en-US" sz="1400" baseline="-25000" dirty="0">
                <a:solidFill>
                  <a:srgbClr val="000000"/>
                </a:solidFill>
              </a:rPr>
              <a:t>i</a:t>
            </a:r>
            <a:r>
              <a:rPr lang="en-US" sz="1400" dirty="0">
                <a:solidFill>
                  <a:srgbClr val="000000"/>
                </a:solidFill>
              </a:rPr>
              <a:t> is distributed around its mean value, implies no specification bias / error in the model indicating that the model is correctly specified. </a:t>
            </a:r>
          </a:p>
          <a:p>
            <a:pPr lvl="0">
              <a:lnSpc>
                <a:spcPct val="150000"/>
              </a:lnSpc>
            </a:pPr>
            <a:endParaRPr lang="en-US" sz="1400" b="1" dirty="0"/>
          </a:p>
          <a:p>
            <a:pPr lvl="0">
              <a:lnSpc>
                <a:spcPct val="150000"/>
              </a:lnSpc>
            </a:pPr>
            <a:r>
              <a:rPr lang="en-US" sz="1400" b="1" dirty="0"/>
              <a:t>Assumption 3</a:t>
            </a:r>
          </a:p>
          <a:p>
            <a:pPr marL="257175" indent="-257175">
              <a:lnSpc>
                <a:spcPct val="150000"/>
              </a:lnSpc>
              <a:buFont typeface="+mj-lt"/>
              <a:buAutoNum type="arabicPeriod"/>
            </a:pPr>
            <a:r>
              <a:rPr lang="en-US" sz="1400" dirty="0">
                <a:solidFill>
                  <a:srgbClr val="000000"/>
                </a:solidFill>
              </a:rPr>
              <a:t>The error in prediction of each trial is independent of the value of X. </a:t>
            </a:r>
          </a:p>
          <a:p>
            <a:pPr marL="257175" indent="-257175">
              <a:lnSpc>
                <a:spcPct val="150000"/>
              </a:lnSpc>
              <a:buFont typeface="+mj-lt"/>
              <a:buAutoNum type="arabicPeriod"/>
            </a:pPr>
            <a:r>
              <a:rPr lang="en-US" sz="1400" u="sng" dirty="0">
                <a:solidFill>
                  <a:srgbClr val="000000"/>
                </a:solidFill>
              </a:rPr>
              <a:t>Error term </a:t>
            </a:r>
            <a:r>
              <a:rPr lang="en-US" sz="1400" u="sng" dirty="0" err="1">
                <a:solidFill>
                  <a:srgbClr val="000000"/>
                </a:solidFill>
              </a:rPr>
              <a:t>e</a:t>
            </a:r>
            <a:r>
              <a:rPr lang="en-US" sz="1400" u="sng" baseline="-25000" dirty="0" err="1">
                <a:solidFill>
                  <a:srgbClr val="000000"/>
                </a:solidFill>
              </a:rPr>
              <a:t>i</a:t>
            </a:r>
            <a:r>
              <a:rPr lang="en-US" sz="1400" u="sng" dirty="0">
                <a:solidFill>
                  <a:srgbClr val="000000"/>
                </a:solidFill>
              </a:rPr>
              <a:t>, represents the impact of the variables not considered for the model</a:t>
            </a:r>
          </a:p>
          <a:p>
            <a:pPr>
              <a:lnSpc>
                <a:spcPct val="150000"/>
              </a:lnSpc>
            </a:pPr>
            <a:endParaRPr lang="en-US" sz="1200" u="sng" dirty="0">
              <a:solidFill>
                <a:srgbClr val="000000"/>
              </a:solidFill>
            </a:endParaRPr>
          </a:p>
        </p:txBody>
      </p:sp>
      <p:sp>
        <p:nvSpPr>
          <p:cNvPr id="4" name="TextBox 3">
            <a:extLst>
              <a:ext uri="{FF2B5EF4-FFF2-40B4-BE49-F238E27FC236}">
                <a16:creationId xmlns:a16="http://schemas.microsoft.com/office/drawing/2014/main" id="{8B79CBB1-A354-40BD-B2BE-B8EB3AAFEB7A}"/>
              </a:ext>
            </a:extLst>
          </p:cNvPr>
          <p:cNvSpPr txBox="1"/>
          <p:nvPr/>
        </p:nvSpPr>
        <p:spPr>
          <a:xfrm>
            <a:off x="838200" y="838200"/>
            <a:ext cx="7848600" cy="369332"/>
          </a:xfrm>
          <a:prstGeom prst="rect">
            <a:avLst/>
          </a:prstGeom>
          <a:noFill/>
        </p:spPr>
        <p:txBody>
          <a:bodyPr wrap="square" rtlCol="0">
            <a:spAutoFit/>
          </a:bodyPr>
          <a:lstStyle/>
          <a:p>
            <a:r>
              <a:rPr lang="en-US" b="1" dirty="0"/>
              <a:t>Regression Model Assumptions</a:t>
            </a:r>
          </a:p>
        </p:txBody>
      </p:sp>
      <p:pic>
        <p:nvPicPr>
          <p:cNvPr id="5" name="Picture 4">
            <a:extLst>
              <a:ext uri="{FF2B5EF4-FFF2-40B4-BE49-F238E27FC236}">
                <a16:creationId xmlns:a16="http://schemas.microsoft.com/office/drawing/2014/main" id="{7767120F-3A34-401D-BF64-B3D95334706A}"/>
              </a:ext>
            </a:extLst>
          </p:cNvPr>
          <p:cNvPicPr>
            <a:picLocks noChangeAspect="1"/>
          </p:cNvPicPr>
          <p:nvPr/>
        </p:nvPicPr>
        <p:blipFill>
          <a:blip r:embed="rId3"/>
          <a:stretch>
            <a:fillRect/>
          </a:stretch>
        </p:blipFill>
        <p:spPr>
          <a:xfrm>
            <a:off x="7523156" y="4953000"/>
            <a:ext cx="1217295" cy="979656"/>
          </a:xfrm>
          <a:prstGeom prst="rect">
            <a:avLst/>
          </a:prstGeom>
        </p:spPr>
      </p:pic>
    </p:spTree>
    <p:extLst>
      <p:ext uri="{BB962C8B-B14F-4D97-AF65-F5344CB8AC3E}">
        <p14:creationId xmlns:p14="http://schemas.microsoft.com/office/powerpoint/2010/main" val="440041668"/>
      </p:ext>
    </p:extLst>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818372" y="1468791"/>
            <a:ext cx="7792228" cy="4859022"/>
          </a:xfrm>
          <a:prstGeom prst="rect">
            <a:avLst/>
          </a:prstGeom>
          <a:noFill/>
        </p:spPr>
        <p:txBody>
          <a:bodyPr wrap="square" rtlCol="0">
            <a:spAutoFit/>
          </a:bodyPr>
          <a:lstStyle/>
          <a:p>
            <a:pPr lvl="0">
              <a:lnSpc>
                <a:spcPct val="150000"/>
              </a:lnSpc>
            </a:pPr>
            <a:r>
              <a:rPr lang="en-US" sz="1400" b="1" dirty="0"/>
              <a:t>Assumption 4</a:t>
            </a:r>
          </a:p>
          <a:p>
            <a:pPr marL="257175" indent="-257175">
              <a:lnSpc>
                <a:spcPct val="150000"/>
              </a:lnSpc>
              <a:buFont typeface="+mj-lt"/>
              <a:buAutoNum type="arabicPeriod"/>
            </a:pPr>
            <a:r>
              <a:rPr lang="en-US" sz="1400" dirty="0">
                <a:solidFill>
                  <a:srgbClr val="000000"/>
                </a:solidFill>
              </a:rPr>
              <a:t>Homoscedasticity or Constant Variance of </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the variance of the error / disturbance is the same regardless of the value of X</a:t>
            </a:r>
          </a:p>
          <a:p>
            <a:pPr marL="257175" indent="-257175">
              <a:lnSpc>
                <a:spcPct val="150000"/>
              </a:lnSpc>
              <a:buFont typeface="+mj-lt"/>
              <a:buAutoNum type="arabicPeriod"/>
            </a:pPr>
            <a:r>
              <a:rPr lang="en-US" sz="1400" dirty="0">
                <a:solidFill>
                  <a:srgbClr val="000000"/>
                </a:solidFill>
              </a:rPr>
              <a:t>Var(</a:t>
            </a:r>
            <a:r>
              <a:rPr lang="en-US" sz="1400" dirty="0" err="1">
                <a:solidFill>
                  <a:srgbClr val="000000"/>
                </a:solidFill>
              </a:rPr>
              <a:t>ui</a:t>
            </a:r>
            <a:r>
              <a:rPr lang="en-US" sz="1400" dirty="0">
                <a:solidFill>
                  <a:srgbClr val="000000"/>
                </a:solidFill>
              </a:rPr>
              <a:t>) = E[ </a:t>
            </a:r>
            <a:r>
              <a:rPr lang="en-US" sz="1400" dirty="0" err="1">
                <a:solidFill>
                  <a:srgbClr val="000000"/>
                </a:solidFill>
              </a:rPr>
              <a:t>e</a:t>
            </a:r>
            <a:r>
              <a:rPr lang="en-US" sz="1400" baseline="-25000" dirty="0" err="1">
                <a:solidFill>
                  <a:srgbClr val="000000"/>
                </a:solidFill>
              </a:rPr>
              <a:t>i</a:t>
            </a:r>
            <a:r>
              <a:rPr lang="en-US" sz="1400" baseline="-25000" dirty="0">
                <a:solidFill>
                  <a:srgbClr val="000000"/>
                </a:solidFill>
              </a:rPr>
              <a:t> </a:t>
            </a:r>
            <a:r>
              <a:rPr lang="en-US" sz="1400" dirty="0">
                <a:solidFill>
                  <a:srgbClr val="000000"/>
                </a:solidFill>
              </a:rPr>
              <a:t>-  E(</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 X</a:t>
            </a:r>
            <a:r>
              <a:rPr lang="en-US" sz="1400" baseline="-25000" dirty="0">
                <a:solidFill>
                  <a:srgbClr val="000000"/>
                </a:solidFill>
              </a:rPr>
              <a:t>i</a:t>
            </a:r>
            <a:r>
              <a:rPr lang="en-US" sz="1400" dirty="0">
                <a:solidFill>
                  <a:srgbClr val="000000"/>
                </a:solidFill>
              </a:rPr>
              <a:t>)]^2 =  E(e</a:t>
            </a:r>
            <a:r>
              <a:rPr lang="en-US" sz="1400" baseline="-25000" dirty="0">
                <a:solidFill>
                  <a:srgbClr val="000000"/>
                </a:solidFill>
              </a:rPr>
              <a:t>i</a:t>
            </a:r>
            <a:r>
              <a:rPr lang="en-US" sz="1400" baseline="30000" dirty="0">
                <a:solidFill>
                  <a:srgbClr val="000000"/>
                </a:solidFill>
              </a:rPr>
              <a:t>2</a:t>
            </a:r>
            <a:r>
              <a:rPr lang="en-US" sz="1400" dirty="0">
                <a:solidFill>
                  <a:srgbClr val="000000"/>
                </a:solidFill>
              </a:rPr>
              <a:t> | X</a:t>
            </a:r>
            <a:r>
              <a:rPr lang="en-US" sz="1400" baseline="-25000" dirty="0">
                <a:solidFill>
                  <a:srgbClr val="000000"/>
                </a:solidFill>
              </a:rPr>
              <a:t>i</a:t>
            </a:r>
            <a:r>
              <a:rPr lang="en-US" sz="1400" dirty="0">
                <a:solidFill>
                  <a:srgbClr val="000000"/>
                </a:solidFill>
              </a:rPr>
              <a:t>) because of assumption 3 (E(</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 0).</a:t>
            </a:r>
          </a:p>
          <a:p>
            <a:pPr marL="257175" indent="-257175">
              <a:lnSpc>
                <a:spcPct val="150000"/>
              </a:lnSpc>
              <a:buFont typeface="+mj-lt"/>
              <a:buAutoNum type="arabicPeriod"/>
            </a:pPr>
            <a:r>
              <a:rPr lang="en-US" sz="1400" dirty="0">
                <a:solidFill>
                  <a:srgbClr val="000000"/>
                </a:solidFill>
              </a:rPr>
              <a:t> = E(e</a:t>
            </a:r>
            <a:r>
              <a:rPr lang="en-US" sz="1400" baseline="-25000" dirty="0">
                <a:solidFill>
                  <a:srgbClr val="000000"/>
                </a:solidFill>
              </a:rPr>
              <a:t>i</a:t>
            </a:r>
            <a:r>
              <a:rPr lang="en-US" sz="1400" baseline="30000" dirty="0">
                <a:solidFill>
                  <a:srgbClr val="000000"/>
                </a:solidFill>
              </a:rPr>
              <a:t>2</a:t>
            </a:r>
            <a:r>
              <a:rPr lang="en-US" sz="1400" dirty="0">
                <a:solidFill>
                  <a:srgbClr val="000000"/>
                </a:solidFill>
              </a:rPr>
              <a:t>) for a given X</a:t>
            </a:r>
            <a:r>
              <a:rPr lang="en-US" sz="1400" baseline="-25000" dirty="0">
                <a:solidFill>
                  <a:srgbClr val="000000"/>
                </a:solidFill>
              </a:rPr>
              <a:t>i</a:t>
            </a:r>
            <a:r>
              <a:rPr lang="en-US" sz="1400" dirty="0">
                <a:solidFill>
                  <a:srgbClr val="000000"/>
                </a:solidFill>
              </a:rPr>
              <a:t>   =  constant variance  (representation for homoscedasticity)</a:t>
            </a:r>
          </a:p>
          <a:p>
            <a:pPr marL="257175" indent="-257175">
              <a:lnSpc>
                <a:spcPct val="150000"/>
              </a:lnSpc>
              <a:buFont typeface="+mj-lt"/>
              <a:buAutoNum type="arabicPeriod"/>
            </a:pPr>
            <a:endParaRPr lang="en-US" sz="1400" dirty="0">
              <a:solidFill>
                <a:srgbClr val="000000"/>
              </a:solidFill>
            </a:endParaRPr>
          </a:p>
          <a:p>
            <a:pPr marL="257175" indent="-257175">
              <a:lnSpc>
                <a:spcPct val="150000"/>
              </a:lnSpc>
              <a:buFont typeface="+mj-lt"/>
              <a:buAutoNum type="arabicPeriod"/>
            </a:pPr>
            <a:endParaRPr lang="en-US" sz="1400" dirty="0">
              <a:solidFill>
                <a:srgbClr val="000000"/>
              </a:solidFill>
            </a:endParaRPr>
          </a:p>
          <a:p>
            <a:pPr marL="257175" indent="-257175">
              <a:lnSpc>
                <a:spcPct val="150000"/>
              </a:lnSpc>
              <a:buFont typeface="+mj-lt"/>
              <a:buAutoNum type="arabicPeriod"/>
            </a:pPr>
            <a:endParaRPr lang="en-US" sz="1400" dirty="0">
              <a:solidFill>
                <a:srgbClr val="000000"/>
              </a:solidFill>
            </a:endParaRPr>
          </a:p>
          <a:p>
            <a:pPr marL="257175" indent="-257175">
              <a:lnSpc>
                <a:spcPct val="150000"/>
              </a:lnSpc>
              <a:buFont typeface="+mj-lt"/>
              <a:buAutoNum type="arabicPeriod"/>
            </a:pPr>
            <a:endParaRPr lang="en-US" sz="1400" dirty="0">
              <a:solidFill>
                <a:srgbClr val="000000"/>
              </a:solidFill>
            </a:endParaRPr>
          </a:p>
          <a:p>
            <a:pPr marL="257175" indent="-257175">
              <a:lnSpc>
                <a:spcPct val="150000"/>
              </a:lnSpc>
              <a:buFont typeface="+mj-lt"/>
              <a:buAutoNum type="arabicPeriod"/>
            </a:pPr>
            <a:endParaRPr lang="en-US" sz="1400" dirty="0">
              <a:solidFill>
                <a:srgbClr val="000000"/>
              </a:solidFill>
            </a:endParaRPr>
          </a:p>
          <a:p>
            <a:pPr marL="257175" indent="-257175">
              <a:lnSpc>
                <a:spcPct val="150000"/>
              </a:lnSpc>
              <a:buFont typeface="+mj-lt"/>
              <a:buAutoNum type="arabicPeriod"/>
            </a:pPr>
            <a:r>
              <a:rPr lang="en-US" sz="1400" dirty="0" smtClean="0">
                <a:solidFill>
                  <a:srgbClr val="000000"/>
                </a:solidFill>
              </a:rPr>
              <a:t>The </a:t>
            </a:r>
            <a:r>
              <a:rPr lang="en-US" sz="1400" dirty="0">
                <a:solidFill>
                  <a:srgbClr val="000000"/>
                </a:solidFill>
              </a:rPr>
              <a:t>likelihood that the y observations coming from the population with X = X</a:t>
            </a:r>
            <a:r>
              <a:rPr lang="en-US" sz="1400" baseline="-25000" dirty="0">
                <a:solidFill>
                  <a:srgbClr val="000000"/>
                </a:solidFill>
              </a:rPr>
              <a:t>i</a:t>
            </a:r>
            <a:r>
              <a:rPr lang="en-US" sz="1400" dirty="0">
                <a:solidFill>
                  <a:srgbClr val="000000"/>
                </a:solidFill>
              </a:rPr>
              <a:t> would be closer to the population regression function than those coming from the populations corresponding to X = X</a:t>
            </a:r>
            <a:r>
              <a:rPr lang="en-US" sz="1400" baseline="-25000" dirty="0">
                <a:solidFill>
                  <a:srgbClr val="000000"/>
                </a:solidFill>
              </a:rPr>
              <a:t>2</a:t>
            </a:r>
            <a:r>
              <a:rPr lang="en-US" sz="1400" dirty="0">
                <a:solidFill>
                  <a:srgbClr val="000000"/>
                </a:solidFill>
              </a:rPr>
              <a:t>, X = X</a:t>
            </a:r>
            <a:r>
              <a:rPr lang="en-US" sz="1400" baseline="-25000" dirty="0">
                <a:solidFill>
                  <a:srgbClr val="000000"/>
                </a:solidFill>
              </a:rPr>
              <a:t>3</a:t>
            </a:r>
            <a:r>
              <a:rPr lang="en-US" sz="1400" dirty="0">
                <a:solidFill>
                  <a:srgbClr val="000000"/>
                </a:solidFill>
              </a:rPr>
              <a:t> and so on. The reliability of  predicted Y will fall  </a:t>
            </a:r>
          </a:p>
          <a:p>
            <a:pPr marL="257175" indent="-257175">
              <a:lnSpc>
                <a:spcPct val="150000"/>
              </a:lnSpc>
              <a:buFont typeface="+mj-lt"/>
              <a:buAutoNum type="arabicPeriod"/>
            </a:pPr>
            <a:r>
              <a:rPr lang="en-US" sz="1400" u="sng" dirty="0">
                <a:solidFill>
                  <a:srgbClr val="000000"/>
                </a:solidFill>
              </a:rPr>
              <a:t>By invoking Assumption 4, we stress equal importance to all y values corresponding to different values of X</a:t>
            </a:r>
          </a:p>
        </p:txBody>
      </p:sp>
      <p:pic>
        <p:nvPicPr>
          <p:cNvPr id="27650" name="Picture 2" descr="https://www.rhayden.us/regression-models/images/3682_273_75.jpg">
            <a:extLst>
              <a:ext uri="{FF2B5EF4-FFF2-40B4-BE49-F238E27FC236}">
                <a16:creationId xmlns:a16="http://schemas.microsoft.com/office/drawing/2014/main" id="{1168C3CC-49F9-4D0F-A4F4-2C6919C67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3132773"/>
            <a:ext cx="1943100" cy="1189526"/>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www.rhayden.us/regression-models/images/3682_273_76.jpg">
            <a:extLst>
              <a:ext uri="{FF2B5EF4-FFF2-40B4-BE49-F238E27FC236}">
                <a16:creationId xmlns:a16="http://schemas.microsoft.com/office/drawing/2014/main" id="{B5FBC1E6-115D-4B12-A886-F5613AC29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600" y="3124200"/>
            <a:ext cx="1835297" cy="11235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378757-C832-4EE8-BA00-E3E87A78D10B}"/>
              </a:ext>
            </a:extLst>
          </p:cNvPr>
          <p:cNvSpPr txBox="1"/>
          <p:nvPr/>
        </p:nvSpPr>
        <p:spPr>
          <a:xfrm>
            <a:off x="2000250" y="3143251"/>
            <a:ext cx="1314450" cy="230832"/>
          </a:xfrm>
          <a:prstGeom prst="rect">
            <a:avLst/>
          </a:prstGeom>
          <a:noFill/>
        </p:spPr>
        <p:txBody>
          <a:bodyPr wrap="square" rtlCol="0">
            <a:spAutoFit/>
          </a:bodyPr>
          <a:lstStyle/>
          <a:p>
            <a:r>
              <a:rPr lang="en-US" sz="900" dirty="0"/>
              <a:t>Homoscedasticity</a:t>
            </a:r>
          </a:p>
        </p:txBody>
      </p:sp>
      <p:sp>
        <p:nvSpPr>
          <p:cNvPr id="7" name="TextBox 6">
            <a:extLst>
              <a:ext uri="{FF2B5EF4-FFF2-40B4-BE49-F238E27FC236}">
                <a16:creationId xmlns:a16="http://schemas.microsoft.com/office/drawing/2014/main" id="{09609693-C63C-4FD9-9069-79B745CB8151}"/>
              </a:ext>
            </a:extLst>
          </p:cNvPr>
          <p:cNvSpPr txBox="1"/>
          <p:nvPr/>
        </p:nvSpPr>
        <p:spPr>
          <a:xfrm>
            <a:off x="5410200" y="3143251"/>
            <a:ext cx="1314450" cy="230832"/>
          </a:xfrm>
          <a:prstGeom prst="rect">
            <a:avLst/>
          </a:prstGeom>
          <a:noFill/>
        </p:spPr>
        <p:txBody>
          <a:bodyPr wrap="square" rtlCol="0">
            <a:spAutoFit/>
          </a:bodyPr>
          <a:lstStyle/>
          <a:p>
            <a:r>
              <a:rPr lang="en-US" sz="900" dirty="0"/>
              <a:t>Heteroscedasticity</a:t>
            </a:r>
          </a:p>
        </p:txBody>
      </p:sp>
      <p:sp>
        <p:nvSpPr>
          <p:cNvPr id="5" name="TextBox 4">
            <a:extLst>
              <a:ext uri="{FF2B5EF4-FFF2-40B4-BE49-F238E27FC236}">
                <a16:creationId xmlns:a16="http://schemas.microsoft.com/office/drawing/2014/main" id="{35BAABA9-9E19-43A5-9263-A1E069014BE8}"/>
              </a:ext>
            </a:extLst>
          </p:cNvPr>
          <p:cNvSpPr txBox="1"/>
          <p:nvPr/>
        </p:nvSpPr>
        <p:spPr>
          <a:xfrm>
            <a:off x="2269249" y="4342063"/>
            <a:ext cx="4800600" cy="207749"/>
          </a:xfrm>
          <a:prstGeom prst="rect">
            <a:avLst/>
          </a:prstGeom>
          <a:noFill/>
        </p:spPr>
        <p:txBody>
          <a:bodyPr wrap="square" rtlCol="0">
            <a:spAutoFit/>
          </a:bodyPr>
          <a:lstStyle/>
          <a:p>
            <a:r>
              <a:rPr lang="en-US" sz="750" dirty="0">
                <a:hlinkClick r:id="rId5">
                  <a:extLst>
                    <a:ext uri="{A12FA001-AC4F-418D-AE19-62706E023703}">
                      <ahyp:hlinkClr xmlns="" xmlns:ahyp="http://schemas.microsoft.com/office/drawing/2018/hyperlinkcolor" val="tx"/>
                    </a:ext>
                  </a:extLst>
                </a:hlinkClick>
              </a:rPr>
              <a:t>Image source: https://www.rhayden.us/regression-models/the-nature-of-heteroscedasticity.html</a:t>
            </a:r>
            <a:endParaRPr lang="en-US" sz="750" dirty="0"/>
          </a:p>
        </p:txBody>
      </p:sp>
      <p:sp>
        <p:nvSpPr>
          <p:cNvPr id="9" name="TextBox 8">
            <a:extLst>
              <a:ext uri="{FF2B5EF4-FFF2-40B4-BE49-F238E27FC236}">
                <a16:creationId xmlns:a16="http://schemas.microsoft.com/office/drawing/2014/main" id="{8B79CBB1-A354-40BD-B2BE-B8EB3AAFEB7A}"/>
              </a:ext>
            </a:extLst>
          </p:cNvPr>
          <p:cNvSpPr txBox="1"/>
          <p:nvPr/>
        </p:nvSpPr>
        <p:spPr>
          <a:xfrm>
            <a:off x="838200" y="838200"/>
            <a:ext cx="7848600" cy="369332"/>
          </a:xfrm>
          <a:prstGeom prst="rect">
            <a:avLst/>
          </a:prstGeom>
          <a:noFill/>
        </p:spPr>
        <p:txBody>
          <a:bodyPr wrap="square" rtlCol="0">
            <a:spAutoFit/>
          </a:bodyPr>
          <a:lstStyle/>
          <a:p>
            <a:r>
              <a:rPr lang="en-US" b="1" dirty="0"/>
              <a:t>Regression Model Assumptions</a:t>
            </a:r>
          </a:p>
        </p:txBody>
      </p:sp>
    </p:spTree>
    <p:extLst>
      <p:ext uri="{BB962C8B-B14F-4D97-AF65-F5344CB8AC3E}">
        <p14:creationId xmlns:p14="http://schemas.microsoft.com/office/powerpoint/2010/main" val="1587984926"/>
      </p:ext>
    </p:extLst>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914400" y="1447800"/>
            <a:ext cx="7772400" cy="4293483"/>
          </a:xfrm>
          <a:prstGeom prst="rect">
            <a:avLst/>
          </a:prstGeom>
          <a:noFill/>
        </p:spPr>
        <p:txBody>
          <a:bodyPr wrap="square" rtlCol="0">
            <a:spAutoFit/>
          </a:bodyPr>
          <a:lstStyle/>
          <a:p>
            <a:pPr lvl="0">
              <a:lnSpc>
                <a:spcPct val="150000"/>
              </a:lnSpc>
            </a:pPr>
            <a:r>
              <a:rPr lang="en-US" sz="1400" b="1" dirty="0"/>
              <a:t>Assumption 5</a:t>
            </a:r>
          </a:p>
          <a:p>
            <a:pPr marL="257175" indent="-257175">
              <a:lnSpc>
                <a:spcPct val="150000"/>
              </a:lnSpc>
              <a:buFont typeface="+mj-lt"/>
              <a:buAutoNum type="arabicPeriod"/>
            </a:pPr>
            <a:r>
              <a:rPr lang="en-US" sz="1400" dirty="0">
                <a:solidFill>
                  <a:srgbClr val="000000"/>
                </a:solidFill>
              </a:rPr>
              <a:t>No autocorrelation between disturbances </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Given any two X values, X</a:t>
            </a:r>
            <a:r>
              <a:rPr lang="en-US" sz="1400" baseline="-25000" dirty="0">
                <a:solidFill>
                  <a:srgbClr val="000000"/>
                </a:solidFill>
              </a:rPr>
              <a:t>i</a:t>
            </a:r>
            <a:r>
              <a:rPr lang="en-US" sz="1400" dirty="0">
                <a:solidFill>
                  <a:srgbClr val="000000"/>
                </a:solidFill>
              </a:rPr>
              <a:t> and </a:t>
            </a:r>
            <a:r>
              <a:rPr lang="en-US" sz="1400" dirty="0" err="1">
                <a:solidFill>
                  <a:srgbClr val="000000"/>
                </a:solidFill>
              </a:rPr>
              <a:t>X</a:t>
            </a:r>
            <a:r>
              <a:rPr lang="en-US" sz="1400" baseline="-25000" dirty="0" err="1">
                <a:solidFill>
                  <a:srgbClr val="000000"/>
                </a:solidFill>
              </a:rPr>
              <a:t>j</a:t>
            </a:r>
            <a:r>
              <a:rPr lang="en-US" sz="1400" dirty="0">
                <a:solidFill>
                  <a:srgbClr val="000000"/>
                </a:solidFill>
              </a:rPr>
              <a:t> (</a:t>
            </a:r>
            <a:r>
              <a:rPr lang="en-US" sz="1400" dirty="0" err="1">
                <a:solidFill>
                  <a:srgbClr val="000000"/>
                </a:solidFill>
              </a:rPr>
              <a:t>i</a:t>
            </a:r>
            <a:r>
              <a:rPr lang="en-US" sz="1400" dirty="0">
                <a:solidFill>
                  <a:srgbClr val="000000"/>
                </a:solidFill>
              </a:rPr>
              <a:t> &lt;&gt; j), the correlation between any two </a:t>
            </a:r>
            <a:r>
              <a:rPr lang="en-US" sz="1400" dirty="0" err="1">
                <a:solidFill>
                  <a:srgbClr val="000000"/>
                </a:solidFill>
              </a:rPr>
              <a:t>e</a:t>
            </a:r>
            <a:r>
              <a:rPr lang="en-US" sz="1400" baseline="-25000" dirty="0" err="1">
                <a:solidFill>
                  <a:srgbClr val="000000"/>
                </a:solidFill>
              </a:rPr>
              <a:t>i</a:t>
            </a:r>
            <a:r>
              <a:rPr lang="en-US" sz="1400" dirty="0">
                <a:solidFill>
                  <a:srgbClr val="000000"/>
                </a:solidFill>
              </a:rPr>
              <a:t> and </a:t>
            </a:r>
            <a:r>
              <a:rPr lang="en-US" sz="1400" dirty="0" err="1">
                <a:solidFill>
                  <a:srgbClr val="000000"/>
                </a:solidFill>
              </a:rPr>
              <a:t>e</a:t>
            </a:r>
            <a:r>
              <a:rPr lang="en-US" sz="1400" baseline="-25000" dirty="0" err="1">
                <a:solidFill>
                  <a:srgbClr val="000000"/>
                </a:solidFill>
              </a:rPr>
              <a:t>j</a:t>
            </a:r>
            <a:r>
              <a:rPr lang="en-US" sz="1400" dirty="0">
                <a:solidFill>
                  <a:srgbClr val="000000"/>
                </a:solidFill>
              </a:rPr>
              <a:t> is zero i.e. no serial or auto correlation</a:t>
            </a:r>
          </a:p>
          <a:p>
            <a:pPr marL="257175" indent="-257175">
              <a:lnSpc>
                <a:spcPct val="150000"/>
              </a:lnSpc>
              <a:buFont typeface="+mj-lt"/>
              <a:buAutoNum type="arabicPeriod"/>
            </a:pPr>
            <a:r>
              <a:rPr lang="en-US" sz="1400" dirty="0">
                <a:solidFill>
                  <a:srgbClr val="000000"/>
                </a:solidFill>
              </a:rPr>
              <a:t>This assumption is justified when time is not an attribute i.e. </a:t>
            </a:r>
            <a:endParaRPr lang="en-US" sz="1400" b="1" dirty="0">
              <a:solidFill>
                <a:srgbClr val="000000"/>
              </a:solidFill>
            </a:endParaRPr>
          </a:p>
          <a:p>
            <a:pPr lvl="0">
              <a:lnSpc>
                <a:spcPct val="150000"/>
              </a:lnSpc>
            </a:pPr>
            <a:endParaRPr lang="en-US" sz="1400" b="1" dirty="0">
              <a:solidFill>
                <a:srgbClr val="000000"/>
              </a:solidFill>
            </a:endParaRPr>
          </a:p>
          <a:p>
            <a:pPr lvl="0">
              <a:lnSpc>
                <a:spcPct val="150000"/>
              </a:lnSpc>
            </a:pPr>
            <a:r>
              <a:rPr lang="en-US" sz="1400" b="1" dirty="0">
                <a:solidFill>
                  <a:srgbClr val="000000"/>
                </a:solidFill>
              </a:rPr>
              <a:t>Assumption 6</a:t>
            </a:r>
          </a:p>
          <a:p>
            <a:pPr marL="257175" indent="-257175">
              <a:lnSpc>
                <a:spcPct val="150000"/>
              </a:lnSpc>
              <a:buFont typeface="+mj-lt"/>
              <a:buAutoNum type="arabicPeriod"/>
            </a:pPr>
            <a:r>
              <a:rPr lang="en-US" sz="1400" dirty="0">
                <a:solidFill>
                  <a:srgbClr val="000000"/>
                </a:solidFill>
              </a:rPr>
              <a:t>The number of observations n must be greater than the number of parameters to be estimated. In data science parlance, the depth should be much greater than breadth i.e. number of records much larger than the number of columns to avoid curse of dimensionality situation.</a:t>
            </a:r>
          </a:p>
          <a:p>
            <a:pPr lvl="0">
              <a:lnSpc>
                <a:spcPct val="150000"/>
              </a:lnSpc>
            </a:pPr>
            <a:endParaRPr lang="en-US" sz="1400" b="1" dirty="0">
              <a:solidFill>
                <a:srgbClr val="000000"/>
              </a:solidFill>
            </a:endParaRPr>
          </a:p>
          <a:p>
            <a:pPr lvl="0">
              <a:lnSpc>
                <a:spcPct val="150000"/>
              </a:lnSpc>
            </a:pPr>
            <a:r>
              <a:rPr lang="en-US" sz="1400" b="1" dirty="0">
                <a:solidFill>
                  <a:srgbClr val="000000"/>
                </a:solidFill>
              </a:rPr>
              <a:t>Assumption 7</a:t>
            </a:r>
          </a:p>
          <a:p>
            <a:pPr marL="257175" indent="-257175">
              <a:lnSpc>
                <a:spcPct val="150000"/>
              </a:lnSpc>
              <a:buFont typeface="+mj-lt"/>
              <a:buAutoNum type="arabicPeriod"/>
            </a:pPr>
            <a:r>
              <a:rPr lang="en-US" sz="1400" dirty="0">
                <a:solidFill>
                  <a:srgbClr val="000000"/>
                </a:solidFill>
              </a:rPr>
              <a:t>The X should </a:t>
            </a:r>
            <a:r>
              <a:rPr lang="en-US" sz="1400" dirty="0" smtClean="0">
                <a:solidFill>
                  <a:srgbClr val="000000"/>
                </a:solidFill>
              </a:rPr>
              <a:t>have positive </a:t>
            </a:r>
            <a:r>
              <a:rPr lang="en-US" sz="1400" dirty="0">
                <a:solidFill>
                  <a:srgbClr val="000000"/>
                </a:solidFill>
              </a:rPr>
              <a:t>variance. The values should not be constant. </a:t>
            </a:r>
            <a:endParaRPr lang="en-US" sz="1050" dirty="0">
              <a:solidFill>
                <a:srgbClr val="000000"/>
              </a:solidFill>
            </a:endParaRPr>
          </a:p>
        </p:txBody>
      </p:sp>
      <p:pic>
        <p:nvPicPr>
          <p:cNvPr id="6" name="Picture 5">
            <a:extLst>
              <a:ext uri="{FF2B5EF4-FFF2-40B4-BE49-F238E27FC236}">
                <a16:creationId xmlns:a16="http://schemas.microsoft.com/office/drawing/2014/main" id="{EEC40B52-CBB6-4FE5-90FB-2C36070F5582}"/>
              </a:ext>
            </a:extLst>
          </p:cNvPr>
          <p:cNvPicPr>
            <a:picLocks noChangeAspect="1"/>
          </p:cNvPicPr>
          <p:nvPr/>
        </p:nvPicPr>
        <p:blipFill>
          <a:blip r:embed="rId3"/>
          <a:stretch>
            <a:fillRect/>
          </a:stretch>
        </p:blipFill>
        <p:spPr>
          <a:xfrm>
            <a:off x="7848600" y="2209800"/>
            <a:ext cx="1242155" cy="1200150"/>
          </a:xfrm>
          <a:prstGeom prst="rect">
            <a:avLst/>
          </a:prstGeom>
        </p:spPr>
      </p:pic>
      <p:sp>
        <p:nvSpPr>
          <p:cNvPr id="5" name="TextBox 4">
            <a:extLst>
              <a:ext uri="{FF2B5EF4-FFF2-40B4-BE49-F238E27FC236}">
                <a16:creationId xmlns:a16="http://schemas.microsoft.com/office/drawing/2014/main" id="{8B79CBB1-A354-40BD-B2BE-B8EB3AAFEB7A}"/>
              </a:ext>
            </a:extLst>
          </p:cNvPr>
          <p:cNvSpPr txBox="1"/>
          <p:nvPr/>
        </p:nvSpPr>
        <p:spPr>
          <a:xfrm>
            <a:off x="838200" y="838200"/>
            <a:ext cx="7848600" cy="369332"/>
          </a:xfrm>
          <a:prstGeom prst="rect">
            <a:avLst/>
          </a:prstGeom>
          <a:noFill/>
        </p:spPr>
        <p:txBody>
          <a:bodyPr wrap="square" rtlCol="0">
            <a:spAutoFit/>
          </a:bodyPr>
          <a:lstStyle/>
          <a:p>
            <a:r>
              <a:rPr lang="en-US" b="1" dirty="0"/>
              <a:t>Regression Model Assumptions</a:t>
            </a:r>
          </a:p>
        </p:txBody>
      </p:sp>
    </p:spTree>
    <p:extLst>
      <p:ext uri="{BB962C8B-B14F-4D97-AF65-F5344CB8AC3E}">
        <p14:creationId xmlns:p14="http://schemas.microsoft.com/office/powerpoint/2010/main" val="4171385309"/>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813318" y="1238634"/>
            <a:ext cx="8019662" cy="5389937"/>
          </a:xfrm>
          <a:prstGeom prst="rect">
            <a:avLst/>
          </a:prstGeom>
          <a:noFill/>
        </p:spPr>
        <p:txBody>
          <a:bodyPr wrap="square" rtlCol="0">
            <a:spAutoFit/>
          </a:bodyPr>
          <a:lstStyle/>
          <a:p>
            <a:pPr lvl="0">
              <a:lnSpc>
                <a:spcPct val="150000"/>
              </a:lnSpc>
            </a:pPr>
            <a:r>
              <a:rPr lang="en-US" sz="1400" b="1" dirty="0"/>
              <a:t>Assumption 8</a:t>
            </a:r>
          </a:p>
          <a:p>
            <a:pPr marL="257175" indent="-257175">
              <a:lnSpc>
                <a:spcPct val="150000"/>
              </a:lnSpc>
              <a:buFont typeface="+mj-lt"/>
              <a:buAutoNum type="arabicPeriod"/>
            </a:pPr>
            <a:r>
              <a:rPr lang="en-US" sz="1200" dirty="0">
                <a:solidFill>
                  <a:srgbClr val="000000"/>
                </a:solidFill>
              </a:rPr>
              <a:t>There no perfect collinearity between the predictor variables X</a:t>
            </a:r>
          </a:p>
          <a:p>
            <a:pPr marL="257175" indent="-257175">
              <a:lnSpc>
                <a:spcPct val="150000"/>
              </a:lnSpc>
              <a:buFont typeface="+mj-lt"/>
              <a:buAutoNum type="arabicPeriod"/>
            </a:pPr>
            <a:r>
              <a:rPr lang="en-US" sz="1200" dirty="0">
                <a:solidFill>
                  <a:srgbClr val="000000"/>
                </a:solidFill>
              </a:rPr>
              <a:t>In case of perfect collinearity, the scatter plot will be line</a:t>
            </a:r>
          </a:p>
          <a:p>
            <a:pPr marL="257175" indent="-257175">
              <a:lnSpc>
                <a:spcPct val="150000"/>
              </a:lnSpc>
              <a:buFont typeface="+mj-lt"/>
              <a:buAutoNum type="arabicPeriod"/>
            </a:pPr>
            <a:r>
              <a:rPr lang="en-US" sz="1200" dirty="0">
                <a:solidFill>
                  <a:srgbClr val="000000"/>
                </a:solidFill>
              </a:rPr>
              <a:t>Most often we come across less than perfect collinearity</a:t>
            </a:r>
          </a:p>
          <a:p>
            <a:pPr marL="257175" indent="-257175">
              <a:lnSpc>
                <a:spcPct val="150000"/>
              </a:lnSpc>
              <a:buFont typeface="+mj-lt"/>
              <a:buAutoNum type="arabicPeriod"/>
            </a:pPr>
            <a:endParaRPr lang="en-US" sz="1200" dirty="0">
              <a:solidFill>
                <a:srgbClr val="000000"/>
              </a:solidFill>
            </a:endParaRPr>
          </a:p>
          <a:p>
            <a:pPr lvl="0">
              <a:lnSpc>
                <a:spcPct val="150000"/>
              </a:lnSpc>
            </a:pPr>
            <a:r>
              <a:rPr lang="en-US" sz="1400" b="1" dirty="0">
                <a:solidFill>
                  <a:srgbClr val="000000"/>
                </a:solidFill>
              </a:rPr>
              <a:t>Assumption 9</a:t>
            </a:r>
          </a:p>
          <a:p>
            <a:pPr marL="257175" indent="-257175">
              <a:lnSpc>
                <a:spcPct val="150000"/>
              </a:lnSpc>
              <a:buFont typeface="+mj-lt"/>
              <a:buAutoNum type="arabicPeriod"/>
            </a:pPr>
            <a:r>
              <a:rPr lang="en-US" sz="1200" dirty="0">
                <a:solidFill>
                  <a:srgbClr val="000000"/>
                </a:solidFill>
              </a:rPr>
              <a:t>The model is correctly specified i.e. </a:t>
            </a:r>
            <a:r>
              <a:rPr lang="en-US" sz="1200" dirty="0" smtClean="0">
                <a:solidFill>
                  <a:srgbClr val="000000"/>
                </a:solidFill>
              </a:rPr>
              <a:t>positive and negative correlation between X and y is appropriately expressed</a:t>
            </a:r>
            <a:endParaRPr lang="en-US" sz="1200" dirty="0">
              <a:solidFill>
                <a:srgbClr val="000000"/>
              </a:solidFill>
            </a:endParaRPr>
          </a:p>
          <a:p>
            <a:pPr lvl="0">
              <a:lnSpc>
                <a:spcPct val="150000"/>
              </a:lnSpc>
            </a:pPr>
            <a:endParaRPr lang="en-US" sz="1200" b="1" dirty="0">
              <a:solidFill>
                <a:srgbClr val="000000"/>
              </a:solidFill>
            </a:endParaRPr>
          </a:p>
          <a:p>
            <a:pPr lvl="0">
              <a:lnSpc>
                <a:spcPct val="150000"/>
              </a:lnSpc>
            </a:pPr>
            <a:r>
              <a:rPr lang="en-US" sz="1400" b="1" dirty="0">
                <a:solidFill>
                  <a:srgbClr val="000000"/>
                </a:solidFill>
              </a:rPr>
              <a:t>Assumption 10</a:t>
            </a:r>
          </a:p>
          <a:p>
            <a:pPr lvl="0">
              <a:lnSpc>
                <a:spcPct val="150000"/>
              </a:lnSpc>
            </a:pPr>
            <a:r>
              <a:rPr lang="en-US" sz="1200" dirty="0">
                <a:solidFill>
                  <a:srgbClr val="000000"/>
                </a:solidFill>
              </a:rPr>
              <a:t>The stochastic term </a:t>
            </a:r>
            <a:r>
              <a:rPr lang="en-US" sz="1200" dirty="0" err="1">
                <a:solidFill>
                  <a:srgbClr val="000000"/>
                </a:solidFill>
              </a:rPr>
              <a:t>e</a:t>
            </a:r>
            <a:r>
              <a:rPr lang="en-US" sz="1200" baseline="-25000" dirty="0" err="1">
                <a:solidFill>
                  <a:srgbClr val="000000"/>
                </a:solidFill>
              </a:rPr>
              <a:t>i</a:t>
            </a:r>
            <a:r>
              <a:rPr lang="en-US" sz="1200" baseline="-25000" dirty="0">
                <a:solidFill>
                  <a:srgbClr val="000000"/>
                </a:solidFill>
              </a:rPr>
              <a:t> </a:t>
            </a:r>
            <a:r>
              <a:rPr lang="en-US" sz="1200" dirty="0">
                <a:solidFill>
                  <a:srgbClr val="000000"/>
                </a:solidFill>
              </a:rPr>
              <a:t>is normally distributed. </a:t>
            </a:r>
            <a:r>
              <a:rPr lang="en-US" sz="1200" dirty="0"/>
              <a:t>The error term ‘e’ follows the normal distribution with zero mean and (constant) variance </a:t>
            </a:r>
          </a:p>
          <a:p>
            <a:pPr lvl="0">
              <a:lnSpc>
                <a:spcPct val="150000"/>
              </a:lnSpc>
            </a:pPr>
            <a:endParaRPr lang="en-US" sz="1200" dirty="0"/>
          </a:p>
          <a:p>
            <a:pPr lvl="0">
              <a:lnSpc>
                <a:spcPct val="150000"/>
              </a:lnSpc>
            </a:pPr>
            <a:r>
              <a:rPr lang="en-US" sz="1200" dirty="0"/>
              <a:t>where the symbol ∼ means </a:t>
            </a:r>
            <a:r>
              <a:rPr lang="en-US" sz="1200" dirty="0" smtClean="0"/>
              <a:t>“distributed as” </a:t>
            </a:r>
            <a:r>
              <a:rPr lang="en-US" sz="1200" dirty="0"/>
              <a:t>and N stands for the normal distribution, the terms in the parentheses representing the two parameters of the normal distribution, namely, the mean and the variance. If this assumption is violated, the statistical tests such as t, and F in regression may not be valid.</a:t>
            </a:r>
          </a:p>
          <a:p>
            <a:pPr lvl="0">
              <a:lnSpc>
                <a:spcPct val="150000"/>
              </a:lnSpc>
            </a:pPr>
            <a:endParaRPr lang="en-US" sz="1050" b="1" dirty="0"/>
          </a:p>
          <a:p>
            <a:pPr marL="257175" indent="-257175">
              <a:lnSpc>
                <a:spcPct val="150000"/>
              </a:lnSpc>
              <a:buFont typeface="+mj-lt"/>
              <a:buAutoNum type="arabicPeriod"/>
            </a:pPr>
            <a:endParaRPr lang="en-US" sz="1050" dirty="0">
              <a:solidFill>
                <a:srgbClr val="000000"/>
              </a:solidFill>
            </a:endParaRPr>
          </a:p>
          <a:p>
            <a:pPr lvl="0">
              <a:lnSpc>
                <a:spcPct val="150000"/>
              </a:lnSpc>
            </a:pPr>
            <a:endParaRPr lang="en-US" sz="1050" dirty="0">
              <a:solidFill>
                <a:srgbClr val="000000"/>
              </a:solidFill>
            </a:endParaRPr>
          </a:p>
        </p:txBody>
      </p:sp>
      <p:sp>
        <p:nvSpPr>
          <p:cNvPr id="5" name="TextBox 4">
            <a:extLst>
              <a:ext uri="{FF2B5EF4-FFF2-40B4-BE49-F238E27FC236}">
                <a16:creationId xmlns:a16="http://schemas.microsoft.com/office/drawing/2014/main" id="{ABD453C7-9E08-4A76-BD8A-7C9D27910B88}"/>
              </a:ext>
            </a:extLst>
          </p:cNvPr>
          <p:cNvSpPr txBox="1"/>
          <p:nvPr/>
        </p:nvSpPr>
        <p:spPr>
          <a:xfrm>
            <a:off x="838200" y="6104983"/>
            <a:ext cx="7088155" cy="276999"/>
          </a:xfrm>
          <a:prstGeom prst="rect">
            <a:avLst/>
          </a:prstGeom>
          <a:noFill/>
        </p:spPr>
        <p:txBody>
          <a:bodyPr wrap="square" rtlCol="0">
            <a:spAutoFit/>
          </a:bodyPr>
          <a:lstStyle/>
          <a:p>
            <a:r>
              <a:rPr lang="en-US" sz="1200" b="1" dirty="0">
                <a:solidFill>
                  <a:srgbClr val="000000"/>
                </a:solidFill>
              </a:rPr>
              <a:t>Note:  All the assumptions pertain to population regression function only. </a:t>
            </a:r>
          </a:p>
        </p:txBody>
      </p:sp>
      <p:pic>
        <p:nvPicPr>
          <p:cNvPr id="3" name="Picture 2">
            <a:extLst>
              <a:ext uri="{FF2B5EF4-FFF2-40B4-BE49-F238E27FC236}">
                <a16:creationId xmlns:a16="http://schemas.microsoft.com/office/drawing/2014/main" id="{9DDB9F71-9069-4CD9-8CA1-596299CD5E4C}"/>
              </a:ext>
            </a:extLst>
          </p:cNvPr>
          <p:cNvPicPr>
            <a:picLocks noChangeAspect="1"/>
          </p:cNvPicPr>
          <p:nvPr/>
        </p:nvPicPr>
        <p:blipFill>
          <a:blip r:embed="rId3"/>
          <a:stretch>
            <a:fillRect/>
          </a:stretch>
        </p:blipFill>
        <p:spPr>
          <a:xfrm>
            <a:off x="6019800" y="1562057"/>
            <a:ext cx="2536031" cy="1271588"/>
          </a:xfrm>
          <a:prstGeom prst="rect">
            <a:avLst/>
          </a:prstGeom>
        </p:spPr>
      </p:pic>
      <p:grpSp>
        <p:nvGrpSpPr>
          <p:cNvPr id="8" name="Group 7"/>
          <p:cNvGrpSpPr/>
          <p:nvPr/>
        </p:nvGrpSpPr>
        <p:grpSpPr>
          <a:xfrm>
            <a:off x="3666540" y="4169556"/>
            <a:ext cx="1085852" cy="340416"/>
            <a:chOff x="4876797" y="4376571"/>
            <a:chExt cx="1447803" cy="453888"/>
          </a:xfrm>
        </p:grpSpPr>
        <p:pic>
          <p:nvPicPr>
            <p:cNvPr id="6" name="Picture 5">
              <a:extLst>
                <a:ext uri="{FF2B5EF4-FFF2-40B4-BE49-F238E27FC236}">
                  <a16:creationId xmlns:a16="http://schemas.microsoft.com/office/drawing/2014/main" id="{203A70DD-3762-4692-B161-7306A7FE15B9}"/>
                </a:ext>
              </a:extLst>
            </p:cNvPr>
            <p:cNvPicPr>
              <a:picLocks noChangeAspect="1"/>
            </p:cNvPicPr>
            <p:nvPr/>
          </p:nvPicPr>
          <p:blipFill>
            <a:blip r:embed="rId4"/>
            <a:stretch>
              <a:fillRect/>
            </a:stretch>
          </p:blipFill>
          <p:spPr>
            <a:xfrm>
              <a:off x="4876800" y="4376571"/>
              <a:ext cx="1447800" cy="345347"/>
            </a:xfrm>
            <a:prstGeom prst="rect">
              <a:avLst/>
            </a:prstGeom>
          </p:spPr>
        </p:pic>
        <p:pic>
          <p:nvPicPr>
            <p:cNvPr id="4" name="Picture 3"/>
            <p:cNvPicPr>
              <a:picLocks noChangeAspect="1"/>
            </p:cNvPicPr>
            <p:nvPr/>
          </p:nvPicPr>
          <p:blipFill>
            <a:blip r:embed="rId5"/>
            <a:stretch>
              <a:fillRect/>
            </a:stretch>
          </p:blipFill>
          <p:spPr>
            <a:xfrm>
              <a:off x="4876797" y="4401606"/>
              <a:ext cx="332015" cy="428853"/>
            </a:xfrm>
            <a:prstGeom prst="rect">
              <a:avLst/>
            </a:prstGeom>
          </p:spPr>
        </p:pic>
      </p:grpSp>
      <p:sp>
        <p:nvSpPr>
          <p:cNvPr id="9" name="TextBox 8">
            <a:extLst>
              <a:ext uri="{FF2B5EF4-FFF2-40B4-BE49-F238E27FC236}">
                <a16:creationId xmlns:a16="http://schemas.microsoft.com/office/drawing/2014/main" id="{8B79CBB1-A354-40BD-B2BE-B8EB3AAFEB7A}"/>
              </a:ext>
            </a:extLst>
          </p:cNvPr>
          <p:cNvSpPr txBox="1"/>
          <p:nvPr/>
        </p:nvSpPr>
        <p:spPr>
          <a:xfrm>
            <a:off x="813318" y="869302"/>
            <a:ext cx="7848600" cy="369332"/>
          </a:xfrm>
          <a:prstGeom prst="rect">
            <a:avLst/>
          </a:prstGeom>
          <a:noFill/>
        </p:spPr>
        <p:txBody>
          <a:bodyPr wrap="square" rtlCol="0">
            <a:spAutoFit/>
          </a:bodyPr>
          <a:lstStyle/>
          <a:p>
            <a:r>
              <a:rPr lang="en-US" b="1" dirty="0"/>
              <a:t>Regression Model Assumptions</a:t>
            </a:r>
          </a:p>
        </p:txBody>
      </p:sp>
    </p:spTree>
    <p:extLst>
      <p:ext uri="{BB962C8B-B14F-4D97-AF65-F5344CB8AC3E}">
        <p14:creationId xmlns:p14="http://schemas.microsoft.com/office/powerpoint/2010/main" val="933068970"/>
      </p:ext>
    </p:extLst>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2667000" y="3028950"/>
            <a:ext cx="3048000" cy="400110"/>
          </a:xfrm>
        </p:spPr>
        <p:txBody>
          <a:bodyPr wrap="square">
            <a:spAutoFit/>
          </a:bodyPr>
          <a:lstStyle/>
          <a:p>
            <a:pPr marL="0" indent="0" algn="ctr">
              <a:buNone/>
            </a:pPr>
            <a:r>
              <a:rPr lang="en-IN" b="1" u="sng" dirty="0"/>
              <a:t>Multi-Collinearity </a:t>
            </a:r>
          </a:p>
        </p:txBody>
      </p:sp>
    </p:spTree>
    <p:extLst>
      <p:ext uri="{BB962C8B-B14F-4D97-AF65-F5344CB8AC3E}">
        <p14:creationId xmlns:p14="http://schemas.microsoft.com/office/powerpoint/2010/main" val="321155495"/>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318379"/>
          </a:xfrm>
        </p:spPr>
        <p:txBody>
          <a:bodyPr>
            <a:spAutoFit/>
          </a:bodyPr>
          <a:lstStyle/>
          <a:p>
            <a:pPr marL="0" indent="0">
              <a:buNone/>
            </a:pPr>
            <a:r>
              <a:rPr lang="en-IN" sz="1800" u="sng" dirty="0"/>
              <a:t>Linear Regression Models </a:t>
            </a:r>
            <a:r>
              <a:rPr lang="en-IN" sz="1800" dirty="0"/>
              <a:t>	 -</a:t>
            </a:r>
          </a:p>
          <a:p>
            <a:pPr marL="854075" lvl="1" indent="-342900">
              <a:buFont typeface="+mj-lt"/>
              <a:buAutoNum type="alphaLcPeriod"/>
            </a:pPr>
            <a:endParaRPr lang="en-IN" sz="1400" dirty="0"/>
          </a:p>
          <a:p>
            <a:pPr marL="854075" lvl="1" indent="-342900">
              <a:buFont typeface="+mj-lt"/>
              <a:buAutoNum type="alphaLcPeriod"/>
            </a:pPr>
            <a:r>
              <a:rPr lang="en-US" sz="1600" dirty="0"/>
              <a:t>The term "regression"  generally refers to predicting a real number. However, it can also be used for classification (predicting a category or class.)</a:t>
            </a:r>
          </a:p>
          <a:p>
            <a:pPr marL="854075" lvl="1" indent="-342900">
              <a:buFont typeface="+mj-lt"/>
              <a:buAutoNum type="alphaLcPeriod"/>
            </a:pPr>
            <a:endParaRPr lang="en-US" sz="1600" dirty="0"/>
          </a:p>
          <a:p>
            <a:pPr marL="854075" lvl="1" indent="-342900">
              <a:buFont typeface="+mj-lt"/>
              <a:buAutoNum type="alphaLcPeriod"/>
            </a:pPr>
            <a:r>
              <a:rPr lang="en-US" sz="1600" dirty="0"/>
              <a:t>The term "linear" in the name “linear regression” refers to the fact that the method models data with linear combination of the explanatory variables. </a:t>
            </a:r>
          </a:p>
          <a:p>
            <a:pPr marL="854075" lvl="1" indent="-342900">
              <a:buFont typeface="+mj-lt"/>
              <a:buAutoNum type="alphaLcPeriod"/>
            </a:pPr>
            <a:endParaRPr lang="en-US" sz="1600" dirty="0"/>
          </a:p>
          <a:p>
            <a:pPr marL="854075" lvl="1" indent="-342900">
              <a:buFont typeface="+mj-lt"/>
              <a:buAutoNum type="alphaLcPeriod"/>
            </a:pPr>
            <a:r>
              <a:rPr lang="en-US" sz="1600" dirty="0"/>
              <a:t>A linear combination is an expression where one or more variables are scaled by a constant factor and added together. </a:t>
            </a:r>
          </a:p>
          <a:p>
            <a:pPr marL="854075" lvl="1" indent="-342900">
              <a:buFont typeface="+mj-lt"/>
              <a:buAutoNum type="alphaLcPeriod"/>
            </a:pPr>
            <a:endParaRPr lang="en-US" sz="1600" dirty="0"/>
          </a:p>
          <a:p>
            <a:pPr marL="854075" lvl="1" indent="-342900">
              <a:buFont typeface="+mj-lt"/>
              <a:buAutoNum type="alphaLcPeriod"/>
            </a:pPr>
            <a:r>
              <a:rPr lang="en-US" sz="1600" dirty="0"/>
              <a:t>In the case of linear regression with a single explanatory variable, the linear combination used in linear regression can be expressed as:</a:t>
            </a:r>
          </a:p>
          <a:p>
            <a:pPr marL="854075" lvl="1" indent="-342900">
              <a:buFont typeface="+mj-lt"/>
              <a:buAutoNum type="alphaLcPeriod"/>
            </a:pPr>
            <a:endParaRPr lang="en-US" sz="1600" dirty="0"/>
          </a:p>
          <a:p>
            <a:pPr marL="1825625" lvl="4" indent="0">
              <a:buNone/>
            </a:pPr>
            <a:r>
              <a:rPr lang="en-US" sz="1400" dirty="0"/>
              <a:t>response = intercept + constant ∗ explanatory</a:t>
            </a:r>
          </a:p>
          <a:p>
            <a:pPr marL="854075" lvl="1" indent="-342900">
              <a:buFont typeface="+mj-lt"/>
              <a:buAutoNum type="alphaLcPeriod"/>
            </a:pPr>
            <a:endParaRPr lang="en-US" sz="1600" dirty="0"/>
          </a:p>
          <a:p>
            <a:pPr marL="854075" lvl="1" indent="-342900">
              <a:buFont typeface="+mj-lt"/>
              <a:buAutoNum type="alphaLcPeriod"/>
            </a:pPr>
            <a:r>
              <a:rPr lang="en-US" sz="1600" dirty="0"/>
              <a:t>In its most basic form fits a straight line to the response variable. The model is designed to fit a line that minimizes the squared differences (also called errors or residuals.). </a:t>
            </a:r>
          </a:p>
        </p:txBody>
      </p:sp>
    </p:spTree>
    <p:extLst>
      <p:ext uri="{BB962C8B-B14F-4D97-AF65-F5344CB8AC3E}">
        <p14:creationId xmlns:p14="http://schemas.microsoft.com/office/powerpoint/2010/main" val="3055799711"/>
      </p:ext>
    </p:extLst>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126335" y="1908546"/>
            <a:ext cx="7482473" cy="1384995"/>
          </a:xfrm>
          <a:prstGeom prst="rect">
            <a:avLst/>
          </a:prstGeom>
          <a:noFill/>
        </p:spPr>
        <p:txBody>
          <a:bodyPr wrap="square" rtlCol="0">
            <a:spAutoFit/>
          </a:bodyPr>
          <a:lstStyle/>
          <a:p>
            <a:pPr lvl="0">
              <a:lnSpc>
                <a:spcPct val="150000"/>
              </a:lnSpc>
            </a:pPr>
            <a:r>
              <a:rPr lang="en-US" sz="1400" dirty="0"/>
              <a:t>Multicollinearity is that situation where the independent variables in the linear model are not truly independent i.e. they are correlated. For e.g. in the Wisconsin Breast Cancer dataset the first three attributes “radius mean”, “perimeter mean” and “texture mean”  is shown below. The first two are strongly correlated</a:t>
            </a:r>
            <a:endParaRPr lang="en-US" sz="1400" dirty="0">
              <a:solidFill>
                <a:srgbClr val="000000"/>
              </a:solidFill>
            </a:endParaRPr>
          </a:p>
        </p:txBody>
      </p:sp>
      <p:sp>
        <p:nvSpPr>
          <p:cNvPr id="17" name="TextBox 16">
            <a:extLst>
              <a:ext uri="{FF2B5EF4-FFF2-40B4-BE49-F238E27FC236}">
                <a16:creationId xmlns:a16="http://schemas.microsoft.com/office/drawing/2014/main" id="{62389304-70E5-4749-9EC3-AC06914AF070}"/>
              </a:ext>
            </a:extLst>
          </p:cNvPr>
          <p:cNvSpPr txBox="1"/>
          <p:nvPr/>
        </p:nvSpPr>
        <p:spPr>
          <a:xfrm>
            <a:off x="1128127" y="1414484"/>
            <a:ext cx="3829050" cy="369332"/>
          </a:xfrm>
          <a:prstGeom prst="rect">
            <a:avLst/>
          </a:prstGeom>
          <a:noFill/>
        </p:spPr>
        <p:txBody>
          <a:bodyPr wrap="square" rtlCol="0">
            <a:spAutoFit/>
          </a:bodyPr>
          <a:lstStyle/>
          <a:p>
            <a:r>
              <a:rPr lang="en-US" b="1" dirty="0"/>
              <a:t>Multi Collinearity – What is it?</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257301" y="9698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257301" y="864327"/>
            <a:ext cx="138564"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fontAlgn="base" hangingPunct="0">
              <a:spcBef>
                <a:spcPct val="0"/>
              </a:spcBef>
              <a:spcAft>
                <a:spcPct val="0"/>
              </a:spcAft>
            </a:pPr>
            <a:endParaRPr lang="en-US" altLang="en-US">
              <a:latin typeface="Arial" panose="020B0604020202020204" pitchFamily="34" charset="0"/>
            </a:endParaRPr>
          </a:p>
        </p:txBody>
      </p:sp>
      <p:grpSp>
        <p:nvGrpSpPr>
          <p:cNvPr id="8" name="Group 7">
            <a:extLst>
              <a:ext uri="{FF2B5EF4-FFF2-40B4-BE49-F238E27FC236}">
                <a16:creationId xmlns:a16="http://schemas.microsoft.com/office/drawing/2014/main" id="{91ACB3B3-9243-4E28-B072-C983461FD4AF}"/>
              </a:ext>
            </a:extLst>
          </p:cNvPr>
          <p:cNvGrpSpPr/>
          <p:nvPr/>
        </p:nvGrpSpPr>
        <p:grpSpPr>
          <a:xfrm>
            <a:off x="2895600" y="2971800"/>
            <a:ext cx="3097205" cy="2643188"/>
            <a:chOff x="1828800" y="1722407"/>
            <a:chExt cx="2947332" cy="2372843"/>
          </a:xfrm>
        </p:grpSpPr>
        <p:pic>
          <p:nvPicPr>
            <p:cNvPr id="6" name="Picture 5">
              <a:extLst>
                <a:ext uri="{FF2B5EF4-FFF2-40B4-BE49-F238E27FC236}">
                  <a16:creationId xmlns:a16="http://schemas.microsoft.com/office/drawing/2014/main" id="{3412FCE4-F40D-4615-A900-6D086CBEDD41}"/>
                </a:ext>
              </a:extLst>
            </p:cNvPr>
            <p:cNvPicPr>
              <a:picLocks noChangeAspect="1"/>
            </p:cNvPicPr>
            <p:nvPr/>
          </p:nvPicPr>
          <p:blipFill>
            <a:blip r:embed="rId3"/>
            <a:stretch>
              <a:fillRect/>
            </a:stretch>
          </p:blipFill>
          <p:spPr>
            <a:xfrm>
              <a:off x="3324225" y="2762750"/>
              <a:ext cx="1247775" cy="1332500"/>
            </a:xfrm>
            <a:prstGeom prst="rect">
              <a:avLst/>
            </a:prstGeom>
          </p:spPr>
        </p:pic>
        <p:sp>
          <p:nvSpPr>
            <p:cNvPr id="7" name="TextBox 6">
              <a:extLst>
                <a:ext uri="{FF2B5EF4-FFF2-40B4-BE49-F238E27FC236}">
                  <a16:creationId xmlns:a16="http://schemas.microsoft.com/office/drawing/2014/main" id="{AEF82EDC-CA48-4425-B30F-3F4FC7D6A5AC}"/>
                </a:ext>
              </a:extLst>
            </p:cNvPr>
            <p:cNvSpPr txBox="1"/>
            <p:nvPr/>
          </p:nvSpPr>
          <p:spPr>
            <a:xfrm>
              <a:off x="1828800" y="2819400"/>
              <a:ext cx="1247775" cy="207223"/>
            </a:xfrm>
            <a:prstGeom prst="rect">
              <a:avLst/>
            </a:prstGeom>
            <a:noFill/>
          </p:spPr>
          <p:txBody>
            <a:bodyPr wrap="square" rtlCol="0">
              <a:spAutoFit/>
            </a:bodyPr>
            <a:lstStyle/>
            <a:p>
              <a:r>
                <a:rPr lang="en-US" sz="900" dirty="0"/>
                <a:t>Radius worst</a:t>
              </a:r>
            </a:p>
          </p:txBody>
        </p:sp>
        <p:sp>
          <p:nvSpPr>
            <p:cNvPr id="11" name="TextBox 10">
              <a:extLst>
                <a:ext uri="{FF2B5EF4-FFF2-40B4-BE49-F238E27FC236}">
                  <a16:creationId xmlns:a16="http://schemas.microsoft.com/office/drawing/2014/main" id="{06611232-CDE7-41F9-9C9C-E419DAEAC313}"/>
                </a:ext>
              </a:extLst>
            </p:cNvPr>
            <p:cNvSpPr txBox="1"/>
            <p:nvPr/>
          </p:nvSpPr>
          <p:spPr>
            <a:xfrm>
              <a:off x="1828800" y="3258384"/>
              <a:ext cx="1495425" cy="207223"/>
            </a:xfrm>
            <a:prstGeom prst="rect">
              <a:avLst/>
            </a:prstGeom>
            <a:noFill/>
          </p:spPr>
          <p:txBody>
            <a:bodyPr wrap="square" rtlCol="0">
              <a:spAutoFit/>
            </a:bodyPr>
            <a:lstStyle/>
            <a:p>
              <a:r>
                <a:rPr lang="en-US" sz="900" dirty="0"/>
                <a:t>Texture Worst</a:t>
              </a:r>
            </a:p>
          </p:txBody>
        </p:sp>
        <p:sp>
          <p:nvSpPr>
            <p:cNvPr id="12" name="TextBox 11">
              <a:extLst>
                <a:ext uri="{FF2B5EF4-FFF2-40B4-BE49-F238E27FC236}">
                  <a16:creationId xmlns:a16="http://schemas.microsoft.com/office/drawing/2014/main" id="{3CF48212-14F2-4FE3-AB12-7C40FB24F58C}"/>
                </a:ext>
              </a:extLst>
            </p:cNvPr>
            <p:cNvSpPr txBox="1"/>
            <p:nvPr/>
          </p:nvSpPr>
          <p:spPr>
            <a:xfrm>
              <a:off x="1863090" y="3697368"/>
              <a:ext cx="1495425" cy="207223"/>
            </a:xfrm>
            <a:prstGeom prst="rect">
              <a:avLst/>
            </a:prstGeom>
            <a:noFill/>
          </p:spPr>
          <p:txBody>
            <a:bodyPr wrap="square" rtlCol="0">
              <a:spAutoFit/>
            </a:bodyPr>
            <a:lstStyle/>
            <a:p>
              <a:r>
                <a:rPr lang="en-US" sz="900" dirty="0"/>
                <a:t>Perimeter Worst</a:t>
              </a:r>
            </a:p>
          </p:txBody>
        </p:sp>
        <p:sp>
          <p:nvSpPr>
            <p:cNvPr id="13" name="TextBox 12">
              <a:extLst>
                <a:ext uri="{FF2B5EF4-FFF2-40B4-BE49-F238E27FC236}">
                  <a16:creationId xmlns:a16="http://schemas.microsoft.com/office/drawing/2014/main" id="{60FDCC07-06FB-4013-BBDF-891B33CACF64}"/>
                </a:ext>
              </a:extLst>
            </p:cNvPr>
            <p:cNvSpPr txBox="1"/>
            <p:nvPr/>
          </p:nvSpPr>
          <p:spPr>
            <a:xfrm rot="18580840">
              <a:off x="3081461" y="2236464"/>
              <a:ext cx="1247775" cy="219662"/>
            </a:xfrm>
            <a:prstGeom prst="rect">
              <a:avLst/>
            </a:prstGeom>
            <a:noFill/>
          </p:spPr>
          <p:txBody>
            <a:bodyPr wrap="square" rtlCol="0">
              <a:spAutoFit/>
            </a:bodyPr>
            <a:lstStyle/>
            <a:p>
              <a:r>
                <a:rPr lang="en-US" sz="900" dirty="0"/>
                <a:t>Radius mean</a:t>
              </a:r>
            </a:p>
          </p:txBody>
        </p:sp>
        <p:sp>
          <p:nvSpPr>
            <p:cNvPr id="14" name="TextBox 13">
              <a:extLst>
                <a:ext uri="{FF2B5EF4-FFF2-40B4-BE49-F238E27FC236}">
                  <a16:creationId xmlns:a16="http://schemas.microsoft.com/office/drawing/2014/main" id="{D22F15BE-5A2A-4349-91CD-B20C3DA07A5C}"/>
                </a:ext>
              </a:extLst>
            </p:cNvPr>
            <p:cNvSpPr txBox="1"/>
            <p:nvPr/>
          </p:nvSpPr>
          <p:spPr>
            <a:xfrm rot="18580840">
              <a:off x="3566991" y="2258060"/>
              <a:ext cx="1247775" cy="219662"/>
            </a:xfrm>
            <a:prstGeom prst="rect">
              <a:avLst/>
            </a:prstGeom>
            <a:noFill/>
          </p:spPr>
          <p:txBody>
            <a:bodyPr wrap="square" rtlCol="0">
              <a:spAutoFit/>
            </a:bodyPr>
            <a:lstStyle/>
            <a:p>
              <a:r>
                <a:rPr lang="en-US" sz="900" dirty="0"/>
                <a:t>Texture mean</a:t>
              </a:r>
            </a:p>
          </p:txBody>
        </p:sp>
        <p:sp>
          <p:nvSpPr>
            <p:cNvPr id="15" name="TextBox 14">
              <a:extLst>
                <a:ext uri="{FF2B5EF4-FFF2-40B4-BE49-F238E27FC236}">
                  <a16:creationId xmlns:a16="http://schemas.microsoft.com/office/drawing/2014/main" id="{94430080-80F5-4D81-B1B5-A67BB80AE943}"/>
                </a:ext>
              </a:extLst>
            </p:cNvPr>
            <p:cNvSpPr txBox="1"/>
            <p:nvPr/>
          </p:nvSpPr>
          <p:spPr>
            <a:xfrm rot="18580840">
              <a:off x="4042413" y="2258060"/>
              <a:ext cx="1247775" cy="219662"/>
            </a:xfrm>
            <a:prstGeom prst="rect">
              <a:avLst/>
            </a:prstGeom>
            <a:noFill/>
          </p:spPr>
          <p:txBody>
            <a:bodyPr wrap="square" rtlCol="0">
              <a:spAutoFit/>
            </a:bodyPr>
            <a:lstStyle/>
            <a:p>
              <a:r>
                <a:rPr lang="en-US" sz="900" dirty="0"/>
                <a:t>Texture mean</a:t>
              </a:r>
            </a:p>
          </p:txBody>
        </p:sp>
      </p:grpSp>
    </p:spTree>
    <p:extLst>
      <p:ext uri="{BB962C8B-B14F-4D97-AF65-F5344CB8AC3E}">
        <p14:creationId xmlns:p14="http://schemas.microsoft.com/office/powerpoint/2010/main" val="2175043751"/>
      </p:ext>
    </p:extLst>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115298" y="1739691"/>
            <a:ext cx="7647702" cy="5182188"/>
          </a:xfrm>
          <a:prstGeom prst="rect">
            <a:avLst/>
          </a:prstGeom>
          <a:noFill/>
        </p:spPr>
        <p:txBody>
          <a:bodyPr wrap="square" rtlCol="0">
            <a:spAutoFit/>
          </a:bodyPr>
          <a:lstStyle/>
          <a:p>
            <a:pPr marL="257175" indent="-257175">
              <a:lnSpc>
                <a:spcPct val="150000"/>
              </a:lnSpc>
              <a:buFont typeface="+mj-lt"/>
              <a:buAutoNum type="arabicPeriod"/>
            </a:pPr>
            <a:r>
              <a:rPr lang="en-US" sz="1400" b="1" dirty="0"/>
              <a:t>Structural multicollinearity</a:t>
            </a:r>
            <a:r>
              <a:rPr lang="en-US" sz="1400" dirty="0"/>
              <a:t>: This type occurs when we create features from existing features and build a model using all of the features. For example, using “Radius” and “Area” as two variables. When features are generated, ensure the generated feature and the original features do not strongly correlate, if they do, you may want to drop the original feature as long as the generated feature contains all the information from the original </a:t>
            </a:r>
          </a:p>
          <a:p>
            <a:pPr marL="257175" indent="-257175">
              <a:lnSpc>
                <a:spcPct val="150000"/>
              </a:lnSpc>
              <a:buFont typeface="+mj-lt"/>
              <a:buAutoNum type="arabicPeriod"/>
            </a:pPr>
            <a:endParaRPr lang="en-US" sz="1400" dirty="0"/>
          </a:p>
          <a:p>
            <a:pPr marL="257175" indent="-257175">
              <a:lnSpc>
                <a:spcPct val="150000"/>
              </a:lnSpc>
              <a:buFont typeface="+mj-lt"/>
              <a:buAutoNum type="arabicPeriod"/>
            </a:pPr>
            <a:r>
              <a:rPr lang="en-US" sz="1400" b="1" dirty="0"/>
              <a:t>Data multicollinearity</a:t>
            </a:r>
            <a:r>
              <a:rPr lang="en-US" sz="1400" dirty="0"/>
              <a:t>: This type of multicollinearity is an artifact of the data itself. The nature of the variables is such that they correlate. For e.g. in auto-mpg.csv, the columns “weight” and “horsepower” of a car will correlate positively. In case there are such correlating variables in the data, they may be combined into a composite variable using techniques such as PCA </a:t>
            </a:r>
          </a:p>
          <a:p>
            <a:pPr marL="257175" indent="-257175">
              <a:lnSpc>
                <a:spcPct val="150000"/>
              </a:lnSpc>
              <a:buFont typeface="+mj-lt"/>
              <a:buAutoNum type="arabicPeriod"/>
            </a:pPr>
            <a:endParaRPr lang="en-US" sz="1400" dirty="0"/>
          </a:p>
          <a:p>
            <a:pPr marL="257175" indent="-257175">
              <a:lnSpc>
                <a:spcPct val="150000"/>
              </a:lnSpc>
              <a:buFont typeface="+mj-lt"/>
              <a:buAutoNum type="arabicPeriod"/>
            </a:pPr>
            <a:r>
              <a:rPr lang="en-US" sz="1400" dirty="0">
                <a:solidFill>
                  <a:srgbClr val="000000"/>
                </a:solidFill>
              </a:rPr>
              <a:t>The problem with having </a:t>
            </a:r>
            <a:r>
              <a:rPr lang="en-US" sz="1400" dirty="0" smtClean="0">
                <a:solidFill>
                  <a:srgbClr val="000000"/>
                </a:solidFill>
              </a:rPr>
              <a:t>multi-collinearity </a:t>
            </a:r>
            <a:r>
              <a:rPr lang="en-US" sz="1400" dirty="0">
                <a:solidFill>
                  <a:srgbClr val="000000"/>
                </a:solidFill>
              </a:rPr>
              <a:t>is in the inability to understand how one variable influences the target. There is no way to estimate separate influence of each variable on target. Thus no way to estimate the partial regression coefficients</a:t>
            </a:r>
          </a:p>
          <a:p>
            <a:pPr marL="257175" indent="-257175">
              <a:lnSpc>
                <a:spcPct val="150000"/>
              </a:lnSpc>
              <a:buFont typeface="+mj-lt"/>
              <a:buAutoNum type="arabicPeriod"/>
            </a:pPr>
            <a:endParaRPr lang="en-US" sz="1050" dirty="0"/>
          </a:p>
        </p:txBody>
      </p:sp>
      <p:sp>
        <p:nvSpPr>
          <p:cNvPr id="17" name="TextBox 16">
            <a:extLst>
              <a:ext uri="{FF2B5EF4-FFF2-40B4-BE49-F238E27FC236}">
                <a16:creationId xmlns:a16="http://schemas.microsoft.com/office/drawing/2014/main" id="{62389304-70E5-4749-9EC3-AC06914AF070}"/>
              </a:ext>
            </a:extLst>
          </p:cNvPr>
          <p:cNvSpPr txBox="1"/>
          <p:nvPr/>
        </p:nvSpPr>
        <p:spPr>
          <a:xfrm>
            <a:off x="1129294" y="1208240"/>
            <a:ext cx="5881105" cy="369332"/>
          </a:xfrm>
          <a:prstGeom prst="rect">
            <a:avLst/>
          </a:prstGeom>
          <a:noFill/>
        </p:spPr>
        <p:txBody>
          <a:bodyPr wrap="square" rtlCol="0">
            <a:spAutoFit/>
          </a:bodyPr>
          <a:lstStyle/>
          <a:p>
            <a:r>
              <a:rPr lang="en-US" b="1" dirty="0"/>
              <a:t>Multi Collinearity – Types of multicollinearity</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257301" y="9698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257301" y="864327"/>
            <a:ext cx="138564"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fontAlgn="base" hangingPunct="0">
              <a:spcBef>
                <a:spcPct val="0"/>
              </a:spcBef>
              <a:spcAft>
                <a:spcPct val="0"/>
              </a:spcAft>
            </a:pPr>
            <a:endParaRPr lang="en-US" altLang="en-US">
              <a:latin typeface="Arial" panose="020B0604020202020204" pitchFamily="34" charset="0"/>
            </a:endParaRPr>
          </a:p>
        </p:txBody>
      </p:sp>
    </p:spTree>
    <p:extLst>
      <p:ext uri="{BB962C8B-B14F-4D97-AF65-F5344CB8AC3E}">
        <p14:creationId xmlns:p14="http://schemas.microsoft.com/office/powerpoint/2010/main" val="3248900324"/>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1000125" y="1940007"/>
            <a:ext cx="7286625" cy="3323987"/>
          </a:xfrm>
          <a:prstGeom prst="rect">
            <a:avLst/>
          </a:prstGeom>
          <a:noFill/>
        </p:spPr>
        <p:txBody>
          <a:bodyPr wrap="square" rtlCol="0">
            <a:spAutoFit/>
          </a:bodyPr>
          <a:lstStyle/>
          <a:p>
            <a:pPr marL="257175" indent="-257175">
              <a:lnSpc>
                <a:spcPct val="150000"/>
              </a:lnSpc>
              <a:buFont typeface="+mj-lt"/>
              <a:buAutoNum type="arabicPeriod" startAt="4"/>
            </a:pPr>
            <a:r>
              <a:rPr lang="en-US" sz="1400" dirty="0">
                <a:solidFill>
                  <a:srgbClr val="000000"/>
                </a:solidFill>
              </a:rPr>
              <a:t>If multicollinearity is perfect, the regression coefficients of X variables are indeterminate and their standard errors are infinite</a:t>
            </a:r>
          </a:p>
          <a:p>
            <a:pPr marL="257175" indent="-257175">
              <a:lnSpc>
                <a:spcPct val="150000"/>
              </a:lnSpc>
              <a:buFont typeface="+mj-lt"/>
              <a:buAutoNum type="arabicPeriod" startAt="4"/>
            </a:pPr>
            <a:endParaRPr lang="en-US" sz="1400" dirty="0">
              <a:solidFill>
                <a:srgbClr val="000000"/>
              </a:solidFill>
            </a:endParaRPr>
          </a:p>
          <a:p>
            <a:pPr marL="257175" indent="-257175">
              <a:lnSpc>
                <a:spcPct val="150000"/>
              </a:lnSpc>
              <a:buFont typeface="+mj-lt"/>
              <a:buAutoNum type="arabicPeriod" startAt="4"/>
            </a:pPr>
            <a:r>
              <a:rPr lang="en-US" sz="1400" dirty="0">
                <a:solidFill>
                  <a:srgbClr val="000000"/>
                </a:solidFill>
              </a:rPr>
              <a:t>If multicollinearity is less than perfect, the regression coefficients, although determinate, posses large standard errors, which means the coefficients cannot be estimated with confidence</a:t>
            </a:r>
          </a:p>
          <a:p>
            <a:pPr marL="257175" indent="-257175">
              <a:lnSpc>
                <a:spcPct val="150000"/>
              </a:lnSpc>
              <a:buFont typeface="+mj-lt"/>
              <a:buAutoNum type="arabicPeriod" startAt="4"/>
            </a:pPr>
            <a:endParaRPr lang="en-US" sz="1400" dirty="0">
              <a:solidFill>
                <a:srgbClr val="000000"/>
              </a:solidFill>
            </a:endParaRPr>
          </a:p>
          <a:p>
            <a:pPr marL="257175" indent="-257175">
              <a:lnSpc>
                <a:spcPct val="150000"/>
              </a:lnSpc>
              <a:buFont typeface="+mj-lt"/>
              <a:buAutoNum type="arabicPeriod" startAt="4"/>
            </a:pPr>
            <a:r>
              <a:rPr lang="en-US" sz="1400" dirty="0">
                <a:solidFill>
                  <a:srgbClr val="000000"/>
                </a:solidFill>
              </a:rPr>
              <a:t>High degree of multicollinearity will not take away the property of being best unbiased linear estimators. It violates none of the regression assumptions. The only problem is that it will result in hard to determine coefficients with small standard </a:t>
            </a:r>
            <a:r>
              <a:rPr lang="en-US" sz="1400" dirty="0" smtClean="0">
                <a:solidFill>
                  <a:srgbClr val="000000"/>
                </a:solidFill>
              </a:rPr>
              <a:t>errors</a:t>
            </a:r>
            <a:endParaRPr lang="en-US" sz="1400" dirty="0">
              <a:solidFill>
                <a:srgbClr val="000000"/>
              </a:solidFill>
            </a:endParaRPr>
          </a:p>
        </p:txBody>
      </p:sp>
      <p:sp>
        <p:nvSpPr>
          <p:cNvPr id="5" name="TextBox 4">
            <a:extLst>
              <a:ext uri="{FF2B5EF4-FFF2-40B4-BE49-F238E27FC236}">
                <a16:creationId xmlns:a16="http://schemas.microsoft.com/office/drawing/2014/main" id="{62389304-70E5-4749-9EC3-AC06914AF070}"/>
              </a:ext>
            </a:extLst>
          </p:cNvPr>
          <p:cNvSpPr txBox="1"/>
          <p:nvPr/>
        </p:nvSpPr>
        <p:spPr>
          <a:xfrm>
            <a:off x="1129294" y="1208240"/>
            <a:ext cx="5881105" cy="369332"/>
          </a:xfrm>
          <a:prstGeom prst="rect">
            <a:avLst/>
          </a:prstGeom>
          <a:noFill/>
        </p:spPr>
        <p:txBody>
          <a:bodyPr wrap="square" rtlCol="0">
            <a:spAutoFit/>
          </a:bodyPr>
          <a:lstStyle/>
          <a:p>
            <a:r>
              <a:rPr lang="en-US" b="1" dirty="0"/>
              <a:t>Multi Collinearity – Types of multicollinearity</a:t>
            </a:r>
          </a:p>
        </p:txBody>
      </p:sp>
    </p:spTree>
    <p:extLst>
      <p:ext uri="{BB962C8B-B14F-4D97-AF65-F5344CB8AC3E}">
        <p14:creationId xmlns:p14="http://schemas.microsoft.com/office/powerpoint/2010/main" val="405632675"/>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08CCC-1A10-4F23-9C00-900BF4A6F9B3}"/>
              </a:ext>
            </a:extLst>
          </p:cNvPr>
          <p:cNvSpPr txBox="1"/>
          <p:nvPr/>
        </p:nvSpPr>
        <p:spPr>
          <a:xfrm>
            <a:off x="990600" y="1836907"/>
            <a:ext cx="7200900" cy="4253537"/>
          </a:xfrm>
          <a:prstGeom prst="rect">
            <a:avLst/>
          </a:prstGeom>
          <a:noFill/>
        </p:spPr>
        <p:txBody>
          <a:bodyPr wrap="square" rtlCol="0">
            <a:spAutoFit/>
          </a:bodyPr>
          <a:lstStyle/>
          <a:p>
            <a:pPr marL="257175" indent="-257175">
              <a:lnSpc>
                <a:spcPct val="150000"/>
              </a:lnSpc>
              <a:buFont typeface="+mj-lt"/>
              <a:buAutoNum type="arabicPeriod"/>
            </a:pPr>
            <a:r>
              <a:rPr lang="en-US" sz="1400" dirty="0"/>
              <a:t>The variance inflation factor (VIF) identifies correlation between independent variables and the strength of that correlation</a:t>
            </a:r>
          </a:p>
          <a:p>
            <a:pPr marL="600075" lvl="1" indent="-257175">
              <a:lnSpc>
                <a:spcPct val="150000"/>
              </a:lnSpc>
              <a:buFont typeface="+mj-lt"/>
              <a:buAutoNum type="alphaLcPeriod"/>
            </a:pPr>
            <a:r>
              <a:rPr lang="en-US" sz="1400" dirty="0"/>
              <a:t>VIF =  1 /  1 – r</a:t>
            </a:r>
            <a:r>
              <a:rPr lang="en-US" sz="1400" baseline="30000" dirty="0"/>
              <a:t>2</a:t>
            </a:r>
          </a:p>
          <a:p>
            <a:pPr marL="600075" lvl="1" indent="-257175">
              <a:lnSpc>
                <a:spcPct val="150000"/>
              </a:lnSpc>
              <a:buFont typeface="+mj-lt"/>
              <a:buAutoNum type="alphaLcPeriod"/>
            </a:pPr>
            <a:r>
              <a:rPr lang="en-US" sz="1400" dirty="0"/>
              <a:t>As the collinearity between variables increase, r</a:t>
            </a:r>
            <a:r>
              <a:rPr lang="en-US" sz="1400" baseline="30000" dirty="0"/>
              <a:t>2</a:t>
            </a:r>
            <a:r>
              <a:rPr lang="en-US" sz="1400" dirty="0"/>
              <a:t> increases, the denominator approaches 0 and as a result VIF approaches infinity</a:t>
            </a:r>
          </a:p>
          <a:p>
            <a:pPr marL="257175" indent="-257175">
              <a:lnSpc>
                <a:spcPct val="150000"/>
              </a:lnSpc>
              <a:buFont typeface="+mj-lt"/>
              <a:buAutoNum type="arabicPeriod"/>
            </a:pPr>
            <a:endParaRPr lang="en-US" sz="1400" dirty="0"/>
          </a:p>
          <a:p>
            <a:pPr marL="257175" indent="-257175">
              <a:lnSpc>
                <a:spcPct val="150000"/>
              </a:lnSpc>
              <a:buFont typeface="+mj-lt"/>
              <a:buAutoNum type="arabicPeriod"/>
            </a:pPr>
            <a:r>
              <a:rPr lang="en-US" sz="1400" dirty="0"/>
              <a:t>VIFs start at 1 and have no upper limit </a:t>
            </a:r>
          </a:p>
          <a:p>
            <a:pPr marL="600075" lvl="1" indent="-257175">
              <a:lnSpc>
                <a:spcPct val="150000"/>
              </a:lnSpc>
              <a:buFont typeface="+mj-lt"/>
              <a:buAutoNum type="alphaLcPeriod"/>
            </a:pPr>
            <a:r>
              <a:rPr lang="en-US" sz="1400" dirty="0"/>
              <a:t>A value of 1 indicates that there is no correlation between this independent variable and any others</a:t>
            </a:r>
          </a:p>
          <a:p>
            <a:pPr marL="600075" lvl="1" indent="-257175">
              <a:lnSpc>
                <a:spcPct val="150000"/>
              </a:lnSpc>
              <a:buFont typeface="+mj-lt"/>
              <a:buAutoNum type="alphaLcPeriod"/>
            </a:pPr>
            <a:r>
              <a:rPr lang="en-US" sz="1400" dirty="0"/>
              <a:t>VIFs between 1 and 5 suggest that there is a moderate correlation, but it is not severe enough to warrant corrective measures</a:t>
            </a:r>
          </a:p>
          <a:p>
            <a:pPr marL="600075" lvl="1" indent="-257175">
              <a:lnSpc>
                <a:spcPct val="150000"/>
              </a:lnSpc>
              <a:buFont typeface="+mj-lt"/>
              <a:buAutoNum type="alphaLcPeriod"/>
            </a:pPr>
            <a:r>
              <a:rPr lang="en-US" sz="1400" dirty="0"/>
              <a:t>VIFs greater than 5 represent critical levels of multicollinearity where the coefficients are poorly estimated, and the p-values are questionable.</a:t>
            </a:r>
          </a:p>
        </p:txBody>
      </p:sp>
      <p:sp>
        <p:nvSpPr>
          <p:cNvPr id="17" name="TextBox 16">
            <a:extLst>
              <a:ext uri="{FF2B5EF4-FFF2-40B4-BE49-F238E27FC236}">
                <a16:creationId xmlns:a16="http://schemas.microsoft.com/office/drawing/2014/main" id="{62389304-70E5-4749-9EC3-AC06914AF070}"/>
              </a:ext>
            </a:extLst>
          </p:cNvPr>
          <p:cNvSpPr txBox="1"/>
          <p:nvPr/>
        </p:nvSpPr>
        <p:spPr>
          <a:xfrm>
            <a:off x="1066800" y="1043780"/>
            <a:ext cx="7239000" cy="646331"/>
          </a:xfrm>
          <a:prstGeom prst="rect">
            <a:avLst/>
          </a:prstGeom>
          <a:noFill/>
        </p:spPr>
        <p:txBody>
          <a:bodyPr wrap="square" rtlCol="0">
            <a:spAutoFit/>
          </a:bodyPr>
          <a:lstStyle/>
          <a:p>
            <a:r>
              <a:rPr lang="en-US" dirty="0"/>
              <a:t>Multi Collinearity – Testing for multicollinearity with Variation Inflation Factor (VIF)</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257301" y="9698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257301" y="864327"/>
            <a:ext cx="138564"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fontAlgn="base" hangingPunct="0">
              <a:spcBef>
                <a:spcPct val="0"/>
              </a:spcBef>
              <a:spcAft>
                <a:spcPct val="0"/>
              </a:spcAft>
            </a:pPr>
            <a:endParaRPr lang="en-US" altLang="en-US">
              <a:latin typeface="Arial" panose="020B0604020202020204" pitchFamily="34" charset="0"/>
            </a:endParaRPr>
          </a:p>
        </p:txBody>
      </p:sp>
    </p:spTree>
    <p:extLst>
      <p:ext uri="{BB962C8B-B14F-4D97-AF65-F5344CB8AC3E}">
        <p14:creationId xmlns:p14="http://schemas.microsoft.com/office/powerpoint/2010/main" val="2980028846"/>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389304-70E5-4749-9EC3-AC06914AF070}"/>
              </a:ext>
            </a:extLst>
          </p:cNvPr>
          <p:cNvSpPr txBox="1"/>
          <p:nvPr/>
        </p:nvSpPr>
        <p:spPr>
          <a:xfrm>
            <a:off x="871536" y="1003568"/>
            <a:ext cx="7891463" cy="369332"/>
          </a:xfrm>
          <a:prstGeom prst="rect">
            <a:avLst/>
          </a:prstGeom>
          <a:noFill/>
        </p:spPr>
        <p:txBody>
          <a:bodyPr wrap="square" rtlCol="0">
            <a:spAutoFit/>
          </a:bodyPr>
          <a:lstStyle/>
          <a:p>
            <a:r>
              <a:rPr lang="en-US" b="1" dirty="0"/>
              <a:t>Testing for multicollinearity with Variation Inflation Factor (VIF)</a:t>
            </a:r>
          </a:p>
        </p:txBody>
      </p:sp>
      <p:sp>
        <p:nvSpPr>
          <p:cNvPr id="5" name="Rectangle 3">
            <a:extLst>
              <a:ext uri="{FF2B5EF4-FFF2-40B4-BE49-F238E27FC236}">
                <a16:creationId xmlns:a16="http://schemas.microsoft.com/office/drawing/2014/main" id="{8DDA10C7-E19A-4157-AAE6-CDA4EC39290C}"/>
              </a:ext>
            </a:extLst>
          </p:cNvPr>
          <p:cNvSpPr>
            <a:spLocks noChangeArrowheads="1"/>
          </p:cNvSpPr>
          <p:nvPr/>
        </p:nvSpPr>
        <p:spPr bwMode="auto">
          <a:xfrm>
            <a:off x="1257301" y="969876"/>
            <a:ext cx="1385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a:p>
        </p:txBody>
      </p:sp>
      <p:sp>
        <p:nvSpPr>
          <p:cNvPr id="33" name="Rectangle 4">
            <a:extLst>
              <a:ext uri="{FF2B5EF4-FFF2-40B4-BE49-F238E27FC236}">
                <a16:creationId xmlns:a16="http://schemas.microsoft.com/office/drawing/2014/main" id="{830FA2F9-ABD6-462B-B657-D1AEC62D4D40}"/>
              </a:ext>
            </a:extLst>
          </p:cNvPr>
          <p:cNvSpPr>
            <a:spLocks noChangeArrowheads="1"/>
          </p:cNvSpPr>
          <p:nvPr/>
        </p:nvSpPr>
        <p:spPr bwMode="auto">
          <a:xfrm>
            <a:off x="1257301" y="864327"/>
            <a:ext cx="138564"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a:latin typeface="Arial" panose="020B0604020202020204" pitchFamily="34" charset="0"/>
              </a:rPr>
              <a:t/>
            </a:r>
            <a:br>
              <a:rPr lang="en-US" altLang="en-US">
                <a:latin typeface="Arial" panose="020B0604020202020204" pitchFamily="34" charset="0"/>
              </a:rPr>
            </a:br>
            <a:endParaRPr lang="en-US" altLang="en-US">
              <a:latin typeface="Arial" panose="020B0604020202020204" pitchFamily="34" charset="0"/>
            </a:endParaRPr>
          </a:p>
          <a:p>
            <a:pPr eaLnBrk="0" fontAlgn="base" hangingPunct="0">
              <a:spcBef>
                <a:spcPct val="0"/>
              </a:spcBef>
              <a:spcAft>
                <a:spcPct val="0"/>
              </a:spcAft>
            </a:pPr>
            <a:endParaRPr lang="en-US" altLang="en-US">
              <a:latin typeface="Arial" panose="020B0604020202020204" pitchFamily="34" charset="0"/>
            </a:endParaRPr>
          </a:p>
        </p:txBody>
      </p:sp>
      <p:sp>
        <p:nvSpPr>
          <p:cNvPr id="3" name="TextBox 2">
            <a:extLst>
              <a:ext uri="{FF2B5EF4-FFF2-40B4-BE49-F238E27FC236}">
                <a16:creationId xmlns:a16="http://schemas.microsoft.com/office/drawing/2014/main" id="{5A748D9F-3FC5-494A-80BF-C5974D834BC4}"/>
              </a:ext>
            </a:extLst>
          </p:cNvPr>
          <p:cNvSpPr txBox="1"/>
          <p:nvPr/>
        </p:nvSpPr>
        <p:spPr>
          <a:xfrm>
            <a:off x="4907756" y="2398976"/>
            <a:ext cx="3371850" cy="2954655"/>
          </a:xfrm>
          <a:prstGeom prst="rect">
            <a:avLst/>
          </a:prstGeom>
          <a:noFill/>
        </p:spPr>
        <p:txBody>
          <a:bodyPr wrap="square" rtlCol="0">
            <a:spAutoFit/>
          </a:bodyPr>
          <a:lstStyle/>
          <a:p>
            <a:r>
              <a:rPr lang="en-GB" sz="1050" dirty="0"/>
              <a:t>from </a:t>
            </a:r>
            <a:r>
              <a:rPr lang="en-GB" sz="1050" dirty="0" err="1"/>
              <a:t>statsmodels.stats.outliers_influence</a:t>
            </a:r>
            <a:r>
              <a:rPr lang="en-GB" sz="1050" dirty="0"/>
              <a:t> import </a:t>
            </a:r>
            <a:r>
              <a:rPr lang="en-GB" sz="1050" dirty="0" err="1"/>
              <a:t>variance_inflation_factor</a:t>
            </a:r>
            <a:endParaRPr lang="en-GB" sz="1050" dirty="0"/>
          </a:p>
          <a:p>
            <a:r>
              <a:rPr lang="en-GB" sz="1050" dirty="0" err="1"/>
              <a:t>vif</a:t>
            </a:r>
            <a:r>
              <a:rPr lang="en-GB" sz="1050" dirty="0"/>
              <a:t> = [</a:t>
            </a:r>
            <a:r>
              <a:rPr lang="en-GB" sz="1050" dirty="0" err="1"/>
              <a:t>variance_inflation_factor</a:t>
            </a:r>
            <a:r>
              <a:rPr lang="en-GB" sz="1050" dirty="0"/>
              <a:t>(</a:t>
            </a:r>
            <a:r>
              <a:rPr lang="en-GB" sz="1050" dirty="0" err="1"/>
              <a:t>X.values</a:t>
            </a:r>
            <a:r>
              <a:rPr lang="en-GB" sz="1050" dirty="0"/>
              <a:t>, ix) for ix in range(</a:t>
            </a:r>
            <a:r>
              <a:rPr lang="en-GB" sz="1050" dirty="0" err="1"/>
              <a:t>X.shape</a:t>
            </a:r>
            <a:r>
              <a:rPr lang="en-GB" sz="1050" dirty="0"/>
              <a:t>[1])] </a:t>
            </a:r>
          </a:p>
          <a:p>
            <a:r>
              <a:rPr lang="en-GB" sz="1050" dirty="0" err="1"/>
              <a:t>i</a:t>
            </a:r>
            <a:r>
              <a:rPr lang="en-GB" sz="1050" dirty="0"/>
              <a:t>=0</a:t>
            </a:r>
          </a:p>
          <a:p>
            <a:r>
              <a:rPr lang="en-GB" sz="1050" dirty="0"/>
              <a:t>for column in </a:t>
            </a:r>
            <a:r>
              <a:rPr lang="en-GB" sz="1050" dirty="0" err="1"/>
              <a:t>X.columns</a:t>
            </a:r>
            <a:r>
              <a:rPr lang="en-GB" sz="1050" dirty="0"/>
              <a:t>:</a:t>
            </a:r>
          </a:p>
          <a:p>
            <a:r>
              <a:rPr lang="en-GB" sz="1050" dirty="0"/>
              <a:t>    if </a:t>
            </a:r>
            <a:r>
              <a:rPr lang="en-GB" sz="1050" dirty="0" err="1"/>
              <a:t>i</a:t>
            </a:r>
            <a:r>
              <a:rPr lang="en-GB" sz="1050" dirty="0"/>
              <a:t> &lt; 11:</a:t>
            </a:r>
          </a:p>
          <a:p>
            <a:r>
              <a:rPr lang="en-GB" sz="1050" dirty="0"/>
              <a:t>        print (column ,"---&gt;",  </a:t>
            </a:r>
            <a:r>
              <a:rPr lang="en-GB" sz="1050" dirty="0" err="1"/>
              <a:t>vif</a:t>
            </a:r>
            <a:r>
              <a:rPr lang="en-GB" sz="1050" dirty="0"/>
              <a:t>[</a:t>
            </a:r>
            <a:r>
              <a:rPr lang="en-GB" sz="1050" dirty="0" err="1"/>
              <a:t>i</a:t>
            </a:r>
            <a:r>
              <a:rPr lang="en-GB" sz="1050" dirty="0"/>
              <a:t>])</a:t>
            </a:r>
          </a:p>
          <a:p>
            <a:r>
              <a:rPr lang="en-GB" sz="1050" dirty="0"/>
              <a:t>        </a:t>
            </a:r>
            <a:r>
              <a:rPr lang="en-GB" sz="1050" dirty="0" err="1"/>
              <a:t>i</a:t>
            </a:r>
            <a:r>
              <a:rPr lang="en-GB" sz="1050" dirty="0"/>
              <a:t> = i+1</a:t>
            </a:r>
          </a:p>
          <a:p>
            <a:endParaRPr lang="en-US" sz="900" dirty="0"/>
          </a:p>
          <a:p>
            <a:endParaRPr lang="en-US" sz="900" dirty="0"/>
          </a:p>
          <a:p>
            <a:r>
              <a:rPr lang="en-IN" sz="1050" dirty="0" err="1"/>
              <a:t>cyl</a:t>
            </a:r>
            <a:r>
              <a:rPr lang="en-IN" sz="1050" dirty="0"/>
              <a:t> ---&gt; 172.09167529137474 </a:t>
            </a:r>
          </a:p>
          <a:p>
            <a:r>
              <a:rPr lang="en-IN" sz="1050" dirty="0" err="1"/>
              <a:t>disp</a:t>
            </a:r>
            <a:r>
              <a:rPr lang="en-IN" sz="1050" dirty="0"/>
              <a:t> ---&gt; 87.05808335183303 </a:t>
            </a:r>
          </a:p>
          <a:p>
            <a:r>
              <a:rPr lang="en-IN" sz="1050" dirty="0" err="1"/>
              <a:t>hp</a:t>
            </a:r>
            <a:r>
              <a:rPr lang="en-IN" sz="1050" dirty="0"/>
              <a:t> ---&gt; 71.23983108333236 </a:t>
            </a:r>
          </a:p>
          <a:p>
            <a:r>
              <a:rPr lang="en-IN" sz="1050" dirty="0" err="1"/>
              <a:t>wt</a:t>
            </a:r>
            <a:r>
              <a:rPr lang="en-IN" sz="1050" dirty="0"/>
              <a:t> ---&gt; 139.1665144189037 </a:t>
            </a:r>
          </a:p>
          <a:p>
            <a:r>
              <a:rPr lang="en-IN" sz="1050" dirty="0" err="1"/>
              <a:t>acc</a:t>
            </a:r>
            <a:r>
              <a:rPr lang="en-IN" sz="1050" dirty="0"/>
              <a:t> ---&gt; 69.82068667385671 </a:t>
            </a:r>
          </a:p>
          <a:p>
            <a:r>
              <a:rPr lang="en-IN" sz="1050" dirty="0" err="1"/>
              <a:t>yr</a:t>
            </a:r>
            <a:r>
              <a:rPr lang="en-IN" sz="1050" dirty="0"/>
              <a:t> ---&gt; 166.95012233353933 </a:t>
            </a:r>
          </a:p>
          <a:p>
            <a:r>
              <a:rPr lang="en-IN" sz="1050" dirty="0" err="1"/>
              <a:t>car_type</a:t>
            </a:r>
            <a:r>
              <a:rPr lang="en-IN" sz="1050" dirty="0"/>
              <a:t> ---&gt; 12.993508077923245</a:t>
            </a:r>
            <a:endParaRPr lang="en-US" sz="1050" dirty="0">
              <a:solidFill>
                <a:schemeClr val="tx1">
                  <a:lumMod val="50000"/>
                  <a:lumOff val="50000"/>
                </a:schemeClr>
              </a:solidFill>
            </a:endParaRPr>
          </a:p>
        </p:txBody>
      </p:sp>
      <p:sp>
        <p:nvSpPr>
          <p:cNvPr id="7" name="TextBox 6">
            <a:extLst>
              <a:ext uri="{FF2B5EF4-FFF2-40B4-BE49-F238E27FC236}">
                <a16:creationId xmlns:a16="http://schemas.microsoft.com/office/drawing/2014/main" id="{9ED2D956-34D6-4C7B-B041-3579231E15E9}"/>
              </a:ext>
            </a:extLst>
          </p:cNvPr>
          <p:cNvSpPr txBox="1"/>
          <p:nvPr/>
        </p:nvSpPr>
        <p:spPr>
          <a:xfrm>
            <a:off x="837324" y="1707602"/>
            <a:ext cx="7739064" cy="615553"/>
          </a:xfrm>
          <a:prstGeom prst="rect">
            <a:avLst/>
          </a:prstGeom>
          <a:noFill/>
        </p:spPr>
        <p:txBody>
          <a:bodyPr wrap="square" rtlCol="0">
            <a:spAutoFit/>
          </a:bodyPr>
          <a:lstStyle/>
          <a:p>
            <a:r>
              <a:rPr lang="en-US" sz="1600" dirty="0" smtClean="0"/>
              <a:t>Car-mpg.csv dataset has many attributes that correlate with one another. </a:t>
            </a:r>
            <a:endParaRPr lang="en-US" sz="1600" dirty="0"/>
          </a:p>
          <a:p>
            <a:endParaRPr lang="en-US" dirty="0">
              <a:solidFill>
                <a:schemeClr val="tx1">
                  <a:lumMod val="50000"/>
                  <a:lumOff val="50000"/>
                </a:schemeClr>
              </a:solidFill>
            </a:endParaRPr>
          </a:p>
        </p:txBody>
      </p:sp>
      <p:pic>
        <p:nvPicPr>
          <p:cNvPr id="2" name="Picture 1"/>
          <p:cNvPicPr>
            <a:picLocks noChangeAspect="1"/>
          </p:cNvPicPr>
          <p:nvPr/>
        </p:nvPicPr>
        <p:blipFill>
          <a:blip r:embed="rId3"/>
          <a:stretch>
            <a:fillRect/>
          </a:stretch>
        </p:blipFill>
        <p:spPr>
          <a:xfrm>
            <a:off x="871537" y="2029715"/>
            <a:ext cx="3712073" cy="3670094"/>
          </a:xfrm>
          <a:prstGeom prst="rect">
            <a:avLst/>
          </a:prstGeom>
        </p:spPr>
      </p:pic>
      <p:sp>
        <p:nvSpPr>
          <p:cNvPr id="4" name="Rectangle 3"/>
          <p:cNvSpPr/>
          <p:nvPr/>
        </p:nvSpPr>
        <p:spPr>
          <a:xfrm>
            <a:off x="4198929" y="5837256"/>
            <a:ext cx="3581430" cy="307777"/>
          </a:xfrm>
          <a:prstGeom prst="rect">
            <a:avLst/>
          </a:prstGeom>
        </p:spPr>
        <p:txBody>
          <a:bodyPr wrap="none">
            <a:spAutoFit/>
          </a:bodyPr>
          <a:lstStyle/>
          <a:p>
            <a:r>
              <a:rPr lang="en-GB" sz="1400" dirty="0" err="1"/>
              <a:t>Mpg_Linear+Regression_statsmodel.ipynb</a:t>
            </a:r>
            <a:endParaRPr lang="en-IN" sz="1400" dirty="0"/>
          </a:p>
        </p:txBody>
      </p:sp>
    </p:spTree>
    <p:extLst>
      <p:ext uri="{BB962C8B-B14F-4D97-AF65-F5344CB8AC3E}">
        <p14:creationId xmlns:p14="http://schemas.microsoft.com/office/powerpoint/2010/main" val="4099254045"/>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2641" y="3124200"/>
            <a:ext cx="3797835" cy="830997"/>
          </a:xfrm>
          <a:prstGeom prst="rect">
            <a:avLst/>
          </a:prstGeom>
          <a:noFill/>
        </p:spPr>
        <p:txBody>
          <a:bodyPr wrap="none" rtlCol="0">
            <a:spAutoFit/>
          </a:bodyPr>
          <a:lstStyle/>
          <a:p>
            <a:pPr algn="ctr"/>
            <a:r>
              <a:rPr lang="en-GB" sz="2400" dirty="0"/>
              <a:t>Linear Regression</a:t>
            </a:r>
            <a:endParaRPr lang="en-IN" sz="2400" dirty="0"/>
          </a:p>
          <a:p>
            <a:pPr algn="ctr"/>
            <a:r>
              <a:rPr lang="en-GB" sz="2400" dirty="0" smtClean="0"/>
              <a:t>Advantage / Disadvantage</a:t>
            </a:r>
            <a:endParaRPr lang="en-IN" sz="2400" dirty="0"/>
          </a:p>
        </p:txBody>
      </p:sp>
    </p:spTree>
    <p:extLst>
      <p:ext uri="{BB962C8B-B14F-4D97-AF65-F5344CB8AC3E}">
        <p14:creationId xmlns:p14="http://schemas.microsoft.com/office/powerpoint/2010/main" val="3907304428"/>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973669"/>
          </a:xfrm>
        </p:spPr>
        <p:txBody>
          <a:bodyPr>
            <a:spAutoFit/>
          </a:bodyPr>
          <a:lstStyle/>
          <a:p>
            <a:pPr marL="0" indent="0">
              <a:buNone/>
            </a:pPr>
            <a:r>
              <a:rPr lang="en-IN" sz="1800" u="sng" dirty="0"/>
              <a:t>Linear Regression Model </a:t>
            </a:r>
            <a:r>
              <a:rPr lang="en-IN" sz="1800" dirty="0"/>
              <a:t>-</a:t>
            </a:r>
            <a:endParaRPr lang="en-IN" sz="1800" u="sng" dirty="0"/>
          </a:p>
          <a:p>
            <a:pPr marL="0" indent="0">
              <a:buNone/>
            </a:pPr>
            <a:endParaRPr lang="en-IN" sz="1400" dirty="0"/>
          </a:p>
          <a:p>
            <a:pPr marL="0" indent="0">
              <a:buNone/>
            </a:pPr>
            <a:r>
              <a:rPr lang="en-US" sz="1800" dirty="0"/>
              <a:t>Advantages – </a:t>
            </a:r>
          </a:p>
          <a:p>
            <a:pPr marL="342900" indent="-342900">
              <a:buFont typeface="+mj-lt"/>
              <a:buAutoNum type="arabicPeriod"/>
            </a:pPr>
            <a:r>
              <a:rPr lang="en-US" sz="1600" dirty="0"/>
              <a:t>Simple to implement and easier to interpret the outputs </a:t>
            </a:r>
            <a:r>
              <a:rPr lang="en-US" sz="1600" dirty="0" smtClean="0"/>
              <a:t>coefficients</a:t>
            </a:r>
          </a:p>
          <a:p>
            <a:pPr marL="342900" indent="-342900">
              <a:buFont typeface="+mj-lt"/>
              <a:buAutoNum type="arabicPeriod"/>
            </a:pPr>
            <a:r>
              <a:rPr lang="en-US" sz="1600" dirty="0"/>
              <a:t>Works well even when the relation between independent variable and dependent variable are not linear if we transform the variables </a:t>
            </a:r>
          </a:p>
          <a:p>
            <a:pPr marL="342900" indent="-342900">
              <a:buFont typeface="+mj-lt"/>
              <a:buAutoNum type="arabicPeriod"/>
            </a:pPr>
            <a:endParaRPr lang="en-US" sz="1600" dirty="0"/>
          </a:p>
          <a:p>
            <a:pPr marL="0" indent="0">
              <a:buNone/>
            </a:pPr>
            <a:endParaRPr lang="en-US" sz="1800" dirty="0"/>
          </a:p>
          <a:p>
            <a:pPr marL="0" indent="0">
              <a:buNone/>
            </a:pPr>
            <a:r>
              <a:rPr lang="en-US" sz="1800" dirty="0"/>
              <a:t>Disadvantages - </a:t>
            </a:r>
          </a:p>
          <a:p>
            <a:pPr marL="342900" indent="-342900">
              <a:buFont typeface="Arial"/>
              <a:buAutoNum type="arabicPeriod"/>
            </a:pPr>
            <a:r>
              <a:rPr lang="en-US" sz="1600" dirty="0"/>
              <a:t>Assumes a linear relationships between dependent and independent variables. That is, it assumes there is a straight-line relationship between them</a:t>
            </a:r>
          </a:p>
          <a:p>
            <a:pPr marL="342900" indent="-342900">
              <a:buFont typeface="Arial"/>
              <a:buAutoNum type="arabicPeriod"/>
            </a:pPr>
            <a:r>
              <a:rPr lang="en-US" sz="1600" dirty="0"/>
              <a:t>Outliers can have huge effects on the regression</a:t>
            </a:r>
          </a:p>
          <a:p>
            <a:pPr marL="342900" indent="-342900">
              <a:buFont typeface="Arial"/>
              <a:buAutoNum type="arabicPeriod"/>
            </a:pPr>
            <a:r>
              <a:rPr lang="en-US" sz="1600" dirty="0"/>
              <a:t>Linear regression assume independence between attributes</a:t>
            </a:r>
          </a:p>
          <a:p>
            <a:pPr marL="342900" indent="-342900">
              <a:buFont typeface="Arial"/>
              <a:buAutoNum type="arabicPeriod"/>
            </a:pPr>
            <a:r>
              <a:rPr lang="en-US" sz="1600" dirty="0"/>
              <a:t>Linear regression looks at a relationship between the mean of the dependent variable and the independent variables. </a:t>
            </a:r>
          </a:p>
          <a:p>
            <a:pPr marL="342900" indent="-342900">
              <a:buFont typeface="Arial"/>
              <a:buAutoNum type="arabicPeriod"/>
            </a:pPr>
            <a:r>
              <a:rPr lang="en-US" sz="1600" dirty="0"/>
              <a:t>Just as the mean is not a complete description of a single variable, linear regression is not a complete description of relationships among </a:t>
            </a:r>
            <a:r>
              <a:rPr lang="en-US" sz="1600" dirty="0" smtClean="0"/>
              <a:t>variables</a:t>
            </a:r>
            <a:endParaRPr lang="en-US" sz="1600" dirty="0"/>
          </a:p>
        </p:txBody>
      </p:sp>
    </p:spTree>
    <p:extLst>
      <p:ext uri="{BB962C8B-B14F-4D97-AF65-F5344CB8AC3E}">
        <p14:creationId xmlns:p14="http://schemas.microsoft.com/office/powerpoint/2010/main" val="4069499514"/>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795159"/>
          </a:xfrm>
        </p:spPr>
        <p:txBody>
          <a:bodyPr>
            <a:spAutoFit/>
          </a:bodyPr>
          <a:lstStyle/>
          <a:p>
            <a:pPr marL="0" indent="0">
              <a:buNone/>
            </a:pPr>
            <a:r>
              <a:rPr lang="en-IN" sz="1800" u="sng" dirty="0"/>
              <a:t>Linear Regression Model </a:t>
            </a:r>
            <a:r>
              <a:rPr lang="en-IN" sz="1800" dirty="0"/>
              <a:t>-</a:t>
            </a:r>
          </a:p>
          <a:p>
            <a:pPr marL="0" indent="0">
              <a:buNone/>
            </a:pPr>
            <a:endParaRPr lang="en-IN" sz="1400" dirty="0"/>
          </a:p>
          <a:p>
            <a:pPr marL="0" indent="0">
              <a:buNone/>
            </a:pPr>
            <a:r>
              <a:rPr lang="en-US" sz="1800" dirty="0"/>
              <a:t>Lab- 1- Estimating mileage based on features of a second hand car</a:t>
            </a:r>
          </a:p>
          <a:p>
            <a:pPr marL="0" indent="0">
              <a:buNone/>
            </a:pPr>
            <a:endParaRPr lang="en-US" sz="1800" dirty="0"/>
          </a:p>
          <a:p>
            <a:pPr marL="0" indent="0">
              <a:buNone/>
            </a:pPr>
            <a:r>
              <a:rPr lang="en-US" sz="1800" dirty="0"/>
              <a:t>Description – Sample data is available at </a:t>
            </a:r>
            <a:r>
              <a:rPr lang="en-US" sz="1800" dirty="0">
                <a:hlinkClick r:id="rId3"/>
              </a:rPr>
              <a:t>https://archive.ics.uci.edu/ml/datasets/Auto+MPG</a:t>
            </a:r>
            <a:endParaRPr lang="en-US" sz="1800" dirty="0"/>
          </a:p>
          <a:p>
            <a:pPr marL="0" indent="0">
              <a:buNone/>
            </a:pPr>
            <a:endParaRPr lang="en-US" sz="1800" dirty="0"/>
          </a:p>
          <a:p>
            <a:pPr marL="0" indent="0">
              <a:buNone/>
            </a:pPr>
            <a:r>
              <a:rPr lang="en-US" sz="1800" dirty="0"/>
              <a:t>The dataset has 9 attributes listed below that define the quality</a:t>
            </a:r>
          </a:p>
          <a:p>
            <a:pPr marL="0" indent="0">
              <a:buNone/>
            </a:pPr>
            <a:r>
              <a:rPr lang="en-US" sz="1400" dirty="0"/>
              <a:t>1. mpg: continuous </a:t>
            </a:r>
            <a:br>
              <a:rPr lang="en-US" sz="1400" dirty="0"/>
            </a:br>
            <a:r>
              <a:rPr lang="en-US" sz="1400" dirty="0"/>
              <a:t>2. cylinders: multi-valued discrete </a:t>
            </a:r>
            <a:br>
              <a:rPr lang="en-US" sz="1400" dirty="0"/>
            </a:br>
            <a:r>
              <a:rPr lang="en-US" sz="1400" dirty="0"/>
              <a:t>3. displacement: continuous </a:t>
            </a:r>
            <a:br>
              <a:rPr lang="en-US" sz="1400" dirty="0"/>
            </a:br>
            <a:r>
              <a:rPr lang="en-US" sz="1400" dirty="0"/>
              <a:t>4. horsepower: continuous </a:t>
            </a:r>
            <a:br>
              <a:rPr lang="en-US" sz="1400" dirty="0"/>
            </a:br>
            <a:r>
              <a:rPr lang="en-US" sz="1400" dirty="0"/>
              <a:t>5. weight: continuous </a:t>
            </a:r>
            <a:br>
              <a:rPr lang="en-US" sz="1400" dirty="0"/>
            </a:br>
            <a:r>
              <a:rPr lang="en-US" sz="1400" dirty="0"/>
              <a:t>6. acceleration: continuous </a:t>
            </a:r>
            <a:br>
              <a:rPr lang="en-US" sz="1400" dirty="0"/>
            </a:br>
            <a:r>
              <a:rPr lang="en-US" sz="1400" dirty="0"/>
              <a:t>7. model year: multi-valued discrete </a:t>
            </a:r>
            <a:br>
              <a:rPr lang="en-US" sz="1400" dirty="0"/>
            </a:br>
            <a:r>
              <a:rPr lang="en-US" sz="1400" dirty="0"/>
              <a:t>8. origin: multi-valued discrete </a:t>
            </a:r>
            <a:br>
              <a:rPr lang="en-US" sz="1400" dirty="0"/>
            </a:br>
            <a:r>
              <a:rPr lang="en-US" sz="1400" dirty="0"/>
              <a:t>9. car name: string (unique for each instance)</a:t>
            </a:r>
            <a:br>
              <a:rPr lang="en-US" sz="1400" dirty="0"/>
            </a:br>
            <a:endParaRPr lang="en-US" sz="1600" dirty="0"/>
          </a:p>
        </p:txBody>
      </p:sp>
      <p:sp>
        <p:nvSpPr>
          <p:cNvPr id="2" name="TextBox 1">
            <a:extLst>
              <a:ext uri="{FF2B5EF4-FFF2-40B4-BE49-F238E27FC236}">
                <a16:creationId xmlns:a16="http://schemas.microsoft.com/office/drawing/2014/main" id="{0F375CDD-F32D-4FC0-9FEC-973FFF24097D}"/>
              </a:ext>
            </a:extLst>
          </p:cNvPr>
          <p:cNvSpPr txBox="1"/>
          <p:nvPr/>
        </p:nvSpPr>
        <p:spPr>
          <a:xfrm>
            <a:off x="5181600" y="6096000"/>
            <a:ext cx="3842719" cy="338554"/>
          </a:xfrm>
          <a:prstGeom prst="rect">
            <a:avLst/>
          </a:prstGeom>
          <a:noFill/>
        </p:spPr>
        <p:txBody>
          <a:bodyPr wrap="none" rtlCol="0">
            <a:spAutoFit/>
          </a:bodyPr>
          <a:lstStyle/>
          <a:p>
            <a:r>
              <a:rPr lang="en-US" sz="1600" b="1" dirty="0">
                <a:solidFill>
                  <a:srgbClr val="000000"/>
                </a:solidFill>
              </a:rPr>
              <a:t>Sol </a:t>
            </a:r>
            <a:r>
              <a:rPr lang="en-US" sz="1400" b="1" dirty="0">
                <a:solidFill>
                  <a:srgbClr val="000000"/>
                </a:solidFill>
              </a:rPr>
              <a:t>:</a:t>
            </a:r>
            <a:r>
              <a:rPr lang="en-US" sz="1400" dirty="0">
                <a:solidFill>
                  <a:srgbClr val="000000"/>
                </a:solidFill>
              </a:rPr>
              <a:t> mpg-linear </a:t>
            </a:r>
            <a:r>
              <a:rPr lang="en-US" sz="1400" dirty="0" err="1" smtClean="0">
                <a:solidFill>
                  <a:srgbClr val="000000"/>
                </a:solidFill>
              </a:rPr>
              <a:t>regression_statsmodel.ipynb</a:t>
            </a:r>
            <a:endParaRPr lang="en-US" sz="1400" dirty="0">
              <a:solidFill>
                <a:srgbClr val="000000"/>
              </a:solidFill>
            </a:endParaRPr>
          </a:p>
        </p:txBody>
      </p:sp>
    </p:spTree>
    <p:extLst>
      <p:ext uri="{BB962C8B-B14F-4D97-AF65-F5344CB8AC3E}">
        <p14:creationId xmlns:p14="http://schemas.microsoft.com/office/powerpoint/2010/main" val="3796953987"/>
      </p:ext>
    </p:extLst>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719" y="3124200"/>
            <a:ext cx="4775667" cy="461665"/>
          </a:xfrm>
          <a:prstGeom prst="rect">
            <a:avLst/>
          </a:prstGeom>
          <a:noFill/>
        </p:spPr>
        <p:txBody>
          <a:bodyPr wrap="none" rtlCol="0">
            <a:spAutoFit/>
          </a:bodyPr>
          <a:lstStyle/>
          <a:p>
            <a:pPr algn="ctr"/>
            <a:r>
              <a:rPr lang="en-GB" sz="2400" dirty="0"/>
              <a:t>Applications of Linear Regression</a:t>
            </a:r>
            <a:endParaRPr lang="en-IN" sz="2400" dirty="0"/>
          </a:p>
        </p:txBody>
      </p:sp>
    </p:spTree>
    <p:extLst>
      <p:ext uri="{BB962C8B-B14F-4D97-AF65-F5344CB8AC3E}">
        <p14:creationId xmlns:p14="http://schemas.microsoft.com/office/powerpoint/2010/main" val="367577472"/>
      </p:ext>
    </p:extLst>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685800" y="1219200"/>
            <a:ext cx="7411136" cy="4699748"/>
          </a:xfrm>
        </p:spPr>
        <p:txBody>
          <a:bodyPr wrap="square">
            <a:spAutoFit/>
          </a:bodyPr>
          <a:lstStyle/>
          <a:p>
            <a:pPr marL="0" indent="0">
              <a:buNone/>
            </a:pPr>
            <a:r>
              <a:rPr lang="en-IN" sz="1800" u="sng" dirty="0"/>
              <a:t>Applications of Linear Regression</a:t>
            </a:r>
            <a:r>
              <a:rPr lang="en-IN" sz="1800" dirty="0"/>
              <a:t>-</a:t>
            </a:r>
            <a:endParaRPr lang="en-IN" sz="1800" u="sng" dirty="0"/>
          </a:p>
          <a:p>
            <a:pPr marL="0" indent="0">
              <a:buNone/>
            </a:pPr>
            <a:endParaRPr lang="en-IN" sz="1050" dirty="0"/>
          </a:p>
          <a:p>
            <a:pPr marL="0" indent="0">
              <a:buNone/>
            </a:pPr>
            <a:r>
              <a:rPr lang="en-US" sz="1400" dirty="0"/>
              <a:t>Retail –</a:t>
            </a:r>
          </a:p>
          <a:p>
            <a:pPr marL="257175" indent="-257175">
              <a:buFont typeface="+mj-lt"/>
              <a:buAutoNum type="arabicPeriod"/>
            </a:pPr>
            <a:r>
              <a:rPr lang="en-US" sz="1400" dirty="0"/>
              <a:t>Customer lifetime value analysis – Factoring in customer purchase characteristics to estimate customer value in near future.  Model based on history of purchase transactions, customer attributes</a:t>
            </a:r>
          </a:p>
          <a:p>
            <a:pPr marL="257175" indent="-257175">
              <a:buFont typeface="+mj-lt"/>
              <a:buAutoNum type="arabicPeriod"/>
            </a:pPr>
            <a:r>
              <a:rPr lang="en-US" sz="1400" dirty="0"/>
              <a:t>Predicting optimal price – factor in characteristics of the object to predict optimal sale price. For e.g. real estate pricing, car re-sale price</a:t>
            </a:r>
          </a:p>
          <a:p>
            <a:pPr marL="0" indent="0">
              <a:buNone/>
            </a:pPr>
            <a:endParaRPr lang="en-US" sz="1400" dirty="0"/>
          </a:p>
          <a:p>
            <a:pPr marL="0" indent="0">
              <a:buNone/>
            </a:pPr>
            <a:r>
              <a:rPr lang="en-US" sz="1400" dirty="0"/>
              <a:t>Banking &amp; Finance –</a:t>
            </a:r>
          </a:p>
          <a:p>
            <a:pPr marL="257175" indent="-257175">
              <a:buAutoNum type="arabicPeriod"/>
            </a:pPr>
            <a:r>
              <a:rPr lang="en-US" sz="1400" dirty="0"/>
              <a:t>Portfolio profit / loss forecasting – use economic factors such as GDP growth rate, Stock market performance, national budgets, national level policies </a:t>
            </a:r>
            <a:r>
              <a:rPr lang="en-US" sz="1400" dirty="0" err="1"/>
              <a:t>etc</a:t>
            </a:r>
            <a:endParaRPr lang="en-US" sz="1400" dirty="0"/>
          </a:p>
          <a:p>
            <a:pPr marL="257175" indent="-257175">
              <a:buAutoNum type="arabicPeriod"/>
            </a:pPr>
            <a:r>
              <a:rPr lang="en-US" sz="1400" dirty="0"/>
              <a:t>Estimating growth in customer accounts given the economic parameters, sales strategies and promotions </a:t>
            </a:r>
            <a:r>
              <a:rPr lang="en-US" sz="1400" dirty="0" err="1"/>
              <a:t>etc</a:t>
            </a:r>
            <a:endParaRPr lang="en-US" sz="1400" dirty="0"/>
          </a:p>
          <a:p>
            <a:pPr marL="0" indent="0">
              <a:buNone/>
            </a:pPr>
            <a:endParaRPr lang="en-US" sz="1400" dirty="0"/>
          </a:p>
          <a:p>
            <a:pPr marL="0" indent="0">
              <a:buNone/>
            </a:pPr>
            <a:r>
              <a:rPr lang="en-US" sz="1400" dirty="0"/>
              <a:t>Education –</a:t>
            </a:r>
          </a:p>
          <a:p>
            <a:pPr marL="257175" indent="-257175">
              <a:buAutoNum type="arabicPeriod"/>
            </a:pPr>
            <a:r>
              <a:rPr lang="en-US" sz="1400" dirty="0"/>
              <a:t>Predict student scores given the attributes such as number of classes attended, past performance, family support etc.</a:t>
            </a:r>
          </a:p>
          <a:p>
            <a:pPr marL="257175" indent="-257175">
              <a:buAutoNum type="arabicPeriod"/>
            </a:pPr>
            <a:r>
              <a:rPr lang="en-US" sz="1400" dirty="0"/>
              <a:t>Predict number of seats required in various courses next academic year</a:t>
            </a:r>
          </a:p>
        </p:txBody>
      </p:sp>
    </p:spTree>
    <p:extLst>
      <p:ext uri="{BB962C8B-B14F-4D97-AF65-F5344CB8AC3E}">
        <p14:creationId xmlns:p14="http://schemas.microsoft.com/office/powerpoint/2010/main" val="2354835934"/>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3816429"/>
          </a:xfrm>
        </p:spPr>
        <p:txBody>
          <a:bodyPr>
            <a:spAutoFit/>
          </a:bodyPr>
          <a:lstStyle/>
          <a:p>
            <a:pPr marL="342900" indent="-342900">
              <a:buFont typeface="+mj-lt"/>
              <a:buAutoNum type="alphaLcPeriod"/>
            </a:pPr>
            <a:r>
              <a:rPr lang="en-IN" sz="1600" dirty="0"/>
              <a:t>Before we generate a model, we need to understand the degree of relationship between the attributes Y and X</a:t>
            </a:r>
          </a:p>
          <a:p>
            <a:pPr marL="342900" indent="-342900">
              <a:buFont typeface="+mj-lt"/>
              <a:buAutoNum type="alphaLcPeriod"/>
            </a:pPr>
            <a:endParaRPr lang="en-IN" sz="1600" dirty="0"/>
          </a:p>
          <a:p>
            <a:pPr marL="342900" indent="-342900">
              <a:buFont typeface="+mj-lt"/>
              <a:buAutoNum type="alphaLcPeriod"/>
            </a:pPr>
            <a:r>
              <a:rPr lang="en-IN" sz="1600" dirty="0"/>
              <a:t>Mathematically correlation between two variables indicates how closely their relationship follows a straight line. By default we use Pearson’s correlation which ranges between -1 and +1.</a:t>
            </a:r>
          </a:p>
          <a:p>
            <a:pPr marL="342900" indent="-342900">
              <a:buFont typeface="+mj-lt"/>
              <a:buAutoNum type="alphaLcPeriod"/>
            </a:pPr>
            <a:endParaRPr lang="en-IN" sz="1600" dirty="0"/>
          </a:p>
          <a:p>
            <a:pPr marL="342900" indent="-342900">
              <a:buFont typeface="+mj-lt"/>
              <a:buAutoNum type="alphaLcPeriod"/>
            </a:pPr>
            <a:r>
              <a:rPr lang="en-IN" sz="1600" dirty="0"/>
              <a:t>Correlation of extreme possible values of -1 and +1 indicate a perfectly linear relationship between X and Y whereas a correlation of 0 indicates absence of linear relationship</a:t>
            </a:r>
          </a:p>
          <a:p>
            <a:pPr marL="911225" lvl="1" indent="-400050">
              <a:buFont typeface="+mj-lt"/>
              <a:buAutoNum type="romanUcPeriod"/>
            </a:pPr>
            <a:r>
              <a:rPr lang="en-IN" sz="1400" dirty="0"/>
              <a:t>When r value is small, one needs to test whether it is statistically significant or not to believe that there is correlation or not</a:t>
            </a:r>
          </a:p>
          <a:p>
            <a:pPr marL="342900" indent="-342900">
              <a:buFont typeface="+mj-lt"/>
              <a:buAutoNum type="alphaLcPeriod"/>
            </a:pPr>
            <a:endParaRPr lang="en-IN" sz="1600" dirty="0"/>
          </a:p>
          <a:p>
            <a:pPr marL="342900" indent="-342900">
              <a:buFont typeface="+mj-lt"/>
              <a:buAutoNum type="alphaLcPeriod"/>
            </a:pPr>
            <a:endParaRPr lang="en-IN" sz="1600" dirty="0"/>
          </a:p>
        </p:txBody>
      </p:sp>
      <p:sp>
        <p:nvSpPr>
          <p:cNvPr id="4"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2271628880"/>
      </p:ext>
    </p:extLst>
  </p:cSld>
  <p:clrMapOvr>
    <a:masterClrMapping/>
  </p:clrMapOvr>
  <p:transition spd="med">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762000" y="1295400"/>
            <a:ext cx="7411136" cy="3296287"/>
          </a:xfrm>
        </p:spPr>
        <p:txBody>
          <a:bodyPr wrap="square">
            <a:spAutoFit/>
          </a:bodyPr>
          <a:lstStyle/>
          <a:p>
            <a:pPr marL="0" indent="0">
              <a:buNone/>
            </a:pPr>
            <a:r>
              <a:rPr lang="en-IN" sz="1800" u="sng" dirty="0"/>
              <a:t>Applications of Linear Regression</a:t>
            </a:r>
            <a:r>
              <a:rPr lang="en-IN" sz="1800" dirty="0"/>
              <a:t>- (</a:t>
            </a:r>
            <a:r>
              <a:rPr lang="en-IN" sz="1800" dirty="0" err="1"/>
              <a:t>Contd</a:t>
            </a:r>
            <a:r>
              <a:rPr lang="en-IN" sz="1800" dirty="0"/>
              <a:t>…)</a:t>
            </a:r>
            <a:endParaRPr lang="en-IN" sz="1800" u="sng" dirty="0"/>
          </a:p>
          <a:p>
            <a:pPr marL="0" indent="0">
              <a:buNone/>
            </a:pPr>
            <a:endParaRPr lang="en-IN" sz="1050" dirty="0"/>
          </a:p>
          <a:p>
            <a:pPr marL="0" indent="0">
              <a:buNone/>
            </a:pPr>
            <a:r>
              <a:rPr lang="en-US" sz="1600" dirty="0"/>
              <a:t>Medical  –</a:t>
            </a:r>
          </a:p>
          <a:p>
            <a:pPr marL="257175" indent="-257175">
              <a:buFont typeface="+mj-lt"/>
              <a:buAutoNum type="arabicPeriod"/>
            </a:pPr>
            <a:r>
              <a:rPr lang="en-US" sz="1600" dirty="0"/>
              <a:t>Predict number of hospital beds required in near future given current demand, season and other social factors</a:t>
            </a:r>
          </a:p>
          <a:p>
            <a:pPr marL="257175" indent="-257175">
              <a:buFont typeface="+mj-lt"/>
              <a:buAutoNum type="arabicPeriod"/>
            </a:pPr>
            <a:r>
              <a:rPr lang="en-US" sz="1600" dirty="0"/>
              <a:t>Predict health care cost for insured customers given their attributes such as age, race, gender, previous claims</a:t>
            </a:r>
          </a:p>
          <a:p>
            <a:pPr marL="0" indent="0">
              <a:buNone/>
            </a:pPr>
            <a:endParaRPr lang="en-US" sz="1600" dirty="0"/>
          </a:p>
          <a:p>
            <a:pPr marL="0" indent="0">
              <a:buNone/>
            </a:pPr>
            <a:r>
              <a:rPr lang="en-US" sz="1600" dirty="0"/>
              <a:t>Manufacturing –</a:t>
            </a:r>
          </a:p>
          <a:p>
            <a:pPr marL="257175" indent="-257175">
              <a:buAutoNum type="arabicPeriod"/>
            </a:pPr>
            <a:r>
              <a:rPr lang="en-US" sz="1600" dirty="0"/>
              <a:t>Demand estimation / capacity estimation – predict demand and capacity for a defined period given the socio economic factors, season </a:t>
            </a:r>
          </a:p>
          <a:p>
            <a:pPr marL="257175" indent="-257175">
              <a:buAutoNum type="arabicPeriod"/>
            </a:pPr>
            <a:endParaRPr lang="en-US" sz="1200" dirty="0"/>
          </a:p>
        </p:txBody>
      </p:sp>
    </p:spTree>
    <p:extLst>
      <p:ext uri="{BB962C8B-B14F-4D97-AF65-F5344CB8AC3E}">
        <p14:creationId xmlns:p14="http://schemas.microsoft.com/office/powerpoint/2010/main" val="3253410860"/>
      </p:ext>
    </p:extLst>
  </p:cSld>
  <p:clrMapOvr>
    <a:masterClrMapping/>
  </p:clrMapOvr>
  <p:transition spd="med">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C018A-832B-4F2B-9355-D378BB829940}"/>
              </a:ext>
            </a:extLst>
          </p:cNvPr>
          <p:cNvSpPr txBox="1"/>
          <p:nvPr/>
        </p:nvSpPr>
        <p:spPr>
          <a:xfrm>
            <a:off x="3810000" y="3244334"/>
            <a:ext cx="1524000" cy="369332"/>
          </a:xfrm>
          <a:prstGeom prst="rect">
            <a:avLst/>
          </a:prstGeom>
          <a:noFill/>
        </p:spPr>
        <p:txBody>
          <a:bodyPr wrap="square" rtlCol="0">
            <a:spAutoFit/>
          </a:bodyPr>
          <a:lstStyle/>
          <a:p>
            <a:r>
              <a:rPr lang="en-US" b="1"/>
              <a:t>Thank You</a:t>
            </a:r>
            <a:endParaRPr lang="en-US" b="1" dirty="0"/>
          </a:p>
        </p:txBody>
      </p:sp>
    </p:spTree>
    <p:extLst>
      <p:ext uri="{BB962C8B-B14F-4D97-AF65-F5344CB8AC3E}">
        <p14:creationId xmlns:p14="http://schemas.microsoft.com/office/powerpoint/2010/main" val="126813262"/>
      </p:ext>
    </p:extLst>
  </p:cSld>
  <p:clrMapOvr>
    <a:masterClrMapping/>
  </p:clrMapOvr>
  <p:transition spd="med">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276600" y="2895600"/>
            <a:ext cx="2819400" cy="369332"/>
          </a:xfrm>
        </p:spPr>
        <p:txBody>
          <a:bodyPr wrap="square">
            <a:spAutoFit/>
          </a:bodyPr>
          <a:lstStyle/>
          <a:p>
            <a:pPr marL="0" indent="0" algn="ctr">
              <a:buNone/>
            </a:pPr>
            <a:r>
              <a:rPr lang="en-IN" sz="1800" b="1" u="sng" dirty="0"/>
              <a:t>Regularization</a:t>
            </a:r>
          </a:p>
        </p:txBody>
      </p:sp>
    </p:spTree>
    <p:extLst>
      <p:ext uri="{BB962C8B-B14F-4D97-AF65-F5344CB8AC3E}">
        <p14:creationId xmlns:p14="http://schemas.microsoft.com/office/powerpoint/2010/main" val="944702508"/>
      </p:ext>
    </p:extLst>
  </p:cSld>
  <p:clrMapOvr>
    <a:masterClrMapping/>
  </p:clrMapOvr>
  <p:transition spd="med">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5626156"/>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When we have too many parameters and exposed to curse of dimensionality, we resort to dimensionality reduction techniques such as transforming to PCA and eliminating the PCA with least magnitude of eigen values. This can be a laborious process before we find the right number principal components. Instead, we can employ the shrinkage methods. </a:t>
            </a:r>
          </a:p>
          <a:p>
            <a:pPr marL="0" indent="0">
              <a:buNone/>
            </a:pPr>
            <a:endParaRPr lang="en-IN" sz="1400" dirty="0"/>
          </a:p>
          <a:p>
            <a:pPr marL="0" indent="0">
              <a:buNone/>
            </a:pPr>
            <a:r>
              <a:rPr lang="en-IN" sz="1400" dirty="0"/>
              <a:t>Shrinkage methods attempt to shrink the coefficients of the attributes and lead us towards simpler yet effective models. The two shrinkage methods are :</a:t>
            </a:r>
          </a:p>
          <a:p>
            <a:pPr marL="0" indent="0">
              <a:buNone/>
            </a:pPr>
            <a:endParaRPr lang="en-IN" sz="1400" dirty="0"/>
          </a:p>
          <a:p>
            <a:pPr marL="342900" indent="-342900">
              <a:buFont typeface="+mj-lt"/>
              <a:buAutoNum type="arabicPeriod"/>
            </a:pPr>
            <a:r>
              <a:rPr lang="en-US" sz="1600" u="sng" dirty="0"/>
              <a:t>Ridge regression </a:t>
            </a:r>
            <a:r>
              <a:rPr lang="en-US" sz="1600" dirty="0"/>
              <a:t>is similar to the linear regression where the objective is to find the best fit surface. The difference is in the way the best coefficients are found. Unlike linear regression where the optimization function is SSE, here it is slightly different</a:t>
            </a:r>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0" indent="0">
              <a:buNone/>
            </a:pPr>
            <a:endParaRPr lang="en-US" sz="1600" u="sng" dirty="0"/>
          </a:p>
          <a:p>
            <a:pPr marL="342900" indent="-342900">
              <a:buFont typeface="+mj-lt"/>
              <a:buAutoNum type="arabicPeriod" startAt="2"/>
            </a:pPr>
            <a:r>
              <a:rPr lang="en-US" sz="1600" dirty="0"/>
              <a:t>The term     is like a penalty term used to penalize large magnitude coefficients     when it is set to a high number, coefficients are suppressed significantly. When it is set to 0, the cost function becomes same as linear regression cost function</a:t>
            </a:r>
          </a:p>
        </p:txBody>
      </p:sp>
      <p:pic>
        <p:nvPicPr>
          <p:cNvPr id="9" name="Picture 8">
            <a:extLst>
              <a:ext uri="{FF2B5EF4-FFF2-40B4-BE49-F238E27FC236}">
                <a16:creationId xmlns:a16="http://schemas.microsoft.com/office/drawing/2014/main" id="{4323B701-9356-4AC7-BE5C-FF083083077F}"/>
              </a:ext>
            </a:extLst>
          </p:cNvPr>
          <p:cNvPicPr>
            <a:picLocks noChangeAspect="1"/>
          </p:cNvPicPr>
          <p:nvPr/>
        </p:nvPicPr>
        <p:blipFill>
          <a:blip r:embed="rId3"/>
          <a:stretch>
            <a:fillRect/>
          </a:stretch>
        </p:blipFill>
        <p:spPr>
          <a:xfrm>
            <a:off x="1066800" y="4495800"/>
            <a:ext cx="2457450" cy="849387"/>
          </a:xfrm>
          <a:prstGeom prst="rect">
            <a:avLst/>
          </a:prstGeom>
        </p:spPr>
      </p:pic>
      <p:pic>
        <p:nvPicPr>
          <p:cNvPr id="10" name="Picture 9">
            <a:extLst>
              <a:ext uri="{FF2B5EF4-FFF2-40B4-BE49-F238E27FC236}">
                <a16:creationId xmlns:a16="http://schemas.microsoft.com/office/drawing/2014/main" id="{82B0BDB7-7B24-45C4-A0DC-5EBBED635568}"/>
              </a:ext>
            </a:extLst>
          </p:cNvPr>
          <p:cNvPicPr>
            <a:picLocks noChangeAspect="1"/>
          </p:cNvPicPr>
          <p:nvPr/>
        </p:nvPicPr>
        <p:blipFill>
          <a:blip r:embed="rId4"/>
          <a:stretch>
            <a:fillRect/>
          </a:stretch>
        </p:blipFill>
        <p:spPr>
          <a:xfrm>
            <a:off x="4724400" y="4484613"/>
            <a:ext cx="3165169" cy="849387"/>
          </a:xfrm>
          <a:prstGeom prst="rect">
            <a:avLst/>
          </a:prstGeom>
        </p:spPr>
      </p:pic>
      <p:sp>
        <p:nvSpPr>
          <p:cNvPr id="11" name="TextBox 10">
            <a:extLst>
              <a:ext uri="{FF2B5EF4-FFF2-40B4-BE49-F238E27FC236}">
                <a16:creationId xmlns:a16="http://schemas.microsoft.com/office/drawing/2014/main" id="{41F762C6-BCC6-4A8C-9EF8-4A4A5BE65ADC}"/>
              </a:ext>
            </a:extLst>
          </p:cNvPr>
          <p:cNvSpPr txBox="1"/>
          <p:nvPr/>
        </p:nvSpPr>
        <p:spPr>
          <a:xfrm>
            <a:off x="990600" y="5367962"/>
            <a:ext cx="2819400" cy="276999"/>
          </a:xfrm>
          <a:prstGeom prst="rect">
            <a:avLst/>
          </a:prstGeom>
          <a:noFill/>
        </p:spPr>
        <p:txBody>
          <a:bodyPr wrap="square" rtlCol="0">
            <a:spAutoFit/>
          </a:bodyPr>
          <a:lstStyle/>
          <a:p>
            <a:r>
              <a:rPr lang="en-US" sz="1200" dirty="0"/>
              <a:t>Linear Regression cost function</a:t>
            </a:r>
          </a:p>
        </p:txBody>
      </p:sp>
      <p:sp>
        <p:nvSpPr>
          <p:cNvPr id="12" name="TextBox 11">
            <a:extLst>
              <a:ext uri="{FF2B5EF4-FFF2-40B4-BE49-F238E27FC236}">
                <a16:creationId xmlns:a16="http://schemas.microsoft.com/office/drawing/2014/main" id="{8AB885AB-33ED-4806-AAD8-D9A1430A5750}"/>
              </a:ext>
            </a:extLst>
          </p:cNvPr>
          <p:cNvSpPr txBox="1"/>
          <p:nvPr/>
        </p:nvSpPr>
        <p:spPr>
          <a:xfrm>
            <a:off x="4319497" y="5367962"/>
            <a:ext cx="4495800" cy="276999"/>
          </a:xfrm>
          <a:prstGeom prst="rect">
            <a:avLst/>
          </a:prstGeom>
          <a:noFill/>
        </p:spPr>
        <p:txBody>
          <a:bodyPr wrap="square" rtlCol="0">
            <a:spAutoFit/>
          </a:bodyPr>
          <a:lstStyle/>
          <a:p>
            <a:r>
              <a:rPr lang="en-US" sz="1200" dirty="0"/>
              <a:t>Ridge Regression with additional term in the cost function</a:t>
            </a:r>
          </a:p>
        </p:txBody>
      </p:sp>
      <p:pic>
        <p:nvPicPr>
          <p:cNvPr id="13" name="Picture 12">
            <a:extLst>
              <a:ext uri="{FF2B5EF4-FFF2-40B4-BE49-F238E27FC236}">
                <a16:creationId xmlns:a16="http://schemas.microsoft.com/office/drawing/2014/main" id="{2CBFD577-C435-4303-B417-4A5E41F2940D}"/>
              </a:ext>
            </a:extLst>
          </p:cNvPr>
          <p:cNvPicPr>
            <a:picLocks noChangeAspect="1"/>
          </p:cNvPicPr>
          <p:nvPr/>
        </p:nvPicPr>
        <p:blipFill>
          <a:blip r:embed="rId5"/>
          <a:stretch>
            <a:fillRect/>
          </a:stretch>
        </p:blipFill>
        <p:spPr>
          <a:xfrm>
            <a:off x="1676400" y="5713310"/>
            <a:ext cx="200025" cy="381000"/>
          </a:xfrm>
          <a:prstGeom prst="rect">
            <a:avLst/>
          </a:prstGeom>
        </p:spPr>
      </p:pic>
    </p:spTree>
    <p:extLst>
      <p:ext uri="{BB962C8B-B14F-4D97-AF65-F5344CB8AC3E}">
        <p14:creationId xmlns:p14="http://schemas.microsoft.com/office/powerpoint/2010/main" val="2969882856"/>
      </p:ext>
    </p:extLst>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2308324"/>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Why should we be interested in shrinking the coefficients? How does it help? </a:t>
            </a:r>
          </a:p>
          <a:p>
            <a:pPr marL="0" indent="0">
              <a:buNone/>
            </a:pPr>
            <a:r>
              <a:rPr lang="en-IN" sz="1400" dirty="0"/>
              <a:t>When we have large number of dimensions and few data points, the models are likely to become complex, overfit and prone to variance errors. When you print out the coefficients of the attributes of such complex model, you will notice that the magnitude of the different coefficients become large</a:t>
            </a:r>
          </a:p>
          <a:p>
            <a:pPr marL="0" indent="0">
              <a:buNone/>
            </a:pPr>
            <a:endParaRPr lang="en-IN" sz="1400" dirty="0"/>
          </a:p>
          <a:p>
            <a:pPr marL="0" indent="0">
              <a:buNone/>
            </a:pPr>
            <a:r>
              <a:rPr lang="en-IN" sz="1400" dirty="0"/>
              <a:t>Large coefficients indicate a case where for a unit change in the input variable, the magnitude of change in the target column is very large. </a:t>
            </a:r>
          </a:p>
        </p:txBody>
      </p:sp>
      <p:sp>
        <p:nvSpPr>
          <p:cNvPr id="8" name="TextBox 7">
            <a:extLst>
              <a:ext uri="{FF2B5EF4-FFF2-40B4-BE49-F238E27FC236}">
                <a16:creationId xmlns:a16="http://schemas.microsoft.com/office/drawing/2014/main" id="{25DED600-B98E-457C-A6FC-4FD06D3BE568}"/>
              </a:ext>
            </a:extLst>
          </p:cNvPr>
          <p:cNvSpPr txBox="1"/>
          <p:nvPr/>
        </p:nvSpPr>
        <p:spPr>
          <a:xfrm>
            <a:off x="348336" y="4043065"/>
            <a:ext cx="4452264" cy="1938992"/>
          </a:xfrm>
          <a:prstGeom prst="rect">
            <a:avLst/>
          </a:prstGeom>
          <a:noFill/>
        </p:spPr>
        <p:txBody>
          <a:bodyPr wrap="square" rtlCol="0">
            <a:spAutoFit/>
          </a:bodyPr>
          <a:lstStyle/>
          <a:p>
            <a:pPr marL="228600" indent="-228600">
              <a:buFont typeface="+mj-lt"/>
              <a:buAutoNum type="arabicPeriod"/>
            </a:pPr>
            <a:r>
              <a:rPr lang="en-US" sz="1200" dirty="0"/>
              <a:t>The coefficient for </a:t>
            </a:r>
            <a:r>
              <a:rPr lang="en-US" sz="1200" dirty="0" err="1"/>
              <a:t>cyl</a:t>
            </a:r>
            <a:r>
              <a:rPr lang="en-US" sz="1200" dirty="0"/>
              <a:t> is 2.5059518049385052</a:t>
            </a:r>
          </a:p>
          <a:p>
            <a:pPr marL="228600" indent="-228600">
              <a:buFont typeface="+mj-lt"/>
              <a:buAutoNum type="arabicPeriod"/>
            </a:pPr>
            <a:r>
              <a:rPr lang="en-US" sz="1200" dirty="0"/>
              <a:t>The coefficient for </a:t>
            </a:r>
            <a:r>
              <a:rPr lang="en-US" sz="1200" dirty="0" err="1"/>
              <a:t>disp</a:t>
            </a:r>
            <a:r>
              <a:rPr lang="en-US" sz="1200" dirty="0"/>
              <a:t> is 2.5357082860560483</a:t>
            </a:r>
          </a:p>
          <a:p>
            <a:pPr marL="228600" indent="-228600">
              <a:buFont typeface="+mj-lt"/>
              <a:buAutoNum type="arabicPeriod"/>
            </a:pPr>
            <a:r>
              <a:rPr lang="en-US" sz="1200" dirty="0"/>
              <a:t>The coefficient for hp is -1.7889335736325294</a:t>
            </a:r>
          </a:p>
          <a:p>
            <a:pPr marL="228600" indent="-228600">
              <a:buFont typeface="+mj-lt"/>
              <a:buAutoNum type="arabicPeriod"/>
            </a:pPr>
            <a:r>
              <a:rPr lang="en-US" sz="1200" dirty="0"/>
              <a:t>The coefficient for </a:t>
            </a:r>
            <a:r>
              <a:rPr lang="en-US" sz="1200" dirty="0" err="1"/>
              <a:t>wt</a:t>
            </a:r>
            <a:r>
              <a:rPr lang="en-US" sz="1200" dirty="0"/>
              <a:t> is -5.551819873098725</a:t>
            </a:r>
          </a:p>
          <a:p>
            <a:pPr marL="228600" indent="-228600">
              <a:buFont typeface="+mj-lt"/>
              <a:buAutoNum type="arabicPeriod"/>
            </a:pPr>
            <a:r>
              <a:rPr lang="en-US" sz="1200" dirty="0"/>
              <a:t>The coefficient for acc is 0.11485734803440854</a:t>
            </a:r>
          </a:p>
          <a:p>
            <a:pPr marL="228600" indent="-228600">
              <a:buFont typeface="+mj-lt"/>
              <a:buAutoNum type="arabicPeriod"/>
            </a:pPr>
            <a:r>
              <a:rPr lang="en-US" sz="1200" dirty="0"/>
              <a:t>The coefficient for </a:t>
            </a:r>
            <a:r>
              <a:rPr lang="en-US" sz="1200" dirty="0" err="1"/>
              <a:t>yr</a:t>
            </a:r>
            <a:r>
              <a:rPr lang="en-US" sz="1200" dirty="0"/>
              <a:t> is 2.931846548211609</a:t>
            </a:r>
          </a:p>
          <a:p>
            <a:pPr marL="228600" indent="-228600">
              <a:buFont typeface="+mj-lt"/>
              <a:buAutoNum type="arabicPeriod"/>
            </a:pPr>
            <a:r>
              <a:rPr lang="en-US" sz="1200" dirty="0"/>
              <a:t>The coefficient for </a:t>
            </a:r>
            <a:r>
              <a:rPr lang="en-US" sz="1200" dirty="0" err="1"/>
              <a:t>car_type</a:t>
            </a:r>
            <a:r>
              <a:rPr lang="en-US" sz="1200" dirty="0"/>
              <a:t> is 2.977869737601944</a:t>
            </a:r>
          </a:p>
          <a:p>
            <a:pPr marL="228600" indent="-228600">
              <a:buFont typeface="+mj-lt"/>
              <a:buAutoNum type="arabicPeriod"/>
            </a:pPr>
            <a:r>
              <a:rPr lang="en-US" sz="1200" dirty="0"/>
              <a:t>The coefficient for </a:t>
            </a:r>
            <a:r>
              <a:rPr lang="en-US" sz="1200" dirty="0" err="1"/>
              <a:t>origin_america</a:t>
            </a:r>
            <a:r>
              <a:rPr lang="en-US" sz="1200" dirty="0"/>
              <a:t> is -0.5832955290166003 </a:t>
            </a:r>
          </a:p>
          <a:p>
            <a:pPr marL="228600" indent="-228600">
              <a:buFont typeface="+mj-lt"/>
              <a:buAutoNum type="arabicPeriod"/>
            </a:pPr>
            <a:r>
              <a:rPr lang="en-US" sz="1200" dirty="0"/>
              <a:t>The coefficient for </a:t>
            </a:r>
            <a:r>
              <a:rPr lang="en-US" sz="1200" dirty="0" err="1"/>
              <a:t>origin_asia</a:t>
            </a:r>
            <a:r>
              <a:rPr lang="en-US" sz="1200" dirty="0"/>
              <a:t> is 0.3474931380432235 </a:t>
            </a:r>
          </a:p>
          <a:p>
            <a:pPr marL="228600" indent="-228600">
              <a:buFont typeface="+mj-lt"/>
              <a:buAutoNum type="arabicPeriod"/>
            </a:pPr>
            <a:r>
              <a:rPr lang="en-US" sz="1200" dirty="0"/>
              <a:t>The coefficient for </a:t>
            </a:r>
            <a:r>
              <a:rPr lang="en-US" sz="1200" dirty="0" err="1"/>
              <a:t>origin_europe</a:t>
            </a:r>
            <a:r>
              <a:rPr lang="en-US" sz="1200" dirty="0"/>
              <a:t> is 0.3774164680868855 </a:t>
            </a:r>
            <a:endParaRPr lang="en-US" sz="1200" dirty="0">
              <a:solidFill>
                <a:schemeClr val="tx1">
                  <a:lumMod val="50000"/>
                  <a:lumOff val="50000"/>
                </a:schemeClr>
              </a:solidFill>
            </a:endParaRPr>
          </a:p>
        </p:txBody>
      </p:sp>
      <p:sp>
        <p:nvSpPr>
          <p:cNvPr id="9" name="TextBox 8">
            <a:extLst>
              <a:ext uri="{FF2B5EF4-FFF2-40B4-BE49-F238E27FC236}">
                <a16:creationId xmlns:a16="http://schemas.microsoft.com/office/drawing/2014/main" id="{491F8764-6D41-4D50-8C09-769E6278646B}"/>
              </a:ext>
            </a:extLst>
          </p:cNvPr>
          <p:cNvSpPr txBox="1"/>
          <p:nvPr/>
        </p:nvSpPr>
        <p:spPr>
          <a:xfrm>
            <a:off x="348336" y="3581400"/>
            <a:ext cx="4071264" cy="276999"/>
          </a:xfrm>
          <a:prstGeom prst="rect">
            <a:avLst/>
          </a:prstGeom>
          <a:noFill/>
        </p:spPr>
        <p:txBody>
          <a:bodyPr wrap="square" rtlCol="0">
            <a:spAutoFit/>
          </a:bodyPr>
          <a:lstStyle/>
          <a:p>
            <a:r>
              <a:rPr lang="en-US" sz="1200" u="sng" dirty="0" err="1"/>
              <a:t>Coeff</a:t>
            </a:r>
            <a:r>
              <a:rPr lang="en-US" sz="1200" u="sng" dirty="0"/>
              <a:t> for simple linear regression model of 10 dimensions</a:t>
            </a:r>
          </a:p>
        </p:txBody>
      </p:sp>
      <p:sp>
        <p:nvSpPr>
          <p:cNvPr id="10" name="TextBox 9">
            <a:extLst>
              <a:ext uri="{FF2B5EF4-FFF2-40B4-BE49-F238E27FC236}">
                <a16:creationId xmlns:a16="http://schemas.microsoft.com/office/drawing/2014/main" id="{590A5913-F0E2-486C-BA75-D9C071CF54D3}"/>
              </a:ext>
            </a:extLst>
          </p:cNvPr>
          <p:cNvSpPr txBox="1"/>
          <p:nvPr/>
        </p:nvSpPr>
        <p:spPr>
          <a:xfrm>
            <a:off x="4800600" y="3889176"/>
            <a:ext cx="4452264" cy="2246769"/>
          </a:xfrm>
          <a:prstGeom prst="rect">
            <a:avLst/>
          </a:prstGeom>
          <a:noFill/>
        </p:spPr>
        <p:txBody>
          <a:bodyPr wrap="square" rtlCol="0">
            <a:spAutoFit/>
          </a:bodyPr>
          <a:lstStyle/>
          <a:p>
            <a:r>
              <a:rPr lang="en-US" sz="1000" dirty="0"/>
              <a:t>-9.67853872e-13 -1.06672046e+12 -4.45865268e+00 -2.24519565e+00 -2.96922206e+00 -1.56882955e+00 3.00019063e+00 -1.42031640e+12 -5.46189566e+11 3.62350196e+12 -2.88818173e+12 -1.16772461e+00 -1.43814087e+00 -7.49492645e-03 2.59439087e+00 -1.92409515e+00 -3.41759793e+12 -6.27534905e+12 -2.44065576e+12 -2.32961194e+12 3.97766113e-01 1.94046021e-01 -4.26086426e-01 3.58203125e+00 -2.05296326e+00 -7.51019934e+11 -6.18967069e+11 -5.90805593e+11 2.47863770e-01 -6.68518066e-01 -1.92150879e+00 -7.37030029e-01 -1.01183732e+11 -8.33924574e+10 -7.95983063e+10 -1.70394897e-01 5.25512695e-01 -3.33097839e+00 1.56301740e+12 1.28818991e+12 1.22958044e+12 5.80200195e-01 1.55352783e+00 3.64527008e+11 3.00431724e+11 2.86762821e+11 3.97644043e-01 8.58604718e+10 7.07635073e+10 6.75439422e+10 -7.25449332e+11 1.00689540e+12 9.61084146e+11 2.18532428e+11 -4.81675252e+12 2.63818648e+12</a:t>
            </a:r>
            <a:endParaRPr lang="en-US" sz="1000" dirty="0">
              <a:solidFill>
                <a:schemeClr val="tx1">
                  <a:lumMod val="50000"/>
                  <a:lumOff val="50000"/>
                </a:schemeClr>
              </a:solidFill>
            </a:endParaRPr>
          </a:p>
        </p:txBody>
      </p:sp>
      <p:sp>
        <p:nvSpPr>
          <p:cNvPr id="12" name="TextBox 11">
            <a:extLst>
              <a:ext uri="{FF2B5EF4-FFF2-40B4-BE49-F238E27FC236}">
                <a16:creationId xmlns:a16="http://schemas.microsoft.com/office/drawing/2014/main" id="{1FF7BA66-DEE4-4730-9721-6699C5A962B9}"/>
              </a:ext>
            </a:extLst>
          </p:cNvPr>
          <p:cNvSpPr txBox="1"/>
          <p:nvPr/>
        </p:nvSpPr>
        <p:spPr>
          <a:xfrm>
            <a:off x="4669968" y="3625894"/>
            <a:ext cx="4071264" cy="276999"/>
          </a:xfrm>
          <a:prstGeom prst="rect">
            <a:avLst/>
          </a:prstGeom>
          <a:noFill/>
        </p:spPr>
        <p:txBody>
          <a:bodyPr wrap="square" rtlCol="0">
            <a:spAutoFit/>
          </a:bodyPr>
          <a:lstStyle/>
          <a:p>
            <a:r>
              <a:rPr lang="en-US" sz="1200" u="sng" dirty="0" err="1"/>
              <a:t>Coeff</a:t>
            </a:r>
            <a:r>
              <a:rPr lang="en-US" sz="1200" u="sng" dirty="0"/>
              <a:t> with polynomial features shooting up to 57 from 10</a:t>
            </a:r>
          </a:p>
        </p:txBody>
      </p:sp>
      <p:sp>
        <p:nvSpPr>
          <p:cNvPr id="11" name="TextBox 10">
            <a:extLst>
              <a:ext uri="{FF2B5EF4-FFF2-40B4-BE49-F238E27FC236}">
                <a16:creationId xmlns:a16="http://schemas.microsoft.com/office/drawing/2014/main" id="{DB51FF13-BF51-491B-B38C-D85AB9309635}"/>
              </a:ext>
            </a:extLst>
          </p:cNvPr>
          <p:cNvSpPr txBox="1"/>
          <p:nvPr/>
        </p:nvSpPr>
        <p:spPr>
          <a:xfrm>
            <a:off x="4838700" y="6112924"/>
            <a:ext cx="3733800" cy="276999"/>
          </a:xfrm>
          <a:prstGeom prst="rect">
            <a:avLst/>
          </a:prstGeom>
          <a:noFill/>
        </p:spPr>
        <p:txBody>
          <a:bodyPr wrap="square" rtlCol="0">
            <a:spAutoFit/>
          </a:bodyPr>
          <a:lstStyle/>
          <a:p>
            <a:r>
              <a:rPr lang="en-US" sz="1200" dirty="0"/>
              <a:t>Very large coefficients!</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Tree>
    <p:extLst>
      <p:ext uri="{BB962C8B-B14F-4D97-AF65-F5344CB8AC3E}">
        <p14:creationId xmlns:p14="http://schemas.microsoft.com/office/powerpoint/2010/main" val="334172544"/>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A1F52-1A72-4537-B781-27FD311E46CC}"/>
              </a:ext>
            </a:extLst>
          </p:cNvPr>
          <p:cNvSpPr txBox="1"/>
          <p:nvPr/>
        </p:nvSpPr>
        <p:spPr>
          <a:xfrm>
            <a:off x="3733800" y="1524000"/>
            <a:ext cx="5257800" cy="3970318"/>
          </a:xfrm>
          <a:prstGeom prst="rect">
            <a:avLst/>
          </a:prstGeom>
          <a:noFill/>
        </p:spPr>
        <p:txBody>
          <a:bodyPr wrap="square" rtlCol="0">
            <a:spAutoFit/>
          </a:bodyPr>
          <a:lstStyle/>
          <a:p>
            <a:pPr marL="342900" indent="-342900">
              <a:buFont typeface="+mj-lt"/>
              <a:buAutoNum type="arabicPeriod"/>
            </a:pPr>
            <a:r>
              <a:rPr lang="en-US" sz="1400" dirty="0"/>
              <a:t>Curse of dimensionality results in large magnitude coefficients which results in a complex undulated surface / model. </a:t>
            </a:r>
          </a:p>
          <a:p>
            <a:pPr marL="342900" indent="-342900">
              <a:buFont typeface="+mj-lt"/>
              <a:buAutoNum type="arabicPeriod"/>
            </a:pPr>
            <a:endParaRPr lang="en-US" sz="1400" dirty="0"/>
          </a:p>
          <a:p>
            <a:pPr marL="342900" indent="-342900">
              <a:buFont typeface="+mj-lt"/>
              <a:buAutoNum type="arabicPeriod"/>
            </a:pPr>
            <a:r>
              <a:rPr lang="en-US" sz="1400" dirty="0"/>
              <a:t>This complex surface has the data points occupying the peaks and the valleys </a:t>
            </a:r>
          </a:p>
          <a:p>
            <a:pPr marL="342900" indent="-342900">
              <a:buFont typeface="+mj-lt"/>
              <a:buAutoNum type="arabicPeriod"/>
            </a:pPr>
            <a:endParaRPr lang="en-US" sz="1400" dirty="0"/>
          </a:p>
          <a:p>
            <a:pPr marL="342900" indent="-342900">
              <a:buFont typeface="+mj-lt"/>
              <a:buAutoNum type="arabicPeriod"/>
            </a:pPr>
            <a:r>
              <a:rPr lang="en-US" sz="1400" dirty="0"/>
              <a:t>The model gives near 100% accuracy in training but poor result in testing and the testing scores also vary a lot from one sample to another. </a:t>
            </a:r>
          </a:p>
          <a:p>
            <a:pPr marL="342900" indent="-342900">
              <a:buFont typeface="+mj-lt"/>
              <a:buAutoNum type="arabicPeriod"/>
            </a:pPr>
            <a:endParaRPr lang="en-US" sz="1400" dirty="0"/>
          </a:p>
          <a:p>
            <a:pPr marL="342900" indent="-342900">
              <a:buFont typeface="+mj-lt"/>
              <a:buAutoNum type="arabicPeriod"/>
            </a:pPr>
            <a:r>
              <a:rPr lang="en-US" sz="1400" dirty="0"/>
              <a:t>The model is supposed to have absorbed the noise in the data distribution!</a:t>
            </a:r>
          </a:p>
          <a:p>
            <a:pPr marL="342900" indent="-342900">
              <a:buFont typeface="+mj-lt"/>
              <a:buAutoNum type="arabicPeriod"/>
            </a:pPr>
            <a:endParaRPr lang="en-US" sz="1400" dirty="0"/>
          </a:p>
          <a:p>
            <a:pPr marL="342900" indent="-342900">
              <a:buFont typeface="+mj-lt"/>
              <a:buAutoNum type="arabicPeriod"/>
            </a:pPr>
            <a:r>
              <a:rPr lang="en-US" sz="1400" dirty="0"/>
              <a:t>Large magnitudes of the coefficient give the least SSE and at times SSE = 0!  A model that fits the training set 100%!</a:t>
            </a:r>
          </a:p>
          <a:p>
            <a:pPr marL="342900" indent="-342900">
              <a:buFont typeface="+mj-lt"/>
              <a:buAutoNum type="arabicPeriod"/>
            </a:pPr>
            <a:endParaRPr lang="en-US" sz="1400" dirty="0"/>
          </a:p>
          <a:p>
            <a:pPr marL="342900" indent="-342900">
              <a:buFont typeface="+mj-lt"/>
              <a:buAutoNum type="arabicPeriod"/>
            </a:pPr>
            <a:r>
              <a:rPr lang="en-US" sz="1400" dirty="0"/>
              <a:t>Such models do not generalize</a:t>
            </a:r>
          </a:p>
        </p:txBody>
      </p:sp>
      <p:sp>
        <p:nvSpPr>
          <p:cNvPr id="19" name="Rectangle 18">
            <a:extLst>
              <a:ext uri="{FF2B5EF4-FFF2-40B4-BE49-F238E27FC236}">
                <a16:creationId xmlns:a16="http://schemas.microsoft.com/office/drawing/2014/main" id="{AF36CA23-CAF9-41CA-8816-6702202A96C0}"/>
              </a:ext>
            </a:extLst>
          </p:cNvPr>
          <p:cNvSpPr/>
          <p:nvPr/>
        </p:nvSpPr>
        <p:spPr>
          <a:xfrm>
            <a:off x="457200" y="727583"/>
            <a:ext cx="6248400" cy="369332"/>
          </a:xfrm>
          <a:prstGeom prst="rect">
            <a:avLst/>
          </a:prstGeom>
        </p:spPr>
        <p:txBody>
          <a:bodyPr wrap="square">
            <a:spAutoFit/>
          </a:bodyPr>
          <a:lstStyle/>
          <a:p>
            <a:pPr marL="0" indent="0">
              <a:buNone/>
            </a:pPr>
            <a:r>
              <a:rPr lang="en-IN" b="1" u="sng" dirty="0"/>
              <a:t>Regularising Linear Models (Shrinkage methods)</a:t>
            </a:r>
          </a:p>
        </p:txBody>
      </p:sp>
      <p:pic>
        <p:nvPicPr>
          <p:cNvPr id="11" name="Picture 10">
            <a:extLst>
              <a:ext uri="{FF2B5EF4-FFF2-40B4-BE49-F238E27FC236}">
                <a16:creationId xmlns:a16="http://schemas.microsoft.com/office/drawing/2014/main" id="{603C9C35-E145-4917-AF0D-8F2A3BF0DA7D}"/>
              </a:ext>
            </a:extLst>
          </p:cNvPr>
          <p:cNvPicPr>
            <a:picLocks noChangeAspect="1"/>
          </p:cNvPicPr>
          <p:nvPr/>
        </p:nvPicPr>
        <p:blipFill>
          <a:blip r:embed="rId2"/>
          <a:stretch>
            <a:fillRect/>
          </a:stretch>
        </p:blipFill>
        <p:spPr>
          <a:xfrm>
            <a:off x="1256965" y="4013253"/>
            <a:ext cx="1976438" cy="1193870"/>
          </a:xfrm>
          <a:prstGeom prst="rect">
            <a:avLst/>
          </a:prstGeom>
        </p:spPr>
      </p:pic>
      <p:pic>
        <p:nvPicPr>
          <p:cNvPr id="12" name="Picture 11">
            <a:extLst>
              <a:ext uri="{FF2B5EF4-FFF2-40B4-BE49-F238E27FC236}">
                <a16:creationId xmlns:a16="http://schemas.microsoft.com/office/drawing/2014/main" id="{14E62C27-2173-4FE9-9720-F8E7680938C2}"/>
              </a:ext>
            </a:extLst>
          </p:cNvPr>
          <p:cNvPicPr>
            <a:picLocks noChangeAspect="1"/>
          </p:cNvPicPr>
          <p:nvPr/>
        </p:nvPicPr>
        <p:blipFill>
          <a:blip r:embed="rId3"/>
          <a:stretch>
            <a:fillRect/>
          </a:stretch>
        </p:blipFill>
        <p:spPr>
          <a:xfrm>
            <a:off x="1178529" y="1202605"/>
            <a:ext cx="2585751" cy="2496587"/>
          </a:xfrm>
          <a:prstGeom prst="rect">
            <a:avLst/>
          </a:prstGeom>
        </p:spPr>
      </p:pic>
      <p:pic>
        <p:nvPicPr>
          <p:cNvPr id="13" name="Picture 12">
            <a:extLst>
              <a:ext uri="{FF2B5EF4-FFF2-40B4-BE49-F238E27FC236}">
                <a16:creationId xmlns:a16="http://schemas.microsoft.com/office/drawing/2014/main" id="{C455C3A9-D9B4-435E-BA13-C4C910B7D057}"/>
              </a:ext>
            </a:extLst>
          </p:cNvPr>
          <p:cNvPicPr>
            <a:picLocks noChangeAspect="1"/>
          </p:cNvPicPr>
          <p:nvPr/>
        </p:nvPicPr>
        <p:blipFill>
          <a:blip r:embed="rId4"/>
          <a:stretch>
            <a:fillRect/>
          </a:stretch>
        </p:blipFill>
        <p:spPr>
          <a:xfrm>
            <a:off x="818912" y="5507295"/>
            <a:ext cx="1771888" cy="447739"/>
          </a:xfrm>
          <a:prstGeom prst="rect">
            <a:avLst/>
          </a:prstGeom>
        </p:spPr>
      </p:pic>
      <p:cxnSp>
        <p:nvCxnSpPr>
          <p:cNvPr id="15" name="Straight Connector 14">
            <a:extLst>
              <a:ext uri="{FF2B5EF4-FFF2-40B4-BE49-F238E27FC236}">
                <a16:creationId xmlns:a16="http://schemas.microsoft.com/office/drawing/2014/main" id="{29FBB1F6-928A-4E16-9F00-5A0449E5D0DE}"/>
              </a:ext>
            </a:extLst>
          </p:cNvPr>
          <p:cNvCxnSpPr>
            <a:cxnSpLocks/>
          </p:cNvCxnSpPr>
          <p:nvPr/>
        </p:nvCxnSpPr>
        <p:spPr>
          <a:xfrm flipV="1">
            <a:off x="1836945" y="4928616"/>
            <a:ext cx="513063" cy="152400"/>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F51FC6AD-AC28-4F3B-B0A3-FE9853B22F58}"/>
              </a:ext>
            </a:extLst>
          </p:cNvPr>
          <p:cNvCxnSpPr>
            <a:cxnSpLocks/>
          </p:cNvCxnSpPr>
          <p:nvPr/>
        </p:nvCxnSpPr>
        <p:spPr>
          <a:xfrm>
            <a:off x="2362200" y="4940808"/>
            <a:ext cx="228600" cy="152400"/>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90EFDF5-D906-4587-878C-B59FE49BCB0C}"/>
              </a:ext>
            </a:extLst>
          </p:cNvPr>
          <p:cNvSpPr txBox="1"/>
          <p:nvPr/>
        </p:nvSpPr>
        <p:spPr>
          <a:xfrm>
            <a:off x="2471404" y="5642384"/>
            <a:ext cx="761999" cy="276999"/>
          </a:xfrm>
          <a:prstGeom prst="rect">
            <a:avLst/>
          </a:prstGeom>
          <a:noFill/>
        </p:spPr>
        <p:txBody>
          <a:bodyPr wrap="square" rtlCol="0">
            <a:spAutoFit/>
          </a:bodyPr>
          <a:lstStyle/>
          <a:p>
            <a:r>
              <a:rPr lang="en-US" sz="1200" dirty="0">
                <a:solidFill>
                  <a:schemeClr val="tx1">
                    <a:lumMod val="50000"/>
                    <a:lumOff val="50000"/>
                  </a:schemeClr>
                </a:solidFill>
              </a:rPr>
              <a:t>= 0</a:t>
            </a:r>
          </a:p>
        </p:txBody>
      </p:sp>
      <p:sp>
        <p:nvSpPr>
          <p:cNvPr id="21" name="TextBox 20">
            <a:extLst>
              <a:ext uri="{FF2B5EF4-FFF2-40B4-BE49-F238E27FC236}">
                <a16:creationId xmlns:a16="http://schemas.microsoft.com/office/drawing/2014/main" id="{FF6E263B-39D8-4887-B9A9-13A499543C69}"/>
              </a:ext>
            </a:extLst>
          </p:cNvPr>
          <p:cNvSpPr txBox="1"/>
          <p:nvPr/>
        </p:nvSpPr>
        <p:spPr>
          <a:xfrm>
            <a:off x="1371600" y="1600200"/>
            <a:ext cx="990600" cy="276999"/>
          </a:xfrm>
          <a:prstGeom prst="rect">
            <a:avLst/>
          </a:prstGeom>
          <a:noFill/>
        </p:spPr>
        <p:txBody>
          <a:bodyPr wrap="square" rtlCol="0">
            <a:spAutoFit/>
          </a:bodyPr>
          <a:lstStyle/>
          <a:p>
            <a:r>
              <a:rPr lang="en-US" sz="1200" dirty="0"/>
              <a:t>Z = f ( x, y)</a:t>
            </a:r>
          </a:p>
        </p:txBody>
      </p:sp>
    </p:spTree>
    <p:extLst>
      <p:ext uri="{BB962C8B-B14F-4D97-AF65-F5344CB8AC3E}">
        <p14:creationId xmlns:p14="http://schemas.microsoft.com/office/powerpoint/2010/main" val="1072727478"/>
      </p:ext>
    </p:extLst>
  </p:cSld>
  <p:clrMapOvr>
    <a:masterClrMapping/>
  </p:clrMapOvr>
  <p:transition spd="med">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7A1F52-1A72-4537-B781-27FD311E46CC}"/>
              </a:ext>
            </a:extLst>
          </p:cNvPr>
          <p:cNvSpPr txBox="1"/>
          <p:nvPr/>
        </p:nvSpPr>
        <p:spPr>
          <a:xfrm>
            <a:off x="3733800" y="1524000"/>
            <a:ext cx="5257800" cy="4401205"/>
          </a:xfrm>
          <a:prstGeom prst="rect">
            <a:avLst/>
          </a:prstGeom>
          <a:noFill/>
        </p:spPr>
        <p:txBody>
          <a:bodyPr wrap="square" rtlCol="0">
            <a:spAutoFit/>
          </a:bodyPr>
          <a:lstStyle/>
          <a:p>
            <a:pPr marL="342900" indent="-342900">
              <a:buFont typeface="+mj-lt"/>
              <a:buAutoNum type="arabicPeriod"/>
            </a:pPr>
            <a:r>
              <a:rPr lang="en-US" sz="1400" dirty="0"/>
              <a:t>In Ridge Regression, the algorithm while trying to find the best combination of coefficients which minimize the SSE on the training data, is constrained by the penalty term </a:t>
            </a:r>
          </a:p>
          <a:p>
            <a:pPr marL="342900" indent="-342900">
              <a:buFont typeface="+mj-lt"/>
              <a:buAutoNum type="arabicPeriod"/>
            </a:pPr>
            <a:endParaRPr lang="en-US" sz="1400" dirty="0"/>
          </a:p>
          <a:p>
            <a:pPr marL="342900" indent="-342900">
              <a:buFont typeface="+mj-lt"/>
              <a:buAutoNum type="arabicPeriod"/>
            </a:pPr>
            <a:r>
              <a:rPr lang="en-US" sz="1400" dirty="0"/>
              <a:t>The penalty term is akin to cost of magnitude of the coefficients. Higher the magnitude, more the cost. Thus to minimize the cost, the coefficient are suppressed</a:t>
            </a:r>
          </a:p>
          <a:p>
            <a:pPr marL="342900" indent="-342900">
              <a:buFont typeface="+mj-lt"/>
              <a:buAutoNum type="arabicPeriod"/>
            </a:pPr>
            <a:endParaRPr lang="en-US" sz="1400" dirty="0"/>
          </a:p>
          <a:p>
            <a:pPr marL="342900" indent="-342900">
              <a:buFont typeface="+mj-lt"/>
              <a:buAutoNum type="arabicPeriod"/>
            </a:pPr>
            <a:r>
              <a:rPr lang="en-US" sz="1400" dirty="0"/>
              <a:t>Thus the resulting surface tends to be relatively much more smoother than the unconstrained surface. This means we have settled for a model which will make errors in the training data </a:t>
            </a:r>
          </a:p>
          <a:p>
            <a:pPr marL="342900" indent="-342900">
              <a:buFont typeface="+mj-lt"/>
              <a:buAutoNum type="arabicPeriod"/>
            </a:pPr>
            <a:endParaRPr lang="en-US" sz="1400" dirty="0"/>
          </a:p>
          <a:p>
            <a:pPr marL="342900" indent="-342900">
              <a:buFont typeface="+mj-lt"/>
              <a:buAutoNum type="arabicPeriod"/>
            </a:pPr>
            <a:r>
              <a:rPr lang="en-US" sz="1400" dirty="0"/>
              <a:t>This is fine as long as the errors can be attributed to the random fluctuations i.e. because the model does not absorb the random fluctuations in the data</a:t>
            </a:r>
          </a:p>
          <a:p>
            <a:pPr marL="342900" indent="-342900">
              <a:buFont typeface="+mj-lt"/>
              <a:buAutoNum type="arabicPeriod"/>
            </a:pPr>
            <a:endParaRPr lang="en-US" sz="1400" dirty="0"/>
          </a:p>
          <a:p>
            <a:pPr marL="342900" indent="-342900">
              <a:buFont typeface="+mj-lt"/>
              <a:buAutoNum type="arabicPeriod"/>
            </a:pPr>
            <a:r>
              <a:rPr lang="en-US" sz="1400" dirty="0"/>
              <a:t>Such model will perform equally well on unseen data i.e. test data. The model will generalize better than the complex model</a:t>
            </a:r>
          </a:p>
        </p:txBody>
      </p:sp>
      <p:sp>
        <p:nvSpPr>
          <p:cNvPr id="19" name="Rectangle 18">
            <a:extLst>
              <a:ext uri="{FF2B5EF4-FFF2-40B4-BE49-F238E27FC236}">
                <a16:creationId xmlns:a16="http://schemas.microsoft.com/office/drawing/2014/main" id="{AF36CA23-CAF9-41CA-8816-6702202A96C0}"/>
              </a:ext>
            </a:extLst>
          </p:cNvPr>
          <p:cNvSpPr/>
          <p:nvPr/>
        </p:nvSpPr>
        <p:spPr>
          <a:xfrm>
            <a:off x="457200" y="727583"/>
            <a:ext cx="6248400" cy="369332"/>
          </a:xfrm>
          <a:prstGeom prst="rect">
            <a:avLst/>
          </a:prstGeom>
        </p:spPr>
        <p:txBody>
          <a:bodyPr wrap="square">
            <a:spAutoFit/>
          </a:bodyPr>
          <a:lstStyle/>
          <a:p>
            <a:pPr marL="0" indent="0">
              <a:buNone/>
            </a:pPr>
            <a:r>
              <a:rPr lang="en-IN" b="1" u="sng" dirty="0"/>
              <a:t>Regularising Linear Models (Shrinkage methods)</a:t>
            </a:r>
          </a:p>
        </p:txBody>
      </p:sp>
      <p:pic>
        <p:nvPicPr>
          <p:cNvPr id="10" name="Picture 9">
            <a:extLst>
              <a:ext uri="{FF2B5EF4-FFF2-40B4-BE49-F238E27FC236}">
                <a16:creationId xmlns:a16="http://schemas.microsoft.com/office/drawing/2014/main" id="{37559DBB-5F24-4E85-9B69-033E49487A66}"/>
              </a:ext>
            </a:extLst>
          </p:cNvPr>
          <p:cNvPicPr>
            <a:picLocks noChangeAspect="1"/>
          </p:cNvPicPr>
          <p:nvPr/>
        </p:nvPicPr>
        <p:blipFill>
          <a:blip r:embed="rId2"/>
          <a:stretch>
            <a:fillRect/>
          </a:stretch>
        </p:blipFill>
        <p:spPr>
          <a:xfrm>
            <a:off x="1066800" y="1676400"/>
            <a:ext cx="1976438" cy="1193870"/>
          </a:xfrm>
          <a:prstGeom prst="rect">
            <a:avLst/>
          </a:prstGeom>
        </p:spPr>
      </p:pic>
      <p:cxnSp>
        <p:nvCxnSpPr>
          <p:cNvPr id="11" name="Straight Connector 10">
            <a:extLst>
              <a:ext uri="{FF2B5EF4-FFF2-40B4-BE49-F238E27FC236}">
                <a16:creationId xmlns:a16="http://schemas.microsoft.com/office/drawing/2014/main" id="{A6F09DB9-B23C-48D3-8546-D9CE20A1A7B1}"/>
              </a:ext>
            </a:extLst>
          </p:cNvPr>
          <p:cNvCxnSpPr>
            <a:cxnSpLocks/>
          </p:cNvCxnSpPr>
          <p:nvPr/>
        </p:nvCxnSpPr>
        <p:spPr>
          <a:xfrm flipV="1">
            <a:off x="1362886" y="2511960"/>
            <a:ext cx="423077" cy="91995"/>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0780F29B-D090-4815-BDF1-08C445AB6B87}"/>
              </a:ext>
            </a:extLst>
          </p:cNvPr>
          <p:cNvCxnSpPr>
            <a:cxnSpLocks/>
          </p:cNvCxnSpPr>
          <p:nvPr/>
        </p:nvCxnSpPr>
        <p:spPr>
          <a:xfrm>
            <a:off x="1785963" y="2511960"/>
            <a:ext cx="576237" cy="194664"/>
          </a:xfrm>
          <a:prstGeom prst="line">
            <a:avLst/>
          </a:prstGeom>
          <a:ln>
            <a:solidFill>
              <a:schemeClr val="tx1"/>
            </a:solidFill>
            <a:prstDash val="dash"/>
          </a:ln>
        </p:spPr>
        <p:style>
          <a:lnRef idx="1">
            <a:schemeClr val="accent6"/>
          </a:lnRef>
          <a:fillRef idx="0">
            <a:schemeClr val="accent6"/>
          </a:fillRef>
          <a:effectRef idx="0">
            <a:schemeClr val="accent6"/>
          </a:effectRef>
          <a:fontRef idx="minor">
            <a:schemeClr val="tx1"/>
          </a:fontRef>
        </p:style>
      </p:cxnSp>
      <p:pic>
        <p:nvPicPr>
          <p:cNvPr id="15" name="Picture 14">
            <a:extLst>
              <a:ext uri="{FF2B5EF4-FFF2-40B4-BE49-F238E27FC236}">
                <a16:creationId xmlns:a16="http://schemas.microsoft.com/office/drawing/2014/main" id="{EEBB4EB6-9E7D-4F6C-B63C-B2CE06BA7009}"/>
              </a:ext>
            </a:extLst>
          </p:cNvPr>
          <p:cNvPicPr>
            <a:picLocks noChangeAspect="1"/>
          </p:cNvPicPr>
          <p:nvPr/>
        </p:nvPicPr>
        <p:blipFill>
          <a:blip r:embed="rId3"/>
          <a:stretch>
            <a:fillRect/>
          </a:stretch>
        </p:blipFill>
        <p:spPr>
          <a:xfrm>
            <a:off x="609600" y="2945491"/>
            <a:ext cx="2660790" cy="714035"/>
          </a:xfrm>
          <a:prstGeom prst="rect">
            <a:avLst/>
          </a:prstGeom>
        </p:spPr>
      </p:pic>
      <p:pic>
        <p:nvPicPr>
          <p:cNvPr id="17" name="Picture 16">
            <a:extLst>
              <a:ext uri="{FF2B5EF4-FFF2-40B4-BE49-F238E27FC236}">
                <a16:creationId xmlns:a16="http://schemas.microsoft.com/office/drawing/2014/main" id="{5FCB60BC-48A8-4A72-9325-460359F0EEF6}"/>
              </a:ext>
            </a:extLst>
          </p:cNvPr>
          <p:cNvPicPr>
            <a:picLocks noChangeAspect="1"/>
          </p:cNvPicPr>
          <p:nvPr/>
        </p:nvPicPr>
        <p:blipFill>
          <a:blip r:embed="rId4"/>
          <a:stretch>
            <a:fillRect/>
          </a:stretch>
        </p:blipFill>
        <p:spPr>
          <a:xfrm>
            <a:off x="415671" y="3962399"/>
            <a:ext cx="2907307" cy="2195449"/>
          </a:xfrm>
          <a:prstGeom prst="rect">
            <a:avLst/>
          </a:prstGeom>
        </p:spPr>
      </p:pic>
      <p:sp>
        <p:nvSpPr>
          <p:cNvPr id="20" name="TextBox 19">
            <a:extLst>
              <a:ext uri="{FF2B5EF4-FFF2-40B4-BE49-F238E27FC236}">
                <a16:creationId xmlns:a16="http://schemas.microsoft.com/office/drawing/2014/main" id="{C391F0BA-C166-442A-84E2-B1C3F38377F3}"/>
              </a:ext>
            </a:extLst>
          </p:cNvPr>
          <p:cNvSpPr txBox="1"/>
          <p:nvPr/>
        </p:nvSpPr>
        <p:spPr>
          <a:xfrm>
            <a:off x="152400" y="3962399"/>
            <a:ext cx="990600" cy="276999"/>
          </a:xfrm>
          <a:prstGeom prst="rect">
            <a:avLst/>
          </a:prstGeom>
          <a:noFill/>
        </p:spPr>
        <p:txBody>
          <a:bodyPr wrap="square" rtlCol="0">
            <a:spAutoFit/>
          </a:bodyPr>
          <a:lstStyle/>
          <a:p>
            <a:r>
              <a:rPr lang="en-US" sz="1200" dirty="0"/>
              <a:t>Z = f ( x, y)</a:t>
            </a:r>
          </a:p>
        </p:txBody>
      </p:sp>
    </p:spTree>
    <p:extLst>
      <p:ext uri="{BB962C8B-B14F-4D97-AF65-F5344CB8AC3E}">
        <p14:creationId xmlns:p14="http://schemas.microsoft.com/office/powerpoint/2010/main" val="2494866331"/>
      </p:ext>
    </p:extLst>
  </p:cSld>
  <p:clrMapOvr>
    <a:masterClrMapping/>
  </p:clrMapOvr>
  <p:transition spd="med">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886397"/>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Impact of Ridge Regression on the coefficients of the 56 attributes</a:t>
            </a:r>
          </a:p>
        </p:txBody>
      </p:sp>
      <p:sp>
        <p:nvSpPr>
          <p:cNvPr id="11" name="TextBox 10">
            <a:extLst>
              <a:ext uri="{FF2B5EF4-FFF2-40B4-BE49-F238E27FC236}">
                <a16:creationId xmlns:a16="http://schemas.microsoft.com/office/drawing/2014/main" id="{DB51FF13-BF51-491B-B38C-D85AB9309635}"/>
              </a:ext>
            </a:extLst>
          </p:cNvPr>
          <p:cNvSpPr txBox="1"/>
          <p:nvPr/>
        </p:nvSpPr>
        <p:spPr>
          <a:xfrm>
            <a:off x="303276" y="3389380"/>
            <a:ext cx="7888670" cy="276999"/>
          </a:xfrm>
          <a:prstGeom prst="rect">
            <a:avLst/>
          </a:prstGeom>
          <a:noFill/>
        </p:spPr>
        <p:txBody>
          <a:bodyPr wrap="square" rtlCol="0">
            <a:spAutoFit/>
          </a:bodyPr>
          <a:lstStyle/>
          <a:p>
            <a:r>
              <a:rPr lang="en-US" sz="1200" dirty="0"/>
              <a:t>Large coefficients have been suppressed, almost close to 0 in many cases. </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
        <p:nvSpPr>
          <p:cNvPr id="6" name="Rectangle 5">
            <a:extLst>
              <a:ext uri="{FF2B5EF4-FFF2-40B4-BE49-F238E27FC236}">
                <a16:creationId xmlns:a16="http://schemas.microsoft.com/office/drawing/2014/main" id="{0FC675F6-8EA0-4B80-B3BB-766F37F0E357}"/>
              </a:ext>
            </a:extLst>
          </p:cNvPr>
          <p:cNvSpPr>
            <a:spLocks noChangeArrowheads="1"/>
          </p:cNvSpPr>
          <p:nvPr/>
        </p:nvSpPr>
        <p:spPr bwMode="auto">
          <a:xfrm>
            <a:off x="266700" y="2062403"/>
            <a:ext cx="79252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Ridge model: [[ 0. 3.73512981 -2.93500874 -2.13974194 -3.56547812 -1.28898893 3.01290805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2.04739082 0.0786974 0.21972225 -0.3302341 -1.46231096 -1.17221896 0.00856067 2.48054694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-1.67596093 0.99537516 -2.29024279 4.7699338 -2.08598898 0.34009408 0.35024058 -0.41761834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3.06970569 -2.21649433 1.86339518 -2.62934278 0.38596397 0.12088534 -0.53440382 -1.88265835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-0.7675926 -0.90146842 0.52416091 0.59678246 -0.26349448 0.5827378 -3.02842915 -0.36548074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0.5956112 -0.15941014 0.49168856 1.45652375 -0.43819158 -0.20964198 0.77665496 0.36489921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-0.4750838 0.3551047 0.23188557 -1.42941282 2.06831543 -0.34986402 -0.32320394 0.39054656 0.06283411]]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367325"/>
      </p:ext>
    </p:extLst>
  </p:cSld>
  <p:clrMapOvr>
    <a:masterClrMapping/>
  </p:clrMapOvr>
  <p:transition spd="med">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3681008"/>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342900" indent="-342900">
              <a:buFont typeface="+mj-lt"/>
              <a:buAutoNum type="arabicPeriod"/>
            </a:pPr>
            <a:r>
              <a:rPr lang="en-US" sz="1600" u="sng" dirty="0"/>
              <a:t>Lasso Regression </a:t>
            </a:r>
            <a:r>
              <a:rPr lang="en-US" sz="1600" dirty="0"/>
              <a:t>is similar to the Ridge regression with a difference in the penalty term. Unlike Ridge, the penalty term here is raised to power 1. Also known as L1 norm. </a:t>
            </a:r>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a:pPr>
            <a:endParaRPr lang="en-US" sz="1600" u="sng" dirty="0"/>
          </a:p>
          <a:p>
            <a:pPr marL="342900" indent="-342900">
              <a:buFont typeface="+mj-lt"/>
              <a:buAutoNum type="arabicPeriod" startAt="2"/>
            </a:pPr>
            <a:r>
              <a:rPr lang="en-US" sz="1600" dirty="0"/>
              <a:t>The term     continues to be the input parameter which will decide how high penalties would be for the coefficients. Larger the value more diminished the coefficients will be. </a:t>
            </a:r>
          </a:p>
          <a:p>
            <a:pPr marL="342900" indent="-342900">
              <a:buFont typeface="+mj-lt"/>
              <a:buAutoNum type="arabicPeriod" startAt="2"/>
            </a:pPr>
            <a:endParaRPr lang="en-US" sz="1600" dirty="0"/>
          </a:p>
          <a:p>
            <a:pPr marL="342900" indent="-342900">
              <a:buFont typeface="+mj-lt"/>
              <a:buAutoNum type="arabicPeriod" startAt="2"/>
            </a:pPr>
            <a:r>
              <a:rPr lang="en-US" sz="1600" dirty="0"/>
              <a:t>Unlike Ridge regression, where the coefficients are driven towards zero but may not become zero, Lasso Regression penalty process will make many of the coefficients 0. In other words, literally drop the dimensions</a:t>
            </a:r>
          </a:p>
        </p:txBody>
      </p:sp>
      <p:pic>
        <p:nvPicPr>
          <p:cNvPr id="6" name="Picture 5">
            <a:extLst>
              <a:ext uri="{FF2B5EF4-FFF2-40B4-BE49-F238E27FC236}">
                <a16:creationId xmlns:a16="http://schemas.microsoft.com/office/drawing/2014/main" id="{5A17292E-8C86-4E18-86B4-035924930F64}"/>
              </a:ext>
            </a:extLst>
          </p:cNvPr>
          <p:cNvPicPr>
            <a:picLocks noChangeAspect="1"/>
          </p:cNvPicPr>
          <p:nvPr/>
        </p:nvPicPr>
        <p:blipFill>
          <a:blip r:embed="rId3"/>
          <a:stretch>
            <a:fillRect/>
          </a:stretch>
        </p:blipFill>
        <p:spPr>
          <a:xfrm>
            <a:off x="2819400" y="2337816"/>
            <a:ext cx="2600557" cy="552450"/>
          </a:xfrm>
          <a:prstGeom prst="rect">
            <a:avLst/>
          </a:prstGeom>
        </p:spPr>
      </p:pic>
      <p:pic>
        <p:nvPicPr>
          <p:cNvPr id="7" name="Picture 6">
            <a:extLst>
              <a:ext uri="{FF2B5EF4-FFF2-40B4-BE49-F238E27FC236}">
                <a16:creationId xmlns:a16="http://schemas.microsoft.com/office/drawing/2014/main" id="{2CBFD577-C435-4303-B417-4A5E41F2940D}"/>
              </a:ext>
            </a:extLst>
          </p:cNvPr>
          <p:cNvPicPr>
            <a:picLocks noChangeAspect="1"/>
          </p:cNvPicPr>
          <p:nvPr/>
        </p:nvPicPr>
        <p:blipFill>
          <a:blip r:embed="rId4"/>
          <a:stretch>
            <a:fillRect/>
          </a:stretch>
        </p:blipFill>
        <p:spPr>
          <a:xfrm>
            <a:off x="1676400" y="2971800"/>
            <a:ext cx="200025" cy="381000"/>
          </a:xfrm>
          <a:prstGeom prst="rect">
            <a:avLst/>
          </a:prstGeom>
        </p:spPr>
      </p:pic>
    </p:spTree>
    <p:extLst>
      <p:ext uri="{BB962C8B-B14F-4D97-AF65-F5344CB8AC3E}">
        <p14:creationId xmlns:p14="http://schemas.microsoft.com/office/powerpoint/2010/main" val="3046348209"/>
      </p:ext>
    </p:extLst>
  </p:cSld>
  <p:clrMapOvr>
    <a:masterClrMapping/>
  </p:clrMapOvr>
  <p:transition spd="med">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886397"/>
          </a:xfrm>
        </p:spPr>
        <p:txBody>
          <a:bodyPr wrap="square">
            <a:spAutoFit/>
          </a:bodyPr>
          <a:lstStyle/>
          <a:p>
            <a:pPr marL="0" indent="0">
              <a:buNone/>
            </a:pPr>
            <a:r>
              <a:rPr lang="en-IN" sz="1800" b="1" u="sng" dirty="0"/>
              <a:t>Regularising Linear Models (Shrinkage methods)</a:t>
            </a:r>
          </a:p>
          <a:p>
            <a:pPr marL="0" indent="0">
              <a:buNone/>
            </a:pPr>
            <a:endParaRPr lang="en-IN" sz="1400" dirty="0"/>
          </a:p>
          <a:p>
            <a:pPr marL="0" indent="0">
              <a:buNone/>
            </a:pPr>
            <a:r>
              <a:rPr lang="en-IN" sz="1400" dirty="0"/>
              <a:t>Impact of Lasso Regression on the coefficients of the 56 attributes</a:t>
            </a:r>
          </a:p>
        </p:txBody>
      </p:sp>
      <p:sp>
        <p:nvSpPr>
          <p:cNvPr id="11" name="TextBox 10">
            <a:extLst>
              <a:ext uri="{FF2B5EF4-FFF2-40B4-BE49-F238E27FC236}">
                <a16:creationId xmlns:a16="http://schemas.microsoft.com/office/drawing/2014/main" id="{DB51FF13-BF51-491B-B38C-D85AB9309635}"/>
              </a:ext>
            </a:extLst>
          </p:cNvPr>
          <p:cNvSpPr txBox="1"/>
          <p:nvPr/>
        </p:nvSpPr>
        <p:spPr>
          <a:xfrm>
            <a:off x="303276" y="3389380"/>
            <a:ext cx="7888670" cy="461665"/>
          </a:xfrm>
          <a:prstGeom prst="rect">
            <a:avLst/>
          </a:prstGeom>
          <a:noFill/>
        </p:spPr>
        <p:txBody>
          <a:bodyPr wrap="square" rtlCol="0">
            <a:spAutoFit/>
          </a:bodyPr>
          <a:lstStyle/>
          <a:p>
            <a:r>
              <a:rPr lang="en-US" sz="1200" dirty="0"/>
              <a:t>Large coefficients have been suppressed, to 0 in many cases, making those dimensions useless i.e. dropped from the model. </a:t>
            </a:r>
          </a:p>
        </p:txBody>
      </p:sp>
      <p:sp>
        <p:nvSpPr>
          <p:cNvPr id="13" name="TextBox 12">
            <a:extLst>
              <a:ext uri="{FF2B5EF4-FFF2-40B4-BE49-F238E27FC236}">
                <a16:creationId xmlns:a16="http://schemas.microsoft.com/office/drawing/2014/main" id="{CE28A968-F8E2-44CE-9283-1BAF24EE6578}"/>
              </a:ext>
            </a:extLst>
          </p:cNvPr>
          <p:cNvSpPr txBox="1"/>
          <p:nvPr/>
        </p:nvSpPr>
        <p:spPr>
          <a:xfrm>
            <a:off x="348336" y="6135945"/>
            <a:ext cx="4223664" cy="276999"/>
          </a:xfrm>
          <a:prstGeom prst="rect">
            <a:avLst/>
          </a:prstGeom>
          <a:noFill/>
        </p:spPr>
        <p:txBody>
          <a:bodyPr wrap="square" rtlCol="0">
            <a:spAutoFit/>
          </a:bodyPr>
          <a:lstStyle/>
          <a:p>
            <a:r>
              <a:rPr lang="en-US" sz="1200" dirty="0"/>
              <a:t>Ref: </a:t>
            </a:r>
            <a:r>
              <a:rPr lang="en-US" sz="1200" dirty="0" err="1"/>
              <a:t>Ridge_Lasso_Regression.ipynb</a:t>
            </a:r>
            <a:endParaRPr lang="en-US" sz="1200" dirty="0"/>
          </a:p>
        </p:txBody>
      </p:sp>
      <p:sp>
        <p:nvSpPr>
          <p:cNvPr id="6" name="Rectangle 5">
            <a:extLst>
              <a:ext uri="{FF2B5EF4-FFF2-40B4-BE49-F238E27FC236}">
                <a16:creationId xmlns:a16="http://schemas.microsoft.com/office/drawing/2014/main" id="{0FC675F6-8EA0-4B80-B3BB-766F37F0E357}"/>
              </a:ext>
            </a:extLst>
          </p:cNvPr>
          <p:cNvSpPr>
            <a:spLocks noChangeArrowheads="1"/>
          </p:cNvSpPr>
          <p:nvPr/>
        </p:nvSpPr>
        <p:spPr bwMode="auto">
          <a:xfrm>
            <a:off x="266700" y="2293235"/>
            <a:ext cx="88213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hangingPunct="0"/>
            <a:r>
              <a:rPr lang="it-IT" sz="1000" dirty="0"/>
              <a:t>Lasso model: [ 0. 0.52263805 -0.5402102 -1.99423315 -4.55360385 -0.85285179 2.99044036 0.00711821 -0. 0.76073274 -0. -0. -0.19736449 </a:t>
            </a:r>
          </a:p>
          <a:p>
            <a:pPr lvl="0" eaLnBrk="0" hangingPunct="0"/>
            <a:r>
              <a:rPr lang="it-IT" sz="1000" dirty="0"/>
              <a:t>0. 2.04221833 -1.00014513 0. -0. 4.28412669 -0. 0. 0.31442062 -0. 2.13894094 -1.06760107 0. -0. 0. 0. -0.44991392 -1.55885506 -0. -0.68837902 0. </a:t>
            </a:r>
          </a:p>
          <a:p>
            <a:pPr lvl="0" eaLnBrk="0" hangingPunct="0"/>
            <a:r>
              <a:rPr lang="it-IT" sz="1000" dirty="0"/>
              <a:t>0.17455864 -0.34653644 0.3313704 -2.84931966 0. -0.34340563 0.00815105 0.47019445 1.25759712 -0.69634581 0. 0.55528147 0.2948979 -0.67289549 </a:t>
            </a:r>
          </a:p>
          <a:p>
            <a:pPr lvl="0" eaLnBrk="0" hangingPunct="0"/>
            <a:r>
              <a:rPr lang="it-IT" sz="1000" dirty="0"/>
              <a:t>0.06490671 0. -1.19639935 1.06711702 0. -0.88034391 0. -0.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539458"/>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91878" y="1192567"/>
            <a:ext cx="8229600" cy="4967514"/>
          </a:xfrm>
        </p:spPr>
        <p:txBody>
          <a:bodyPr>
            <a:spAutoFit/>
          </a:bodyPr>
          <a:lstStyle/>
          <a:p>
            <a:pPr marL="342900" indent="-342900">
              <a:buFont typeface="+mj-lt"/>
              <a:buAutoNum type="alphaLcPeriod" startAt="4"/>
            </a:pPr>
            <a:r>
              <a:rPr lang="en-IN" sz="1600" dirty="0"/>
              <a:t>Coefficient of relation - Pearson’s coefficient  p(</a:t>
            </a:r>
            <a:r>
              <a:rPr lang="en-IN" sz="1600" dirty="0" err="1"/>
              <a:t>x,y</a:t>
            </a:r>
            <a:r>
              <a:rPr lang="en-IN" sz="1600" dirty="0"/>
              <a:t>) = </a:t>
            </a:r>
            <a:r>
              <a:rPr lang="en-IN" sz="1600" dirty="0" err="1"/>
              <a:t>Cov</a:t>
            </a:r>
            <a:r>
              <a:rPr lang="en-IN" sz="1600" dirty="0"/>
              <a:t>(</a:t>
            </a:r>
            <a:r>
              <a:rPr lang="en-IN" sz="1600" dirty="0" err="1"/>
              <a:t>x,y</a:t>
            </a:r>
            <a:r>
              <a:rPr lang="en-IN" sz="1600" dirty="0"/>
              <a:t>) / ( </a:t>
            </a:r>
            <a:r>
              <a:rPr lang="en-IN" sz="1600" dirty="0" err="1"/>
              <a:t>stnd</a:t>
            </a:r>
            <a:r>
              <a:rPr lang="en-IN" sz="1600" dirty="0"/>
              <a:t> Dev (x) X </a:t>
            </a:r>
            <a:r>
              <a:rPr lang="en-IN" sz="1600" dirty="0" err="1"/>
              <a:t>stnd</a:t>
            </a:r>
            <a:r>
              <a:rPr lang="en-IN" sz="1600" dirty="0"/>
              <a:t> Dev (y) )</a:t>
            </a:r>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endParaRPr lang="en-IN" sz="1600" dirty="0"/>
          </a:p>
          <a:p>
            <a:pPr marL="342900" indent="-342900">
              <a:buFont typeface="+mj-lt"/>
              <a:buAutoNum type="alphaLcPeriod" startAt="4"/>
            </a:pPr>
            <a:r>
              <a:rPr lang="en-IN" sz="1600" dirty="0">
                <a:solidFill>
                  <a:srgbClr val="FF0000"/>
                </a:solidFill>
              </a:rPr>
              <a:t>Generating linear model for cases where r is near 0, </a:t>
            </a:r>
            <a:r>
              <a:rPr lang="en-IN" sz="1600" dirty="0"/>
              <a:t>makes no sense. The model will not be reliable. For a given value of X, there can be many values of Y! Nonlinear models may be better in such cases</a:t>
            </a:r>
          </a:p>
        </p:txBody>
      </p:sp>
      <p:pic>
        <p:nvPicPr>
          <p:cNvPr id="306178" name="Picture 2" descr="http://www.ncbi.nlm.nih.gov/geo/img/r_pearson.png"/>
          <p:cNvPicPr>
            <a:picLocks noChangeAspect="1" noChangeArrowheads="1"/>
          </p:cNvPicPr>
          <p:nvPr/>
        </p:nvPicPr>
        <p:blipFill>
          <a:blip r:embed="rId3" cstate="print"/>
          <a:srcRect/>
          <a:stretch>
            <a:fillRect/>
          </a:stretch>
        </p:blipFill>
        <p:spPr bwMode="auto">
          <a:xfrm>
            <a:off x="2438400" y="1752600"/>
            <a:ext cx="2571750" cy="552451"/>
          </a:xfrm>
          <a:prstGeom prst="rect">
            <a:avLst/>
          </a:prstGeom>
          <a:noFill/>
        </p:spPr>
      </p:pic>
      <p:grpSp>
        <p:nvGrpSpPr>
          <p:cNvPr id="9" name="Group 8"/>
          <p:cNvGrpSpPr/>
          <p:nvPr/>
        </p:nvGrpSpPr>
        <p:grpSpPr>
          <a:xfrm>
            <a:off x="457200" y="2652546"/>
            <a:ext cx="8305800" cy="2261002"/>
            <a:chOff x="457200" y="2652546"/>
            <a:chExt cx="8305800" cy="2261002"/>
          </a:xfrm>
        </p:grpSpPr>
        <p:pic>
          <p:nvPicPr>
            <p:cNvPr id="306180" name="Picture 4" descr="https://thesalience.files.wordpress.com/2013/06/picture1.png"/>
            <p:cNvPicPr>
              <a:picLocks noChangeAspect="1" noChangeArrowheads="1"/>
            </p:cNvPicPr>
            <p:nvPr/>
          </p:nvPicPr>
          <p:blipFill>
            <a:blip r:embed="rId4" cstate="print"/>
            <a:srcRect/>
            <a:stretch>
              <a:fillRect/>
            </a:stretch>
          </p:blipFill>
          <p:spPr bwMode="auto">
            <a:xfrm>
              <a:off x="457200" y="2808522"/>
              <a:ext cx="8305800" cy="2105026"/>
            </a:xfrm>
            <a:prstGeom prst="rect">
              <a:avLst/>
            </a:prstGeom>
            <a:noFill/>
          </p:spPr>
        </p:pic>
        <p:sp>
          <p:nvSpPr>
            <p:cNvPr id="6" name="TextBox 5"/>
            <p:cNvSpPr txBox="1"/>
            <p:nvPr/>
          </p:nvSpPr>
          <p:spPr>
            <a:xfrm>
              <a:off x="990600" y="2659800"/>
              <a:ext cx="1143000" cy="307777"/>
            </a:xfrm>
            <a:prstGeom prst="rect">
              <a:avLst/>
            </a:prstGeom>
            <a:noFill/>
          </p:spPr>
          <p:txBody>
            <a:bodyPr wrap="square" rtlCol="0">
              <a:spAutoFit/>
            </a:bodyPr>
            <a:lstStyle/>
            <a:p>
              <a:r>
                <a:rPr lang="en-IN" sz="1400" b="1" dirty="0"/>
                <a:t>r  is near 0</a:t>
              </a:r>
            </a:p>
          </p:txBody>
        </p:sp>
        <p:sp>
          <p:nvSpPr>
            <p:cNvPr id="7" name="TextBox 6"/>
            <p:cNvSpPr txBox="1"/>
            <p:nvPr/>
          </p:nvSpPr>
          <p:spPr>
            <a:xfrm>
              <a:off x="4408650" y="2652546"/>
              <a:ext cx="1306350" cy="307777"/>
            </a:xfrm>
            <a:prstGeom prst="rect">
              <a:avLst/>
            </a:prstGeom>
            <a:noFill/>
          </p:spPr>
          <p:txBody>
            <a:bodyPr wrap="square" rtlCol="0">
              <a:spAutoFit/>
            </a:bodyPr>
            <a:lstStyle/>
            <a:p>
              <a:r>
                <a:rPr lang="en-IN" sz="1400" b="1" dirty="0"/>
                <a:t>r  is near  -1</a:t>
              </a:r>
            </a:p>
          </p:txBody>
        </p:sp>
        <p:sp>
          <p:nvSpPr>
            <p:cNvPr id="8" name="TextBox 7"/>
            <p:cNvSpPr txBox="1"/>
            <p:nvPr/>
          </p:nvSpPr>
          <p:spPr>
            <a:xfrm>
              <a:off x="7130028" y="2659806"/>
              <a:ext cx="1306350" cy="307777"/>
            </a:xfrm>
            <a:prstGeom prst="rect">
              <a:avLst/>
            </a:prstGeom>
            <a:noFill/>
          </p:spPr>
          <p:txBody>
            <a:bodyPr wrap="square" rtlCol="0">
              <a:spAutoFit/>
            </a:bodyPr>
            <a:lstStyle/>
            <a:p>
              <a:r>
                <a:rPr lang="en-IN" sz="1400" b="1" dirty="0"/>
                <a:t>r  is near  +1</a:t>
              </a:r>
            </a:p>
          </p:txBody>
        </p:sp>
      </p:grpSp>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4290010015"/>
      </p:ext>
    </p:extLst>
  </p:cSld>
  <p:clrMapOvr>
    <a:masterClrMapping/>
  </p:clrMapOvr>
  <p:transition spd="med">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643264" cy="369332"/>
          </a:xfrm>
        </p:spPr>
        <p:txBody>
          <a:bodyPr wrap="square">
            <a:spAutoFit/>
          </a:bodyPr>
          <a:lstStyle/>
          <a:p>
            <a:pPr marL="0" indent="0">
              <a:buNone/>
            </a:pPr>
            <a:r>
              <a:rPr lang="en-IN" sz="1800" b="1" u="sng" dirty="0"/>
              <a:t>Regularising Linear Models (Comparing The Methods)</a:t>
            </a:r>
          </a:p>
        </p:txBody>
      </p:sp>
      <p:sp>
        <p:nvSpPr>
          <p:cNvPr id="2" name="TextBox 1">
            <a:extLst>
              <a:ext uri="{FF2B5EF4-FFF2-40B4-BE49-F238E27FC236}">
                <a16:creationId xmlns:a16="http://schemas.microsoft.com/office/drawing/2014/main" id="{1446B3C8-FFB0-4B51-8681-79C3D64A5B3E}"/>
              </a:ext>
            </a:extLst>
          </p:cNvPr>
          <p:cNvSpPr txBox="1"/>
          <p:nvPr/>
        </p:nvSpPr>
        <p:spPr>
          <a:xfrm>
            <a:off x="348336" y="1676400"/>
            <a:ext cx="8447328" cy="646331"/>
          </a:xfrm>
          <a:prstGeom prst="rect">
            <a:avLst/>
          </a:prstGeom>
          <a:noFill/>
        </p:spPr>
        <p:txBody>
          <a:bodyPr wrap="square" rtlCol="0">
            <a:spAutoFit/>
          </a:bodyPr>
          <a:lstStyle/>
          <a:p>
            <a:r>
              <a:rPr lang="en-US" dirty="0"/>
              <a:t>To compare the Ridge and Lasso, let us first transform our error function (which is a quadratic / convex function) into a contour graph</a:t>
            </a:r>
          </a:p>
        </p:txBody>
      </p:sp>
      <p:pic>
        <p:nvPicPr>
          <p:cNvPr id="7" name="Picture 4" descr="Image result for convex function and error contours">
            <a:extLst>
              <a:ext uri="{FF2B5EF4-FFF2-40B4-BE49-F238E27FC236}">
                <a16:creationId xmlns:a16="http://schemas.microsoft.com/office/drawing/2014/main" id="{E749CD20-81A3-4E60-95EC-0D10087D4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43" y="2776453"/>
            <a:ext cx="2227894" cy="166877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EB3B1291-F312-4AEC-8486-170EAB152D6F}"/>
              </a:ext>
            </a:extLst>
          </p:cNvPr>
          <p:cNvSpPr/>
          <p:nvPr/>
        </p:nvSpPr>
        <p:spPr>
          <a:xfrm>
            <a:off x="985838" y="3022778"/>
            <a:ext cx="1622090"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13782AA-D125-42A6-B171-F3D9D2FF8C9E}"/>
              </a:ext>
            </a:extLst>
          </p:cNvPr>
          <p:cNvSpPr/>
          <p:nvPr/>
        </p:nvSpPr>
        <p:spPr>
          <a:xfrm>
            <a:off x="1097281" y="3137078"/>
            <a:ext cx="1390416" cy="387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26BF9B-E1AD-4572-84E1-9B694947B92E}"/>
              </a:ext>
            </a:extLst>
          </p:cNvPr>
          <p:cNvSpPr/>
          <p:nvPr/>
        </p:nvSpPr>
        <p:spPr>
          <a:xfrm>
            <a:off x="1200150" y="3294241"/>
            <a:ext cx="1150344" cy="335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6A1B43-581C-4293-9596-5D63ED39A5B7}"/>
              </a:ext>
            </a:extLst>
          </p:cNvPr>
          <p:cNvSpPr/>
          <p:nvPr/>
        </p:nvSpPr>
        <p:spPr>
          <a:xfrm>
            <a:off x="1345883" y="3477121"/>
            <a:ext cx="820245" cy="304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9648575-9691-4107-9C77-E0C85D85E52C}"/>
              </a:ext>
            </a:extLst>
          </p:cNvPr>
          <p:cNvPicPr>
            <a:picLocks noChangeAspect="1"/>
          </p:cNvPicPr>
          <p:nvPr/>
        </p:nvPicPr>
        <p:blipFill>
          <a:blip r:embed="rId4"/>
          <a:stretch>
            <a:fillRect/>
          </a:stretch>
        </p:blipFill>
        <p:spPr>
          <a:xfrm>
            <a:off x="914400" y="2895600"/>
            <a:ext cx="1875216" cy="1488130"/>
          </a:xfrm>
          <a:prstGeom prst="rect">
            <a:avLst/>
          </a:prstGeom>
        </p:spPr>
      </p:pic>
      <p:pic>
        <p:nvPicPr>
          <p:cNvPr id="15" name="Picture 14">
            <a:extLst>
              <a:ext uri="{FF2B5EF4-FFF2-40B4-BE49-F238E27FC236}">
                <a16:creationId xmlns:a16="http://schemas.microsoft.com/office/drawing/2014/main" id="{628549F2-24E2-4EF3-BFB5-3B96B7B7638C}"/>
              </a:ext>
            </a:extLst>
          </p:cNvPr>
          <p:cNvPicPr>
            <a:picLocks noChangeAspect="1"/>
          </p:cNvPicPr>
          <p:nvPr/>
        </p:nvPicPr>
        <p:blipFill>
          <a:blip r:embed="rId5"/>
          <a:stretch>
            <a:fillRect/>
          </a:stretch>
        </p:blipFill>
        <p:spPr>
          <a:xfrm>
            <a:off x="1008838" y="4106465"/>
            <a:ext cx="1685972" cy="833318"/>
          </a:xfrm>
          <a:prstGeom prst="rect">
            <a:avLst/>
          </a:prstGeom>
        </p:spPr>
      </p:pic>
      <p:grpSp>
        <p:nvGrpSpPr>
          <p:cNvPr id="16" name="Group 15">
            <a:extLst>
              <a:ext uri="{FF2B5EF4-FFF2-40B4-BE49-F238E27FC236}">
                <a16:creationId xmlns:a16="http://schemas.microsoft.com/office/drawing/2014/main" id="{BC11A7D0-E621-4E28-BB82-4764AA551D79}"/>
              </a:ext>
            </a:extLst>
          </p:cNvPr>
          <p:cNvGrpSpPr/>
          <p:nvPr/>
        </p:nvGrpSpPr>
        <p:grpSpPr>
          <a:xfrm>
            <a:off x="560972" y="4188237"/>
            <a:ext cx="2715627" cy="1374363"/>
            <a:chOff x="1090863" y="2671542"/>
            <a:chExt cx="3103035" cy="1521849"/>
          </a:xfrm>
        </p:grpSpPr>
        <p:grpSp>
          <p:nvGrpSpPr>
            <p:cNvPr id="17" name="Group 16">
              <a:extLst>
                <a:ext uri="{FF2B5EF4-FFF2-40B4-BE49-F238E27FC236}">
                  <a16:creationId xmlns:a16="http://schemas.microsoft.com/office/drawing/2014/main" id="{90869420-97F4-4C39-80F2-4E44261BB730}"/>
                </a:ext>
              </a:extLst>
            </p:cNvPr>
            <p:cNvGrpSpPr/>
            <p:nvPr/>
          </p:nvGrpSpPr>
          <p:grpSpPr>
            <a:xfrm>
              <a:off x="1090863" y="2807369"/>
              <a:ext cx="2951748" cy="927933"/>
              <a:chOff x="1090863" y="2807369"/>
              <a:chExt cx="2951748" cy="927933"/>
            </a:xfrm>
          </p:grpSpPr>
          <p:cxnSp>
            <p:nvCxnSpPr>
              <p:cNvPr id="20" name="Straight Connector 19">
                <a:extLst>
                  <a:ext uri="{FF2B5EF4-FFF2-40B4-BE49-F238E27FC236}">
                    <a16:creationId xmlns:a16="http://schemas.microsoft.com/office/drawing/2014/main" id="{C876DB93-830F-4571-B905-2EF949E20386}"/>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4259DE5-0056-4C92-ABBA-25A82B0AB813}"/>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CC9BA6C7-34CA-4B71-870D-F221CB85191F}"/>
                </a:ext>
              </a:extLst>
            </p:cNvPr>
            <p:cNvSpPr txBox="1"/>
            <p:nvPr/>
          </p:nvSpPr>
          <p:spPr>
            <a:xfrm rot="1637533">
              <a:off x="2887666" y="3331617"/>
              <a:ext cx="577516" cy="861774"/>
            </a:xfrm>
            <a:prstGeom prst="rect">
              <a:avLst/>
            </a:prstGeom>
            <a:noFill/>
          </p:spPr>
          <p:txBody>
            <a:bodyPr wrap="square" rtlCol="0">
              <a:spAutoFit/>
            </a:bodyPr>
            <a:lstStyle/>
            <a:p>
              <a:r>
                <a:rPr lang="en-US" dirty="0"/>
                <a:t>m1</a:t>
              </a:r>
            </a:p>
          </p:txBody>
        </p:sp>
        <p:sp>
          <p:nvSpPr>
            <p:cNvPr id="19" name="TextBox 18">
              <a:extLst>
                <a:ext uri="{FF2B5EF4-FFF2-40B4-BE49-F238E27FC236}">
                  <a16:creationId xmlns:a16="http://schemas.microsoft.com/office/drawing/2014/main" id="{D27D5783-878C-4979-BBFA-A5012ABC6C97}"/>
                </a:ext>
              </a:extLst>
            </p:cNvPr>
            <p:cNvSpPr txBox="1"/>
            <p:nvPr/>
          </p:nvSpPr>
          <p:spPr>
            <a:xfrm rot="20319282">
              <a:off x="3616382" y="2671542"/>
              <a:ext cx="577516" cy="861774"/>
            </a:xfrm>
            <a:prstGeom prst="rect">
              <a:avLst/>
            </a:prstGeom>
            <a:noFill/>
          </p:spPr>
          <p:txBody>
            <a:bodyPr wrap="square" rtlCol="0">
              <a:spAutoFit/>
            </a:bodyPr>
            <a:lstStyle/>
            <a:p>
              <a:r>
                <a:rPr lang="en-US" dirty="0"/>
                <a:t>m2</a:t>
              </a:r>
            </a:p>
          </p:txBody>
        </p:sp>
      </p:grpSp>
      <p:sp>
        <p:nvSpPr>
          <p:cNvPr id="3" name="TextBox 2">
            <a:extLst>
              <a:ext uri="{FF2B5EF4-FFF2-40B4-BE49-F238E27FC236}">
                <a16:creationId xmlns:a16="http://schemas.microsoft.com/office/drawing/2014/main" id="{7CE5ABB6-AACD-45E3-A131-A5A2879FC8FD}"/>
              </a:ext>
            </a:extLst>
          </p:cNvPr>
          <p:cNvSpPr txBox="1"/>
          <p:nvPr/>
        </p:nvSpPr>
        <p:spPr>
          <a:xfrm>
            <a:off x="3733800" y="2667000"/>
            <a:ext cx="4849227" cy="1754326"/>
          </a:xfrm>
          <a:prstGeom prst="rect">
            <a:avLst/>
          </a:prstGeom>
          <a:noFill/>
        </p:spPr>
        <p:txBody>
          <a:bodyPr wrap="square" rtlCol="0">
            <a:spAutoFit/>
          </a:bodyPr>
          <a:lstStyle/>
          <a:p>
            <a:pPr marL="342900" indent="-342900">
              <a:buFont typeface="+mj-lt"/>
              <a:buAutoNum type="arabicPeriod"/>
            </a:pPr>
            <a:r>
              <a:rPr lang="en-US" sz="1200" dirty="0"/>
              <a:t>Every ring on the error function represents a combination of coefficients (m1 and m2 in the image) which result in same quantum of error i.e. SSE</a:t>
            </a:r>
          </a:p>
          <a:p>
            <a:pPr marL="342900" indent="-342900">
              <a:buFont typeface="+mj-lt"/>
              <a:buAutoNum type="arabicPeriod"/>
            </a:pPr>
            <a:endParaRPr lang="en-US" sz="1200" dirty="0"/>
          </a:p>
          <a:p>
            <a:pPr marL="342900" indent="-342900">
              <a:buFont typeface="+mj-lt"/>
              <a:buAutoNum type="arabicPeriod"/>
            </a:pPr>
            <a:r>
              <a:rPr lang="en-US" sz="1200" dirty="0"/>
              <a:t>Let us convert that to a 2d contour plot. In the contour plot, every ring represents one quantum of error. </a:t>
            </a:r>
          </a:p>
          <a:p>
            <a:pPr marL="342900" indent="-342900">
              <a:buFont typeface="+mj-lt"/>
              <a:buAutoNum type="arabicPeriod"/>
            </a:pPr>
            <a:endParaRPr lang="en-US" sz="1200" dirty="0"/>
          </a:p>
          <a:p>
            <a:pPr marL="342900" indent="-342900">
              <a:buFont typeface="+mj-lt"/>
              <a:buAutoNum type="arabicPeriod"/>
            </a:pPr>
            <a:r>
              <a:rPr lang="en-US" sz="1200" dirty="0"/>
              <a:t>The innermost ring / bull’s eye is the combination of the coefficients that gives the lease SSE</a:t>
            </a:r>
          </a:p>
        </p:txBody>
      </p:sp>
    </p:spTree>
    <p:extLst>
      <p:ext uri="{BB962C8B-B14F-4D97-AF65-F5344CB8AC3E}">
        <p14:creationId xmlns:p14="http://schemas.microsoft.com/office/powerpoint/2010/main" val="62551333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42" presetClass="path" presetSubtype="0" accel="50000" decel="50000" fill="hold" grpId="0" nodeType="withEffect">
                                  <p:stCondLst>
                                    <p:cond delay="0"/>
                                  </p:stCondLst>
                                  <p:childTnLst>
                                    <p:animMotion origin="layout" path="M -1.875E-6 4.07407E-6 L -0.00039 0.13912 " pathEditMode="relative" rAng="0" ptsTypes="AA">
                                      <p:cBhvr>
                                        <p:cTn id="9" dur="2000" fill="hold"/>
                                        <p:tgtEl>
                                          <p:spTgt spid="12"/>
                                        </p:tgtEl>
                                        <p:attrNameLst>
                                          <p:attrName>ppt_x</p:attrName>
                                          <p:attrName>ppt_y</p:attrName>
                                        </p:attrNameLst>
                                      </p:cBhvr>
                                      <p:rCtr x="-26" y="6944"/>
                                    </p:animMotion>
                                  </p:childTnLst>
                                </p:cTn>
                              </p:par>
                              <p:par>
                                <p:cTn id="10" presetID="42" presetClass="path" presetSubtype="0" accel="50000" decel="50000" fill="hold" grpId="0" nodeType="withEffect">
                                  <p:stCondLst>
                                    <p:cond delay="500"/>
                                  </p:stCondLst>
                                  <p:childTnLst>
                                    <p:animMotion origin="layout" path="M -1.25E-6 -4.07407E-6 L -1.25E-6 0.16389 " pathEditMode="relative" rAng="0" ptsTypes="AA">
                                      <p:cBhvr>
                                        <p:cTn id="11" dur="2000" fill="hold"/>
                                        <p:tgtEl>
                                          <p:spTgt spid="10"/>
                                        </p:tgtEl>
                                        <p:attrNameLst>
                                          <p:attrName>ppt_x</p:attrName>
                                          <p:attrName>ppt_y</p:attrName>
                                        </p:attrNameLst>
                                      </p:cBhvr>
                                      <p:rCtr x="0" y="8194"/>
                                    </p:animMotion>
                                  </p:childTnLst>
                                </p:cTn>
                              </p:par>
                              <p:par>
                                <p:cTn id="12" presetID="42" presetClass="path" presetSubtype="0" accel="50000" decel="50000" fill="hold" grpId="0" nodeType="withEffect">
                                  <p:stCondLst>
                                    <p:cond delay="500"/>
                                  </p:stCondLst>
                                  <p:childTnLst>
                                    <p:animMotion origin="layout" path="M -1.25E-6 4.81481E-6 L -1.25E-6 0.19027 " pathEditMode="relative" rAng="0" ptsTypes="AA">
                                      <p:cBhvr>
                                        <p:cTn id="13" dur="2000" fill="hold"/>
                                        <p:tgtEl>
                                          <p:spTgt spid="9"/>
                                        </p:tgtEl>
                                        <p:attrNameLst>
                                          <p:attrName>ppt_x</p:attrName>
                                          <p:attrName>ppt_y</p:attrName>
                                        </p:attrNameLst>
                                      </p:cBhvr>
                                      <p:rCtr x="0" y="9514"/>
                                    </p:animMotion>
                                  </p:childTnLst>
                                </p:cTn>
                              </p:par>
                              <p:par>
                                <p:cTn id="14" presetID="42" presetClass="path" presetSubtype="0" accel="50000" decel="50000" fill="hold" grpId="0" nodeType="withEffect">
                                  <p:stCondLst>
                                    <p:cond delay="500"/>
                                  </p:stCondLst>
                                  <p:childTnLst>
                                    <p:animMotion origin="layout" path="M 8.33333E-7 -2.96296E-6 L 0.0013 0.2125 " pathEditMode="relative" rAng="0" ptsTypes="AA">
                                      <p:cBhvr>
                                        <p:cTn id="15" dur="2000" fill="hold"/>
                                        <p:tgtEl>
                                          <p:spTgt spid="8"/>
                                        </p:tgtEl>
                                        <p:attrNameLst>
                                          <p:attrName>ppt_x</p:attrName>
                                          <p:attrName>ppt_y</p:attrName>
                                        </p:attrNameLst>
                                      </p:cBhvr>
                                      <p:rCtr x="65" y="10625"/>
                                    </p:animMotion>
                                  </p:childTnLst>
                                </p:cTn>
                              </p:par>
                            </p:childTnLst>
                          </p:cTn>
                        </p:par>
                        <p:par>
                          <p:cTn id="16" fill="hold">
                            <p:stCondLst>
                              <p:cond delay="250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3BF8BAD1-E1E0-4ADC-AC74-1EA9F7806AD7}"/>
              </a:ext>
            </a:extLst>
          </p:cNvPr>
          <p:cNvGrpSpPr/>
          <p:nvPr/>
        </p:nvGrpSpPr>
        <p:grpSpPr>
          <a:xfrm>
            <a:off x="1295400" y="1981198"/>
            <a:ext cx="4177614" cy="2163529"/>
            <a:chOff x="4558217" y="2321736"/>
            <a:chExt cx="2951748" cy="1182671"/>
          </a:xfrm>
        </p:grpSpPr>
        <p:pic>
          <p:nvPicPr>
            <p:cNvPr id="58" name="Picture 57">
              <a:extLst>
                <a:ext uri="{FF2B5EF4-FFF2-40B4-BE49-F238E27FC236}">
                  <a16:creationId xmlns:a16="http://schemas.microsoft.com/office/drawing/2014/main" id="{241535A7-7D8D-45E0-94BC-A2DF058200A9}"/>
                </a:ext>
              </a:extLst>
            </p:cNvPr>
            <p:cNvPicPr>
              <a:picLocks noChangeAspect="1"/>
            </p:cNvPicPr>
            <p:nvPr/>
          </p:nvPicPr>
          <p:blipFill>
            <a:blip r:embed="rId2"/>
            <a:stretch>
              <a:fillRect/>
            </a:stretch>
          </p:blipFill>
          <p:spPr>
            <a:xfrm>
              <a:off x="5117375" y="2321736"/>
              <a:ext cx="1866900" cy="761978"/>
            </a:xfrm>
            <a:prstGeom prst="rect">
              <a:avLst/>
            </a:prstGeom>
          </p:spPr>
        </p:pic>
        <p:grpSp>
          <p:nvGrpSpPr>
            <p:cNvPr id="59" name="Group 58">
              <a:extLst>
                <a:ext uri="{FF2B5EF4-FFF2-40B4-BE49-F238E27FC236}">
                  <a16:creationId xmlns:a16="http://schemas.microsoft.com/office/drawing/2014/main" id="{DF05F744-580F-448D-A375-B1C1FA9DB90F}"/>
                </a:ext>
              </a:extLst>
            </p:cNvPr>
            <p:cNvGrpSpPr/>
            <p:nvPr/>
          </p:nvGrpSpPr>
          <p:grpSpPr>
            <a:xfrm>
              <a:off x="4558217" y="2576474"/>
              <a:ext cx="2951748" cy="927933"/>
              <a:chOff x="1090863" y="2807369"/>
              <a:chExt cx="2951748" cy="927933"/>
            </a:xfrm>
          </p:grpSpPr>
          <p:cxnSp>
            <p:nvCxnSpPr>
              <p:cNvPr id="60" name="Straight Connector 59">
                <a:extLst>
                  <a:ext uri="{FF2B5EF4-FFF2-40B4-BE49-F238E27FC236}">
                    <a16:creationId xmlns:a16="http://schemas.microsoft.com/office/drawing/2014/main" id="{9FB44B07-8B47-4FD7-965B-FACED05BE6BC}"/>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7E48F7E-4C43-482E-9C5C-44EF9EF15968}"/>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grpSp>
      <p:cxnSp>
        <p:nvCxnSpPr>
          <p:cNvPr id="44" name="Straight Arrow Connector 43">
            <a:extLst>
              <a:ext uri="{FF2B5EF4-FFF2-40B4-BE49-F238E27FC236}">
                <a16:creationId xmlns:a16="http://schemas.microsoft.com/office/drawing/2014/main" id="{2DCC6428-3B1A-4433-891B-D10C90D60E32}"/>
              </a:ext>
            </a:extLst>
          </p:cNvPr>
          <p:cNvCxnSpPr>
            <a:cxnSpLocks/>
            <a:stCxn id="30" idx="0"/>
          </p:cNvCxnSpPr>
          <p:nvPr/>
        </p:nvCxnSpPr>
        <p:spPr>
          <a:xfrm flipH="1" flipV="1">
            <a:off x="1487409" y="1953075"/>
            <a:ext cx="1954256" cy="11563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25" name="Group 1024">
            <a:extLst>
              <a:ext uri="{FF2B5EF4-FFF2-40B4-BE49-F238E27FC236}">
                <a16:creationId xmlns:a16="http://schemas.microsoft.com/office/drawing/2014/main" id="{44774DA1-D4AB-4F6F-8ACF-3332048AC812}"/>
              </a:ext>
            </a:extLst>
          </p:cNvPr>
          <p:cNvGrpSpPr/>
          <p:nvPr/>
        </p:nvGrpSpPr>
        <p:grpSpPr>
          <a:xfrm>
            <a:off x="622248" y="1479765"/>
            <a:ext cx="5966437" cy="4253541"/>
            <a:chOff x="4493788" y="1328173"/>
            <a:chExt cx="6206586" cy="4329450"/>
          </a:xfrm>
        </p:grpSpPr>
        <p:grpSp>
          <p:nvGrpSpPr>
            <p:cNvPr id="1024" name="Group 1023">
              <a:extLst>
                <a:ext uri="{FF2B5EF4-FFF2-40B4-BE49-F238E27FC236}">
                  <a16:creationId xmlns:a16="http://schemas.microsoft.com/office/drawing/2014/main" id="{3227B113-9118-4089-9EF6-FD1E055F6EC5}"/>
                </a:ext>
              </a:extLst>
            </p:cNvPr>
            <p:cNvGrpSpPr/>
            <p:nvPr/>
          </p:nvGrpSpPr>
          <p:grpSpPr>
            <a:xfrm>
              <a:off x="4493788" y="1328173"/>
              <a:ext cx="6206586" cy="4329450"/>
              <a:chOff x="4493788" y="1328173"/>
              <a:chExt cx="6206586" cy="4329450"/>
            </a:xfrm>
          </p:grpSpPr>
          <p:sp>
            <p:nvSpPr>
              <p:cNvPr id="30" name="Oval 29">
                <a:extLst>
                  <a:ext uri="{FF2B5EF4-FFF2-40B4-BE49-F238E27FC236}">
                    <a16:creationId xmlns:a16="http://schemas.microsoft.com/office/drawing/2014/main" id="{103D30BB-A917-4389-8606-91F7EB8EB35D}"/>
                  </a:ext>
                </a:extLst>
              </p:cNvPr>
              <p:cNvSpPr/>
              <p:nvPr/>
            </p:nvSpPr>
            <p:spPr>
              <a:xfrm>
                <a:off x="6779375" y="2986942"/>
                <a:ext cx="1294621" cy="844651"/>
              </a:xfrm>
              <a:prstGeom prst="ellipse">
                <a:avLst/>
              </a:prstGeom>
              <a:solidFill>
                <a:srgbClr val="FFFF00">
                  <a:alpha val="7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A5625FB8-91D9-40BC-8520-4A3B02AAD955}"/>
                  </a:ext>
                </a:extLst>
              </p:cNvPr>
              <p:cNvCxnSpPr>
                <a:cxnSpLocks/>
                <a:endCxn id="37" idx="2"/>
              </p:cNvCxnSpPr>
              <p:nvPr/>
            </p:nvCxnSpPr>
            <p:spPr>
              <a:xfrm flipV="1">
                <a:off x="7426687" y="2192672"/>
                <a:ext cx="2295299" cy="39937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B5DEE4-23C1-43F6-AB49-F1DDE268C650}"/>
                  </a:ext>
                </a:extLst>
              </p:cNvPr>
              <p:cNvSpPr txBox="1"/>
              <p:nvPr/>
            </p:nvSpPr>
            <p:spPr>
              <a:xfrm>
                <a:off x="8882020" y="1440826"/>
                <a:ext cx="1679930" cy="751846"/>
              </a:xfrm>
              <a:prstGeom prst="rect">
                <a:avLst/>
              </a:prstGeom>
              <a:noFill/>
              <a:ln w="15875">
                <a:solidFill>
                  <a:schemeClr val="tx1"/>
                </a:solidFill>
              </a:ln>
            </p:spPr>
            <p:txBody>
              <a:bodyPr wrap="square" rtlCol="0">
                <a:spAutoFit/>
              </a:bodyPr>
              <a:lstStyle/>
              <a:p>
                <a:r>
                  <a:rPr lang="en-US" sz="1400" dirty="0"/>
                  <a:t>Lowest SSE error ring. violates the constraint</a:t>
                </a:r>
              </a:p>
            </p:txBody>
          </p:sp>
          <p:cxnSp>
            <p:nvCxnSpPr>
              <p:cNvPr id="39" name="Straight Arrow Connector 38">
                <a:extLst>
                  <a:ext uri="{FF2B5EF4-FFF2-40B4-BE49-F238E27FC236}">
                    <a16:creationId xmlns:a16="http://schemas.microsoft.com/office/drawing/2014/main" id="{A335A8DB-8638-4E54-A07F-0B8B7B441857}"/>
                  </a:ext>
                </a:extLst>
              </p:cNvPr>
              <p:cNvCxnSpPr/>
              <p:nvPr/>
            </p:nvCxnSpPr>
            <p:spPr>
              <a:xfrm flipH="1">
                <a:off x="5732133" y="3605826"/>
                <a:ext cx="1609015" cy="3036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3F0CA11-E9E4-4A93-A23F-844CF7658A4A}"/>
                  </a:ext>
                </a:extLst>
              </p:cNvPr>
              <p:cNvSpPr txBox="1"/>
              <p:nvPr/>
            </p:nvSpPr>
            <p:spPr>
              <a:xfrm>
                <a:off x="4810447" y="3824341"/>
                <a:ext cx="1993531" cy="751846"/>
              </a:xfrm>
              <a:prstGeom prst="rect">
                <a:avLst/>
              </a:prstGeom>
              <a:noFill/>
              <a:ln w="15875">
                <a:solidFill>
                  <a:schemeClr val="tx1"/>
                </a:solidFill>
              </a:ln>
            </p:spPr>
            <p:txBody>
              <a:bodyPr wrap="square" rtlCol="0">
                <a:spAutoFit/>
              </a:bodyPr>
              <a:lstStyle/>
              <a:p>
                <a:r>
                  <a:rPr lang="en-US" sz="1400" dirty="0"/>
                  <a:t>Allowed combination of m1, m2 by Ridge Constraints</a:t>
                </a:r>
              </a:p>
            </p:txBody>
          </p:sp>
          <p:cxnSp>
            <p:nvCxnSpPr>
              <p:cNvPr id="42" name="Straight Arrow Connector 41">
                <a:extLst>
                  <a:ext uri="{FF2B5EF4-FFF2-40B4-BE49-F238E27FC236}">
                    <a16:creationId xmlns:a16="http://schemas.microsoft.com/office/drawing/2014/main" id="{3C917D39-AFCB-4684-BE53-1F6C424F4DEB}"/>
                  </a:ext>
                </a:extLst>
              </p:cNvPr>
              <p:cNvCxnSpPr>
                <a:cxnSpLocks/>
              </p:cNvCxnSpPr>
              <p:nvPr/>
            </p:nvCxnSpPr>
            <p:spPr>
              <a:xfrm>
                <a:off x="7426687" y="3127536"/>
                <a:ext cx="1943221" cy="6968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78B10D-6051-4516-9C36-5063EA04DB5B}"/>
                  </a:ext>
                </a:extLst>
              </p:cNvPr>
              <p:cNvSpPr txBox="1"/>
              <p:nvPr/>
            </p:nvSpPr>
            <p:spPr>
              <a:xfrm>
                <a:off x="9324075" y="3370758"/>
                <a:ext cx="1376299" cy="2286865"/>
              </a:xfrm>
              <a:prstGeom prst="rect">
                <a:avLst/>
              </a:prstGeom>
              <a:noFill/>
              <a:ln w="15875">
                <a:solidFill>
                  <a:schemeClr val="tx1"/>
                </a:solidFill>
              </a:ln>
            </p:spPr>
            <p:txBody>
              <a:bodyPr wrap="square" rtlCol="0">
                <a:spAutoFit/>
              </a:bodyPr>
              <a:lstStyle/>
              <a:p>
                <a:r>
                  <a:rPr lang="en-US" sz="1400" dirty="0"/>
                  <a:t>Sub-optimal combination of m1, m2. Meets constraint but is not the minimal possible SSE within constraint</a:t>
                </a:r>
              </a:p>
            </p:txBody>
          </p:sp>
          <p:sp>
            <p:nvSpPr>
              <p:cNvPr id="48" name="TextBox 47">
                <a:extLst>
                  <a:ext uri="{FF2B5EF4-FFF2-40B4-BE49-F238E27FC236}">
                    <a16:creationId xmlns:a16="http://schemas.microsoft.com/office/drawing/2014/main" id="{0F2D179C-6E2C-4012-8603-FAF6E0B69424}"/>
                  </a:ext>
                </a:extLst>
              </p:cNvPr>
              <p:cNvSpPr txBox="1"/>
              <p:nvPr/>
            </p:nvSpPr>
            <p:spPr>
              <a:xfrm>
                <a:off x="4493788" y="1328173"/>
                <a:ext cx="2847358" cy="532557"/>
              </a:xfrm>
              <a:prstGeom prst="rect">
                <a:avLst/>
              </a:prstGeom>
              <a:noFill/>
              <a:ln w="15875">
                <a:solidFill>
                  <a:schemeClr val="tx1"/>
                </a:solidFill>
              </a:ln>
            </p:spPr>
            <p:txBody>
              <a:bodyPr wrap="square" rtlCol="0">
                <a:spAutoFit/>
              </a:bodyPr>
              <a:lstStyle/>
              <a:p>
                <a:r>
                  <a:rPr lang="en-US" sz="1400" dirty="0"/>
                  <a:t>Most optimal combination of m1, m2 given the constraints</a:t>
                </a:r>
              </a:p>
            </p:txBody>
          </p:sp>
        </p:grpSp>
        <p:sp>
          <p:nvSpPr>
            <p:cNvPr id="51" name="TextBox 50">
              <a:extLst>
                <a:ext uri="{FF2B5EF4-FFF2-40B4-BE49-F238E27FC236}">
                  <a16:creationId xmlns:a16="http://schemas.microsoft.com/office/drawing/2014/main" id="{0B1AF03E-8DAA-4B07-B465-C2E59CF084B7}"/>
                </a:ext>
              </a:extLst>
            </p:cNvPr>
            <p:cNvSpPr txBox="1"/>
            <p:nvPr/>
          </p:nvSpPr>
          <p:spPr>
            <a:xfrm rot="1637533">
              <a:off x="8557892" y="4120902"/>
              <a:ext cx="503692" cy="313270"/>
            </a:xfrm>
            <a:prstGeom prst="rect">
              <a:avLst/>
            </a:prstGeom>
            <a:noFill/>
            <a:ln w="15875">
              <a:solidFill>
                <a:schemeClr val="tx1"/>
              </a:solidFill>
            </a:ln>
          </p:spPr>
          <p:txBody>
            <a:bodyPr wrap="square" rtlCol="0">
              <a:spAutoFit/>
            </a:bodyPr>
            <a:lstStyle/>
            <a:p>
              <a:r>
                <a:rPr lang="en-US" sz="1400" dirty="0"/>
                <a:t>m1</a:t>
              </a:r>
            </a:p>
          </p:txBody>
        </p:sp>
        <p:sp>
          <p:nvSpPr>
            <p:cNvPr id="67" name="TextBox 66">
              <a:extLst>
                <a:ext uri="{FF2B5EF4-FFF2-40B4-BE49-F238E27FC236}">
                  <a16:creationId xmlns:a16="http://schemas.microsoft.com/office/drawing/2014/main" id="{FA7D5992-BD7F-4039-A89F-A16AA9432166}"/>
                </a:ext>
              </a:extLst>
            </p:cNvPr>
            <p:cNvSpPr txBox="1"/>
            <p:nvPr/>
          </p:nvSpPr>
          <p:spPr>
            <a:xfrm rot="20319282">
              <a:off x="9349511" y="2617469"/>
              <a:ext cx="577516" cy="313270"/>
            </a:xfrm>
            <a:prstGeom prst="rect">
              <a:avLst/>
            </a:prstGeom>
            <a:noFill/>
            <a:ln w="15875">
              <a:solidFill>
                <a:schemeClr val="tx1"/>
              </a:solidFill>
            </a:ln>
          </p:spPr>
          <p:txBody>
            <a:bodyPr wrap="square" rtlCol="0">
              <a:spAutoFit/>
            </a:bodyPr>
            <a:lstStyle/>
            <a:p>
              <a:r>
                <a:rPr lang="en-US" sz="1400" dirty="0"/>
                <a:t>m2</a:t>
              </a:r>
            </a:p>
          </p:txBody>
        </p:sp>
      </p:grpSp>
      <p:sp>
        <p:nvSpPr>
          <p:cNvPr id="38" name="TextBox 37">
            <a:extLst>
              <a:ext uri="{FF2B5EF4-FFF2-40B4-BE49-F238E27FC236}">
                <a16:creationId xmlns:a16="http://schemas.microsoft.com/office/drawing/2014/main" id="{29A63517-F2C3-40C7-8021-765A08C44C47}"/>
              </a:ext>
            </a:extLst>
          </p:cNvPr>
          <p:cNvSpPr txBox="1"/>
          <p:nvPr/>
        </p:nvSpPr>
        <p:spPr>
          <a:xfrm>
            <a:off x="6725197" y="1375350"/>
            <a:ext cx="2254674" cy="4339650"/>
          </a:xfrm>
          <a:prstGeom prst="rect">
            <a:avLst/>
          </a:prstGeom>
          <a:noFill/>
          <a:ln>
            <a:solidFill>
              <a:schemeClr val="tx1">
                <a:alpha val="95000"/>
              </a:schemeClr>
            </a:solidFill>
          </a:ln>
        </p:spPr>
        <p:txBody>
          <a:bodyPr wrap="square" rtlCol="0">
            <a:spAutoFit/>
          </a:bodyPr>
          <a:lstStyle/>
          <a:p>
            <a:pPr marL="342900" indent="-342900">
              <a:buFont typeface="+mj-lt"/>
              <a:buAutoNum type="arabicPeriod"/>
            </a:pPr>
            <a:r>
              <a:rPr lang="en-US" sz="1200" dirty="0"/>
              <a:t>Yellow circle is the Ridge constraint region representing the ridge penalty (sum of squared </a:t>
            </a:r>
            <a:r>
              <a:rPr lang="en-US" sz="1200" dirty="0" err="1"/>
              <a:t>coeff</a:t>
            </a:r>
            <a:r>
              <a:rPr lang="en-US" sz="1200" dirty="0"/>
              <a:t>)</a:t>
            </a:r>
          </a:p>
          <a:p>
            <a:pPr marL="342900" indent="-342900">
              <a:buFont typeface="+mj-lt"/>
              <a:buAutoNum type="arabicPeriod"/>
            </a:pPr>
            <a:endParaRPr lang="en-US" sz="1200" dirty="0"/>
          </a:p>
          <a:p>
            <a:pPr marL="342900" indent="-342900">
              <a:buFont typeface="+mj-lt"/>
              <a:buAutoNum type="arabicPeriod"/>
            </a:pPr>
            <a:r>
              <a:rPr lang="en-US" sz="1200" dirty="0"/>
              <a:t>Any combination of m1 </a:t>
            </a:r>
            <a:r>
              <a:rPr lang="en-US" sz="1200" dirty="0" err="1"/>
              <a:t>nd</a:t>
            </a:r>
            <a:r>
              <a:rPr lang="en-US" sz="1200" dirty="0"/>
              <a:t> m2 that fall within yellow is a possible solution</a:t>
            </a:r>
          </a:p>
          <a:p>
            <a:pPr marL="342900" indent="-342900">
              <a:buFont typeface="+mj-lt"/>
              <a:buAutoNum type="arabicPeriod"/>
            </a:pPr>
            <a:endParaRPr lang="en-US" sz="1200" dirty="0"/>
          </a:p>
          <a:p>
            <a:pPr marL="342900" indent="-342900">
              <a:buFont typeface="+mj-lt"/>
              <a:buAutoNum type="arabicPeriod"/>
            </a:pPr>
            <a:r>
              <a:rPr lang="en-US" sz="1200" dirty="0"/>
              <a:t>The most optimal of all solutions is the one which satisfies the constraint and also minimizes the SSE (smallest possible red circle)</a:t>
            </a:r>
          </a:p>
          <a:p>
            <a:pPr marL="342900" indent="-342900">
              <a:buFont typeface="+mj-lt"/>
              <a:buAutoNum type="arabicPeriod"/>
            </a:pPr>
            <a:endParaRPr lang="en-US" sz="1200" dirty="0"/>
          </a:p>
          <a:p>
            <a:pPr marL="342900" indent="-342900">
              <a:buFont typeface="+mj-lt"/>
              <a:buAutoNum type="arabicPeriod"/>
            </a:pPr>
            <a:r>
              <a:rPr lang="en-US" sz="1200" dirty="0"/>
              <a:t>Thus the optimal solution of m1 and m2 is the one where the yellow circle touches a red circle. </a:t>
            </a:r>
          </a:p>
        </p:txBody>
      </p:sp>
      <p:sp>
        <p:nvSpPr>
          <p:cNvPr id="47" name="Rectangle 3">
            <a:extLst>
              <a:ext uri="{FF2B5EF4-FFF2-40B4-BE49-F238E27FC236}">
                <a16:creationId xmlns:a16="http://schemas.microsoft.com/office/drawing/2014/main" id="{71F34F9B-89E6-4312-90A5-B2575A76853A}"/>
              </a:ext>
            </a:extLst>
          </p:cNvPr>
          <p:cNvSpPr txBox="1">
            <a:spLocks noChangeArrowheads="1"/>
          </p:cNvSpPr>
          <p:nvPr/>
        </p:nvSpPr>
        <p:spPr>
          <a:xfrm>
            <a:off x="348336" y="1066800"/>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(Ridge Constraint)</a:t>
            </a:r>
          </a:p>
        </p:txBody>
      </p:sp>
      <p:sp>
        <p:nvSpPr>
          <p:cNvPr id="21" name="TextBox 20">
            <a:extLst>
              <a:ext uri="{FF2B5EF4-FFF2-40B4-BE49-F238E27FC236}">
                <a16:creationId xmlns:a16="http://schemas.microsoft.com/office/drawing/2014/main" id="{91A04A21-FB44-4B64-A2F9-0866E2E2119B}"/>
              </a:ext>
            </a:extLst>
          </p:cNvPr>
          <p:cNvSpPr txBox="1"/>
          <p:nvPr/>
        </p:nvSpPr>
        <p:spPr>
          <a:xfrm>
            <a:off x="348336" y="5791200"/>
            <a:ext cx="8490864" cy="738664"/>
          </a:xfrm>
          <a:prstGeom prst="rect">
            <a:avLst/>
          </a:prstGeom>
          <a:noFill/>
        </p:spPr>
        <p:txBody>
          <a:bodyPr wrap="square" rtlCol="0">
            <a:spAutoFit/>
          </a:bodyPr>
          <a:lstStyle/>
          <a:p>
            <a:r>
              <a:rPr lang="en-US" sz="1400" u="sng" dirty="0"/>
              <a:t>The point to note is that the red rings and yellow circle will never be tangential (touch) on the axes representing the coefficient. Hence Ridge can make coefficients close to zero but never zero.</a:t>
            </a:r>
            <a:r>
              <a:rPr lang="en-US" sz="1400" dirty="0"/>
              <a:t> You may notice some coefficients becoming zero but that will be due to roundoff…</a:t>
            </a:r>
          </a:p>
        </p:txBody>
      </p:sp>
    </p:spTree>
    <p:extLst>
      <p:ext uri="{BB962C8B-B14F-4D97-AF65-F5344CB8AC3E}">
        <p14:creationId xmlns:p14="http://schemas.microsoft.com/office/powerpoint/2010/main" val="807911758"/>
      </p:ext>
    </p:extLst>
  </p:cSld>
  <p:clrMapOvr>
    <a:masterClrMapping/>
  </p:clrMapOvr>
  <p:transition spd="med">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DA4AF1-72A5-4F1B-8CA4-7841EB9DFCB8}"/>
              </a:ext>
            </a:extLst>
          </p:cNvPr>
          <p:cNvPicPr>
            <a:picLocks noChangeAspect="1"/>
          </p:cNvPicPr>
          <p:nvPr/>
        </p:nvPicPr>
        <p:blipFill>
          <a:blip r:embed="rId2"/>
          <a:stretch>
            <a:fillRect/>
          </a:stretch>
        </p:blipFill>
        <p:spPr>
          <a:xfrm>
            <a:off x="1219200" y="1700369"/>
            <a:ext cx="2837529" cy="1723248"/>
          </a:xfrm>
          <a:prstGeom prst="rect">
            <a:avLst/>
          </a:prstGeom>
        </p:spPr>
      </p:pic>
      <p:grpSp>
        <p:nvGrpSpPr>
          <p:cNvPr id="16" name="Group 15">
            <a:extLst>
              <a:ext uri="{FF2B5EF4-FFF2-40B4-BE49-F238E27FC236}">
                <a16:creationId xmlns:a16="http://schemas.microsoft.com/office/drawing/2014/main" id="{D4504ED5-E8A9-426B-B075-C94F9DA9EA6F}"/>
              </a:ext>
            </a:extLst>
          </p:cNvPr>
          <p:cNvGrpSpPr/>
          <p:nvPr/>
        </p:nvGrpSpPr>
        <p:grpSpPr>
          <a:xfrm>
            <a:off x="568857" y="2350009"/>
            <a:ext cx="4068242" cy="2322626"/>
            <a:chOff x="1090863" y="2807369"/>
            <a:chExt cx="2951748" cy="927933"/>
          </a:xfrm>
        </p:grpSpPr>
        <p:cxnSp>
          <p:nvCxnSpPr>
            <p:cNvPr id="17" name="Straight Connector 16">
              <a:extLst>
                <a:ext uri="{FF2B5EF4-FFF2-40B4-BE49-F238E27FC236}">
                  <a16:creationId xmlns:a16="http://schemas.microsoft.com/office/drawing/2014/main" id="{37D981BE-BD02-4E74-889B-584A46392288}"/>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39F4C7-229D-48BD-93F2-2A4296E5ADF1}"/>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B7C2E8C4-FC0D-40BE-8F4A-C3CE800A9BCA}"/>
              </a:ext>
            </a:extLst>
          </p:cNvPr>
          <p:cNvSpPr txBox="1"/>
          <p:nvPr/>
        </p:nvSpPr>
        <p:spPr>
          <a:xfrm rot="1637533">
            <a:off x="3700274" y="4276466"/>
            <a:ext cx="471526" cy="307777"/>
          </a:xfrm>
          <a:prstGeom prst="rect">
            <a:avLst/>
          </a:prstGeom>
          <a:noFill/>
        </p:spPr>
        <p:txBody>
          <a:bodyPr wrap="square" rtlCol="0">
            <a:spAutoFit/>
          </a:bodyPr>
          <a:lstStyle/>
          <a:p>
            <a:r>
              <a:rPr lang="en-US" sz="1400" dirty="0"/>
              <a:t>m1</a:t>
            </a:r>
          </a:p>
        </p:txBody>
      </p:sp>
      <p:sp>
        <p:nvSpPr>
          <p:cNvPr id="22" name="TextBox 21">
            <a:extLst>
              <a:ext uri="{FF2B5EF4-FFF2-40B4-BE49-F238E27FC236}">
                <a16:creationId xmlns:a16="http://schemas.microsoft.com/office/drawing/2014/main" id="{F57654BF-8594-4E64-BD31-99AAF58A414A}"/>
              </a:ext>
            </a:extLst>
          </p:cNvPr>
          <p:cNvSpPr txBox="1"/>
          <p:nvPr/>
        </p:nvSpPr>
        <p:spPr>
          <a:xfrm rot="20319282">
            <a:off x="4441340" y="2635388"/>
            <a:ext cx="540636" cy="307777"/>
          </a:xfrm>
          <a:prstGeom prst="rect">
            <a:avLst/>
          </a:prstGeom>
          <a:noFill/>
        </p:spPr>
        <p:txBody>
          <a:bodyPr wrap="square" rtlCol="0">
            <a:spAutoFit/>
          </a:bodyPr>
          <a:lstStyle/>
          <a:p>
            <a:r>
              <a:rPr lang="en-US" sz="1400" dirty="0"/>
              <a:t>m2</a:t>
            </a:r>
          </a:p>
        </p:txBody>
      </p:sp>
      <p:sp>
        <p:nvSpPr>
          <p:cNvPr id="31" name="Oval 30">
            <a:extLst>
              <a:ext uri="{FF2B5EF4-FFF2-40B4-BE49-F238E27FC236}">
                <a16:creationId xmlns:a16="http://schemas.microsoft.com/office/drawing/2014/main" id="{A51606B7-E056-4F49-8A12-803FF1C1FF76}"/>
              </a:ext>
            </a:extLst>
          </p:cNvPr>
          <p:cNvSpPr/>
          <p:nvPr/>
        </p:nvSpPr>
        <p:spPr>
          <a:xfrm>
            <a:off x="1828700" y="3003776"/>
            <a:ext cx="1709188" cy="1376606"/>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E3CAD83-1E87-456B-8DD1-207F0A8AC9EE}"/>
              </a:ext>
            </a:extLst>
          </p:cNvPr>
          <p:cNvCxnSpPr/>
          <p:nvPr/>
        </p:nvCxnSpPr>
        <p:spPr>
          <a:xfrm>
            <a:off x="983064" y="4786935"/>
            <a:ext cx="0" cy="152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6F3B8A-220E-4C1E-9854-101C5D416A59}"/>
              </a:ext>
            </a:extLst>
          </p:cNvPr>
          <p:cNvCxnSpPr/>
          <p:nvPr/>
        </p:nvCxnSpPr>
        <p:spPr>
          <a:xfrm>
            <a:off x="2444901" y="5791567"/>
            <a:ext cx="0" cy="152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3EDB990D-35B5-4491-8D3B-944E004844A5}"/>
              </a:ext>
            </a:extLst>
          </p:cNvPr>
          <p:cNvPicPr>
            <a:picLocks noChangeAspect="1"/>
          </p:cNvPicPr>
          <p:nvPr/>
        </p:nvPicPr>
        <p:blipFill>
          <a:blip r:embed="rId3"/>
          <a:stretch>
            <a:fillRect/>
          </a:stretch>
        </p:blipFill>
        <p:spPr>
          <a:xfrm>
            <a:off x="1055368" y="5027755"/>
            <a:ext cx="3207544" cy="228600"/>
          </a:xfrm>
          <a:prstGeom prst="rect">
            <a:avLst/>
          </a:prstGeom>
        </p:spPr>
      </p:pic>
      <p:grpSp>
        <p:nvGrpSpPr>
          <p:cNvPr id="49" name="Group 48">
            <a:extLst>
              <a:ext uri="{FF2B5EF4-FFF2-40B4-BE49-F238E27FC236}">
                <a16:creationId xmlns:a16="http://schemas.microsoft.com/office/drawing/2014/main" id="{5B0A939E-6266-4904-8E66-E7F3EBF2E142}"/>
              </a:ext>
            </a:extLst>
          </p:cNvPr>
          <p:cNvGrpSpPr/>
          <p:nvPr/>
        </p:nvGrpSpPr>
        <p:grpSpPr>
          <a:xfrm>
            <a:off x="1048636" y="5259148"/>
            <a:ext cx="225143" cy="407390"/>
            <a:chOff x="3261155" y="5919610"/>
            <a:chExt cx="300190" cy="543186"/>
          </a:xfrm>
        </p:grpSpPr>
        <p:pic>
          <p:nvPicPr>
            <p:cNvPr id="2050" name="Picture 2" descr="Related image">
              <a:extLst>
                <a:ext uri="{FF2B5EF4-FFF2-40B4-BE49-F238E27FC236}">
                  <a16:creationId xmlns:a16="http://schemas.microsoft.com/office/drawing/2014/main" id="{994BB2F9-4A24-4639-B2A9-421413840E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1155" y="6162606"/>
              <a:ext cx="300190" cy="300190"/>
            </a:xfrm>
            <a:prstGeom prst="rect">
              <a:avLst/>
            </a:prstGeom>
            <a:noFill/>
            <a:extLst>
              <a:ext uri="{909E8E84-426E-40DD-AFC4-6F175D3DCCD1}">
                <a14:hiddenFill xmlns:a14="http://schemas.microsoft.com/office/drawing/2010/main">
                  <a:solidFill>
                    <a:srgbClr val="FFFFFF"/>
                  </a:solidFill>
                </a14:hiddenFill>
              </a:ext>
            </a:extLst>
          </p:spPr>
        </p:pic>
        <p:sp>
          <p:nvSpPr>
            <p:cNvPr id="48" name="Isosceles Triangle 47">
              <a:extLst>
                <a:ext uri="{FF2B5EF4-FFF2-40B4-BE49-F238E27FC236}">
                  <a16:creationId xmlns:a16="http://schemas.microsoft.com/office/drawing/2014/main" id="{B8406D15-1ED4-4DE1-8E80-74C819887804}"/>
                </a:ext>
              </a:extLst>
            </p:cNvPr>
            <p:cNvSpPr/>
            <p:nvPr/>
          </p:nvSpPr>
          <p:spPr>
            <a:xfrm>
              <a:off x="3320716" y="5919610"/>
              <a:ext cx="160419" cy="2956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a:extLst>
              <a:ext uri="{FF2B5EF4-FFF2-40B4-BE49-F238E27FC236}">
                <a16:creationId xmlns:a16="http://schemas.microsoft.com/office/drawing/2014/main" id="{4B41E062-AF50-4306-B77D-0D57BC029C19}"/>
              </a:ext>
            </a:extLst>
          </p:cNvPr>
          <p:cNvSpPr/>
          <p:nvPr/>
        </p:nvSpPr>
        <p:spPr>
          <a:xfrm>
            <a:off x="1973963" y="3171379"/>
            <a:ext cx="1394056" cy="1039688"/>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70B9E79-A183-4296-89E0-1276EE5ADE98}"/>
              </a:ext>
            </a:extLst>
          </p:cNvPr>
          <p:cNvSpPr/>
          <p:nvPr/>
        </p:nvSpPr>
        <p:spPr>
          <a:xfrm>
            <a:off x="2144573" y="3274246"/>
            <a:ext cx="1040744" cy="790802"/>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FE8E8C3-DBC5-4F18-831B-88A29B24DBF7}"/>
              </a:ext>
            </a:extLst>
          </p:cNvPr>
          <p:cNvSpPr/>
          <p:nvPr/>
        </p:nvSpPr>
        <p:spPr>
          <a:xfrm>
            <a:off x="2287924" y="3412675"/>
            <a:ext cx="786791" cy="530888"/>
          </a:xfrm>
          <a:prstGeom prst="ellipse">
            <a:avLst/>
          </a:prstGeom>
          <a:solidFill>
            <a:srgbClr val="FFFF0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
            <a:extLst>
              <a:ext uri="{FF2B5EF4-FFF2-40B4-BE49-F238E27FC236}">
                <a16:creationId xmlns:a16="http://schemas.microsoft.com/office/drawing/2014/main" id="{4AC5CB94-769C-4246-97C6-B396B7B08BF4}"/>
              </a:ext>
            </a:extLst>
          </p:cNvPr>
          <p:cNvSpPr txBox="1">
            <a:spLocks noChangeArrowheads="1"/>
          </p:cNvSpPr>
          <p:nvPr/>
        </p:nvSpPr>
        <p:spPr>
          <a:xfrm>
            <a:off x="82237" y="806369"/>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(Ridge Constraint)</a:t>
            </a:r>
          </a:p>
        </p:txBody>
      </p:sp>
      <p:sp>
        <p:nvSpPr>
          <p:cNvPr id="20" name="TextBox 19">
            <a:extLst>
              <a:ext uri="{FF2B5EF4-FFF2-40B4-BE49-F238E27FC236}">
                <a16:creationId xmlns:a16="http://schemas.microsoft.com/office/drawing/2014/main" id="{480C66F3-6122-40BB-BF56-BD0960166FF8}"/>
              </a:ext>
            </a:extLst>
          </p:cNvPr>
          <p:cNvSpPr txBox="1"/>
          <p:nvPr/>
        </p:nvSpPr>
        <p:spPr>
          <a:xfrm>
            <a:off x="4707072" y="1219200"/>
            <a:ext cx="4284524" cy="5447645"/>
          </a:xfrm>
          <a:prstGeom prst="rect">
            <a:avLst/>
          </a:prstGeom>
          <a:noFill/>
          <a:ln>
            <a:solidFill>
              <a:schemeClr val="tx1">
                <a:alpha val="95000"/>
              </a:schemeClr>
            </a:solidFill>
          </a:ln>
        </p:spPr>
        <p:txBody>
          <a:bodyPr wrap="square" rtlCol="0">
            <a:spAutoFit/>
          </a:bodyPr>
          <a:lstStyle/>
          <a:p>
            <a:pPr marL="228600" indent="-228600">
              <a:buAutoNum type="arabicPeriod"/>
            </a:pPr>
            <a:r>
              <a:rPr lang="en-US" sz="1200" dirty="0"/>
              <a:t>As the lambda value (shown here as alpha) increases, the coefficients have to become smaller and smaller to minimize the penalty term in the cost function i.e. the </a:t>
            </a:r>
          </a:p>
          <a:p>
            <a:pPr marL="228600" indent="-228600">
              <a:buAutoNum type="arabicPeriod"/>
            </a:pPr>
            <a:endParaRPr lang="en-US" sz="1200" dirty="0"/>
          </a:p>
          <a:p>
            <a:pPr marL="228600" indent="-228600">
              <a:buAutoNum type="arabicPeriod"/>
            </a:pPr>
            <a:endParaRPr lang="en-US" sz="1200" dirty="0"/>
          </a:p>
          <a:p>
            <a:pPr marL="228600" indent="-228600">
              <a:buAutoNum type="arabicPeriod"/>
            </a:pPr>
            <a:r>
              <a:rPr lang="en-US" sz="1200" dirty="0"/>
              <a:t>The larger the lambda, smaller the sum of squared coefficients should be and as a result the tighter the constraint region</a:t>
            </a:r>
          </a:p>
          <a:p>
            <a:pPr marL="228600" indent="-228600">
              <a:buAutoNum type="arabicPeriod"/>
            </a:pPr>
            <a:endParaRPr lang="en-US" sz="1200" dirty="0"/>
          </a:p>
          <a:p>
            <a:pPr marL="228600" indent="-228600">
              <a:buAutoNum type="arabicPeriod"/>
            </a:pPr>
            <a:r>
              <a:rPr lang="en-US" sz="1200" dirty="0"/>
              <a:t>The tighter the constraint region, the larger will be the red circle in the contour diagram that will be tangent to the boundary of the yellow region</a:t>
            </a:r>
          </a:p>
          <a:p>
            <a:pPr marL="228600" indent="-228600">
              <a:buAutoNum type="arabicPeriod"/>
            </a:pPr>
            <a:endParaRPr lang="en-US" sz="1200" dirty="0"/>
          </a:p>
          <a:p>
            <a:pPr marL="228600" indent="-228600">
              <a:buAutoNum type="arabicPeriod"/>
            </a:pPr>
            <a:r>
              <a:rPr lang="en-US" sz="1200" dirty="0"/>
              <a:t>Thus, higher the lambda, stronger the shrinkage, the coefficients are </a:t>
            </a:r>
            <a:r>
              <a:rPr lang="en-US" sz="1200" dirty="0" err="1"/>
              <a:t>shrinked</a:t>
            </a:r>
            <a:r>
              <a:rPr lang="en-US" sz="1200" dirty="0"/>
              <a:t> strongly and hence more smooth the surface / model</a:t>
            </a:r>
          </a:p>
          <a:p>
            <a:pPr marL="228600" indent="-228600">
              <a:buAutoNum type="arabicPeriod"/>
            </a:pPr>
            <a:endParaRPr lang="en-US" sz="1200" dirty="0"/>
          </a:p>
          <a:p>
            <a:pPr marL="228600" indent="-228600">
              <a:buAutoNum type="arabicPeriod"/>
            </a:pPr>
            <a:r>
              <a:rPr lang="en-US" sz="1200" dirty="0"/>
              <a:t>More smoother the surface, more likely the model is going to perform equally well in production</a:t>
            </a:r>
          </a:p>
          <a:p>
            <a:pPr marL="228600" indent="-228600">
              <a:buAutoNum type="arabicPeriod"/>
            </a:pPr>
            <a:endParaRPr lang="en-US" sz="1200" dirty="0"/>
          </a:p>
          <a:p>
            <a:pPr marL="228600" indent="-228600">
              <a:buAutoNum type="arabicPeriod"/>
            </a:pPr>
            <a:r>
              <a:rPr lang="en-US" sz="1200" dirty="0"/>
              <a:t>When we move away from a model with sharp peaks and valleys (complex model) to smoother surface (simpler models), we reduce the variance errors but bias errors go up. </a:t>
            </a:r>
          </a:p>
          <a:p>
            <a:pPr marL="228600" indent="-228600">
              <a:buAutoNum type="arabicPeriod"/>
            </a:pPr>
            <a:endParaRPr lang="en-US" sz="1200" dirty="0"/>
          </a:p>
          <a:p>
            <a:pPr marL="228600" indent="-228600">
              <a:buAutoNum type="arabicPeriod"/>
            </a:pPr>
            <a:r>
              <a:rPr lang="en-US" sz="1200" dirty="0"/>
              <a:t>Using </a:t>
            </a:r>
            <a:r>
              <a:rPr lang="en-US" sz="1200" dirty="0" err="1"/>
              <a:t>gridsearch</a:t>
            </a:r>
            <a:r>
              <a:rPr lang="en-US" sz="1200" dirty="0"/>
              <a:t>, we have to find the right value of lambda which results in right fit, neither too complex nor too simple a model</a:t>
            </a:r>
          </a:p>
        </p:txBody>
      </p:sp>
      <p:pic>
        <p:nvPicPr>
          <p:cNvPr id="2" name="Picture 1">
            <a:extLst>
              <a:ext uri="{FF2B5EF4-FFF2-40B4-BE49-F238E27FC236}">
                <a16:creationId xmlns:a16="http://schemas.microsoft.com/office/drawing/2014/main" id="{FA0F67EF-CC55-4629-961E-5D90817862C4}"/>
              </a:ext>
            </a:extLst>
          </p:cNvPr>
          <p:cNvPicPr>
            <a:picLocks noChangeAspect="1"/>
          </p:cNvPicPr>
          <p:nvPr/>
        </p:nvPicPr>
        <p:blipFill>
          <a:blip r:embed="rId5"/>
          <a:stretch>
            <a:fillRect/>
          </a:stretch>
        </p:blipFill>
        <p:spPr>
          <a:xfrm>
            <a:off x="6396199" y="2352068"/>
            <a:ext cx="473287" cy="530082"/>
          </a:xfrm>
          <a:prstGeom prst="rect">
            <a:avLst/>
          </a:prstGeom>
        </p:spPr>
      </p:pic>
    </p:spTree>
    <p:extLst>
      <p:ext uri="{BB962C8B-B14F-4D97-AF65-F5344CB8AC3E}">
        <p14:creationId xmlns:p14="http://schemas.microsoft.com/office/powerpoint/2010/main" val="160792892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2.77778E-7 2.22222E-6 L 0.3217 0.0037 " pathEditMode="relative" rAng="0" ptsTypes="AA">
                                      <p:cBhvr>
                                        <p:cTn id="8" dur="5000" fill="hold"/>
                                        <p:tgtEl>
                                          <p:spTgt spid="49"/>
                                        </p:tgtEl>
                                        <p:attrNameLst>
                                          <p:attrName>ppt_x</p:attrName>
                                          <p:attrName>ppt_y</p:attrName>
                                        </p:attrNameLst>
                                      </p:cBhvr>
                                      <p:rCtr x="16076" y="185"/>
                                    </p:animMotion>
                                  </p:childTnLst>
                                </p:cTn>
                              </p:par>
                              <p:par>
                                <p:cTn id="9" presetID="1" presetClass="exit" presetSubtype="0" fill="hold" grpId="1" nodeType="withEffect">
                                  <p:stCondLst>
                                    <p:cond delay="100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1" nodeType="withEffect">
                                  <p:stCondLst>
                                    <p:cond delay="100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xit" presetSubtype="0" fill="hold" grpId="0" nodeType="withEffect">
                                  <p:stCondLst>
                                    <p:cond delay="200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ntr" presetSubtype="0" fill="hold" grpId="0" nodeType="withEffect">
                                  <p:stCondLst>
                                    <p:cond delay="200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xit" presetSubtype="0" fill="hold" grpId="1" nodeType="withEffect">
                                  <p:stCondLst>
                                    <p:cond delay="2900"/>
                                  </p:stCondLst>
                                  <p:childTnLst>
                                    <p:set>
                                      <p:cBhvr>
                                        <p:cTn id="18" dur="1" fill="hold">
                                          <p:stCondLst>
                                            <p:cond delay="0"/>
                                          </p:stCondLst>
                                        </p:cTn>
                                        <p:tgtEl>
                                          <p:spTgt spid="32"/>
                                        </p:tgtEl>
                                        <p:attrNameLst>
                                          <p:attrName>style.visibility</p:attrName>
                                        </p:attrNameLst>
                                      </p:cBhvr>
                                      <p:to>
                                        <p:strVal val="hidden"/>
                                      </p:to>
                                    </p:set>
                                  </p:childTnLst>
                                </p:cTn>
                              </p:par>
                              <p:par>
                                <p:cTn id="19" presetID="1" presetClass="entr" presetSubtype="0" fill="hold" grpId="0" nodeType="withEffect">
                                  <p:stCondLst>
                                    <p:cond delay="290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3" grpId="0" animBg="1"/>
      <p:bldP spid="23" grpId="1" animBg="1"/>
      <p:bldP spid="32" grpId="0" animBg="1"/>
      <p:bldP spid="32" grpId="1" animBg="1"/>
      <p:bldP spid="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241535A7-7D8D-45E0-94BC-A2DF058200A9}"/>
              </a:ext>
            </a:extLst>
          </p:cNvPr>
          <p:cNvPicPr>
            <a:picLocks noChangeAspect="1"/>
          </p:cNvPicPr>
          <p:nvPr/>
        </p:nvPicPr>
        <p:blipFill>
          <a:blip r:embed="rId2"/>
          <a:stretch>
            <a:fillRect/>
          </a:stretch>
        </p:blipFill>
        <p:spPr>
          <a:xfrm rot="20512798">
            <a:off x="2405154" y="1996351"/>
            <a:ext cx="2642227" cy="1214179"/>
          </a:xfrm>
          <a:prstGeom prst="rect">
            <a:avLst/>
          </a:prstGeom>
        </p:spPr>
      </p:pic>
      <p:grpSp>
        <p:nvGrpSpPr>
          <p:cNvPr id="59" name="Group 58">
            <a:extLst>
              <a:ext uri="{FF2B5EF4-FFF2-40B4-BE49-F238E27FC236}">
                <a16:creationId xmlns:a16="http://schemas.microsoft.com/office/drawing/2014/main" id="{DF05F744-580F-448D-A375-B1C1FA9DB90F}"/>
              </a:ext>
            </a:extLst>
          </p:cNvPr>
          <p:cNvGrpSpPr/>
          <p:nvPr/>
        </p:nvGrpSpPr>
        <p:grpSpPr>
          <a:xfrm>
            <a:off x="1295400" y="2291055"/>
            <a:ext cx="4177614" cy="1697522"/>
            <a:chOff x="1090863" y="2807369"/>
            <a:chExt cx="2951748" cy="927933"/>
          </a:xfrm>
        </p:grpSpPr>
        <p:cxnSp>
          <p:nvCxnSpPr>
            <p:cNvPr id="60" name="Straight Connector 59">
              <a:extLst>
                <a:ext uri="{FF2B5EF4-FFF2-40B4-BE49-F238E27FC236}">
                  <a16:creationId xmlns:a16="http://schemas.microsoft.com/office/drawing/2014/main" id="{9FB44B07-8B47-4FD7-965B-FACED05BE6BC}"/>
                </a:ext>
              </a:extLst>
            </p:cNvPr>
            <p:cNvCxnSpPr>
              <a:cxnSpLocks/>
            </p:cNvCxnSpPr>
            <p:nvPr/>
          </p:nvCxnSpPr>
          <p:spPr>
            <a:xfrm flipH="1">
              <a:off x="1959142" y="2807369"/>
              <a:ext cx="2083469" cy="78478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7E48F7E-4C43-482E-9C5C-44EF9EF15968}"/>
                </a:ext>
              </a:extLst>
            </p:cNvPr>
            <p:cNvCxnSpPr>
              <a:cxnSpLocks/>
            </p:cNvCxnSpPr>
            <p:nvPr/>
          </p:nvCxnSpPr>
          <p:spPr>
            <a:xfrm flipH="1" flipV="1">
              <a:off x="1090863" y="2809498"/>
              <a:ext cx="2563729" cy="925804"/>
            </a:xfrm>
            <a:prstGeom prst="line">
              <a:avLst/>
            </a:prstGeom>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2DCC6428-3B1A-4433-891B-D10C90D60E32}"/>
              </a:ext>
            </a:extLst>
          </p:cNvPr>
          <p:cNvCxnSpPr>
            <a:cxnSpLocks/>
          </p:cNvCxnSpPr>
          <p:nvPr/>
        </p:nvCxnSpPr>
        <p:spPr>
          <a:xfrm flipH="1" flipV="1">
            <a:off x="747232" y="1740249"/>
            <a:ext cx="1954256" cy="11563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625FB8-91D9-40BC-8520-4A3B02AAD955}"/>
              </a:ext>
            </a:extLst>
          </p:cNvPr>
          <p:cNvCxnSpPr>
            <a:cxnSpLocks/>
            <a:endCxn id="37" idx="2"/>
          </p:cNvCxnSpPr>
          <p:nvPr/>
        </p:nvCxnSpPr>
        <p:spPr>
          <a:xfrm flipV="1">
            <a:off x="3441665" y="2172957"/>
            <a:ext cx="2206488" cy="3923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B5DEE4-23C1-43F6-AB49-F1DDE268C650}"/>
              </a:ext>
            </a:extLst>
          </p:cNvPr>
          <p:cNvSpPr txBox="1"/>
          <p:nvPr/>
        </p:nvSpPr>
        <p:spPr>
          <a:xfrm>
            <a:off x="4840688" y="1434293"/>
            <a:ext cx="1614929" cy="738664"/>
          </a:xfrm>
          <a:prstGeom prst="rect">
            <a:avLst/>
          </a:prstGeom>
          <a:noFill/>
          <a:ln w="15875">
            <a:solidFill>
              <a:schemeClr val="tx1"/>
            </a:solidFill>
          </a:ln>
        </p:spPr>
        <p:txBody>
          <a:bodyPr wrap="square" rtlCol="0">
            <a:spAutoFit/>
          </a:bodyPr>
          <a:lstStyle/>
          <a:p>
            <a:r>
              <a:rPr lang="en-US" sz="1400" dirty="0"/>
              <a:t>Lowest SSE error ring. violates the constraint</a:t>
            </a:r>
          </a:p>
        </p:txBody>
      </p:sp>
      <p:cxnSp>
        <p:nvCxnSpPr>
          <p:cNvPr id="39" name="Straight Arrow Connector 38">
            <a:extLst>
              <a:ext uri="{FF2B5EF4-FFF2-40B4-BE49-F238E27FC236}">
                <a16:creationId xmlns:a16="http://schemas.microsoft.com/office/drawing/2014/main" id="{A335A8DB-8638-4E54-A07F-0B8B7B441857}"/>
              </a:ext>
            </a:extLst>
          </p:cNvPr>
          <p:cNvCxnSpPr/>
          <p:nvPr/>
        </p:nvCxnSpPr>
        <p:spPr>
          <a:xfrm flipH="1">
            <a:off x="1812678" y="3561334"/>
            <a:ext cx="1546758" cy="2982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3F0CA11-E9E4-4A93-A23F-844CF7658A4A}"/>
              </a:ext>
            </a:extLst>
          </p:cNvPr>
          <p:cNvSpPr txBox="1"/>
          <p:nvPr/>
        </p:nvSpPr>
        <p:spPr>
          <a:xfrm>
            <a:off x="926655" y="3776017"/>
            <a:ext cx="1916396" cy="738664"/>
          </a:xfrm>
          <a:prstGeom prst="rect">
            <a:avLst/>
          </a:prstGeom>
          <a:noFill/>
          <a:ln w="15875">
            <a:solidFill>
              <a:schemeClr val="tx1"/>
            </a:solidFill>
          </a:ln>
        </p:spPr>
        <p:txBody>
          <a:bodyPr wrap="square" rtlCol="0">
            <a:spAutoFit/>
          </a:bodyPr>
          <a:lstStyle/>
          <a:p>
            <a:r>
              <a:rPr lang="en-US" sz="1400" dirty="0"/>
              <a:t>Allowed combination of m1, m2 by Lasso Constraints</a:t>
            </a:r>
          </a:p>
        </p:txBody>
      </p:sp>
      <p:cxnSp>
        <p:nvCxnSpPr>
          <p:cNvPr id="42" name="Straight Arrow Connector 41">
            <a:extLst>
              <a:ext uri="{FF2B5EF4-FFF2-40B4-BE49-F238E27FC236}">
                <a16:creationId xmlns:a16="http://schemas.microsoft.com/office/drawing/2014/main" id="{3C917D39-AFCB-4684-BE53-1F6C424F4DEB}"/>
              </a:ext>
            </a:extLst>
          </p:cNvPr>
          <p:cNvCxnSpPr>
            <a:cxnSpLocks/>
          </p:cNvCxnSpPr>
          <p:nvPr/>
        </p:nvCxnSpPr>
        <p:spPr>
          <a:xfrm>
            <a:off x="3441665" y="3091429"/>
            <a:ext cx="1868033" cy="68458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78B10D-6051-4516-9C36-5063EA04DB5B}"/>
              </a:ext>
            </a:extLst>
          </p:cNvPr>
          <p:cNvSpPr txBox="1"/>
          <p:nvPr/>
        </p:nvSpPr>
        <p:spPr>
          <a:xfrm>
            <a:off x="5265639" y="3330387"/>
            <a:ext cx="1323046" cy="2246769"/>
          </a:xfrm>
          <a:prstGeom prst="rect">
            <a:avLst/>
          </a:prstGeom>
          <a:noFill/>
          <a:ln w="15875">
            <a:solidFill>
              <a:schemeClr val="tx1"/>
            </a:solidFill>
          </a:ln>
        </p:spPr>
        <p:txBody>
          <a:bodyPr wrap="square" rtlCol="0">
            <a:spAutoFit/>
          </a:bodyPr>
          <a:lstStyle/>
          <a:p>
            <a:r>
              <a:rPr lang="en-US" sz="1400" dirty="0"/>
              <a:t>Sub-optimal combination of m1, m2. Meets constraint but is not the minimal possible SSE within constraint</a:t>
            </a:r>
          </a:p>
        </p:txBody>
      </p:sp>
      <p:sp>
        <p:nvSpPr>
          <p:cNvPr id="48" name="TextBox 47">
            <a:extLst>
              <a:ext uri="{FF2B5EF4-FFF2-40B4-BE49-F238E27FC236}">
                <a16:creationId xmlns:a16="http://schemas.microsoft.com/office/drawing/2014/main" id="{0F2D179C-6E2C-4012-8603-FAF6E0B69424}"/>
              </a:ext>
            </a:extLst>
          </p:cNvPr>
          <p:cNvSpPr txBox="1"/>
          <p:nvPr/>
        </p:nvSpPr>
        <p:spPr>
          <a:xfrm>
            <a:off x="622248" y="1323615"/>
            <a:ext cx="2737186" cy="523220"/>
          </a:xfrm>
          <a:prstGeom prst="rect">
            <a:avLst/>
          </a:prstGeom>
          <a:noFill/>
          <a:ln w="15875">
            <a:solidFill>
              <a:schemeClr val="tx1"/>
            </a:solidFill>
          </a:ln>
        </p:spPr>
        <p:txBody>
          <a:bodyPr wrap="square" rtlCol="0">
            <a:spAutoFit/>
          </a:bodyPr>
          <a:lstStyle/>
          <a:p>
            <a:r>
              <a:rPr lang="en-US" sz="1400" dirty="0"/>
              <a:t>Most optimal combination of m1, m2 given the constraints</a:t>
            </a:r>
          </a:p>
        </p:txBody>
      </p:sp>
      <p:sp>
        <p:nvSpPr>
          <p:cNvPr id="51" name="TextBox 50">
            <a:extLst>
              <a:ext uri="{FF2B5EF4-FFF2-40B4-BE49-F238E27FC236}">
                <a16:creationId xmlns:a16="http://schemas.microsoft.com/office/drawing/2014/main" id="{0B1AF03E-8DAA-4B07-B465-C2E59CF084B7}"/>
              </a:ext>
            </a:extLst>
          </p:cNvPr>
          <p:cNvSpPr txBox="1"/>
          <p:nvPr/>
        </p:nvSpPr>
        <p:spPr>
          <a:xfrm rot="1637533">
            <a:off x="4529101" y="4067379"/>
            <a:ext cx="484203" cy="307777"/>
          </a:xfrm>
          <a:prstGeom prst="rect">
            <a:avLst/>
          </a:prstGeom>
          <a:noFill/>
          <a:ln w="15875">
            <a:solidFill>
              <a:schemeClr val="tx1"/>
            </a:solidFill>
          </a:ln>
        </p:spPr>
        <p:txBody>
          <a:bodyPr wrap="square" rtlCol="0">
            <a:spAutoFit/>
          </a:bodyPr>
          <a:lstStyle/>
          <a:p>
            <a:r>
              <a:rPr lang="en-US" sz="1400" dirty="0"/>
              <a:t>m1</a:t>
            </a:r>
          </a:p>
        </p:txBody>
      </p:sp>
      <p:sp>
        <p:nvSpPr>
          <p:cNvPr id="67" name="TextBox 66">
            <a:extLst>
              <a:ext uri="{FF2B5EF4-FFF2-40B4-BE49-F238E27FC236}">
                <a16:creationId xmlns:a16="http://schemas.microsoft.com/office/drawing/2014/main" id="{FA7D5992-BD7F-4039-A89F-A16AA9432166}"/>
              </a:ext>
            </a:extLst>
          </p:cNvPr>
          <p:cNvSpPr txBox="1"/>
          <p:nvPr/>
        </p:nvSpPr>
        <p:spPr>
          <a:xfrm rot="20319282">
            <a:off x="5290090" y="2590306"/>
            <a:ext cx="555170" cy="307777"/>
          </a:xfrm>
          <a:prstGeom prst="rect">
            <a:avLst/>
          </a:prstGeom>
          <a:noFill/>
          <a:ln w="15875">
            <a:solidFill>
              <a:schemeClr val="tx1"/>
            </a:solidFill>
          </a:ln>
        </p:spPr>
        <p:txBody>
          <a:bodyPr wrap="square" rtlCol="0">
            <a:spAutoFit/>
          </a:bodyPr>
          <a:lstStyle/>
          <a:p>
            <a:r>
              <a:rPr lang="en-US" sz="1400" dirty="0"/>
              <a:t>m2</a:t>
            </a:r>
          </a:p>
        </p:txBody>
      </p:sp>
      <p:sp>
        <p:nvSpPr>
          <p:cNvPr id="38" name="TextBox 37">
            <a:extLst>
              <a:ext uri="{FF2B5EF4-FFF2-40B4-BE49-F238E27FC236}">
                <a16:creationId xmlns:a16="http://schemas.microsoft.com/office/drawing/2014/main" id="{29A63517-F2C3-40C7-8021-765A08C44C47}"/>
              </a:ext>
            </a:extLst>
          </p:cNvPr>
          <p:cNvSpPr txBox="1"/>
          <p:nvPr/>
        </p:nvSpPr>
        <p:spPr>
          <a:xfrm>
            <a:off x="6725197" y="1219200"/>
            <a:ext cx="2254674" cy="4339650"/>
          </a:xfrm>
          <a:prstGeom prst="rect">
            <a:avLst/>
          </a:prstGeom>
          <a:noFill/>
          <a:ln>
            <a:solidFill>
              <a:schemeClr val="tx1">
                <a:alpha val="95000"/>
              </a:schemeClr>
            </a:solidFill>
          </a:ln>
        </p:spPr>
        <p:txBody>
          <a:bodyPr wrap="square" rtlCol="0">
            <a:spAutoFit/>
          </a:bodyPr>
          <a:lstStyle/>
          <a:p>
            <a:pPr marL="342900" indent="-342900">
              <a:buFont typeface="+mj-lt"/>
              <a:buAutoNum type="arabicPeriod"/>
            </a:pPr>
            <a:r>
              <a:rPr lang="en-US" sz="1200" dirty="0"/>
              <a:t>Yellow rectangle is the Lasso constraint region representing the Lasso penalty (sum </a:t>
            </a:r>
            <a:r>
              <a:rPr lang="en-US" sz="1200" dirty="0" err="1"/>
              <a:t>coeff</a:t>
            </a:r>
            <a:r>
              <a:rPr lang="en-US" sz="1200" dirty="0"/>
              <a:t>)</a:t>
            </a:r>
          </a:p>
          <a:p>
            <a:pPr marL="342900" indent="-342900">
              <a:buFont typeface="+mj-lt"/>
              <a:buAutoNum type="arabicPeriod"/>
            </a:pPr>
            <a:endParaRPr lang="en-US" sz="1200" dirty="0"/>
          </a:p>
          <a:p>
            <a:pPr marL="342900" indent="-342900">
              <a:buFont typeface="+mj-lt"/>
              <a:buAutoNum type="arabicPeriod"/>
            </a:pPr>
            <a:r>
              <a:rPr lang="en-US" sz="1200" dirty="0"/>
              <a:t>Any combination of m1 </a:t>
            </a:r>
            <a:r>
              <a:rPr lang="en-US" sz="1200" dirty="0" err="1"/>
              <a:t>nd</a:t>
            </a:r>
            <a:r>
              <a:rPr lang="en-US" sz="1200" dirty="0"/>
              <a:t> m2 that fall within yellow is a possible solution</a:t>
            </a:r>
          </a:p>
          <a:p>
            <a:pPr marL="342900" indent="-342900">
              <a:buFont typeface="+mj-lt"/>
              <a:buAutoNum type="arabicPeriod"/>
            </a:pPr>
            <a:endParaRPr lang="en-US" sz="1200" dirty="0"/>
          </a:p>
          <a:p>
            <a:pPr marL="342900" indent="-342900">
              <a:buFont typeface="+mj-lt"/>
              <a:buAutoNum type="arabicPeriod"/>
            </a:pPr>
            <a:r>
              <a:rPr lang="en-US" sz="1200" dirty="0"/>
              <a:t>The most optimal of all solutions is the one which satisfies the constraint and also minimizes the SSE (smallest possible red circle)</a:t>
            </a:r>
          </a:p>
          <a:p>
            <a:pPr marL="342900" indent="-342900">
              <a:buFont typeface="+mj-lt"/>
              <a:buAutoNum type="arabicPeriod"/>
            </a:pPr>
            <a:endParaRPr lang="en-US" sz="1200" dirty="0"/>
          </a:p>
          <a:p>
            <a:pPr marL="342900" indent="-342900">
              <a:buFont typeface="+mj-lt"/>
              <a:buAutoNum type="arabicPeriod"/>
            </a:pPr>
            <a:r>
              <a:rPr lang="en-US" sz="1200" dirty="0"/>
              <a:t>Thus the optimal solution of m1 and m2 is the one where the yellow rectangle touches a red circle. </a:t>
            </a:r>
          </a:p>
        </p:txBody>
      </p:sp>
      <p:sp>
        <p:nvSpPr>
          <p:cNvPr id="47" name="Rectangle 3">
            <a:extLst>
              <a:ext uri="{FF2B5EF4-FFF2-40B4-BE49-F238E27FC236}">
                <a16:creationId xmlns:a16="http://schemas.microsoft.com/office/drawing/2014/main" id="{71F34F9B-89E6-4312-90A5-B2575A76853A}"/>
              </a:ext>
            </a:extLst>
          </p:cNvPr>
          <p:cNvSpPr txBox="1">
            <a:spLocks noChangeArrowheads="1"/>
          </p:cNvSpPr>
          <p:nvPr/>
        </p:nvSpPr>
        <p:spPr>
          <a:xfrm>
            <a:off x="348336" y="990600"/>
            <a:ext cx="8643264" cy="369332"/>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IN" sz="1800" b="1" u="sng" dirty="0"/>
              <a:t>Regularising Linear Models (Lasso Constraint)</a:t>
            </a:r>
          </a:p>
        </p:txBody>
      </p:sp>
      <p:sp>
        <p:nvSpPr>
          <p:cNvPr id="21" name="TextBox 20">
            <a:extLst>
              <a:ext uri="{FF2B5EF4-FFF2-40B4-BE49-F238E27FC236}">
                <a16:creationId xmlns:a16="http://schemas.microsoft.com/office/drawing/2014/main" id="{91A04A21-FB44-4B64-A2F9-0866E2E2119B}"/>
              </a:ext>
            </a:extLst>
          </p:cNvPr>
          <p:cNvSpPr txBox="1"/>
          <p:nvPr/>
        </p:nvSpPr>
        <p:spPr>
          <a:xfrm>
            <a:off x="348336" y="5638800"/>
            <a:ext cx="8490864" cy="954107"/>
          </a:xfrm>
          <a:prstGeom prst="rect">
            <a:avLst/>
          </a:prstGeom>
          <a:noFill/>
        </p:spPr>
        <p:txBody>
          <a:bodyPr wrap="square" rtlCol="0">
            <a:spAutoFit/>
          </a:bodyPr>
          <a:lstStyle/>
          <a:p>
            <a:r>
              <a:rPr lang="en-US" sz="1400" u="sng" dirty="0"/>
              <a:t>The beauty of Lasso is, the red circle may touch the constraint region on the attribute axis! In the picture above the circle is touching the yellow rectangle on the m1 axis. But at that point m2 coefficient is 0! Which means, that dimension has been dropped from analysis. Thus Lasso does dimensionality reduction which Ridge does not</a:t>
            </a:r>
            <a:endParaRPr lang="en-US" sz="1400" dirty="0"/>
          </a:p>
        </p:txBody>
      </p:sp>
      <p:grpSp>
        <p:nvGrpSpPr>
          <p:cNvPr id="14" name="Group 13">
            <a:extLst>
              <a:ext uri="{FF2B5EF4-FFF2-40B4-BE49-F238E27FC236}">
                <a16:creationId xmlns:a16="http://schemas.microsoft.com/office/drawing/2014/main" id="{040A010A-E586-4C8D-9D99-6CEC26FB7680}"/>
              </a:ext>
            </a:extLst>
          </p:cNvPr>
          <p:cNvGrpSpPr/>
          <p:nvPr/>
        </p:nvGrpSpPr>
        <p:grpSpPr>
          <a:xfrm>
            <a:off x="2836635" y="2867610"/>
            <a:ext cx="1177336" cy="1018590"/>
            <a:chOff x="2836635" y="2838012"/>
            <a:chExt cx="1177336" cy="1018590"/>
          </a:xfrm>
          <a:solidFill>
            <a:srgbClr val="FFFF00">
              <a:alpha val="81000"/>
            </a:srgbClr>
          </a:solidFill>
        </p:grpSpPr>
        <p:sp>
          <p:nvSpPr>
            <p:cNvPr id="12" name="Isosceles Triangle 11">
              <a:extLst>
                <a:ext uri="{FF2B5EF4-FFF2-40B4-BE49-F238E27FC236}">
                  <a16:creationId xmlns:a16="http://schemas.microsoft.com/office/drawing/2014/main" id="{AE159AB1-F3C5-47C6-939F-50999AF6BE3A}"/>
                </a:ext>
              </a:extLst>
            </p:cNvPr>
            <p:cNvSpPr/>
            <p:nvPr/>
          </p:nvSpPr>
          <p:spPr>
            <a:xfrm rot="17144473">
              <a:off x="3237572" y="2608619"/>
              <a:ext cx="547006" cy="1005792"/>
            </a:xfrm>
            <a:prstGeom prst="triangle">
              <a:avLst>
                <a:gd name="adj" fmla="val 3030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Isosceles Triangle 31">
              <a:extLst>
                <a:ext uri="{FF2B5EF4-FFF2-40B4-BE49-F238E27FC236}">
                  <a16:creationId xmlns:a16="http://schemas.microsoft.com/office/drawing/2014/main" id="{F2ADC94E-2F91-4702-B6C1-F3A032408E76}"/>
                </a:ext>
              </a:extLst>
            </p:cNvPr>
            <p:cNvSpPr/>
            <p:nvPr/>
          </p:nvSpPr>
          <p:spPr>
            <a:xfrm rot="12308731" flipH="1">
              <a:off x="2836635" y="3273047"/>
              <a:ext cx="981607" cy="583555"/>
            </a:xfrm>
            <a:prstGeom prst="triangle">
              <a:avLst>
                <a:gd name="adj" fmla="val 0"/>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8814824"/>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3619" name="Picture 3"/>
          <p:cNvPicPr>
            <a:picLocks noChangeAspect="1" noChangeArrowheads="1"/>
          </p:cNvPicPr>
          <p:nvPr/>
        </p:nvPicPr>
        <p:blipFill>
          <a:blip r:embed="rId3" cstate="print"/>
          <a:srcRect/>
          <a:stretch>
            <a:fillRect/>
          </a:stretch>
        </p:blipFill>
        <p:spPr bwMode="auto">
          <a:xfrm>
            <a:off x="1143000" y="2667000"/>
            <a:ext cx="2028825" cy="1695450"/>
          </a:xfrm>
          <a:prstGeom prst="rect">
            <a:avLst/>
          </a:prstGeom>
          <a:noFill/>
          <a:ln w="9525">
            <a:noFill/>
            <a:miter lim="800000"/>
            <a:headEnd/>
            <a:tailEnd/>
          </a:ln>
        </p:spPr>
      </p:pic>
      <p:sp>
        <p:nvSpPr>
          <p:cNvPr id="340995" name="Rectangle 3"/>
          <p:cNvSpPr>
            <a:spLocks noGrp="1" noChangeArrowheads="1"/>
          </p:cNvSpPr>
          <p:nvPr>
            <p:ph idx="4294967295"/>
          </p:nvPr>
        </p:nvSpPr>
        <p:spPr>
          <a:xfrm>
            <a:off x="391878" y="1192567"/>
            <a:ext cx="8229600" cy="1175706"/>
          </a:xfrm>
        </p:spPr>
        <p:txBody>
          <a:bodyPr wrap="square">
            <a:spAutoFit/>
          </a:bodyPr>
          <a:lstStyle/>
          <a:p>
            <a:pPr marL="342900" indent="-342900">
              <a:buFont typeface="+mj-lt"/>
              <a:buAutoNum type="alphaLcPeriod" startAt="6"/>
            </a:pPr>
            <a:r>
              <a:rPr lang="en-IN" sz="1600" dirty="0"/>
              <a:t>Coefficient of relation - Pearson’s coefficient  p(</a:t>
            </a:r>
            <a:r>
              <a:rPr lang="en-IN" sz="1600" dirty="0" err="1"/>
              <a:t>x,y</a:t>
            </a:r>
            <a:r>
              <a:rPr lang="en-IN" sz="1600" dirty="0"/>
              <a:t>) = </a:t>
            </a:r>
            <a:r>
              <a:rPr lang="en-IN" sz="1600" dirty="0" err="1"/>
              <a:t>Cov</a:t>
            </a:r>
            <a:r>
              <a:rPr lang="en-IN" sz="1600" dirty="0"/>
              <a:t>(</a:t>
            </a:r>
            <a:r>
              <a:rPr lang="en-IN" sz="1600" dirty="0" err="1"/>
              <a:t>x,y</a:t>
            </a:r>
            <a:r>
              <a:rPr lang="en-IN" sz="1600" dirty="0"/>
              <a:t>) / ( </a:t>
            </a:r>
            <a:r>
              <a:rPr lang="en-IN" sz="1600" dirty="0" err="1"/>
              <a:t>stnd</a:t>
            </a:r>
            <a:r>
              <a:rPr lang="en-IN" sz="1600" dirty="0"/>
              <a:t> Dev (x) X </a:t>
            </a:r>
            <a:r>
              <a:rPr lang="en-IN" sz="1600" dirty="0" err="1"/>
              <a:t>stnd</a:t>
            </a:r>
            <a:r>
              <a:rPr lang="en-IN" sz="1600" dirty="0"/>
              <a:t> Dev (y) )</a:t>
            </a:r>
          </a:p>
          <a:p>
            <a:pPr marL="342900" indent="-342900">
              <a:buFont typeface="+mj-lt"/>
              <a:buAutoNum type="alphaLcPeriod" startAt="6"/>
            </a:pPr>
            <a:endParaRPr lang="en-IN" sz="1600" dirty="0"/>
          </a:p>
          <a:p>
            <a:pPr marL="342900" indent="-342900">
              <a:buFont typeface="+mj-lt"/>
              <a:buAutoNum type="alphaLcPeriod" startAt="6"/>
            </a:pPr>
            <a:endParaRPr lang="en-IN" sz="1600" dirty="0"/>
          </a:p>
        </p:txBody>
      </p:sp>
      <p:pic>
        <p:nvPicPr>
          <p:cNvPr id="306178" name="Picture 2" descr="http://www.ncbi.nlm.nih.gov/geo/img/r_pearson.png"/>
          <p:cNvPicPr>
            <a:picLocks noChangeAspect="1" noChangeArrowheads="1"/>
          </p:cNvPicPr>
          <p:nvPr/>
        </p:nvPicPr>
        <p:blipFill>
          <a:blip r:embed="rId4" cstate="print"/>
          <a:srcRect/>
          <a:stretch>
            <a:fillRect/>
          </a:stretch>
        </p:blipFill>
        <p:spPr bwMode="auto">
          <a:xfrm>
            <a:off x="2438400" y="1752600"/>
            <a:ext cx="2571750" cy="552451"/>
          </a:xfrm>
          <a:prstGeom prst="rect">
            <a:avLst/>
          </a:prstGeom>
          <a:noFill/>
        </p:spPr>
      </p:pic>
      <p:sp>
        <p:nvSpPr>
          <p:cNvPr id="10"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(Recap)</a:t>
            </a:r>
            <a:r>
              <a:rPr lang="en-IN" dirty="0"/>
              <a:t>	 -</a:t>
            </a:r>
          </a:p>
        </p:txBody>
      </p:sp>
      <p:sp>
        <p:nvSpPr>
          <p:cNvPr id="11" name="Oval 10"/>
          <p:cNvSpPr/>
          <p:nvPr/>
        </p:nvSpPr>
        <p:spPr>
          <a:xfrm>
            <a:off x="1143000" y="2590800"/>
            <a:ext cx="2057400" cy="1905000"/>
          </a:xfrm>
          <a:prstGeom prst="ellipse">
            <a:avLst/>
          </a:prstGeom>
          <a:solidFill>
            <a:schemeClr val="accent5">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18" name="Group 17"/>
          <p:cNvGrpSpPr/>
          <p:nvPr/>
        </p:nvGrpSpPr>
        <p:grpSpPr>
          <a:xfrm>
            <a:off x="1143000" y="2590800"/>
            <a:ext cx="2057400" cy="1905000"/>
            <a:chOff x="914400" y="2667000"/>
            <a:chExt cx="2057400" cy="1905000"/>
          </a:xfrm>
        </p:grpSpPr>
        <p:cxnSp>
          <p:nvCxnSpPr>
            <p:cNvPr id="14" name="Straight Connector 13"/>
            <p:cNvCxnSpPr>
              <a:stCxn id="11" idx="0"/>
              <a:endCxn id="11" idx="4"/>
            </p:cNvCxnSpPr>
            <p:nvPr/>
          </p:nvCxnSpPr>
          <p:spPr>
            <a:xfrm>
              <a:off x="1943100" y="2667000"/>
              <a:ext cx="0" cy="1905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1" idx="2"/>
              <a:endCxn id="11" idx="6"/>
            </p:cNvCxnSpPr>
            <p:nvPr/>
          </p:nvCxnSpPr>
          <p:spPr>
            <a:xfrm>
              <a:off x="914400" y="3619500"/>
              <a:ext cx="20574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1219200" y="2819400"/>
            <a:ext cx="1905000" cy="1447800"/>
            <a:chOff x="1219200" y="2819400"/>
            <a:chExt cx="1905000" cy="1447800"/>
          </a:xfrm>
        </p:grpSpPr>
        <p:sp>
          <p:nvSpPr>
            <p:cNvPr id="19" name="Oval 18"/>
            <p:cNvSpPr/>
            <p:nvPr/>
          </p:nvSpPr>
          <p:spPr>
            <a:xfrm>
              <a:off x="1219200" y="2819400"/>
              <a:ext cx="914400" cy="5334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 </a:t>
              </a:r>
              <a:r>
                <a:rPr lang="en-IN" sz="1200" dirty="0" err="1">
                  <a:solidFill>
                    <a:schemeClr val="tx1"/>
                  </a:solidFill>
                </a:rPr>
                <a:t>ve</a:t>
              </a:r>
              <a:r>
                <a:rPr lang="en-IN" sz="1200" dirty="0">
                  <a:solidFill>
                    <a:schemeClr val="tx1"/>
                  </a:solidFill>
                </a:rPr>
                <a:t> quad</a:t>
              </a:r>
            </a:p>
          </p:txBody>
        </p:sp>
        <p:sp>
          <p:nvSpPr>
            <p:cNvPr id="20" name="Oval 19"/>
            <p:cNvSpPr/>
            <p:nvPr/>
          </p:nvSpPr>
          <p:spPr>
            <a:xfrm>
              <a:off x="2209800" y="36576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 </a:t>
              </a:r>
              <a:r>
                <a:rPr lang="en-IN" sz="1200" dirty="0" err="1">
                  <a:solidFill>
                    <a:schemeClr val="tx1"/>
                  </a:solidFill>
                </a:rPr>
                <a:t>ve</a:t>
              </a:r>
              <a:r>
                <a:rPr lang="en-IN" sz="1200" dirty="0">
                  <a:solidFill>
                    <a:schemeClr val="tx1"/>
                  </a:solidFill>
                </a:rPr>
                <a:t> quad</a:t>
              </a:r>
            </a:p>
          </p:txBody>
        </p:sp>
        <p:sp>
          <p:nvSpPr>
            <p:cNvPr id="25" name="Oval 24"/>
            <p:cNvSpPr/>
            <p:nvPr/>
          </p:nvSpPr>
          <p:spPr>
            <a:xfrm>
              <a:off x="1219200" y="36576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a:t>
              </a:r>
              <a:r>
                <a:rPr lang="en-IN" sz="1200" dirty="0" err="1">
                  <a:solidFill>
                    <a:schemeClr val="tx1"/>
                  </a:solidFill>
                </a:rPr>
                <a:t>ve</a:t>
              </a:r>
              <a:r>
                <a:rPr lang="en-IN" sz="1200" dirty="0">
                  <a:solidFill>
                    <a:schemeClr val="tx1"/>
                  </a:solidFill>
                </a:rPr>
                <a:t> quad</a:t>
              </a:r>
            </a:p>
          </p:txBody>
        </p:sp>
        <p:sp>
          <p:nvSpPr>
            <p:cNvPr id="26" name="Oval 25"/>
            <p:cNvSpPr/>
            <p:nvPr/>
          </p:nvSpPr>
          <p:spPr>
            <a:xfrm>
              <a:off x="2209800" y="2819400"/>
              <a:ext cx="914400"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solidFill>
                    <a:schemeClr val="tx1"/>
                  </a:solidFill>
                </a:rPr>
                <a:t>+</a:t>
              </a:r>
              <a:r>
                <a:rPr lang="en-IN" sz="1200" dirty="0" err="1">
                  <a:solidFill>
                    <a:schemeClr val="tx1"/>
                  </a:solidFill>
                </a:rPr>
                <a:t>ve</a:t>
              </a:r>
              <a:r>
                <a:rPr lang="en-IN" sz="1200" dirty="0">
                  <a:solidFill>
                    <a:schemeClr val="tx1"/>
                  </a:solidFill>
                </a:rPr>
                <a:t> quad</a:t>
              </a:r>
            </a:p>
          </p:txBody>
        </p:sp>
      </p:grpSp>
      <p:grpSp>
        <p:nvGrpSpPr>
          <p:cNvPr id="50" name="Group 49"/>
          <p:cNvGrpSpPr/>
          <p:nvPr/>
        </p:nvGrpSpPr>
        <p:grpSpPr>
          <a:xfrm>
            <a:off x="762000" y="4724400"/>
            <a:ext cx="3200400" cy="552451"/>
            <a:chOff x="457200" y="5334000"/>
            <a:chExt cx="3200400" cy="552451"/>
          </a:xfrm>
        </p:grpSpPr>
        <p:pic>
          <p:nvPicPr>
            <p:cNvPr id="27" name="Picture 2" descr="http://www.ncbi.nlm.nih.gov/geo/img/r_pearson.png"/>
            <p:cNvPicPr>
              <a:picLocks noChangeAspect="1" noChangeArrowheads="1"/>
            </p:cNvPicPr>
            <p:nvPr/>
          </p:nvPicPr>
          <p:blipFill>
            <a:blip r:embed="rId4" cstate="print"/>
            <a:srcRect/>
            <a:stretch>
              <a:fillRect/>
            </a:stretch>
          </p:blipFill>
          <p:spPr bwMode="auto">
            <a:xfrm>
              <a:off x="457200" y="5334000"/>
              <a:ext cx="2571750" cy="552451"/>
            </a:xfrm>
            <a:prstGeom prst="rect">
              <a:avLst/>
            </a:prstGeom>
            <a:noFill/>
          </p:spPr>
        </p:pic>
        <p:sp>
          <p:nvSpPr>
            <p:cNvPr id="28" name="TextBox 27"/>
            <p:cNvSpPr txBox="1"/>
            <p:nvPr/>
          </p:nvSpPr>
          <p:spPr>
            <a:xfrm>
              <a:off x="3124200" y="5410200"/>
              <a:ext cx="533400" cy="369332"/>
            </a:xfrm>
            <a:prstGeom prst="rect">
              <a:avLst/>
            </a:prstGeom>
            <a:noFill/>
          </p:spPr>
          <p:txBody>
            <a:bodyPr wrap="square" rtlCol="0">
              <a:spAutoFit/>
            </a:bodyPr>
            <a:lstStyle/>
            <a:p>
              <a:r>
                <a:rPr lang="en-IN" dirty="0">
                  <a:solidFill>
                    <a:schemeClr val="tx1">
                      <a:lumMod val="50000"/>
                      <a:lumOff val="50000"/>
                    </a:schemeClr>
                  </a:solidFill>
                </a:rPr>
                <a:t>= 0</a:t>
              </a:r>
            </a:p>
          </p:txBody>
        </p:sp>
      </p:grpSp>
      <p:pic>
        <p:nvPicPr>
          <p:cNvPr id="1263620" name="Picture 4"/>
          <p:cNvPicPr>
            <a:picLocks noChangeAspect="1" noChangeArrowheads="1"/>
          </p:cNvPicPr>
          <p:nvPr/>
        </p:nvPicPr>
        <p:blipFill>
          <a:blip r:embed="rId5" cstate="print"/>
          <a:srcRect/>
          <a:stretch>
            <a:fillRect/>
          </a:stretch>
        </p:blipFill>
        <p:spPr bwMode="auto">
          <a:xfrm>
            <a:off x="6096000" y="2813049"/>
            <a:ext cx="1524000" cy="1206500"/>
          </a:xfrm>
          <a:prstGeom prst="rect">
            <a:avLst/>
          </a:prstGeom>
          <a:noFill/>
          <a:ln w="9525">
            <a:noFill/>
            <a:miter lim="800000"/>
            <a:headEnd/>
            <a:tailEnd/>
          </a:ln>
        </p:spPr>
      </p:pic>
      <p:pic>
        <p:nvPicPr>
          <p:cNvPr id="1263621" name="Picture 5"/>
          <p:cNvPicPr>
            <a:picLocks noChangeAspect="1" noChangeArrowheads="1"/>
          </p:cNvPicPr>
          <p:nvPr/>
        </p:nvPicPr>
        <p:blipFill>
          <a:blip r:embed="rId6" cstate="print"/>
          <a:srcRect/>
          <a:stretch>
            <a:fillRect/>
          </a:stretch>
        </p:blipFill>
        <p:spPr bwMode="auto">
          <a:xfrm>
            <a:off x="5715000" y="2647949"/>
            <a:ext cx="2276475" cy="1428750"/>
          </a:xfrm>
          <a:prstGeom prst="rect">
            <a:avLst/>
          </a:prstGeom>
          <a:noFill/>
          <a:ln w="9525">
            <a:noFill/>
            <a:miter lim="800000"/>
            <a:headEnd/>
            <a:tailEnd/>
          </a:ln>
        </p:spPr>
      </p:pic>
      <p:pic>
        <p:nvPicPr>
          <p:cNvPr id="1263622" name="Picture 6"/>
          <p:cNvPicPr>
            <a:picLocks noChangeAspect="1" noChangeArrowheads="1"/>
          </p:cNvPicPr>
          <p:nvPr/>
        </p:nvPicPr>
        <p:blipFill>
          <a:blip r:embed="rId7" cstate="print"/>
          <a:srcRect/>
          <a:stretch>
            <a:fillRect/>
          </a:stretch>
        </p:blipFill>
        <p:spPr bwMode="auto">
          <a:xfrm>
            <a:off x="5638800" y="2190749"/>
            <a:ext cx="2276475" cy="2581275"/>
          </a:xfrm>
          <a:prstGeom prst="rect">
            <a:avLst/>
          </a:prstGeom>
          <a:noFill/>
          <a:ln w="9525">
            <a:noFill/>
            <a:miter lim="800000"/>
            <a:headEnd/>
            <a:tailEnd/>
          </a:ln>
        </p:spPr>
      </p:pic>
      <p:grpSp>
        <p:nvGrpSpPr>
          <p:cNvPr id="45" name="Group 44"/>
          <p:cNvGrpSpPr/>
          <p:nvPr/>
        </p:nvGrpSpPr>
        <p:grpSpPr>
          <a:xfrm>
            <a:off x="5791200" y="2571749"/>
            <a:ext cx="2057400" cy="1905000"/>
            <a:chOff x="5334000" y="4953000"/>
            <a:chExt cx="2057400" cy="1905000"/>
          </a:xfrm>
        </p:grpSpPr>
        <p:sp>
          <p:nvSpPr>
            <p:cNvPr id="30" name="Oval 29"/>
            <p:cNvSpPr/>
            <p:nvPr/>
          </p:nvSpPr>
          <p:spPr>
            <a:xfrm>
              <a:off x="5334000" y="4953000"/>
              <a:ext cx="2057400" cy="1905000"/>
            </a:xfrm>
            <a:prstGeom prst="ellipse">
              <a:avLst/>
            </a:prstGeom>
            <a:solidFill>
              <a:schemeClr val="accent5">
                <a:alpha val="2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nvGrpSpPr>
            <p:cNvPr id="31" name="Group 30"/>
            <p:cNvGrpSpPr/>
            <p:nvPr/>
          </p:nvGrpSpPr>
          <p:grpSpPr>
            <a:xfrm>
              <a:off x="5334000" y="4953000"/>
              <a:ext cx="2057400" cy="1905000"/>
              <a:chOff x="914400" y="4953000"/>
              <a:chExt cx="2057400" cy="1905000"/>
            </a:xfrm>
          </p:grpSpPr>
          <p:cxnSp>
            <p:nvCxnSpPr>
              <p:cNvPr id="32" name="Straight Connector 31"/>
              <p:cNvCxnSpPr>
                <a:stCxn id="30" idx="0"/>
                <a:endCxn id="30" idx="4"/>
              </p:cNvCxnSpPr>
              <p:nvPr/>
            </p:nvCxnSpPr>
            <p:spPr>
              <a:xfrm>
                <a:off x="1943100" y="4953000"/>
                <a:ext cx="0" cy="1905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a:endCxn id="30" idx="6"/>
              </p:cNvCxnSpPr>
              <p:nvPr/>
            </p:nvCxnSpPr>
            <p:spPr>
              <a:xfrm>
                <a:off x="914400" y="5905500"/>
                <a:ext cx="20574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5334000" y="5010149"/>
            <a:ext cx="3200400" cy="552451"/>
            <a:chOff x="457200" y="5334000"/>
            <a:chExt cx="3200400" cy="552451"/>
          </a:xfrm>
        </p:grpSpPr>
        <p:pic>
          <p:nvPicPr>
            <p:cNvPr id="52" name="Picture 2" descr="http://www.ncbi.nlm.nih.gov/geo/img/r_pearson.png"/>
            <p:cNvPicPr>
              <a:picLocks noChangeAspect="1" noChangeArrowheads="1"/>
            </p:cNvPicPr>
            <p:nvPr/>
          </p:nvPicPr>
          <p:blipFill>
            <a:blip r:embed="rId4" cstate="print"/>
            <a:srcRect/>
            <a:stretch>
              <a:fillRect/>
            </a:stretch>
          </p:blipFill>
          <p:spPr bwMode="auto">
            <a:xfrm>
              <a:off x="457200" y="5334000"/>
              <a:ext cx="2571750" cy="552451"/>
            </a:xfrm>
            <a:prstGeom prst="rect">
              <a:avLst/>
            </a:prstGeom>
            <a:noFill/>
          </p:spPr>
        </p:pic>
        <p:sp>
          <p:nvSpPr>
            <p:cNvPr id="53" name="TextBox 52"/>
            <p:cNvSpPr txBox="1"/>
            <p:nvPr/>
          </p:nvSpPr>
          <p:spPr>
            <a:xfrm>
              <a:off x="3124200" y="5410200"/>
              <a:ext cx="533400" cy="369332"/>
            </a:xfrm>
            <a:prstGeom prst="rect">
              <a:avLst/>
            </a:prstGeom>
            <a:noFill/>
          </p:spPr>
          <p:txBody>
            <a:bodyPr wrap="square" rtlCol="0">
              <a:spAutoFit/>
            </a:bodyPr>
            <a:lstStyle/>
            <a:p>
              <a:r>
                <a:rPr lang="en-IN" dirty="0">
                  <a:solidFill>
                    <a:schemeClr val="tx1">
                      <a:lumMod val="50000"/>
                      <a:lumOff val="50000"/>
                    </a:schemeClr>
                  </a:solidFill>
                </a:rPr>
                <a:t>&gt; 0 </a:t>
              </a:r>
            </a:p>
          </p:txBody>
        </p:sp>
      </p:grpSp>
      <p:sp>
        <p:nvSpPr>
          <p:cNvPr id="34" name="Rectangle 33"/>
          <p:cNvSpPr/>
          <p:nvPr/>
        </p:nvSpPr>
        <p:spPr>
          <a:xfrm>
            <a:off x="5181600" y="1905000"/>
            <a:ext cx="3733800" cy="3352800"/>
          </a:xfrm>
          <a:prstGeom prst="rect">
            <a:avLst/>
          </a:prstGeom>
          <a:solidFill>
            <a:schemeClr val="bg1"/>
          </a:solidFill>
          <a:ln w="0">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5" name="Rectangle 34"/>
          <p:cNvSpPr/>
          <p:nvPr/>
        </p:nvSpPr>
        <p:spPr>
          <a:xfrm>
            <a:off x="4724400" y="4572000"/>
            <a:ext cx="4114800" cy="1143000"/>
          </a:xfrm>
          <a:prstGeom prst="rect">
            <a:avLst/>
          </a:prstGeom>
          <a:solidFill>
            <a:schemeClr val="bg1"/>
          </a:solidFill>
          <a:ln>
            <a:solidFill>
              <a:schemeClr val="bg1"/>
            </a:solid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E683BB2-1A24-47AF-8436-52AE355A6A9F}"/>
              </a:ext>
            </a:extLst>
          </p:cNvPr>
          <p:cNvSpPr txBox="1"/>
          <p:nvPr/>
        </p:nvSpPr>
        <p:spPr>
          <a:xfrm>
            <a:off x="620478" y="5855698"/>
            <a:ext cx="8001000" cy="646331"/>
          </a:xfrm>
          <a:prstGeom prst="rect">
            <a:avLst/>
          </a:prstGeom>
          <a:noFill/>
        </p:spPr>
        <p:txBody>
          <a:bodyPr wrap="square" rtlCol="0">
            <a:spAutoFit/>
          </a:bodyPr>
          <a:lstStyle/>
          <a:p>
            <a:r>
              <a:rPr lang="en-US" dirty="0">
                <a:solidFill>
                  <a:schemeClr val="tx1">
                    <a:lumMod val="50000"/>
                    <a:lumOff val="50000"/>
                  </a:schemeClr>
                </a:solidFill>
                <a:hlinkClick r:id="rId8"/>
              </a:rPr>
              <a:t>http://www.socscistatistics.com/tests/pearson/Default2.aspx</a:t>
            </a:r>
            <a:endParaRPr lang="en-US" dirty="0">
              <a:solidFill>
                <a:schemeClr val="tx1">
                  <a:lumMod val="50000"/>
                  <a:lumOff val="50000"/>
                </a:schemeClr>
              </a:solidFill>
            </a:endParaRPr>
          </a:p>
          <a:p>
            <a:endParaRPr lang="en-US" dirty="0">
              <a:solidFill>
                <a:schemeClr val="tx1">
                  <a:lumMod val="50000"/>
                  <a:lumOff val="50000"/>
                </a:schemeClr>
              </a:solidFill>
            </a:endParaRPr>
          </a:p>
        </p:txBody>
      </p:sp>
    </p:spTree>
    <p:extLst>
      <p:ext uri="{BB962C8B-B14F-4D97-AF65-F5344CB8AC3E}">
        <p14:creationId xmlns:p14="http://schemas.microsoft.com/office/powerpoint/2010/main" val="93779957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0" fill="hold"/>
                                        <p:tgtEl>
                                          <p:spTgt spid="11"/>
                                        </p:tgtEl>
                                        <p:attrNameLst>
                                          <p:attrName>ppt_w</p:attrName>
                                        </p:attrNameLst>
                                      </p:cBhvr>
                                      <p:tavLst>
                                        <p:tav tm="0">
                                          <p:val>
                                            <p:strVal val="#ppt_w*0.70"/>
                                          </p:val>
                                        </p:tav>
                                        <p:tav tm="100000">
                                          <p:val>
                                            <p:strVal val="#ppt_w"/>
                                          </p:val>
                                        </p:tav>
                                      </p:tavLst>
                                    </p:anim>
                                    <p:anim calcmode="lin" valueType="num">
                                      <p:cBhvr>
                                        <p:cTn id="8" dur="3000" fill="hold"/>
                                        <p:tgtEl>
                                          <p:spTgt spid="11"/>
                                        </p:tgtEl>
                                        <p:attrNameLst>
                                          <p:attrName>ppt_h</p:attrName>
                                        </p:attrNameLst>
                                      </p:cBhvr>
                                      <p:tavLst>
                                        <p:tav tm="0">
                                          <p:val>
                                            <p:strVal val="#ppt_h"/>
                                          </p:val>
                                        </p:tav>
                                        <p:tav tm="100000">
                                          <p:val>
                                            <p:strVal val="#ppt_h"/>
                                          </p:val>
                                        </p:tav>
                                      </p:tavLst>
                                    </p:anim>
                                    <p:animEffect transition="in" filter="fade">
                                      <p:cBhvr>
                                        <p:cTn id="9" dur="3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9"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636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636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20" name="Picture 4" descr="Image result for linear curve fitting scatter plot"/>
          <p:cNvPicPr>
            <a:picLocks noChangeAspect="1" noChangeArrowheads="1"/>
          </p:cNvPicPr>
          <p:nvPr/>
        </p:nvPicPr>
        <p:blipFill>
          <a:blip r:embed="rId2" cstate="print"/>
          <a:srcRect/>
          <a:stretch>
            <a:fillRect/>
          </a:stretch>
        </p:blipFill>
        <p:spPr bwMode="auto">
          <a:xfrm>
            <a:off x="533400" y="2362200"/>
            <a:ext cx="5686425" cy="4067176"/>
          </a:xfrm>
          <a:prstGeom prst="rect">
            <a:avLst/>
          </a:prstGeom>
          <a:noFill/>
        </p:spPr>
      </p:pic>
      <p:cxnSp>
        <p:nvCxnSpPr>
          <p:cNvPr id="7" name="Straight Connector 6"/>
          <p:cNvCxnSpPr/>
          <p:nvPr/>
        </p:nvCxnSpPr>
        <p:spPr>
          <a:xfrm flipV="1">
            <a:off x="1143000" y="3200400"/>
            <a:ext cx="4267200" cy="2514600"/>
          </a:xfrm>
          <a:prstGeom prst="line">
            <a:avLst/>
          </a:prstGeom>
        </p:spPr>
        <p:style>
          <a:lnRef idx="2">
            <a:schemeClr val="accent1"/>
          </a:lnRef>
          <a:fillRef idx="0">
            <a:schemeClr val="accent1"/>
          </a:fillRef>
          <a:effectRef idx="1">
            <a:schemeClr val="accent1"/>
          </a:effectRef>
          <a:fontRef idx="minor">
            <a:schemeClr val="tx1"/>
          </a:fontRef>
        </p:style>
      </p:cxnSp>
      <p:sp>
        <p:nvSpPr>
          <p:cNvPr id="340994" name="Title 2"/>
          <p:cNvSpPr>
            <a:spLocks noGrp="1"/>
          </p:cNvSpPr>
          <p:nvPr>
            <p:ph type="title" idx="4294967295"/>
          </p:nvPr>
        </p:nvSpPr>
        <p:spPr>
          <a:xfrm>
            <a:off x="188682" y="653130"/>
            <a:ext cx="8421918" cy="413670"/>
          </a:xfrm>
          <a:prstGeom prst="rect">
            <a:avLst/>
          </a:prstGeom>
        </p:spPr>
        <p:txBody>
          <a:bodyPr/>
          <a:lstStyle/>
          <a:p>
            <a:r>
              <a:rPr lang="en-IN" sz="1800" b="0" u="sng" dirty="0"/>
              <a:t>Linear Regression Models </a:t>
            </a:r>
            <a:r>
              <a:rPr lang="en-IN" sz="1800" b="0" dirty="0"/>
              <a:t>	 -</a:t>
            </a:r>
          </a:p>
        </p:txBody>
      </p:sp>
      <p:sp>
        <p:nvSpPr>
          <p:cNvPr id="340995" name="Rectangle 3"/>
          <p:cNvSpPr>
            <a:spLocks noGrp="1" noChangeArrowheads="1"/>
          </p:cNvSpPr>
          <p:nvPr>
            <p:ph idx="4294967295"/>
          </p:nvPr>
        </p:nvSpPr>
        <p:spPr>
          <a:xfrm>
            <a:off x="348336" y="1066800"/>
            <a:ext cx="8229600" cy="1421928"/>
          </a:xfrm>
        </p:spPr>
        <p:txBody>
          <a:bodyPr>
            <a:spAutoFit/>
          </a:bodyPr>
          <a:lstStyle/>
          <a:p>
            <a:pPr marL="854075" lvl="1" indent="-342900">
              <a:buFont typeface="+mj-lt"/>
              <a:buAutoNum type="alphaLcPeriod" startAt="7"/>
            </a:pPr>
            <a:r>
              <a:rPr lang="en-IN" sz="1600" dirty="0"/>
              <a:t>Given Y = f(x) and the scatter plot shows apparent correlation between X and Y Let’s fit a line into the scatter which shall be our model</a:t>
            </a:r>
          </a:p>
          <a:p>
            <a:pPr marL="854075" lvl="1" indent="-342900">
              <a:buFont typeface="+mj-lt"/>
              <a:buAutoNum type="alphaLcPeriod" startAt="7"/>
            </a:pPr>
            <a:endParaRPr lang="en-IN" sz="1600" dirty="0"/>
          </a:p>
          <a:p>
            <a:pPr marL="854075" lvl="1" indent="-342900">
              <a:buFont typeface="+mj-lt"/>
              <a:buAutoNum type="alphaLcPeriod" startAt="7"/>
            </a:pPr>
            <a:r>
              <a:rPr lang="en-IN" sz="1600" dirty="0"/>
              <a:t>But there are infinite number of lines that can be fit in the scatter. Which one should we consider as the model?</a:t>
            </a:r>
          </a:p>
        </p:txBody>
      </p:sp>
      <p:cxnSp>
        <p:nvCxnSpPr>
          <p:cNvPr id="9" name="Straight Connector 8"/>
          <p:cNvCxnSpPr/>
          <p:nvPr/>
        </p:nvCxnSpPr>
        <p:spPr>
          <a:xfrm flipV="1">
            <a:off x="1143000" y="3305176"/>
            <a:ext cx="4343400" cy="2438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143000" y="3381376"/>
            <a:ext cx="4419600" cy="2362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143000" y="3152776"/>
            <a:ext cx="4191000" cy="25908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3">
            <a:extLst>
              <a:ext uri="{FF2B5EF4-FFF2-40B4-BE49-F238E27FC236}">
                <a16:creationId xmlns:a16="http://schemas.microsoft.com/office/drawing/2014/main" id="{7B6C37D1-B1A3-46EE-ABB5-1664B64ED387}"/>
              </a:ext>
            </a:extLst>
          </p:cNvPr>
          <p:cNvSpPr txBox="1">
            <a:spLocks noChangeArrowheads="1"/>
          </p:cNvSpPr>
          <p:nvPr/>
        </p:nvSpPr>
        <p:spPr>
          <a:xfrm>
            <a:off x="5562600" y="2619376"/>
            <a:ext cx="3276600" cy="3391698"/>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4075" lvl="1" indent="-342900" fontAlgn="auto">
              <a:spcAft>
                <a:spcPts val="0"/>
              </a:spcAft>
              <a:buFont typeface="+mj-lt"/>
              <a:buAutoNum type="alphaLcPeriod" startAt="9"/>
            </a:pPr>
            <a:r>
              <a:rPr lang="en-IN" sz="1600" dirty="0"/>
              <a:t>This and many other algorithms use gradient descent or variants of gradient descent method for finding the best model</a:t>
            </a:r>
          </a:p>
          <a:p>
            <a:pPr marL="854075" lvl="1" indent="-342900" fontAlgn="auto">
              <a:spcAft>
                <a:spcPts val="0"/>
              </a:spcAft>
              <a:buFont typeface="+mj-lt"/>
              <a:buAutoNum type="alphaLcPeriod" startAt="9"/>
            </a:pPr>
            <a:endParaRPr lang="en-IN" sz="1600" dirty="0"/>
          </a:p>
          <a:p>
            <a:pPr marL="854075" lvl="1" indent="-342900" fontAlgn="auto">
              <a:spcAft>
                <a:spcPts val="0"/>
              </a:spcAft>
              <a:buFont typeface="+mj-lt"/>
              <a:buAutoNum type="alphaLcPeriod" startAt="9"/>
            </a:pPr>
            <a:r>
              <a:rPr lang="en-IN" sz="1600" dirty="0"/>
              <a:t>Gradient descent methods use partial derivatives on the parameters (slope and intercept) to minimize sum of squared errors</a:t>
            </a:r>
          </a:p>
        </p:txBody>
      </p:sp>
    </p:spTree>
    <p:extLst>
      <p:ext uri="{BB962C8B-B14F-4D97-AF65-F5344CB8AC3E}">
        <p14:creationId xmlns:p14="http://schemas.microsoft.com/office/powerpoint/2010/main" val="306746747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p:cNvSpPr>
          <p:nvPr>
            <p:ph type="title" idx="4294967295"/>
          </p:nvPr>
        </p:nvSpPr>
        <p:spPr>
          <a:xfrm>
            <a:off x="188682" y="881730"/>
            <a:ext cx="8421918" cy="413670"/>
          </a:xfrm>
          <a:prstGeom prst="rect">
            <a:avLst/>
          </a:prstGeom>
        </p:spPr>
        <p:txBody>
          <a:bodyPr/>
          <a:lstStyle/>
          <a:p>
            <a:r>
              <a:rPr lang="en-IN" sz="1800" b="0" u="sng" dirty="0"/>
              <a:t>Linear Regression Models (Recap)</a:t>
            </a:r>
            <a:r>
              <a:rPr lang="en-IN" sz="1800" b="0" dirty="0"/>
              <a:t>	 -</a:t>
            </a:r>
            <a:endParaRPr lang="en-US" altLang="en-US" sz="1800" dirty="0"/>
          </a:p>
        </p:txBody>
      </p:sp>
      <p:grpSp>
        <p:nvGrpSpPr>
          <p:cNvPr id="2" name="Group 13"/>
          <p:cNvGrpSpPr/>
          <p:nvPr/>
        </p:nvGrpSpPr>
        <p:grpSpPr>
          <a:xfrm>
            <a:off x="685800" y="2333624"/>
            <a:ext cx="5686425" cy="4067176"/>
            <a:chOff x="685800" y="2333624"/>
            <a:chExt cx="5686425" cy="4067176"/>
          </a:xfrm>
        </p:grpSpPr>
        <p:pic>
          <p:nvPicPr>
            <p:cNvPr id="700420" name="Picture 4" descr="Image result for linear curve fitting scatter plot"/>
            <p:cNvPicPr>
              <a:picLocks noChangeAspect="1" noChangeArrowheads="1"/>
            </p:cNvPicPr>
            <p:nvPr/>
          </p:nvPicPr>
          <p:blipFill>
            <a:blip r:embed="rId2" cstate="print"/>
            <a:srcRect/>
            <a:stretch>
              <a:fillRect/>
            </a:stretch>
          </p:blipFill>
          <p:spPr bwMode="auto">
            <a:xfrm>
              <a:off x="685800" y="2333624"/>
              <a:ext cx="5686425" cy="4067176"/>
            </a:xfrm>
            <a:prstGeom prst="rect">
              <a:avLst/>
            </a:prstGeom>
            <a:noFill/>
          </p:spPr>
        </p:pic>
        <p:cxnSp>
          <p:nvCxnSpPr>
            <p:cNvPr id="7" name="Straight Connector 6"/>
            <p:cNvCxnSpPr/>
            <p:nvPr/>
          </p:nvCxnSpPr>
          <p:spPr>
            <a:xfrm flipV="1">
              <a:off x="1295400" y="3171824"/>
              <a:ext cx="4267200" cy="2514600"/>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352800" y="3657600"/>
              <a:ext cx="1295400" cy="12192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grpSp>
        <p:nvGrpSpPr>
          <p:cNvPr id="3" name="Group 24"/>
          <p:cNvGrpSpPr/>
          <p:nvPr/>
        </p:nvGrpSpPr>
        <p:grpSpPr>
          <a:xfrm>
            <a:off x="2286000" y="2637972"/>
            <a:ext cx="3276600" cy="3276600"/>
            <a:chOff x="2286000" y="2667000"/>
            <a:chExt cx="3276600" cy="3276600"/>
          </a:xfrm>
        </p:grpSpPr>
        <p:grpSp>
          <p:nvGrpSpPr>
            <p:cNvPr id="4" name="Group 16"/>
            <p:cNvGrpSpPr/>
            <p:nvPr/>
          </p:nvGrpSpPr>
          <p:grpSpPr>
            <a:xfrm rot="342052">
              <a:off x="2286000" y="2667000"/>
              <a:ext cx="3276600" cy="3276600"/>
              <a:chOff x="6172200" y="2743200"/>
              <a:chExt cx="3276600" cy="3276600"/>
            </a:xfrm>
          </p:grpSpPr>
          <p:pic>
            <p:nvPicPr>
              <p:cNvPr id="738306" name="Picture 2"/>
              <p:cNvPicPr>
                <a:picLocks noChangeAspect="1" noChangeArrowheads="1"/>
              </p:cNvPicPr>
              <p:nvPr/>
            </p:nvPicPr>
            <p:blipFill>
              <a:blip r:embed="rId3" cstate="print"/>
              <a:srcRect/>
              <a:stretch>
                <a:fillRect/>
              </a:stretch>
            </p:blipFill>
            <p:spPr bwMode="auto">
              <a:xfrm>
                <a:off x="6324600" y="2971800"/>
                <a:ext cx="2667000" cy="2781300"/>
              </a:xfrm>
              <a:prstGeom prst="rect">
                <a:avLst/>
              </a:prstGeom>
              <a:noFill/>
              <a:ln w="9525">
                <a:noFill/>
                <a:miter lim="800000"/>
                <a:headEnd/>
                <a:tailEnd/>
              </a:ln>
            </p:spPr>
          </p:pic>
          <p:sp>
            <p:nvSpPr>
              <p:cNvPr id="16" name="Oval 15"/>
              <p:cNvSpPr/>
              <p:nvPr/>
            </p:nvSpPr>
            <p:spPr>
              <a:xfrm>
                <a:off x="6172200" y="2743200"/>
                <a:ext cx="3276600" cy="3276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grpSp>
        <p:cxnSp>
          <p:nvCxnSpPr>
            <p:cNvPr id="19" name="Straight Connector 18"/>
            <p:cNvCxnSpPr/>
            <p:nvPr/>
          </p:nvCxnSpPr>
          <p:spPr>
            <a:xfrm flipV="1">
              <a:off x="4419600" y="3886200"/>
              <a:ext cx="0" cy="8382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886200" y="39624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4724400" y="3733800"/>
              <a:ext cx="0" cy="2286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895600" y="4800600"/>
              <a:ext cx="0" cy="152400"/>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p:nvPr/>
        </p:nvCxnSpPr>
        <p:spPr>
          <a:xfrm>
            <a:off x="4419600" y="4419600"/>
            <a:ext cx="1752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248400" y="4343400"/>
            <a:ext cx="2362200" cy="307777"/>
          </a:xfrm>
          <a:prstGeom prst="rect">
            <a:avLst/>
          </a:prstGeom>
          <a:noFill/>
        </p:spPr>
        <p:txBody>
          <a:bodyPr wrap="square" rtlCol="0">
            <a:spAutoFit/>
          </a:bodyPr>
          <a:lstStyle/>
          <a:p>
            <a:r>
              <a:rPr lang="en-IN" sz="1400" dirty="0"/>
              <a:t>Error = (T – (</a:t>
            </a:r>
            <a:r>
              <a:rPr lang="en-IN" sz="1400" dirty="0" err="1"/>
              <a:t>mx</a:t>
            </a:r>
            <a:r>
              <a:rPr lang="en-IN" sz="1400" dirty="0"/>
              <a:t> + C)</a:t>
            </a:r>
          </a:p>
        </p:txBody>
      </p:sp>
      <p:sp>
        <p:nvSpPr>
          <p:cNvPr id="33" name="TextBox 32"/>
          <p:cNvSpPr txBox="1"/>
          <p:nvPr/>
        </p:nvSpPr>
        <p:spPr>
          <a:xfrm>
            <a:off x="6248400" y="4648200"/>
            <a:ext cx="2590800" cy="1877437"/>
          </a:xfrm>
          <a:prstGeom prst="rect">
            <a:avLst/>
          </a:prstGeom>
          <a:noFill/>
        </p:spPr>
        <p:txBody>
          <a:bodyPr wrap="square" rtlCol="0">
            <a:spAutoFit/>
          </a:bodyPr>
          <a:lstStyle/>
          <a:p>
            <a:r>
              <a:rPr lang="en-IN" sz="1400" dirty="0"/>
              <a:t>Sum of all errors can cancel out  and give 0</a:t>
            </a:r>
          </a:p>
          <a:p>
            <a:endParaRPr lang="en-IN" sz="1400" dirty="0"/>
          </a:p>
          <a:p>
            <a:r>
              <a:rPr lang="en-IN" sz="1400" dirty="0"/>
              <a:t>We square all the errors and sum it up. That line which gives us least sum of squared errors is the best fit</a:t>
            </a:r>
          </a:p>
          <a:p>
            <a:endParaRPr lang="en-IN" dirty="0">
              <a:solidFill>
                <a:schemeClr val="tx1">
                  <a:lumMod val="50000"/>
                  <a:lumOff val="50000"/>
                </a:schemeClr>
              </a:solidFill>
            </a:endParaRPr>
          </a:p>
        </p:txBody>
      </p:sp>
      <p:sp>
        <p:nvSpPr>
          <p:cNvPr id="340995" name="Rectangle 3"/>
          <p:cNvSpPr>
            <a:spLocks noGrp="1" noChangeArrowheads="1"/>
          </p:cNvSpPr>
          <p:nvPr>
            <p:ph idx="4294967295"/>
          </p:nvPr>
        </p:nvSpPr>
        <p:spPr>
          <a:xfrm>
            <a:off x="284841" y="1278971"/>
            <a:ext cx="8229600" cy="1175706"/>
          </a:xfrm>
        </p:spPr>
        <p:txBody>
          <a:bodyPr>
            <a:spAutoFit/>
          </a:bodyPr>
          <a:lstStyle/>
          <a:p>
            <a:pPr marL="854075" lvl="1" indent="-342900">
              <a:buFont typeface="+mj-lt"/>
              <a:buAutoNum type="alphaLcPeriod" startAt="11"/>
            </a:pPr>
            <a:r>
              <a:rPr lang="en-IN" sz="1600" dirty="0"/>
              <a:t>Whichever line we consider as the model, it will not pass through all the points. </a:t>
            </a:r>
          </a:p>
          <a:p>
            <a:pPr marL="854075" lvl="1" indent="-342900">
              <a:buFont typeface="+mj-lt"/>
              <a:buAutoNum type="alphaLcPeriod" startAt="11"/>
            </a:pPr>
            <a:r>
              <a:rPr lang="en-IN" sz="1600" dirty="0"/>
              <a:t>The distance between a point and the line (drop a line vertically (shown in yellow)) is the error in prediction </a:t>
            </a:r>
          </a:p>
          <a:p>
            <a:pPr marL="854075" lvl="1" indent="-342900">
              <a:buFont typeface="+mj-lt"/>
              <a:buAutoNum type="alphaLcPeriod" startAt="11"/>
            </a:pPr>
            <a:r>
              <a:rPr lang="en-IN" sz="1600" dirty="0"/>
              <a:t>That line which gives least sum of squared errors is considered as the best line</a:t>
            </a:r>
          </a:p>
        </p:txBody>
      </p:sp>
    </p:spTree>
    <p:extLst>
      <p:ext uri="{BB962C8B-B14F-4D97-AF65-F5344CB8AC3E}">
        <p14:creationId xmlns:p14="http://schemas.microsoft.com/office/powerpoint/2010/main" val="316670226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0" fill="hold" nodeType="with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Effect transition="out" filter="fade">
                                      <p:cBhvr>
                                        <p:cTn id="8" dur="1000"/>
                                        <p:tgtEl>
                                          <p:spTgt spid="2"/>
                                        </p:tgtEl>
                                      </p:cBhvr>
                                    </p:animEffect>
                                    <p:set>
                                      <p:cBhvr>
                                        <p:cTn id="9" dur="1" fill="hold">
                                          <p:stCondLst>
                                            <p:cond delay="999"/>
                                          </p:stCondLst>
                                        </p:cTn>
                                        <p:tgtEl>
                                          <p:spTgt spid="2"/>
                                        </p:tgtEl>
                                        <p:attrNameLst>
                                          <p:attrName>style.visibility</p:attrName>
                                        </p:attrNameLst>
                                      </p:cBhvr>
                                      <p:to>
                                        <p:strVal val="hidden"/>
                                      </p:to>
                                    </p:set>
                                  </p:childTnLst>
                                </p:cTn>
                              </p:par>
                              <p:par>
                                <p:cTn id="10" presetID="2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9" name="Picture 3"/>
          <p:cNvPicPr>
            <a:picLocks noChangeAspect="1" noChangeArrowheads="1"/>
          </p:cNvPicPr>
          <p:nvPr/>
        </p:nvPicPr>
        <p:blipFill>
          <a:blip r:embed="rId3" cstate="print"/>
          <a:srcRect/>
          <a:stretch>
            <a:fillRect/>
          </a:stretch>
        </p:blipFill>
        <p:spPr bwMode="auto">
          <a:xfrm>
            <a:off x="2648856" y="1995714"/>
            <a:ext cx="3505200" cy="3124200"/>
          </a:xfrm>
          <a:prstGeom prst="rect">
            <a:avLst/>
          </a:prstGeom>
          <a:noFill/>
          <a:ln w="9525">
            <a:noFill/>
            <a:miter lim="800000"/>
            <a:headEnd/>
            <a:tailEnd/>
          </a:ln>
        </p:spPr>
      </p:pic>
      <p:sp>
        <p:nvSpPr>
          <p:cNvPr id="340995" name="Rectangle 3"/>
          <p:cNvSpPr>
            <a:spLocks noGrp="1" noChangeArrowheads="1"/>
          </p:cNvSpPr>
          <p:nvPr>
            <p:ph idx="4294967295"/>
          </p:nvPr>
        </p:nvSpPr>
        <p:spPr>
          <a:xfrm>
            <a:off x="348336" y="1066800"/>
            <a:ext cx="8229600" cy="941796"/>
          </a:xfrm>
        </p:spPr>
        <p:txBody>
          <a:bodyPr>
            <a:spAutoFit/>
          </a:bodyPr>
          <a:lstStyle/>
          <a:p>
            <a:pPr marL="342900" indent="-342900">
              <a:spcAft>
                <a:spcPct val="25000"/>
              </a:spcAft>
              <a:buFont typeface="+mj-lt"/>
              <a:buAutoNum type="alphaLcPeriod" startAt="14"/>
            </a:pPr>
            <a:r>
              <a:rPr lang="en-US" altLang="en-US" sz="1600" dirty="0"/>
              <a:t>Coefficient of determinant – determines the fitness of a linear model. </a:t>
            </a:r>
            <a:r>
              <a:rPr lang="en-IN" sz="1600" dirty="0"/>
              <a:t>The closer the points get to the line, the R^2 (</a:t>
            </a:r>
            <a:r>
              <a:rPr lang="en-IN" sz="1600" dirty="0" err="1"/>
              <a:t>coeff</a:t>
            </a:r>
            <a:r>
              <a:rPr lang="en-IN" sz="1600" dirty="0"/>
              <a:t> of determinant) tends to 1, the better the model is</a:t>
            </a:r>
            <a:endParaRPr lang="en-US" altLang="en-US" sz="1600" b="1" dirty="0"/>
          </a:p>
          <a:p>
            <a:pPr marL="342900" indent="-342900">
              <a:buFont typeface="+mj-lt"/>
              <a:buAutoNum type="arabicPeriod"/>
            </a:pPr>
            <a:endParaRPr lang="en-IN" sz="1600" dirty="0"/>
          </a:p>
        </p:txBody>
      </p:sp>
      <p:cxnSp>
        <p:nvCxnSpPr>
          <p:cNvPr id="28" name="Straight Connector 27"/>
          <p:cNvCxnSpPr/>
          <p:nvPr/>
        </p:nvCxnSpPr>
        <p:spPr>
          <a:xfrm flipV="1">
            <a:off x="4495800" y="2590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2971800" y="3233058"/>
            <a:ext cx="3886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10400" y="3048000"/>
            <a:ext cx="762000" cy="307777"/>
          </a:xfrm>
          <a:prstGeom prst="rect">
            <a:avLst/>
          </a:prstGeom>
          <a:noFill/>
        </p:spPr>
        <p:txBody>
          <a:bodyPr wrap="square" rtlCol="0">
            <a:spAutoFit/>
          </a:bodyPr>
          <a:lstStyle/>
          <a:p>
            <a:r>
              <a:rPr lang="en-IN" sz="1400" dirty="0" err="1"/>
              <a:t>Ybar</a:t>
            </a:r>
            <a:endParaRPr lang="en-IN" sz="1400" dirty="0"/>
          </a:p>
        </p:txBody>
      </p:sp>
      <p:sp>
        <p:nvSpPr>
          <p:cNvPr id="40" name="TextBox 39"/>
          <p:cNvSpPr txBox="1"/>
          <p:nvPr/>
        </p:nvSpPr>
        <p:spPr>
          <a:xfrm>
            <a:off x="4572000" y="4343400"/>
            <a:ext cx="762000" cy="307777"/>
          </a:xfrm>
          <a:prstGeom prst="rect">
            <a:avLst/>
          </a:prstGeom>
          <a:noFill/>
        </p:spPr>
        <p:txBody>
          <a:bodyPr wrap="square" rtlCol="0">
            <a:spAutoFit/>
          </a:bodyPr>
          <a:lstStyle/>
          <a:p>
            <a:r>
              <a:rPr lang="en-IN" sz="1400" dirty="0" err="1"/>
              <a:t>Xbar</a:t>
            </a:r>
            <a:endParaRPr lang="en-IN" sz="1400" dirty="0"/>
          </a:p>
        </p:txBody>
      </p:sp>
      <p:sp>
        <p:nvSpPr>
          <p:cNvPr id="41" name="TextBox 40"/>
          <p:cNvSpPr txBox="1"/>
          <p:nvPr/>
        </p:nvSpPr>
        <p:spPr>
          <a:xfrm>
            <a:off x="6172200" y="2286000"/>
            <a:ext cx="2743200" cy="523220"/>
          </a:xfrm>
          <a:prstGeom prst="rect">
            <a:avLst/>
          </a:prstGeom>
          <a:noFill/>
        </p:spPr>
        <p:txBody>
          <a:bodyPr wrap="square" rtlCol="0">
            <a:spAutoFit/>
          </a:bodyPr>
          <a:lstStyle/>
          <a:p>
            <a:r>
              <a:rPr lang="en-IN" sz="1400" dirty="0"/>
              <a:t>Model line always passes through </a:t>
            </a:r>
            <a:r>
              <a:rPr lang="en-IN" sz="1400" dirty="0" err="1"/>
              <a:t>Xbar</a:t>
            </a:r>
            <a:r>
              <a:rPr lang="en-IN" sz="1400" dirty="0"/>
              <a:t> and </a:t>
            </a:r>
            <a:r>
              <a:rPr lang="en-IN" sz="1400" dirty="0" err="1"/>
              <a:t>Ybar</a:t>
            </a:r>
            <a:endParaRPr lang="en-IN" sz="1400" dirty="0"/>
          </a:p>
        </p:txBody>
      </p:sp>
      <p:cxnSp>
        <p:nvCxnSpPr>
          <p:cNvPr id="43" name="Straight Arrow Connector 42"/>
          <p:cNvCxnSpPr/>
          <p:nvPr/>
        </p:nvCxnSpPr>
        <p:spPr>
          <a:xfrm flipV="1">
            <a:off x="4495800" y="2743200"/>
            <a:ext cx="1752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itle 2"/>
          <p:cNvSpPr txBox="1">
            <a:spLocks/>
          </p:cNvSpPr>
          <p:nvPr/>
        </p:nvSpPr>
        <p:spPr>
          <a:xfrm>
            <a:off x="188682" y="653130"/>
            <a:ext cx="8421918" cy="413670"/>
          </a:xfrm>
          <a:prstGeom prst="rect">
            <a:avLst/>
          </a:prstGeom>
        </p:spPr>
        <p:txBody>
          <a:bodyPr/>
          <a:lstStyle/>
          <a:p>
            <a:pPr marL="0" indent="0">
              <a:buNone/>
            </a:pPr>
            <a:r>
              <a:rPr lang="en-IN" u="sng" dirty="0"/>
              <a:t>Linear Regression Models </a:t>
            </a:r>
            <a:r>
              <a:rPr lang="en-IN" dirty="0"/>
              <a:t>	 -</a:t>
            </a:r>
          </a:p>
        </p:txBody>
      </p:sp>
    </p:spTree>
    <p:extLst>
      <p:ext uri="{BB962C8B-B14F-4D97-AF65-F5344CB8AC3E}">
        <p14:creationId xmlns:p14="http://schemas.microsoft.com/office/powerpoint/2010/main" val="4247326954"/>
      </p:ext>
    </p:extLst>
  </p:cSld>
  <p:clrMapOvr>
    <a:masterClrMapping/>
  </p:clrMapOvr>
  <p:transition spd="med">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68345</TotalTime>
  <Words>5131</Words>
  <Application>Microsoft Office PowerPoint</Application>
  <PresentationFormat>On-screen Show (4:3)</PresentationFormat>
  <Paragraphs>587</Paragraphs>
  <Slides>53</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Courier New</vt:lpstr>
      <vt:lpstr>Gill Sans MT</vt:lpstr>
      <vt:lpstr>Times New Roman</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Linear Regression Models   -</vt:lpstr>
      <vt:lpstr>Linear Regression Models (Recap)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My PC</cp:lastModifiedBy>
  <cp:revision>1758</cp:revision>
  <dcterms:created xsi:type="dcterms:W3CDTF">2012-11-25T06:27:51Z</dcterms:created>
  <dcterms:modified xsi:type="dcterms:W3CDTF">2020-04-03T01:16:09Z</dcterms:modified>
</cp:coreProperties>
</file>