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2"/>
  </p:notesMasterIdLst>
  <p:handoutMasterIdLst>
    <p:handoutMasterId r:id="rId23"/>
  </p:handoutMasterIdLst>
  <p:sldIdLst>
    <p:sldId id="917" r:id="rId2"/>
    <p:sldId id="920" r:id="rId3"/>
    <p:sldId id="982" r:id="rId4"/>
    <p:sldId id="919" r:id="rId5"/>
    <p:sldId id="987" r:id="rId6"/>
    <p:sldId id="988" r:id="rId7"/>
    <p:sldId id="989" r:id="rId8"/>
    <p:sldId id="983" r:id="rId9"/>
    <p:sldId id="984" r:id="rId10"/>
    <p:sldId id="985" r:id="rId11"/>
    <p:sldId id="923" r:id="rId12"/>
    <p:sldId id="986" r:id="rId13"/>
    <p:sldId id="990" r:id="rId14"/>
    <p:sldId id="991" r:id="rId15"/>
    <p:sldId id="992" r:id="rId16"/>
    <p:sldId id="993" r:id="rId17"/>
    <p:sldId id="994" r:id="rId18"/>
    <p:sldId id="995" r:id="rId19"/>
    <p:sldId id="996" r:id="rId20"/>
    <p:sldId id="997" r:id="rId21"/>
  </p:sldIdLst>
  <p:sldSz cx="9144000" cy="6858000" type="screen4x3"/>
  <p:notesSz cx="6858000" cy="9144000"/>
  <p:custDataLst>
    <p:tags r:id="rId24"/>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00" autoAdjust="0"/>
    <p:restoredTop sz="92614" autoAdjust="0"/>
  </p:normalViewPr>
  <p:slideViewPr>
    <p:cSldViewPr>
      <p:cViewPr varScale="1">
        <p:scale>
          <a:sx n="88" d="100"/>
          <a:sy n="88" d="100"/>
        </p:scale>
        <p:origin x="1171" y="86"/>
      </p:cViewPr>
      <p:guideLst>
        <p:guide orient="horz" pos="2160"/>
        <p:guide pos="2880"/>
      </p:guideLst>
    </p:cSldViewPr>
  </p:slideViewPr>
  <p:outlineViewPr>
    <p:cViewPr>
      <p:scale>
        <a:sx n="33" d="100"/>
        <a:sy n="33" d="100"/>
      </p:scale>
      <p:origin x="0" y="133387"/>
    </p:cViewPr>
  </p:outlineViewPr>
  <p:notesTextViewPr>
    <p:cViewPr>
      <p:scale>
        <a:sx n="100" d="100"/>
        <a:sy n="100" d="100"/>
      </p:scale>
      <p:origin x="0" y="0"/>
    </p:cViewPr>
  </p:notesTextViewPr>
  <p:sorterViewPr>
    <p:cViewPr>
      <p:scale>
        <a:sx n="66" d="100"/>
        <a:sy n="66" d="100"/>
      </p:scale>
      <p:origin x="0" y="25766"/>
    </p:cViewPr>
  </p:sorterViewPr>
  <p:notesViewPr>
    <p:cSldViewPr>
      <p:cViewPr varScale="1">
        <p:scale>
          <a:sx n="48" d="100"/>
          <a:sy n="48" d="100"/>
        </p:scale>
        <p:origin x="2752" y="4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E29AF9-C613-4D7A-BD65-6AA708AF68B1}" type="datetimeFigureOut">
              <a:rPr lang="en-IN" smtClean="0"/>
              <a:pPr/>
              <a:t>24-01-2020</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3A3DE6-275B-4ECD-A046-D02D5CE5D613}"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52047B-1304-4013-9548-A6ECCCDCDE32}" type="datetimeFigureOut">
              <a:rPr lang="en-US" smtClean="0"/>
              <a:pPr/>
              <a:t>1/24/2020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FA689C-7A94-4775-AB50-7BA2C61A5391}" type="slidenum">
              <a:rPr lang="en-US" smtClean="0"/>
              <a:pPr/>
              <a:t>‹#›</a:t>
            </a:fld>
            <a:endParaRPr lang="en-US" dirty="0"/>
          </a:p>
        </p:txBody>
      </p:sp>
    </p:spTree>
    <p:extLst>
      <p:ext uri="{BB962C8B-B14F-4D97-AF65-F5344CB8AC3E}">
        <p14:creationId xmlns:p14="http://schemas.microsoft.com/office/powerpoint/2010/main" val="142616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a:t>
            </a:fld>
            <a:endParaRPr lang="en-US" dirty="0"/>
          </a:p>
        </p:txBody>
      </p:sp>
    </p:spTree>
    <p:extLst>
      <p:ext uri="{BB962C8B-B14F-4D97-AF65-F5344CB8AC3E}">
        <p14:creationId xmlns:p14="http://schemas.microsoft.com/office/powerpoint/2010/main" val="2629626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13</a:t>
            </a:fld>
            <a:endParaRPr lang="en-US" dirty="0"/>
          </a:p>
        </p:txBody>
      </p:sp>
    </p:spTree>
    <p:extLst>
      <p:ext uri="{BB962C8B-B14F-4D97-AF65-F5344CB8AC3E}">
        <p14:creationId xmlns:p14="http://schemas.microsoft.com/office/powerpoint/2010/main" val="3730622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16</a:t>
            </a:fld>
            <a:endParaRPr lang="en-US" dirty="0"/>
          </a:p>
        </p:txBody>
      </p:sp>
    </p:spTree>
    <p:extLst>
      <p:ext uri="{BB962C8B-B14F-4D97-AF65-F5344CB8AC3E}">
        <p14:creationId xmlns:p14="http://schemas.microsoft.com/office/powerpoint/2010/main" val="1807974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18</a:t>
            </a:fld>
            <a:endParaRPr lang="en-US" dirty="0"/>
          </a:p>
        </p:txBody>
      </p:sp>
    </p:spTree>
    <p:extLst>
      <p:ext uri="{BB962C8B-B14F-4D97-AF65-F5344CB8AC3E}">
        <p14:creationId xmlns:p14="http://schemas.microsoft.com/office/powerpoint/2010/main" val="282331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19</a:t>
            </a:fld>
            <a:endParaRPr lang="en-US" dirty="0"/>
          </a:p>
        </p:txBody>
      </p:sp>
    </p:spTree>
    <p:extLst>
      <p:ext uri="{BB962C8B-B14F-4D97-AF65-F5344CB8AC3E}">
        <p14:creationId xmlns:p14="http://schemas.microsoft.com/office/powerpoint/2010/main" val="1142158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20</a:t>
            </a:fld>
            <a:endParaRPr lang="en-US" dirty="0"/>
          </a:p>
        </p:txBody>
      </p:sp>
    </p:spTree>
    <p:extLst>
      <p:ext uri="{BB962C8B-B14F-4D97-AF65-F5344CB8AC3E}">
        <p14:creationId xmlns:p14="http://schemas.microsoft.com/office/powerpoint/2010/main" val="3795439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2</a:t>
            </a:fld>
            <a:endParaRPr lang="en-US" dirty="0"/>
          </a:p>
        </p:txBody>
      </p:sp>
    </p:spTree>
    <p:extLst>
      <p:ext uri="{BB962C8B-B14F-4D97-AF65-F5344CB8AC3E}">
        <p14:creationId xmlns:p14="http://schemas.microsoft.com/office/powerpoint/2010/main" val="341546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3</a:t>
            </a:fld>
            <a:endParaRPr lang="en-US" dirty="0"/>
          </a:p>
        </p:txBody>
      </p:sp>
    </p:spTree>
    <p:extLst>
      <p:ext uri="{BB962C8B-B14F-4D97-AF65-F5344CB8AC3E}">
        <p14:creationId xmlns:p14="http://schemas.microsoft.com/office/powerpoint/2010/main" val="3545274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4</a:t>
            </a:fld>
            <a:endParaRPr lang="en-US" dirty="0"/>
          </a:p>
        </p:txBody>
      </p:sp>
    </p:spTree>
    <p:extLst>
      <p:ext uri="{BB962C8B-B14F-4D97-AF65-F5344CB8AC3E}">
        <p14:creationId xmlns:p14="http://schemas.microsoft.com/office/powerpoint/2010/main" val="1136153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8</a:t>
            </a:fld>
            <a:endParaRPr lang="en-US" dirty="0"/>
          </a:p>
        </p:txBody>
      </p:sp>
    </p:spTree>
    <p:extLst>
      <p:ext uri="{BB962C8B-B14F-4D97-AF65-F5344CB8AC3E}">
        <p14:creationId xmlns:p14="http://schemas.microsoft.com/office/powerpoint/2010/main" val="1222196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9</a:t>
            </a:fld>
            <a:endParaRPr lang="en-US" dirty="0"/>
          </a:p>
        </p:txBody>
      </p:sp>
    </p:spTree>
    <p:extLst>
      <p:ext uri="{BB962C8B-B14F-4D97-AF65-F5344CB8AC3E}">
        <p14:creationId xmlns:p14="http://schemas.microsoft.com/office/powerpoint/2010/main" val="3779897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10</a:t>
            </a:fld>
            <a:endParaRPr lang="en-US" dirty="0"/>
          </a:p>
        </p:txBody>
      </p:sp>
    </p:spTree>
    <p:extLst>
      <p:ext uri="{BB962C8B-B14F-4D97-AF65-F5344CB8AC3E}">
        <p14:creationId xmlns:p14="http://schemas.microsoft.com/office/powerpoint/2010/main" val="243892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11</a:t>
            </a:fld>
            <a:endParaRPr lang="en-US" dirty="0"/>
          </a:p>
        </p:txBody>
      </p:sp>
    </p:spTree>
    <p:extLst>
      <p:ext uri="{BB962C8B-B14F-4D97-AF65-F5344CB8AC3E}">
        <p14:creationId xmlns:p14="http://schemas.microsoft.com/office/powerpoint/2010/main" val="799749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12</a:t>
            </a:fld>
            <a:endParaRPr lang="en-US" dirty="0"/>
          </a:p>
        </p:txBody>
      </p:sp>
    </p:spTree>
    <p:extLst>
      <p:ext uri="{BB962C8B-B14F-4D97-AF65-F5344CB8AC3E}">
        <p14:creationId xmlns:p14="http://schemas.microsoft.com/office/powerpoint/2010/main" val="1200814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Name Her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solidFill>
                <a:effectLst/>
                <a:uLnTx/>
                <a:uFillTx/>
                <a:latin typeface="+mn-lt"/>
                <a:ea typeface="+mn-ea"/>
                <a:cs typeface="Arial"/>
              </a:defRPr>
            </a:lvl1pPr>
          </a:lstStyle>
          <a:p>
            <a:pPr lvl="0"/>
            <a:r>
              <a:rPr lang="en-US" dirty="0"/>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a:t>Who what when where</a:t>
            </a:r>
          </a:p>
        </p:txBody>
      </p:sp>
      <p:sp>
        <p:nvSpPr>
          <p:cNvPr id="5" name="Rectangle 17"/>
          <p:cNvSpPr>
            <a:spLocks noChangeArrowheads="1"/>
          </p:cNvSpPr>
          <p:nvPr userDrawn="1"/>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f Colo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f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f Pie Char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lvl="0"/>
            <a:r>
              <a:rPr lang="en-US" dirty="0"/>
              <a:t>Insert Title Here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Icons">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3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5078"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1</a:t>
            </a:r>
            <a:endParaRPr lang="en-IN" dirty="0"/>
          </a:p>
        </p:txBody>
      </p:sp>
      <p:sp>
        <p:nvSpPr>
          <p:cNvPr id="60" name="Text Placeholder 56"/>
          <p:cNvSpPr>
            <a:spLocks noGrp="1"/>
          </p:cNvSpPr>
          <p:nvPr>
            <p:ph type="body" sz="quarter" idx="12" hasCustomPrompt="1"/>
          </p:nvPr>
        </p:nvSpPr>
        <p:spPr>
          <a:xfrm>
            <a:off x="2832365"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2</a:t>
            </a:r>
            <a:endParaRPr lang="en-IN" dirty="0"/>
          </a:p>
        </p:txBody>
      </p:sp>
      <p:sp>
        <p:nvSpPr>
          <p:cNvPr id="63" name="Text Placeholder 56"/>
          <p:cNvSpPr>
            <a:spLocks noGrp="1"/>
          </p:cNvSpPr>
          <p:nvPr>
            <p:ph type="body" sz="quarter" idx="14" hasCustomPrompt="1"/>
          </p:nvPr>
        </p:nvSpPr>
        <p:spPr>
          <a:xfrm>
            <a:off x="4905665"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3</a:t>
            </a:r>
          </a:p>
        </p:txBody>
      </p:sp>
      <p:sp>
        <p:nvSpPr>
          <p:cNvPr id="66" name="Text Placeholder 56"/>
          <p:cNvSpPr>
            <a:spLocks noGrp="1"/>
          </p:cNvSpPr>
          <p:nvPr>
            <p:ph type="body" sz="quarter" idx="16" hasCustomPrompt="1"/>
          </p:nvPr>
        </p:nvSpPr>
        <p:spPr>
          <a:xfrm>
            <a:off x="6884396"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4</a:t>
            </a:r>
            <a:endParaRPr lang="en-IN" dirty="0"/>
          </a:p>
        </p:txBody>
      </p:sp>
      <p:sp>
        <p:nvSpPr>
          <p:cNvPr id="12" name="Title 4"/>
          <p:cNvSpPr>
            <a:spLocks noGrp="1"/>
          </p:cNvSpPr>
          <p:nvPr>
            <p:ph type="title" hasCustomPrompt="1"/>
          </p:nvPr>
        </p:nvSpPr>
        <p:spPr>
          <a:xfrm>
            <a:off x="460375" y="140024"/>
            <a:ext cx="8229600" cy="553998"/>
          </a:xfrm>
          <a:prstGeom prst="rect">
            <a:avLst/>
          </a:prstGeom>
        </p:spPr>
        <p:txBody>
          <a:bodyPr/>
          <a:lstStyle>
            <a:lvl1pPr algn="ctr">
              <a:defRPr/>
            </a:lvl1pPr>
          </a:lstStyle>
          <a:p>
            <a:r>
              <a:rPr lang="en-US" dirty="0"/>
              <a:t>Click to Add Title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s in Circle 2">
    <p:spTree>
      <p:nvGrpSpPr>
        <p:cNvPr id="1" name=""/>
        <p:cNvGrpSpPr/>
        <p:nvPr/>
      </p:nvGrpSpPr>
      <p:grpSpPr>
        <a:xfrm>
          <a:off x="0" y="0"/>
          <a:ext cx="0" cy="0"/>
          <a:chOff x="0" y="0"/>
          <a:chExt cx="0" cy="0"/>
        </a:xfrm>
      </p:grpSpPr>
      <p:sp>
        <p:nvSpPr>
          <p:cNvPr id="12" name="Oval 11"/>
          <p:cNvSpPr/>
          <p:nvPr userDrawn="1"/>
        </p:nvSpPr>
        <p:spPr>
          <a:xfrm>
            <a:off x="2643450" y="1730903"/>
            <a:ext cx="3857101" cy="3857101"/>
          </a:xfrm>
          <a:prstGeom prst="ellipse">
            <a:avLst/>
          </a:prstGeom>
          <a:noFill/>
          <a:ln w="12700" cap="rnd">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itle 4"/>
          <p:cNvSpPr>
            <a:spLocks noGrp="1"/>
          </p:cNvSpPr>
          <p:nvPr userDrawn="1">
            <p:ph type="title" hasCustomPrompt="1"/>
          </p:nvPr>
        </p:nvSpPr>
        <p:spPr>
          <a:xfrm>
            <a:off x="460375" y="140024"/>
            <a:ext cx="8229600" cy="553998"/>
          </a:xfrm>
          <a:prstGeom prst="rect">
            <a:avLst/>
          </a:prstGeom>
        </p:spPr>
        <p:txBody>
          <a:bodyPr/>
          <a:lstStyle>
            <a:lvl1pPr algn="ctr">
              <a:defRPr/>
            </a:lvl1pPr>
          </a:lstStyle>
          <a:p>
            <a:r>
              <a:rPr lang="en-US" dirty="0"/>
              <a:t>Click to Add Title</a:t>
            </a:r>
          </a:p>
        </p:txBody>
      </p:sp>
      <p:sp>
        <p:nvSpPr>
          <p:cNvPr id="22" name="Oval 21"/>
          <p:cNvSpPr/>
          <p:nvPr userDrawn="1"/>
        </p:nvSpPr>
        <p:spPr>
          <a:xfrm>
            <a:off x="2153393"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solidFill>
                  <a:schemeClr val="tx1"/>
                </a:solidFill>
                <a:latin typeface="Arial" pitchFamily="34" charset="0"/>
                <a:ea typeface="+mn-ea"/>
                <a:cs typeface="Arial" pitchFamily="34" charset="0"/>
              </a:defRPr>
            </a:lvl1pPr>
          </a:lstStyle>
          <a:p>
            <a:pPr lvl="0"/>
            <a:r>
              <a:rPr lang="en-US" dirty="0"/>
              <a:t>INSERT TEXT Subject Matter</a:t>
            </a:r>
            <a:endParaRPr lang="en-IN" dirty="0"/>
          </a:p>
        </p:txBody>
      </p:sp>
      <p:sp>
        <p:nvSpPr>
          <p:cNvPr id="25" name="Oval 24"/>
          <p:cNvSpPr/>
          <p:nvPr userDrawn="1"/>
        </p:nvSpPr>
        <p:spPr>
          <a:xfrm>
            <a:off x="5956137"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6" name="Oval 25"/>
          <p:cNvSpPr/>
          <p:nvPr userDrawn="1"/>
        </p:nvSpPr>
        <p:spPr>
          <a:xfrm>
            <a:off x="4093278" y="1338103"/>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1" name="Oval 30"/>
          <p:cNvSpPr/>
          <p:nvPr userDrawn="1"/>
        </p:nvSpPr>
        <p:spPr>
          <a:xfrm>
            <a:off x="4093278" y="5126298"/>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showMasterPhAnim="0" userDrawn="1">
  <p:cSld name="2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grpSp>
        <p:nvGrpSpPr>
          <p:cNvPr id="2" name="Group 15"/>
          <p:cNvGrpSpPr>
            <a:grpSpLocks/>
          </p:cNvGrpSpPr>
          <p:nvPr/>
        </p:nvGrpSpPr>
        <p:grpSpPr bwMode="auto">
          <a:xfrm>
            <a:off x="152400" y="381000"/>
            <a:ext cx="6838950" cy="3365500"/>
            <a:chOff x="664" y="1951"/>
            <a:chExt cx="4308" cy="2120"/>
          </a:xfrm>
        </p:grpSpPr>
        <p:sp>
          <p:nvSpPr>
            <p:cNvPr id="4112" name="Freeform 16"/>
            <p:cNvSpPr>
              <a:spLocks/>
            </p:cNvSpPr>
            <p:nvPr/>
          </p:nvSpPr>
          <p:spPr bwMode="invGray">
            <a:xfrm>
              <a:off x="743" y="2045"/>
              <a:ext cx="1267" cy="1938"/>
            </a:xfrm>
            <a:custGeom>
              <a:avLst/>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3" name="Freeform 17"/>
            <p:cNvSpPr>
              <a:spLocks/>
            </p:cNvSpPr>
            <p:nvPr/>
          </p:nvSpPr>
          <p:spPr bwMode="invGray">
            <a:xfrm>
              <a:off x="703" y="2230"/>
              <a:ext cx="34" cy="28"/>
            </a:xfrm>
            <a:custGeom>
              <a:avLst/>
              <a:gdLst/>
              <a:ahLst/>
              <a:cxnLst>
                <a:cxn ang="0">
                  <a:pos x="16" y="4"/>
                </a:cxn>
                <a:cxn ang="0">
                  <a:pos x="0" y="22"/>
                </a:cxn>
                <a:cxn ang="0">
                  <a:pos x="22" y="38"/>
                </a:cxn>
                <a:cxn ang="0">
                  <a:pos x="46" y="26"/>
                </a:cxn>
                <a:cxn ang="0">
                  <a:pos x="30" y="0"/>
                </a:cxn>
                <a:cxn ang="0">
                  <a:pos x="16" y="4"/>
                </a:cxn>
              </a:cxnLst>
              <a:rect l="0" t="0" r="r" b="b"/>
              <a:pathLst>
                <a:path w="46" h="38">
                  <a:moveTo>
                    <a:pt x="16" y="4"/>
                  </a:moveTo>
                  <a:lnTo>
                    <a:pt x="0" y="22"/>
                  </a:lnTo>
                  <a:lnTo>
                    <a:pt x="22" y="38"/>
                  </a:lnTo>
                  <a:lnTo>
                    <a:pt x="46" y="26"/>
                  </a:lnTo>
                  <a:lnTo>
                    <a:pt x="30" y="0"/>
                  </a:lnTo>
                  <a:lnTo>
                    <a:pt x="16" y="4"/>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4" name="Freeform 18"/>
            <p:cNvSpPr>
              <a:spLocks/>
            </p:cNvSpPr>
            <p:nvPr/>
          </p:nvSpPr>
          <p:spPr bwMode="invGray">
            <a:xfrm>
              <a:off x="1010" y="2353"/>
              <a:ext cx="39" cy="32"/>
            </a:xfrm>
            <a:custGeom>
              <a:avLst/>
              <a:gdLst/>
              <a:ahLst/>
              <a:cxnLst>
                <a:cxn ang="0">
                  <a:pos x="12" y="0"/>
                </a:cxn>
                <a:cxn ang="0">
                  <a:pos x="26" y="44"/>
                </a:cxn>
                <a:cxn ang="0">
                  <a:pos x="42" y="42"/>
                </a:cxn>
                <a:cxn ang="0">
                  <a:pos x="38" y="16"/>
                </a:cxn>
                <a:cxn ang="0">
                  <a:pos x="26" y="2"/>
                </a:cxn>
                <a:cxn ang="0">
                  <a:pos x="12" y="0"/>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5" name="Freeform 19"/>
            <p:cNvSpPr>
              <a:spLocks/>
            </p:cNvSpPr>
            <p:nvPr/>
          </p:nvSpPr>
          <p:spPr bwMode="invGray">
            <a:xfrm>
              <a:off x="1792" y="2409"/>
              <a:ext cx="98" cy="74"/>
            </a:xfrm>
            <a:custGeom>
              <a:avLst/>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6" name="Freeform 20"/>
            <p:cNvSpPr>
              <a:spLocks/>
            </p:cNvSpPr>
            <p:nvPr/>
          </p:nvSpPr>
          <p:spPr bwMode="invGray">
            <a:xfrm>
              <a:off x="1318" y="2793"/>
              <a:ext cx="158" cy="84"/>
            </a:xfrm>
            <a:custGeom>
              <a:avLst/>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7" name="Freeform 21"/>
            <p:cNvSpPr>
              <a:spLocks/>
            </p:cNvSpPr>
            <p:nvPr/>
          </p:nvSpPr>
          <p:spPr bwMode="invGray">
            <a:xfrm>
              <a:off x="1448" y="2857"/>
              <a:ext cx="99" cy="41"/>
            </a:xfrm>
            <a:custGeom>
              <a:avLst/>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8" name="Freeform 22"/>
            <p:cNvSpPr>
              <a:spLocks/>
            </p:cNvSpPr>
            <p:nvPr/>
          </p:nvSpPr>
          <p:spPr bwMode="invGray">
            <a:xfrm>
              <a:off x="1553" y="288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9" name="Freeform 23"/>
            <p:cNvSpPr>
              <a:spLocks/>
            </p:cNvSpPr>
            <p:nvPr/>
          </p:nvSpPr>
          <p:spPr bwMode="invGray">
            <a:xfrm>
              <a:off x="1609" y="2886"/>
              <a:ext cx="12" cy="25"/>
            </a:xfrm>
            <a:custGeom>
              <a:avLst/>
              <a:gdLst/>
              <a:ahLst/>
              <a:cxnLst>
                <a:cxn ang="0">
                  <a:pos x="14" y="0"/>
                </a:cxn>
                <a:cxn ang="0">
                  <a:pos x="0" y="14"/>
                </a:cxn>
                <a:cxn ang="0">
                  <a:pos x="16" y="34"/>
                </a:cxn>
                <a:cxn ang="0">
                  <a:pos x="12" y="18"/>
                </a:cxn>
                <a:cxn ang="0">
                  <a:pos x="16" y="6"/>
                </a:cxn>
                <a:cxn ang="0">
                  <a:pos x="14" y="0"/>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0" name="Freeform 24"/>
            <p:cNvSpPr>
              <a:spLocks/>
            </p:cNvSpPr>
            <p:nvPr/>
          </p:nvSpPr>
          <p:spPr bwMode="invGray">
            <a:xfrm>
              <a:off x="1426" y="2040"/>
              <a:ext cx="180" cy="88"/>
            </a:xfrm>
            <a:custGeom>
              <a:avLst/>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1" name="Freeform 25"/>
            <p:cNvSpPr>
              <a:spLocks/>
            </p:cNvSpPr>
            <p:nvPr/>
          </p:nvSpPr>
          <p:spPr bwMode="invGray">
            <a:xfrm>
              <a:off x="1506" y="1999"/>
              <a:ext cx="146" cy="60"/>
            </a:xfrm>
            <a:custGeom>
              <a:avLst/>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2" name="Freeform 26"/>
            <p:cNvSpPr>
              <a:spLocks/>
            </p:cNvSpPr>
            <p:nvPr/>
          </p:nvSpPr>
          <p:spPr bwMode="invGray">
            <a:xfrm>
              <a:off x="1711" y="2069"/>
              <a:ext cx="233" cy="190"/>
            </a:xfrm>
            <a:custGeom>
              <a:avLst/>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3" name="Freeform 27"/>
            <p:cNvSpPr>
              <a:spLocks/>
            </p:cNvSpPr>
            <p:nvPr/>
          </p:nvSpPr>
          <p:spPr bwMode="invGray">
            <a:xfrm>
              <a:off x="1709" y="1987"/>
              <a:ext cx="44" cy="37"/>
            </a:xfrm>
            <a:custGeom>
              <a:avLst/>
              <a:gdLst/>
              <a:ahLst/>
              <a:cxnLst>
                <a:cxn ang="0">
                  <a:pos x="26" y="0"/>
                </a:cxn>
                <a:cxn ang="0">
                  <a:pos x="0" y="10"/>
                </a:cxn>
                <a:cxn ang="0">
                  <a:pos x="30" y="40"/>
                </a:cxn>
                <a:cxn ang="0">
                  <a:pos x="48" y="50"/>
                </a:cxn>
                <a:cxn ang="0">
                  <a:pos x="58" y="28"/>
                </a:cxn>
                <a:cxn ang="0">
                  <a:pos x="44" y="8"/>
                </a:cxn>
                <a:cxn ang="0">
                  <a:pos x="26" y="0"/>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4" name="Freeform 28"/>
            <p:cNvSpPr>
              <a:spLocks/>
            </p:cNvSpPr>
            <p:nvPr/>
          </p:nvSpPr>
          <p:spPr bwMode="invGray">
            <a:xfrm>
              <a:off x="1625" y="2057"/>
              <a:ext cx="65" cy="42"/>
            </a:xfrm>
            <a:custGeom>
              <a:avLst/>
              <a:gdLst/>
              <a:ahLst/>
              <a:cxnLst>
                <a:cxn ang="0">
                  <a:pos x="44" y="7"/>
                </a:cxn>
                <a:cxn ang="0">
                  <a:pos x="24" y="25"/>
                </a:cxn>
                <a:cxn ang="0">
                  <a:pos x="4" y="27"/>
                </a:cxn>
                <a:cxn ang="0">
                  <a:pos x="16" y="57"/>
                </a:cxn>
                <a:cxn ang="0">
                  <a:pos x="74" y="35"/>
                </a:cxn>
                <a:cxn ang="0">
                  <a:pos x="86" y="17"/>
                </a:cxn>
                <a:cxn ang="0">
                  <a:pos x="56" y="7"/>
                </a:cxn>
                <a:cxn ang="0">
                  <a:pos x="44" y="7"/>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5" name="Freeform 29"/>
            <p:cNvSpPr>
              <a:spLocks/>
            </p:cNvSpPr>
            <p:nvPr/>
          </p:nvSpPr>
          <p:spPr bwMode="invGray">
            <a:xfrm>
              <a:off x="1693" y="2065"/>
              <a:ext cx="54" cy="25"/>
            </a:xfrm>
            <a:custGeom>
              <a:avLst/>
              <a:gdLst/>
              <a:ahLst/>
              <a:cxnLst>
                <a:cxn ang="0">
                  <a:pos x="40" y="0"/>
                </a:cxn>
                <a:cxn ang="0">
                  <a:pos x="10" y="16"/>
                </a:cxn>
                <a:cxn ang="0">
                  <a:pos x="24" y="34"/>
                </a:cxn>
                <a:cxn ang="0">
                  <a:pos x="52" y="28"/>
                </a:cxn>
                <a:cxn ang="0">
                  <a:pos x="64" y="20"/>
                </a:cxn>
                <a:cxn ang="0">
                  <a:pos x="40" y="0"/>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6" name="Freeform 30"/>
            <p:cNvSpPr>
              <a:spLocks/>
            </p:cNvSpPr>
            <p:nvPr/>
          </p:nvSpPr>
          <p:spPr bwMode="invGray">
            <a:xfrm>
              <a:off x="1664" y="2029"/>
              <a:ext cx="64" cy="34"/>
            </a:xfrm>
            <a:custGeom>
              <a:avLst/>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7" name="Freeform 31"/>
            <p:cNvSpPr>
              <a:spLocks/>
            </p:cNvSpPr>
            <p:nvPr/>
          </p:nvSpPr>
          <p:spPr bwMode="invGray">
            <a:xfrm>
              <a:off x="1637" y="1997"/>
              <a:ext cx="44" cy="24"/>
            </a:xfrm>
            <a:custGeom>
              <a:avLst/>
              <a:gdLst/>
              <a:ahLst/>
              <a:cxnLst>
                <a:cxn ang="0">
                  <a:pos x="16" y="4"/>
                </a:cxn>
                <a:cxn ang="0">
                  <a:pos x="0" y="18"/>
                </a:cxn>
                <a:cxn ang="0">
                  <a:pos x="20" y="28"/>
                </a:cxn>
                <a:cxn ang="0">
                  <a:pos x="28" y="20"/>
                </a:cxn>
                <a:cxn ang="0">
                  <a:pos x="52" y="12"/>
                </a:cxn>
                <a:cxn ang="0">
                  <a:pos x="44" y="0"/>
                </a:cxn>
                <a:cxn ang="0">
                  <a:pos x="16" y="4"/>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8" name="Freeform 32"/>
            <p:cNvSpPr>
              <a:spLocks/>
            </p:cNvSpPr>
            <p:nvPr/>
          </p:nvSpPr>
          <p:spPr bwMode="invGray">
            <a:xfrm>
              <a:off x="1751" y="2000"/>
              <a:ext cx="114" cy="77"/>
            </a:xfrm>
            <a:custGeom>
              <a:avLst/>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9" name="Freeform 33"/>
            <p:cNvSpPr>
              <a:spLocks/>
            </p:cNvSpPr>
            <p:nvPr/>
          </p:nvSpPr>
          <p:spPr bwMode="invGray">
            <a:xfrm>
              <a:off x="664" y="2245"/>
              <a:ext cx="25" cy="15"/>
            </a:xfrm>
            <a:custGeom>
              <a:avLst/>
              <a:gdLst/>
              <a:ahLst/>
              <a:cxnLst>
                <a:cxn ang="0">
                  <a:pos x="34" y="0"/>
                </a:cxn>
                <a:cxn ang="0">
                  <a:pos x="24" y="20"/>
                </a:cxn>
                <a:cxn ang="0">
                  <a:pos x="4" y="18"/>
                </a:cxn>
                <a:cxn ang="0">
                  <a:pos x="4" y="6"/>
                </a:cxn>
                <a:cxn ang="0">
                  <a:pos x="34" y="0"/>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0" name="Freeform 34"/>
            <p:cNvSpPr>
              <a:spLocks/>
            </p:cNvSpPr>
            <p:nvPr/>
          </p:nvSpPr>
          <p:spPr bwMode="invGray">
            <a:xfrm>
              <a:off x="1421" y="2756"/>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1" name="Freeform 35"/>
            <p:cNvSpPr>
              <a:spLocks/>
            </p:cNvSpPr>
            <p:nvPr/>
          </p:nvSpPr>
          <p:spPr bwMode="invGray">
            <a:xfrm>
              <a:off x="1424" y="2781"/>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2" name="Freeform 36"/>
            <p:cNvSpPr>
              <a:spLocks/>
            </p:cNvSpPr>
            <p:nvPr/>
          </p:nvSpPr>
          <p:spPr bwMode="invGray">
            <a:xfrm>
              <a:off x="1628" y="2913"/>
              <a:ext cx="15"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3" name="Freeform 37"/>
            <p:cNvSpPr>
              <a:spLocks/>
            </p:cNvSpPr>
            <p:nvPr/>
          </p:nvSpPr>
          <p:spPr bwMode="invGray">
            <a:xfrm>
              <a:off x="1752" y="2429"/>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4" name="Freeform 38"/>
            <p:cNvSpPr>
              <a:spLocks/>
            </p:cNvSpPr>
            <p:nvPr/>
          </p:nvSpPr>
          <p:spPr bwMode="invGray">
            <a:xfrm>
              <a:off x="1652" y="2224"/>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5" name="Freeform 39"/>
            <p:cNvSpPr>
              <a:spLocks/>
            </p:cNvSpPr>
            <p:nvPr/>
          </p:nvSpPr>
          <p:spPr bwMode="invGray">
            <a:xfrm>
              <a:off x="1717" y="2045"/>
              <a:ext cx="39"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6" name="Freeform 40"/>
            <p:cNvSpPr>
              <a:spLocks/>
            </p:cNvSpPr>
            <p:nvPr/>
          </p:nvSpPr>
          <p:spPr bwMode="invGray">
            <a:xfrm>
              <a:off x="1780" y="215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7" name="Freeform 41"/>
            <p:cNvSpPr>
              <a:spLocks/>
            </p:cNvSpPr>
            <p:nvPr/>
          </p:nvSpPr>
          <p:spPr bwMode="invGray">
            <a:xfrm>
              <a:off x="1796" y="1951"/>
              <a:ext cx="696" cy="346"/>
            </a:xfrm>
            <a:custGeom>
              <a:avLst/>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8" name="Freeform 42"/>
            <p:cNvSpPr>
              <a:spLocks/>
            </p:cNvSpPr>
            <p:nvPr/>
          </p:nvSpPr>
          <p:spPr bwMode="invGray">
            <a:xfrm>
              <a:off x="2009" y="2135"/>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9" name="Freeform 43"/>
            <p:cNvSpPr>
              <a:spLocks/>
            </p:cNvSpPr>
            <p:nvPr/>
          </p:nvSpPr>
          <p:spPr bwMode="invGray">
            <a:xfrm>
              <a:off x="2292" y="2201"/>
              <a:ext cx="128" cy="54"/>
            </a:xfrm>
            <a:custGeom>
              <a:avLst/>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0" name="Freeform 44"/>
            <p:cNvSpPr>
              <a:spLocks/>
            </p:cNvSpPr>
            <p:nvPr/>
          </p:nvSpPr>
          <p:spPr bwMode="invGray">
            <a:xfrm>
              <a:off x="2393" y="2038"/>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1" name="Freeform 45"/>
            <p:cNvSpPr>
              <a:spLocks/>
            </p:cNvSpPr>
            <p:nvPr/>
          </p:nvSpPr>
          <p:spPr bwMode="invGray">
            <a:xfrm>
              <a:off x="2662" y="2006"/>
              <a:ext cx="155" cy="63"/>
            </a:xfrm>
            <a:custGeom>
              <a:avLst/>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2" name="Freeform 46"/>
            <p:cNvSpPr>
              <a:spLocks/>
            </p:cNvSpPr>
            <p:nvPr/>
          </p:nvSpPr>
          <p:spPr bwMode="invGray">
            <a:xfrm>
              <a:off x="2759" y="2039"/>
              <a:ext cx="48" cy="21"/>
            </a:xfrm>
            <a:custGeom>
              <a:avLst/>
              <a:gdLst/>
              <a:ahLst/>
              <a:cxnLst>
                <a:cxn ang="0">
                  <a:pos x="36" y="6"/>
                </a:cxn>
                <a:cxn ang="0">
                  <a:pos x="8" y="4"/>
                </a:cxn>
                <a:cxn ang="0">
                  <a:pos x="24" y="28"/>
                </a:cxn>
                <a:cxn ang="0">
                  <a:pos x="54" y="14"/>
                </a:cxn>
                <a:cxn ang="0">
                  <a:pos x="36" y="6"/>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3" name="Freeform 47"/>
            <p:cNvSpPr>
              <a:spLocks/>
            </p:cNvSpPr>
            <p:nvPr/>
          </p:nvSpPr>
          <p:spPr bwMode="invGray">
            <a:xfrm>
              <a:off x="2467" y="2311"/>
              <a:ext cx="109" cy="132"/>
            </a:xfrm>
            <a:custGeom>
              <a:avLst/>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4" name="Freeform 48"/>
            <p:cNvSpPr>
              <a:spLocks/>
            </p:cNvSpPr>
            <p:nvPr/>
          </p:nvSpPr>
          <p:spPr bwMode="invGray">
            <a:xfrm>
              <a:off x="2413" y="2359"/>
              <a:ext cx="69" cy="68"/>
            </a:xfrm>
            <a:custGeom>
              <a:avLst/>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5" name="Freeform 49"/>
            <p:cNvSpPr>
              <a:spLocks/>
            </p:cNvSpPr>
            <p:nvPr/>
          </p:nvSpPr>
          <p:spPr bwMode="invGray">
            <a:xfrm>
              <a:off x="4099" y="3502"/>
              <a:ext cx="474" cy="495"/>
            </a:xfrm>
            <a:custGeom>
              <a:avLst/>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6" name="Freeform 50"/>
            <p:cNvSpPr>
              <a:spLocks/>
            </p:cNvSpPr>
            <p:nvPr/>
          </p:nvSpPr>
          <p:spPr bwMode="invGray">
            <a:xfrm>
              <a:off x="4246" y="3241"/>
              <a:ext cx="319" cy="210"/>
            </a:xfrm>
            <a:custGeom>
              <a:avLst/>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7" name="Freeform 51"/>
            <p:cNvSpPr>
              <a:spLocks/>
            </p:cNvSpPr>
            <p:nvPr/>
          </p:nvSpPr>
          <p:spPr bwMode="invGray">
            <a:xfrm>
              <a:off x="4255" y="3243"/>
              <a:ext cx="311" cy="211"/>
            </a:xfrm>
            <a:custGeom>
              <a:avLst/>
              <a:gdLst/>
              <a:ahLst/>
              <a:cxnLst>
                <a:cxn ang="0">
                  <a:pos x="0" y="1"/>
                </a:cxn>
                <a:cxn ang="0">
                  <a:pos x="20" y="37"/>
                </a:cxn>
                <a:cxn ang="0">
                  <a:pos x="28" y="49"/>
                </a:cxn>
                <a:cxn ang="0">
                  <a:pos x="84" y="89"/>
                </a:cxn>
                <a:cxn ang="0">
                  <a:pos x="120" y="113"/>
                </a:cxn>
                <a:cxn ang="0">
                  <a:pos x="132" y="121"/>
                </a:cxn>
                <a:cxn ang="0">
                  <a:pos x="136" y="169"/>
                </a:cxn>
                <a:cxn ang="0">
                  <a:pos x="116" y="201"/>
                </a:cxn>
                <a:cxn ang="0">
                  <a:pos x="136" y="197"/>
                </a:cxn>
                <a:cxn ang="0">
                  <a:pos x="148" y="189"/>
                </a:cxn>
                <a:cxn ang="0">
                  <a:pos x="160" y="201"/>
                </a:cxn>
                <a:cxn ang="0">
                  <a:pos x="184" y="217"/>
                </a:cxn>
                <a:cxn ang="0">
                  <a:pos x="208" y="233"/>
                </a:cxn>
                <a:cxn ang="0">
                  <a:pos x="240" y="221"/>
                </a:cxn>
                <a:cxn ang="0">
                  <a:pos x="248" y="197"/>
                </a:cxn>
                <a:cxn ang="0">
                  <a:pos x="268" y="201"/>
                </a:cxn>
                <a:cxn ang="0">
                  <a:pos x="292" y="209"/>
                </a:cxn>
                <a:cxn ang="0">
                  <a:pos x="340" y="281"/>
                </a:cxn>
                <a:cxn ang="0">
                  <a:pos x="356" y="277"/>
                </a:cxn>
                <a:cxn ang="0">
                  <a:pos x="352" y="253"/>
                </a:cxn>
                <a:cxn ang="0">
                  <a:pos x="316" y="197"/>
                </a:cxn>
                <a:cxn ang="0">
                  <a:pos x="360" y="173"/>
                </a:cxn>
                <a:cxn ang="0">
                  <a:pos x="408" y="145"/>
                </a:cxn>
                <a:cxn ang="0">
                  <a:pos x="409" y="120"/>
                </a:cxn>
                <a:cxn ang="0">
                  <a:pos x="367" y="138"/>
                </a:cxn>
                <a:cxn ang="0">
                  <a:pos x="308" y="137"/>
                </a:cxn>
                <a:cxn ang="0">
                  <a:pos x="264" y="97"/>
                </a:cxn>
                <a:cxn ang="0">
                  <a:pos x="180" y="61"/>
                </a:cxn>
                <a:cxn ang="0">
                  <a:pos x="132" y="33"/>
                </a:cxn>
                <a:cxn ang="0">
                  <a:pos x="92" y="41"/>
                </a:cxn>
                <a:cxn ang="0">
                  <a:pos x="76" y="57"/>
                </a:cxn>
                <a:cxn ang="0">
                  <a:pos x="56" y="17"/>
                </a:cxn>
                <a:cxn ang="0">
                  <a:pos x="0" y="1"/>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8" name="Freeform 52"/>
            <p:cNvSpPr>
              <a:spLocks/>
            </p:cNvSpPr>
            <p:nvPr/>
          </p:nvSpPr>
          <p:spPr bwMode="invGray">
            <a:xfrm>
              <a:off x="4485" y="4013"/>
              <a:ext cx="45" cy="58"/>
            </a:xfrm>
            <a:custGeom>
              <a:avLst/>
              <a:gdLst/>
              <a:ahLst/>
              <a:cxnLst>
                <a:cxn ang="0">
                  <a:pos x="32" y="18"/>
                </a:cxn>
                <a:cxn ang="0">
                  <a:pos x="0" y="18"/>
                </a:cxn>
                <a:cxn ang="0">
                  <a:pos x="20" y="42"/>
                </a:cxn>
                <a:cxn ang="0">
                  <a:pos x="28" y="66"/>
                </a:cxn>
                <a:cxn ang="0">
                  <a:pos x="32" y="78"/>
                </a:cxn>
                <a:cxn ang="0">
                  <a:pos x="60" y="50"/>
                </a:cxn>
                <a:cxn ang="0">
                  <a:pos x="32" y="18"/>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9" name="Freeform 53"/>
            <p:cNvSpPr>
              <a:spLocks/>
            </p:cNvSpPr>
            <p:nvPr/>
          </p:nvSpPr>
          <p:spPr bwMode="invGray">
            <a:xfrm>
              <a:off x="4621" y="3923"/>
              <a:ext cx="164" cy="85"/>
            </a:xfrm>
            <a:custGeom>
              <a:avLst/>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0" name="Freeform 54"/>
            <p:cNvSpPr>
              <a:spLocks/>
            </p:cNvSpPr>
            <p:nvPr/>
          </p:nvSpPr>
          <p:spPr bwMode="invGray">
            <a:xfrm>
              <a:off x="4791" y="3873"/>
              <a:ext cx="104" cy="92"/>
            </a:xfrm>
            <a:custGeom>
              <a:avLst/>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1" name="Freeform 55"/>
            <p:cNvSpPr>
              <a:spLocks/>
            </p:cNvSpPr>
            <p:nvPr/>
          </p:nvSpPr>
          <p:spPr bwMode="invGray">
            <a:xfrm>
              <a:off x="4846" y="3832"/>
              <a:ext cx="37" cy="26"/>
            </a:xfrm>
            <a:custGeom>
              <a:avLst/>
              <a:gdLst/>
              <a:ahLst/>
              <a:cxnLst>
                <a:cxn ang="0">
                  <a:pos x="29" y="0"/>
                </a:cxn>
                <a:cxn ang="0">
                  <a:pos x="8" y="11"/>
                </a:cxn>
                <a:cxn ang="0">
                  <a:pos x="24" y="35"/>
                </a:cxn>
                <a:cxn ang="0">
                  <a:pos x="39" y="26"/>
                </a:cxn>
                <a:cxn ang="0">
                  <a:pos x="29" y="0"/>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2" name="Freeform 56"/>
            <p:cNvSpPr>
              <a:spLocks/>
            </p:cNvSpPr>
            <p:nvPr/>
          </p:nvSpPr>
          <p:spPr bwMode="invGray">
            <a:xfrm>
              <a:off x="3123" y="3346"/>
              <a:ext cx="123" cy="201"/>
            </a:xfrm>
            <a:custGeom>
              <a:avLst/>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3" name="Freeform 57"/>
            <p:cNvSpPr>
              <a:spLocks/>
            </p:cNvSpPr>
            <p:nvPr/>
          </p:nvSpPr>
          <p:spPr bwMode="invGray">
            <a:xfrm>
              <a:off x="3655" y="3034"/>
              <a:ext cx="49" cy="61"/>
            </a:xfrm>
            <a:custGeom>
              <a:avLst/>
              <a:gdLst/>
              <a:ahLst/>
              <a:cxnLst>
                <a:cxn ang="0">
                  <a:pos x="29" y="0"/>
                </a:cxn>
                <a:cxn ang="0">
                  <a:pos x="25" y="60"/>
                </a:cxn>
                <a:cxn ang="0">
                  <a:pos x="29" y="76"/>
                </a:cxn>
                <a:cxn ang="0">
                  <a:pos x="41" y="80"/>
                </a:cxn>
                <a:cxn ang="0">
                  <a:pos x="57" y="76"/>
                </a:cxn>
                <a:cxn ang="0">
                  <a:pos x="29" y="0"/>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4" name="Freeform 58"/>
            <p:cNvSpPr>
              <a:spLocks/>
            </p:cNvSpPr>
            <p:nvPr/>
          </p:nvSpPr>
          <p:spPr bwMode="invGray">
            <a:xfrm>
              <a:off x="3988" y="3100"/>
              <a:ext cx="111" cy="183"/>
            </a:xfrm>
            <a:custGeom>
              <a:avLst/>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5" name="Freeform 59"/>
            <p:cNvSpPr>
              <a:spLocks/>
            </p:cNvSpPr>
            <p:nvPr/>
          </p:nvSpPr>
          <p:spPr bwMode="invGray">
            <a:xfrm>
              <a:off x="3894" y="3043"/>
              <a:ext cx="72" cy="137"/>
            </a:xfrm>
            <a:custGeom>
              <a:avLst/>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6" name="Freeform 60"/>
            <p:cNvSpPr>
              <a:spLocks/>
            </p:cNvSpPr>
            <p:nvPr/>
          </p:nvSpPr>
          <p:spPr bwMode="invGray">
            <a:xfrm>
              <a:off x="3943" y="3153"/>
              <a:ext cx="40" cy="131"/>
            </a:xfrm>
            <a:custGeom>
              <a:avLst/>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7" name="Freeform 61"/>
            <p:cNvSpPr>
              <a:spLocks/>
            </p:cNvSpPr>
            <p:nvPr/>
          </p:nvSpPr>
          <p:spPr bwMode="invGray">
            <a:xfrm>
              <a:off x="3988" y="3290"/>
              <a:ext cx="65" cy="54"/>
            </a:xfrm>
            <a:custGeom>
              <a:avLst/>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8" name="Freeform 62"/>
            <p:cNvSpPr>
              <a:spLocks/>
            </p:cNvSpPr>
            <p:nvPr/>
          </p:nvSpPr>
          <p:spPr bwMode="invGray">
            <a:xfrm>
              <a:off x="4092" y="3195"/>
              <a:ext cx="83" cy="117"/>
            </a:xfrm>
            <a:custGeom>
              <a:avLst/>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9" name="Freeform 63"/>
            <p:cNvSpPr>
              <a:spLocks/>
            </p:cNvSpPr>
            <p:nvPr/>
          </p:nvSpPr>
          <p:spPr bwMode="invGray">
            <a:xfrm>
              <a:off x="4064" y="2777"/>
              <a:ext cx="22" cy="71"/>
            </a:xfrm>
            <a:custGeom>
              <a:avLst/>
              <a:gdLst/>
              <a:ahLst/>
              <a:cxnLst>
                <a:cxn ang="0">
                  <a:pos x="12" y="0"/>
                </a:cxn>
                <a:cxn ang="0">
                  <a:pos x="0" y="16"/>
                </a:cxn>
                <a:cxn ang="0">
                  <a:pos x="6" y="37"/>
                </a:cxn>
                <a:cxn ang="0">
                  <a:pos x="1" y="61"/>
                </a:cxn>
                <a:cxn ang="0">
                  <a:pos x="16" y="94"/>
                </a:cxn>
                <a:cxn ang="0">
                  <a:pos x="30" y="82"/>
                </a:cxn>
                <a:cxn ang="0">
                  <a:pos x="22" y="61"/>
                </a:cxn>
                <a:cxn ang="0">
                  <a:pos x="12" y="0"/>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0" name="Freeform 64"/>
            <p:cNvSpPr>
              <a:spLocks/>
            </p:cNvSpPr>
            <p:nvPr/>
          </p:nvSpPr>
          <p:spPr bwMode="invGray">
            <a:xfrm>
              <a:off x="4078" y="2896"/>
              <a:ext cx="61" cy="118"/>
            </a:xfrm>
            <a:custGeom>
              <a:avLst/>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1" name="Freeform 65"/>
            <p:cNvSpPr>
              <a:spLocks/>
            </p:cNvSpPr>
            <p:nvPr/>
          </p:nvSpPr>
          <p:spPr bwMode="invGray">
            <a:xfrm>
              <a:off x="4121" y="3052"/>
              <a:ext cx="64" cy="79"/>
            </a:xfrm>
            <a:custGeom>
              <a:avLst/>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2" name="Freeform 66"/>
            <p:cNvSpPr>
              <a:spLocks/>
            </p:cNvSpPr>
            <p:nvPr/>
          </p:nvSpPr>
          <p:spPr bwMode="invGray">
            <a:xfrm>
              <a:off x="4197" y="3193"/>
              <a:ext cx="29" cy="49"/>
            </a:xfrm>
            <a:custGeom>
              <a:avLst/>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3" name="Freeform 67"/>
            <p:cNvSpPr>
              <a:spLocks/>
            </p:cNvSpPr>
            <p:nvPr/>
          </p:nvSpPr>
          <p:spPr bwMode="invGray">
            <a:xfrm>
              <a:off x="4181" y="3275"/>
              <a:ext cx="18" cy="17"/>
            </a:xfrm>
            <a:custGeom>
              <a:avLst/>
              <a:gdLst/>
              <a:ahLst/>
              <a:cxnLst>
                <a:cxn ang="0">
                  <a:pos x="0" y="0"/>
                </a:cxn>
                <a:cxn ang="0">
                  <a:pos x="6" y="23"/>
                </a:cxn>
                <a:cxn ang="0">
                  <a:pos x="24" y="11"/>
                </a:cxn>
                <a:cxn ang="0">
                  <a:pos x="0" y="0"/>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4" name="Freeform 68"/>
            <p:cNvSpPr>
              <a:spLocks/>
            </p:cNvSpPr>
            <p:nvPr/>
          </p:nvSpPr>
          <p:spPr bwMode="invGray">
            <a:xfrm>
              <a:off x="4208" y="3265"/>
              <a:ext cx="45" cy="37"/>
            </a:xfrm>
            <a:custGeom>
              <a:avLst/>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5" name="Freeform 69"/>
            <p:cNvSpPr>
              <a:spLocks/>
            </p:cNvSpPr>
            <p:nvPr/>
          </p:nvSpPr>
          <p:spPr bwMode="invGray">
            <a:xfrm>
              <a:off x="4277" y="3335"/>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6" name="Freeform 70"/>
            <p:cNvSpPr>
              <a:spLocks/>
            </p:cNvSpPr>
            <p:nvPr/>
          </p:nvSpPr>
          <p:spPr bwMode="invGray">
            <a:xfrm>
              <a:off x="4544" y="3293"/>
              <a:ext cx="46" cy="47"/>
            </a:xfrm>
            <a:custGeom>
              <a:avLst/>
              <a:gdLst/>
              <a:ahLst/>
              <a:cxnLst>
                <a:cxn ang="0">
                  <a:pos x="7" y="0"/>
                </a:cxn>
                <a:cxn ang="0">
                  <a:pos x="0" y="14"/>
                </a:cxn>
                <a:cxn ang="0">
                  <a:pos x="24" y="35"/>
                </a:cxn>
                <a:cxn ang="0">
                  <a:pos x="36" y="54"/>
                </a:cxn>
                <a:cxn ang="0">
                  <a:pos x="46" y="63"/>
                </a:cxn>
                <a:cxn ang="0">
                  <a:pos x="61" y="56"/>
                </a:cxn>
                <a:cxn ang="0">
                  <a:pos x="33" y="17"/>
                </a:cxn>
                <a:cxn ang="0">
                  <a:pos x="7" y="0"/>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7" name="Freeform 71"/>
            <p:cNvSpPr>
              <a:spLocks/>
            </p:cNvSpPr>
            <p:nvPr/>
          </p:nvSpPr>
          <p:spPr bwMode="invGray">
            <a:xfrm>
              <a:off x="4147" y="3352"/>
              <a:ext cx="46" cy="50"/>
            </a:xfrm>
            <a:custGeom>
              <a:avLst/>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8" name="Freeform 72"/>
            <p:cNvSpPr>
              <a:spLocks/>
            </p:cNvSpPr>
            <p:nvPr/>
          </p:nvSpPr>
          <p:spPr bwMode="invGray">
            <a:xfrm>
              <a:off x="4098" y="3371"/>
              <a:ext cx="32" cy="27"/>
            </a:xfrm>
            <a:custGeom>
              <a:avLst/>
              <a:gdLst/>
              <a:ahLst/>
              <a:cxnLst>
                <a:cxn ang="0">
                  <a:pos x="21" y="3"/>
                </a:cxn>
                <a:cxn ang="0">
                  <a:pos x="6" y="6"/>
                </a:cxn>
                <a:cxn ang="0">
                  <a:pos x="33" y="36"/>
                </a:cxn>
                <a:cxn ang="0">
                  <a:pos x="42" y="30"/>
                </a:cxn>
                <a:cxn ang="0">
                  <a:pos x="21" y="3"/>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9" name="Freeform 73"/>
            <p:cNvSpPr>
              <a:spLocks/>
            </p:cNvSpPr>
            <p:nvPr/>
          </p:nvSpPr>
          <p:spPr bwMode="invGray">
            <a:xfrm>
              <a:off x="4077" y="3342"/>
              <a:ext cx="24" cy="31"/>
            </a:xfrm>
            <a:custGeom>
              <a:avLst/>
              <a:gdLst/>
              <a:ahLst/>
              <a:cxnLst>
                <a:cxn ang="0">
                  <a:pos x="21" y="0"/>
                </a:cxn>
                <a:cxn ang="0">
                  <a:pos x="0" y="26"/>
                </a:cxn>
                <a:cxn ang="0">
                  <a:pos x="16" y="24"/>
                </a:cxn>
                <a:cxn ang="0">
                  <a:pos x="19" y="29"/>
                </a:cxn>
                <a:cxn ang="0">
                  <a:pos x="16" y="35"/>
                </a:cxn>
                <a:cxn ang="0">
                  <a:pos x="30" y="21"/>
                </a:cxn>
                <a:cxn ang="0">
                  <a:pos x="24" y="9"/>
                </a:cxn>
                <a:cxn ang="0">
                  <a:pos x="21" y="0"/>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0" name="Freeform 74"/>
            <p:cNvSpPr>
              <a:spLocks/>
            </p:cNvSpPr>
            <p:nvPr/>
          </p:nvSpPr>
          <p:spPr bwMode="invGray">
            <a:xfrm>
              <a:off x="4111" y="3353"/>
              <a:ext cx="34" cy="24"/>
            </a:xfrm>
            <a:custGeom>
              <a:avLst/>
              <a:gdLst/>
              <a:ahLst/>
              <a:cxnLst>
                <a:cxn ang="0">
                  <a:pos x="21" y="0"/>
                </a:cxn>
                <a:cxn ang="0">
                  <a:pos x="0" y="7"/>
                </a:cxn>
                <a:cxn ang="0">
                  <a:pos x="27" y="31"/>
                </a:cxn>
                <a:cxn ang="0">
                  <a:pos x="45" y="24"/>
                </a:cxn>
                <a:cxn ang="0">
                  <a:pos x="22" y="10"/>
                </a:cxn>
                <a:cxn ang="0">
                  <a:pos x="21" y="0"/>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1" name="Freeform 75"/>
            <p:cNvSpPr>
              <a:spLocks/>
            </p:cNvSpPr>
            <p:nvPr/>
          </p:nvSpPr>
          <p:spPr bwMode="invGray">
            <a:xfrm>
              <a:off x="4062" y="3021"/>
              <a:ext cx="27" cy="55"/>
            </a:xfrm>
            <a:custGeom>
              <a:avLst/>
              <a:gdLst/>
              <a:ahLst/>
              <a:cxnLst>
                <a:cxn ang="0">
                  <a:pos x="30" y="0"/>
                </a:cxn>
                <a:cxn ang="0">
                  <a:pos x="21" y="15"/>
                </a:cxn>
                <a:cxn ang="0">
                  <a:pos x="9" y="36"/>
                </a:cxn>
                <a:cxn ang="0">
                  <a:pos x="0" y="59"/>
                </a:cxn>
                <a:cxn ang="0">
                  <a:pos x="8" y="74"/>
                </a:cxn>
                <a:cxn ang="0">
                  <a:pos x="20" y="59"/>
                </a:cxn>
                <a:cxn ang="0">
                  <a:pos x="35" y="32"/>
                </a:cxn>
                <a:cxn ang="0">
                  <a:pos x="30" y="0"/>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2" name="Freeform 76"/>
            <p:cNvSpPr>
              <a:spLocks/>
            </p:cNvSpPr>
            <p:nvPr/>
          </p:nvSpPr>
          <p:spPr bwMode="invGray">
            <a:xfrm>
              <a:off x="4113" y="3012"/>
              <a:ext cx="19" cy="55"/>
            </a:xfrm>
            <a:custGeom>
              <a:avLst/>
              <a:gdLst/>
              <a:ahLst/>
              <a:cxnLst>
                <a:cxn ang="0">
                  <a:pos x="13" y="7"/>
                </a:cxn>
                <a:cxn ang="0">
                  <a:pos x="4" y="8"/>
                </a:cxn>
                <a:cxn ang="0">
                  <a:pos x="0" y="22"/>
                </a:cxn>
                <a:cxn ang="0">
                  <a:pos x="15" y="41"/>
                </a:cxn>
                <a:cxn ang="0">
                  <a:pos x="25" y="56"/>
                </a:cxn>
                <a:cxn ang="0">
                  <a:pos x="16" y="20"/>
                </a:cxn>
                <a:cxn ang="0">
                  <a:pos x="13" y="7"/>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3" name="Freeform 77"/>
            <p:cNvSpPr>
              <a:spLocks/>
            </p:cNvSpPr>
            <p:nvPr/>
          </p:nvSpPr>
          <p:spPr bwMode="invGray">
            <a:xfrm>
              <a:off x="4135" y="2995"/>
              <a:ext cx="10" cy="25"/>
            </a:xfrm>
            <a:custGeom>
              <a:avLst/>
              <a:gdLst/>
              <a:ahLst/>
              <a:cxnLst>
                <a:cxn ang="0">
                  <a:pos x="11" y="0"/>
                </a:cxn>
                <a:cxn ang="0">
                  <a:pos x="1" y="10"/>
                </a:cxn>
                <a:cxn ang="0">
                  <a:pos x="11" y="25"/>
                </a:cxn>
                <a:cxn ang="0">
                  <a:pos x="11" y="0"/>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4" name="Freeform 78"/>
            <p:cNvSpPr>
              <a:spLocks/>
            </p:cNvSpPr>
            <p:nvPr/>
          </p:nvSpPr>
          <p:spPr bwMode="invGray">
            <a:xfrm>
              <a:off x="4145" y="3007"/>
              <a:ext cx="21" cy="48"/>
            </a:xfrm>
            <a:custGeom>
              <a:avLst/>
              <a:gdLst/>
              <a:ahLst/>
              <a:cxnLst>
                <a:cxn ang="0">
                  <a:pos x="5" y="0"/>
                </a:cxn>
                <a:cxn ang="0">
                  <a:pos x="11" y="14"/>
                </a:cxn>
                <a:cxn ang="0">
                  <a:pos x="20" y="21"/>
                </a:cxn>
                <a:cxn ang="0">
                  <a:pos x="8" y="39"/>
                </a:cxn>
                <a:cxn ang="0">
                  <a:pos x="0" y="56"/>
                </a:cxn>
                <a:cxn ang="0">
                  <a:pos x="11" y="57"/>
                </a:cxn>
                <a:cxn ang="0">
                  <a:pos x="26" y="26"/>
                </a:cxn>
                <a:cxn ang="0">
                  <a:pos x="5" y="0"/>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5" name="Freeform 79"/>
            <p:cNvSpPr>
              <a:spLocks/>
            </p:cNvSpPr>
            <p:nvPr/>
          </p:nvSpPr>
          <p:spPr bwMode="invGray">
            <a:xfrm>
              <a:off x="3876" y="3076"/>
              <a:ext cx="12" cy="27"/>
            </a:xfrm>
            <a:custGeom>
              <a:avLst/>
              <a:gdLst/>
              <a:ahLst/>
              <a:cxnLst>
                <a:cxn ang="0">
                  <a:pos x="14" y="3"/>
                </a:cxn>
                <a:cxn ang="0">
                  <a:pos x="0" y="7"/>
                </a:cxn>
                <a:cxn ang="0">
                  <a:pos x="8" y="22"/>
                </a:cxn>
                <a:cxn ang="0">
                  <a:pos x="14" y="3"/>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6" name="Freeform 80"/>
            <p:cNvSpPr>
              <a:spLocks/>
            </p:cNvSpPr>
            <p:nvPr/>
          </p:nvSpPr>
          <p:spPr bwMode="invGray">
            <a:xfrm>
              <a:off x="3866" y="305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7" name="Freeform 81"/>
            <p:cNvSpPr>
              <a:spLocks/>
            </p:cNvSpPr>
            <p:nvPr/>
          </p:nvSpPr>
          <p:spPr bwMode="invGray">
            <a:xfrm>
              <a:off x="3862" y="3035"/>
              <a:ext cx="12" cy="14"/>
            </a:xfrm>
            <a:custGeom>
              <a:avLst/>
              <a:gdLst/>
              <a:ahLst/>
              <a:cxnLst>
                <a:cxn ang="0">
                  <a:pos x="10" y="5"/>
                </a:cxn>
                <a:cxn ang="0">
                  <a:pos x="0" y="10"/>
                </a:cxn>
                <a:cxn ang="0">
                  <a:pos x="12" y="19"/>
                </a:cxn>
                <a:cxn ang="0">
                  <a:pos x="10" y="5"/>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8" name="Freeform 82"/>
            <p:cNvSpPr>
              <a:spLocks/>
            </p:cNvSpPr>
            <p:nvPr/>
          </p:nvSpPr>
          <p:spPr bwMode="invGray">
            <a:xfrm>
              <a:off x="3850" y="2995"/>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9" name="Freeform 83"/>
            <p:cNvSpPr>
              <a:spLocks/>
            </p:cNvSpPr>
            <p:nvPr/>
          </p:nvSpPr>
          <p:spPr bwMode="invGray">
            <a:xfrm>
              <a:off x="3852" y="3020"/>
              <a:ext cx="16" cy="13"/>
            </a:xfrm>
            <a:custGeom>
              <a:avLst/>
              <a:gdLst/>
              <a:ahLst/>
              <a:cxnLst>
                <a:cxn ang="0">
                  <a:pos x="13" y="0"/>
                </a:cxn>
                <a:cxn ang="0">
                  <a:pos x="19" y="18"/>
                </a:cxn>
                <a:cxn ang="0">
                  <a:pos x="14" y="6"/>
                </a:cxn>
                <a:cxn ang="0">
                  <a:pos x="13" y="0"/>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0" name="Freeform 84"/>
            <p:cNvSpPr>
              <a:spLocks/>
            </p:cNvSpPr>
            <p:nvPr/>
          </p:nvSpPr>
          <p:spPr bwMode="invGray">
            <a:xfrm>
              <a:off x="4688" y="3643"/>
              <a:ext cx="45" cy="60"/>
            </a:xfrm>
            <a:custGeom>
              <a:avLst/>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1" name="Freeform 85"/>
            <p:cNvSpPr>
              <a:spLocks/>
            </p:cNvSpPr>
            <p:nvPr/>
          </p:nvSpPr>
          <p:spPr bwMode="invGray">
            <a:xfrm>
              <a:off x="4919" y="3594"/>
              <a:ext cx="53" cy="46"/>
            </a:xfrm>
            <a:custGeom>
              <a:avLst/>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2" name="Freeform 86"/>
            <p:cNvSpPr>
              <a:spLocks/>
            </p:cNvSpPr>
            <p:nvPr/>
          </p:nvSpPr>
          <p:spPr bwMode="invGray">
            <a:xfrm>
              <a:off x="4759" y="3569"/>
              <a:ext cx="17" cy="23"/>
            </a:xfrm>
            <a:custGeom>
              <a:avLst/>
              <a:gdLst/>
              <a:ahLst/>
              <a:cxnLst>
                <a:cxn ang="0">
                  <a:pos x="9" y="0"/>
                </a:cxn>
                <a:cxn ang="0">
                  <a:pos x="0" y="14"/>
                </a:cxn>
                <a:cxn ang="0">
                  <a:pos x="12" y="30"/>
                </a:cxn>
                <a:cxn ang="0">
                  <a:pos x="9" y="0"/>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3" name="Freeform 87"/>
            <p:cNvSpPr>
              <a:spLocks/>
            </p:cNvSpPr>
            <p:nvPr/>
          </p:nvSpPr>
          <p:spPr bwMode="invGray">
            <a:xfrm>
              <a:off x="4751" y="3547"/>
              <a:ext cx="20" cy="17"/>
            </a:xfrm>
            <a:custGeom>
              <a:avLst/>
              <a:gdLst/>
              <a:ahLst/>
              <a:cxnLst>
                <a:cxn ang="0">
                  <a:pos x="19" y="0"/>
                </a:cxn>
                <a:cxn ang="0">
                  <a:pos x="0" y="14"/>
                </a:cxn>
                <a:cxn ang="0">
                  <a:pos x="21" y="20"/>
                </a:cxn>
                <a:cxn ang="0">
                  <a:pos x="19" y="0"/>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4" name="Freeform 88"/>
            <p:cNvSpPr>
              <a:spLocks/>
            </p:cNvSpPr>
            <p:nvPr/>
          </p:nvSpPr>
          <p:spPr bwMode="invGray">
            <a:xfrm>
              <a:off x="4598" y="3353"/>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5" name="Freeform 89"/>
            <p:cNvSpPr>
              <a:spLocks/>
            </p:cNvSpPr>
            <p:nvPr/>
          </p:nvSpPr>
          <p:spPr bwMode="invGray">
            <a:xfrm>
              <a:off x="4632" y="3396"/>
              <a:ext cx="26" cy="33"/>
            </a:xfrm>
            <a:custGeom>
              <a:avLst/>
              <a:gdLst/>
              <a:ahLst/>
              <a:cxnLst>
                <a:cxn ang="0">
                  <a:pos x="30" y="0"/>
                </a:cxn>
                <a:cxn ang="0">
                  <a:pos x="10" y="9"/>
                </a:cxn>
                <a:cxn ang="0">
                  <a:pos x="14" y="32"/>
                </a:cxn>
                <a:cxn ang="0">
                  <a:pos x="26" y="36"/>
                </a:cxn>
                <a:cxn ang="0">
                  <a:pos x="30" y="0"/>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6" name="Freeform 90"/>
            <p:cNvSpPr>
              <a:spLocks/>
            </p:cNvSpPr>
            <p:nvPr/>
          </p:nvSpPr>
          <p:spPr bwMode="invGray">
            <a:xfrm>
              <a:off x="4659" y="3459"/>
              <a:ext cx="28" cy="28"/>
            </a:xfrm>
            <a:custGeom>
              <a:avLst/>
              <a:gdLst/>
              <a:ahLst/>
              <a:cxnLst>
                <a:cxn ang="0">
                  <a:pos x="34" y="2"/>
                </a:cxn>
                <a:cxn ang="0">
                  <a:pos x="10" y="2"/>
                </a:cxn>
                <a:cxn ang="0">
                  <a:pos x="14" y="25"/>
                </a:cxn>
                <a:cxn ang="0">
                  <a:pos x="26" y="29"/>
                </a:cxn>
                <a:cxn ang="0">
                  <a:pos x="34" y="2"/>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7" name="Freeform 91"/>
            <p:cNvSpPr>
              <a:spLocks/>
            </p:cNvSpPr>
            <p:nvPr/>
          </p:nvSpPr>
          <p:spPr bwMode="invGray">
            <a:xfrm>
              <a:off x="4693" y="3449"/>
              <a:ext cx="28" cy="26"/>
            </a:xfrm>
            <a:custGeom>
              <a:avLst/>
              <a:gdLst/>
              <a:ahLst/>
              <a:cxnLst>
                <a:cxn ang="0">
                  <a:pos x="34" y="2"/>
                </a:cxn>
                <a:cxn ang="0">
                  <a:pos x="10" y="2"/>
                </a:cxn>
                <a:cxn ang="0">
                  <a:pos x="16" y="22"/>
                </a:cxn>
                <a:cxn ang="0">
                  <a:pos x="27" y="22"/>
                </a:cxn>
                <a:cxn ang="0">
                  <a:pos x="34" y="2"/>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8" name="Freeform 92"/>
            <p:cNvSpPr>
              <a:spLocks/>
            </p:cNvSpPr>
            <p:nvPr/>
          </p:nvSpPr>
          <p:spPr bwMode="invGray">
            <a:xfrm>
              <a:off x="4683" y="3413"/>
              <a:ext cx="26" cy="20"/>
            </a:xfrm>
            <a:custGeom>
              <a:avLst/>
              <a:gdLst/>
              <a:ahLst/>
              <a:cxnLst>
                <a:cxn ang="0">
                  <a:pos x="31" y="1"/>
                </a:cxn>
                <a:cxn ang="0">
                  <a:pos x="10" y="2"/>
                </a:cxn>
                <a:cxn ang="0">
                  <a:pos x="13" y="15"/>
                </a:cxn>
                <a:cxn ang="0">
                  <a:pos x="25" y="19"/>
                </a:cxn>
                <a:cxn ang="0">
                  <a:pos x="31" y="1"/>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9" name="Freeform 93"/>
            <p:cNvSpPr>
              <a:spLocks/>
            </p:cNvSpPr>
            <p:nvPr/>
          </p:nvSpPr>
          <p:spPr bwMode="invGray">
            <a:xfrm>
              <a:off x="4657" y="3388"/>
              <a:ext cx="26" cy="35"/>
            </a:xfrm>
            <a:custGeom>
              <a:avLst/>
              <a:gdLst/>
              <a:ahLst/>
              <a:cxnLst>
                <a:cxn ang="0">
                  <a:pos x="28" y="16"/>
                </a:cxn>
                <a:cxn ang="0">
                  <a:pos x="19" y="2"/>
                </a:cxn>
                <a:cxn ang="0">
                  <a:pos x="10" y="25"/>
                </a:cxn>
                <a:cxn ang="0">
                  <a:pos x="19" y="35"/>
                </a:cxn>
                <a:cxn ang="0">
                  <a:pos x="27" y="29"/>
                </a:cxn>
                <a:cxn ang="0">
                  <a:pos x="28" y="16"/>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0" name="Freeform 94"/>
            <p:cNvSpPr>
              <a:spLocks/>
            </p:cNvSpPr>
            <p:nvPr/>
          </p:nvSpPr>
          <p:spPr bwMode="invGray">
            <a:xfrm>
              <a:off x="4625" y="3372"/>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1" name="Freeform 95"/>
            <p:cNvSpPr>
              <a:spLocks/>
            </p:cNvSpPr>
            <p:nvPr/>
          </p:nvSpPr>
          <p:spPr bwMode="invGray">
            <a:xfrm>
              <a:off x="4665" y="3425"/>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2" name="Freeform 96"/>
            <p:cNvSpPr>
              <a:spLocks/>
            </p:cNvSpPr>
            <p:nvPr/>
          </p:nvSpPr>
          <p:spPr bwMode="invGray">
            <a:xfrm>
              <a:off x="3055" y="2051"/>
              <a:ext cx="141" cy="108"/>
            </a:xfrm>
            <a:custGeom>
              <a:avLst/>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3" name="Freeform 97"/>
            <p:cNvSpPr>
              <a:spLocks/>
            </p:cNvSpPr>
            <p:nvPr/>
          </p:nvSpPr>
          <p:spPr bwMode="invGray">
            <a:xfrm>
              <a:off x="3139" y="2155"/>
              <a:ext cx="40" cy="12"/>
            </a:xfrm>
            <a:custGeom>
              <a:avLst/>
              <a:gdLst/>
              <a:ahLst/>
              <a:cxnLst>
                <a:cxn ang="0">
                  <a:pos x="24" y="0"/>
                </a:cxn>
                <a:cxn ang="0">
                  <a:pos x="12" y="2"/>
                </a:cxn>
                <a:cxn ang="0">
                  <a:pos x="32" y="16"/>
                </a:cxn>
                <a:cxn ang="0">
                  <a:pos x="44" y="14"/>
                </a:cxn>
                <a:cxn ang="0">
                  <a:pos x="24" y="0"/>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4" name="Freeform 98"/>
            <p:cNvSpPr>
              <a:spLocks/>
            </p:cNvSpPr>
            <p:nvPr/>
          </p:nvSpPr>
          <p:spPr bwMode="invGray">
            <a:xfrm>
              <a:off x="3344" y="1999"/>
              <a:ext cx="42" cy="28"/>
            </a:xfrm>
            <a:custGeom>
              <a:avLst/>
              <a:gdLst/>
              <a:ahLst/>
              <a:cxnLst>
                <a:cxn ang="0">
                  <a:pos x="57" y="4"/>
                </a:cxn>
                <a:cxn ang="0">
                  <a:pos x="25" y="24"/>
                </a:cxn>
                <a:cxn ang="0">
                  <a:pos x="11" y="34"/>
                </a:cxn>
                <a:cxn ang="0">
                  <a:pos x="9" y="4"/>
                </a:cxn>
                <a:cxn ang="0">
                  <a:pos x="21" y="0"/>
                </a:cxn>
                <a:cxn ang="0">
                  <a:pos x="57" y="4"/>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5" name="Freeform 99"/>
            <p:cNvSpPr>
              <a:spLocks/>
            </p:cNvSpPr>
            <p:nvPr/>
          </p:nvSpPr>
          <p:spPr bwMode="invGray">
            <a:xfrm>
              <a:off x="3374" y="2012"/>
              <a:ext cx="50" cy="20"/>
            </a:xfrm>
            <a:custGeom>
              <a:avLst/>
              <a:gdLst/>
              <a:ahLst/>
              <a:cxnLst>
                <a:cxn ang="0">
                  <a:pos x="29" y="0"/>
                </a:cxn>
                <a:cxn ang="0">
                  <a:pos x="11" y="6"/>
                </a:cxn>
                <a:cxn ang="0">
                  <a:pos x="57" y="26"/>
                </a:cxn>
                <a:cxn ang="0">
                  <a:pos x="63" y="24"/>
                </a:cxn>
                <a:cxn ang="0">
                  <a:pos x="29" y="0"/>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6" name="Freeform 100"/>
            <p:cNvSpPr>
              <a:spLocks/>
            </p:cNvSpPr>
            <p:nvPr/>
          </p:nvSpPr>
          <p:spPr bwMode="invGray">
            <a:xfrm>
              <a:off x="3428" y="2015"/>
              <a:ext cx="50" cy="32"/>
            </a:xfrm>
            <a:custGeom>
              <a:avLst/>
              <a:gdLst/>
              <a:ahLst/>
              <a:cxnLst>
                <a:cxn ang="0">
                  <a:pos x="50" y="9"/>
                </a:cxn>
                <a:cxn ang="0">
                  <a:pos x="26" y="9"/>
                </a:cxn>
                <a:cxn ang="0">
                  <a:pos x="10" y="9"/>
                </a:cxn>
                <a:cxn ang="0">
                  <a:pos x="8" y="35"/>
                </a:cxn>
                <a:cxn ang="0">
                  <a:pos x="32" y="43"/>
                </a:cxn>
                <a:cxn ang="0">
                  <a:pos x="62" y="27"/>
                </a:cxn>
                <a:cxn ang="0">
                  <a:pos x="50" y="9"/>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7" name="Freeform 101"/>
            <p:cNvSpPr>
              <a:spLocks/>
            </p:cNvSpPr>
            <p:nvPr/>
          </p:nvSpPr>
          <p:spPr bwMode="invGray">
            <a:xfrm>
              <a:off x="3777" y="2042"/>
              <a:ext cx="88" cy="31"/>
            </a:xfrm>
            <a:custGeom>
              <a:avLst/>
              <a:gdLst/>
              <a:ahLst/>
              <a:cxnLst>
                <a:cxn ang="0">
                  <a:pos x="14" y="0"/>
                </a:cxn>
                <a:cxn ang="0">
                  <a:pos x="8" y="16"/>
                </a:cxn>
                <a:cxn ang="0">
                  <a:pos x="50" y="30"/>
                </a:cxn>
                <a:cxn ang="0">
                  <a:pos x="76" y="36"/>
                </a:cxn>
                <a:cxn ang="0">
                  <a:pos x="112" y="22"/>
                </a:cxn>
                <a:cxn ang="0">
                  <a:pos x="78" y="4"/>
                </a:cxn>
                <a:cxn ang="0">
                  <a:pos x="14" y="0"/>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8" name="Freeform 102"/>
            <p:cNvSpPr>
              <a:spLocks/>
            </p:cNvSpPr>
            <p:nvPr/>
          </p:nvSpPr>
          <p:spPr bwMode="invGray">
            <a:xfrm>
              <a:off x="3867" y="2041"/>
              <a:ext cx="46" cy="24"/>
            </a:xfrm>
            <a:custGeom>
              <a:avLst/>
              <a:gdLst/>
              <a:ahLst/>
              <a:cxnLst>
                <a:cxn ang="0">
                  <a:pos x="32" y="4"/>
                </a:cxn>
                <a:cxn ang="0">
                  <a:pos x="62" y="10"/>
                </a:cxn>
                <a:cxn ang="0">
                  <a:pos x="30" y="32"/>
                </a:cxn>
                <a:cxn ang="0">
                  <a:pos x="6" y="22"/>
                </a:cxn>
                <a:cxn ang="0">
                  <a:pos x="32" y="4"/>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9" name="Freeform 103"/>
            <p:cNvSpPr>
              <a:spLocks/>
            </p:cNvSpPr>
            <p:nvPr/>
          </p:nvSpPr>
          <p:spPr bwMode="invGray">
            <a:xfrm>
              <a:off x="3846" y="2070"/>
              <a:ext cx="37" cy="17"/>
            </a:xfrm>
            <a:custGeom>
              <a:avLst/>
              <a:gdLst/>
              <a:ahLst/>
              <a:cxnLst>
                <a:cxn ang="0">
                  <a:pos x="20" y="1"/>
                </a:cxn>
                <a:cxn ang="0">
                  <a:pos x="6" y="5"/>
                </a:cxn>
                <a:cxn ang="0">
                  <a:pos x="38" y="23"/>
                </a:cxn>
                <a:cxn ang="0">
                  <a:pos x="20" y="1"/>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0" name="Freeform 104"/>
            <p:cNvSpPr>
              <a:spLocks/>
            </p:cNvSpPr>
            <p:nvPr/>
          </p:nvSpPr>
          <p:spPr bwMode="invGray">
            <a:xfrm>
              <a:off x="4098" y="2294"/>
              <a:ext cx="76" cy="114"/>
            </a:xfrm>
            <a:custGeom>
              <a:avLst/>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1" name="Freeform 105"/>
            <p:cNvSpPr>
              <a:spLocks/>
            </p:cNvSpPr>
            <p:nvPr/>
          </p:nvSpPr>
          <p:spPr bwMode="invGray">
            <a:xfrm>
              <a:off x="4159" y="2412"/>
              <a:ext cx="55" cy="78"/>
            </a:xfrm>
            <a:custGeom>
              <a:avLst/>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2" name="Freeform 106"/>
            <p:cNvSpPr>
              <a:spLocks/>
            </p:cNvSpPr>
            <p:nvPr/>
          </p:nvSpPr>
          <p:spPr bwMode="invGray">
            <a:xfrm>
              <a:off x="4123" y="2492"/>
              <a:ext cx="109" cy="189"/>
            </a:xfrm>
            <a:custGeom>
              <a:avLst/>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3" name="Freeform 107"/>
            <p:cNvSpPr>
              <a:spLocks/>
            </p:cNvSpPr>
            <p:nvPr/>
          </p:nvSpPr>
          <p:spPr bwMode="invGray">
            <a:xfrm>
              <a:off x="3062" y="1988"/>
              <a:ext cx="52" cy="30"/>
            </a:xfrm>
            <a:custGeom>
              <a:avLst/>
              <a:gdLst/>
              <a:ahLst/>
              <a:cxnLst>
                <a:cxn ang="0">
                  <a:pos x="59" y="0"/>
                </a:cxn>
                <a:cxn ang="0">
                  <a:pos x="65" y="20"/>
                </a:cxn>
                <a:cxn ang="0">
                  <a:pos x="41" y="24"/>
                </a:cxn>
                <a:cxn ang="0">
                  <a:pos x="31" y="40"/>
                </a:cxn>
                <a:cxn ang="0">
                  <a:pos x="7" y="38"/>
                </a:cxn>
                <a:cxn ang="0">
                  <a:pos x="1" y="36"/>
                </a:cxn>
                <a:cxn ang="0">
                  <a:pos x="33" y="20"/>
                </a:cxn>
                <a:cxn ang="0">
                  <a:pos x="59" y="0"/>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4" name="Freeform 108"/>
            <p:cNvSpPr>
              <a:spLocks/>
            </p:cNvSpPr>
            <p:nvPr/>
          </p:nvSpPr>
          <p:spPr bwMode="invGray">
            <a:xfrm>
              <a:off x="2955" y="1997"/>
              <a:ext cx="19" cy="22"/>
            </a:xfrm>
            <a:custGeom>
              <a:avLst/>
              <a:gdLst/>
              <a:ahLst/>
              <a:cxnLst>
                <a:cxn ang="0">
                  <a:pos x="18" y="0"/>
                </a:cxn>
                <a:cxn ang="0">
                  <a:pos x="0" y="18"/>
                </a:cxn>
                <a:cxn ang="0">
                  <a:pos x="18" y="26"/>
                </a:cxn>
                <a:cxn ang="0">
                  <a:pos x="18" y="0"/>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5" name="Freeform 109"/>
            <p:cNvSpPr>
              <a:spLocks/>
            </p:cNvSpPr>
            <p:nvPr/>
          </p:nvSpPr>
          <p:spPr bwMode="invGray">
            <a:xfrm>
              <a:off x="2979" y="1996"/>
              <a:ext cx="37" cy="27"/>
            </a:xfrm>
            <a:custGeom>
              <a:avLst/>
              <a:gdLst/>
              <a:ahLst/>
              <a:cxnLst>
                <a:cxn ang="0">
                  <a:pos x="14" y="6"/>
                </a:cxn>
                <a:cxn ang="0">
                  <a:pos x="0" y="18"/>
                </a:cxn>
                <a:cxn ang="0">
                  <a:pos x="6" y="32"/>
                </a:cxn>
                <a:cxn ang="0">
                  <a:pos x="18" y="36"/>
                </a:cxn>
                <a:cxn ang="0">
                  <a:pos x="40" y="26"/>
                </a:cxn>
                <a:cxn ang="0">
                  <a:pos x="14" y="6"/>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6" name="Freeform 110"/>
            <p:cNvSpPr>
              <a:spLocks/>
            </p:cNvSpPr>
            <p:nvPr/>
          </p:nvSpPr>
          <p:spPr bwMode="invGray">
            <a:xfrm>
              <a:off x="3040" y="1987"/>
              <a:ext cx="20" cy="16"/>
            </a:xfrm>
            <a:custGeom>
              <a:avLst/>
              <a:gdLst/>
              <a:ahLst/>
              <a:cxnLst>
                <a:cxn ang="0">
                  <a:pos x="11" y="0"/>
                </a:cxn>
                <a:cxn ang="0">
                  <a:pos x="3" y="12"/>
                </a:cxn>
                <a:cxn ang="0">
                  <a:pos x="19" y="22"/>
                </a:cxn>
                <a:cxn ang="0">
                  <a:pos x="11" y="0"/>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7" name="Freeform 111"/>
            <p:cNvSpPr>
              <a:spLocks/>
            </p:cNvSpPr>
            <p:nvPr/>
          </p:nvSpPr>
          <p:spPr bwMode="invGray">
            <a:xfrm>
              <a:off x="3022" y="2005"/>
              <a:ext cx="15" cy="13"/>
            </a:xfrm>
            <a:custGeom>
              <a:avLst/>
              <a:gdLst/>
              <a:ahLst/>
              <a:cxnLst>
                <a:cxn ang="0">
                  <a:pos x="11" y="0"/>
                </a:cxn>
                <a:cxn ang="0">
                  <a:pos x="9" y="18"/>
                </a:cxn>
                <a:cxn ang="0">
                  <a:pos x="11" y="0"/>
                </a:cxn>
              </a:cxnLst>
              <a:rect l="0" t="0" r="r" b="b"/>
              <a:pathLst>
                <a:path w="20" h="18">
                  <a:moveTo>
                    <a:pt x="11" y="0"/>
                  </a:moveTo>
                  <a:cubicBezTo>
                    <a:pt x="1" y="14"/>
                    <a:pt x="0" y="9"/>
                    <a:pt x="9" y="18"/>
                  </a:cubicBezTo>
                  <a:cubicBezTo>
                    <a:pt x="20" y="14"/>
                    <a:pt x="16" y="18"/>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8" name="Freeform 112"/>
            <p:cNvSpPr>
              <a:spLocks/>
            </p:cNvSpPr>
            <p:nvPr/>
          </p:nvSpPr>
          <p:spPr bwMode="invGray">
            <a:xfrm>
              <a:off x="4162" y="2021"/>
              <a:ext cx="18" cy="33"/>
            </a:xfrm>
            <a:custGeom>
              <a:avLst/>
              <a:gdLst/>
              <a:ahLst/>
              <a:cxnLst>
                <a:cxn ang="0">
                  <a:pos x="24" y="0"/>
                </a:cxn>
                <a:cxn ang="0">
                  <a:pos x="8" y="16"/>
                </a:cxn>
                <a:cxn ang="0">
                  <a:pos x="0" y="34"/>
                </a:cxn>
                <a:cxn ang="0">
                  <a:pos x="16" y="40"/>
                </a:cxn>
                <a:cxn ang="0">
                  <a:pos x="24" y="0"/>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9" name="Freeform 113"/>
            <p:cNvSpPr>
              <a:spLocks/>
            </p:cNvSpPr>
            <p:nvPr/>
          </p:nvSpPr>
          <p:spPr bwMode="invGray">
            <a:xfrm>
              <a:off x="3278" y="3473"/>
              <a:ext cx="31" cy="18"/>
            </a:xfrm>
            <a:custGeom>
              <a:avLst/>
              <a:gdLst/>
              <a:ahLst/>
              <a:cxnLst>
                <a:cxn ang="0">
                  <a:pos x="30" y="0"/>
                </a:cxn>
                <a:cxn ang="0">
                  <a:pos x="26" y="24"/>
                </a:cxn>
                <a:cxn ang="0">
                  <a:pos x="30" y="0"/>
                </a:cxn>
              </a:cxnLst>
              <a:rect l="0" t="0" r="r" b="b"/>
              <a:pathLst>
                <a:path w="41" h="24">
                  <a:moveTo>
                    <a:pt x="30" y="0"/>
                  </a:moveTo>
                  <a:cubicBezTo>
                    <a:pt x="4" y="4"/>
                    <a:pt x="0" y="17"/>
                    <a:pt x="26" y="24"/>
                  </a:cubicBezTo>
                  <a:cubicBezTo>
                    <a:pt x="41" y="19"/>
                    <a:pt x="38" y="10"/>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0" name="Freeform 114"/>
            <p:cNvSpPr>
              <a:spLocks/>
            </p:cNvSpPr>
            <p:nvPr/>
          </p:nvSpPr>
          <p:spPr bwMode="invGray">
            <a:xfrm>
              <a:off x="3318" y="3466"/>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1" name="Freeform 115"/>
            <p:cNvSpPr>
              <a:spLocks/>
            </p:cNvSpPr>
            <p:nvPr/>
          </p:nvSpPr>
          <p:spPr bwMode="invGray">
            <a:xfrm>
              <a:off x="3251" y="3312"/>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2" name="Freeform 116"/>
            <p:cNvSpPr>
              <a:spLocks/>
            </p:cNvSpPr>
            <p:nvPr/>
          </p:nvSpPr>
          <p:spPr bwMode="invGray">
            <a:xfrm>
              <a:off x="3311" y="3239"/>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3" name="Freeform 117"/>
            <p:cNvSpPr>
              <a:spLocks/>
            </p:cNvSpPr>
            <p:nvPr/>
          </p:nvSpPr>
          <p:spPr bwMode="invGray">
            <a:xfrm>
              <a:off x="3287" y="3238"/>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4" name="Freeform 118"/>
            <p:cNvSpPr>
              <a:spLocks/>
            </p:cNvSpPr>
            <p:nvPr/>
          </p:nvSpPr>
          <p:spPr bwMode="invGray">
            <a:xfrm>
              <a:off x="3276" y="3260"/>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5" name="Freeform 119"/>
            <p:cNvSpPr>
              <a:spLocks/>
            </p:cNvSpPr>
            <p:nvPr/>
          </p:nvSpPr>
          <p:spPr bwMode="invGray">
            <a:xfrm>
              <a:off x="3251" y="3294"/>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6" name="Freeform 120"/>
            <p:cNvSpPr>
              <a:spLocks/>
            </p:cNvSpPr>
            <p:nvPr/>
          </p:nvSpPr>
          <p:spPr bwMode="invGray">
            <a:xfrm>
              <a:off x="3270" y="3281"/>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7" name="Freeform 121"/>
            <p:cNvSpPr>
              <a:spLocks/>
            </p:cNvSpPr>
            <p:nvPr/>
          </p:nvSpPr>
          <p:spPr bwMode="invGray">
            <a:xfrm>
              <a:off x="2537" y="229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8" name="Freeform 122"/>
            <p:cNvSpPr>
              <a:spLocks/>
            </p:cNvSpPr>
            <p:nvPr/>
          </p:nvSpPr>
          <p:spPr bwMode="invGray">
            <a:xfrm>
              <a:off x="2476" y="2259"/>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9" name="Freeform 123"/>
            <p:cNvSpPr>
              <a:spLocks/>
            </p:cNvSpPr>
            <p:nvPr/>
          </p:nvSpPr>
          <p:spPr bwMode="invGray">
            <a:xfrm>
              <a:off x="2238" y="2042"/>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grpSp>
      <p:pic>
        <p:nvPicPr>
          <p:cNvPr id="117" name="Picture 116" descr="G_2_Finel.png"/>
          <p:cNvPicPr>
            <a:picLocks noChangeAspect="1"/>
          </p:cNvPicPr>
          <p:nvPr userDrawn="1"/>
        </p:nvPicPr>
        <p:blipFill>
          <a:blip r:embed="rId3" cstate="print"/>
          <a:stretch>
            <a:fillRect/>
          </a:stretch>
        </p:blipFill>
        <p:spPr>
          <a:xfrm>
            <a:off x="4554604" y="3124200"/>
            <a:ext cx="4513196" cy="3048000"/>
          </a:xfrm>
          <a:prstGeom prst="rect">
            <a:avLst/>
          </a:prstGeom>
        </p:spPr>
      </p:pic>
      <p:pic>
        <p:nvPicPr>
          <p:cNvPr id="4109" name="Picture 13" descr="artplus_nature_naturalcity42_f"/>
          <p:cNvPicPr>
            <a:picLocks noChangeAspect="1" noChangeArrowheads="1"/>
          </p:cNvPicPr>
          <p:nvPr/>
        </p:nvPicPr>
        <p:blipFill>
          <a:blip r:embed="rId4" cstate="print"/>
          <a:srcRect/>
          <a:stretch>
            <a:fillRect/>
          </a:stretch>
        </p:blipFill>
        <p:spPr bwMode="auto">
          <a:xfrm>
            <a:off x="4994275" y="4594225"/>
            <a:ext cx="4911725" cy="1882775"/>
          </a:xfrm>
          <a:prstGeom prst="rect">
            <a:avLst/>
          </a:prstGeom>
          <a:noFill/>
        </p:spPr>
      </p:pic>
      <p:sp>
        <p:nvSpPr>
          <p:cNvPr id="4098" name="Rectangle 2"/>
          <p:cNvSpPr>
            <a:spLocks noGrp="1" noChangeArrowheads="1"/>
          </p:cNvSpPr>
          <p:nvPr>
            <p:ph type="ctrTitle"/>
          </p:nvPr>
        </p:nvSpPr>
        <p:spPr>
          <a:xfrm>
            <a:off x="304800" y="4419600"/>
            <a:ext cx="6400800" cy="1143000"/>
          </a:xfrm>
          <a:prstGeom prst="rect">
            <a:avLst/>
          </a:prstGeom>
        </p:spPr>
        <p:txBody>
          <a:bodyPr/>
          <a:lstStyle>
            <a:lvl1pPr algn="l">
              <a:defRPr lang="en-US" sz="3400" b="1" i="0" dirty="0">
                <a:solidFill>
                  <a:schemeClr val="bg1"/>
                </a:solidFill>
                <a:latin typeface="+mj-lt"/>
                <a:ea typeface="+mj-ea"/>
                <a:cs typeface="+mj-cs"/>
              </a:defRPr>
            </a:lvl1pPr>
          </a:lstStyle>
          <a:p>
            <a:r>
              <a:rPr lang="en-US" dirty="0"/>
              <a:t>Click to edit Master title style</a:t>
            </a:r>
          </a:p>
        </p:txBody>
      </p:sp>
      <p:pic>
        <p:nvPicPr>
          <p:cNvPr id="4105" name="Picture 9" descr="artplus_nature_naturalcity42_b"/>
          <p:cNvPicPr>
            <a:picLocks noChangeAspect="1" noChangeArrowheads="1"/>
          </p:cNvPicPr>
          <p:nvPr/>
        </p:nvPicPr>
        <p:blipFill>
          <a:blip r:embed="rId5" cstate="print"/>
          <a:srcRect/>
          <a:stretch>
            <a:fillRect/>
          </a:stretch>
        </p:blipFill>
        <p:spPr bwMode="auto">
          <a:xfrm>
            <a:off x="5195888" y="3097213"/>
            <a:ext cx="2971800" cy="571500"/>
          </a:xfrm>
          <a:prstGeom prst="rect">
            <a:avLst/>
          </a:prstGeom>
          <a:noFill/>
        </p:spPr>
      </p:pic>
      <p:pic>
        <p:nvPicPr>
          <p:cNvPr id="4104" name="Picture 8" descr="artplus_nature_naturalcity42_e"/>
          <p:cNvPicPr>
            <a:picLocks noChangeAspect="1" noChangeArrowheads="1"/>
          </p:cNvPicPr>
          <p:nvPr/>
        </p:nvPicPr>
        <p:blipFill>
          <a:blip r:embed="rId6" cstate="print"/>
          <a:srcRect/>
          <a:stretch>
            <a:fillRect/>
          </a:stretch>
        </p:blipFill>
        <p:spPr bwMode="auto">
          <a:xfrm>
            <a:off x="5925312" y="1993900"/>
            <a:ext cx="1546225" cy="1663700"/>
          </a:xfrm>
          <a:prstGeom prst="rect">
            <a:avLst/>
          </a:prstGeom>
          <a:noFill/>
        </p:spPr>
      </p:pic>
      <p:pic>
        <p:nvPicPr>
          <p:cNvPr id="4107" name="Picture 11" descr="artplus_nature_naturalcity42_d"/>
          <p:cNvPicPr>
            <a:picLocks noChangeAspect="1" noChangeArrowheads="1"/>
          </p:cNvPicPr>
          <p:nvPr/>
        </p:nvPicPr>
        <p:blipFill>
          <a:blip r:embed="rId7" cstate="print"/>
          <a:srcRect/>
          <a:stretch>
            <a:fillRect/>
          </a:stretch>
        </p:blipFill>
        <p:spPr bwMode="auto">
          <a:xfrm>
            <a:off x="5626100" y="2862263"/>
            <a:ext cx="623888" cy="5794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05"/>
                                        </p:tgtEl>
                                        <p:attrNameLst>
                                          <p:attrName>style.visibility</p:attrName>
                                        </p:attrNameLst>
                                      </p:cBhvr>
                                      <p:to>
                                        <p:strVal val="visible"/>
                                      </p:to>
                                    </p:set>
                                    <p:animEffect transition="in" filter="fade">
                                      <p:cBhvr>
                                        <p:cTn id="7" dur="1000"/>
                                        <p:tgtEl>
                                          <p:spTgt spid="4105"/>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107"/>
                                        </p:tgtEl>
                                        <p:attrNameLst>
                                          <p:attrName>style.visibility</p:attrName>
                                        </p:attrNameLst>
                                      </p:cBhvr>
                                      <p:to>
                                        <p:strVal val="visible"/>
                                      </p:to>
                                    </p:set>
                                    <p:animEffect transition="in" filter="wipe(down)">
                                      <p:cBhvr>
                                        <p:cTn id="11" dur="500"/>
                                        <p:tgtEl>
                                          <p:spTgt spid="4107"/>
                                        </p:tgtEl>
                                      </p:cBhvr>
                                    </p:animEffect>
                                  </p:childTnLst>
                                </p:cTn>
                              </p:par>
                            </p:childTnLst>
                          </p:cTn>
                        </p:par>
                        <p:par>
                          <p:cTn id="12" fill="hold">
                            <p:stCondLst>
                              <p:cond delay="1500"/>
                            </p:stCondLst>
                            <p:childTnLst>
                              <p:par>
                                <p:cTn id="13" presetID="22" presetClass="entr" presetSubtype="4" fill="hold" nodeType="afterEffect">
                                  <p:stCondLst>
                                    <p:cond delay="0"/>
                                  </p:stCondLst>
                                  <p:childTnLst>
                                    <p:set>
                                      <p:cBhvr>
                                        <p:cTn id="14" dur="1" fill="hold">
                                          <p:stCondLst>
                                            <p:cond delay="0"/>
                                          </p:stCondLst>
                                        </p:cTn>
                                        <p:tgtEl>
                                          <p:spTgt spid="4104"/>
                                        </p:tgtEl>
                                        <p:attrNameLst>
                                          <p:attrName>style.visibility</p:attrName>
                                        </p:attrNameLst>
                                      </p:cBhvr>
                                      <p:to>
                                        <p:strVal val="visible"/>
                                      </p:to>
                                    </p:set>
                                    <p:animEffect transition="in" filter="wipe(down)">
                                      <p:cBhvr>
                                        <p:cTn id="15" dur="500"/>
                                        <p:tgtEl>
                                          <p:spTgt spid="4104"/>
                                        </p:tgtEl>
                                      </p:cBhvr>
                                    </p:animEffect>
                                  </p:childTnLst>
                                </p:cTn>
                              </p:par>
                            </p:childTnLst>
                          </p:cTn>
                        </p:par>
                        <p:par>
                          <p:cTn id="16" fill="hold">
                            <p:stCondLst>
                              <p:cond delay="2000"/>
                            </p:stCondLst>
                            <p:childTnLst>
                              <p:par>
                                <p:cTn id="17" presetID="22" presetClass="entr" presetSubtype="4" fill="hold" nodeType="afterEffect">
                                  <p:stCondLst>
                                    <p:cond delay="0"/>
                                  </p:stCondLst>
                                  <p:childTnLst>
                                    <p:set>
                                      <p:cBhvr>
                                        <p:cTn id="18" dur="1" fill="hold">
                                          <p:stCondLst>
                                            <p:cond delay="0"/>
                                          </p:stCondLst>
                                        </p:cTn>
                                        <p:tgtEl>
                                          <p:spTgt spid="4109"/>
                                        </p:tgtEl>
                                        <p:attrNameLst>
                                          <p:attrName>style.visibility</p:attrName>
                                        </p:attrNameLst>
                                      </p:cBhvr>
                                      <p:to>
                                        <p:strVal val="visible"/>
                                      </p:to>
                                    </p:set>
                                    <p:animEffect transition="in" filter="wipe(down)">
                                      <p:cBhvr>
                                        <p:cTn id="19" dur="1000"/>
                                        <p:tgtEl>
                                          <p:spTgt spid="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dirty="0" smtClean="0">
                <a:solidFill>
                  <a:schemeClr val="tx1"/>
                </a:solidFill>
                <a:latin typeface="+mj-lt"/>
                <a:ea typeface="+mn-ea"/>
                <a:cs typeface="Arial"/>
              </a:defRPr>
            </a:lvl1pPr>
          </a:lstStyle>
          <a:p>
            <a:pPr lvl="0"/>
            <a:r>
              <a:rPr lang="en-US" dirty="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chemeClr val="tx1"/>
                </a:solidFill>
              </a:defRPr>
            </a:lvl1pPr>
            <a:lvl2pPr>
              <a:buClr>
                <a:srgbClr val="0070C0"/>
              </a:buClr>
              <a:buFont typeface="Arial" pitchFamily="34" charset="0"/>
              <a:buChar char="•"/>
              <a:defRPr>
                <a:solidFill>
                  <a:schemeClr val="tx1"/>
                </a:solidFill>
              </a:defRPr>
            </a:lvl2pPr>
            <a:lvl3pPr>
              <a:buClr>
                <a:srgbClr val="0070C0"/>
              </a:buClr>
              <a:buFont typeface="Arial" pitchFamily="34" charset="0"/>
              <a:buChar char="•"/>
              <a:defRPr>
                <a:solidFill>
                  <a:schemeClr val="tx1"/>
                </a:solidFill>
              </a:defRPr>
            </a:lvl3pPr>
            <a:lvl4pPr>
              <a:buClr>
                <a:srgbClr val="0070C0"/>
              </a:buClr>
              <a:buFont typeface="Arial" pitchFamily="34" charset="0"/>
              <a:buChar char="•"/>
              <a:defRPr>
                <a:solidFill>
                  <a:schemeClr val="tx1"/>
                </a:solidFill>
              </a:defRPr>
            </a:lvl4pPr>
            <a:lvl5pPr>
              <a:buClr>
                <a:srgbClr val="0070C0"/>
              </a:buClr>
              <a:buFont typeface="Arial" pitchFamily="34" charset="0"/>
              <a:buChar char="•"/>
              <a:defRPr>
                <a:solidFill>
                  <a:schemeClr val="tx1"/>
                </a:solidFill>
              </a:defRPr>
            </a:lvl5pPr>
          </a:lstStyle>
          <a:p>
            <a:pPr lvl="0"/>
            <a:r>
              <a:rPr lang="en-IN" dirty="0"/>
              <a:t>Please use bullet points on this slide when the content is heavy break it up into highlights, don’t use paragraphs of text</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a:prstGeom prst="rect">
            <a:avLst/>
          </a:prstGeo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57200" y="6476999"/>
            <a:ext cx="2133600" cy="274320"/>
          </a:xfrm>
          <a:prstGeom prst="rect">
            <a:avLst/>
          </a:prstGeom>
        </p:spPr>
        <p:txBody>
          <a:bodyPr/>
          <a:lstStyle/>
          <a:p>
            <a:endParaRPr lang="en-US"/>
          </a:p>
        </p:txBody>
      </p:sp>
      <p:sp>
        <p:nvSpPr>
          <p:cNvPr id="5" name="Footer Placeholder 4"/>
          <p:cNvSpPr>
            <a:spLocks noGrp="1"/>
          </p:cNvSpPr>
          <p:nvPr>
            <p:ph type="ftr" sz="quarter" idx="11"/>
          </p:nvPr>
        </p:nvSpPr>
        <p:spPr>
          <a:xfrm>
            <a:off x="2640596" y="6476999"/>
            <a:ext cx="5507719" cy="274320"/>
          </a:xfrm>
          <a:prstGeom prst="rect">
            <a:avLst/>
          </a:prstGeom>
        </p:spPr>
        <p:txBody>
          <a:bodyPr/>
          <a:lstStyle/>
          <a:p>
            <a:r>
              <a:rPr lang="en-US"/>
              <a:t>Shapes: Introductory basics you can't live without</a:t>
            </a:r>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84DACE6F-F406-4ED2-AB86-D251132232B1}" type="slidenum">
              <a:rPr lang="en-US" smtClean="0"/>
              <a:pPr/>
              <a:t>‹#›</a:t>
            </a:fld>
            <a:endParaRPr lang="en-US"/>
          </a:p>
        </p:txBody>
      </p:sp>
    </p:spTree>
    <p:extLst>
      <p:ext uri="{BB962C8B-B14F-4D97-AF65-F5344CB8AC3E}">
        <p14:creationId xmlns:p14="http://schemas.microsoft.com/office/powerpoint/2010/main" val="3659884732"/>
      </p:ext>
    </p:extLst>
  </p:cSld>
  <p:clrMapOvr>
    <a:overrideClrMapping bg1="dk1" tx1="lt1" bg2="dk2" tx2="lt2" accent1="accent1" accent2="accent2" accent3="accent3" accent4="accent4" accent5="accent5" accent6="accent6" hlink="hlink" folHlink="folHlink"/>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with 2 lists">
    <p:spTree>
      <p:nvGrpSpPr>
        <p:cNvPr id="1" name=""/>
        <p:cNvGrpSpPr/>
        <p:nvPr/>
      </p:nvGrpSpPr>
      <p:grpSpPr>
        <a:xfrm>
          <a:off x="0" y="0"/>
          <a:ext cx="0" cy="0"/>
          <a:chOff x="0" y="0"/>
          <a:chExt cx="0" cy="0"/>
        </a:xfrm>
      </p:grpSpPr>
      <p:sp>
        <p:nvSpPr>
          <p:cNvPr id="9" name="Rectangle 8"/>
          <p:cNvSpPr/>
          <p:nvPr userDrawn="1"/>
        </p:nvSpPr>
        <p:spPr>
          <a:xfrm>
            <a:off x="751112"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a:ln>
                <a:noFill/>
              </a:ln>
              <a:solidFill>
                <a:schemeClr val="bg1"/>
              </a:solidFill>
              <a:effectLst/>
              <a:uLnTx/>
              <a:uFillTx/>
              <a:latin typeface="+mj-lt"/>
              <a:ea typeface="+mn-ea"/>
              <a:cs typeface="+mn-cs"/>
            </a:endParaRPr>
          </a:p>
        </p:txBody>
      </p:sp>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solidFill>
                <a:effectLst/>
                <a:uLnTx/>
                <a:uFillTx/>
                <a:latin typeface="+mn-lt"/>
                <a:ea typeface="+mn-ea"/>
                <a:cs typeface="+mn-cs"/>
              </a:defRPr>
            </a:lvl1pPr>
          </a:lstStyle>
          <a:p>
            <a:pPr lvl="0"/>
            <a:r>
              <a:rPr lang="en-US" dirty="0"/>
              <a:t>Insert Text</a:t>
            </a:r>
          </a:p>
          <a:p>
            <a:pPr lvl="0"/>
            <a:r>
              <a:rPr lang="en-US" dirty="0"/>
              <a:t>Insert Text</a:t>
            </a:r>
          </a:p>
          <a:p>
            <a:pPr lvl="0"/>
            <a:r>
              <a:rPr lang="en-US" dirty="0"/>
              <a:t>Insert Text</a:t>
            </a:r>
          </a:p>
          <a:p>
            <a:pPr lvl="0"/>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lvl="0"/>
            <a:endParaRPr lang="en-US" dirty="0"/>
          </a:p>
        </p:txBody>
      </p:sp>
      <p:sp>
        <p:nvSpPr>
          <p:cNvPr id="21" name="Text Placeholder 15"/>
          <p:cNvSpPr>
            <a:spLocks noGrp="1"/>
          </p:cNvSpPr>
          <p:nvPr>
            <p:ph type="body" sz="quarter" idx="22" hasCustomPrompt="1"/>
          </p:nvPr>
        </p:nvSpPr>
        <p:spPr>
          <a:xfrm>
            <a:off x="729340"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a:t>Column 1</a:t>
            </a:r>
            <a:endParaRPr lang="en-IN" dirty="0"/>
          </a:p>
        </p:txBody>
      </p:sp>
      <p:sp>
        <p:nvSpPr>
          <p:cNvPr id="25" name="Rectangle 24"/>
          <p:cNvSpPr/>
          <p:nvPr userDrawn="1"/>
        </p:nvSpPr>
        <p:spPr>
          <a:xfrm>
            <a:off x="4751389"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a:ln>
                <a:noFill/>
              </a:ln>
              <a:solidFill>
                <a:schemeClr val="bg1"/>
              </a:solidFill>
              <a:effectLst/>
              <a:uLnTx/>
              <a:uFillTx/>
              <a:latin typeface="+mj-lt"/>
              <a:ea typeface="+mn-ea"/>
              <a:cs typeface="+mn-cs"/>
            </a:endParaRPr>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solidFill>
                <a:effectLst/>
                <a:uLnTx/>
                <a:uFillTx/>
                <a:latin typeface="+mn-lt"/>
                <a:ea typeface="+mn-ea"/>
                <a:cs typeface="+mn-cs"/>
              </a:defRPr>
            </a:lvl1pPr>
          </a:lstStyle>
          <a:p>
            <a:pPr lvl="0"/>
            <a:r>
              <a:rPr lang="en-US" dirty="0"/>
              <a:t>Insert Text</a:t>
            </a:r>
          </a:p>
          <a:p>
            <a:pPr lvl="0"/>
            <a:r>
              <a:rPr lang="en-US" dirty="0"/>
              <a:t>Insert Text</a:t>
            </a:r>
          </a:p>
          <a:p>
            <a:pPr lvl="0"/>
            <a:r>
              <a:rPr lang="en-US" dirty="0"/>
              <a:t>Insert Text</a:t>
            </a:r>
          </a:p>
          <a:p>
            <a:pPr lvl="0"/>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lvl="0"/>
            <a:endParaRPr lang="en-US" dirty="0"/>
          </a:p>
        </p:txBody>
      </p:sp>
      <p:sp>
        <p:nvSpPr>
          <p:cNvPr id="27" name="Text Placeholder 15"/>
          <p:cNvSpPr>
            <a:spLocks noGrp="1"/>
          </p:cNvSpPr>
          <p:nvPr>
            <p:ph type="body" sz="quarter" idx="24" hasCustomPrompt="1"/>
          </p:nvPr>
        </p:nvSpPr>
        <p:spPr>
          <a:xfrm>
            <a:off x="4729617"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a:t>Column 2</a:t>
            </a:r>
            <a:endParaRPr lang="en-IN" dirty="0"/>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dirty="0"/>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solidFill>
                <a:effectLst/>
                <a:uLnTx/>
                <a:uFillTx/>
                <a:latin typeface="Arial"/>
                <a:ea typeface="+mn-ea"/>
                <a:cs typeface="Arial"/>
              </a:defRPr>
            </a:lvl1pPr>
          </a:lstStyle>
          <a:p>
            <a:pPr lvl="0"/>
            <a:r>
              <a:rPr lang="en-US" dirty="0"/>
              <a:t>INSERT COLUMN HEADING HERE</a:t>
            </a:r>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476999"/>
            <a:ext cx="2133600" cy="274320"/>
          </a:xfrm>
          <a:prstGeom prst="rect">
            <a:avLst/>
          </a:prstGeom>
        </p:spPr>
        <p:txBody>
          <a:bodyPr/>
          <a:lstStyle/>
          <a:p>
            <a:r>
              <a:rPr lang="en-US" dirty="0"/>
              <a:t>July 2017</a:t>
            </a:r>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lvl1pPr>
              <a:defRPr/>
            </a:lvl1pPr>
          </a:lstStyle>
          <a:p>
            <a:r>
              <a:rPr lang="en-US" dirty="0" err="1"/>
              <a:t>Mukesh</a:t>
            </a:r>
            <a:r>
              <a:rPr lang="en-US" dirty="0"/>
              <a:t> </a:t>
            </a:r>
            <a:r>
              <a:rPr lang="en-US" dirty="0" err="1"/>
              <a:t>Rao</a:t>
            </a:r>
            <a:endParaRPr lang="en-US" dirty="0"/>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8631FF35-3F7D-4363-8164-17F69D3BF807}" type="slidenum">
              <a:rPr lang="en-US" smtClean="0"/>
              <a:pPr/>
              <a:t>‹#›</a:t>
            </a:fld>
            <a:endParaRPr lang="en-US"/>
          </a:p>
        </p:txBody>
      </p:sp>
      <p:sp>
        <p:nvSpPr>
          <p:cNvPr id="6" name="TextBox 5"/>
          <p:cNvSpPr txBox="1"/>
          <p:nvPr userDrawn="1"/>
        </p:nvSpPr>
        <p:spPr>
          <a:xfrm>
            <a:off x="0" y="0"/>
            <a:ext cx="9144000" cy="523220"/>
          </a:xfrm>
          <a:prstGeom prst="rect">
            <a:avLst/>
          </a:prstGeom>
          <a:solidFill>
            <a:schemeClr val="accent1">
              <a:lumMod val="40000"/>
              <a:lumOff val="60000"/>
            </a:schemeClr>
          </a:solidFill>
        </p:spPr>
        <p:txBody>
          <a:bodyPr wrap="square" rtlCol="0">
            <a:spAutoFit/>
          </a:bodyPr>
          <a:lstStyle/>
          <a:p>
            <a:r>
              <a:rPr lang="en-US" sz="2800" dirty="0"/>
              <a:t>Supervised Machine Learning</a:t>
            </a:r>
          </a:p>
        </p:txBody>
      </p:sp>
    </p:spTree>
    <p:extLst>
      <p:ext uri="{BB962C8B-B14F-4D97-AF65-F5344CB8AC3E}">
        <p14:creationId xmlns:p14="http://schemas.microsoft.com/office/powerpoint/2010/main" val="4026132081"/>
      </p:ext>
    </p:extLst>
  </p:cSld>
  <p:clrMapOvr>
    <a:masterClrMapping/>
  </p:clrMapOvr>
  <p:transition spd="med">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Title slide">
    <p:bg>
      <p:bgPr>
        <a:solidFill>
          <a:schemeClr val="bg1"/>
        </a:solidFill>
        <a:effectLst/>
      </p:bgPr>
    </p:bg>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cstate="print"/>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7"/>
            <a:ext cx="4142266" cy="1547161"/>
          </a:xfrm>
          <a:prstGeom prst="rect">
            <a:avLst/>
          </a:prstGeo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a:t>Insert Title</a:t>
            </a:r>
            <a:br>
              <a:rPr lang="en-US" dirty="0"/>
            </a:br>
            <a:r>
              <a:rPr lang="en-US" dirty="0"/>
              <a:t>Here</a:t>
            </a:r>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Your Name</a:t>
            </a:r>
          </a:p>
        </p:txBody>
      </p: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Tree>
    <p:extLst>
      <p:ext uri="{BB962C8B-B14F-4D97-AF65-F5344CB8AC3E}">
        <p14:creationId xmlns:p14="http://schemas.microsoft.com/office/powerpoint/2010/main" val="822976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Green">
    <p:spTree>
      <p:nvGrpSpPr>
        <p:cNvPr id="1" name=""/>
        <p:cNvGrpSpPr/>
        <p:nvPr/>
      </p:nvGrpSpPr>
      <p:grpSpPr>
        <a:xfrm>
          <a:off x="0" y="0"/>
          <a:ext cx="0" cy="0"/>
          <a:chOff x="0" y="0"/>
          <a:chExt cx="0" cy="0"/>
        </a:xfrm>
      </p:grpSpPr>
      <p:pic>
        <p:nvPicPr>
          <p:cNvPr id="4" name="Picture 2" descr="E:\My Documents\1 Temple\1 Wipro\1 On-going Jobs\Corporate ppt\z+ final\TMPLTS\8a.gif"/>
          <p:cNvPicPr>
            <a:picLocks noChangeAspect="1" noChangeArrowheads="1"/>
          </p:cNvPicPr>
          <p:nvPr/>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15" name="Content Placeholder 2"/>
          <p:cNvSpPr>
            <a:spLocks noGrp="1"/>
          </p:cNvSpPr>
          <p:nvPr>
            <p:ph idx="1"/>
          </p:nvPr>
        </p:nvSpPr>
        <p:spPr>
          <a:xfrm>
            <a:off x="457200" y="12954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p:cNvSpPr>
            <a:spLocks noGrp="1"/>
          </p:cNvSpPr>
          <p:nvPr>
            <p:ph type="title"/>
          </p:nvPr>
        </p:nvSpPr>
        <p:spPr>
          <a:xfrm>
            <a:off x="3541" y="301152"/>
            <a:ext cx="7563358" cy="914400"/>
          </a:xfrm>
          <a:prstGeom prst="rect">
            <a:avLst/>
          </a:prstGeom>
        </p:spPr>
        <p:txBody>
          <a:bodyPr>
            <a:normAutofit/>
          </a:bodyPr>
          <a:lstStyle>
            <a:lvl1pPr algn="l">
              <a:defRPr sz="3200">
                <a:latin typeface="Gill Sans MT" pitchFamily="34" charset="0"/>
              </a:defRPr>
            </a:lvl1pPr>
          </a:lstStyle>
          <a:p>
            <a:r>
              <a:rPr lang="en-US"/>
              <a:t>Click to edit Master title style</a:t>
            </a:r>
            <a:endParaRPr lang="en-US" dirty="0"/>
          </a:p>
        </p:txBody>
      </p:sp>
    </p:spTree>
  </p:cSld>
  <p:clrMapOvr>
    <a:masterClrMapping/>
  </p:clrMapOvr>
  <p:hf sldNum="0"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wo Content Yellow">
    <p:spTree>
      <p:nvGrpSpPr>
        <p:cNvPr id="1" name=""/>
        <p:cNvGrpSpPr/>
        <p:nvPr/>
      </p:nvGrpSpPr>
      <p:grpSpPr>
        <a:xfrm>
          <a:off x="0" y="0"/>
          <a:ext cx="0" cy="0"/>
          <a:chOff x="0" y="0"/>
          <a:chExt cx="0" cy="0"/>
        </a:xfrm>
      </p:grpSpPr>
      <p:pic>
        <p:nvPicPr>
          <p:cNvPr id="5" name="Picture 2" descr="E:\My Documents\1 Temple\1 Wipro\1 On-going Jobs\Corporate ppt\z+ final\TMPLTS\6a.gif"/>
          <p:cNvPicPr>
            <a:picLocks noChangeAspect="1" noChangeArrowheads="1"/>
          </p:cNvPicPr>
          <p:nvPr/>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6"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78103"/>
            <a:ext cx="7696200" cy="1143000"/>
          </a:xfrm>
          <a:prstGeom prst="rect">
            <a:avLst/>
          </a:prstGeom>
        </p:spPr>
        <p:txBody>
          <a:bodyPr/>
          <a:lstStyle/>
          <a:p>
            <a:r>
              <a:rPr lang="en-US"/>
              <a:t>Click to edit Master title style</a:t>
            </a:r>
            <a:endParaRPr lang="en-US" dirty="0"/>
          </a:p>
        </p:txBody>
      </p:sp>
    </p:spTree>
  </p:cSld>
  <p:clrMapOvr>
    <a:masterClrMapping/>
  </p:clrMapOvr>
  <p:hf sldNum="0"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ntent Red">
    <p:spTree>
      <p:nvGrpSpPr>
        <p:cNvPr id="1" name=""/>
        <p:cNvGrpSpPr/>
        <p:nvPr/>
      </p:nvGrpSpPr>
      <p:grpSpPr>
        <a:xfrm>
          <a:off x="0" y="0"/>
          <a:ext cx="0" cy="0"/>
          <a:chOff x="0" y="0"/>
          <a:chExt cx="0" cy="0"/>
        </a:xfrm>
      </p:grpSpPr>
      <p:pic>
        <p:nvPicPr>
          <p:cNvPr id="4" name="Picture 2" descr="E:\My Documents\1 Temple\1 Wipro\1 On-going Jobs\Corporate ppt\z+ final\TMPLTS\4a.gif"/>
          <p:cNvPicPr>
            <a:picLocks noChangeAspect="1" noChangeArrowheads="1"/>
          </p:cNvPicPr>
          <p:nvPr/>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14"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1"/>
          <p:cNvSpPr>
            <a:spLocks noGrp="1"/>
          </p:cNvSpPr>
          <p:nvPr>
            <p:ph type="title"/>
          </p:nvPr>
        </p:nvSpPr>
        <p:spPr>
          <a:xfrm>
            <a:off x="0" y="0"/>
            <a:ext cx="7563358" cy="914400"/>
          </a:xfrm>
          <a:prstGeom prst="rect">
            <a:avLst/>
          </a:prstGeom>
        </p:spPr>
        <p:txBody>
          <a:bodyPr>
            <a:normAutofit/>
          </a:bodyPr>
          <a:lstStyle>
            <a:lvl1pPr algn="l">
              <a:defRPr sz="3200">
                <a:latin typeface="Gill Sans MT" pitchFamily="34" charset="0"/>
              </a:defRPr>
            </a:lvl1pPr>
          </a:lstStyle>
          <a:p>
            <a:r>
              <a:rPr lang="en-US"/>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3C64F1A-634F-4D87-879A-92D5310009B0}" type="datetimeFigureOut">
              <a:rPr lang="en-IN" smtClean="0"/>
              <a:t>24-01-2020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154B70-E369-4376-B1F1-2B78D03D73E4}" type="slidenum">
              <a:rPr lang="en-IN" smtClean="0"/>
              <a:t>‹#›</a:t>
            </a:fld>
            <a:endParaRPr lang="en-IN"/>
          </a:p>
        </p:txBody>
      </p:sp>
    </p:spTree>
    <p:extLst>
      <p:ext uri="{BB962C8B-B14F-4D97-AF65-F5344CB8AC3E}">
        <p14:creationId xmlns:p14="http://schemas.microsoft.com/office/powerpoint/2010/main" val="768067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dirty="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chemeClr val="tx1"/>
                </a:solidFill>
              </a:defRPr>
            </a:lvl1pPr>
            <a:lvl2pPr>
              <a:buClr>
                <a:srgbClr val="0070C0"/>
              </a:buClr>
              <a:buFont typeface="Arial" pitchFamily="34" charset="0"/>
              <a:buChar char="•"/>
              <a:defRPr>
                <a:solidFill>
                  <a:schemeClr val="tx1"/>
                </a:solidFill>
              </a:defRPr>
            </a:lvl2pPr>
            <a:lvl3pPr>
              <a:buClr>
                <a:srgbClr val="0070C0"/>
              </a:buClr>
              <a:buFont typeface="Arial" pitchFamily="34" charset="0"/>
              <a:buChar char="•"/>
              <a:defRPr>
                <a:solidFill>
                  <a:schemeClr val="tx1"/>
                </a:solidFill>
              </a:defRPr>
            </a:lvl3pPr>
            <a:lvl4pPr>
              <a:buClr>
                <a:srgbClr val="0070C0"/>
              </a:buClr>
              <a:buFont typeface="Arial" pitchFamily="34" charset="0"/>
              <a:buChar char="•"/>
              <a:defRPr>
                <a:solidFill>
                  <a:schemeClr val="tx1"/>
                </a:solidFill>
              </a:defRPr>
            </a:lvl4pPr>
            <a:lvl5pPr>
              <a:buClr>
                <a:srgbClr val="0070C0"/>
              </a:buClr>
              <a:buFont typeface="Arial" pitchFamily="34" charset="0"/>
              <a:buChar char="•"/>
              <a:defRPr>
                <a:solidFill>
                  <a:schemeClr val="tx1"/>
                </a:solidFill>
              </a:defRPr>
            </a:lvl5pPr>
          </a:lstStyle>
          <a:p>
            <a:pPr lvl="0"/>
            <a:r>
              <a:rPr lang="en-IN" dirty="0"/>
              <a:t>Please use bullet points on this slide when the content is heavy break it up into highlights, don’t use paragraphs of text</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dirty="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6">
              <a:lumMod val="40000"/>
              <a:lumOff val="60000"/>
              <a:alpha val="75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solidFill>
                <a:latin typeface="Arial" pitchFamily="34" charset="0"/>
                <a:ea typeface="+mn-ea"/>
                <a:cs typeface="Arial" pitchFamily="34" charset="0"/>
              </a:defRPr>
            </a:lvl1pPr>
          </a:lstStyle>
          <a:p>
            <a:pPr lvl="0"/>
            <a:r>
              <a:rPr lang="en-US" dirty="0"/>
              <a:t>Insert Text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with Paragarp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a:prstGeom prst="rect">
            <a:avLst/>
          </a:prstGeom>
        </p:spPr>
        <p:txBody>
          <a:bodyPr/>
          <a:lstStyle>
            <a:lvl1pPr algn="ctr">
              <a:defRPr/>
            </a:lvl1pPr>
          </a:lstStyle>
          <a:p>
            <a:r>
              <a:rPr lang="en-US" dirty="0"/>
              <a:t>Vertical image with paragraph text</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a:solidFill>
                  <a:schemeClr val="tx1">
                    <a:lumMod val="65000"/>
                    <a:lumOff val="35000"/>
                  </a:schemeClr>
                </a:solidFill>
                <a:cs typeface="Arial"/>
              </a:rPr>
              <a:t>the image. Insert Text </a:t>
            </a:r>
            <a:r>
              <a:rPr lang="en-US" dirty="0" err="1">
                <a:solidFill>
                  <a:schemeClr val="tx1">
                    <a:lumMod val="65000"/>
                    <a:lumOff val="35000"/>
                  </a:schemeClr>
                </a:solidFill>
                <a:cs typeface="Arial"/>
              </a:rPr>
              <a:t>Here.</a:t>
            </a:r>
            <a:r>
              <a:rPr lang="en-US" dirty="0">
                <a:solidFill>
                  <a:schemeClr val="tx1">
                    <a:lumMod val="65000"/>
                    <a:lumOff val="35000"/>
                  </a:schemeClr>
                </a:solidFill>
                <a:cs typeface="Arial"/>
              </a:rPr>
              <a:t> Keep text as minimal as possible.</a:t>
            </a:r>
            <a:endParaRPr lang="en-US" dirty="0">
              <a:solidFill>
                <a:schemeClr val="tx1">
                  <a:lumMod val="65000"/>
                  <a:lumOff val="35000"/>
                </a:schemeClr>
              </a:solidFill>
              <a:latin typeface="Arial"/>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dirty="0">
                <a:solidFill>
                  <a:schemeClr val="tx1">
                    <a:lumMod val="65000"/>
                    <a:lumOff val="35000"/>
                  </a:schemeClr>
                </a:solidFill>
                <a:cs typeface="Arial"/>
              </a:rPr>
              <a:t>This vertical image should be aligned left and centered vertically on the slide. </a:t>
            </a:r>
            <a:br>
              <a:rPr lang="en-US" dirty="0">
                <a:solidFill>
                  <a:schemeClr val="tx1">
                    <a:lumMod val="65000"/>
                    <a:lumOff val="35000"/>
                  </a:schemeClr>
                </a:solidFill>
                <a:cs typeface="Arial"/>
              </a:rPr>
            </a:br>
            <a:r>
              <a:rPr lang="en-US" dirty="0">
                <a:solidFill>
                  <a:schemeClr val="tx1">
                    <a:lumMod val="65000"/>
                    <a:lumOff val="35000"/>
                  </a:schemeClr>
                </a:solidFill>
                <a:cs typeface="Arial"/>
              </a:rPr>
              <a:t/>
            </a:r>
            <a:br>
              <a:rPr lang="en-US" dirty="0">
                <a:solidFill>
                  <a:schemeClr val="tx1">
                    <a:lumMod val="65000"/>
                    <a:lumOff val="35000"/>
                  </a:schemeClr>
                </a:solidFill>
                <a:cs typeface="Arial"/>
              </a:rPr>
            </a:br>
            <a:r>
              <a:rPr lang="en-US" dirty="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8" name="Title 1"/>
          <p:cNvSpPr>
            <a:spLocks noGrp="1"/>
          </p:cNvSpPr>
          <p:nvPr>
            <p:ph type="title" hasCustomPrompt="1"/>
          </p:nvPr>
        </p:nvSpPr>
        <p:spPr>
          <a:xfrm>
            <a:off x="448140" y="140511"/>
            <a:ext cx="8229600" cy="553998"/>
          </a:xfrm>
          <a:prstGeom prst="rect">
            <a:avLst/>
          </a:prstGeom>
        </p:spPr>
        <p:txBody>
          <a:bodyPr/>
          <a:lstStyle>
            <a:lvl1pPr algn="ctr">
              <a:defRPr/>
            </a:lvl1pPr>
          </a:lstStyle>
          <a:p>
            <a:r>
              <a:rPr lang="en-US" dirty="0"/>
              <a:t>Vertical image with bullet points</a:t>
            </a:r>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orizonatal image with p tex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lang="en-US" sz="3000" b="1" kern="1200" noProof="0" dirty="0">
                <a:solidFill>
                  <a:schemeClr val="tx1"/>
                </a:solidFill>
                <a:latin typeface="+mj-lt"/>
                <a:ea typeface="+mn-ea"/>
                <a:cs typeface="Arial"/>
              </a:defRPr>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rPr>
              <a:t>Horizontal image with paragraph text</a:t>
            </a: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endParaRPr lang="en-IN" dirty="0"/>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chemeClr val="tx1"/>
                </a:solidFill>
                <a:latin typeface="+mn-lt"/>
                <a:ea typeface="+mn-ea"/>
                <a:cs typeface="+mn-cs"/>
              </a:defRPr>
            </a:lvl1pPr>
          </a:lstStyle>
          <a:p>
            <a:pPr lvl="0"/>
            <a:r>
              <a:rPr lang="en-IN" dirty="0"/>
              <a:t>Paragraph text should be left aligned. Adjust the height of this text box when needed. Make sure this box is </a:t>
            </a:r>
            <a:r>
              <a:rPr lang="en-IN" dirty="0" err="1"/>
              <a:t>centered</a:t>
            </a:r>
            <a:r>
              <a:rPr lang="en-IN" dirty="0"/>
              <a:t> horizontally on the page and to the image. 20 </a:t>
            </a:r>
            <a:r>
              <a:rPr lang="en-IN" dirty="0" err="1"/>
              <a:t>pt</a:t>
            </a:r>
            <a:r>
              <a:rPr lang="en-IN" dirty="0"/>
              <a:t> text should be used. Keep text as minimal as possible.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orizonatal image with Bullet Point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solidFill>
                  <a:schemeClr val="tx1"/>
                </a:solidFill>
              </a:defRPr>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rPr>
              <a:t>Horizontal image with bullet points</a:t>
            </a: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a:t>The horizontal image should be center aligned</a:t>
            </a:r>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ase in point">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dirty="0"/>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dirty="0"/>
          </a:p>
        </p:txBody>
      </p:sp>
      <p:sp>
        <p:nvSpPr>
          <p:cNvPr id="15" name="Right Arrow 14"/>
          <p:cNvSpPr/>
          <p:nvPr userDrawn="1"/>
        </p:nvSpPr>
        <p:spPr>
          <a:xfrm>
            <a:off x="5037466" y="772886"/>
            <a:ext cx="160131" cy="315459"/>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3" name="Text Placeholder 11"/>
          <p:cNvSpPr>
            <a:spLocks noGrp="1"/>
          </p:cNvSpPr>
          <p:nvPr>
            <p:ph type="body" sz="quarter" idx="10" hasCustomPrompt="1"/>
          </p:nvPr>
        </p:nvSpPr>
        <p:spPr>
          <a:xfrm>
            <a:off x="1023713" y="1164317"/>
            <a:ext cx="3929063"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tx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Click to Add Title</a:t>
            </a:r>
          </a:p>
        </p:txBody>
      </p:sp>
      <p:sp>
        <p:nvSpPr>
          <p:cNvPr id="24" name="Text Placeholder 11"/>
          <p:cNvSpPr>
            <a:spLocks noGrp="1"/>
          </p:cNvSpPr>
          <p:nvPr>
            <p:ph type="body" sz="quarter" idx="11" hasCustomPrompt="1"/>
          </p:nvPr>
        </p:nvSpPr>
        <p:spPr>
          <a:xfrm>
            <a:off x="1023713" y="758593"/>
            <a:ext cx="3929063"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chemeClr val="tx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tx1"/>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Add Highlights of the topic and only </a:t>
            </a:r>
            <a:br>
              <a:rPr lang="en-US" dirty="0"/>
            </a:br>
            <a:r>
              <a:rPr lang="en-US" dirty="0"/>
              <a:t>5 lines of text is allowed, beyond </a:t>
            </a:r>
            <a:br>
              <a:rPr lang="en-US" dirty="0"/>
            </a:br>
            <a:r>
              <a:rPr lang="en-US" dirty="0"/>
              <a:t>that it will not be readable.</a:t>
            </a:r>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0" name="Rectangle 17"/>
          <p:cNvSpPr>
            <a:spLocks noChangeArrowheads="1"/>
          </p:cNvSpPr>
          <p:nvPr userDrawn="1"/>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defRPr/>
            </a:pPr>
            <a:endParaRPr lang="en-US" dirty="0"/>
          </a:p>
        </p:txBody>
      </p:sp>
      <p:sp>
        <p:nvSpPr>
          <p:cNvPr id="3" name="Text Placeholder 2"/>
          <p:cNvSpPr>
            <a:spLocks noGrp="1"/>
          </p:cNvSpPr>
          <p:nvPr>
            <p:ph type="body" idx="1"/>
          </p:nvPr>
        </p:nvSpPr>
        <p:spPr>
          <a:xfrm>
            <a:off x="457200" y="1362456"/>
            <a:ext cx="8229600" cy="4525963"/>
          </a:xfrm>
          <a:prstGeom prst="rect">
            <a:avLst/>
          </a:prstGeom>
          <a:noFill/>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pic>
        <p:nvPicPr>
          <p:cNvPr id="61" name="Picture 19" descr="1"/>
          <p:cNvPicPr>
            <a:picLocks noChangeAspect="1" noChangeArrowheads="1"/>
          </p:cNvPicPr>
          <p:nvPr userDrawn="1"/>
        </p:nvPicPr>
        <p:blipFill>
          <a:blip r:embed="rId28" cstate="print"/>
          <a:srcRect b="38461"/>
          <a:stretch>
            <a:fillRect/>
          </a:stretch>
        </p:blipFill>
        <p:spPr bwMode="auto">
          <a:xfrm>
            <a:off x="0" y="6324600"/>
            <a:ext cx="9144000" cy="542925"/>
          </a:xfrm>
          <a:prstGeom prst="rect">
            <a:avLst/>
          </a:prstGeom>
          <a:noFill/>
          <a:ln w="9525">
            <a:noFill/>
            <a:miter lim="800000"/>
            <a:headEnd/>
            <a:tailEnd/>
          </a:ln>
        </p:spPr>
      </p:pic>
      <p:sp>
        <p:nvSpPr>
          <p:cNvPr id="7" name="TextBox 6"/>
          <p:cNvSpPr txBox="1"/>
          <p:nvPr userDrawn="1"/>
        </p:nvSpPr>
        <p:spPr>
          <a:xfrm>
            <a:off x="0" y="0"/>
            <a:ext cx="9144000" cy="523220"/>
          </a:xfrm>
          <a:prstGeom prst="rect">
            <a:avLst/>
          </a:prstGeom>
          <a:solidFill>
            <a:schemeClr val="accent1">
              <a:lumMod val="40000"/>
              <a:lumOff val="60000"/>
            </a:schemeClr>
          </a:solidFill>
        </p:spPr>
        <p:txBody>
          <a:bodyPr wrap="square" rtlCol="0">
            <a:spAutoFit/>
          </a:bodyPr>
          <a:lstStyle/>
          <a:p>
            <a:r>
              <a:rPr lang="en-US" sz="2800" dirty="0"/>
              <a:t>Introduction to machine learning</a:t>
            </a:r>
          </a:p>
        </p:txBody>
      </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6" r:id="rId10"/>
    <p:sldLayoutId id="2147483677" r:id="rId11"/>
    <p:sldLayoutId id="2147483678" r:id="rId12"/>
    <p:sldLayoutId id="2147483679" r:id="rId13"/>
    <p:sldLayoutId id="2147483680" r:id="rId14"/>
    <p:sldLayoutId id="2147483681" r:id="rId15"/>
    <p:sldLayoutId id="2147483682" r:id="rId16"/>
    <p:sldLayoutId id="2147483686" r:id="rId17"/>
    <p:sldLayoutId id="2147483662" r:id="rId18"/>
    <p:sldLayoutId id="2147483688" r:id="rId19"/>
    <p:sldLayoutId id="2147483689" r:id="rId20"/>
    <p:sldLayoutId id="2147483692" r:id="rId21"/>
    <p:sldLayoutId id="2147483694" r:id="rId22"/>
    <p:sldLayoutId id="2147483695" r:id="rId23"/>
    <p:sldLayoutId id="2147483696" r:id="rId24"/>
    <p:sldLayoutId id="2147483698" r:id="rId25"/>
    <p:sldLayoutId id="2147483699" r:id="rId26"/>
  </p:sldLayoutIdLst>
  <p:txStyles>
    <p:titleStyle>
      <a:lvl1pPr algn="l" defTabSz="457200" rtl="0" eaLnBrk="1" latinLnBrk="0" hangingPunct="1">
        <a:spcBef>
          <a:spcPct val="0"/>
        </a:spcBef>
        <a:buNone/>
        <a:defRPr lang="en-US" sz="3000" b="1" kern="1200" dirty="0">
          <a:solidFill>
            <a:schemeClr val="tx1"/>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0.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hyperlink" Target="https://archive.ics.uci.edu/ml/machine-learning-databases/pima-indians-diabetes/pima-indians-diabetes.names" TargetMode="External"/><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0.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Layout" Target="../slideLayouts/slideLayout2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276600" y="2895600"/>
            <a:ext cx="2514600" cy="369332"/>
          </a:xfrm>
        </p:spPr>
        <p:txBody>
          <a:bodyPr wrap="square">
            <a:spAutoFit/>
          </a:bodyPr>
          <a:lstStyle/>
          <a:p>
            <a:pPr marL="0" indent="0">
              <a:buNone/>
            </a:pPr>
            <a:r>
              <a:rPr lang="en-IN" sz="1800" b="1" u="sng" dirty="0"/>
              <a:t>Logistic Regression</a:t>
            </a:r>
          </a:p>
        </p:txBody>
      </p:sp>
    </p:spTree>
    <p:extLst>
      <p:ext uri="{BB962C8B-B14F-4D97-AF65-F5344CB8AC3E}">
        <p14:creationId xmlns:p14="http://schemas.microsoft.com/office/powerpoint/2010/main" val="2456426225"/>
      </p:ext>
    </p:extLst>
  </p:cSld>
  <p:clrMapOvr>
    <a:masterClrMapping/>
  </p:clrMapOvr>
  <p:transition spd="med">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5709571" cy="4111895"/>
          </a:xfrm>
        </p:spPr>
        <p:txBody>
          <a:bodyPr wrap="square">
            <a:spAutoFit/>
          </a:bodyPr>
          <a:lstStyle/>
          <a:p>
            <a:pPr marL="0" indent="0">
              <a:buNone/>
            </a:pPr>
            <a:r>
              <a:rPr lang="en-IN" sz="1800" u="sng" dirty="0"/>
              <a:t>Logistic Regression Model </a:t>
            </a:r>
            <a:r>
              <a:rPr lang="en-IN" sz="1800" dirty="0"/>
              <a:t>-</a:t>
            </a:r>
            <a:endParaRPr lang="en-US" sz="1600" dirty="0"/>
          </a:p>
          <a:p>
            <a:pPr marL="0" indent="0">
              <a:buNone/>
            </a:pPr>
            <a:endParaRPr lang="en-US" sz="1600" dirty="0"/>
          </a:p>
          <a:p>
            <a:pPr marL="342900" indent="-342900">
              <a:buFont typeface="+mj-lt"/>
              <a:buAutoNum type="alphaLcPeriod" startAt="10"/>
            </a:pPr>
            <a:r>
              <a:rPr lang="en-US" sz="1600" dirty="0"/>
              <a:t>More the correct classifications such as the 1 and the 3, lesser contribution to the loss or error function</a:t>
            </a:r>
          </a:p>
          <a:p>
            <a:pPr marL="342900" indent="-342900">
              <a:buFont typeface="+mj-lt"/>
              <a:buAutoNum type="alphaLcPeriod" startAt="10"/>
            </a:pPr>
            <a:endParaRPr lang="en-US" sz="1600" dirty="0"/>
          </a:p>
          <a:p>
            <a:pPr marL="342900" indent="-342900">
              <a:buFont typeface="+mj-lt"/>
              <a:buAutoNum type="alphaLcPeriod" startAt="10"/>
            </a:pPr>
            <a:r>
              <a:rPr lang="en-US" sz="1600" dirty="0"/>
              <a:t>More incorrect classifications, more the loss value</a:t>
            </a:r>
          </a:p>
          <a:p>
            <a:pPr marL="342900" indent="-342900">
              <a:buFont typeface="+mj-lt"/>
              <a:buAutoNum type="alphaLcPeriod" startAt="10"/>
            </a:pPr>
            <a:endParaRPr lang="en-US" sz="1600" dirty="0"/>
          </a:p>
          <a:p>
            <a:pPr marL="342900" indent="-342900">
              <a:buFont typeface="+mj-lt"/>
              <a:buAutoNum type="alphaLcPeriod" startAt="10"/>
            </a:pPr>
            <a:r>
              <a:rPr lang="en-US" sz="1600" dirty="0"/>
              <a:t>The objective is to find the logistic curve that minimizes the loss values</a:t>
            </a:r>
          </a:p>
          <a:p>
            <a:pPr marL="854075" lvl="1" indent="-342900">
              <a:buFont typeface="+mj-lt"/>
              <a:buAutoNum type="alphaLcPeriod" startAt="7"/>
            </a:pPr>
            <a:endParaRPr lang="en-US" sz="1600" dirty="0"/>
          </a:p>
          <a:p>
            <a:pPr marL="854075" lvl="1" indent="-342900">
              <a:buFont typeface="+mj-lt"/>
              <a:buAutoNum type="alphaLcPeriod" startAt="7"/>
            </a:pPr>
            <a:endParaRPr lang="en-US" sz="1600" dirty="0"/>
          </a:p>
          <a:p>
            <a:pPr marL="854075" lvl="1" indent="-342900">
              <a:buFont typeface="+mj-lt"/>
              <a:buAutoNum type="alphaLcPeriod" startAt="7"/>
            </a:pPr>
            <a:endParaRPr lang="en-US" sz="1600" dirty="0"/>
          </a:p>
          <a:p>
            <a:pPr marL="854075" lvl="1" indent="-342900">
              <a:buFont typeface="+mj-lt"/>
              <a:buAutoNum type="alphaLcPeriod" startAt="7"/>
            </a:pPr>
            <a:endParaRPr lang="en-US" sz="1600" dirty="0"/>
          </a:p>
          <a:p>
            <a:pPr marL="854075" lvl="1" indent="-342900">
              <a:buFont typeface="+mj-lt"/>
              <a:buAutoNum type="alphaLcPeriod" startAt="7"/>
            </a:pPr>
            <a:endParaRPr lang="en-US" sz="1600" dirty="0"/>
          </a:p>
        </p:txBody>
      </p:sp>
      <p:grpSp>
        <p:nvGrpSpPr>
          <p:cNvPr id="4" name="Group 3">
            <a:extLst>
              <a:ext uri="{FF2B5EF4-FFF2-40B4-BE49-F238E27FC236}">
                <a16:creationId xmlns:a16="http://schemas.microsoft.com/office/drawing/2014/main" id="{3DC6E263-F38A-4A06-B0B0-3E636F11B02F}"/>
              </a:ext>
            </a:extLst>
          </p:cNvPr>
          <p:cNvGrpSpPr/>
          <p:nvPr/>
        </p:nvGrpSpPr>
        <p:grpSpPr>
          <a:xfrm>
            <a:off x="6248400" y="1295400"/>
            <a:ext cx="2925417" cy="1828800"/>
            <a:chOff x="2971800" y="2743200"/>
            <a:chExt cx="3733800" cy="2421263"/>
          </a:xfrm>
        </p:grpSpPr>
        <p:pic>
          <p:nvPicPr>
            <p:cNvPr id="5" name="Picture 2" descr="Image result for logistic regression">
              <a:extLst>
                <a:ext uri="{FF2B5EF4-FFF2-40B4-BE49-F238E27FC236}">
                  <a16:creationId xmlns:a16="http://schemas.microsoft.com/office/drawing/2014/main" id="{01C466D9-F45C-4873-8E57-126B2E5EF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743200"/>
              <a:ext cx="2906796" cy="23423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6101A2C-03DA-436E-B739-FE2E8AAC0BBB}"/>
                </a:ext>
              </a:extLst>
            </p:cNvPr>
            <p:cNvSpPr txBox="1"/>
            <p:nvPr/>
          </p:nvSpPr>
          <p:spPr>
            <a:xfrm>
              <a:off x="5985042" y="2904277"/>
              <a:ext cx="720558" cy="534742"/>
            </a:xfrm>
            <a:prstGeom prst="rect">
              <a:avLst/>
            </a:prstGeom>
            <a:noFill/>
          </p:spPr>
          <p:txBody>
            <a:bodyPr wrap="square" rtlCol="0">
              <a:spAutoFit/>
            </a:bodyPr>
            <a:lstStyle/>
            <a:p>
              <a:r>
                <a:rPr lang="en-US" sz="1000" dirty="0"/>
                <a:t>Class A</a:t>
              </a:r>
            </a:p>
          </p:txBody>
        </p:sp>
        <p:sp>
          <p:nvSpPr>
            <p:cNvPr id="7" name="TextBox 6">
              <a:extLst>
                <a:ext uri="{FF2B5EF4-FFF2-40B4-BE49-F238E27FC236}">
                  <a16:creationId xmlns:a16="http://schemas.microsoft.com/office/drawing/2014/main" id="{24C94C4E-F3C7-4387-80CD-270FD2F6740C}"/>
                </a:ext>
              </a:extLst>
            </p:cNvPr>
            <p:cNvSpPr txBox="1"/>
            <p:nvPr/>
          </p:nvSpPr>
          <p:spPr>
            <a:xfrm>
              <a:off x="5983284" y="4629721"/>
              <a:ext cx="720558" cy="534742"/>
            </a:xfrm>
            <a:prstGeom prst="rect">
              <a:avLst/>
            </a:prstGeom>
            <a:noFill/>
          </p:spPr>
          <p:txBody>
            <a:bodyPr wrap="square" rtlCol="0">
              <a:spAutoFit/>
            </a:bodyPr>
            <a:lstStyle/>
            <a:p>
              <a:r>
                <a:rPr lang="en-US" sz="1000" dirty="0"/>
                <a:t>Class B</a:t>
              </a:r>
            </a:p>
          </p:txBody>
        </p:sp>
        <p:pic>
          <p:nvPicPr>
            <p:cNvPr id="8" name="Picture 7">
              <a:extLst>
                <a:ext uri="{FF2B5EF4-FFF2-40B4-BE49-F238E27FC236}">
                  <a16:creationId xmlns:a16="http://schemas.microsoft.com/office/drawing/2014/main" id="{5BE66E5F-033E-4D01-A35A-FB372A71FE1F}"/>
                </a:ext>
              </a:extLst>
            </p:cNvPr>
            <p:cNvPicPr>
              <a:picLocks noChangeAspect="1"/>
            </p:cNvPicPr>
            <p:nvPr/>
          </p:nvPicPr>
          <p:blipFill>
            <a:blip r:embed="rId4"/>
            <a:stretch>
              <a:fillRect/>
            </a:stretch>
          </p:blipFill>
          <p:spPr>
            <a:xfrm>
              <a:off x="3200400" y="4724400"/>
              <a:ext cx="2514600" cy="119743"/>
            </a:xfrm>
            <a:prstGeom prst="rect">
              <a:avLst/>
            </a:prstGeom>
          </p:spPr>
        </p:pic>
      </p:grpSp>
      <p:sp>
        <p:nvSpPr>
          <p:cNvPr id="2" name="Flowchart: Connector 1">
            <a:extLst>
              <a:ext uri="{FF2B5EF4-FFF2-40B4-BE49-F238E27FC236}">
                <a16:creationId xmlns:a16="http://schemas.microsoft.com/office/drawing/2014/main" id="{BEFD22A3-A803-4776-AF13-132FF733E95C}"/>
              </a:ext>
            </a:extLst>
          </p:cNvPr>
          <p:cNvSpPr/>
          <p:nvPr/>
        </p:nvSpPr>
        <p:spPr>
          <a:xfrm>
            <a:off x="8077200" y="1371600"/>
            <a:ext cx="228600" cy="228600"/>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1</a:t>
            </a:r>
          </a:p>
        </p:txBody>
      </p:sp>
      <p:sp>
        <p:nvSpPr>
          <p:cNvPr id="10" name="Flowchart: Connector 9">
            <a:extLst>
              <a:ext uri="{FF2B5EF4-FFF2-40B4-BE49-F238E27FC236}">
                <a16:creationId xmlns:a16="http://schemas.microsoft.com/office/drawing/2014/main" id="{01B4C722-C653-46AF-96D2-DA7B4F608A07}"/>
              </a:ext>
            </a:extLst>
          </p:cNvPr>
          <p:cNvSpPr/>
          <p:nvPr/>
        </p:nvSpPr>
        <p:spPr>
          <a:xfrm>
            <a:off x="7162800" y="2514600"/>
            <a:ext cx="228600" cy="228600"/>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2</a:t>
            </a:r>
          </a:p>
        </p:txBody>
      </p:sp>
      <p:sp>
        <p:nvSpPr>
          <p:cNvPr id="11" name="Flowchart: Connector 10">
            <a:extLst>
              <a:ext uri="{FF2B5EF4-FFF2-40B4-BE49-F238E27FC236}">
                <a16:creationId xmlns:a16="http://schemas.microsoft.com/office/drawing/2014/main" id="{3B538BDC-DABB-41D6-A7A1-6994CEE35F63}"/>
              </a:ext>
            </a:extLst>
          </p:cNvPr>
          <p:cNvSpPr/>
          <p:nvPr/>
        </p:nvSpPr>
        <p:spPr>
          <a:xfrm>
            <a:off x="6705600" y="2667000"/>
            <a:ext cx="228600" cy="228600"/>
          </a:xfrm>
          <a:prstGeom prst="flowChartConnector">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3</a:t>
            </a:r>
          </a:p>
        </p:txBody>
      </p:sp>
      <p:sp>
        <p:nvSpPr>
          <p:cNvPr id="13" name="Flowchart: Connector 12">
            <a:extLst>
              <a:ext uri="{FF2B5EF4-FFF2-40B4-BE49-F238E27FC236}">
                <a16:creationId xmlns:a16="http://schemas.microsoft.com/office/drawing/2014/main" id="{303DD2D1-6D16-4E79-89D6-72EFE24D2137}"/>
              </a:ext>
            </a:extLst>
          </p:cNvPr>
          <p:cNvSpPr/>
          <p:nvPr/>
        </p:nvSpPr>
        <p:spPr>
          <a:xfrm>
            <a:off x="7543800" y="1447800"/>
            <a:ext cx="228600" cy="228600"/>
          </a:xfrm>
          <a:prstGeom prst="flowChartConnector">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4</a:t>
            </a:r>
          </a:p>
        </p:txBody>
      </p:sp>
    </p:spTree>
    <p:extLst>
      <p:ext uri="{BB962C8B-B14F-4D97-AF65-F5344CB8AC3E}">
        <p14:creationId xmlns:p14="http://schemas.microsoft.com/office/powerpoint/2010/main" val="2961197521"/>
      </p:ext>
    </p:extLst>
  </p:cSld>
  <p:clrMapOvr>
    <a:masterClrMapping/>
  </p:clrMapOvr>
  <p:transition spd="med">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3914918"/>
          </a:xfrm>
        </p:spPr>
        <p:txBody>
          <a:bodyPr>
            <a:spAutoFit/>
          </a:bodyPr>
          <a:lstStyle/>
          <a:p>
            <a:pPr marL="0" indent="0">
              <a:buNone/>
            </a:pPr>
            <a:r>
              <a:rPr lang="en-IN" sz="1800" u="sng" dirty="0"/>
              <a:t>Logistic Regression Model </a:t>
            </a:r>
            <a:r>
              <a:rPr lang="en-IN" sz="1800" dirty="0"/>
              <a:t>-</a:t>
            </a:r>
          </a:p>
          <a:p>
            <a:pPr marL="0" indent="0">
              <a:buNone/>
            </a:pPr>
            <a:endParaRPr lang="en-IN" sz="1400" dirty="0"/>
          </a:p>
          <a:p>
            <a:pPr marL="0" indent="0">
              <a:buNone/>
            </a:pPr>
            <a:r>
              <a:rPr lang="en-US" sz="1800" dirty="0"/>
              <a:t>Advantages - </a:t>
            </a:r>
          </a:p>
          <a:p>
            <a:pPr marL="342900" indent="-342900">
              <a:buAutoNum type="arabicPeriod"/>
            </a:pPr>
            <a:r>
              <a:rPr lang="en-US" sz="1400" dirty="0"/>
              <a:t>Makes no assumptions about distributions of classes in feature space</a:t>
            </a:r>
          </a:p>
          <a:p>
            <a:pPr marL="342900" indent="-342900">
              <a:buAutoNum type="arabicPeriod"/>
            </a:pPr>
            <a:r>
              <a:rPr lang="en-US" sz="1400" dirty="0"/>
              <a:t>Easily extended to multiple classes (multinomial regression)</a:t>
            </a:r>
          </a:p>
          <a:p>
            <a:pPr marL="342900" indent="-342900">
              <a:buAutoNum type="arabicPeriod"/>
            </a:pPr>
            <a:r>
              <a:rPr lang="en-US" sz="1400" dirty="0"/>
              <a:t>Natural probabilistic view of class predictions</a:t>
            </a:r>
          </a:p>
          <a:p>
            <a:pPr marL="342900" indent="-342900">
              <a:buAutoNum type="arabicPeriod"/>
            </a:pPr>
            <a:r>
              <a:rPr lang="en-US" sz="1400" dirty="0"/>
              <a:t>Quick to train</a:t>
            </a:r>
          </a:p>
          <a:p>
            <a:pPr marL="342900" indent="-342900">
              <a:buAutoNum type="arabicPeriod"/>
            </a:pPr>
            <a:r>
              <a:rPr lang="en-US" sz="1400" dirty="0"/>
              <a:t>Very fast at classifying unknown records</a:t>
            </a:r>
          </a:p>
          <a:p>
            <a:pPr marL="342900" indent="-342900">
              <a:buAutoNum type="arabicPeriod"/>
            </a:pPr>
            <a:r>
              <a:rPr lang="en-US" sz="1400" dirty="0"/>
              <a:t>Good accuracy for many simple data sets </a:t>
            </a:r>
          </a:p>
          <a:p>
            <a:pPr marL="342900" indent="-342900">
              <a:buAutoNum type="arabicPeriod"/>
            </a:pPr>
            <a:r>
              <a:rPr lang="en-US" sz="1400" dirty="0"/>
              <a:t>Resistant to overfitting</a:t>
            </a:r>
          </a:p>
          <a:p>
            <a:pPr marL="342900" indent="-342900">
              <a:buAutoNum type="arabicPeriod"/>
            </a:pPr>
            <a:r>
              <a:rPr lang="en-US" sz="1400" dirty="0"/>
              <a:t>Can interpret model coefficients as indicators of feature importance</a:t>
            </a:r>
          </a:p>
          <a:p>
            <a:pPr marL="342900" indent="-342900">
              <a:buAutoNum type="arabicPeriod"/>
            </a:pPr>
            <a:endParaRPr lang="en-US" sz="1400" dirty="0"/>
          </a:p>
          <a:p>
            <a:pPr marL="0" indent="0">
              <a:buNone/>
            </a:pPr>
            <a:r>
              <a:rPr lang="en-US" sz="1800" dirty="0"/>
              <a:t>Dis advantages - </a:t>
            </a:r>
          </a:p>
          <a:p>
            <a:pPr marL="342900" indent="-342900">
              <a:buAutoNum type="arabicPeriod"/>
            </a:pPr>
            <a:r>
              <a:rPr lang="en-US" sz="1600" dirty="0"/>
              <a:t>Constructs linear boundaries</a:t>
            </a:r>
          </a:p>
        </p:txBody>
      </p:sp>
    </p:spTree>
    <p:extLst>
      <p:ext uri="{BB962C8B-B14F-4D97-AF65-F5344CB8AC3E}">
        <p14:creationId xmlns:p14="http://schemas.microsoft.com/office/powerpoint/2010/main" val="1686971549"/>
      </p:ext>
    </p:extLst>
  </p:cSld>
  <p:clrMapOvr>
    <a:masterClrMapping/>
  </p:clrMapOvr>
  <p:transition spd="med">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5466112"/>
          </a:xfrm>
        </p:spPr>
        <p:txBody>
          <a:bodyPr>
            <a:spAutoFit/>
          </a:bodyPr>
          <a:lstStyle/>
          <a:p>
            <a:pPr marL="0" indent="0">
              <a:buNone/>
            </a:pPr>
            <a:r>
              <a:rPr lang="en-IN" sz="1800" u="sng" dirty="0"/>
              <a:t>Logistic Regression Model </a:t>
            </a:r>
            <a:r>
              <a:rPr lang="en-IN" sz="1800" dirty="0"/>
              <a:t>-</a:t>
            </a:r>
          </a:p>
          <a:p>
            <a:pPr marL="0" indent="0">
              <a:buNone/>
            </a:pPr>
            <a:endParaRPr lang="en-IN" sz="1400" dirty="0"/>
          </a:p>
          <a:p>
            <a:pPr marL="0" indent="0">
              <a:buNone/>
            </a:pPr>
            <a:r>
              <a:rPr lang="en-US" sz="1800" dirty="0"/>
              <a:t>Lab- 2- Predict diabetes among Pima Indians</a:t>
            </a:r>
          </a:p>
          <a:p>
            <a:pPr marL="0" indent="0">
              <a:buNone/>
            </a:pPr>
            <a:endParaRPr lang="en-US" sz="1800" dirty="0"/>
          </a:p>
          <a:p>
            <a:pPr marL="0" indent="0">
              <a:buNone/>
            </a:pPr>
            <a:r>
              <a:rPr lang="en-US" sz="1800" dirty="0"/>
              <a:t>Description – Sample data is available at </a:t>
            </a:r>
            <a:r>
              <a:rPr lang="en-US" sz="1800" dirty="0">
                <a:hlinkClick r:id="rId3"/>
              </a:rPr>
              <a:t>https://archive.ics.uci.edu/ml/machine-learning-databases/pima-indians-diabetes/pima-indians-diabetes.names</a:t>
            </a:r>
            <a:r>
              <a:rPr lang="en-US" sz="1800" dirty="0"/>
              <a:t> </a:t>
            </a:r>
          </a:p>
          <a:p>
            <a:pPr marL="0" indent="0">
              <a:buNone/>
            </a:pPr>
            <a:endParaRPr lang="en-US" sz="1800" dirty="0"/>
          </a:p>
          <a:p>
            <a:pPr marL="0" indent="0">
              <a:buNone/>
            </a:pPr>
            <a:r>
              <a:rPr lang="en-US" sz="1800" dirty="0"/>
              <a:t>The dataset has 9 attributes listed below </a:t>
            </a:r>
          </a:p>
          <a:p>
            <a:pPr marL="342900" indent="-342900">
              <a:buAutoNum type="arabicPeriod"/>
            </a:pPr>
            <a:r>
              <a:rPr lang="en-US" sz="1400" dirty="0"/>
              <a:t>Number of times pregnant </a:t>
            </a:r>
          </a:p>
          <a:p>
            <a:pPr marL="342900" indent="-342900">
              <a:buAutoNum type="arabicPeriod"/>
            </a:pPr>
            <a:r>
              <a:rPr lang="en-US" sz="1400" dirty="0"/>
              <a:t>Plasma glucose concentration a 2 hours in an oral glucose tolerance test </a:t>
            </a:r>
          </a:p>
          <a:p>
            <a:pPr marL="342900" indent="-342900">
              <a:buAutoNum type="arabicPeriod"/>
            </a:pPr>
            <a:r>
              <a:rPr lang="en-US" sz="1400" dirty="0"/>
              <a:t>Diastolic blood pressure (mm Hg) </a:t>
            </a:r>
          </a:p>
          <a:p>
            <a:pPr marL="342900" indent="-342900">
              <a:buAutoNum type="arabicPeriod"/>
            </a:pPr>
            <a:r>
              <a:rPr lang="en-US" sz="1400" dirty="0"/>
              <a:t>Triceps skin fold thickness (mm) </a:t>
            </a:r>
          </a:p>
          <a:p>
            <a:pPr marL="342900" indent="-342900">
              <a:buAutoNum type="arabicPeriod"/>
            </a:pPr>
            <a:r>
              <a:rPr lang="en-US" sz="1400" dirty="0"/>
              <a:t>2-Hour serum insulin (mu U/ml) </a:t>
            </a:r>
          </a:p>
          <a:p>
            <a:pPr marL="342900" indent="-342900">
              <a:buAutoNum type="arabicPeriod"/>
            </a:pPr>
            <a:r>
              <a:rPr lang="en-US" sz="1400" dirty="0"/>
              <a:t>Body mass index (weight in kg/(height in m)^2) </a:t>
            </a:r>
          </a:p>
          <a:p>
            <a:pPr marL="342900" indent="-342900">
              <a:buAutoNum type="arabicPeriod"/>
            </a:pPr>
            <a:r>
              <a:rPr lang="en-US" sz="1400" dirty="0"/>
              <a:t>Diabetes pedigree function </a:t>
            </a:r>
          </a:p>
          <a:p>
            <a:pPr marL="342900" indent="-342900">
              <a:buAutoNum type="arabicPeriod"/>
            </a:pPr>
            <a:r>
              <a:rPr lang="en-US" sz="1400" dirty="0"/>
              <a:t>Age (years) </a:t>
            </a:r>
          </a:p>
          <a:p>
            <a:pPr marL="342900" indent="-342900">
              <a:buAutoNum type="arabicPeriod"/>
            </a:pPr>
            <a:r>
              <a:rPr lang="en-US" sz="1400" dirty="0"/>
              <a:t>Class variable (0 or 1) </a:t>
            </a:r>
          </a:p>
          <a:p>
            <a:pPr marL="854075" lvl="1" indent="-342900">
              <a:buFont typeface="+mj-lt"/>
              <a:buAutoNum type="alphaLcPeriod"/>
            </a:pPr>
            <a:endParaRPr lang="en-US" sz="1600" dirty="0"/>
          </a:p>
        </p:txBody>
      </p:sp>
      <p:sp>
        <p:nvSpPr>
          <p:cNvPr id="2" name="TextBox 1">
            <a:extLst>
              <a:ext uri="{FF2B5EF4-FFF2-40B4-BE49-F238E27FC236}">
                <a16:creationId xmlns:a16="http://schemas.microsoft.com/office/drawing/2014/main" id="{A6A1B46E-CF34-4781-9C56-BA73FDB874ED}"/>
              </a:ext>
            </a:extLst>
          </p:cNvPr>
          <p:cNvSpPr txBox="1"/>
          <p:nvPr/>
        </p:nvSpPr>
        <p:spPr>
          <a:xfrm>
            <a:off x="5181600" y="6019800"/>
            <a:ext cx="4114800" cy="369332"/>
          </a:xfrm>
          <a:prstGeom prst="rect">
            <a:avLst/>
          </a:prstGeom>
          <a:noFill/>
        </p:spPr>
        <p:txBody>
          <a:bodyPr wrap="square" rtlCol="0">
            <a:spAutoFit/>
          </a:bodyPr>
          <a:lstStyle/>
          <a:p>
            <a:r>
              <a:rPr lang="en-US" sz="1600" b="1" dirty="0">
                <a:solidFill>
                  <a:srgbClr val="000000"/>
                </a:solidFill>
              </a:rPr>
              <a:t>Sol:</a:t>
            </a:r>
            <a:r>
              <a:rPr lang="en-US" dirty="0">
                <a:solidFill>
                  <a:srgbClr val="000000"/>
                </a:solidFill>
              </a:rPr>
              <a:t> </a:t>
            </a:r>
            <a:r>
              <a:rPr lang="en-US" sz="1400" dirty="0">
                <a:solidFill>
                  <a:srgbClr val="000000"/>
                </a:solidFill>
              </a:rPr>
              <a:t>Logistic Regression </a:t>
            </a:r>
            <a:r>
              <a:rPr lang="en-US" sz="1400">
                <a:solidFill>
                  <a:srgbClr val="000000"/>
                </a:solidFill>
              </a:rPr>
              <a:t>- Pima </a:t>
            </a:r>
            <a:r>
              <a:rPr lang="en-US" sz="1400" dirty="0" err="1">
                <a:solidFill>
                  <a:srgbClr val="000000"/>
                </a:solidFill>
              </a:rPr>
              <a:t>Diabetes.ipynb</a:t>
            </a:r>
            <a:endParaRPr lang="en-US" sz="1400" dirty="0">
              <a:solidFill>
                <a:srgbClr val="000000"/>
              </a:solidFill>
            </a:endParaRPr>
          </a:p>
        </p:txBody>
      </p:sp>
    </p:spTree>
    <p:extLst>
      <p:ext uri="{BB962C8B-B14F-4D97-AF65-F5344CB8AC3E}">
        <p14:creationId xmlns:p14="http://schemas.microsoft.com/office/powerpoint/2010/main" val="591006401"/>
      </p:ext>
    </p:extLst>
  </p:cSld>
  <p:clrMapOvr>
    <a:masterClrMapping/>
  </p:clrMapOvr>
  <p:transition spd="med">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801982" y="3028950"/>
            <a:ext cx="4665617" cy="461665"/>
          </a:xfrm>
        </p:spPr>
        <p:txBody>
          <a:bodyPr wrap="square">
            <a:spAutoFit/>
          </a:bodyPr>
          <a:lstStyle/>
          <a:p>
            <a:pPr marL="0" indent="0">
              <a:buNone/>
            </a:pPr>
            <a:r>
              <a:rPr lang="en-GB" sz="2400" b="1" u="sng" dirty="0">
                <a:latin typeface="Times New Roman" panose="02020603050405020304" pitchFamily="18" charset="0"/>
                <a:cs typeface="Times New Roman" panose="02020603050405020304" pitchFamily="18" charset="0"/>
              </a:rPr>
              <a:t>Variants of Logistic Regression</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0665458"/>
      </p:ext>
    </p:extLst>
  </p:cSld>
  <p:clrMapOvr>
    <a:masterClrMapping/>
  </p:clrMapOvr>
  <p:transition spd="med">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7886700" cy="300922"/>
          </a:xfrm>
        </p:spPr>
        <p:txBody>
          <a:bodyPr>
            <a:noAutofit/>
          </a:bodyPr>
          <a:lstStyle/>
          <a:p>
            <a:pPr lvl="1" algn="l" rtl="0"/>
            <a:r>
              <a:rPr lang="en-IN" u="sng" kern="1200" dirty="0">
                <a:solidFill>
                  <a:srgbClr val="000000"/>
                </a:solidFill>
                <a:latin typeface="Arial"/>
                <a:ea typeface="Arial"/>
                <a:cs typeface="Arial"/>
              </a:rPr>
              <a:t>Variants of Logistic </a:t>
            </a:r>
            <a:r>
              <a:rPr lang="en-IN" u="sng" kern="1200" dirty="0" err="1" smtClean="0">
                <a:solidFill>
                  <a:srgbClr val="000000"/>
                </a:solidFill>
                <a:latin typeface="Arial"/>
                <a:ea typeface="Arial"/>
                <a:cs typeface="Arial"/>
              </a:rPr>
              <a:t>Regcression</a:t>
            </a:r>
            <a:endParaRPr lang="en-IN" u="sng" kern="1200" dirty="0">
              <a:solidFill>
                <a:srgbClr val="000000"/>
              </a:solidFill>
              <a:latin typeface="Arial"/>
              <a:ea typeface="Arial"/>
              <a:cs typeface="Arial"/>
            </a:endParaRPr>
          </a:p>
        </p:txBody>
      </p:sp>
      <p:sp>
        <p:nvSpPr>
          <p:cNvPr id="3" name="Content Placeholder 2"/>
          <p:cNvSpPr>
            <a:spLocks noGrp="1"/>
          </p:cNvSpPr>
          <p:nvPr>
            <p:ph idx="1"/>
          </p:nvPr>
        </p:nvSpPr>
        <p:spPr>
          <a:xfrm>
            <a:off x="533400" y="1600200"/>
            <a:ext cx="7886700" cy="3263504"/>
          </a:xfrm>
        </p:spPr>
        <p:txBody>
          <a:bodyPr>
            <a:noAutofit/>
          </a:bodyPr>
          <a:lstStyle/>
          <a:p>
            <a:pPr marL="0" indent="0">
              <a:buNone/>
            </a:pPr>
            <a:r>
              <a:rPr lang="en-IN" sz="1600" b="1" dirty="0">
                <a:latin typeface="Times New Roman" panose="02020603050405020304" pitchFamily="18" charset="0"/>
                <a:cs typeface="Times New Roman" panose="02020603050405020304" pitchFamily="18" charset="0"/>
              </a:rPr>
              <a:t>M</a:t>
            </a:r>
            <a:r>
              <a:rPr lang="en-IN" sz="1600" b="1" dirty="0">
                <a:latin typeface="Times New Roman" panose="02020603050405020304" pitchFamily="18" charset="0"/>
                <a:cs typeface="Times New Roman" panose="02020603050405020304" pitchFamily="18" charset="0"/>
              </a:rPr>
              <a:t>ultinomial logistic regression</a:t>
            </a:r>
          </a:p>
          <a:p>
            <a:pPr marL="257175" indent="-257175">
              <a:buFont typeface="+mj-lt"/>
              <a:buAutoNum type="arabicPeriod"/>
            </a:pPr>
            <a:r>
              <a:rPr lang="en-IN" sz="1600" dirty="0">
                <a:latin typeface="Times New Roman" panose="02020603050405020304" pitchFamily="18" charset="0"/>
                <a:cs typeface="Times New Roman" panose="02020603050405020304" pitchFamily="18" charset="0"/>
              </a:rPr>
              <a:t>It is used to predict a nominal dependent variable given one or more independent variables. </a:t>
            </a:r>
          </a:p>
          <a:p>
            <a:pPr marL="257175" indent="-257175">
              <a:buFont typeface="+mj-lt"/>
              <a:buAutoNum type="arabicPeriod"/>
            </a:pPr>
            <a:endParaRPr lang="en-IN" sz="1600" dirty="0">
              <a:latin typeface="Times New Roman" panose="02020603050405020304" pitchFamily="18" charset="0"/>
              <a:cs typeface="Times New Roman" panose="02020603050405020304" pitchFamily="18" charset="0"/>
            </a:endParaRPr>
          </a:p>
          <a:p>
            <a:pPr marL="257175" indent="-257175">
              <a:buFont typeface="+mj-lt"/>
              <a:buAutoNum type="arabicPeriod"/>
            </a:pPr>
            <a:r>
              <a:rPr lang="en-IN" sz="1600" dirty="0">
                <a:latin typeface="Times New Roman" panose="02020603050405020304" pitchFamily="18" charset="0"/>
                <a:cs typeface="Times New Roman" panose="02020603050405020304" pitchFamily="18" charset="0"/>
              </a:rPr>
              <a:t>It is sometimes considered as extension of binomial logistic regression to allow for a dependent variable with more than 2 categories.</a:t>
            </a:r>
          </a:p>
          <a:p>
            <a:pPr marL="257175" indent="-257175">
              <a:buFont typeface="+mj-lt"/>
              <a:buAutoNum type="arabicPeriod"/>
            </a:pPr>
            <a:endParaRPr lang="en-IN" sz="1600" dirty="0">
              <a:latin typeface="Times New Roman" panose="02020603050405020304" pitchFamily="18" charset="0"/>
              <a:cs typeface="Times New Roman" panose="02020603050405020304" pitchFamily="18" charset="0"/>
            </a:endParaRPr>
          </a:p>
          <a:p>
            <a:pPr marL="257175" indent="-257175">
              <a:buFont typeface="+mj-lt"/>
              <a:buAutoNum type="arabicPeriod"/>
            </a:pPr>
            <a:r>
              <a:rPr lang="en-IN" sz="1600" dirty="0">
                <a:latin typeface="Times New Roman" panose="02020603050405020304" pitchFamily="18" charset="0"/>
                <a:cs typeface="Times New Roman" panose="02020603050405020304" pitchFamily="18" charset="0"/>
              </a:rPr>
              <a:t>It is used to model nominal outcome variables, in which the log odds of the outcomes are modelled as linear combination of predictor variables.</a:t>
            </a:r>
          </a:p>
          <a:p>
            <a:endParaRPr lang="en-IN" sz="1600" dirty="0">
              <a:latin typeface="Times New Roman" panose="02020603050405020304" pitchFamily="18" charset="0"/>
              <a:cs typeface="Times New Roman" panose="02020603050405020304" pitchFamily="18" charset="0"/>
            </a:endParaRPr>
          </a:p>
          <a:p>
            <a:pPr marL="0" indent="0">
              <a:buNone/>
            </a:pPr>
            <a:r>
              <a:rPr lang="en-IN" sz="1600" dirty="0" err="1">
                <a:latin typeface="Times New Roman" panose="02020603050405020304" pitchFamily="18" charset="0"/>
                <a:cs typeface="Times New Roman" panose="02020603050405020304" pitchFamily="18" charset="0"/>
              </a:rPr>
              <a:t>Eg</a:t>
            </a:r>
            <a:r>
              <a:rPr lang="en-IN" sz="1600" dirty="0">
                <a:latin typeface="Times New Roman" panose="02020603050405020304" pitchFamily="18" charset="0"/>
                <a:cs typeface="Times New Roman" panose="02020603050405020304" pitchFamily="18" charset="0"/>
              </a:rPr>
              <a:t>: If a high school student wants to choose a program among general program, biological program and academic program, then their choice might be modelled using their normal scores and economic status. </a:t>
            </a:r>
          </a:p>
        </p:txBody>
      </p:sp>
    </p:spTree>
    <p:extLst>
      <p:ext uri="{BB962C8B-B14F-4D97-AF65-F5344CB8AC3E}">
        <p14:creationId xmlns:p14="http://schemas.microsoft.com/office/powerpoint/2010/main" val="29098291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3880" y="1524000"/>
            <a:ext cx="8071213" cy="3263504"/>
          </a:xfrm>
        </p:spPr>
        <p:txBody>
          <a:bodyPr>
            <a:normAutofit fontScale="92500" lnSpcReduction="10000"/>
          </a:bodyPr>
          <a:lstStyle/>
          <a:p>
            <a:pPr marL="0" indent="0">
              <a:buNone/>
            </a:pPr>
            <a:r>
              <a:rPr lang="en-IN" sz="1600" b="1" dirty="0">
                <a:latin typeface="Times New Roman" panose="02020603050405020304" pitchFamily="18" charset="0"/>
                <a:cs typeface="Times New Roman" panose="02020603050405020304" pitchFamily="18" charset="0"/>
              </a:rPr>
              <a:t>Ordinal logistic regression</a:t>
            </a:r>
          </a:p>
          <a:p>
            <a:pPr marL="257175" indent="-257175">
              <a:buFont typeface="+mj-lt"/>
              <a:buAutoNum type="arabicPeriod"/>
            </a:pPr>
            <a:r>
              <a:rPr lang="en-IN" sz="1600" dirty="0">
                <a:latin typeface="Times New Roman" panose="02020603050405020304" pitchFamily="18" charset="0"/>
                <a:cs typeface="Times New Roman" panose="02020603050405020304" pitchFamily="18" charset="0"/>
              </a:rPr>
              <a:t>This regression is used to predict an ordinal dependent variable given one or more independent variables. </a:t>
            </a:r>
          </a:p>
          <a:p>
            <a:pPr marL="257175" indent="-257175">
              <a:buFont typeface="+mj-lt"/>
              <a:buAutoNum type="arabicPeriod"/>
            </a:pPr>
            <a:endParaRPr lang="en-IN" sz="1600" dirty="0">
              <a:latin typeface="Times New Roman" panose="02020603050405020304" pitchFamily="18" charset="0"/>
              <a:cs typeface="Times New Roman" panose="02020603050405020304" pitchFamily="18" charset="0"/>
            </a:endParaRPr>
          </a:p>
          <a:p>
            <a:pPr marL="257175" indent="-257175">
              <a:buFont typeface="+mj-lt"/>
              <a:buAutoNum type="arabicPeriod"/>
            </a:pPr>
            <a:r>
              <a:rPr lang="en-IN" sz="1600" dirty="0">
                <a:latin typeface="Times New Roman" panose="02020603050405020304" pitchFamily="18" charset="0"/>
                <a:cs typeface="Times New Roman" panose="02020603050405020304" pitchFamily="18" charset="0"/>
              </a:rPr>
              <a:t>The model only applies to data that meet the proportional odd assumption. In this assumption, the event which is modelled does not have an outcome in a single category as the way it is done in the binary models and multinomial models. </a:t>
            </a:r>
          </a:p>
          <a:p>
            <a:pPr marL="257175" indent="-257175">
              <a:buFont typeface="+mj-lt"/>
              <a:buAutoNum type="arabicPeriod"/>
            </a:pPr>
            <a:endParaRPr lang="en-IN" sz="1600" dirty="0">
              <a:latin typeface="Times New Roman" panose="02020603050405020304" pitchFamily="18" charset="0"/>
              <a:cs typeface="Times New Roman" panose="02020603050405020304" pitchFamily="18" charset="0"/>
            </a:endParaRPr>
          </a:p>
          <a:p>
            <a:pPr marL="257175" indent="-257175">
              <a:buFont typeface="+mj-lt"/>
              <a:buAutoNum type="arabicPeriod"/>
            </a:pPr>
            <a:r>
              <a:rPr lang="en-IN" sz="1600" dirty="0">
                <a:latin typeface="Times New Roman" panose="02020603050405020304" pitchFamily="18" charset="0"/>
                <a:cs typeface="Times New Roman" panose="02020603050405020304" pitchFamily="18" charset="0"/>
              </a:rPr>
              <a:t>In proportional odds assumption model, each end result has its own intercept but similar regression coefficients which means:</a:t>
            </a:r>
          </a:p>
          <a:p>
            <a:pPr marL="600075" lvl="1" indent="-257175">
              <a:buFont typeface="+mj-lt"/>
              <a:buAutoNum type="alphaLcPeriod"/>
            </a:pPr>
            <a:r>
              <a:rPr lang="en-IN" sz="1600" dirty="0">
                <a:latin typeface="Times New Roman" panose="02020603050405020304" pitchFamily="18" charset="0"/>
                <a:cs typeface="Times New Roman" panose="02020603050405020304" pitchFamily="18" charset="0"/>
              </a:rPr>
              <a:t>The overall odds of any event can differ.</a:t>
            </a:r>
          </a:p>
          <a:p>
            <a:pPr marL="600075" lvl="1" indent="-257175">
              <a:buFont typeface="+mj-lt"/>
              <a:buAutoNum type="alphaLcPeriod"/>
            </a:pPr>
            <a:r>
              <a:rPr lang="en-IN" sz="1600" dirty="0">
                <a:latin typeface="Times New Roman" panose="02020603050405020304" pitchFamily="18" charset="0"/>
                <a:cs typeface="Times New Roman" panose="02020603050405020304" pitchFamily="18" charset="0"/>
              </a:rPr>
              <a:t>The effect of the predictors on the odds of an event occurring in very subsequent category is the same for every category. It is often violated. </a:t>
            </a:r>
          </a:p>
          <a:p>
            <a:endParaRPr lang="en-IN" sz="16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en-IN"/>
          </a:p>
        </p:txBody>
      </p:sp>
      <p:sp>
        <p:nvSpPr>
          <p:cNvPr id="5" name="Title 1"/>
          <p:cNvSpPr txBox="1">
            <a:spLocks/>
          </p:cNvSpPr>
          <p:nvPr/>
        </p:nvSpPr>
        <p:spPr>
          <a:xfrm>
            <a:off x="533400" y="914400"/>
            <a:ext cx="7886700" cy="300922"/>
          </a:xfrm>
        </p:spPr>
        <p:txBody>
          <a:bodyPr>
            <a:noAutofit/>
          </a:bodyPr>
          <a:lstStyle>
            <a:lvl1pPr algn="l" defTabSz="457200" rtl="0" eaLnBrk="1" latinLnBrk="0" hangingPunct="1">
              <a:spcBef>
                <a:spcPct val="0"/>
              </a:spcBef>
              <a:buNone/>
              <a:defRPr lang="en-US" sz="3000" b="1" kern="1200" dirty="0">
                <a:solidFill>
                  <a:schemeClr val="tx1"/>
                </a:solidFill>
                <a:latin typeface="+mj-lt"/>
                <a:ea typeface="+mn-ea"/>
                <a:cs typeface="Arial"/>
              </a:defRPr>
            </a:lvl1pPr>
          </a:lstStyle>
          <a:p>
            <a:pPr marL="0" lvl="1" algn="l" rtl="0" fontAlgn="auto">
              <a:spcBef>
                <a:spcPts val="0"/>
              </a:spcBef>
              <a:spcAft>
                <a:spcPts val="0"/>
              </a:spcAft>
            </a:pPr>
            <a:r>
              <a:rPr lang="en-IN" u="sng" kern="1200" smtClean="0">
                <a:solidFill>
                  <a:srgbClr val="000000"/>
                </a:solidFill>
                <a:latin typeface="Arial"/>
                <a:ea typeface="Arial"/>
                <a:cs typeface="Arial"/>
              </a:rPr>
              <a:t>Variants of Logistic Regcression</a:t>
            </a:r>
            <a:endParaRPr lang="en-IN" u="sng" kern="1200" dirty="0">
              <a:solidFill>
                <a:srgbClr val="000000"/>
              </a:solidFill>
              <a:latin typeface="Arial"/>
              <a:ea typeface="Arial"/>
              <a:cs typeface="Arial"/>
            </a:endParaRPr>
          </a:p>
        </p:txBody>
      </p:sp>
    </p:spTree>
    <p:extLst>
      <p:ext uri="{BB962C8B-B14F-4D97-AF65-F5344CB8AC3E}">
        <p14:creationId xmlns:p14="http://schemas.microsoft.com/office/powerpoint/2010/main" val="2241408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801983" y="3028950"/>
            <a:ext cx="4049486" cy="400110"/>
          </a:xfrm>
        </p:spPr>
        <p:txBody>
          <a:bodyPr wrap="square">
            <a:spAutoFit/>
          </a:bodyPr>
          <a:lstStyle/>
          <a:p>
            <a:pPr marL="0" indent="0">
              <a:buNone/>
            </a:pPr>
            <a:r>
              <a:rPr lang="en-GB" b="1" u="sng" dirty="0">
                <a:latin typeface="Times New Roman" panose="02020603050405020304" pitchFamily="18" charset="0"/>
                <a:cs typeface="Times New Roman" panose="02020603050405020304" pitchFamily="18" charset="0"/>
              </a:rPr>
              <a:t>Applications of Logistic Regression</a:t>
            </a:r>
            <a:endParaRPr lang="en-IN"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49644"/>
      </p:ext>
    </p:extLst>
  </p:cSld>
  <p:clrMapOvr>
    <a:masterClrMapping/>
  </p:clrMapOvr>
  <p:transition spd="med">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370" y="1379289"/>
            <a:ext cx="7886700" cy="294391"/>
          </a:xfrm>
        </p:spPr>
        <p:txBody>
          <a:bodyPr>
            <a:normAutofit fontScale="90000"/>
          </a:bodyPr>
          <a:lstStyle/>
          <a:p>
            <a:pPr lvl="1" algn="l" rtl="0"/>
            <a:r>
              <a:rPr lang="en-IN" u="sng" kern="1200" dirty="0">
                <a:solidFill>
                  <a:srgbClr val="000000"/>
                </a:solidFill>
                <a:latin typeface="Arial"/>
                <a:ea typeface="Arial"/>
                <a:cs typeface="Arial"/>
              </a:rPr>
              <a:t>Applications of Logistic Regression</a:t>
            </a:r>
          </a:p>
        </p:txBody>
      </p:sp>
      <p:sp>
        <p:nvSpPr>
          <p:cNvPr id="3" name="Content Placeholder 2"/>
          <p:cNvSpPr>
            <a:spLocks noGrp="1"/>
          </p:cNvSpPr>
          <p:nvPr>
            <p:ph idx="1"/>
          </p:nvPr>
        </p:nvSpPr>
        <p:spPr>
          <a:xfrm>
            <a:off x="674370" y="1905001"/>
            <a:ext cx="8229600" cy="2743200"/>
          </a:xfrm>
        </p:spPr>
        <p:txBody>
          <a:bodyPr>
            <a:normAutofit/>
          </a:bodyPr>
          <a:lstStyle/>
          <a:p>
            <a:pPr marL="257175" indent="-257175">
              <a:buFont typeface="+mj-lt"/>
              <a:buAutoNum type="arabicPeriod"/>
            </a:pPr>
            <a:r>
              <a:rPr lang="en-IN" sz="1800" dirty="0">
                <a:latin typeface="Times New Roman" panose="02020603050405020304" pitchFamily="18" charset="0"/>
                <a:cs typeface="Times New Roman" panose="02020603050405020304" pitchFamily="18" charset="0"/>
              </a:rPr>
              <a:t>Predicting </a:t>
            </a:r>
            <a:r>
              <a:rPr lang="en-IN" sz="1800" dirty="0">
                <a:latin typeface="Times New Roman" panose="02020603050405020304" pitchFamily="18" charset="0"/>
                <a:cs typeface="Times New Roman" panose="02020603050405020304" pitchFamily="18" charset="0"/>
              </a:rPr>
              <a:t>weather: you </a:t>
            </a:r>
            <a:r>
              <a:rPr lang="en-IN" sz="1800" dirty="0">
                <a:latin typeface="Times New Roman" panose="02020603050405020304" pitchFamily="18" charset="0"/>
                <a:cs typeface="Times New Roman" panose="02020603050405020304" pitchFamily="18" charset="0"/>
              </a:rPr>
              <a:t>can only have few definite weather types. Stormy, </a:t>
            </a:r>
            <a:r>
              <a:rPr lang="en-IN" sz="1800" dirty="0">
                <a:latin typeface="Times New Roman" panose="02020603050405020304" pitchFamily="18" charset="0"/>
                <a:cs typeface="Times New Roman" panose="02020603050405020304" pitchFamily="18" charset="0"/>
              </a:rPr>
              <a:t>sunny, cloudy, </a:t>
            </a:r>
            <a:r>
              <a:rPr lang="en-IN" sz="1800" dirty="0">
                <a:latin typeface="Times New Roman" panose="02020603050405020304" pitchFamily="18" charset="0"/>
                <a:cs typeface="Times New Roman" panose="02020603050405020304" pitchFamily="18" charset="0"/>
              </a:rPr>
              <a:t>rainy and a few more</a:t>
            </a:r>
            <a:r>
              <a:rPr lang="en-IN" sz="1800" dirty="0">
                <a:latin typeface="Times New Roman" panose="02020603050405020304" pitchFamily="18" charset="0"/>
                <a:cs typeface="Times New Roman" panose="02020603050405020304" pitchFamily="18" charset="0"/>
              </a:rPr>
              <a:t>. </a:t>
            </a:r>
          </a:p>
          <a:p>
            <a:pPr marL="257175" indent="-257175">
              <a:buFont typeface="+mj-lt"/>
              <a:buAutoNum type="arabicPeriod"/>
            </a:pPr>
            <a:endParaRPr lang="en-IN" sz="1800" dirty="0">
              <a:latin typeface="Times New Roman" panose="02020603050405020304" pitchFamily="18" charset="0"/>
              <a:cs typeface="Times New Roman" panose="02020603050405020304" pitchFamily="18" charset="0"/>
            </a:endParaRPr>
          </a:p>
          <a:p>
            <a:pPr marL="257175" indent="-257175">
              <a:buFont typeface="+mj-lt"/>
              <a:buAutoNum type="arabicPeriod"/>
            </a:pPr>
            <a:r>
              <a:rPr lang="en-IN" sz="1800" dirty="0">
                <a:latin typeface="Times New Roman" panose="02020603050405020304" pitchFamily="18" charset="0"/>
                <a:cs typeface="Times New Roman" panose="02020603050405020304" pitchFamily="18" charset="0"/>
              </a:rPr>
              <a:t>Medical diagnosis: given the symptoms predict the disease patient is suffering from</a:t>
            </a:r>
            <a:r>
              <a:rPr lang="en-IN" sz="1800" dirty="0">
                <a:latin typeface="Times New Roman" panose="02020603050405020304" pitchFamily="18" charset="0"/>
                <a:cs typeface="Times New Roman" panose="02020603050405020304" pitchFamily="18" charset="0"/>
              </a:rPr>
              <a:t>.</a:t>
            </a:r>
          </a:p>
          <a:p>
            <a:pPr marL="257175" indent="-257175">
              <a:buFont typeface="+mj-lt"/>
              <a:buAutoNum type="arabicPeriod"/>
            </a:pPr>
            <a:endParaRPr lang="en-IN" sz="1800" dirty="0">
              <a:latin typeface="Times New Roman" panose="02020603050405020304" pitchFamily="18" charset="0"/>
              <a:cs typeface="Times New Roman" panose="02020603050405020304" pitchFamily="18" charset="0"/>
            </a:endParaRPr>
          </a:p>
          <a:p>
            <a:pPr marL="257175" indent="-257175">
              <a:buFont typeface="+mj-lt"/>
              <a:buAutoNum type="arabicPeriod"/>
            </a:pPr>
            <a:r>
              <a:rPr lang="en-IN" sz="1800" dirty="0">
                <a:latin typeface="Times New Roman" panose="02020603050405020304" pitchFamily="18" charset="0"/>
                <a:cs typeface="Times New Roman" panose="02020603050405020304" pitchFamily="18" charset="0"/>
              </a:rPr>
              <a:t>If loan has to be given a particular candidate depend on his identity check, account summary, any properties he hold, any previous loan, </a:t>
            </a:r>
            <a:r>
              <a:rPr lang="en-IN" sz="1800" dirty="0" err="1" smtClean="0">
                <a:latin typeface="Times New Roman" panose="02020603050405020304" pitchFamily="18" charset="0"/>
                <a:cs typeface="Times New Roman" panose="02020603050405020304" pitchFamily="18" charset="0"/>
              </a:rPr>
              <a:t>etc</a:t>
            </a: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05378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801983" y="3028950"/>
            <a:ext cx="4049486" cy="323165"/>
          </a:xfrm>
        </p:spPr>
        <p:txBody>
          <a:bodyPr wrap="square">
            <a:spAutoFit/>
          </a:bodyPr>
          <a:lstStyle/>
          <a:p>
            <a:pPr marL="0" indent="0">
              <a:buNone/>
            </a:pPr>
            <a:r>
              <a:rPr lang="en-GB" sz="1500" b="1" u="sng" dirty="0">
                <a:latin typeface="Times New Roman" panose="02020603050405020304" pitchFamily="18" charset="0"/>
                <a:cs typeface="Times New Roman" panose="02020603050405020304" pitchFamily="18" charset="0"/>
              </a:rPr>
              <a:t>Logistic </a:t>
            </a:r>
            <a:r>
              <a:rPr lang="en-GB" sz="1500" b="1" u="sng" dirty="0" smtClean="0">
                <a:latin typeface="Times New Roman" panose="02020603050405020304" pitchFamily="18" charset="0"/>
                <a:cs typeface="Times New Roman" panose="02020603050405020304" pitchFamily="18" charset="0"/>
              </a:rPr>
              <a:t>Regression Advantage / Disadvantage</a:t>
            </a:r>
            <a:endParaRPr lang="en-IN" sz="15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4476660"/>
      </p:ext>
    </p:extLst>
  </p:cSld>
  <p:clrMapOvr>
    <a:masterClrMapping/>
  </p:clrMapOvr>
  <p:transition spd="med">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933989" y="2049237"/>
            <a:ext cx="6172200" cy="3661002"/>
          </a:xfrm>
        </p:spPr>
        <p:txBody>
          <a:bodyPr>
            <a:spAutoFit/>
          </a:bodyPr>
          <a:lstStyle/>
          <a:p>
            <a:pPr marL="0" indent="0">
              <a:buNone/>
            </a:pPr>
            <a:r>
              <a:rPr lang="en-US" sz="1500" dirty="0"/>
              <a:t>Advantages </a:t>
            </a:r>
            <a:r>
              <a:rPr lang="en-US" sz="1500" dirty="0"/>
              <a:t>– </a:t>
            </a:r>
          </a:p>
          <a:p>
            <a:pPr marL="257175" indent="-257175">
              <a:buFont typeface="+mj-lt"/>
              <a:buAutoNum type="arabicPeriod"/>
            </a:pPr>
            <a:r>
              <a:rPr lang="en-US" sz="1350" dirty="0"/>
              <a:t>Simple to implement and easier to interpret the outputs coefficients</a:t>
            </a:r>
          </a:p>
          <a:p>
            <a:pPr marL="257175" indent="-257175">
              <a:buFont typeface="+mj-lt"/>
              <a:buAutoNum type="arabicPeriod"/>
            </a:pPr>
            <a:r>
              <a:rPr lang="en-US" sz="1350" dirty="0"/>
              <a:t>Provides both probabilities and classes as output </a:t>
            </a:r>
          </a:p>
          <a:p>
            <a:pPr marL="257175" indent="-257175">
              <a:buFont typeface="+mj-lt"/>
              <a:buAutoNum type="arabicPeriod"/>
            </a:pPr>
            <a:r>
              <a:rPr lang="en-US" sz="1350" dirty="0"/>
              <a:t>Quick to train as the error function (cross entropy) is convex , smooth and continuous </a:t>
            </a:r>
          </a:p>
          <a:p>
            <a:pPr marL="0" indent="0">
              <a:buNone/>
            </a:pPr>
            <a:endParaRPr lang="en-US" sz="1500" dirty="0"/>
          </a:p>
          <a:p>
            <a:pPr marL="0" indent="0">
              <a:buNone/>
            </a:pPr>
            <a:r>
              <a:rPr lang="en-US" sz="1500" dirty="0"/>
              <a:t>Disadvantages - </a:t>
            </a:r>
          </a:p>
          <a:p>
            <a:pPr marL="257175" indent="-257175">
              <a:buFont typeface="Arial"/>
              <a:buAutoNum type="arabicPeriod"/>
            </a:pPr>
            <a:r>
              <a:rPr lang="en-US" sz="1350" dirty="0"/>
              <a:t>Assumes a linear relationships between </a:t>
            </a:r>
            <a:r>
              <a:rPr lang="en-US" sz="1350" dirty="0"/>
              <a:t>log odds and </a:t>
            </a:r>
            <a:r>
              <a:rPr lang="en-US" sz="1350" dirty="0"/>
              <a:t>independent variables. </a:t>
            </a:r>
          </a:p>
          <a:p>
            <a:pPr marL="257175" indent="-257175">
              <a:buFont typeface="Arial"/>
              <a:buAutoNum type="arabicPeriod"/>
            </a:pPr>
            <a:r>
              <a:rPr lang="en-US" sz="1350" dirty="0"/>
              <a:t>Can stop learning (convergence of weights) in presence of good separators of classes as attributes. Such attributes will get a very high magnitude weights. That will need appropriate regularization to make the model learn and generalize</a:t>
            </a:r>
          </a:p>
          <a:p>
            <a:pPr marL="257175" indent="-257175">
              <a:buFont typeface="Arial"/>
              <a:buAutoNum type="arabicPeriod"/>
            </a:pPr>
            <a:r>
              <a:rPr lang="en-US" sz="1350" dirty="0"/>
              <a:t>Outliers </a:t>
            </a:r>
            <a:r>
              <a:rPr lang="en-US" sz="1350" dirty="0"/>
              <a:t>can have huge </a:t>
            </a:r>
            <a:r>
              <a:rPr lang="en-US" sz="1350" dirty="0"/>
              <a:t>adverse impacts </a:t>
            </a:r>
            <a:r>
              <a:rPr lang="en-US" sz="1350" dirty="0"/>
              <a:t>on the </a:t>
            </a:r>
            <a:r>
              <a:rPr lang="en-US" sz="1350" dirty="0"/>
              <a:t>log odds regression</a:t>
            </a:r>
            <a:endParaRPr lang="en-US" sz="1350" dirty="0"/>
          </a:p>
          <a:p>
            <a:pPr marL="257175" indent="-257175">
              <a:buFont typeface="Arial"/>
              <a:buAutoNum type="arabicPeriod"/>
            </a:pPr>
            <a:r>
              <a:rPr lang="en-US" sz="1350" dirty="0"/>
              <a:t>Assumes the attributes to be independent which is generally not the case</a:t>
            </a:r>
          </a:p>
        </p:txBody>
      </p:sp>
      <p:sp>
        <p:nvSpPr>
          <p:cNvPr id="3" name="Title 1"/>
          <p:cNvSpPr txBox="1">
            <a:spLocks/>
          </p:cNvSpPr>
          <p:nvPr/>
        </p:nvSpPr>
        <p:spPr>
          <a:xfrm>
            <a:off x="674370" y="1379289"/>
            <a:ext cx="7886700" cy="294391"/>
          </a:xfrm>
          <a:prstGeom prst="rect">
            <a:avLst/>
          </a:prstGeom>
        </p:spPr>
        <p:txBody>
          <a:bodyP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r>
              <a:rPr lang="en-IN" u="sng" kern="1200" dirty="0" smtClean="0">
                <a:solidFill>
                  <a:srgbClr val="000000"/>
                </a:solidFill>
                <a:latin typeface="Arial"/>
                <a:ea typeface="Arial"/>
                <a:cs typeface="Arial"/>
              </a:rPr>
              <a:t>Applications of Logistic Regression (Pros and Cons)</a:t>
            </a:r>
            <a:endParaRPr lang="en-IN" u="sng" kern="1200" dirty="0">
              <a:solidFill>
                <a:srgbClr val="000000"/>
              </a:solidFill>
              <a:latin typeface="Arial"/>
              <a:ea typeface="Arial"/>
              <a:cs typeface="Arial"/>
            </a:endParaRPr>
          </a:p>
        </p:txBody>
      </p:sp>
    </p:spTree>
    <p:extLst>
      <p:ext uri="{BB962C8B-B14F-4D97-AF65-F5344CB8AC3E}">
        <p14:creationId xmlns:p14="http://schemas.microsoft.com/office/powerpoint/2010/main" val="1212809122"/>
      </p:ext>
    </p:extLst>
  </p:cSld>
  <p:clrMapOvr>
    <a:masterClrMapping/>
  </p:clrMapOvr>
  <p:transition spd="med">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3336298"/>
          </a:xfrm>
        </p:spPr>
        <p:txBody>
          <a:bodyPr>
            <a:spAutoFit/>
          </a:bodyPr>
          <a:lstStyle/>
          <a:p>
            <a:pPr marL="0" indent="0">
              <a:buNone/>
            </a:pPr>
            <a:r>
              <a:rPr lang="en-IN" sz="1800" u="sng" dirty="0"/>
              <a:t>Logistic Regression Model </a:t>
            </a:r>
            <a:r>
              <a:rPr lang="en-IN" sz="1800" dirty="0"/>
              <a:t>-</a:t>
            </a:r>
          </a:p>
          <a:p>
            <a:pPr marL="0" indent="0">
              <a:buNone/>
            </a:pPr>
            <a:endParaRPr lang="en-IN" sz="1400" dirty="0"/>
          </a:p>
          <a:p>
            <a:pPr marL="854075" lvl="1" indent="-342900">
              <a:lnSpc>
                <a:spcPct val="150000"/>
              </a:lnSpc>
              <a:buFont typeface="+mj-lt"/>
              <a:buAutoNum type="alphaLcPeriod"/>
            </a:pPr>
            <a:r>
              <a:rPr lang="en-US" sz="1600" dirty="0"/>
              <a:t>A classification method built on the same concept as linear regression</a:t>
            </a:r>
          </a:p>
          <a:p>
            <a:pPr marL="854075" lvl="1" indent="-342900">
              <a:lnSpc>
                <a:spcPct val="150000"/>
              </a:lnSpc>
              <a:buFont typeface="+mj-lt"/>
              <a:buAutoNum type="alphaLcPeriod"/>
            </a:pPr>
            <a:r>
              <a:rPr lang="en-US" sz="1600" dirty="0"/>
              <a:t>The response variable is categorical. It can be two category (binary class) or multi category (multi-class) variable</a:t>
            </a:r>
          </a:p>
          <a:p>
            <a:pPr marL="854075" lvl="1" indent="-342900">
              <a:lnSpc>
                <a:spcPct val="150000"/>
              </a:lnSpc>
              <a:buFont typeface="+mj-lt"/>
              <a:buAutoNum type="alphaLcPeriod"/>
            </a:pPr>
            <a:r>
              <a:rPr lang="en-US" sz="1600" dirty="0"/>
              <a:t>It is used to predict class given the predictor variable values of an observation</a:t>
            </a:r>
          </a:p>
          <a:p>
            <a:pPr marL="854075" lvl="1" indent="-342900">
              <a:lnSpc>
                <a:spcPct val="150000"/>
              </a:lnSpc>
              <a:buFont typeface="+mj-lt"/>
              <a:buAutoNum type="alphaLcPeriod"/>
            </a:pPr>
            <a:r>
              <a:rPr lang="en-US" sz="1600" dirty="0"/>
              <a:t>It can also be used to find the propensity (probability) with which an observation belongs to the various classes</a:t>
            </a:r>
          </a:p>
          <a:p>
            <a:pPr marL="854075" lvl="1" indent="-342900">
              <a:buFont typeface="+mj-lt"/>
              <a:buAutoNum type="alphaLcPeriod"/>
            </a:pPr>
            <a:endParaRPr lang="en-US" sz="1600" dirty="0"/>
          </a:p>
        </p:txBody>
      </p:sp>
    </p:spTree>
    <p:extLst>
      <p:ext uri="{BB962C8B-B14F-4D97-AF65-F5344CB8AC3E}">
        <p14:creationId xmlns:p14="http://schemas.microsoft.com/office/powerpoint/2010/main" val="914369852"/>
      </p:ext>
    </p:extLst>
  </p:cSld>
  <p:clrMapOvr>
    <a:masterClrMapping/>
  </p:clrMapOvr>
  <p:transition spd="med">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886200" y="3192236"/>
            <a:ext cx="1214846" cy="323165"/>
          </a:xfrm>
        </p:spPr>
        <p:txBody>
          <a:bodyPr wrap="square">
            <a:spAutoFit/>
          </a:bodyPr>
          <a:lstStyle/>
          <a:p>
            <a:pPr marL="0" indent="0">
              <a:buNone/>
            </a:pPr>
            <a:r>
              <a:rPr lang="en-GB" sz="1500" b="1" u="sng" dirty="0">
                <a:latin typeface="Times New Roman" panose="02020603050405020304" pitchFamily="18" charset="0"/>
                <a:cs typeface="Times New Roman" panose="02020603050405020304" pitchFamily="18" charset="0"/>
              </a:rPr>
              <a:t>Thank You</a:t>
            </a:r>
            <a:endParaRPr lang="en-IN" sz="15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9626907"/>
      </p:ext>
    </p:extLst>
  </p:cSld>
  <p:clrMapOvr>
    <a:masterClrMapping/>
  </p:clrMapOvr>
  <p:transition spd="med">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864037"/>
            <a:ext cx="8567064" cy="3631763"/>
          </a:xfrm>
        </p:spPr>
        <p:txBody>
          <a:bodyPr wrap="square">
            <a:spAutoFit/>
          </a:bodyPr>
          <a:lstStyle/>
          <a:p>
            <a:pPr marL="0" indent="0">
              <a:buNone/>
            </a:pPr>
            <a:r>
              <a:rPr lang="en-IN" sz="1800" dirty="0"/>
              <a:t>Logistic Regression Model</a:t>
            </a:r>
          </a:p>
          <a:p>
            <a:pPr marL="0" indent="0">
              <a:buNone/>
            </a:pPr>
            <a:endParaRPr lang="en-IN" sz="1400" dirty="0"/>
          </a:p>
          <a:p>
            <a:pPr marL="854075" lvl="1" indent="-342900">
              <a:buFont typeface="+mj-lt"/>
              <a:buAutoNum type="alphaLcPeriod"/>
            </a:pPr>
            <a:r>
              <a:rPr lang="en-US" sz="1600" dirty="0"/>
              <a:t>A new data point (shown with “?”) needs to be classified i.e. does it belong to class A or B. </a:t>
            </a:r>
          </a:p>
          <a:p>
            <a:pPr marL="854075" lvl="1" indent="-342900">
              <a:buFont typeface="+mj-lt"/>
              <a:buAutoNum type="alphaLcPeriod"/>
            </a:pPr>
            <a:endParaRPr lang="en-US" sz="1600" dirty="0"/>
          </a:p>
          <a:p>
            <a:pPr marL="854075" lvl="1" indent="-342900">
              <a:buFont typeface="+mj-lt"/>
              <a:buAutoNum type="alphaLcPeriod"/>
            </a:pPr>
            <a:r>
              <a:rPr lang="en-US" sz="1600" dirty="0"/>
              <a:t>Given the distribution, closer the point is to the origin, it is unlikely to belong to class A. Farther away it is from the origin, likely it belongs to class A. Let class A be 1 and class B be 0 on the vertical axis</a:t>
            </a:r>
          </a:p>
          <a:p>
            <a:pPr marL="854075" lvl="1" indent="-342900">
              <a:buFont typeface="+mj-lt"/>
              <a:buAutoNum type="alphaLcPeriod"/>
            </a:pPr>
            <a:endParaRPr lang="en-US" sz="1600" dirty="0"/>
          </a:p>
          <a:p>
            <a:pPr marL="854075" lvl="1" indent="-342900">
              <a:buFont typeface="+mj-lt"/>
              <a:buAutoNum type="alphaLcPeriod"/>
            </a:pPr>
            <a:r>
              <a:rPr lang="en-US" sz="1600" dirty="0"/>
              <a:t>One can try to fit a simple linear model (y = mx +c) where y greater than a threshold means point most probably belongs to class A. for extreme values of x, probability is &lt;0 or &gt;1 which is absurd</a:t>
            </a:r>
          </a:p>
          <a:p>
            <a:pPr marL="854075" lvl="1" indent="-342900">
              <a:buFont typeface="+mj-lt"/>
              <a:buAutoNum type="alphaLcPeriod"/>
            </a:pPr>
            <a:endParaRPr lang="en-US" sz="1600" dirty="0"/>
          </a:p>
        </p:txBody>
      </p:sp>
      <p:pic>
        <p:nvPicPr>
          <p:cNvPr id="8" name="Picture 7">
            <a:extLst>
              <a:ext uri="{FF2B5EF4-FFF2-40B4-BE49-F238E27FC236}">
                <a16:creationId xmlns:a16="http://schemas.microsoft.com/office/drawing/2014/main" id="{8F356374-7D77-4AE7-8128-0B54A069675C}"/>
              </a:ext>
            </a:extLst>
          </p:cNvPr>
          <p:cNvPicPr>
            <a:picLocks noChangeAspect="1"/>
          </p:cNvPicPr>
          <p:nvPr/>
        </p:nvPicPr>
        <p:blipFill>
          <a:blip r:embed="rId3"/>
          <a:stretch>
            <a:fillRect/>
          </a:stretch>
        </p:blipFill>
        <p:spPr>
          <a:xfrm>
            <a:off x="3185087" y="4362451"/>
            <a:ext cx="2432606" cy="1962149"/>
          </a:xfrm>
          <a:prstGeom prst="rect">
            <a:avLst/>
          </a:prstGeom>
        </p:spPr>
      </p:pic>
      <p:pic>
        <p:nvPicPr>
          <p:cNvPr id="13" name="Picture 12">
            <a:extLst>
              <a:ext uri="{FF2B5EF4-FFF2-40B4-BE49-F238E27FC236}">
                <a16:creationId xmlns:a16="http://schemas.microsoft.com/office/drawing/2014/main" id="{9F2148AA-3E77-4BC1-9F41-1E31CDDD7652}"/>
              </a:ext>
            </a:extLst>
          </p:cNvPr>
          <p:cNvPicPr>
            <a:picLocks noChangeAspect="1"/>
          </p:cNvPicPr>
          <p:nvPr/>
        </p:nvPicPr>
        <p:blipFill>
          <a:blip r:embed="rId4"/>
          <a:stretch>
            <a:fillRect/>
          </a:stretch>
        </p:blipFill>
        <p:spPr>
          <a:xfrm>
            <a:off x="5715000" y="4343400"/>
            <a:ext cx="3200400" cy="1968321"/>
          </a:xfrm>
          <a:prstGeom prst="rect">
            <a:avLst/>
          </a:prstGeom>
        </p:spPr>
      </p:pic>
      <p:sp>
        <p:nvSpPr>
          <p:cNvPr id="14" name="TextBox 13">
            <a:extLst>
              <a:ext uri="{FF2B5EF4-FFF2-40B4-BE49-F238E27FC236}">
                <a16:creationId xmlns:a16="http://schemas.microsoft.com/office/drawing/2014/main" id="{76CE9A56-7318-4027-BD27-2E0EB9FB64F8}"/>
              </a:ext>
            </a:extLst>
          </p:cNvPr>
          <p:cNvSpPr txBox="1"/>
          <p:nvPr/>
        </p:nvSpPr>
        <p:spPr>
          <a:xfrm>
            <a:off x="6248400" y="4654372"/>
            <a:ext cx="990600" cy="461665"/>
          </a:xfrm>
          <a:prstGeom prst="rect">
            <a:avLst/>
          </a:prstGeom>
          <a:noFill/>
        </p:spPr>
        <p:txBody>
          <a:bodyPr wrap="square" rtlCol="0">
            <a:spAutoFit/>
          </a:bodyPr>
          <a:lstStyle/>
          <a:p>
            <a:r>
              <a:rPr lang="en-US" sz="1200" dirty="0"/>
              <a:t>Probability model</a:t>
            </a:r>
          </a:p>
        </p:txBody>
      </p:sp>
      <p:sp>
        <p:nvSpPr>
          <p:cNvPr id="7" name="Arrow: Right 6">
            <a:extLst>
              <a:ext uri="{FF2B5EF4-FFF2-40B4-BE49-F238E27FC236}">
                <a16:creationId xmlns:a16="http://schemas.microsoft.com/office/drawing/2014/main" id="{241CD184-FFE6-49C6-B05F-5A72D488253F}"/>
              </a:ext>
            </a:extLst>
          </p:cNvPr>
          <p:cNvSpPr/>
          <p:nvPr/>
        </p:nvSpPr>
        <p:spPr>
          <a:xfrm>
            <a:off x="5519064" y="5191683"/>
            <a:ext cx="195936" cy="21207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033F106-FEC9-421F-8F0E-F833D5569795}"/>
              </a:ext>
            </a:extLst>
          </p:cNvPr>
          <p:cNvSpPr txBox="1"/>
          <p:nvPr/>
        </p:nvSpPr>
        <p:spPr>
          <a:xfrm>
            <a:off x="3702756" y="4333434"/>
            <a:ext cx="838200" cy="276999"/>
          </a:xfrm>
          <a:prstGeom prst="rect">
            <a:avLst/>
          </a:prstGeom>
          <a:noFill/>
        </p:spPr>
        <p:txBody>
          <a:bodyPr wrap="square" rtlCol="0">
            <a:spAutoFit/>
          </a:bodyPr>
          <a:lstStyle/>
          <a:p>
            <a:r>
              <a:rPr lang="en-US" sz="1200" dirty="0"/>
              <a:t>Class B</a:t>
            </a:r>
          </a:p>
        </p:txBody>
      </p:sp>
      <p:sp>
        <p:nvSpPr>
          <p:cNvPr id="11" name="TextBox 10">
            <a:extLst>
              <a:ext uri="{FF2B5EF4-FFF2-40B4-BE49-F238E27FC236}">
                <a16:creationId xmlns:a16="http://schemas.microsoft.com/office/drawing/2014/main" id="{1F17A20E-D199-42A3-B271-D6FE04643C70}"/>
              </a:ext>
            </a:extLst>
          </p:cNvPr>
          <p:cNvSpPr txBox="1"/>
          <p:nvPr/>
        </p:nvSpPr>
        <p:spPr>
          <a:xfrm>
            <a:off x="4562063" y="4333433"/>
            <a:ext cx="838200" cy="276999"/>
          </a:xfrm>
          <a:prstGeom prst="rect">
            <a:avLst/>
          </a:prstGeom>
          <a:noFill/>
        </p:spPr>
        <p:txBody>
          <a:bodyPr wrap="square" rtlCol="0">
            <a:spAutoFit/>
          </a:bodyPr>
          <a:lstStyle/>
          <a:p>
            <a:r>
              <a:rPr lang="en-US" sz="1200" dirty="0"/>
              <a:t>Class A</a:t>
            </a:r>
          </a:p>
        </p:txBody>
      </p:sp>
      <p:sp>
        <p:nvSpPr>
          <p:cNvPr id="12" name="TextBox 11">
            <a:extLst>
              <a:ext uri="{FF2B5EF4-FFF2-40B4-BE49-F238E27FC236}">
                <a16:creationId xmlns:a16="http://schemas.microsoft.com/office/drawing/2014/main" id="{C714587B-5F27-4129-8E99-781E49712BFC}"/>
              </a:ext>
            </a:extLst>
          </p:cNvPr>
          <p:cNvSpPr txBox="1"/>
          <p:nvPr/>
        </p:nvSpPr>
        <p:spPr>
          <a:xfrm>
            <a:off x="4071264" y="6025193"/>
            <a:ext cx="1371600" cy="246221"/>
          </a:xfrm>
          <a:prstGeom prst="rect">
            <a:avLst/>
          </a:prstGeom>
          <a:noFill/>
        </p:spPr>
        <p:txBody>
          <a:bodyPr wrap="square" rtlCol="0">
            <a:spAutoFit/>
          </a:bodyPr>
          <a:lstStyle/>
          <a:p>
            <a:r>
              <a:rPr lang="en-US" sz="1000" dirty="0"/>
              <a:t>Density distribution</a:t>
            </a:r>
          </a:p>
        </p:txBody>
      </p:sp>
      <p:pic>
        <p:nvPicPr>
          <p:cNvPr id="15" name="Picture 14">
            <a:extLst>
              <a:ext uri="{FF2B5EF4-FFF2-40B4-BE49-F238E27FC236}">
                <a16:creationId xmlns:a16="http://schemas.microsoft.com/office/drawing/2014/main" id="{9EF4E296-B08D-4252-9877-783FB3365D56}"/>
              </a:ext>
            </a:extLst>
          </p:cNvPr>
          <p:cNvPicPr>
            <a:picLocks noChangeAspect="1"/>
          </p:cNvPicPr>
          <p:nvPr/>
        </p:nvPicPr>
        <p:blipFill>
          <a:blip r:embed="rId5"/>
          <a:stretch>
            <a:fillRect/>
          </a:stretch>
        </p:blipFill>
        <p:spPr>
          <a:xfrm>
            <a:off x="266700" y="6000750"/>
            <a:ext cx="2705100" cy="323850"/>
          </a:xfrm>
          <a:prstGeom prst="rect">
            <a:avLst/>
          </a:prstGeom>
        </p:spPr>
      </p:pic>
      <p:sp>
        <p:nvSpPr>
          <p:cNvPr id="16" name="Arrow: Right 15">
            <a:extLst>
              <a:ext uri="{FF2B5EF4-FFF2-40B4-BE49-F238E27FC236}">
                <a16:creationId xmlns:a16="http://schemas.microsoft.com/office/drawing/2014/main" id="{930A8C3F-7943-48A4-A40A-A2F9CF8CB323}"/>
              </a:ext>
            </a:extLst>
          </p:cNvPr>
          <p:cNvSpPr/>
          <p:nvPr/>
        </p:nvSpPr>
        <p:spPr>
          <a:xfrm>
            <a:off x="2722451" y="5281168"/>
            <a:ext cx="195936" cy="21207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C86A221-B0EE-4C00-A61B-C2D0D83EBE19}"/>
              </a:ext>
            </a:extLst>
          </p:cNvPr>
          <p:cNvSpPr txBox="1"/>
          <p:nvPr/>
        </p:nvSpPr>
        <p:spPr>
          <a:xfrm>
            <a:off x="1473200" y="5682333"/>
            <a:ext cx="195936" cy="369332"/>
          </a:xfrm>
          <a:prstGeom prst="rect">
            <a:avLst/>
          </a:prstGeom>
          <a:noFill/>
        </p:spPr>
        <p:txBody>
          <a:bodyPr wrap="square" rtlCol="0">
            <a:spAutoFit/>
          </a:bodyPr>
          <a:lstStyle/>
          <a:p>
            <a:r>
              <a:rPr lang="en-US" dirty="0"/>
              <a:t>?</a:t>
            </a:r>
          </a:p>
        </p:txBody>
      </p:sp>
      <p:sp>
        <p:nvSpPr>
          <p:cNvPr id="18" name="TextBox 17">
            <a:extLst>
              <a:ext uri="{FF2B5EF4-FFF2-40B4-BE49-F238E27FC236}">
                <a16:creationId xmlns:a16="http://schemas.microsoft.com/office/drawing/2014/main" id="{75A725EA-4A89-4983-B545-D0CF5AF6A88E}"/>
              </a:ext>
            </a:extLst>
          </p:cNvPr>
          <p:cNvSpPr txBox="1"/>
          <p:nvPr/>
        </p:nvSpPr>
        <p:spPr>
          <a:xfrm>
            <a:off x="4303422" y="5714491"/>
            <a:ext cx="195936" cy="369332"/>
          </a:xfrm>
          <a:prstGeom prst="rect">
            <a:avLst/>
          </a:prstGeom>
          <a:noFill/>
        </p:spPr>
        <p:txBody>
          <a:bodyPr wrap="square" rtlCol="0">
            <a:spAutoFit/>
          </a:bodyPr>
          <a:lstStyle/>
          <a:p>
            <a:r>
              <a:rPr lang="en-US" dirty="0"/>
              <a:t>?</a:t>
            </a:r>
          </a:p>
        </p:txBody>
      </p:sp>
      <p:cxnSp>
        <p:nvCxnSpPr>
          <p:cNvPr id="4" name="Straight Connector 3">
            <a:extLst>
              <a:ext uri="{FF2B5EF4-FFF2-40B4-BE49-F238E27FC236}">
                <a16:creationId xmlns:a16="http://schemas.microsoft.com/office/drawing/2014/main" id="{C5FB772E-9D42-4DE3-94ED-1EE94E27DCAF}"/>
              </a:ext>
            </a:extLst>
          </p:cNvPr>
          <p:cNvCxnSpPr/>
          <p:nvPr/>
        </p:nvCxnSpPr>
        <p:spPr>
          <a:xfrm>
            <a:off x="5943600" y="5286134"/>
            <a:ext cx="2362200" cy="0"/>
          </a:xfrm>
          <a:prstGeom prst="line">
            <a:avLst/>
          </a:prstGeom>
          <a:ln>
            <a:solidFill>
              <a:schemeClr val="accent2">
                <a:lumMod val="75000"/>
              </a:schemeClr>
            </a:solidFill>
            <a:prstDash val="lgDash"/>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FA1638DB-F2EB-44BF-B439-1B8BFE77DAF1}"/>
              </a:ext>
            </a:extLst>
          </p:cNvPr>
          <p:cNvSpPr txBox="1"/>
          <p:nvPr/>
        </p:nvSpPr>
        <p:spPr>
          <a:xfrm>
            <a:off x="7336307" y="5080528"/>
            <a:ext cx="969493" cy="246221"/>
          </a:xfrm>
          <a:prstGeom prst="rect">
            <a:avLst/>
          </a:prstGeom>
          <a:noFill/>
        </p:spPr>
        <p:txBody>
          <a:bodyPr wrap="square" rtlCol="0">
            <a:spAutoFit/>
          </a:bodyPr>
          <a:lstStyle/>
          <a:p>
            <a:r>
              <a:rPr lang="en-US" sz="1000" dirty="0"/>
              <a:t>Threshold =.5</a:t>
            </a:r>
          </a:p>
        </p:txBody>
      </p:sp>
      <p:cxnSp>
        <p:nvCxnSpPr>
          <p:cNvPr id="20" name="Straight Connector 19">
            <a:extLst>
              <a:ext uri="{FF2B5EF4-FFF2-40B4-BE49-F238E27FC236}">
                <a16:creationId xmlns:a16="http://schemas.microsoft.com/office/drawing/2014/main" id="{CBB18940-739B-4DD3-9621-E29E63D3971B}"/>
              </a:ext>
            </a:extLst>
          </p:cNvPr>
          <p:cNvCxnSpPr>
            <a:cxnSpLocks/>
          </p:cNvCxnSpPr>
          <p:nvPr/>
        </p:nvCxnSpPr>
        <p:spPr>
          <a:xfrm>
            <a:off x="7050498" y="5334000"/>
            <a:ext cx="0" cy="83820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840D1094-D7C3-4D32-B67C-1CA7FAB5B14E}"/>
              </a:ext>
            </a:extLst>
          </p:cNvPr>
          <p:cNvSpPr txBox="1"/>
          <p:nvPr/>
        </p:nvSpPr>
        <p:spPr>
          <a:xfrm>
            <a:off x="6888429" y="5720284"/>
            <a:ext cx="195936" cy="369332"/>
          </a:xfrm>
          <a:prstGeom prst="rect">
            <a:avLst/>
          </a:prstGeom>
          <a:noFill/>
        </p:spPr>
        <p:txBody>
          <a:bodyPr wrap="square" rtlCol="0">
            <a:spAutoFit/>
          </a:bodyPr>
          <a:lstStyle/>
          <a:p>
            <a:r>
              <a:rPr lang="en-US" b="1" dirty="0">
                <a:solidFill>
                  <a:schemeClr val="accent5"/>
                </a:solidFill>
              </a:rPr>
              <a:t>?</a:t>
            </a:r>
          </a:p>
        </p:txBody>
      </p:sp>
      <p:cxnSp>
        <p:nvCxnSpPr>
          <p:cNvPr id="23" name="Straight Connector 22">
            <a:extLst>
              <a:ext uri="{FF2B5EF4-FFF2-40B4-BE49-F238E27FC236}">
                <a16:creationId xmlns:a16="http://schemas.microsoft.com/office/drawing/2014/main" id="{B896E893-6E68-4FF0-9EF6-8AB11D50D695}"/>
              </a:ext>
            </a:extLst>
          </p:cNvPr>
          <p:cNvCxnSpPr>
            <a:cxnSpLocks/>
          </p:cNvCxnSpPr>
          <p:nvPr/>
        </p:nvCxnSpPr>
        <p:spPr>
          <a:xfrm flipH="1">
            <a:off x="5943600" y="5334000"/>
            <a:ext cx="1143000"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9931990"/>
      </p:ext>
    </p:extLst>
  </p:cSld>
  <p:clrMapOvr>
    <a:masterClrMapping/>
  </p:clrMapOvr>
  <p:transition spd="med">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838200"/>
            <a:ext cx="8229600" cy="6057043"/>
          </a:xfrm>
        </p:spPr>
        <p:txBody>
          <a:bodyPr>
            <a:spAutoFit/>
          </a:bodyPr>
          <a:lstStyle/>
          <a:p>
            <a:pPr marL="0" indent="0">
              <a:buNone/>
            </a:pPr>
            <a:r>
              <a:rPr lang="en-IN" sz="1800" u="sng" dirty="0"/>
              <a:t>Logistic Regression Model </a:t>
            </a:r>
            <a:r>
              <a:rPr lang="en-IN" sz="1800" dirty="0"/>
              <a:t>-</a:t>
            </a:r>
          </a:p>
          <a:p>
            <a:pPr marL="854075" lvl="1" indent="-342900">
              <a:buFont typeface="+mj-lt"/>
              <a:buAutoNum type="alphaLcPeriod"/>
            </a:pPr>
            <a:endParaRPr lang="en-US" sz="1600" dirty="0"/>
          </a:p>
          <a:p>
            <a:pPr marL="854075" lvl="1" indent="-342900">
              <a:buFont typeface="+mj-lt"/>
              <a:buAutoNum type="alphaLcPeriod" startAt="4"/>
            </a:pPr>
            <a:r>
              <a:rPr lang="en-US" sz="1600" dirty="0"/>
              <a:t>The linear model is passed to a logistic function  </a:t>
            </a:r>
            <a:r>
              <a:rPr lang="en-US" sz="1600" b="1" dirty="0"/>
              <a:t>p</a:t>
            </a:r>
            <a:r>
              <a:rPr lang="en-US" sz="1600" dirty="0"/>
              <a:t> = 1/ 1 + e^-t  the result of which  is values between 0 and 1. Thus </a:t>
            </a:r>
            <a:r>
              <a:rPr lang="en-US" sz="1600" b="1" dirty="0"/>
              <a:t>p</a:t>
            </a:r>
            <a:r>
              <a:rPr lang="en-US" sz="1600" dirty="0"/>
              <a:t> represents probability a data point belongs to class “A” given x</a:t>
            </a:r>
          </a:p>
          <a:p>
            <a:pPr marL="854075" lvl="1" indent="-342900">
              <a:buFont typeface="+mj-lt"/>
              <a:buAutoNum type="alphaLcPeriod" startAt="4"/>
            </a:pPr>
            <a:endParaRPr lang="en-US" sz="1600" dirty="0"/>
          </a:p>
          <a:p>
            <a:pPr marL="854075" lvl="1" indent="-342900">
              <a:buFont typeface="+mj-lt"/>
              <a:buAutoNum type="alphaLcPeriod" startAt="4"/>
            </a:pPr>
            <a:endParaRPr lang="en-US" sz="1600" dirty="0"/>
          </a:p>
          <a:p>
            <a:pPr marL="854075" lvl="1" indent="-342900">
              <a:buFont typeface="+mj-lt"/>
              <a:buAutoNum type="alphaLcPeriod" startAt="4"/>
            </a:pPr>
            <a:endParaRPr lang="en-US" sz="1600" dirty="0"/>
          </a:p>
          <a:p>
            <a:pPr marL="854075" lvl="1" indent="-342900">
              <a:buFont typeface="+mj-lt"/>
              <a:buAutoNum type="alphaLcPeriod" startAt="4"/>
            </a:pPr>
            <a:endParaRPr lang="en-US" sz="1600" dirty="0"/>
          </a:p>
          <a:p>
            <a:pPr marL="854075" lvl="1" indent="-342900">
              <a:buFont typeface="+mj-lt"/>
              <a:buAutoNum type="alphaLcPeriod" startAt="4"/>
            </a:pPr>
            <a:endParaRPr lang="en-US" sz="1600" dirty="0"/>
          </a:p>
          <a:p>
            <a:pPr marL="854075" lvl="1" indent="-342900">
              <a:buFont typeface="+mj-lt"/>
              <a:buAutoNum type="alphaLcPeriod" startAt="4"/>
            </a:pPr>
            <a:endParaRPr lang="en-US" sz="1600" dirty="0"/>
          </a:p>
          <a:p>
            <a:pPr marL="854075" lvl="1" indent="-342900">
              <a:buFont typeface="+mj-lt"/>
              <a:buAutoNum type="alphaLcPeriod" startAt="4"/>
            </a:pPr>
            <a:endParaRPr lang="en-US" sz="1600" dirty="0"/>
          </a:p>
          <a:p>
            <a:pPr marL="854075" lvl="1" indent="-342900">
              <a:buFont typeface="+mj-lt"/>
              <a:buAutoNum type="alphaLcPeriod" startAt="4"/>
            </a:pPr>
            <a:endParaRPr lang="en-US" sz="1600" dirty="0"/>
          </a:p>
          <a:p>
            <a:pPr marL="854075" lvl="1" indent="-342900">
              <a:lnSpc>
                <a:spcPct val="150000"/>
              </a:lnSpc>
              <a:buFont typeface="+mj-lt"/>
              <a:buAutoNum type="alphaLcPeriod" startAt="4"/>
            </a:pPr>
            <a:r>
              <a:rPr lang="en-US" sz="1600" dirty="0"/>
              <a:t>Instead of using y of linear model as dependent, it’s function shown as “p” is used as dependent variable                                          This is logistic response function</a:t>
            </a:r>
          </a:p>
          <a:p>
            <a:pPr marL="854075" lvl="1" indent="-342900">
              <a:lnSpc>
                <a:spcPct val="150000"/>
              </a:lnSpc>
              <a:buFont typeface="+mj-lt"/>
              <a:buAutoNum type="alphaLcPeriod" startAt="4"/>
            </a:pPr>
            <a:r>
              <a:rPr lang="en-US" sz="1600" dirty="0"/>
              <a:t>It is a two step model. In first step, the propensity to belong to class 1 </a:t>
            </a:r>
            <a:r>
              <a:rPr lang="en-US" sz="1600" dirty="0" err="1"/>
              <a:t>i.e</a:t>
            </a:r>
            <a:r>
              <a:rPr lang="en-US" sz="1600" dirty="0"/>
              <a:t> P(1|X), followed by next step of using cut-off to decide the class</a:t>
            </a:r>
          </a:p>
          <a:p>
            <a:pPr marL="511175" lvl="1" indent="0">
              <a:buNone/>
            </a:pPr>
            <a:endParaRPr lang="en-US" sz="1600" dirty="0"/>
          </a:p>
        </p:txBody>
      </p:sp>
      <p:grpSp>
        <p:nvGrpSpPr>
          <p:cNvPr id="5" name="Group 4">
            <a:extLst>
              <a:ext uri="{FF2B5EF4-FFF2-40B4-BE49-F238E27FC236}">
                <a16:creationId xmlns:a16="http://schemas.microsoft.com/office/drawing/2014/main" id="{291D340F-09F3-43A8-A08C-61594D46979A}"/>
              </a:ext>
            </a:extLst>
          </p:cNvPr>
          <p:cNvGrpSpPr/>
          <p:nvPr/>
        </p:nvGrpSpPr>
        <p:grpSpPr>
          <a:xfrm>
            <a:off x="2286000" y="2514600"/>
            <a:ext cx="3567289" cy="1828800"/>
            <a:chOff x="2971800" y="2743200"/>
            <a:chExt cx="3733800" cy="2421263"/>
          </a:xfrm>
        </p:grpSpPr>
        <p:pic>
          <p:nvPicPr>
            <p:cNvPr id="1268738" name="Picture 2" descr="Image result for logistic regression">
              <a:extLst>
                <a:ext uri="{FF2B5EF4-FFF2-40B4-BE49-F238E27FC236}">
                  <a16:creationId xmlns:a16="http://schemas.microsoft.com/office/drawing/2014/main" id="{4D3B71CB-4FFE-47BE-8447-A7BBB0711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743200"/>
              <a:ext cx="2906796" cy="2342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5A76950-8F75-4E09-BF37-AD8FE4F82F70}"/>
                </a:ext>
              </a:extLst>
            </p:cNvPr>
            <p:cNvSpPr txBox="1"/>
            <p:nvPr/>
          </p:nvSpPr>
          <p:spPr>
            <a:xfrm>
              <a:off x="5985042" y="2904277"/>
              <a:ext cx="720558" cy="534742"/>
            </a:xfrm>
            <a:prstGeom prst="rect">
              <a:avLst/>
            </a:prstGeom>
            <a:noFill/>
          </p:spPr>
          <p:txBody>
            <a:bodyPr wrap="square" rtlCol="0">
              <a:spAutoFit/>
            </a:bodyPr>
            <a:lstStyle/>
            <a:p>
              <a:r>
                <a:rPr lang="en-US" sz="1000" dirty="0"/>
                <a:t>Class A</a:t>
              </a:r>
            </a:p>
          </p:txBody>
        </p:sp>
        <p:sp>
          <p:nvSpPr>
            <p:cNvPr id="7" name="TextBox 6">
              <a:extLst>
                <a:ext uri="{FF2B5EF4-FFF2-40B4-BE49-F238E27FC236}">
                  <a16:creationId xmlns:a16="http://schemas.microsoft.com/office/drawing/2014/main" id="{7D894902-C55A-4F25-AF80-374A645FD76B}"/>
                </a:ext>
              </a:extLst>
            </p:cNvPr>
            <p:cNvSpPr txBox="1"/>
            <p:nvPr/>
          </p:nvSpPr>
          <p:spPr>
            <a:xfrm>
              <a:off x="5983284" y="4629721"/>
              <a:ext cx="720558" cy="534742"/>
            </a:xfrm>
            <a:prstGeom prst="rect">
              <a:avLst/>
            </a:prstGeom>
            <a:noFill/>
          </p:spPr>
          <p:txBody>
            <a:bodyPr wrap="square" rtlCol="0">
              <a:spAutoFit/>
            </a:bodyPr>
            <a:lstStyle/>
            <a:p>
              <a:r>
                <a:rPr lang="en-US" sz="1000" dirty="0"/>
                <a:t>Class B</a:t>
              </a:r>
            </a:p>
          </p:txBody>
        </p:sp>
        <p:pic>
          <p:nvPicPr>
            <p:cNvPr id="4" name="Picture 3">
              <a:extLst>
                <a:ext uri="{FF2B5EF4-FFF2-40B4-BE49-F238E27FC236}">
                  <a16:creationId xmlns:a16="http://schemas.microsoft.com/office/drawing/2014/main" id="{5C294C40-6822-4493-823F-05A28B3F5394}"/>
                </a:ext>
              </a:extLst>
            </p:cNvPr>
            <p:cNvPicPr>
              <a:picLocks noChangeAspect="1"/>
            </p:cNvPicPr>
            <p:nvPr/>
          </p:nvPicPr>
          <p:blipFill>
            <a:blip r:embed="rId4"/>
            <a:stretch>
              <a:fillRect/>
            </a:stretch>
          </p:blipFill>
          <p:spPr>
            <a:xfrm>
              <a:off x="3200400" y="4724400"/>
              <a:ext cx="2514600" cy="119743"/>
            </a:xfrm>
            <a:prstGeom prst="rect">
              <a:avLst/>
            </a:prstGeom>
          </p:spPr>
        </p:pic>
      </p:grpSp>
      <p:pic>
        <p:nvPicPr>
          <p:cNvPr id="2" name="Picture 1">
            <a:extLst>
              <a:ext uri="{FF2B5EF4-FFF2-40B4-BE49-F238E27FC236}">
                <a16:creationId xmlns:a16="http://schemas.microsoft.com/office/drawing/2014/main" id="{46906414-49C9-439C-8D55-8953490B77BE}"/>
              </a:ext>
            </a:extLst>
          </p:cNvPr>
          <p:cNvPicPr>
            <a:picLocks noChangeAspect="1"/>
          </p:cNvPicPr>
          <p:nvPr/>
        </p:nvPicPr>
        <p:blipFill>
          <a:blip r:embed="rId5"/>
          <a:stretch>
            <a:fillRect/>
          </a:stretch>
        </p:blipFill>
        <p:spPr>
          <a:xfrm>
            <a:off x="3869512" y="4959837"/>
            <a:ext cx="2303713" cy="526563"/>
          </a:xfrm>
          <a:prstGeom prst="rect">
            <a:avLst/>
          </a:prstGeom>
        </p:spPr>
      </p:pic>
      <p:pic>
        <p:nvPicPr>
          <p:cNvPr id="6" name="Picture 5">
            <a:extLst>
              <a:ext uri="{FF2B5EF4-FFF2-40B4-BE49-F238E27FC236}">
                <a16:creationId xmlns:a16="http://schemas.microsoft.com/office/drawing/2014/main" id="{AE86D9FC-860F-4BF3-9D42-915808AEFCC3}"/>
              </a:ext>
            </a:extLst>
          </p:cNvPr>
          <p:cNvPicPr>
            <a:picLocks noChangeAspect="1"/>
          </p:cNvPicPr>
          <p:nvPr/>
        </p:nvPicPr>
        <p:blipFill>
          <a:blip r:embed="rId6"/>
          <a:stretch>
            <a:fillRect/>
          </a:stretch>
        </p:blipFill>
        <p:spPr>
          <a:xfrm>
            <a:off x="3581743" y="4248150"/>
            <a:ext cx="447675" cy="171450"/>
          </a:xfrm>
          <a:prstGeom prst="rect">
            <a:avLst/>
          </a:prstGeom>
        </p:spPr>
      </p:pic>
    </p:spTree>
    <p:extLst>
      <p:ext uri="{BB962C8B-B14F-4D97-AF65-F5344CB8AC3E}">
        <p14:creationId xmlns:p14="http://schemas.microsoft.com/office/powerpoint/2010/main" val="2989710598"/>
      </p:ext>
    </p:extLst>
  </p:cSld>
  <p:clrMapOvr>
    <a:masterClrMapping/>
  </p:clrMapOvr>
  <p:transition spd="med">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7FAA4E17-F1AD-4714-BD25-070D787EA4F9}"/>
              </a:ext>
            </a:extLst>
          </p:cNvPr>
          <p:cNvSpPr txBox="1">
            <a:spLocks noChangeArrowheads="1"/>
          </p:cNvSpPr>
          <p:nvPr/>
        </p:nvSpPr>
        <p:spPr>
          <a:xfrm>
            <a:off x="348336" y="838200"/>
            <a:ext cx="8229600" cy="5687711"/>
          </a:xfrm>
          <a:prstGeom prst="rect">
            <a:avLst/>
          </a:prstGeom>
          <a:noFill/>
        </p:spPr>
        <p:txBody>
          <a:bodyPr>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pPr>
            <a:r>
              <a:rPr lang="en-US" sz="1800" u="sng" dirty="0"/>
              <a:t>Logistic Regression Model </a:t>
            </a:r>
            <a:r>
              <a:rPr lang="en-US" sz="1800" dirty="0"/>
              <a:t>– Building blocks</a:t>
            </a:r>
          </a:p>
          <a:p>
            <a:pPr marL="854075" lvl="1" indent="-342900" fontAlgn="auto">
              <a:spcAft>
                <a:spcPts val="0"/>
              </a:spcAft>
              <a:buFont typeface="+mj-lt"/>
              <a:buAutoNum type="alphaLcPeriod"/>
            </a:pPr>
            <a:endParaRPr lang="en-US" sz="1600" dirty="0"/>
          </a:p>
          <a:p>
            <a:pPr marL="854075" lvl="1" indent="-342900" fontAlgn="auto">
              <a:lnSpc>
                <a:spcPct val="150000"/>
              </a:lnSpc>
              <a:spcAft>
                <a:spcPts val="0"/>
              </a:spcAft>
              <a:buFont typeface="+mj-lt"/>
              <a:buAutoNum type="alphaLcPeriod"/>
            </a:pPr>
            <a:r>
              <a:rPr lang="en-US" sz="1600" dirty="0"/>
              <a:t>The output is the probability of belonging to a class. Probability can also be expressed in from of odds. </a:t>
            </a:r>
          </a:p>
          <a:p>
            <a:pPr marL="854075" lvl="1" indent="-342900" fontAlgn="auto">
              <a:lnSpc>
                <a:spcPct val="150000"/>
              </a:lnSpc>
              <a:spcAft>
                <a:spcPts val="0"/>
              </a:spcAft>
              <a:buFont typeface="+mj-lt"/>
              <a:buAutoNum type="alphaLcPeriod"/>
            </a:pPr>
            <a:r>
              <a:rPr lang="en-US" sz="1600" dirty="0"/>
              <a:t>Odds have a property of ranging from 0 to infinity that makes it easy to map a regression equation to odds. That is why logistic model uses odds </a:t>
            </a:r>
          </a:p>
          <a:p>
            <a:pPr marL="854075" lvl="1" indent="-342900" fontAlgn="auto">
              <a:lnSpc>
                <a:spcPct val="150000"/>
              </a:lnSpc>
              <a:spcAft>
                <a:spcPts val="0"/>
              </a:spcAft>
              <a:buFont typeface="+mj-lt"/>
              <a:buAutoNum type="alphaLcPeriod"/>
            </a:pPr>
            <a:r>
              <a:rPr lang="en-US" sz="1600" dirty="0"/>
              <a:t>The odds of belonging to class y = 1 is defined as the ratio of probability of belonging to class 1 to probability of belonging to class 0</a:t>
            </a:r>
          </a:p>
          <a:p>
            <a:pPr marL="854075" lvl="1" indent="-342900" fontAlgn="auto">
              <a:spcAft>
                <a:spcPts val="0"/>
              </a:spcAft>
              <a:buFont typeface="+mj-lt"/>
              <a:buAutoNum type="alphaLcPeriod"/>
            </a:pPr>
            <a:endParaRPr lang="en-US" sz="1600" dirty="0"/>
          </a:p>
          <a:p>
            <a:pPr marL="854075" lvl="1" indent="-342900" fontAlgn="auto">
              <a:spcAft>
                <a:spcPts val="0"/>
              </a:spcAft>
              <a:buFont typeface="+mj-lt"/>
              <a:buAutoNum type="alphaLcPeriod"/>
            </a:pPr>
            <a:endParaRPr lang="en-US" sz="1600" dirty="0"/>
          </a:p>
          <a:p>
            <a:pPr marL="854075" lvl="1" indent="-342900" fontAlgn="auto">
              <a:spcAft>
                <a:spcPts val="0"/>
              </a:spcAft>
              <a:buFont typeface="+mj-lt"/>
              <a:buAutoNum type="alphaLcPeriod"/>
            </a:pPr>
            <a:endParaRPr lang="en-US" sz="1600" dirty="0"/>
          </a:p>
          <a:p>
            <a:pPr marL="854075" lvl="1" indent="-342900" fontAlgn="auto">
              <a:spcAft>
                <a:spcPts val="0"/>
              </a:spcAft>
              <a:buFont typeface="+mj-lt"/>
              <a:buAutoNum type="alphaLcPeriod"/>
            </a:pPr>
            <a:endParaRPr lang="en-US" sz="1600" dirty="0"/>
          </a:p>
          <a:p>
            <a:pPr marL="854075" lvl="1" indent="-342900" fontAlgn="auto">
              <a:spcAft>
                <a:spcPts val="0"/>
              </a:spcAft>
              <a:buFont typeface="+mj-lt"/>
              <a:buAutoNum type="alphaLcPeriod"/>
            </a:pPr>
            <a:endParaRPr lang="en-US" sz="1600" dirty="0"/>
          </a:p>
          <a:p>
            <a:pPr marL="854075" lvl="1" indent="-342900" fontAlgn="auto">
              <a:spcAft>
                <a:spcPts val="0"/>
              </a:spcAft>
              <a:buFont typeface="+mj-lt"/>
              <a:buAutoNum type="alphaLcPeriod"/>
            </a:pPr>
            <a:endParaRPr lang="en-US" sz="1600" dirty="0"/>
          </a:p>
          <a:p>
            <a:pPr marL="854075" lvl="1" indent="-342900" fontAlgn="auto">
              <a:spcAft>
                <a:spcPts val="0"/>
              </a:spcAft>
              <a:buFont typeface="+mj-lt"/>
              <a:buAutoNum type="alphaLcPeriod"/>
            </a:pPr>
            <a:r>
              <a:rPr lang="en-US" sz="1600" dirty="0"/>
              <a:t>If probability of belonging to class Y=1 is .5 then Odds(Y=1) = 1</a:t>
            </a:r>
          </a:p>
          <a:p>
            <a:pPr marL="854075" lvl="1" indent="-342900" fontAlgn="auto">
              <a:spcAft>
                <a:spcPts val="0"/>
              </a:spcAft>
              <a:buFont typeface="+mj-lt"/>
              <a:buAutoNum type="alphaLcPeriod"/>
            </a:pPr>
            <a:endParaRPr lang="en-US" sz="1600" dirty="0"/>
          </a:p>
          <a:p>
            <a:pPr marL="854075" lvl="1" indent="-342900" fontAlgn="auto">
              <a:spcAft>
                <a:spcPts val="0"/>
              </a:spcAft>
              <a:buFont typeface="+mj-lt"/>
              <a:buAutoNum type="alphaLcPeriod"/>
            </a:pPr>
            <a:endParaRPr lang="en-US" sz="1600" dirty="0"/>
          </a:p>
        </p:txBody>
      </p:sp>
      <p:pic>
        <p:nvPicPr>
          <p:cNvPr id="3" name="Picture 2">
            <a:extLst>
              <a:ext uri="{FF2B5EF4-FFF2-40B4-BE49-F238E27FC236}">
                <a16:creationId xmlns:a16="http://schemas.microsoft.com/office/drawing/2014/main" id="{C74E7976-CE32-4B7F-BF63-A177D50971EE}"/>
              </a:ext>
            </a:extLst>
          </p:cNvPr>
          <p:cNvPicPr>
            <a:picLocks noChangeAspect="1"/>
          </p:cNvPicPr>
          <p:nvPr/>
        </p:nvPicPr>
        <p:blipFill>
          <a:blip r:embed="rId2"/>
          <a:stretch>
            <a:fillRect/>
          </a:stretch>
        </p:blipFill>
        <p:spPr>
          <a:xfrm>
            <a:off x="2514600" y="4367804"/>
            <a:ext cx="1650380" cy="457200"/>
          </a:xfrm>
          <a:prstGeom prst="rect">
            <a:avLst/>
          </a:prstGeom>
        </p:spPr>
      </p:pic>
      <p:pic>
        <p:nvPicPr>
          <p:cNvPr id="11" name="Picture 10">
            <a:extLst>
              <a:ext uri="{FF2B5EF4-FFF2-40B4-BE49-F238E27FC236}">
                <a16:creationId xmlns:a16="http://schemas.microsoft.com/office/drawing/2014/main" id="{DA74871D-B423-4E17-9A34-B0DA1045EF22}"/>
              </a:ext>
            </a:extLst>
          </p:cNvPr>
          <p:cNvPicPr>
            <a:picLocks noChangeAspect="1"/>
          </p:cNvPicPr>
          <p:nvPr/>
        </p:nvPicPr>
        <p:blipFill>
          <a:blip r:embed="rId3"/>
          <a:stretch>
            <a:fillRect/>
          </a:stretch>
        </p:blipFill>
        <p:spPr>
          <a:xfrm>
            <a:off x="5105400" y="4114800"/>
            <a:ext cx="2925041" cy="1493786"/>
          </a:xfrm>
          <a:prstGeom prst="rect">
            <a:avLst/>
          </a:prstGeom>
        </p:spPr>
      </p:pic>
    </p:spTree>
    <p:extLst>
      <p:ext uri="{BB962C8B-B14F-4D97-AF65-F5344CB8AC3E}">
        <p14:creationId xmlns:p14="http://schemas.microsoft.com/office/powerpoint/2010/main" val="148463214"/>
      </p:ext>
    </p:extLst>
  </p:cSld>
  <p:clrMapOvr>
    <a:masterClrMapping/>
  </p:clrMapOvr>
  <p:transition spd="med">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7FAA4E17-F1AD-4714-BD25-070D787EA4F9}"/>
              </a:ext>
            </a:extLst>
          </p:cNvPr>
          <p:cNvSpPr txBox="1">
            <a:spLocks noChangeArrowheads="1"/>
          </p:cNvSpPr>
          <p:nvPr/>
        </p:nvSpPr>
        <p:spPr>
          <a:xfrm>
            <a:off x="348336" y="838200"/>
            <a:ext cx="8229600" cy="3179845"/>
          </a:xfrm>
          <a:prstGeom prst="rect">
            <a:avLst/>
          </a:prstGeom>
          <a:noFill/>
        </p:spPr>
        <p:txBody>
          <a:bodyPr>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pPr>
            <a:r>
              <a:rPr lang="en-US" sz="1800" u="sng" dirty="0"/>
              <a:t>Logistic Regression Model </a:t>
            </a:r>
            <a:r>
              <a:rPr lang="en-US" sz="1800" dirty="0"/>
              <a:t>– Building blocks</a:t>
            </a:r>
          </a:p>
          <a:p>
            <a:pPr marL="854075" lvl="1" indent="-342900" fontAlgn="auto">
              <a:spcAft>
                <a:spcPts val="0"/>
              </a:spcAft>
              <a:buFont typeface="+mj-lt"/>
              <a:buAutoNum type="alphaLcPeriod"/>
            </a:pPr>
            <a:endParaRPr lang="en-US" sz="1600" dirty="0"/>
          </a:p>
          <a:p>
            <a:pPr marL="854075" lvl="1" indent="-342900" fontAlgn="auto">
              <a:spcAft>
                <a:spcPts val="0"/>
              </a:spcAft>
              <a:buFont typeface="+mj-lt"/>
              <a:buAutoNum type="alphaLcPeriod" startAt="5"/>
            </a:pPr>
            <a:r>
              <a:rPr lang="en-US" sz="1600" dirty="0"/>
              <a:t>Thus probability                                            </a:t>
            </a:r>
          </a:p>
          <a:p>
            <a:pPr marL="854075" lvl="1" indent="-342900" fontAlgn="auto">
              <a:spcAft>
                <a:spcPts val="0"/>
              </a:spcAft>
              <a:buFont typeface="+mj-lt"/>
              <a:buAutoNum type="alphaLcPeriod" startAt="5"/>
            </a:pPr>
            <a:endParaRPr lang="en-US" sz="1600" dirty="0"/>
          </a:p>
          <a:p>
            <a:pPr marL="854075" lvl="1" indent="-342900" fontAlgn="auto">
              <a:spcAft>
                <a:spcPts val="0"/>
              </a:spcAft>
              <a:buFont typeface="+mj-lt"/>
              <a:buAutoNum type="alphaLcPeriod" startAt="5"/>
            </a:pPr>
            <a:r>
              <a:rPr lang="en-US" sz="1600" dirty="0"/>
              <a:t>Probability is also </a:t>
            </a:r>
          </a:p>
          <a:p>
            <a:pPr marL="854075" lvl="1" indent="-342900" fontAlgn="auto">
              <a:lnSpc>
                <a:spcPct val="150000"/>
              </a:lnSpc>
              <a:spcAft>
                <a:spcPts val="0"/>
              </a:spcAft>
              <a:buFont typeface="+mj-lt"/>
              <a:buAutoNum type="alphaLcPeriod" startAt="5"/>
            </a:pPr>
            <a:r>
              <a:rPr lang="en-US" sz="1600" dirty="0"/>
              <a:t>Therefore                             = Odds (y = 1)</a:t>
            </a:r>
          </a:p>
          <a:p>
            <a:pPr marL="854075" lvl="1" indent="-342900" fontAlgn="auto">
              <a:lnSpc>
                <a:spcPct val="150000"/>
              </a:lnSpc>
              <a:spcAft>
                <a:spcPts val="0"/>
              </a:spcAft>
              <a:buFont typeface="+mj-lt"/>
              <a:buAutoNum type="alphaLcPeriod" startAt="5"/>
            </a:pPr>
            <a:r>
              <a:rPr lang="en-US" sz="1600" dirty="0"/>
              <a:t>The expression reflects the relation between predictors and dependent variable</a:t>
            </a:r>
          </a:p>
          <a:p>
            <a:pPr marL="854075" lvl="1" indent="-342900" fontAlgn="auto">
              <a:lnSpc>
                <a:spcPct val="150000"/>
              </a:lnSpc>
              <a:spcAft>
                <a:spcPts val="0"/>
              </a:spcAft>
              <a:buFont typeface="+mj-lt"/>
              <a:buAutoNum type="alphaLcPeriod" startAt="5"/>
            </a:pPr>
            <a:r>
              <a:rPr lang="en-US" sz="1600" dirty="0"/>
              <a:t>How much predicted value changes for a small change in independent variable</a:t>
            </a:r>
          </a:p>
          <a:p>
            <a:pPr marL="854075" lvl="1" indent="-342900" fontAlgn="auto">
              <a:lnSpc>
                <a:spcPct val="150000"/>
              </a:lnSpc>
              <a:spcAft>
                <a:spcPts val="0"/>
              </a:spcAft>
              <a:buFont typeface="+mj-lt"/>
              <a:buAutoNum type="alphaLcPeriod" startAt="5"/>
            </a:pPr>
            <a:r>
              <a:rPr lang="en-US" sz="1600" dirty="0"/>
              <a:t>Take log on both sides                                                          This is logit function</a:t>
            </a:r>
          </a:p>
        </p:txBody>
      </p:sp>
      <p:pic>
        <p:nvPicPr>
          <p:cNvPr id="5" name="Picture 4">
            <a:extLst>
              <a:ext uri="{FF2B5EF4-FFF2-40B4-BE49-F238E27FC236}">
                <a16:creationId xmlns:a16="http://schemas.microsoft.com/office/drawing/2014/main" id="{D8E29C17-6FBF-403B-83FA-A3D57791B2A8}"/>
              </a:ext>
            </a:extLst>
          </p:cNvPr>
          <p:cNvPicPr>
            <a:picLocks noChangeAspect="1"/>
          </p:cNvPicPr>
          <p:nvPr/>
        </p:nvPicPr>
        <p:blipFill>
          <a:blip r:embed="rId2"/>
          <a:stretch>
            <a:fillRect/>
          </a:stretch>
        </p:blipFill>
        <p:spPr>
          <a:xfrm>
            <a:off x="2987823" y="1935845"/>
            <a:ext cx="2303713" cy="526563"/>
          </a:xfrm>
          <a:prstGeom prst="rect">
            <a:avLst/>
          </a:prstGeom>
        </p:spPr>
      </p:pic>
      <p:pic>
        <p:nvPicPr>
          <p:cNvPr id="6" name="Picture 5">
            <a:extLst>
              <a:ext uri="{FF2B5EF4-FFF2-40B4-BE49-F238E27FC236}">
                <a16:creationId xmlns:a16="http://schemas.microsoft.com/office/drawing/2014/main" id="{56013A62-9087-4ADE-BA73-604D8A395578}"/>
              </a:ext>
            </a:extLst>
          </p:cNvPr>
          <p:cNvPicPr>
            <a:picLocks noChangeAspect="1"/>
          </p:cNvPicPr>
          <p:nvPr/>
        </p:nvPicPr>
        <p:blipFill>
          <a:blip r:embed="rId3"/>
          <a:stretch>
            <a:fillRect/>
          </a:stretch>
        </p:blipFill>
        <p:spPr>
          <a:xfrm>
            <a:off x="2743200" y="1488646"/>
            <a:ext cx="762000" cy="381000"/>
          </a:xfrm>
          <a:prstGeom prst="rect">
            <a:avLst/>
          </a:prstGeom>
        </p:spPr>
      </p:pic>
      <p:pic>
        <p:nvPicPr>
          <p:cNvPr id="8" name="Picture 7">
            <a:extLst>
              <a:ext uri="{FF2B5EF4-FFF2-40B4-BE49-F238E27FC236}">
                <a16:creationId xmlns:a16="http://schemas.microsoft.com/office/drawing/2014/main" id="{451B8E0F-B48F-46FD-B877-C52FBA61C918}"/>
              </a:ext>
            </a:extLst>
          </p:cNvPr>
          <p:cNvPicPr>
            <a:picLocks noChangeAspect="1"/>
          </p:cNvPicPr>
          <p:nvPr/>
        </p:nvPicPr>
        <p:blipFill>
          <a:blip r:embed="rId4"/>
          <a:stretch>
            <a:fillRect/>
          </a:stretch>
        </p:blipFill>
        <p:spPr>
          <a:xfrm>
            <a:off x="2245424" y="2543994"/>
            <a:ext cx="1484797" cy="224322"/>
          </a:xfrm>
          <a:prstGeom prst="rect">
            <a:avLst/>
          </a:prstGeom>
        </p:spPr>
      </p:pic>
      <p:pic>
        <p:nvPicPr>
          <p:cNvPr id="9" name="Picture 8">
            <a:extLst>
              <a:ext uri="{FF2B5EF4-FFF2-40B4-BE49-F238E27FC236}">
                <a16:creationId xmlns:a16="http://schemas.microsoft.com/office/drawing/2014/main" id="{1B3ED74F-0988-4A1A-A7B1-AB1E307FA639}"/>
              </a:ext>
            </a:extLst>
          </p:cNvPr>
          <p:cNvPicPr>
            <a:picLocks noChangeAspect="1"/>
          </p:cNvPicPr>
          <p:nvPr/>
        </p:nvPicPr>
        <p:blipFill>
          <a:blip r:embed="rId5"/>
          <a:stretch>
            <a:fillRect/>
          </a:stretch>
        </p:blipFill>
        <p:spPr>
          <a:xfrm>
            <a:off x="3416789" y="3676657"/>
            <a:ext cx="3136411" cy="336044"/>
          </a:xfrm>
          <a:prstGeom prst="rect">
            <a:avLst/>
          </a:prstGeom>
        </p:spPr>
      </p:pic>
      <p:pic>
        <p:nvPicPr>
          <p:cNvPr id="18" name="Picture 17">
            <a:extLst>
              <a:ext uri="{FF2B5EF4-FFF2-40B4-BE49-F238E27FC236}">
                <a16:creationId xmlns:a16="http://schemas.microsoft.com/office/drawing/2014/main" id="{895089F5-074A-4AE8-BEA5-65A6C51A523C}"/>
              </a:ext>
            </a:extLst>
          </p:cNvPr>
          <p:cNvPicPr>
            <a:picLocks noChangeAspect="1"/>
          </p:cNvPicPr>
          <p:nvPr/>
        </p:nvPicPr>
        <p:blipFill>
          <a:blip r:embed="rId6"/>
          <a:stretch>
            <a:fillRect/>
          </a:stretch>
        </p:blipFill>
        <p:spPr>
          <a:xfrm>
            <a:off x="1143000" y="4424756"/>
            <a:ext cx="1600200" cy="1774835"/>
          </a:xfrm>
          <a:prstGeom prst="rect">
            <a:avLst/>
          </a:prstGeom>
        </p:spPr>
      </p:pic>
      <p:sp>
        <p:nvSpPr>
          <p:cNvPr id="19" name="TextBox 18">
            <a:extLst>
              <a:ext uri="{FF2B5EF4-FFF2-40B4-BE49-F238E27FC236}">
                <a16:creationId xmlns:a16="http://schemas.microsoft.com/office/drawing/2014/main" id="{AC50605A-6C36-40FF-9534-6DFBD2B73A34}"/>
              </a:ext>
            </a:extLst>
          </p:cNvPr>
          <p:cNvSpPr txBox="1"/>
          <p:nvPr/>
        </p:nvSpPr>
        <p:spPr>
          <a:xfrm rot="16200000">
            <a:off x="1199594" y="4882850"/>
            <a:ext cx="974806" cy="277000"/>
          </a:xfrm>
          <a:prstGeom prst="rect">
            <a:avLst/>
          </a:prstGeom>
          <a:noFill/>
        </p:spPr>
        <p:txBody>
          <a:bodyPr wrap="square" rtlCol="0">
            <a:spAutoFit/>
          </a:bodyPr>
          <a:lstStyle/>
          <a:p>
            <a:r>
              <a:rPr lang="en-US" sz="1200" dirty="0"/>
              <a:t>Probability</a:t>
            </a:r>
          </a:p>
        </p:txBody>
      </p:sp>
      <p:sp>
        <p:nvSpPr>
          <p:cNvPr id="20" name="TextBox 19">
            <a:extLst>
              <a:ext uri="{FF2B5EF4-FFF2-40B4-BE49-F238E27FC236}">
                <a16:creationId xmlns:a16="http://schemas.microsoft.com/office/drawing/2014/main" id="{67F2058C-6509-474E-82EF-B4D3D50CB298}"/>
              </a:ext>
            </a:extLst>
          </p:cNvPr>
          <p:cNvSpPr txBox="1"/>
          <p:nvPr/>
        </p:nvSpPr>
        <p:spPr>
          <a:xfrm>
            <a:off x="1979150" y="6199592"/>
            <a:ext cx="974806" cy="277000"/>
          </a:xfrm>
          <a:prstGeom prst="rect">
            <a:avLst/>
          </a:prstGeom>
          <a:noFill/>
        </p:spPr>
        <p:txBody>
          <a:bodyPr wrap="square" rtlCol="0">
            <a:spAutoFit/>
          </a:bodyPr>
          <a:lstStyle/>
          <a:p>
            <a:r>
              <a:rPr lang="en-US" sz="1200" dirty="0"/>
              <a:t>Log(Odds)</a:t>
            </a:r>
          </a:p>
        </p:txBody>
      </p:sp>
      <p:sp>
        <p:nvSpPr>
          <p:cNvPr id="21" name="TextBox 20">
            <a:extLst>
              <a:ext uri="{FF2B5EF4-FFF2-40B4-BE49-F238E27FC236}">
                <a16:creationId xmlns:a16="http://schemas.microsoft.com/office/drawing/2014/main" id="{C5009A33-AD07-4306-84E4-496F16527508}"/>
              </a:ext>
            </a:extLst>
          </p:cNvPr>
          <p:cNvSpPr txBox="1"/>
          <p:nvPr/>
        </p:nvSpPr>
        <p:spPr>
          <a:xfrm>
            <a:off x="3962400" y="4375849"/>
            <a:ext cx="4615536" cy="1720151"/>
          </a:xfrm>
          <a:prstGeom prst="rect">
            <a:avLst/>
          </a:prstGeom>
          <a:noFill/>
          <a:ln>
            <a:solidFill>
              <a:schemeClr val="tx1"/>
            </a:solidFill>
          </a:ln>
        </p:spPr>
        <p:txBody>
          <a:bodyPr wrap="square" rtlCol="0">
            <a:spAutoFit/>
          </a:bodyPr>
          <a:lstStyle/>
          <a:p>
            <a:pPr>
              <a:lnSpc>
                <a:spcPct val="150000"/>
              </a:lnSpc>
            </a:pPr>
            <a:endParaRPr lang="en-US" sz="1200" dirty="0"/>
          </a:p>
          <a:p>
            <a:pPr marL="228600" indent="-228600">
              <a:lnSpc>
                <a:spcPct val="150000"/>
              </a:lnSpc>
              <a:buAutoNum type="arabicPeriod"/>
            </a:pPr>
            <a:endParaRPr lang="en-US" sz="1200" dirty="0"/>
          </a:p>
          <a:p>
            <a:pPr marL="228600" indent="-228600">
              <a:lnSpc>
                <a:spcPct val="150000"/>
              </a:lnSpc>
              <a:buAutoNum type="arabicPeriod"/>
            </a:pPr>
            <a:r>
              <a:rPr lang="en-US" sz="1200" dirty="0"/>
              <a:t>Given x1,x2…</a:t>
            </a:r>
            <a:r>
              <a:rPr lang="en-US" sz="1200" dirty="0" err="1"/>
              <a:t>xn</a:t>
            </a:r>
            <a:r>
              <a:rPr lang="en-US" sz="1200" dirty="0"/>
              <a:t>, in training set , find</a:t>
            </a:r>
          </a:p>
          <a:p>
            <a:pPr marL="228600" indent="-228600">
              <a:lnSpc>
                <a:spcPct val="150000"/>
              </a:lnSpc>
              <a:buAutoNum type="arabicPeriod"/>
            </a:pPr>
            <a:r>
              <a:rPr lang="en-US" sz="1200" dirty="0"/>
              <a:t>This is log(odds)</a:t>
            </a:r>
          </a:p>
          <a:p>
            <a:pPr marL="228600" indent="-228600">
              <a:lnSpc>
                <a:spcPct val="150000"/>
              </a:lnSpc>
              <a:buAutoNum type="arabicPeriod"/>
            </a:pPr>
            <a:r>
              <a:rPr lang="en-US" sz="1200" dirty="0"/>
              <a:t>Find odds by raising it to e</a:t>
            </a:r>
          </a:p>
          <a:p>
            <a:pPr marL="228600" indent="-228600">
              <a:lnSpc>
                <a:spcPct val="150000"/>
              </a:lnSpc>
              <a:buAutoNum type="arabicPeriod"/>
            </a:pPr>
            <a:r>
              <a:rPr lang="en-US" sz="1200" dirty="0"/>
              <a:t>Find the probability using the equation    </a:t>
            </a:r>
          </a:p>
        </p:txBody>
      </p:sp>
      <p:pic>
        <p:nvPicPr>
          <p:cNvPr id="22" name="Picture 21">
            <a:extLst>
              <a:ext uri="{FF2B5EF4-FFF2-40B4-BE49-F238E27FC236}">
                <a16:creationId xmlns:a16="http://schemas.microsoft.com/office/drawing/2014/main" id="{FBE9A2A3-7516-4985-9F03-81E4A9CC67D1}"/>
              </a:ext>
            </a:extLst>
          </p:cNvPr>
          <p:cNvPicPr>
            <a:picLocks noChangeAspect="1"/>
          </p:cNvPicPr>
          <p:nvPr/>
        </p:nvPicPr>
        <p:blipFill>
          <a:blip r:embed="rId7"/>
          <a:stretch>
            <a:fillRect/>
          </a:stretch>
        </p:blipFill>
        <p:spPr>
          <a:xfrm>
            <a:off x="6901536" y="5029200"/>
            <a:ext cx="1676400" cy="200025"/>
          </a:xfrm>
          <a:prstGeom prst="rect">
            <a:avLst/>
          </a:prstGeom>
        </p:spPr>
      </p:pic>
      <p:pic>
        <p:nvPicPr>
          <p:cNvPr id="23" name="Picture 22">
            <a:extLst>
              <a:ext uri="{FF2B5EF4-FFF2-40B4-BE49-F238E27FC236}">
                <a16:creationId xmlns:a16="http://schemas.microsoft.com/office/drawing/2014/main" id="{1D517C84-C320-4D5B-BC34-5A3EAC37228A}"/>
              </a:ext>
            </a:extLst>
          </p:cNvPr>
          <p:cNvPicPr>
            <a:picLocks noChangeAspect="1"/>
          </p:cNvPicPr>
          <p:nvPr/>
        </p:nvPicPr>
        <p:blipFill>
          <a:blip r:embed="rId8"/>
          <a:stretch>
            <a:fillRect/>
          </a:stretch>
        </p:blipFill>
        <p:spPr>
          <a:xfrm>
            <a:off x="7048500" y="5687313"/>
            <a:ext cx="571500" cy="390525"/>
          </a:xfrm>
          <a:prstGeom prst="rect">
            <a:avLst/>
          </a:prstGeom>
        </p:spPr>
      </p:pic>
      <p:sp>
        <p:nvSpPr>
          <p:cNvPr id="24" name="TextBox 23">
            <a:extLst>
              <a:ext uri="{FF2B5EF4-FFF2-40B4-BE49-F238E27FC236}">
                <a16:creationId xmlns:a16="http://schemas.microsoft.com/office/drawing/2014/main" id="{3B994AFF-0472-4AF2-BA4B-0B0D1F51CA92}"/>
              </a:ext>
            </a:extLst>
          </p:cNvPr>
          <p:cNvSpPr txBox="1"/>
          <p:nvPr/>
        </p:nvSpPr>
        <p:spPr>
          <a:xfrm>
            <a:off x="4038600" y="4343400"/>
            <a:ext cx="2862936" cy="307777"/>
          </a:xfrm>
          <a:prstGeom prst="rect">
            <a:avLst/>
          </a:prstGeom>
          <a:noFill/>
        </p:spPr>
        <p:txBody>
          <a:bodyPr wrap="square" rtlCol="0">
            <a:spAutoFit/>
          </a:bodyPr>
          <a:lstStyle/>
          <a:p>
            <a:r>
              <a:rPr lang="en-US" sz="1400" dirty="0"/>
              <a:t>Steps - </a:t>
            </a:r>
          </a:p>
        </p:txBody>
      </p:sp>
    </p:spTree>
    <p:extLst>
      <p:ext uri="{BB962C8B-B14F-4D97-AF65-F5344CB8AC3E}">
        <p14:creationId xmlns:p14="http://schemas.microsoft.com/office/powerpoint/2010/main" val="2438502324"/>
      </p:ext>
    </p:extLst>
  </p:cSld>
  <p:clrMapOvr>
    <a:masterClrMapping/>
  </p:clrMapOvr>
  <p:transition spd="med">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8D07CE-9A33-4EEA-8F19-FD7FA645AF3B}"/>
              </a:ext>
            </a:extLst>
          </p:cNvPr>
          <p:cNvSpPr/>
          <p:nvPr/>
        </p:nvSpPr>
        <p:spPr>
          <a:xfrm>
            <a:off x="533400" y="1143000"/>
            <a:ext cx="6248400" cy="369332"/>
          </a:xfrm>
          <a:prstGeom prst="rect">
            <a:avLst/>
          </a:prstGeom>
        </p:spPr>
        <p:txBody>
          <a:bodyPr wrap="square">
            <a:spAutoFit/>
          </a:bodyPr>
          <a:lstStyle/>
          <a:p>
            <a:pPr marL="0" indent="0" fontAlgn="auto">
              <a:spcAft>
                <a:spcPts val="0"/>
              </a:spcAft>
              <a:buFont typeface="Arial"/>
              <a:buNone/>
            </a:pPr>
            <a:r>
              <a:rPr lang="en-US" u="sng" dirty="0"/>
              <a:t>Logistic Regression Model </a:t>
            </a:r>
            <a:r>
              <a:rPr lang="en-US" dirty="0"/>
              <a:t>– Building blocks</a:t>
            </a:r>
          </a:p>
        </p:txBody>
      </p:sp>
      <p:sp>
        <p:nvSpPr>
          <p:cNvPr id="3" name="TextBox 2">
            <a:extLst>
              <a:ext uri="{FF2B5EF4-FFF2-40B4-BE49-F238E27FC236}">
                <a16:creationId xmlns:a16="http://schemas.microsoft.com/office/drawing/2014/main" id="{3F0059F4-CE82-4181-B93A-A6339BD4BEAD}"/>
              </a:ext>
            </a:extLst>
          </p:cNvPr>
          <p:cNvSpPr txBox="1"/>
          <p:nvPr/>
        </p:nvSpPr>
        <p:spPr>
          <a:xfrm>
            <a:off x="533400" y="1688068"/>
            <a:ext cx="8001000" cy="2031325"/>
          </a:xfrm>
          <a:prstGeom prst="rect">
            <a:avLst/>
          </a:prstGeom>
          <a:noFill/>
        </p:spPr>
        <p:txBody>
          <a:bodyPr wrap="square" rtlCol="0">
            <a:spAutoFit/>
          </a:bodyPr>
          <a:lstStyle/>
          <a:p>
            <a:r>
              <a:rPr lang="en-US" dirty="0"/>
              <a:t>Suppose the log(odds) = -17.2086 + (.5934 x)</a:t>
            </a:r>
          </a:p>
          <a:p>
            <a:endParaRPr lang="en-US" dirty="0"/>
          </a:p>
          <a:p>
            <a:r>
              <a:rPr lang="en-US" dirty="0"/>
              <a:t>For a given value of x = 31, log(odds) = -17.2086 + (.5934 * 31) = 1.1868</a:t>
            </a:r>
          </a:p>
          <a:p>
            <a:endParaRPr lang="en-US" dirty="0"/>
          </a:p>
          <a:p>
            <a:r>
              <a:rPr lang="en-US" dirty="0"/>
              <a:t>Odds = exp(log(odds)) = exp(1.1868) = 3.2766</a:t>
            </a:r>
          </a:p>
          <a:p>
            <a:endParaRPr lang="en-US" dirty="0"/>
          </a:p>
          <a:p>
            <a:r>
              <a:rPr lang="en-US" dirty="0"/>
              <a:t>Probability = odds / (1 + odds )  = 3.2766/(1 + 3.2766)  = .7662</a:t>
            </a:r>
          </a:p>
        </p:txBody>
      </p:sp>
    </p:spTree>
    <p:extLst>
      <p:ext uri="{BB962C8B-B14F-4D97-AF65-F5344CB8AC3E}">
        <p14:creationId xmlns:p14="http://schemas.microsoft.com/office/powerpoint/2010/main" val="2296168695"/>
      </p:ext>
    </p:extLst>
  </p:cSld>
  <p:clrMapOvr>
    <a:masterClrMapping/>
  </p:clrMapOvr>
  <p:transition spd="med">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4998291"/>
          </a:xfrm>
        </p:spPr>
        <p:txBody>
          <a:bodyPr>
            <a:spAutoFit/>
          </a:bodyPr>
          <a:lstStyle/>
          <a:p>
            <a:pPr marL="0" indent="0">
              <a:buNone/>
            </a:pPr>
            <a:r>
              <a:rPr lang="en-IN" sz="1800" u="sng" dirty="0"/>
              <a:t>Logistic Regression Model </a:t>
            </a:r>
            <a:r>
              <a:rPr lang="en-IN" sz="1800" u="sng" dirty="0" smtClean="0"/>
              <a:t>The </a:t>
            </a:r>
            <a:r>
              <a:rPr lang="en-IN" sz="1800" u="sng" dirty="0"/>
              <a:t>learning </a:t>
            </a:r>
            <a:r>
              <a:rPr lang="en-IN" sz="1800" u="sng" dirty="0" smtClean="0"/>
              <a:t>process -</a:t>
            </a:r>
            <a:endParaRPr lang="en-IN" sz="1800" u="sng" dirty="0"/>
          </a:p>
          <a:p>
            <a:pPr marL="854075" lvl="1" indent="-342900">
              <a:buFont typeface="+mj-lt"/>
              <a:buAutoNum type="alphaLcPeriod"/>
            </a:pPr>
            <a:endParaRPr lang="en-US" sz="1600" dirty="0"/>
          </a:p>
          <a:p>
            <a:pPr marL="854075" lvl="1" indent="-342900">
              <a:buFont typeface="+mj-lt"/>
              <a:buAutoNum type="alphaLcPeriod"/>
            </a:pPr>
            <a:r>
              <a:rPr lang="en-US" sz="1600" dirty="0"/>
              <a:t>Uses </a:t>
            </a:r>
            <a:r>
              <a:rPr lang="en-US" sz="1600" dirty="0" err="1"/>
              <a:t>logloss</a:t>
            </a:r>
            <a:r>
              <a:rPr lang="en-US" sz="1600" dirty="0"/>
              <a:t> function to find the best fit line from the infinite possibilities where </a:t>
            </a:r>
          </a:p>
          <a:p>
            <a:pPr marL="854075" lvl="1" indent="-342900">
              <a:buFont typeface="+mj-lt"/>
              <a:buAutoNum type="alphaLcPeriod"/>
            </a:pPr>
            <a:endParaRPr lang="en-US" sz="1600" dirty="0"/>
          </a:p>
          <a:p>
            <a:pPr marL="854075" lvl="1" indent="-342900">
              <a:buFont typeface="+mj-lt"/>
              <a:buAutoNum type="alphaLcPeriod"/>
            </a:pPr>
            <a:endParaRPr lang="en-US" sz="1600" dirty="0"/>
          </a:p>
          <a:p>
            <a:pPr marL="854075" lvl="1" indent="-342900">
              <a:buFont typeface="+mj-lt"/>
              <a:buAutoNum type="alphaLcPeriod"/>
            </a:pPr>
            <a:r>
              <a:rPr lang="en-US" sz="1600" dirty="0"/>
              <a:t>The objective is to make </a:t>
            </a:r>
            <a:r>
              <a:rPr lang="en-US" sz="1600" dirty="0" err="1"/>
              <a:t>logLoss</a:t>
            </a:r>
            <a:r>
              <a:rPr lang="en-US" sz="1600" dirty="0"/>
              <a:t> small as possible which is done by selecting the appropriate m, c (intercept and coefficients) of the linear model</a:t>
            </a:r>
          </a:p>
          <a:p>
            <a:pPr marL="854075" lvl="1" indent="-342900">
              <a:buFont typeface="+mj-lt"/>
              <a:buAutoNum type="alphaLcPeriod"/>
            </a:pPr>
            <a:endParaRPr lang="en-US" sz="1600" dirty="0"/>
          </a:p>
          <a:p>
            <a:pPr marL="854075" lvl="1" indent="-342900">
              <a:buFont typeface="+mj-lt"/>
              <a:buAutoNum type="alphaLcPeriod"/>
            </a:pPr>
            <a:r>
              <a:rPr lang="en-US" sz="1600" dirty="0"/>
              <a:t>There can be four difference cases for the value of </a:t>
            </a:r>
            <a:r>
              <a:rPr lang="en-US" sz="1600" dirty="0" err="1"/>
              <a:t>yi</a:t>
            </a:r>
            <a:r>
              <a:rPr lang="en-US" sz="1600" dirty="0"/>
              <a:t> and pi</a:t>
            </a:r>
          </a:p>
          <a:p>
            <a:pPr marL="854075" lvl="1" indent="-342900">
              <a:buFont typeface="+mj-lt"/>
              <a:buAutoNum type="alphaLcPeriod"/>
            </a:pPr>
            <a:endParaRPr lang="en-US" sz="1600" dirty="0"/>
          </a:p>
          <a:p>
            <a:pPr marL="854075" lvl="1" indent="-342900">
              <a:buFont typeface="+mj-lt"/>
              <a:buAutoNum type="alphaLcPeriod"/>
            </a:pPr>
            <a:endParaRPr lang="en-US" sz="1600" dirty="0"/>
          </a:p>
          <a:p>
            <a:pPr marL="854075" lvl="1" indent="-342900">
              <a:buFont typeface="+mj-lt"/>
              <a:buAutoNum type="alphaLcPeriod"/>
            </a:pPr>
            <a:endParaRPr lang="en-US" sz="1600" dirty="0"/>
          </a:p>
          <a:p>
            <a:pPr marL="854075" lvl="1" indent="-342900">
              <a:buFont typeface="+mj-lt"/>
              <a:buAutoNum type="alphaLcPeriod"/>
            </a:pPr>
            <a:endParaRPr lang="en-US" sz="1600" dirty="0"/>
          </a:p>
          <a:p>
            <a:pPr marL="854075" lvl="1" indent="-342900">
              <a:buFont typeface="+mj-lt"/>
              <a:buAutoNum type="alphaLcPeriod"/>
            </a:pPr>
            <a:endParaRPr lang="en-US" sz="1600" dirty="0"/>
          </a:p>
          <a:p>
            <a:pPr marL="854075" lvl="1" indent="-342900">
              <a:buFont typeface="+mj-lt"/>
              <a:buAutoNum type="alphaLcPeriod"/>
            </a:pPr>
            <a:endParaRPr lang="en-US" sz="1600" dirty="0"/>
          </a:p>
          <a:p>
            <a:pPr marL="854075" lvl="1" indent="-342900">
              <a:buFont typeface="+mj-lt"/>
              <a:buAutoNum type="alphaLcPeriod"/>
            </a:pPr>
            <a:r>
              <a:rPr lang="en-US" sz="1600" u="sng" dirty="0"/>
              <a:t>Incorrect classification contributes significantly to the </a:t>
            </a:r>
            <a:r>
              <a:rPr lang="en-US" sz="1600" u="sng" dirty="0" err="1"/>
              <a:t>logloss</a:t>
            </a:r>
            <a:r>
              <a:rPr lang="en-US" sz="1600" u="sng" dirty="0"/>
              <a:t> while correct classification contributes very minimal amount to the </a:t>
            </a:r>
            <a:r>
              <a:rPr lang="en-US" sz="1600" u="sng" dirty="0" err="1"/>
              <a:t>logloss</a:t>
            </a:r>
            <a:endParaRPr lang="en-US" sz="1600" u="sng" dirty="0"/>
          </a:p>
        </p:txBody>
      </p:sp>
      <p:pic>
        <p:nvPicPr>
          <p:cNvPr id="8" name="Picture 7">
            <a:extLst>
              <a:ext uri="{FF2B5EF4-FFF2-40B4-BE49-F238E27FC236}">
                <a16:creationId xmlns:a16="http://schemas.microsoft.com/office/drawing/2014/main" id="{07494C21-2B98-455D-9254-BBC3E9E5C84C}"/>
              </a:ext>
            </a:extLst>
          </p:cNvPr>
          <p:cNvPicPr>
            <a:picLocks noChangeAspect="1"/>
          </p:cNvPicPr>
          <p:nvPr/>
        </p:nvPicPr>
        <p:blipFill>
          <a:blip r:embed="rId3"/>
          <a:stretch>
            <a:fillRect/>
          </a:stretch>
        </p:blipFill>
        <p:spPr>
          <a:xfrm>
            <a:off x="1295401" y="2133600"/>
            <a:ext cx="4343400" cy="295661"/>
          </a:xfrm>
          <a:prstGeom prst="rect">
            <a:avLst/>
          </a:prstGeom>
        </p:spPr>
      </p:pic>
      <p:pic>
        <p:nvPicPr>
          <p:cNvPr id="12" name="Picture 11">
            <a:extLst>
              <a:ext uri="{FF2B5EF4-FFF2-40B4-BE49-F238E27FC236}">
                <a16:creationId xmlns:a16="http://schemas.microsoft.com/office/drawing/2014/main" id="{7CCFD26F-FDE6-4EAC-A4E7-4C01272B1DFF}"/>
              </a:ext>
            </a:extLst>
          </p:cNvPr>
          <p:cNvPicPr>
            <a:picLocks noChangeAspect="1"/>
          </p:cNvPicPr>
          <p:nvPr/>
        </p:nvPicPr>
        <p:blipFill>
          <a:blip r:embed="rId4"/>
          <a:stretch>
            <a:fillRect/>
          </a:stretch>
        </p:blipFill>
        <p:spPr>
          <a:xfrm>
            <a:off x="1371600" y="3845526"/>
            <a:ext cx="3352800" cy="1183674"/>
          </a:xfrm>
          <a:prstGeom prst="rect">
            <a:avLst/>
          </a:prstGeom>
        </p:spPr>
      </p:pic>
      <p:sp>
        <p:nvSpPr>
          <p:cNvPr id="2" name="TextBox 1">
            <a:extLst>
              <a:ext uri="{FF2B5EF4-FFF2-40B4-BE49-F238E27FC236}">
                <a16:creationId xmlns:a16="http://schemas.microsoft.com/office/drawing/2014/main" id="{DDF3CBB1-C967-4B86-95C5-5656FC66B30B}"/>
              </a:ext>
            </a:extLst>
          </p:cNvPr>
          <p:cNvSpPr txBox="1"/>
          <p:nvPr/>
        </p:nvSpPr>
        <p:spPr>
          <a:xfrm>
            <a:off x="5181600" y="3733800"/>
            <a:ext cx="2286000" cy="1384995"/>
          </a:xfrm>
          <a:prstGeom prst="rect">
            <a:avLst/>
          </a:prstGeom>
          <a:noFill/>
        </p:spPr>
        <p:txBody>
          <a:bodyPr wrap="square" rtlCol="0">
            <a:spAutoFit/>
          </a:bodyPr>
          <a:lstStyle/>
          <a:p>
            <a:r>
              <a:rPr lang="en-US" sz="1200" dirty="0"/>
              <a:t>Correct classification</a:t>
            </a:r>
          </a:p>
          <a:p>
            <a:endParaRPr lang="en-US" sz="1200" dirty="0">
              <a:solidFill>
                <a:schemeClr val="tx1">
                  <a:lumMod val="50000"/>
                  <a:lumOff val="50000"/>
                </a:schemeClr>
              </a:solidFill>
            </a:endParaRPr>
          </a:p>
          <a:p>
            <a:r>
              <a:rPr lang="en-US" sz="1200" dirty="0"/>
              <a:t>Incorrect classification</a:t>
            </a:r>
          </a:p>
          <a:p>
            <a:endParaRPr lang="en-US" sz="1200" dirty="0"/>
          </a:p>
          <a:p>
            <a:r>
              <a:rPr lang="en-US" sz="1200" dirty="0"/>
              <a:t>Correct classification</a:t>
            </a:r>
          </a:p>
          <a:p>
            <a:endParaRPr lang="en-US" sz="1200" dirty="0"/>
          </a:p>
          <a:p>
            <a:r>
              <a:rPr lang="en-US" sz="1200" dirty="0"/>
              <a:t>Incorrect classification</a:t>
            </a:r>
          </a:p>
        </p:txBody>
      </p:sp>
      <p:sp>
        <p:nvSpPr>
          <p:cNvPr id="3" name="TextBox 2">
            <a:extLst>
              <a:ext uri="{FF2B5EF4-FFF2-40B4-BE49-F238E27FC236}">
                <a16:creationId xmlns:a16="http://schemas.microsoft.com/office/drawing/2014/main" id="{927547B1-FE42-4339-96C1-7FB8AE58D748}"/>
              </a:ext>
            </a:extLst>
          </p:cNvPr>
          <p:cNvSpPr txBox="1"/>
          <p:nvPr/>
        </p:nvSpPr>
        <p:spPr>
          <a:xfrm>
            <a:off x="609600" y="6172200"/>
            <a:ext cx="7848600" cy="307777"/>
          </a:xfrm>
          <a:prstGeom prst="rect">
            <a:avLst/>
          </a:prstGeom>
          <a:noFill/>
        </p:spPr>
        <p:txBody>
          <a:bodyPr wrap="square" rtlCol="0">
            <a:spAutoFit/>
          </a:bodyPr>
          <a:lstStyle/>
          <a:p>
            <a:r>
              <a:rPr lang="en-US" sz="1400" b="1" dirty="0"/>
              <a:t>Note:</a:t>
            </a:r>
            <a:r>
              <a:rPr lang="en-US" sz="1400" dirty="0"/>
              <a:t> log to base 2 of any number less than 1 will return a negative value</a:t>
            </a:r>
          </a:p>
        </p:txBody>
      </p:sp>
    </p:spTree>
    <p:extLst>
      <p:ext uri="{BB962C8B-B14F-4D97-AF65-F5344CB8AC3E}">
        <p14:creationId xmlns:p14="http://schemas.microsoft.com/office/powerpoint/2010/main" val="2194445553"/>
      </p:ext>
    </p:extLst>
  </p:cSld>
  <p:clrMapOvr>
    <a:masterClrMapping/>
  </p:clrMapOvr>
  <p:transition spd="med">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5709571" cy="2819233"/>
          </a:xfrm>
        </p:spPr>
        <p:txBody>
          <a:bodyPr wrap="square">
            <a:spAutoFit/>
          </a:bodyPr>
          <a:lstStyle/>
          <a:p>
            <a:pPr marL="0" indent="0">
              <a:buNone/>
            </a:pPr>
            <a:r>
              <a:rPr lang="en-IN" sz="1800" u="sng" dirty="0"/>
              <a:t>Logistic Regression Model </a:t>
            </a:r>
            <a:r>
              <a:rPr lang="en-IN" sz="1800" dirty="0"/>
              <a:t>-</a:t>
            </a:r>
            <a:endParaRPr lang="en-US" sz="1600" dirty="0"/>
          </a:p>
          <a:p>
            <a:pPr marL="854075" lvl="1" indent="-342900">
              <a:buFont typeface="+mj-lt"/>
              <a:buAutoNum type="alphaLcPeriod" startAt="7"/>
            </a:pPr>
            <a:endParaRPr lang="en-US" sz="1600" dirty="0"/>
          </a:p>
          <a:p>
            <a:pPr marL="342900" indent="-342900">
              <a:buFont typeface="+mj-lt"/>
              <a:buAutoNum type="alphaLcPeriod" startAt="5"/>
            </a:pPr>
            <a:r>
              <a:rPr lang="en-US" sz="1400" dirty="0"/>
              <a:t>In case1 y = 1 and p = high implies that we have got things right!. Yi * log (Pi) would be close to 0 as log to base 2 of 1 is 0. While the other term in the equation would be zero since 1 - Yi = 1 - 1 = 0. </a:t>
            </a:r>
          </a:p>
          <a:p>
            <a:pPr marL="342900" indent="-342900">
              <a:buFont typeface="+mj-lt"/>
              <a:buAutoNum type="alphaLcPeriod" startAt="5"/>
            </a:pPr>
            <a:endParaRPr lang="en-US" sz="1400" dirty="0"/>
          </a:p>
          <a:p>
            <a:pPr marL="342900" indent="-342900">
              <a:buFont typeface="+mj-lt"/>
              <a:buAutoNum type="alphaLcPeriod" startAt="5"/>
            </a:pPr>
            <a:r>
              <a:rPr lang="en-US" sz="1400" dirty="0"/>
              <a:t>Correct classification of the blue class (labeled 1) will add very little to the loss function</a:t>
            </a:r>
          </a:p>
          <a:p>
            <a:pPr marL="342900" indent="-342900">
              <a:buFont typeface="+mj-lt"/>
              <a:buAutoNum type="alphaLcPeriod" startAt="5"/>
            </a:pPr>
            <a:endParaRPr lang="en-US" sz="1400" dirty="0"/>
          </a:p>
          <a:p>
            <a:pPr marL="511175" lvl="1" indent="0">
              <a:buNone/>
            </a:pPr>
            <a:endParaRPr lang="en-US" sz="1400" dirty="0"/>
          </a:p>
        </p:txBody>
      </p:sp>
      <p:grpSp>
        <p:nvGrpSpPr>
          <p:cNvPr id="4" name="Group 3">
            <a:extLst>
              <a:ext uri="{FF2B5EF4-FFF2-40B4-BE49-F238E27FC236}">
                <a16:creationId xmlns:a16="http://schemas.microsoft.com/office/drawing/2014/main" id="{3DC6E263-F38A-4A06-B0B0-3E636F11B02F}"/>
              </a:ext>
            </a:extLst>
          </p:cNvPr>
          <p:cNvGrpSpPr/>
          <p:nvPr/>
        </p:nvGrpSpPr>
        <p:grpSpPr>
          <a:xfrm>
            <a:off x="6057907" y="1279224"/>
            <a:ext cx="2925417" cy="1828800"/>
            <a:chOff x="2971800" y="2743200"/>
            <a:chExt cx="3733800" cy="2421263"/>
          </a:xfrm>
        </p:grpSpPr>
        <p:pic>
          <p:nvPicPr>
            <p:cNvPr id="5" name="Picture 2" descr="Image result for logistic regression">
              <a:extLst>
                <a:ext uri="{FF2B5EF4-FFF2-40B4-BE49-F238E27FC236}">
                  <a16:creationId xmlns:a16="http://schemas.microsoft.com/office/drawing/2014/main" id="{01C466D9-F45C-4873-8E57-126B2E5EF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743200"/>
              <a:ext cx="2906796" cy="23423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6101A2C-03DA-436E-B739-FE2E8AAC0BBB}"/>
                </a:ext>
              </a:extLst>
            </p:cNvPr>
            <p:cNvSpPr txBox="1"/>
            <p:nvPr/>
          </p:nvSpPr>
          <p:spPr>
            <a:xfrm>
              <a:off x="5985042" y="2904277"/>
              <a:ext cx="720558" cy="534742"/>
            </a:xfrm>
            <a:prstGeom prst="rect">
              <a:avLst/>
            </a:prstGeom>
            <a:noFill/>
          </p:spPr>
          <p:txBody>
            <a:bodyPr wrap="square" rtlCol="0">
              <a:spAutoFit/>
            </a:bodyPr>
            <a:lstStyle/>
            <a:p>
              <a:r>
                <a:rPr lang="en-US" sz="1000" dirty="0"/>
                <a:t>Class A</a:t>
              </a:r>
            </a:p>
          </p:txBody>
        </p:sp>
        <p:sp>
          <p:nvSpPr>
            <p:cNvPr id="7" name="TextBox 6">
              <a:extLst>
                <a:ext uri="{FF2B5EF4-FFF2-40B4-BE49-F238E27FC236}">
                  <a16:creationId xmlns:a16="http://schemas.microsoft.com/office/drawing/2014/main" id="{24C94C4E-F3C7-4387-80CD-270FD2F6740C}"/>
                </a:ext>
              </a:extLst>
            </p:cNvPr>
            <p:cNvSpPr txBox="1"/>
            <p:nvPr/>
          </p:nvSpPr>
          <p:spPr>
            <a:xfrm>
              <a:off x="5983284" y="4629721"/>
              <a:ext cx="720558" cy="534742"/>
            </a:xfrm>
            <a:prstGeom prst="rect">
              <a:avLst/>
            </a:prstGeom>
            <a:noFill/>
          </p:spPr>
          <p:txBody>
            <a:bodyPr wrap="square" rtlCol="0">
              <a:spAutoFit/>
            </a:bodyPr>
            <a:lstStyle/>
            <a:p>
              <a:r>
                <a:rPr lang="en-US" sz="1000" dirty="0"/>
                <a:t>Class B</a:t>
              </a:r>
            </a:p>
          </p:txBody>
        </p:sp>
        <p:pic>
          <p:nvPicPr>
            <p:cNvPr id="8" name="Picture 7">
              <a:extLst>
                <a:ext uri="{FF2B5EF4-FFF2-40B4-BE49-F238E27FC236}">
                  <a16:creationId xmlns:a16="http://schemas.microsoft.com/office/drawing/2014/main" id="{5BE66E5F-033E-4D01-A35A-FB372A71FE1F}"/>
                </a:ext>
              </a:extLst>
            </p:cNvPr>
            <p:cNvPicPr>
              <a:picLocks noChangeAspect="1"/>
            </p:cNvPicPr>
            <p:nvPr/>
          </p:nvPicPr>
          <p:blipFill>
            <a:blip r:embed="rId4"/>
            <a:stretch>
              <a:fillRect/>
            </a:stretch>
          </p:blipFill>
          <p:spPr>
            <a:xfrm>
              <a:off x="3200400" y="4724400"/>
              <a:ext cx="2514600" cy="119743"/>
            </a:xfrm>
            <a:prstGeom prst="rect">
              <a:avLst/>
            </a:prstGeom>
          </p:spPr>
        </p:pic>
      </p:grpSp>
      <p:sp>
        <p:nvSpPr>
          <p:cNvPr id="2" name="Flowchart: Connector 1">
            <a:extLst>
              <a:ext uri="{FF2B5EF4-FFF2-40B4-BE49-F238E27FC236}">
                <a16:creationId xmlns:a16="http://schemas.microsoft.com/office/drawing/2014/main" id="{BEFD22A3-A803-4776-AF13-132FF733E95C}"/>
              </a:ext>
            </a:extLst>
          </p:cNvPr>
          <p:cNvSpPr/>
          <p:nvPr/>
        </p:nvSpPr>
        <p:spPr>
          <a:xfrm>
            <a:off x="8091756" y="1447800"/>
            <a:ext cx="228600" cy="228600"/>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1</a:t>
            </a:r>
          </a:p>
        </p:txBody>
      </p:sp>
      <p:sp>
        <p:nvSpPr>
          <p:cNvPr id="10" name="Flowchart: Connector 9">
            <a:extLst>
              <a:ext uri="{FF2B5EF4-FFF2-40B4-BE49-F238E27FC236}">
                <a16:creationId xmlns:a16="http://schemas.microsoft.com/office/drawing/2014/main" id="{01B4C722-C653-46AF-96D2-DA7B4F608A07}"/>
              </a:ext>
            </a:extLst>
          </p:cNvPr>
          <p:cNvSpPr/>
          <p:nvPr/>
        </p:nvSpPr>
        <p:spPr>
          <a:xfrm>
            <a:off x="7036306" y="2440829"/>
            <a:ext cx="228600" cy="228600"/>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2</a:t>
            </a:r>
          </a:p>
        </p:txBody>
      </p:sp>
      <p:sp>
        <p:nvSpPr>
          <p:cNvPr id="11" name="Flowchart: Connector 10">
            <a:extLst>
              <a:ext uri="{FF2B5EF4-FFF2-40B4-BE49-F238E27FC236}">
                <a16:creationId xmlns:a16="http://schemas.microsoft.com/office/drawing/2014/main" id="{3B538BDC-DABB-41D6-A7A1-6994CEE35F63}"/>
              </a:ext>
            </a:extLst>
          </p:cNvPr>
          <p:cNvSpPr/>
          <p:nvPr/>
        </p:nvSpPr>
        <p:spPr>
          <a:xfrm>
            <a:off x="6478839" y="2516005"/>
            <a:ext cx="228600" cy="228600"/>
          </a:xfrm>
          <a:prstGeom prst="flowChartConnector">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3</a:t>
            </a:r>
          </a:p>
        </p:txBody>
      </p:sp>
      <p:sp>
        <p:nvSpPr>
          <p:cNvPr id="13" name="Flowchart: Connector 12">
            <a:extLst>
              <a:ext uri="{FF2B5EF4-FFF2-40B4-BE49-F238E27FC236}">
                <a16:creationId xmlns:a16="http://schemas.microsoft.com/office/drawing/2014/main" id="{303DD2D1-6D16-4E79-89D6-72EFE24D2137}"/>
              </a:ext>
            </a:extLst>
          </p:cNvPr>
          <p:cNvSpPr/>
          <p:nvPr/>
        </p:nvSpPr>
        <p:spPr>
          <a:xfrm>
            <a:off x="7543800" y="1616523"/>
            <a:ext cx="228600" cy="228600"/>
          </a:xfrm>
          <a:prstGeom prst="flowChartConnector">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4</a:t>
            </a:r>
          </a:p>
        </p:txBody>
      </p:sp>
      <p:sp>
        <p:nvSpPr>
          <p:cNvPr id="14" name="Rectangle 3">
            <a:extLst>
              <a:ext uri="{FF2B5EF4-FFF2-40B4-BE49-F238E27FC236}">
                <a16:creationId xmlns:a16="http://schemas.microsoft.com/office/drawing/2014/main" id="{00920573-053D-4FF5-9635-D2014B6FF4B5}"/>
              </a:ext>
            </a:extLst>
          </p:cNvPr>
          <p:cNvSpPr txBox="1">
            <a:spLocks noChangeArrowheads="1"/>
          </p:cNvSpPr>
          <p:nvPr/>
        </p:nvSpPr>
        <p:spPr>
          <a:xfrm>
            <a:off x="309651" y="3385701"/>
            <a:ext cx="8376571" cy="3219343"/>
          </a:xfrm>
          <a:prstGeom prst="rect">
            <a:avLst/>
          </a:prstGeom>
          <a:noFill/>
        </p:spPr>
        <p:txBody>
          <a:bodyPr wrap="square">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1175" lvl="1" indent="0" fontAlgn="auto">
              <a:spcAft>
                <a:spcPts val="0"/>
              </a:spcAft>
              <a:buNone/>
            </a:pPr>
            <a:endParaRPr lang="en-US" sz="1600" dirty="0"/>
          </a:p>
          <a:p>
            <a:pPr marL="342900" indent="-342900" fontAlgn="auto">
              <a:spcAft>
                <a:spcPts val="0"/>
              </a:spcAft>
              <a:buFont typeface="+mj-lt"/>
              <a:buAutoNum type="alphaLcPeriod" startAt="7"/>
            </a:pPr>
            <a:r>
              <a:rPr lang="en-US" sz="1400" dirty="0"/>
              <a:t>In case2, y = 1 but model is estimating the probability belonging to class label as very low, which is incorrect classification. Thus, Yi * log (Pi) will be a large number as log to base 2 of small number (Pi) is a large negative number. Thus incorrect classification contributes large values to the loss function</a:t>
            </a:r>
          </a:p>
          <a:p>
            <a:pPr marL="342900" indent="-342900" fontAlgn="auto">
              <a:spcAft>
                <a:spcPts val="0"/>
              </a:spcAft>
              <a:buFont typeface="+mj-lt"/>
              <a:buAutoNum type="alphaLcPeriod" startAt="7"/>
            </a:pPr>
            <a:endParaRPr lang="en-US" sz="1400" dirty="0"/>
          </a:p>
          <a:p>
            <a:pPr marL="342900" indent="-342900" fontAlgn="auto">
              <a:spcAft>
                <a:spcPts val="0"/>
              </a:spcAft>
              <a:buFont typeface="+mj-lt"/>
              <a:buAutoNum type="alphaLcPeriod" startAt="7"/>
            </a:pPr>
            <a:r>
              <a:rPr lang="en-US" sz="1400" dirty="0"/>
              <a:t>Similarly the occurrences of Case 3 which is correct classification will contribute a small amount to the log loss function as (1- </a:t>
            </a:r>
            <a:r>
              <a:rPr lang="en-US" sz="1400" dirty="0" err="1"/>
              <a:t>yi</a:t>
            </a:r>
            <a:r>
              <a:rPr lang="en-US" sz="1400" dirty="0"/>
              <a:t>)* log(1 – pi) will be 1 * a small number. The other expression in the loss function will be 0.</a:t>
            </a:r>
          </a:p>
          <a:p>
            <a:pPr marL="342900" indent="-342900" fontAlgn="auto">
              <a:spcAft>
                <a:spcPts val="0"/>
              </a:spcAft>
              <a:buFont typeface="+mj-lt"/>
              <a:buAutoNum type="alphaLcPeriod" startAt="7"/>
            </a:pPr>
            <a:endParaRPr lang="en-US" sz="1400" dirty="0"/>
          </a:p>
          <a:p>
            <a:pPr marL="342900" indent="-342900" fontAlgn="auto">
              <a:spcAft>
                <a:spcPts val="0"/>
              </a:spcAft>
              <a:buFont typeface="+mj-lt"/>
              <a:buAutoNum type="alphaLcPeriod" startAt="7"/>
            </a:pPr>
            <a:r>
              <a:rPr lang="en-US" sz="1400" dirty="0"/>
              <a:t>Case 4 first term will be 0  while in second term will be high as 1 – large pi will result in small value and log of small values is large number. This will contribute a large value to the loss function</a:t>
            </a:r>
          </a:p>
          <a:p>
            <a:pPr marL="511175" lvl="1" indent="0" fontAlgn="auto">
              <a:spcAft>
                <a:spcPts val="0"/>
              </a:spcAft>
              <a:buFont typeface="Arial"/>
              <a:buNone/>
            </a:pPr>
            <a:endParaRPr lang="en-US" sz="1600" dirty="0"/>
          </a:p>
        </p:txBody>
      </p:sp>
      <p:sp>
        <p:nvSpPr>
          <p:cNvPr id="3" name="TextBox 2"/>
          <p:cNvSpPr txBox="1"/>
          <p:nvPr/>
        </p:nvSpPr>
        <p:spPr>
          <a:xfrm>
            <a:off x="6125361" y="2940648"/>
            <a:ext cx="2675732" cy="1015663"/>
          </a:xfrm>
          <a:prstGeom prst="rect">
            <a:avLst/>
          </a:prstGeom>
          <a:noFill/>
        </p:spPr>
        <p:txBody>
          <a:bodyPr wrap="none" rtlCol="0">
            <a:spAutoFit/>
          </a:bodyPr>
          <a:lstStyle/>
          <a:p>
            <a:r>
              <a:rPr lang="en-GB" sz="1050" dirty="0"/>
              <a:t>log of 1 = 0 </a:t>
            </a:r>
          </a:p>
          <a:p>
            <a:r>
              <a:rPr lang="en-GB" sz="1050" dirty="0"/>
              <a:t>log of 0 = - ∞ (approach </a:t>
            </a:r>
            <a:r>
              <a:rPr lang="en-GB" sz="1050" dirty="0" err="1"/>
              <a:t>neg</a:t>
            </a:r>
            <a:r>
              <a:rPr lang="en-GB" sz="1050" dirty="0"/>
              <a:t> infinity)</a:t>
            </a:r>
          </a:p>
          <a:p>
            <a:r>
              <a:rPr lang="en-GB" sz="1050" dirty="0"/>
              <a:t>log returns –</a:t>
            </a:r>
            <a:r>
              <a:rPr lang="en-GB" sz="1050" dirty="0" err="1"/>
              <a:t>ve</a:t>
            </a:r>
            <a:r>
              <a:rPr lang="en-GB" sz="1050" dirty="0"/>
              <a:t> numbers between 0 and 1</a:t>
            </a:r>
          </a:p>
          <a:p>
            <a:r>
              <a:rPr lang="en-GB" sz="1050" dirty="0"/>
              <a:t>Yi = 1 or 0 only (numerical labels)</a:t>
            </a:r>
          </a:p>
          <a:p>
            <a:endParaRPr lang="en-IN" dirty="0" smtClean="0">
              <a:solidFill>
                <a:schemeClr val="tx1">
                  <a:lumMod val="50000"/>
                  <a:lumOff val="50000"/>
                </a:schemeClr>
              </a:solidFill>
            </a:endParaRPr>
          </a:p>
        </p:txBody>
      </p:sp>
    </p:spTree>
    <p:extLst>
      <p:ext uri="{BB962C8B-B14F-4D97-AF65-F5344CB8AC3E}">
        <p14:creationId xmlns:p14="http://schemas.microsoft.com/office/powerpoint/2010/main" val="3252813647"/>
      </p:ext>
    </p:extLst>
  </p:cSld>
  <p:clrMapOvr>
    <a:masterClrMapping/>
  </p:clrMapOvr>
  <p:transition spd="med">
    <p:wipe dir="d"/>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WIPRO PP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66761</TotalTime>
  <Words>1624</Words>
  <Application>Microsoft Office PowerPoint</Application>
  <PresentationFormat>On-screen Show (4:3)</PresentationFormat>
  <Paragraphs>219</Paragraphs>
  <Slides>20</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Gill Sans MT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Variants of Logistic Regcression</vt:lpstr>
      <vt:lpstr>PowerPoint Presentation</vt:lpstr>
      <vt:lpstr>PowerPoint Presentation</vt:lpstr>
      <vt:lpstr>Applications of Logistic Regression</vt:lpstr>
      <vt:lpstr>PowerPoint Presentation</vt:lpstr>
      <vt:lpstr>PowerPoint Presentation</vt:lpstr>
      <vt:lpstr>PowerPoint Presentation</vt:lpstr>
    </vt:vector>
  </TitlesOfParts>
  <Company>Wipro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Valued Customer</dc:creator>
  <cp:lastModifiedBy>My PC</cp:lastModifiedBy>
  <cp:revision>1744</cp:revision>
  <dcterms:created xsi:type="dcterms:W3CDTF">2012-11-25T06:27:51Z</dcterms:created>
  <dcterms:modified xsi:type="dcterms:W3CDTF">2020-01-24T02:21:40Z</dcterms:modified>
</cp:coreProperties>
</file>