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926" r:id="rId2"/>
    <p:sldId id="934" r:id="rId3"/>
    <p:sldId id="936" r:id="rId4"/>
    <p:sldId id="941" r:id="rId5"/>
    <p:sldId id="1072" r:id="rId6"/>
    <p:sldId id="1073" r:id="rId7"/>
    <p:sldId id="1074" r:id="rId8"/>
    <p:sldId id="1075" r:id="rId9"/>
    <p:sldId id="937" r:id="rId10"/>
    <p:sldId id="938" r:id="rId11"/>
    <p:sldId id="594" r:id="rId12"/>
    <p:sldId id="595" r:id="rId13"/>
    <p:sldId id="597" r:id="rId14"/>
    <p:sldId id="1111" r:id="rId15"/>
    <p:sldId id="1112" r:id="rId16"/>
    <p:sldId id="939" r:id="rId17"/>
    <p:sldId id="940" r:id="rId18"/>
    <p:sldId id="110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2" autoAdjust="0"/>
    <p:restoredTop sz="92614" autoAdjust="0"/>
  </p:normalViewPr>
  <p:slideViewPr>
    <p:cSldViewPr>
      <p:cViewPr varScale="1">
        <p:scale>
          <a:sx n="81" d="100"/>
          <a:sy n="81" d="100"/>
        </p:scale>
        <p:origin x="14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38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66"/>
    </p:cViewPr>
  </p:sorterViewPr>
  <p:notesViewPr>
    <p:cSldViewPr>
      <p:cViewPr varScale="1">
        <p:scale>
          <a:sx n="48" d="100"/>
          <a:sy n="48" d="100"/>
        </p:scale>
        <p:origin x="2752" y="4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29AF9-C613-4D7A-BD65-6AA708AF68B1}" type="datetimeFigureOut">
              <a:rPr lang="en-IN" smtClean="0"/>
              <a:pPr/>
              <a:t>25-01-2020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A3DE6-275B-4ECD-A046-D02D5CE5D61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2047B-1304-4013-9548-A6ECCCDCDE32}" type="datetimeFigureOut">
              <a:rPr lang="en-US" smtClean="0"/>
              <a:pPr/>
              <a:t>1/25/2020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A689C-7A94-4775-AB50-7BA2C61A539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22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1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2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1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7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8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6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5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9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A689C-7A94-4775-AB50-7BA2C61A539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2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Name He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Colo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509713"/>
            <a:ext cx="8229600" cy="471646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f Pie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3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5078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60" name="Text Placeholder 56"/>
          <p:cNvSpPr>
            <a:spLocks noGrp="1"/>
          </p:cNvSpPr>
          <p:nvPr>
            <p:ph type="body" sz="quarter" idx="12" hasCustomPrompt="1"/>
          </p:nvPr>
        </p:nvSpPr>
        <p:spPr>
          <a:xfrm>
            <a:off x="28323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63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4905665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</a:p>
        </p:txBody>
      </p:sp>
      <p:sp>
        <p:nvSpPr>
          <p:cNvPr id="66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88439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in 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2643450" y="1730903"/>
            <a:ext cx="3857101" cy="3857101"/>
          </a:xfrm>
          <a:prstGeom prst="ellipse">
            <a:avLst/>
          </a:prstGeom>
          <a:noFill/>
          <a:ln w="12700" cap="rnd">
            <a:solidFill>
              <a:schemeClr val="accent6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140024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2153393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25" name="Oval 24"/>
          <p:cNvSpPr/>
          <p:nvPr userDrawn="1"/>
        </p:nvSpPr>
        <p:spPr>
          <a:xfrm>
            <a:off x="5956137" y="2931726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Oval 25"/>
          <p:cNvSpPr/>
          <p:nvPr userDrawn="1"/>
        </p:nvSpPr>
        <p:spPr>
          <a:xfrm>
            <a:off x="4093278" y="1338103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4093278" y="5126298"/>
            <a:ext cx="957445" cy="957445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2_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2400" y="381000"/>
            <a:ext cx="6838950" cy="336550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/>
              <a:ahLst/>
              <a:cxnLst>
                <a:cxn ang="0">
                  <a:pos x="116" y="258"/>
                </a:cxn>
                <a:cxn ang="0">
                  <a:pos x="320" y="210"/>
                </a:cxn>
                <a:cxn ang="0">
                  <a:pos x="434" y="240"/>
                </a:cxn>
                <a:cxn ang="0">
                  <a:pos x="416" y="444"/>
                </a:cxn>
                <a:cxn ang="0">
                  <a:pos x="272" y="582"/>
                </a:cxn>
                <a:cxn ang="0">
                  <a:pos x="218" y="714"/>
                </a:cxn>
                <a:cxn ang="0">
                  <a:pos x="284" y="964"/>
                </a:cxn>
                <a:cxn ang="0">
                  <a:pos x="316" y="960"/>
                </a:cxn>
                <a:cxn ang="0">
                  <a:pos x="328" y="906"/>
                </a:cxn>
                <a:cxn ang="0">
                  <a:pos x="478" y="1154"/>
                </a:cxn>
                <a:cxn ang="0">
                  <a:pos x="650" y="1200"/>
                </a:cxn>
                <a:cxn ang="0">
                  <a:pos x="794" y="1350"/>
                </a:cxn>
                <a:cxn ang="0">
                  <a:pos x="854" y="1422"/>
                </a:cxn>
                <a:cxn ang="0">
                  <a:pos x="770" y="1608"/>
                </a:cxn>
                <a:cxn ang="0">
                  <a:pos x="916" y="1782"/>
                </a:cxn>
                <a:cxn ang="0">
                  <a:pos x="1034" y="2022"/>
                </a:cxn>
                <a:cxn ang="0">
                  <a:pos x="1094" y="2310"/>
                </a:cxn>
                <a:cxn ang="0">
                  <a:pos x="1194" y="2540"/>
                </a:cxn>
                <a:cxn ang="0">
                  <a:pos x="1280" y="2520"/>
                </a:cxn>
                <a:cxn ang="0">
                  <a:pos x="1244" y="2394"/>
                </a:cxn>
                <a:cxn ang="0">
                  <a:pos x="1288" y="2306"/>
                </a:cxn>
                <a:cxn ang="0">
                  <a:pos x="1368" y="2228"/>
                </a:cxn>
                <a:cxn ang="0">
                  <a:pos x="1448" y="2076"/>
                </a:cxn>
                <a:cxn ang="0">
                  <a:pos x="1568" y="1950"/>
                </a:cxn>
                <a:cxn ang="0">
                  <a:pos x="1622" y="1746"/>
                </a:cxn>
                <a:cxn ang="0">
                  <a:pos x="1552" y="1538"/>
                </a:cxn>
                <a:cxn ang="0">
                  <a:pos x="1376" y="1410"/>
                </a:cxn>
                <a:cxn ang="0">
                  <a:pos x="1104" y="1280"/>
                </a:cxn>
                <a:cxn ang="0">
                  <a:pos x="974" y="1260"/>
                </a:cxn>
                <a:cxn ang="0">
                  <a:pos x="904" y="1268"/>
                </a:cxn>
                <a:cxn ang="0">
                  <a:pos x="794" y="1308"/>
                </a:cxn>
                <a:cxn ang="0">
                  <a:pos x="758" y="1174"/>
                </a:cxn>
                <a:cxn ang="0">
                  <a:pos x="736" y="1062"/>
                </a:cxn>
                <a:cxn ang="0">
                  <a:pos x="632" y="1104"/>
                </a:cxn>
                <a:cxn ang="0">
                  <a:pos x="568" y="950"/>
                </a:cxn>
                <a:cxn ang="0">
                  <a:pos x="740" y="912"/>
                </a:cxn>
                <a:cxn ang="0">
                  <a:pos x="842" y="906"/>
                </a:cxn>
                <a:cxn ang="0">
                  <a:pos x="896" y="900"/>
                </a:cxn>
                <a:cxn ang="0">
                  <a:pos x="1058" y="750"/>
                </a:cxn>
                <a:cxn ang="0">
                  <a:pos x="1184" y="678"/>
                </a:cxn>
                <a:cxn ang="0">
                  <a:pos x="1278" y="636"/>
                </a:cxn>
                <a:cxn ang="0">
                  <a:pos x="1340" y="538"/>
                </a:cxn>
                <a:cxn ang="0">
                  <a:pos x="1288" y="512"/>
                </a:cxn>
                <a:cxn ang="0">
                  <a:pos x="1526" y="456"/>
                </a:cxn>
                <a:cxn ang="0">
                  <a:pos x="1406" y="342"/>
                </a:cxn>
                <a:cxn ang="0">
                  <a:pos x="1328" y="264"/>
                </a:cxn>
                <a:cxn ang="0">
                  <a:pos x="1222" y="364"/>
                </a:cxn>
                <a:cxn ang="0">
                  <a:pos x="1110" y="444"/>
                </a:cxn>
                <a:cxn ang="0">
                  <a:pos x="1022" y="304"/>
                </a:cxn>
                <a:cxn ang="0">
                  <a:pos x="1212" y="240"/>
                </a:cxn>
                <a:cxn ang="0">
                  <a:pos x="1266" y="198"/>
                </a:cxn>
                <a:cxn ang="0">
                  <a:pos x="1328" y="172"/>
                </a:cxn>
                <a:cxn ang="0">
                  <a:pos x="1286" y="144"/>
                </a:cxn>
                <a:cxn ang="0">
                  <a:pos x="1262" y="120"/>
                </a:cxn>
                <a:cxn ang="0">
                  <a:pos x="1202" y="102"/>
                </a:cxn>
                <a:cxn ang="0">
                  <a:pos x="1106" y="136"/>
                </a:cxn>
                <a:cxn ang="0">
                  <a:pos x="950" y="120"/>
                </a:cxn>
                <a:cxn ang="0">
                  <a:pos x="550" y="0"/>
                </a:cxn>
                <a:cxn ang="0">
                  <a:pos x="344" y="32"/>
                </a:cxn>
                <a:cxn ang="0">
                  <a:pos x="290" y="102"/>
                </a:cxn>
                <a:cxn ang="0">
                  <a:pos x="128" y="174"/>
                </a:cxn>
                <a:cxn ang="0">
                  <a:pos x="128" y="216"/>
                </a:cxn>
                <a:cxn ang="0">
                  <a:pos x="2" y="252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22"/>
                </a:cxn>
                <a:cxn ang="0">
                  <a:pos x="22" y="38"/>
                </a:cxn>
                <a:cxn ang="0">
                  <a:pos x="46" y="26"/>
                </a:cxn>
                <a:cxn ang="0">
                  <a:pos x="30" y="0"/>
                </a:cxn>
                <a:cxn ang="0">
                  <a:pos x="16" y="4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6" y="44"/>
                </a:cxn>
                <a:cxn ang="0">
                  <a:pos x="42" y="42"/>
                </a:cxn>
                <a:cxn ang="0">
                  <a:pos x="38" y="16"/>
                </a:cxn>
                <a:cxn ang="0">
                  <a:pos x="26" y="2"/>
                </a:cxn>
                <a:cxn ang="0">
                  <a:pos x="12" y="0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79" y="8"/>
                </a:cxn>
                <a:cxn ang="0">
                  <a:pos x="53" y="24"/>
                </a:cxn>
                <a:cxn ang="0">
                  <a:pos x="39" y="40"/>
                </a:cxn>
                <a:cxn ang="0">
                  <a:pos x="21" y="52"/>
                </a:cxn>
                <a:cxn ang="0">
                  <a:pos x="63" y="82"/>
                </a:cxn>
                <a:cxn ang="0">
                  <a:pos x="79" y="94"/>
                </a:cxn>
                <a:cxn ang="0">
                  <a:pos x="85" y="92"/>
                </a:cxn>
                <a:cxn ang="0">
                  <a:pos x="89" y="86"/>
                </a:cxn>
                <a:cxn ang="0">
                  <a:pos x="97" y="98"/>
                </a:cxn>
                <a:cxn ang="0">
                  <a:pos x="123" y="86"/>
                </a:cxn>
                <a:cxn ang="0">
                  <a:pos x="129" y="74"/>
                </a:cxn>
                <a:cxn ang="0">
                  <a:pos x="101" y="40"/>
                </a:cxn>
                <a:cxn ang="0">
                  <a:pos x="115" y="24"/>
                </a:cxn>
                <a:cxn ang="0">
                  <a:pos x="111" y="4"/>
                </a:cxn>
                <a:cxn ang="0">
                  <a:pos x="97" y="0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/>
              <a:ahLst/>
              <a:cxnLst>
                <a:cxn ang="0">
                  <a:pos x="47" y="12"/>
                </a:cxn>
                <a:cxn ang="0">
                  <a:pos x="17" y="12"/>
                </a:cxn>
                <a:cxn ang="0">
                  <a:pos x="5" y="16"/>
                </a:cxn>
                <a:cxn ang="0">
                  <a:pos x="25" y="52"/>
                </a:cxn>
                <a:cxn ang="0">
                  <a:pos x="51" y="44"/>
                </a:cxn>
                <a:cxn ang="0">
                  <a:pos x="93" y="54"/>
                </a:cxn>
                <a:cxn ang="0">
                  <a:pos x="111" y="60"/>
                </a:cxn>
                <a:cxn ang="0">
                  <a:pos x="133" y="88"/>
                </a:cxn>
                <a:cxn ang="0">
                  <a:pos x="141" y="112"/>
                </a:cxn>
                <a:cxn ang="0">
                  <a:pos x="157" y="100"/>
                </a:cxn>
                <a:cxn ang="0">
                  <a:pos x="169" y="96"/>
                </a:cxn>
                <a:cxn ang="0">
                  <a:pos x="187" y="102"/>
                </a:cxn>
                <a:cxn ang="0">
                  <a:pos x="195" y="80"/>
                </a:cxn>
                <a:cxn ang="0">
                  <a:pos x="153" y="54"/>
                </a:cxn>
                <a:cxn ang="0">
                  <a:pos x="105" y="20"/>
                </a:cxn>
                <a:cxn ang="0">
                  <a:pos x="53" y="26"/>
                </a:cxn>
                <a:cxn ang="0">
                  <a:pos x="47" y="12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43" y="6"/>
                </a:cxn>
                <a:cxn ang="0">
                  <a:pos x="31" y="30"/>
                </a:cxn>
                <a:cxn ang="0">
                  <a:pos x="15" y="34"/>
                </a:cxn>
                <a:cxn ang="0">
                  <a:pos x="3" y="42"/>
                </a:cxn>
                <a:cxn ang="0">
                  <a:pos x="13" y="54"/>
                </a:cxn>
                <a:cxn ang="0">
                  <a:pos x="133" y="34"/>
                </a:cxn>
                <a:cxn ang="0">
                  <a:pos x="123" y="16"/>
                </a:cxn>
                <a:cxn ang="0">
                  <a:pos x="105" y="8"/>
                </a:cxn>
                <a:cxn ang="0">
                  <a:pos x="101" y="24"/>
                </a:cxn>
                <a:cxn ang="0">
                  <a:pos x="89" y="18"/>
                </a:cxn>
                <a:cxn ang="0">
                  <a:pos x="67" y="14"/>
                </a:cxn>
                <a:cxn ang="0">
                  <a:pos x="57" y="0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0" y="14"/>
                </a:cxn>
                <a:cxn ang="0">
                  <a:pos x="16" y="34"/>
                </a:cxn>
                <a:cxn ang="0">
                  <a:pos x="12" y="18"/>
                </a:cxn>
                <a:cxn ang="0">
                  <a:pos x="16" y="6"/>
                </a:cxn>
                <a:cxn ang="0">
                  <a:pos x="14" y="0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/>
              <a:ahLst/>
              <a:cxnLst>
                <a:cxn ang="0">
                  <a:pos x="64" y="1"/>
                </a:cxn>
                <a:cxn ang="0">
                  <a:pos x="24" y="31"/>
                </a:cxn>
                <a:cxn ang="0">
                  <a:pos x="6" y="37"/>
                </a:cxn>
                <a:cxn ang="0">
                  <a:pos x="0" y="39"/>
                </a:cxn>
                <a:cxn ang="0">
                  <a:pos x="26" y="59"/>
                </a:cxn>
                <a:cxn ang="0">
                  <a:pos x="38" y="63"/>
                </a:cxn>
                <a:cxn ang="0">
                  <a:pos x="68" y="47"/>
                </a:cxn>
                <a:cxn ang="0">
                  <a:pos x="80" y="43"/>
                </a:cxn>
                <a:cxn ang="0">
                  <a:pos x="82" y="55"/>
                </a:cxn>
                <a:cxn ang="0">
                  <a:pos x="64" y="61"/>
                </a:cxn>
                <a:cxn ang="0">
                  <a:pos x="72" y="73"/>
                </a:cxn>
                <a:cxn ang="0">
                  <a:pos x="40" y="87"/>
                </a:cxn>
                <a:cxn ang="0">
                  <a:pos x="70" y="109"/>
                </a:cxn>
                <a:cxn ang="0">
                  <a:pos x="82" y="113"/>
                </a:cxn>
                <a:cxn ang="0">
                  <a:pos x="118" y="103"/>
                </a:cxn>
                <a:cxn ang="0">
                  <a:pos x="150" y="105"/>
                </a:cxn>
                <a:cxn ang="0">
                  <a:pos x="168" y="117"/>
                </a:cxn>
                <a:cxn ang="0">
                  <a:pos x="204" y="109"/>
                </a:cxn>
                <a:cxn ang="0">
                  <a:pos x="224" y="103"/>
                </a:cxn>
                <a:cxn ang="0">
                  <a:pos x="222" y="77"/>
                </a:cxn>
                <a:cxn ang="0">
                  <a:pos x="234" y="69"/>
                </a:cxn>
                <a:cxn ang="0">
                  <a:pos x="238" y="47"/>
                </a:cxn>
                <a:cxn ang="0">
                  <a:pos x="210" y="57"/>
                </a:cxn>
                <a:cxn ang="0">
                  <a:pos x="200" y="43"/>
                </a:cxn>
                <a:cxn ang="0">
                  <a:pos x="172" y="45"/>
                </a:cxn>
                <a:cxn ang="0">
                  <a:pos x="134" y="9"/>
                </a:cxn>
                <a:cxn ang="0">
                  <a:pos x="94" y="11"/>
                </a:cxn>
                <a:cxn ang="0">
                  <a:pos x="82" y="1"/>
                </a:cxn>
                <a:cxn ang="0">
                  <a:pos x="64" y="1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3" y="24"/>
                </a:cxn>
                <a:cxn ang="0">
                  <a:pos x="9" y="34"/>
                </a:cxn>
                <a:cxn ang="0">
                  <a:pos x="57" y="52"/>
                </a:cxn>
                <a:cxn ang="0">
                  <a:pos x="135" y="74"/>
                </a:cxn>
                <a:cxn ang="0">
                  <a:pos x="175" y="68"/>
                </a:cxn>
                <a:cxn ang="0">
                  <a:pos x="187" y="64"/>
                </a:cxn>
                <a:cxn ang="0">
                  <a:pos x="175" y="44"/>
                </a:cxn>
                <a:cxn ang="0">
                  <a:pos x="163" y="36"/>
                </a:cxn>
                <a:cxn ang="0">
                  <a:pos x="129" y="26"/>
                </a:cxn>
                <a:cxn ang="0">
                  <a:pos x="97" y="10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51" y="23"/>
                </a:cxn>
                <a:cxn ang="0">
                  <a:pos x="21" y="39"/>
                </a:cxn>
                <a:cxn ang="0">
                  <a:pos x="53" y="77"/>
                </a:cxn>
                <a:cxn ang="0">
                  <a:pos x="79" y="85"/>
                </a:cxn>
                <a:cxn ang="0">
                  <a:pos x="103" y="99"/>
                </a:cxn>
                <a:cxn ang="0">
                  <a:pos x="127" y="85"/>
                </a:cxn>
                <a:cxn ang="0">
                  <a:pos x="143" y="101"/>
                </a:cxn>
                <a:cxn ang="0">
                  <a:pos x="149" y="127"/>
                </a:cxn>
                <a:cxn ang="0">
                  <a:pos x="115" y="151"/>
                </a:cxn>
                <a:cxn ang="0">
                  <a:pos x="89" y="173"/>
                </a:cxn>
                <a:cxn ang="0">
                  <a:pos x="69" y="169"/>
                </a:cxn>
                <a:cxn ang="0">
                  <a:pos x="57" y="165"/>
                </a:cxn>
                <a:cxn ang="0">
                  <a:pos x="43" y="187"/>
                </a:cxn>
                <a:cxn ang="0">
                  <a:pos x="39" y="199"/>
                </a:cxn>
                <a:cxn ang="0">
                  <a:pos x="73" y="205"/>
                </a:cxn>
                <a:cxn ang="0">
                  <a:pos x="95" y="203"/>
                </a:cxn>
                <a:cxn ang="0">
                  <a:pos x="115" y="231"/>
                </a:cxn>
                <a:cxn ang="0">
                  <a:pos x="127" y="235"/>
                </a:cxn>
                <a:cxn ang="0">
                  <a:pos x="139" y="239"/>
                </a:cxn>
                <a:cxn ang="0">
                  <a:pos x="155" y="251"/>
                </a:cxn>
                <a:cxn ang="0">
                  <a:pos x="181" y="237"/>
                </a:cxn>
                <a:cxn ang="0">
                  <a:pos x="203" y="235"/>
                </a:cxn>
                <a:cxn ang="0">
                  <a:pos x="229" y="213"/>
                </a:cxn>
                <a:cxn ang="0">
                  <a:pos x="225" y="185"/>
                </a:cxn>
                <a:cxn ang="0">
                  <a:pos x="217" y="173"/>
                </a:cxn>
                <a:cxn ang="0">
                  <a:pos x="233" y="167"/>
                </a:cxn>
                <a:cxn ang="0">
                  <a:pos x="245" y="183"/>
                </a:cxn>
                <a:cxn ang="0">
                  <a:pos x="247" y="197"/>
                </a:cxn>
                <a:cxn ang="0">
                  <a:pos x="261" y="193"/>
                </a:cxn>
                <a:cxn ang="0">
                  <a:pos x="303" y="169"/>
                </a:cxn>
                <a:cxn ang="0">
                  <a:pos x="293" y="147"/>
                </a:cxn>
                <a:cxn ang="0">
                  <a:pos x="259" y="123"/>
                </a:cxn>
                <a:cxn ang="0">
                  <a:pos x="265" y="107"/>
                </a:cxn>
                <a:cxn ang="0">
                  <a:pos x="277" y="103"/>
                </a:cxn>
                <a:cxn ang="0">
                  <a:pos x="253" y="63"/>
                </a:cxn>
                <a:cxn ang="0">
                  <a:pos x="233" y="59"/>
                </a:cxn>
                <a:cxn ang="0">
                  <a:pos x="221" y="55"/>
                </a:cxn>
                <a:cxn ang="0">
                  <a:pos x="201" y="33"/>
                </a:cxn>
                <a:cxn ang="0">
                  <a:pos x="155" y="45"/>
                </a:cxn>
                <a:cxn ang="0">
                  <a:pos x="167" y="25"/>
                </a:cxn>
                <a:cxn ang="0">
                  <a:pos x="139" y="17"/>
                </a:cxn>
                <a:cxn ang="0">
                  <a:pos x="119" y="19"/>
                </a:cxn>
                <a:cxn ang="0">
                  <a:pos x="67" y="9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0" y="10"/>
                </a:cxn>
                <a:cxn ang="0">
                  <a:pos x="30" y="40"/>
                </a:cxn>
                <a:cxn ang="0">
                  <a:pos x="48" y="50"/>
                </a:cxn>
                <a:cxn ang="0">
                  <a:pos x="58" y="28"/>
                </a:cxn>
                <a:cxn ang="0">
                  <a:pos x="44" y="8"/>
                </a:cxn>
                <a:cxn ang="0">
                  <a:pos x="26" y="0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24" y="25"/>
                </a:cxn>
                <a:cxn ang="0">
                  <a:pos x="4" y="27"/>
                </a:cxn>
                <a:cxn ang="0">
                  <a:pos x="16" y="57"/>
                </a:cxn>
                <a:cxn ang="0">
                  <a:pos x="74" y="35"/>
                </a:cxn>
                <a:cxn ang="0">
                  <a:pos x="86" y="17"/>
                </a:cxn>
                <a:cxn ang="0">
                  <a:pos x="56" y="7"/>
                </a:cxn>
                <a:cxn ang="0">
                  <a:pos x="44" y="7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0" y="16"/>
                </a:cxn>
                <a:cxn ang="0">
                  <a:pos x="24" y="34"/>
                </a:cxn>
                <a:cxn ang="0">
                  <a:pos x="52" y="28"/>
                </a:cxn>
                <a:cxn ang="0">
                  <a:pos x="64" y="20"/>
                </a:cxn>
                <a:cxn ang="0">
                  <a:pos x="40" y="0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/>
              <a:ahLst/>
              <a:cxnLst>
                <a:cxn ang="0">
                  <a:pos x="58" y="10"/>
                </a:cxn>
                <a:cxn ang="0">
                  <a:pos x="28" y="4"/>
                </a:cxn>
                <a:cxn ang="0">
                  <a:pos x="0" y="18"/>
                </a:cxn>
                <a:cxn ang="0">
                  <a:pos x="40" y="32"/>
                </a:cxn>
                <a:cxn ang="0">
                  <a:pos x="64" y="40"/>
                </a:cxn>
                <a:cxn ang="0">
                  <a:pos x="84" y="18"/>
                </a:cxn>
                <a:cxn ang="0">
                  <a:pos x="82" y="6"/>
                </a:cxn>
                <a:cxn ang="0">
                  <a:pos x="64" y="0"/>
                </a:cxn>
                <a:cxn ang="0">
                  <a:pos x="58" y="10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0" y="18"/>
                </a:cxn>
                <a:cxn ang="0">
                  <a:pos x="20" y="28"/>
                </a:cxn>
                <a:cxn ang="0">
                  <a:pos x="28" y="20"/>
                </a:cxn>
                <a:cxn ang="0">
                  <a:pos x="52" y="12"/>
                </a:cxn>
                <a:cxn ang="0">
                  <a:pos x="44" y="0"/>
                </a:cxn>
                <a:cxn ang="0">
                  <a:pos x="16" y="4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14" y="6"/>
                </a:cxn>
                <a:cxn ang="0">
                  <a:pos x="4" y="38"/>
                </a:cxn>
                <a:cxn ang="0">
                  <a:pos x="12" y="56"/>
                </a:cxn>
                <a:cxn ang="0">
                  <a:pos x="0" y="72"/>
                </a:cxn>
                <a:cxn ang="0">
                  <a:pos x="56" y="86"/>
                </a:cxn>
                <a:cxn ang="0">
                  <a:pos x="82" y="92"/>
                </a:cxn>
                <a:cxn ang="0">
                  <a:pos x="152" y="86"/>
                </a:cxn>
                <a:cxn ang="0">
                  <a:pos x="76" y="70"/>
                </a:cxn>
                <a:cxn ang="0">
                  <a:pos x="54" y="62"/>
                </a:cxn>
                <a:cxn ang="0">
                  <a:pos x="44" y="52"/>
                </a:cxn>
                <a:cxn ang="0">
                  <a:pos x="50" y="34"/>
                </a:cxn>
                <a:cxn ang="0">
                  <a:pos x="38" y="0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24" y="20"/>
                </a:cxn>
                <a:cxn ang="0">
                  <a:pos x="4" y="18"/>
                </a:cxn>
                <a:cxn ang="0">
                  <a:pos x="4" y="6"/>
                </a:cxn>
                <a:cxn ang="0">
                  <a:pos x="34" y="0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13" y="16"/>
                </a:cxn>
                <a:cxn ang="0">
                  <a:pos x="3" y="0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7" y="18"/>
                </a:cxn>
                <a:cxn ang="0">
                  <a:pos x="27" y="24"/>
                </a:cxn>
                <a:cxn ang="0">
                  <a:pos x="33" y="4"/>
                </a:cxn>
                <a:cxn ang="0">
                  <a:pos x="13" y="0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/>
              <a:ahLst/>
              <a:cxnLst>
                <a:cxn ang="0">
                  <a:pos x="28" y="56"/>
                </a:cxn>
                <a:cxn ang="0">
                  <a:pos x="6" y="92"/>
                </a:cxn>
                <a:cxn ang="0">
                  <a:pos x="36" y="100"/>
                </a:cxn>
                <a:cxn ang="0">
                  <a:pos x="16" y="116"/>
                </a:cxn>
                <a:cxn ang="0">
                  <a:pos x="104" y="136"/>
                </a:cxn>
                <a:cxn ang="0">
                  <a:pos x="142" y="130"/>
                </a:cxn>
                <a:cxn ang="0">
                  <a:pos x="250" y="78"/>
                </a:cxn>
                <a:cxn ang="0">
                  <a:pos x="300" y="66"/>
                </a:cxn>
                <a:cxn ang="0">
                  <a:pos x="324" y="80"/>
                </a:cxn>
                <a:cxn ang="0">
                  <a:pos x="272" y="88"/>
                </a:cxn>
                <a:cxn ang="0">
                  <a:pos x="242" y="112"/>
                </a:cxn>
                <a:cxn ang="0">
                  <a:pos x="254" y="120"/>
                </a:cxn>
                <a:cxn ang="0">
                  <a:pos x="260" y="158"/>
                </a:cxn>
                <a:cxn ang="0">
                  <a:pos x="350" y="192"/>
                </a:cxn>
                <a:cxn ang="0">
                  <a:pos x="336" y="210"/>
                </a:cxn>
                <a:cxn ang="0">
                  <a:pos x="368" y="246"/>
                </a:cxn>
                <a:cxn ang="0">
                  <a:pos x="348" y="266"/>
                </a:cxn>
                <a:cxn ang="0">
                  <a:pos x="324" y="294"/>
                </a:cxn>
                <a:cxn ang="0">
                  <a:pos x="294" y="324"/>
                </a:cxn>
                <a:cxn ang="0">
                  <a:pos x="292" y="420"/>
                </a:cxn>
                <a:cxn ang="0">
                  <a:pos x="332" y="446"/>
                </a:cxn>
                <a:cxn ang="0">
                  <a:pos x="388" y="448"/>
                </a:cxn>
                <a:cxn ang="0">
                  <a:pos x="412" y="422"/>
                </a:cxn>
                <a:cxn ang="0">
                  <a:pos x="506" y="356"/>
                </a:cxn>
                <a:cxn ang="0">
                  <a:pos x="572" y="334"/>
                </a:cxn>
                <a:cxn ang="0">
                  <a:pos x="646" y="308"/>
                </a:cxn>
                <a:cxn ang="0">
                  <a:pos x="720" y="290"/>
                </a:cxn>
                <a:cxn ang="0">
                  <a:pos x="762" y="260"/>
                </a:cxn>
                <a:cxn ang="0">
                  <a:pos x="800" y="200"/>
                </a:cxn>
                <a:cxn ang="0">
                  <a:pos x="802" y="154"/>
                </a:cxn>
                <a:cxn ang="0">
                  <a:pos x="802" y="124"/>
                </a:cxn>
                <a:cxn ang="0">
                  <a:pos x="832" y="90"/>
                </a:cxn>
                <a:cxn ang="0">
                  <a:pos x="876" y="94"/>
                </a:cxn>
                <a:cxn ang="0">
                  <a:pos x="922" y="52"/>
                </a:cxn>
                <a:cxn ang="0">
                  <a:pos x="888" y="56"/>
                </a:cxn>
                <a:cxn ang="0">
                  <a:pos x="848" y="46"/>
                </a:cxn>
                <a:cxn ang="0">
                  <a:pos x="794" y="22"/>
                </a:cxn>
                <a:cxn ang="0">
                  <a:pos x="642" y="26"/>
                </a:cxn>
                <a:cxn ang="0">
                  <a:pos x="584" y="38"/>
                </a:cxn>
                <a:cxn ang="0">
                  <a:pos x="556" y="38"/>
                </a:cxn>
                <a:cxn ang="0">
                  <a:pos x="516" y="54"/>
                </a:cxn>
                <a:cxn ang="0">
                  <a:pos x="478" y="30"/>
                </a:cxn>
                <a:cxn ang="0">
                  <a:pos x="432" y="40"/>
                </a:cxn>
                <a:cxn ang="0">
                  <a:pos x="366" y="52"/>
                </a:cxn>
                <a:cxn ang="0">
                  <a:pos x="410" y="38"/>
                </a:cxn>
                <a:cxn ang="0">
                  <a:pos x="352" y="8"/>
                </a:cxn>
                <a:cxn ang="0">
                  <a:pos x="334" y="2"/>
                </a:cxn>
                <a:cxn ang="0">
                  <a:pos x="314" y="8"/>
                </a:cxn>
                <a:cxn ang="0">
                  <a:pos x="240" y="16"/>
                </a:cxn>
                <a:cxn ang="0">
                  <a:pos x="160" y="28"/>
                </a:cxn>
                <a:cxn ang="0">
                  <a:pos x="108" y="26"/>
                </a:cxn>
                <a:cxn ang="0">
                  <a:pos x="114" y="68"/>
                </a:cxn>
                <a:cxn ang="0">
                  <a:pos x="104" y="52"/>
                </a:cxn>
                <a:cxn ang="0">
                  <a:pos x="60" y="42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/>
              <a:ahLst/>
              <a:cxnLst>
                <a:cxn ang="0">
                  <a:pos x="102" y="8"/>
                </a:cxn>
                <a:cxn ang="0">
                  <a:pos x="66" y="4"/>
                </a:cxn>
                <a:cxn ang="0">
                  <a:pos x="54" y="0"/>
                </a:cxn>
                <a:cxn ang="0">
                  <a:pos x="0" y="28"/>
                </a:cxn>
                <a:cxn ang="0">
                  <a:pos x="28" y="40"/>
                </a:cxn>
                <a:cxn ang="0">
                  <a:pos x="42" y="60"/>
                </a:cxn>
                <a:cxn ang="0">
                  <a:pos x="66" y="68"/>
                </a:cxn>
                <a:cxn ang="0">
                  <a:pos x="78" y="72"/>
                </a:cxn>
                <a:cxn ang="0">
                  <a:pos x="130" y="60"/>
                </a:cxn>
                <a:cxn ang="0">
                  <a:pos x="172" y="44"/>
                </a:cxn>
                <a:cxn ang="0">
                  <a:pos x="148" y="18"/>
                </a:cxn>
                <a:cxn ang="0">
                  <a:pos x="136" y="4"/>
                </a:cxn>
                <a:cxn ang="0">
                  <a:pos x="102" y="8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8" y="20"/>
                </a:cxn>
                <a:cxn ang="0">
                  <a:pos x="24" y="32"/>
                </a:cxn>
                <a:cxn ang="0">
                  <a:pos x="42" y="30"/>
                </a:cxn>
                <a:cxn ang="0">
                  <a:pos x="34" y="0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/>
              <a:ahLst/>
              <a:cxnLst>
                <a:cxn ang="0">
                  <a:pos x="191" y="7"/>
                </a:cxn>
                <a:cxn ang="0">
                  <a:pos x="103" y="9"/>
                </a:cxn>
                <a:cxn ang="0">
                  <a:pos x="109" y="25"/>
                </a:cxn>
                <a:cxn ang="0">
                  <a:pos x="107" y="33"/>
                </a:cxn>
                <a:cxn ang="0">
                  <a:pos x="89" y="27"/>
                </a:cxn>
                <a:cxn ang="0">
                  <a:pos x="77" y="19"/>
                </a:cxn>
                <a:cxn ang="0">
                  <a:pos x="23" y="27"/>
                </a:cxn>
                <a:cxn ang="0">
                  <a:pos x="31" y="49"/>
                </a:cxn>
                <a:cxn ang="0">
                  <a:pos x="55" y="53"/>
                </a:cxn>
                <a:cxn ang="0">
                  <a:pos x="75" y="73"/>
                </a:cxn>
                <a:cxn ang="0">
                  <a:pos x="89" y="85"/>
                </a:cxn>
                <a:cxn ang="0">
                  <a:pos x="109" y="67"/>
                </a:cxn>
                <a:cxn ang="0">
                  <a:pos x="121" y="59"/>
                </a:cxn>
                <a:cxn ang="0">
                  <a:pos x="127" y="47"/>
                </a:cxn>
                <a:cxn ang="0">
                  <a:pos x="167" y="35"/>
                </a:cxn>
                <a:cxn ang="0">
                  <a:pos x="187" y="31"/>
                </a:cxn>
                <a:cxn ang="0">
                  <a:pos x="199" y="27"/>
                </a:cxn>
                <a:cxn ang="0">
                  <a:pos x="191" y="7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/>
              <a:ahLst/>
              <a:cxnLst>
                <a:cxn ang="0">
                  <a:pos x="36" y="6"/>
                </a:cxn>
                <a:cxn ang="0">
                  <a:pos x="8" y="4"/>
                </a:cxn>
                <a:cxn ang="0">
                  <a:pos x="24" y="28"/>
                </a:cxn>
                <a:cxn ang="0">
                  <a:pos x="54" y="14"/>
                </a:cxn>
                <a:cxn ang="0">
                  <a:pos x="36" y="6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/>
              <a:ahLst/>
              <a:cxnLst>
                <a:cxn ang="0">
                  <a:pos x="24" y="19"/>
                </a:cxn>
                <a:cxn ang="0">
                  <a:pos x="0" y="25"/>
                </a:cxn>
                <a:cxn ang="0">
                  <a:pos x="14" y="43"/>
                </a:cxn>
                <a:cxn ang="0">
                  <a:pos x="34" y="87"/>
                </a:cxn>
                <a:cxn ang="0">
                  <a:pos x="52" y="91"/>
                </a:cxn>
                <a:cxn ang="0">
                  <a:pos x="50" y="107"/>
                </a:cxn>
                <a:cxn ang="0">
                  <a:pos x="28" y="113"/>
                </a:cxn>
                <a:cxn ang="0">
                  <a:pos x="16" y="131"/>
                </a:cxn>
                <a:cxn ang="0">
                  <a:pos x="18" y="137"/>
                </a:cxn>
                <a:cxn ang="0">
                  <a:pos x="30" y="141"/>
                </a:cxn>
                <a:cxn ang="0">
                  <a:pos x="18" y="169"/>
                </a:cxn>
                <a:cxn ang="0">
                  <a:pos x="20" y="175"/>
                </a:cxn>
                <a:cxn ang="0">
                  <a:pos x="34" y="171"/>
                </a:cxn>
                <a:cxn ang="0">
                  <a:pos x="58" y="169"/>
                </a:cxn>
                <a:cxn ang="0">
                  <a:pos x="92" y="171"/>
                </a:cxn>
                <a:cxn ang="0">
                  <a:pos x="110" y="169"/>
                </a:cxn>
                <a:cxn ang="0">
                  <a:pos x="122" y="165"/>
                </a:cxn>
                <a:cxn ang="0">
                  <a:pos x="128" y="141"/>
                </a:cxn>
                <a:cxn ang="0">
                  <a:pos x="146" y="133"/>
                </a:cxn>
                <a:cxn ang="0">
                  <a:pos x="110" y="109"/>
                </a:cxn>
                <a:cxn ang="0">
                  <a:pos x="88" y="83"/>
                </a:cxn>
                <a:cxn ang="0">
                  <a:pos x="82" y="69"/>
                </a:cxn>
                <a:cxn ang="0">
                  <a:pos x="64" y="61"/>
                </a:cxn>
                <a:cxn ang="0">
                  <a:pos x="86" y="45"/>
                </a:cxn>
                <a:cxn ang="0">
                  <a:pos x="64" y="31"/>
                </a:cxn>
                <a:cxn ang="0">
                  <a:pos x="70" y="13"/>
                </a:cxn>
                <a:cxn ang="0">
                  <a:pos x="46" y="1"/>
                </a:cxn>
                <a:cxn ang="0">
                  <a:pos x="30" y="9"/>
                </a:cxn>
                <a:cxn ang="0">
                  <a:pos x="24" y="19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/>
              <a:ahLst/>
              <a:cxnLst>
                <a:cxn ang="0">
                  <a:pos x="58" y="6"/>
                </a:cxn>
                <a:cxn ang="0">
                  <a:pos x="82" y="8"/>
                </a:cxn>
                <a:cxn ang="0">
                  <a:pos x="92" y="26"/>
                </a:cxn>
                <a:cxn ang="0">
                  <a:pos x="78" y="48"/>
                </a:cxn>
                <a:cxn ang="0">
                  <a:pos x="46" y="76"/>
                </a:cxn>
                <a:cxn ang="0">
                  <a:pos x="18" y="92"/>
                </a:cxn>
                <a:cxn ang="0">
                  <a:pos x="8" y="72"/>
                </a:cxn>
                <a:cxn ang="0">
                  <a:pos x="20" y="64"/>
                </a:cxn>
                <a:cxn ang="0">
                  <a:pos x="14" y="46"/>
                </a:cxn>
                <a:cxn ang="0">
                  <a:pos x="40" y="28"/>
                </a:cxn>
                <a:cxn ang="0">
                  <a:pos x="58" y="6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/>
              <a:ahLst/>
              <a:cxnLst>
                <a:cxn ang="0">
                  <a:pos x="212" y="11"/>
                </a:cxn>
                <a:cxn ang="0">
                  <a:pos x="176" y="19"/>
                </a:cxn>
                <a:cxn ang="0">
                  <a:pos x="144" y="51"/>
                </a:cxn>
                <a:cxn ang="0">
                  <a:pos x="104" y="59"/>
                </a:cxn>
                <a:cxn ang="0">
                  <a:pos x="84" y="75"/>
                </a:cxn>
                <a:cxn ang="0">
                  <a:pos x="68" y="115"/>
                </a:cxn>
                <a:cxn ang="0">
                  <a:pos x="36" y="167"/>
                </a:cxn>
                <a:cxn ang="0">
                  <a:pos x="0" y="179"/>
                </a:cxn>
                <a:cxn ang="0">
                  <a:pos x="72" y="323"/>
                </a:cxn>
                <a:cxn ang="0">
                  <a:pos x="120" y="427"/>
                </a:cxn>
                <a:cxn ang="0">
                  <a:pos x="144" y="443"/>
                </a:cxn>
                <a:cxn ang="0">
                  <a:pos x="168" y="451"/>
                </a:cxn>
                <a:cxn ang="0">
                  <a:pos x="228" y="431"/>
                </a:cxn>
                <a:cxn ang="0">
                  <a:pos x="252" y="423"/>
                </a:cxn>
                <a:cxn ang="0">
                  <a:pos x="300" y="451"/>
                </a:cxn>
                <a:cxn ang="0">
                  <a:pos x="324" y="527"/>
                </a:cxn>
                <a:cxn ang="0">
                  <a:pos x="336" y="523"/>
                </a:cxn>
                <a:cxn ang="0">
                  <a:pos x="344" y="511"/>
                </a:cxn>
                <a:cxn ang="0">
                  <a:pos x="368" y="547"/>
                </a:cxn>
                <a:cxn ang="0">
                  <a:pos x="404" y="571"/>
                </a:cxn>
                <a:cxn ang="0">
                  <a:pos x="436" y="603"/>
                </a:cxn>
                <a:cxn ang="0">
                  <a:pos x="444" y="615"/>
                </a:cxn>
                <a:cxn ang="0">
                  <a:pos x="456" y="623"/>
                </a:cxn>
                <a:cxn ang="0">
                  <a:pos x="484" y="655"/>
                </a:cxn>
                <a:cxn ang="0">
                  <a:pos x="492" y="631"/>
                </a:cxn>
                <a:cxn ang="0">
                  <a:pos x="540" y="659"/>
                </a:cxn>
                <a:cxn ang="0">
                  <a:pos x="588" y="655"/>
                </a:cxn>
                <a:cxn ang="0">
                  <a:pos x="616" y="531"/>
                </a:cxn>
                <a:cxn ang="0">
                  <a:pos x="632" y="463"/>
                </a:cxn>
                <a:cxn ang="0">
                  <a:pos x="620" y="367"/>
                </a:cxn>
                <a:cxn ang="0">
                  <a:pos x="536" y="271"/>
                </a:cxn>
                <a:cxn ang="0">
                  <a:pos x="528" y="235"/>
                </a:cxn>
                <a:cxn ang="0">
                  <a:pos x="460" y="179"/>
                </a:cxn>
                <a:cxn ang="0">
                  <a:pos x="472" y="155"/>
                </a:cxn>
                <a:cxn ang="0">
                  <a:pos x="456" y="131"/>
                </a:cxn>
                <a:cxn ang="0">
                  <a:pos x="416" y="79"/>
                </a:cxn>
                <a:cxn ang="0">
                  <a:pos x="392" y="31"/>
                </a:cxn>
                <a:cxn ang="0">
                  <a:pos x="388" y="19"/>
                </a:cxn>
                <a:cxn ang="0">
                  <a:pos x="364" y="151"/>
                </a:cxn>
                <a:cxn ang="0">
                  <a:pos x="324" y="115"/>
                </a:cxn>
                <a:cxn ang="0">
                  <a:pos x="292" y="111"/>
                </a:cxn>
                <a:cxn ang="0">
                  <a:pos x="272" y="87"/>
                </a:cxn>
                <a:cxn ang="0">
                  <a:pos x="264" y="63"/>
                </a:cxn>
                <a:cxn ang="0">
                  <a:pos x="276" y="55"/>
                </a:cxn>
                <a:cxn ang="0">
                  <a:pos x="240" y="19"/>
                </a:cxn>
                <a:cxn ang="0">
                  <a:pos x="216" y="11"/>
                </a:cxn>
                <a:cxn ang="0">
                  <a:pos x="204" y="7"/>
                </a:cxn>
                <a:cxn ang="0">
                  <a:pos x="212" y="11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68" y="36"/>
                </a:cxn>
                <a:cxn ang="0">
                  <a:pos x="64" y="16"/>
                </a:cxn>
                <a:cxn ang="0">
                  <a:pos x="52" y="12"/>
                </a:cxn>
                <a:cxn ang="0">
                  <a:pos x="16" y="16"/>
                </a:cxn>
                <a:cxn ang="0">
                  <a:pos x="44" y="40"/>
                </a:cxn>
                <a:cxn ang="0">
                  <a:pos x="48" y="52"/>
                </a:cxn>
                <a:cxn ang="0">
                  <a:pos x="24" y="68"/>
                </a:cxn>
                <a:cxn ang="0">
                  <a:pos x="88" y="92"/>
                </a:cxn>
                <a:cxn ang="0">
                  <a:pos x="124" y="112"/>
                </a:cxn>
                <a:cxn ang="0">
                  <a:pos x="128" y="124"/>
                </a:cxn>
                <a:cxn ang="0">
                  <a:pos x="140" y="132"/>
                </a:cxn>
                <a:cxn ang="0">
                  <a:pos x="148" y="156"/>
                </a:cxn>
                <a:cxn ang="0">
                  <a:pos x="132" y="196"/>
                </a:cxn>
                <a:cxn ang="0">
                  <a:pos x="180" y="188"/>
                </a:cxn>
                <a:cxn ang="0">
                  <a:pos x="192" y="216"/>
                </a:cxn>
                <a:cxn ang="0">
                  <a:pos x="216" y="224"/>
                </a:cxn>
                <a:cxn ang="0">
                  <a:pos x="228" y="228"/>
                </a:cxn>
                <a:cxn ang="0">
                  <a:pos x="252" y="224"/>
                </a:cxn>
                <a:cxn ang="0">
                  <a:pos x="276" y="196"/>
                </a:cxn>
                <a:cxn ang="0">
                  <a:pos x="336" y="252"/>
                </a:cxn>
                <a:cxn ang="0">
                  <a:pos x="364" y="280"/>
                </a:cxn>
                <a:cxn ang="0">
                  <a:pos x="360" y="224"/>
                </a:cxn>
                <a:cxn ang="0">
                  <a:pos x="336" y="200"/>
                </a:cxn>
                <a:cxn ang="0">
                  <a:pos x="372" y="168"/>
                </a:cxn>
                <a:cxn ang="0">
                  <a:pos x="408" y="156"/>
                </a:cxn>
                <a:cxn ang="0">
                  <a:pos x="420" y="152"/>
                </a:cxn>
                <a:cxn ang="0">
                  <a:pos x="424" y="140"/>
                </a:cxn>
                <a:cxn ang="0">
                  <a:pos x="356" y="148"/>
                </a:cxn>
                <a:cxn ang="0">
                  <a:pos x="304" y="140"/>
                </a:cxn>
                <a:cxn ang="0">
                  <a:pos x="300" y="128"/>
                </a:cxn>
                <a:cxn ang="0">
                  <a:pos x="292" y="116"/>
                </a:cxn>
                <a:cxn ang="0">
                  <a:pos x="220" y="80"/>
                </a:cxn>
                <a:cxn ang="0">
                  <a:pos x="160" y="60"/>
                </a:cxn>
                <a:cxn ang="0">
                  <a:pos x="136" y="52"/>
                </a:cxn>
                <a:cxn ang="0">
                  <a:pos x="80" y="52"/>
                </a:cxn>
                <a:cxn ang="0">
                  <a:pos x="68" y="32"/>
                </a:cxn>
                <a:cxn ang="0">
                  <a:pos x="68" y="0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0" y="37"/>
                </a:cxn>
                <a:cxn ang="0">
                  <a:pos x="28" y="49"/>
                </a:cxn>
                <a:cxn ang="0">
                  <a:pos x="84" y="89"/>
                </a:cxn>
                <a:cxn ang="0">
                  <a:pos x="120" y="113"/>
                </a:cxn>
                <a:cxn ang="0">
                  <a:pos x="132" y="121"/>
                </a:cxn>
                <a:cxn ang="0">
                  <a:pos x="136" y="169"/>
                </a:cxn>
                <a:cxn ang="0">
                  <a:pos x="116" y="201"/>
                </a:cxn>
                <a:cxn ang="0">
                  <a:pos x="136" y="197"/>
                </a:cxn>
                <a:cxn ang="0">
                  <a:pos x="148" y="189"/>
                </a:cxn>
                <a:cxn ang="0">
                  <a:pos x="160" y="201"/>
                </a:cxn>
                <a:cxn ang="0">
                  <a:pos x="184" y="217"/>
                </a:cxn>
                <a:cxn ang="0">
                  <a:pos x="208" y="233"/>
                </a:cxn>
                <a:cxn ang="0">
                  <a:pos x="240" y="221"/>
                </a:cxn>
                <a:cxn ang="0">
                  <a:pos x="248" y="197"/>
                </a:cxn>
                <a:cxn ang="0">
                  <a:pos x="268" y="201"/>
                </a:cxn>
                <a:cxn ang="0">
                  <a:pos x="292" y="209"/>
                </a:cxn>
                <a:cxn ang="0">
                  <a:pos x="340" y="281"/>
                </a:cxn>
                <a:cxn ang="0">
                  <a:pos x="356" y="277"/>
                </a:cxn>
                <a:cxn ang="0">
                  <a:pos x="352" y="253"/>
                </a:cxn>
                <a:cxn ang="0">
                  <a:pos x="316" y="197"/>
                </a:cxn>
                <a:cxn ang="0">
                  <a:pos x="360" y="173"/>
                </a:cxn>
                <a:cxn ang="0">
                  <a:pos x="408" y="145"/>
                </a:cxn>
                <a:cxn ang="0">
                  <a:pos x="409" y="120"/>
                </a:cxn>
                <a:cxn ang="0">
                  <a:pos x="367" y="138"/>
                </a:cxn>
                <a:cxn ang="0">
                  <a:pos x="308" y="137"/>
                </a:cxn>
                <a:cxn ang="0">
                  <a:pos x="264" y="97"/>
                </a:cxn>
                <a:cxn ang="0">
                  <a:pos x="180" y="61"/>
                </a:cxn>
                <a:cxn ang="0">
                  <a:pos x="132" y="33"/>
                </a:cxn>
                <a:cxn ang="0">
                  <a:pos x="92" y="41"/>
                </a:cxn>
                <a:cxn ang="0">
                  <a:pos x="76" y="57"/>
                </a:cxn>
                <a:cxn ang="0">
                  <a:pos x="56" y="17"/>
                </a:cxn>
                <a:cxn ang="0">
                  <a:pos x="0" y="1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/>
              <a:ahLst/>
              <a:cxnLst>
                <a:cxn ang="0">
                  <a:pos x="32" y="18"/>
                </a:cxn>
                <a:cxn ang="0">
                  <a:pos x="0" y="18"/>
                </a:cxn>
                <a:cxn ang="0">
                  <a:pos x="20" y="42"/>
                </a:cxn>
                <a:cxn ang="0">
                  <a:pos x="28" y="66"/>
                </a:cxn>
                <a:cxn ang="0">
                  <a:pos x="32" y="78"/>
                </a:cxn>
                <a:cxn ang="0">
                  <a:pos x="60" y="50"/>
                </a:cxn>
                <a:cxn ang="0">
                  <a:pos x="32" y="18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39" y="61"/>
                </a:cxn>
                <a:cxn ang="0">
                  <a:pos x="15" y="69"/>
                </a:cxn>
                <a:cxn ang="0">
                  <a:pos x="39" y="113"/>
                </a:cxn>
                <a:cxn ang="0">
                  <a:pos x="123" y="89"/>
                </a:cxn>
                <a:cxn ang="0">
                  <a:pos x="147" y="73"/>
                </a:cxn>
                <a:cxn ang="0">
                  <a:pos x="171" y="65"/>
                </a:cxn>
                <a:cxn ang="0">
                  <a:pos x="219" y="19"/>
                </a:cxn>
                <a:cxn ang="0">
                  <a:pos x="210" y="0"/>
                </a:cxn>
                <a:cxn ang="0">
                  <a:pos x="179" y="17"/>
                </a:cxn>
                <a:cxn ang="0">
                  <a:pos x="107" y="41"/>
                </a:cxn>
                <a:cxn ang="0">
                  <a:pos x="83" y="45"/>
                </a:cxn>
                <a:cxn ang="0">
                  <a:pos x="59" y="53"/>
                </a:cxn>
                <a:cxn ang="0">
                  <a:pos x="47" y="73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/>
              <a:ahLst/>
              <a:cxnLst>
                <a:cxn ang="0">
                  <a:pos x="12" y="60"/>
                </a:cxn>
                <a:cxn ang="0">
                  <a:pos x="8" y="84"/>
                </a:cxn>
                <a:cxn ang="0">
                  <a:pos x="0" y="108"/>
                </a:cxn>
                <a:cxn ang="0">
                  <a:pos x="36" y="116"/>
                </a:cxn>
                <a:cxn ang="0">
                  <a:pos x="52" y="96"/>
                </a:cxn>
                <a:cxn ang="0">
                  <a:pos x="124" y="68"/>
                </a:cxn>
                <a:cxn ang="0">
                  <a:pos x="136" y="44"/>
                </a:cxn>
                <a:cxn ang="0">
                  <a:pos x="112" y="28"/>
                </a:cxn>
                <a:cxn ang="0">
                  <a:pos x="100" y="20"/>
                </a:cxn>
                <a:cxn ang="0">
                  <a:pos x="64" y="12"/>
                </a:cxn>
                <a:cxn ang="0">
                  <a:pos x="52" y="36"/>
                </a:cxn>
                <a:cxn ang="0">
                  <a:pos x="12" y="60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8" y="11"/>
                </a:cxn>
                <a:cxn ang="0">
                  <a:pos x="24" y="35"/>
                </a:cxn>
                <a:cxn ang="0">
                  <a:pos x="39" y="26"/>
                </a:cxn>
                <a:cxn ang="0">
                  <a:pos x="29" y="0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/>
              <a:ahLst/>
              <a:cxnLst>
                <a:cxn ang="0">
                  <a:pos x="128" y="0"/>
                </a:cxn>
                <a:cxn ang="0">
                  <a:pos x="104" y="28"/>
                </a:cxn>
                <a:cxn ang="0">
                  <a:pos x="88" y="64"/>
                </a:cxn>
                <a:cxn ang="0">
                  <a:pos x="36" y="84"/>
                </a:cxn>
                <a:cxn ang="0">
                  <a:pos x="28" y="96"/>
                </a:cxn>
                <a:cxn ang="0">
                  <a:pos x="16" y="100"/>
                </a:cxn>
                <a:cxn ang="0">
                  <a:pos x="20" y="132"/>
                </a:cxn>
                <a:cxn ang="0">
                  <a:pos x="28" y="156"/>
                </a:cxn>
                <a:cxn ang="0">
                  <a:pos x="0" y="200"/>
                </a:cxn>
                <a:cxn ang="0">
                  <a:pos x="28" y="260"/>
                </a:cxn>
                <a:cxn ang="0">
                  <a:pos x="52" y="268"/>
                </a:cxn>
                <a:cxn ang="0">
                  <a:pos x="88" y="216"/>
                </a:cxn>
                <a:cxn ang="0">
                  <a:pos x="104" y="192"/>
                </a:cxn>
                <a:cxn ang="0">
                  <a:pos x="128" y="116"/>
                </a:cxn>
                <a:cxn ang="0">
                  <a:pos x="140" y="76"/>
                </a:cxn>
                <a:cxn ang="0">
                  <a:pos x="164" y="72"/>
                </a:cxn>
                <a:cxn ang="0">
                  <a:pos x="128" y="0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5" y="60"/>
                </a:cxn>
                <a:cxn ang="0">
                  <a:pos x="29" y="76"/>
                </a:cxn>
                <a:cxn ang="0">
                  <a:pos x="41" y="80"/>
                </a:cxn>
                <a:cxn ang="0">
                  <a:pos x="57" y="76"/>
                </a:cxn>
                <a:cxn ang="0">
                  <a:pos x="29" y="0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60" y="84"/>
                </a:cxn>
                <a:cxn ang="0">
                  <a:pos x="36" y="92"/>
                </a:cxn>
                <a:cxn ang="0">
                  <a:pos x="12" y="108"/>
                </a:cxn>
                <a:cxn ang="0">
                  <a:pos x="40" y="188"/>
                </a:cxn>
                <a:cxn ang="0">
                  <a:pos x="52" y="224"/>
                </a:cxn>
                <a:cxn ang="0">
                  <a:pos x="60" y="236"/>
                </a:cxn>
                <a:cxn ang="0">
                  <a:pos x="84" y="244"/>
                </a:cxn>
                <a:cxn ang="0">
                  <a:pos x="96" y="196"/>
                </a:cxn>
                <a:cxn ang="0">
                  <a:pos x="124" y="168"/>
                </a:cxn>
                <a:cxn ang="0">
                  <a:pos x="112" y="68"/>
                </a:cxn>
                <a:cxn ang="0">
                  <a:pos x="140" y="48"/>
                </a:cxn>
                <a:cxn ang="0">
                  <a:pos x="112" y="20"/>
                </a:cxn>
                <a:cxn ang="0">
                  <a:pos x="96" y="0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51" y="35"/>
                </a:cxn>
                <a:cxn ang="0">
                  <a:pos x="60" y="62"/>
                </a:cxn>
                <a:cxn ang="0">
                  <a:pos x="62" y="92"/>
                </a:cxn>
                <a:cxn ang="0">
                  <a:pos x="68" y="105"/>
                </a:cxn>
                <a:cxn ang="0">
                  <a:pos x="71" y="126"/>
                </a:cxn>
                <a:cxn ang="0">
                  <a:pos x="57" y="93"/>
                </a:cxn>
                <a:cxn ang="0">
                  <a:pos x="35" y="78"/>
                </a:cxn>
                <a:cxn ang="0">
                  <a:pos x="5" y="83"/>
                </a:cxn>
                <a:cxn ang="0">
                  <a:pos x="8" y="102"/>
                </a:cxn>
                <a:cxn ang="0">
                  <a:pos x="41" y="114"/>
                </a:cxn>
                <a:cxn ang="0">
                  <a:pos x="57" y="135"/>
                </a:cxn>
                <a:cxn ang="0">
                  <a:pos x="71" y="135"/>
                </a:cxn>
                <a:cxn ang="0">
                  <a:pos x="78" y="150"/>
                </a:cxn>
                <a:cxn ang="0">
                  <a:pos x="96" y="179"/>
                </a:cxn>
                <a:cxn ang="0">
                  <a:pos x="81" y="126"/>
                </a:cxn>
                <a:cxn ang="0">
                  <a:pos x="80" y="93"/>
                </a:cxn>
                <a:cxn ang="0">
                  <a:pos x="71" y="63"/>
                </a:cxn>
                <a:cxn ang="0">
                  <a:pos x="63" y="41"/>
                </a:cxn>
                <a:cxn ang="0">
                  <a:pos x="57" y="20"/>
                </a:cxn>
                <a:cxn ang="0">
                  <a:pos x="48" y="2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25"/>
                </a:cxn>
                <a:cxn ang="0">
                  <a:pos x="9" y="54"/>
                </a:cxn>
                <a:cxn ang="0">
                  <a:pos x="18" y="94"/>
                </a:cxn>
                <a:cxn ang="0">
                  <a:pos x="34" y="129"/>
                </a:cxn>
                <a:cxn ang="0">
                  <a:pos x="54" y="175"/>
                </a:cxn>
                <a:cxn ang="0">
                  <a:pos x="40" y="115"/>
                </a:cxn>
                <a:cxn ang="0">
                  <a:pos x="34" y="93"/>
                </a:cxn>
                <a:cxn ang="0">
                  <a:pos x="28" y="61"/>
                </a:cxn>
                <a:cxn ang="0">
                  <a:pos x="25" y="46"/>
                </a:cxn>
                <a:cxn ang="0">
                  <a:pos x="16" y="37"/>
                </a:cxn>
                <a:cxn ang="0">
                  <a:pos x="6" y="0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34"/>
                </a:cxn>
                <a:cxn ang="0">
                  <a:pos x="23" y="43"/>
                </a:cxn>
                <a:cxn ang="0">
                  <a:pos x="48" y="49"/>
                </a:cxn>
                <a:cxn ang="0">
                  <a:pos x="62" y="57"/>
                </a:cxn>
                <a:cxn ang="0">
                  <a:pos x="74" y="66"/>
                </a:cxn>
                <a:cxn ang="0">
                  <a:pos x="86" y="69"/>
                </a:cxn>
                <a:cxn ang="0">
                  <a:pos x="72" y="39"/>
                </a:cxn>
                <a:cxn ang="0">
                  <a:pos x="63" y="22"/>
                </a:cxn>
                <a:cxn ang="0">
                  <a:pos x="36" y="24"/>
                </a:cxn>
                <a:cxn ang="0">
                  <a:pos x="24" y="19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75" y="10"/>
                </a:cxn>
                <a:cxn ang="0">
                  <a:pos x="23" y="15"/>
                </a:cxn>
                <a:cxn ang="0">
                  <a:pos x="14" y="33"/>
                </a:cxn>
                <a:cxn ang="0">
                  <a:pos x="11" y="61"/>
                </a:cxn>
                <a:cxn ang="0">
                  <a:pos x="14" y="75"/>
                </a:cxn>
                <a:cxn ang="0">
                  <a:pos x="3" y="88"/>
                </a:cxn>
                <a:cxn ang="0">
                  <a:pos x="14" y="109"/>
                </a:cxn>
                <a:cxn ang="0">
                  <a:pos x="23" y="124"/>
                </a:cxn>
                <a:cxn ang="0">
                  <a:pos x="15" y="144"/>
                </a:cxn>
                <a:cxn ang="0">
                  <a:pos x="24" y="156"/>
                </a:cxn>
                <a:cxn ang="0">
                  <a:pos x="42" y="144"/>
                </a:cxn>
                <a:cxn ang="0">
                  <a:pos x="50" y="93"/>
                </a:cxn>
                <a:cxn ang="0">
                  <a:pos x="56" y="126"/>
                </a:cxn>
                <a:cxn ang="0">
                  <a:pos x="65" y="145"/>
                </a:cxn>
                <a:cxn ang="0">
                  <a:pos x="62" y="112"/>
                </a:cxn>
                <a:cxn ang="0">
                  <a:pos x="72" y="73"/>
                </a:cxn>
                <a:cxn ang="0">
                  <a:pos x="69" y="51"/>
                </a:cxn>
                <a:cxn ang="0">
                  <a:pos x="54" y="60"/>
                </a:cxn>
                <a:cxn ang="0">
                  <a:pos x="35" y="54"/>
                </a:cxn>
                <a:cxn ang="0">
                  <a:pos x="41" y="36"/>
                </a:cxn>
                <a:cxn ang="0">
                  <a:pos x="62" y="34"/>
                </a:cxn>
                <a:cxn ang="0">
                  <a:pos x="78" y="39"/>
                </a:cxn>
                <a:cxn ang="0">
                  <a:pos x="98" y="30"/>
                </a:cxn>
                <a:cxn ang="0">
                  <a:pos x="111" y="13"/>
                </a:cxn>
                <a:cxn ang="0">
                  <a:pos x="98" y="0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16"/>
                </a:cxn>
                <a:cxn ang="0">
                  <a:pos x="6" y="37"/>
                </a:cxn>
                <a:cxn ang="0">
                  <a:pos x="1" y="61"/>
                </a:cxn>
                <a:cxn ang="0">
                  <a:pos x="16" y="94"/>
                </a:cxn>
                <a:cxn ang="0">
                  <a:pos x="30" y="82"/>
                </a:cxn>
                <a:cxn ang="0">
                  <a:pos x="22" y="61"/>
                </a:cxn>
                <a:cxn ang="0">
                  <a:pos x="12" y="0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0" y="20"/>
                </a:cxn>
                <a:cxn ang="0">
                  <a:pos x="8" y="49"/>
                </a:cxn>
                <a:cxn ang="0">
                  <a:pos x="6" y="107"/>
                </a:cxn>
                <a:cxn ang="0">
                  <a:pos x="17" y="103"/>
                </a:cxn>
                <a:cxn ang="0">
                  <a:pos x="20" y="115"/>
                </a:cxn>
                <a:cxn ang="0">
                  <a:pos x="29" y="122"/>
                </a:cxn>
                <a:cxn ang="0">
                  <a:pos x="38" y="140"/>
                </a:cxn>
                <a:cxn ang="0">
                  <a:pos x="48" y="128"/>
                </a:cxn>
                <a:cxn ang="0">
                  <a:pos x="65" y="134"/>
                </a:cxn>
                <a:cxn ang="0">
                  <a:pos x="63" y="109"/>
                </a:cxn>
                <a:cxn ang="0">
                  <a:pos x="48" y="104"/>
                </a:cxn>
                <a:cxn ang="0">
                  <a:pos x="39" y="91"/>
                </a:cxn>
                <a:cxn ang="0">
                  <a:pos x="33" y="73"/>
                </a:cxn>
                <a:cxn ang="0">
                  <a:pos x="41" y="53"/>
                </a:cxn>
                <a:cxn ang="0">
                  <a:pos x="35" y="35"/>
                </a:cxn>
                <a:cxn ang="0">
                  <a:pos x="42" y="20"/>
                </a:cxn>
                <a:cxn ang="0">
                  <a:pos x="29" y="4"/>
                </a:cxn>
                <a:cxn ang="0">
                  <a:pos x="18" y="7"/>
                </a:cxn>
                <a:cxn ang="0">
                  <a:pos x="12" y="2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44" y="18"/>
                </a:cxn>
                <a:cxn ang="0">
                  <a:pos x="32" y="30"/>
                </a:cxn>
                <a:cxn ang="0">
                  <a:pos x="16" y="35"/>
                </a:cxn>
                <a:cxn ang="0">
                  <a:pos x="8" y="48"/>
                </a:cxn>
                <a:cxn ang="0">
                  <a:pos x="4" y="74"/>
                </a:cxn>
                <a:cxn ang="0">
                  <a:pos x="13" y="71"/>
                </a:cxn>
                <a:cxn ang="0">
                  <a:pos x="25" y="62"/>
                </a:cxn>
                <a:cxn ang="0">
                  <a:pos x="34" y="69"/>
                </a:cxn>
                <a:cxn ang="0">
                  <a:pos x="58" y="99"/>
                </a:cxn>
                <a:cxn ang="0">
                  <a:pos x="71" y="72"/>
                </a:cxn>
                <a:cxn ang="0">
                  <a:pos x="85" y="68"/>
                </a:cxn>
                <a:cxn ang="0">
                  <a:pos x="74" y="39"/>
                </a:cxn>
                <a:cxn ang="0">
                  <a:pos x="52" y="0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26" y="66"/>
                </a:cxn>
                <a:cxn ang="0">
                  <a:pos x="30" y="52"/>
                </a:cxn>
                <a:cxn ang="0">
                  <a:pos x="38" y="40"/>
                </a:cxn>
                <a:cxn ang="0">
                  <a:pos x="30" y="25"/>
                </a:cxn>
                <a:cxn ang="0">
                  <a:pos x="20" y="13"/>
                </a:cxn>
                <a:cxn ang="0">
                  <a:pos x="11" y="1"/>
                </a:cxn>
                <a:cxn ang="0">
                  <a:pos x="2" y="12"/>
                </a:cxn>
                <a:cxn ang="0">
                  <a:pos x="6" y="2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23"/>
                </a:cxn>
                <a:cxn ang="0">
                  <a:pos x="24" y="11"/>
                </a:cxn>
                <a:cxn ang="0">
                  <a:pos x="0" y="0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8"/>
                </a:cxn>
                <a:cxn ang="0">
                  <a:pos x="28" y="33"/>
                </a:cxn>
                <a:cxn ang="0">
                  <a:pos x="42" y="46"/>
                </a:cxn>
                <a:cxn ang="0">
                  <a:pos x="60" y="42"/>
                </a:cxn>
                <a:cxn ang="0">
                  <a:pos x="49" y="24"/>
                </a:cxn>
                <a:cxn ang="0">
                  <a:pos x="28" y="3"/>
                </a:cxn>
                <a:cxn ang="0">
                  <a:pos x="19" y="16"/>
                </a:cxn>
                <a:cxn ang="0">
                  <a:pos x="9" y="0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14"/>
                </a:cxn>
                <a:cxn ang="0">
                  <a:pos x="24" y="35"/>
                </a:cxn>
                <a:cxn ang="0">
                  <a:pos x="36" y="54"/>
                </a:cxn>
                <a:cxn ang="0">
                  <a:pos x="46" y="63"/>
                </a:cxn>
                <a:cxn ang="0">
                  <a:pos x="61" y="56"/>
                </a:cxn>
                <a:cxn ang="0">
                  <a:pos x="33" y="17"/>
                </a:cxn>
                <a:cxn ang="0">
                  <a:pos x="7" y="0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30" y="34"/>
                </a:cxn>
                <a:cxn ang="0">
                  <a:pos x="16" y="43"/>
                </a:cxn>
                <a:cxn ang="0">
                  <a:pos x="22" y="67"/>
                </a:cxn>
                <a:cxn ang="0">
                  <a:pos x="48" y="58"/>
                </a:cxn>
                <a:cxn ang="0">
                  <a:pos x="60" y="47"/>
                </a:cxn>
                <a:cxn ang="0">
                  <a:pos x="51" y="28"/>
                </a:cxn>
                <a:cxn ang="0">
                  <a:pos x="57" y="14"/>
                </a:cxn>
                <a:cxn ang="0">
                  <a:pos x="55" y="2"/>
                </a:cxn>
                <a:cxn ang="0">
                  <a:pos x="46" y="4"/>
                </a:cxn>
                <a:cxn ang="0">
                  <a:pos x="51" y="5"/>
                </a:cxn>
                <a:cxn ang="0">
                  <a:pos x="49" y="16"/>
                </a:cxn>
                <a:cxn ang="0">
                  <a:pos x="43" y="23"/>
                </a:cxn>
                <a:cxn ang="0">
                  <a:pos x="28" y="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/>
              <a:ahLst/>
              <a:cxnLst>
                <a:cxn ang="0">
                  <a:pos x="21" y="3"/>
                </a:cxn>
                <a:cxn ang="0">
                  <a:pos x="6" y="6"/>
                </a:cxn>
                <a:cxn ang="0">
                  <a:pos x="33" y="36"/>
                </a:cxn>
                <a:cxn ang="0">
                  <a:pos x="42" y="30"/>
                </a:cxn>
                <a:cxn ang="0">
                  <a:pos x="21" y="3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26"/>
                </a:cxn>
                <a:cxn ang="0">
                  <a:pos x="16" y="24"/>
                </a:cxn>
                <a:cxn ang="0">
                  <a:pos x="19" y="29"/>
                </a:cxn>
                <a:cxn ang="0">
                  <a:pos x="16" y="35"/>
                </a:cxn>
                <a:cxn ang="0">
                  <a:pos x="30" y="21"/>
                </a:cxn>
                <a:cxn ang="0">
                  <a:pos x="24" y="9"/>
                </a:cxn>
                <a:cxn ang="0">
                  <a:pos x="21" y="0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0" y="7"/>
                </a:cxn>
                <a:cxn ang="0">
                  <a:pos x="27" y="31"/>
                </a:cxn>
                <a:cxn ang="0">
                  <a:pos x="45" y="24"/>
                </a:cxn>
                <a:cxn ang="0">
                  <a:pos x="22" y="10"/>
                </a:cxn>
                <a:cxn ang="0">
                  <a:pos x="21" y="0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1" y="15"/>
                </a:cxn>
                <a:cxn ang="0">
                  <a:pos x="9" y="36"/>
                </a:cxn>
                <a:cxn ang="0">
                  <a:pos x="0" y="59"/>
                </a:cxn>
                <a:cxn ang="0">
                  <a:pos x="8" y="74"/>
                </a:cxn>
                <a:cxn ang="0">
                  <a:pos x="20" y="59"/>
                </a:cxn>
                <a:cxn ang="0">
                  <a:pos x="35" y="32"/>
                </a:cxn>
                <a:cxn ang="0">
                  <a:pos x="30" y="0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/>
              <a:ahLst/>
              <a:cxnLst>
                <a:cxn ang="0">
                  <a:pos x="13" y="7"/>
                </a:cxn>
                <a:cxn ang="0">
                  <a:pos x="4" y="8"/>
                </a:cxn>
                <a:cxn ang="0">
                  <a:pos x="0" y="22"/>
                </a:cxn>
                <a:cxn ang="0">
                  <a:pos x="15" y="41"/>
                </a:cxn>
                <a:cxn ang="0">
                  <a:pos x="25" y="56"/>
                </a:cxn>
                <a:cxn ang="0">
                  <a:pos x="16" y="20"/>
                </a:cxn>
                <a:cxn ang="0">
                  <a:pos x="13" y="7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1" y="10"/>
                </a:cxn>
                <a:cxn ang="0">
                  <a:pos x="11" y="25"/>
                </a:cxn>
                <a:cxn ang="0">
                  <a:pos x="11" y="0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1" y="14"/>
                </a:cxn>
                <a:cxn ang="0">
                  <a:pos x="20" y="21"/>
                </a:cxn>
                <a:cxn ang="0">
                  <a:pos x="8" y="39"/>
                </a:cxn>
                <a:cxn ang="0">
                  <a:pos x="0" y="56"/>
                </a:cxn>
                <a:cxn ang="0">
                  <a:pos x="11" y="57"/>
                </a:cxn>
                <a:cxn ang="0">
                  <a:pos x="26" y="26"/>
                </a:cxn>
                <a:cxn ang="0">
                  <a:pos x="5" y="0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/>
              <a:ahLst/>
              <a:cxnLst>
                <a:cxn ang="0">
                  <a:pos x="14" y="3"/>
                </a:cxn>
                <a:cxn ang="0">
                  <a:pos x="0" y="7"/>
                </a:cxn>
                <a:cxn ang="0">
                  <a:pos x="8" y="22"/>
                </a:cxn>
                <a:cxn ang="0">
                  <a:pos x="14" y="3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0" y="10"/>
                </a:cxn>
                <a:cxn ang="0">
                  <a:pos x="12" y="19"/>
                </a:cxn>
                <a:cxn ang="0">
                  <a:pos x="10" y="5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9" y="18"/>
                </a:cxn>
                <a:cxn ang="0">
                  <a:pos x="14" y="6"/>
                </a:cxn>
                <a:cxn ang="0">
                  <a:pos x="13" y="0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3" y="18"/>
                </a:cxn>
                <a:cxn ang="0">
                  <a:pos x="15" y="39"/>
                </a:cxn>
                <a:cxn ang="0">
                  <a:pos x="27" y="54"/>
                </a:cxn>
                <a:cxn ang="0">
                  <a:pos x="40" y="63"/>
                </a:cxn>
                <a:cxn ang="0">
                  <a:pos x="51" y="81"/>
                </a:cxn>
                <a:cxn ang="0">
                  <a:pos x="52" y="57"/>
                </a:cxn>
                <a:cxn ang="0">
                  <a:pos x="43" y="37"/>
                </a:cxn>
                <a:cxn ang="0">
                  <a:pos x="25" y="18"/>
                </a:cxn>
                <a:cxn ang="0">
                  <a:pos x="10" y="7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/>
              <a:ahLst/>
              <a:cxnLst>
                <a:cxn ang="0">
                  <a:pos x="28" y="23"/>
                </a:cxn>
                <a:cxn ang="0">
                  <a:pos x="13" y="32"/>
                </a:cxn>
                <a:cxn ang="0">
                  <a:pos x="1" y="44"/>
                </a:cxn>
                <a:cxn ang="0">
                  <a:pos x="13" y="59"/>
                </a:cxn>
                <a:cxn ang="0">
                  <a:pos x="28" y="44"/>
                </a:cxn>
                <a:cxn ang="0">
                  <a:pos x="40" y="23"/>
                </a:cxn>
                <a:cxn ang="0">
                  <a:pos x="55" y="0"/>
                </a:cxn>
                <a:cxn ang="0">
                  <a:pos x="71" y="11"/>
                </a:cxn>
                <a:cxn ang="0">
                  <a:pos x="35" y="23"/>
                </a:cxn>
                <a:cxn ang="0">
                  <a:pos x="28" y="23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0" y="14"/>
                </a:cxn>
                <a:cxn ang="0">
                  <a:pos x="12" y="30"/>
                </a:cxn>
                <a:cxn ang="0">
                  <a:pos x="9" y="0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0" y="14"/>
                </a:cxn>
                <a:cxn ang="0">
                  <a:pos x="21" y="20"/>
                </a:cxn>
                <a:cxn ang="0">
                  <a:pos x="19" y="0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10" y="11"/>
                </a:cxn>
                <a:cxn ang="0">
                  <a:pos x="12" y="32"/>
                </a:cxn>
                <a:cxn ang="0">
                  <a:pos x="24" y="36"/>
                </a:cxn>
                <a:cxn ang="0">
                  <a:pos x="28" y="0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10" y="9"/>
                </a:cxn>
                <a:cxn ang="0">
                  <a:pos x="14" y="32"/>
                </a:cxn>
                <a:cxn ang="0">
                  <a:pos x="26" y="36"/>
                </a:cxn>
                <a:cxn ang="0">
                  <a:pos x="30" y="0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4" y="25"/>
                </a:cxn>
                <a:cxn ang="0">
                  <a:pos x="26" y="29"/>
                </a:cxn>
                <a:cxn ang="0">
                  <a:pos x="34" y="2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10" y="2"/>
                </a:cxn>
                <a:cxn ang="0">
                  <a:pos x="16" y="22"/>
                </a:cxn>
                <a:cxn ang="0">
                  <a:pos x="27" y="22"/>
                </a:cxn>
                <a:cxn ang="0">
                  <a:pos x="34" y="2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/>
              <a:ahLst/>
              <a:cxnLst>
                <a:cxn ang="0">
                  <a:pos x="31" y="1"/>
                </a:cxn>
                <a:cxn ang="0">
                  <a:pos x="10" y="2"/>
                </a:cxn>
                <a:cxn ang="0">
                  <a:pos x="13" y="15"/>
                </a:cxn>
                <a:cxn ang="0">
                  <a:pos x="25" y="19"/>
                </a:cxn>
                <a:cxn ang="0">
                  <a:pos x="31" y="1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/>
              <a:ahLst/>
              <a:cxnLst>
                <a:cxn ang="0">
                  <a:pos x="28" y="16"/>
                </a:cxn>
                <a:cxn ang="0">
                  <a:pos x="19" y="2"/>
                </a:cxn>
                <a:cxn ang="0">
                  <a:pos x="10" y="25"/>
                </a:cxn>
                <a:cxn ang="0">
                  <a:pos x="19" y="35"/>
                </a:cxn>
                <a:cxn ang="0">
                  <a:pos x="27" y="29"/>
                </a:cxn>
                <a:cxn ang="0">
                  <a:pos x="28" y="16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/>
              <a:ahLst/>
              <a:cxnLst>
                <a:cxn ang="0">
                  <a:pos x="22" y="10"/>
                </a:cxn>
                <a:cxn ang="0">
                  <a:pos x="10" y="2"/>
                </a:cxn>
                <a:cxn ang="0">
                  <a:pos x="12" y="23"/>
                </a:cxn>
                <a:cxn ang="0">
                  <a:pos x="24" y="27"/>
                </a:cxn>
                <a:cxn ang="0">
                  <a:pos x="22" y="10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/>
              <a:ahLst/>
              <a:cxnLst>
                <a:cxn ang="0">
                  <a:pos x="171" y="4"/>
                </a:cxn>
                <a:cxn ang="0">
                  <a:pos x="185" y="4"/>
                </a:cxn>
                <a:cxn ang="0">
                  <a:pos x="189" y="16"/>
                </a:cxn>
                <a:cxn ang="0">
                  <a:pos x="187" y="24"/>
                </a:cxn>
                <a:cxn ang="0">
                  <a:pos x="131" y="44"/>
                </a:cxn>
                <a:cxn ang="0">
                  <a:pos x="109" y="58"/>
                </a:cxn>
                <a:cxn ang="0">
                  <a:pos x="97" y="62"/>
                </a:cxn>
                <a:cxn ang="0">
                  <a:pos x="71" y="82"/>
                </a:cxn>
                <a:cxn ang="0">
                  <a:pos x="75" y="92"/>
                </a:cxn>
                <a:cxn ang="0">
                  <a:pos x="83" y="116"/>
                </a:cxn>
                <a:cxn ang="0">
                  <a:pos x="107" y="126"/>
                </a:cxn>
                <a:cxn ang="0">
                  <a:pos x="93" y="140"/>
                </a:cxn>
                <a:cxn ang="0">
                  <a:pos x="83" y="130"/>
                </a:cxn>
                <a:cxn ang="0">
                  <a:pos x="71" y="134"/>
                </a:cxn>
                <a:cxn ang="0">
                  <a:pos x="21" y="122"/>
                </a:cxn>
                <a:cxn ang="0">
                  <a:pos x="19" y="106"/>
                </a:cxn>
                <a:cxn ang="0">
                  <a:pos x="47" y="90"/>
                </a:cxn>
                <a:cxn ang="0">
                  <a:pos x="51" y="76"/>
                </a:cxn>
                <a:cxn ang="0">
                  <a:pos x="47" y="64"/>
                </a:cxn>
                <a:cxn ang="0">
                  <a:pos x="73" y="46"/>
                </a:cxn>
                <a:cxn ang="0">
                  <a:pos x="97" y="36"/>
                </a:cxn>
                <a:cxn ang="0">
                  <a:pos x="113" y="24"/>
                </a:cxn>
                <a:cxn ang="0">
                  <a:pos x="171" y="4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2" y="2"/>
                </a:cxn>
                <a:cxn ang="0">
                  <a:pos x="32" y="16"/>
                </a:cxn>
                <a:cxn ang="0">
                  <a:pos x="44" y="14"/>
                </a:cxn>
                <a:cxn ang="0">
                  <a:pos x="24" y="0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25" y="24"/>
                </a:cxn>
                <a:cxn ang="0">
                  <a:pos x="11" y="34"/>
                </a:cxn>
                <a:cxn ang="0">
                  <a:pos x="9" y="4"/>
                </a:cxn>
                <a:cxn ang="0">
                  <a:pos x="21" y="0"/>
                </a:cxn>
                <a:cxn ang="0">
                  <a:pos x="57" y="4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1" y="6"/>
                </a:cxn>
                <a:cxn ang="0">
                  <a:pos x="57" y="26"/>
                </a:cxn>
                <a:cxn ang="0">
                  <a:pos x="63" y="24"/>
                </a:cxn>
                <a:cxn ang="0">
                  <a:pos x="29" y="0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/>
              <a:ahLst/>
              <a:cxnLst>
                <a:cxn ang="0">
                  <a:pos x="50" y="9"/>
                </a:cxn>
                <a:cxn ang="0">
                  <a:pos x="26" y="9"/>
                </a:cxn>
                <a:cxn ang="0">
                  <a:pos x="10" y="9"/>
                </a:cxn>
                <a:cxn ang="0">
                  <a:pos x="8" y="35"/>
                </a:cxn>
                <a:cxn ang="0">
                  <a:pos x="32" y="43"/>
                </a:cxn>
                <a:cxn ang="0">
                  <a:pos x="62" y="27"/>
                </a:cxn>
                <a:cxn ang="0">
                  <a:pos x="50" y="9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8" y="16"/>
                </a:cxn>
                <a:cxn ang="0">
                  <a:pos x="50" y="30"/>
                </a:cxn>
                <a:cxn ang="0">
                  <a:pos x="76" y="36"/>
                </a:cxn>
                <a:cxn ang="0">
                  <a:pos x="112" y="22"/>
                </a:cxn>
                <a:cxn ang="0">
                  <a:pos x="78" y="4"/>
                </a:cxn>
                <a:cxn ang="0">
                  <a:pos x="14" y="0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62" y="10"/>
                </a:cxn>
                <a:cxn ang="0">
                  <a:pos x="30" y="32"/>
                </a:cxn>
                <a:cxn ang="0">
                  <a:pos x="6" y="22"/>
                </a:cxn>
                <a:cxn ang="0">
                  <a:pos x="32" y="4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6" y="5"/>
                </a:cxn>
                <a:cxn ang="0">
                  <a:pos x="38" y="23"/>
                </a:cxn>
                <a:cxn ang="0">
                  <a:pos x="20" y="1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8"/>
                </a:cxn>
                <a:cxn ang="0">
                  <a:pos x="14" y="42"/>
                </a:cxn>
                <a:cxn ang="0">
                  <a:pos x="32" y="72"/>
                </a:cxn>
                <a:cxn ang="0">
                  <a:pos x="36" y="104"/>
                </a:cxn>
                <a:cxn ang="0">
                  <a:pos x="80" y="152"/>
                </a:cxn>
                <a:cxn ang="0">
                  <a:pos x="86" y="124"/>
                </a:cxn>
                <a:cxn ang="0">
                  <a:pos x="74" y="102"/>
                </a:cxn>
                <a:cxn ang="0">
                  <a:pos x="62" y="92"/>
                </a:cxn>
                <a:cxn ang="0">
                  <a:pos x="52" y="74"/>
                </a:cxn>
                <a:cxn ang="0">
                  <a:pos x="42" y="44"/>
                </a:cxn>
                <a:cxn ang="0">
                  <a:pos x="4" y="12"/>
                </a:cxn>
                <a:cxn ang="0">
                  <a:pos x="6" y="0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/>
              <a:ahLst/>
              <a:cxnLst>
                <a:cxn ang="0">
                  <a:pos x="64" y="22"/>
                </a:cxn>
                <a:cxn ang="0">
                  <a:pos x="74" y="40"/>
                </a:cxn>
                <a:cxn ang="0">
                  <a:pos x="30" y="84"/>
                </a:cxn>
                <a:cxn ang="0">
                  <a:pos x="32" y="100"/>
                </a:cxn>
                <a:cxn ang="0">
                  <a:pos x="20" y="94"/>
                </a:cxn>
                <a:cxn ang="0">
                  <a:pos x="6" y="84"/>
                </a:cxn>
                <a:cxn ang="0">
                  <a:pos x="0" y="82"/>
                </a:cxn>
                <a:cxn ang="0">
                  <a:pos x="10" y="58"/>
                </a:cxn>
                <a:cxn ang="0">
                  <a:pos x="12" y="52"/>
                </a:cxn>
                <a:cxn ang="0">
                  <a:pos x="2" y="24"/>
                </a:cxn>
                <a:cxn ang="0">
                  <a:pos x="4" y="14"/>
                </a:cxn>
                <a:cxn ang="0">
                  <a:pos x="26" y="22"/>
                </a:cxn>
                <a:cxn ang="0">
                  <a:pos x="36" y="36"/>
                </a:cxn>
                <a:cxn ang="0">
                  <a:pos x="64" y="22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/>
              <a:ahLst/>
              <a:cxnLst>
                <a:cxn ang="0">
                  <a:pos x="82" y="100"/>
                </a:cxn>
                <a:cxn ang="0">
                  <a:pos x="66" y="106"/>
                </a:cxn>
                <a:cxn ang="0">
                  <a:pos x="64" y="132"/>
                </a:cxn>
                <a:cxn ang="0">
                  <a:pos x="22" y="146"/>
                </a:cxn>
                <a:cxn ang="0">
                  <a:pos x="8" y="168"/>
                </a:cxn>
                <a:cxn ang="0">
                  <a:pos x="20" y="182"/>
                </a:cxn>
                <a:cxn ang="0">
                  <a:pos x="8" y="198"/>
                </a:cxn>
                <a:cxn ang="0">
                  <a:pos x="24" y="252"/>
                </a:cxn>
                <a:cxn ang="0">
                  <a:pos x="28" y="214"/>
                </a:cxn>
                <a:cxn ang="0">
                  <a:pos x="22" y="192"/>
                </a:cxn>
                <a:cxn ang="0">
                  <a:pos x="42" y="176"/>
                </a:cxn>
                <a:cxn ang="0">
                  <a:pos x="52" y="158"/>
                </a:cxn>
                <a:cxn ang="0">
                  <a:pos x="66" y="174"/>
                </a:cxn>
                <a:cxn ang="0">
                  <a:pos x="44" y="190"/>
                </a:cxn>
                <a:cxn ang="0">
                  <a:pos x="56" y="200"/>
                </a:cxn>
                <a:cxn ang="0">
                  <a:pos x="68" y="178"/>
                </a:cxn>
                <a:cxn ang="0">
                  <a:pos x="84" y="184"/>
                </a:cxn>
                <a:cxn ang="0">
                  <a:pos x="104" y="148"/>
                </a:cxn>
                <a:cxn ang="0">
                  <a:pos x="114" y="156"/>
                </a:cxn>
                <a:cxn ang="0">
                  <a:pos x="136" y="148"/>
                </a:cxn>
                <a:cxn ang="0">
                  <a:pos x="146" y="130"/>
                </a:cxn>
                <a:cxn ang="0">
                  <a:pos x="142" y="110"/>
                </a:cxn>
                <a:cxn ang="0">
                  <a:pos x="134" y="98"/>
                </a:cxn>
                <a:cxn ang="0">
                  <a:pos x="122" y="40"/>
                </a:cxn>
                <a:cxn ang="0">
                  <a:pos x="94" y="0"/>
                </a:cxn>
                <a:cxn ang="0">
                  <a:pos x="78" y="12"/>
                </a:cxn>
                <a:cxn ang="0">
                  <a:pos x="96" y="34"/>
                </a:cxn>
                <a:cxn ang="0">
                  <a:pos x="96" y="64"/>
                </a:cxn>
                <a:cxn ang="0">
                  <a:pos x="82" y="100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65" y="20"/>
                </a:cxn>
                <a:cxn ang="0">
                  <a:pos x="41" y="24"/>
                </a:cxn>
                <a:cxn ang="0">
                  <a:pos x="31" y="40"/>
                </a:cxn>
                <a:cxn ang="0">
                  <a:pos x="7" y="38"/>
                </a:cxn>
                <a:cxn ang="0">
                  <a:pos x="1" y="36"/>
                </a:cxn>
                <a:cxn ang="0">
                  <a:pos x="33" y="20"/>
                </a:cxn>
                <a:cxn ang="0">
                  <a:pos x="59" y="0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18"/>
                </a:cxn>
                <a:cxn ang="0">
                  <a:pos x="18" y="26"/>
                </a:cxn>
                <a:cxn ang="0">
                  <a:pos x="18" y="0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0" y="18"/>
                </a:cxn>
                <a:cxn ang="0">
                  <a:pos x="6" y="32"/>
                </a:cxn>
                <a:cxn ang="0">
                  <a:pos x="18" y="36"/>
                </a:cxn>
                <a:cxn ang="0">
                  <a:pos x="40" y="26"/>
                </a:cxn>
                <a:cxn ang="0">
                  <a:pos x="14" y="6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3" y="12"/>
                </a:cxn>
                <a:cxn ang="0">
                  <a:pos x="19" y="22"/>
                </a:cxn>
                <a:cxn ang="0">
                  <a:pos x="11" y="0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9" y="18"/>
                </a:cxn>
                <a:cxn ang="0">
                  <a:pos x="11" y="0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8" y="16"/>
                </a:cxn>
                <a:cxn ang="0">
                  <a:pos x="0" y="34"/>
                </a:cxn>
                <a:cxn ang="0">
                  <a:pos x="16" y="40"/>
                </a:cxn>
                <a:cxn ang="0">
                  <a:pos x="24" y="0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26" y="24"/>
                </a:cxn>
                <a:cxn ang="0">
                  <a:pos x="30" y="0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13"/>
                </a:cxn>
                <a:cxn ang="0">
                  <a:pos x="12" y="24"/>
                </a:cxn>
                <a:cxn ang="0">
                  <a:pos x="6" y="0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1" y="11"/>
                </a:cxn>
                <a:cxn ang="0">
                  <a:pos x="9" y="20"/>
                </a:cxn>
                <a:cxn ang="0">
                  <a:pos x="10" y="5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/>
              <a:ahLst/>
              <a:cxnLst>
                <a:cxn ang="0">
                  <a:pos x="452" y="653"/>
                </a:cxn>
                <a:cxn ang="0">
                  <a:pos x="333" y="595"/>
                </a:cxn>
                <a:cxn ang="0">
                  <a:pos x="158" y="645"/>
                </a:cxn>
                <a:cxn ang="0">
                  <a:pos x="46" y="759"/>
                </a:cxn>
                <a:cxn ang="0">
                  <a:pos x="12" y="941"/>
                </a:cxn>
                <a:cxn ang="0">
                  <a:pos x="146" y="1059"/>
                </a:cxn>
                <a:cxn ang="0">
                  <a:pos x="308" y="1041"/>
                </a:cxn>
                <a:cxn ang="0">
                  <a:pos x="396" y="1138"/>
                </a:cxn>
                <a:cxn ang="0">
                  <a:pos x="452" y="1447"/>
                </a:cxn>
                <a:cxn ang="0">
                  <a:pos x="497" y="1628"/>
                </a:cxn>
                <a:cxn ang="0">
                  <a:pos x="704" y="1574"/>
                </a:cxn>
                <a:cxn ang="0">
                  <a:pos x="817" y="1380"/>
                </a:cxn>
                <a:cxn ang="0">
                  <a:pos x="885" y="1153"/>
                </a:cxn>
                <a:cxn ang="0">
                  <a:pos x="998" y="999"/>
                </a:cxn>
                <a:cxn ang="0">
                  <a:pos x="796" y="856"/>
                </a:cxn>
                <a:cxn ang="0">
                  <a:pos x="817" y="819"/>
                </a:cxn>
                <a:cxn ang="0">
                  <a:pos x="1003" y="916"/>
                </a:cxn>
                <a:cxn ang="0">
                  <a:pos x="1098" y="792"/>
                </a:cxn>
                <a:cxn ang="0">
                  <a:pos x="1046" y="763"/>
                </a:cxn>
                <a:cxn ang="0">
                  <a:pos x="929" y="716"/>
                </a:cxn>
                <a:cxn ang="0">
                  <a:pos x="1141" y="761"/>
                </a:cxn>
                <a:cxn ang="0">
                  <a:pos x="1296" y="852"/>
                </a:cxn>
                <a:cxn ang="0">
                  <a:pos x="1373" y="1033"/>
                </a:cxn>
                <a:cxn ang="0">
                  <a:pos x="1608" y="847"/>
                </a:cxn>
                <a:cxn ang="0">
                  <a:pos x="1704" y="1030"/>
                </a:cxn>
                <a:cxn ang="0">
                  <a:pos x="1707" y="874"/>
                </a:cxn>
                <a:cxn ang="0">
                  <a:pos x="1759" y="800"/>
                </a:cxn>
                <a:cxn ang="0">
                  <a:pos x="1783" y="544"/>
                </a:cxn>
                <a:cxn ang="0">
                  <a:pos x="1824" y="528"/>
                </a:cxn>
                <a:cxn ang="0">
                  <a:pos x="1844" y="427"/>
                </a:cxn>
                <a:cxn ang="0">
                  <a:pos x="1805" y="226"/>
                </a:cxn>
                <a:cxn ang="0">
                  <a:pos x="1899" y="108"/>
                </a:cxn>
                <a:cxn ang="0">
                  <a:pos x="1947" y="209"/>
                </a:cxn>
                <a:cxn ang="0">
                  <a:pos x="1943" y="123"/>
                </a:cxn>
                <a:cxn ang="0">
                  <a:pos x="1975" y="51"/>
                </a:cxn>
                <a:cxn ang="0">
                  <a:pos x="2038" y="0"/>
                </a:cxn>
                <a:cxn ang="0">
                  <a:pos x="1820" y="63"/>
                </a:cxn>
                <a:cxn ang="0">
                  <a:pos x="1583" y="83"/>
                </a:cxn>
                <a:cxn ang="0">
                  <a:pos x="1349" y="30"/>
                </a:cxn>
                <a:cxn ang="0">
                  <a:pos x="1132" y="65"/>
                </a:cxn>
                <a:cxn ang="0">
                  <a:pos x="1040" y="170"/>
                </a:cxn>
                <a:cxn ang="0">
                  <a:pos x="926" y="137"/>
                </a:cxn>
                <a:cxn ang="0">
                  <a:pos x="758" y="183"/>
                </a:cxn>
                <a:cxn ang="0">
                  <a:pos x="667" y="140"/>
                </a:cxn>
                <a:cxn ang="0">
                  <a:pos x="364" y="248"/>
                </a:cxn>
                <a:cxn ang="0">
                  <a:pos x="535" y="213"/>
                </a:cxn>
                <a:cxn ang="0">
                  <a:pos x="638" y="276"/>
                </a:cxn>
                <a:cxn ang="0">
                  <a:pos x="443" y="357"/>
                </a:cxn>
                <a:cxn ang="0">
                  <a:pos x="275" y="416"/>
                </a:cxn>
                <a:cxn ang="0">
                  <a:pos x="167" y="537"/>
                </a:cxn>
                <a:cxn ang="0">
                  <a:pos x="283" y="552"/>
                </a:cxn>
                <a:cxn ang="0">
                  <a:pos x="381" y="573"/>
                </a:cxn>
                <a:cxn ang="0">
                  <a:pos x="493" y="590"/>
                </a:cxn>
                <a:cxn ang="0">
                  <a:pos x="487" y="512"/>
                </a:cxn>
                <a:cxn ang="0">
                  <a:pos x="592" y="548"/>
                </a:cxn>
                <a:cxn ang="0">
                  <a:pos x="686" y="470"/>
                </a:cxn>
                <a:cxn ang="0">
                  <a:pos x="772" y="480"/>
                </a:cxn>
                <a:cxn ang="0">
                  <a:pos x="639" y="598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 w="12700" cap="flat" cmpd="sng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7" name="Picture 116" descr="G_2_Finel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554604" y="3124200"/>
            <a:ext cx="4513196" cy="3048000"/>
          </a:xfrm>
          <a:prstGeom prst="rect">
            <a:avLst/>
          </a:prstGeom>
        </p:spPr>
      </p:pic>
      <p:pic>
        <p:nvPicPr>
          <p:cNvPr id="4109" name="Picture 13" descr="artplus_nature_naturalcity42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94275" y="4594225"/>
            <a:ext cx="4911725" cy="1882775"/>
          </a:xfrm>
          <a:prstGeom prst="rect">
            <a:avLst/>
          </a:prstGeom>
          <a:noFill/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419600"/>
            <a:ext cx="6400800" cy="1143000"/>
          </a:xfrm>
          <a:prstGeom prst="rect">
            <a:avLst/>
          </a:prstGeom>
        </p:spPr>
        <p:txBody>
          <a:bodyPr/>
          <a:lstStyle>
            <a:lvl1pPr algn="l">
              <a:defRPr lang="en-US" sz="3400" b="1" i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5" name="Picture 9" descr="artplus_nature_naturalcity42_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95888" y="3097213"/>
            <a:ext cx="2971800" cy="571500"/>
          </a:xfrm>
          <a:prstGeom prst="rect">
            <a:avLst/>
          </a:prstGeom>
          <a:noFill/>
        </p:spPr>
      </p:pic>
      <p:pic>
        <p:nvPicPr>
          <p:cNvPr id="4104" name="Picture 8" descr="artplus_nature_naturalcity42_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25312" y="1993900"/>
            <a:ext cx="1546225" cy="1663700"/>
          </a:xfrm>
          <a:prstGeom prst="rect">
            <a:avLst/>
          </a:prstGeom>
          <a:noFill/>
        </p:spPr>
      </p:pic>
      <p:pic>
        <p:nvPicPr>
          <p:cNvPr id="4107" name="Picture 11" descr="artplus_nature_naturalcity42_d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26100" y="2862263"/>
            <a:ext cx="623888" cy="579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Shapes: Introductory basics you can't live without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4DACE6F-F406-4ED2-AB86-D251132232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751112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751389" y="2394858"/>
            <a:ext cx="3624943" cy="631371"/>
          </a:xfrm>
          <a:prstGeom prst="rect">
            <a:avLst/>
          </a:prstGeom>
          <a:solidFill>
            <a:srgbClr val="0070C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0" algn="l" defTabSz="457200" rtl="0" eaLnBrk="1" latinLnBrk="0" hangingPunct="1">
              <a:spcBef>
                <a:spcPts val="0"/>
              </a:spcBef>
              <a:buFont typeface="Arial"/>
              <a:buNone/>
            </a:pPr>
            <a:endParaRPr kumimoji="0" lang="en-IN" sz="2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July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Mukesh</a:t>
            </a:r>
            <a:r>
              <a:rPr lang="en-US" dirty="0"/>
              <a:t> </a:t>
            </a:r>
            <a:r>
              <a:rPr lang="en-US" dirty="0" err="1"/>
              <a:t>Rao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8631FF35-3F7D-4363-8164-17F69D3BF8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2081"/>
      </p:ext>
    </p:extLst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822976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8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541" y="301152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E:\My Documents\1 Temple\1 Wipro\1 On-going Jobs\Corporate ppt\z+ final\TMPLTS\6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37778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178103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My Documents\1 Temple\1 Wipro\1 On-going Jobs\Corporate ppt\z+ final\TMPLTS\4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32460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>
            <a:lvl1pPr>
              <a:defRPr sz="2000">
                <a:latin typeface="Gill Sans MT" pitchFamily="34" charset="0"/>
              </a:defRPr>
            </a:lvl1pPr>
            <a:lvl2pPr>
              <a:defRPr sz="1800">
                <a:latin typeface="Gill Sans MT" pitchFamily="34" charset="0"/>
              </a:defRPr>
            </a:lvl2pPr>
            <a:lvl3pPr>
              <a:defRPr sz="1600">
                <a:latin typeface="Gill Sans MT" pitchFamily="34" charset="0"/>
              </a:defRPr>
            </a:lvl3pPr>
            <a:lvl4pPr>
              <a:defRPr sz="1400">
                <a:latin typeface="Gill Sans MT" pitchFamily="34" charset="0"/>
              </a:defRPr>
            </a:lvl4pPr>
            <a:lvl5pPr>
              <a:defRPr sz="1200">
                <a:latin typeface="Gill Sans M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63358" cy="9144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Gill Sans MT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5900"/>
            <a:ext cx="76962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/>
          <a:lstStyle>
            <a:lvl1pPr>
              <a:buClr>
                <a:srgbClr val="0070C0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2pPr>
            <a:lvl3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4pPr>
            <a:lvl5pPr>
              <a:buClr>
                <a:srgbClr val="0070C0"/>
              </a:buCl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6">
              <a:lumMod val="40000"/>
              <a:lumOff val="60000"/>
              <a:alpha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Paragarp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paragraph text</a:t>
            </a:r>
            <a:endParaRPr lang="en-IN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/>
          <a:lstStyle>
            <a:lvl1pPr>
              <a:buClr>
                <a:srgbClr val="0070C0"/>
              </a:buClr>
              <a:buFont typeface="Arial" pitchFamily="34" charset="0"/>
              <a:buChar char="•"/>
              <a:defRPr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/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48140" y="140511"/>
            <a:ext cx="8229600" cy="55399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Vertical image with bullet points</a:t>
            </a:r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05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lang="en-US" sz="3000" b="1" kern="1200" noProof="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paragraph text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tal image with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60374" y="140511"/>
            <a:ext cx="8229601" cy="553998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Horizontal image with bullet points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20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in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Right Arrow 14"/>
          <p:cNvSpPr/>
          <p:nvPr userDrawn="1"/>
        </p:nvSpPr>
        <p:spPr>
          <a:xfrm>
            <a:off x="5037466" y="772886"/>
            <a:ext cx="160131" cy="315459"/>
          </a:xfrm>
          <a:prstGeom prst="rightArrow">
            <a:avLst>
              <a:gd name="adj1" fmla="val 50000"/>
              <a:gd name="adj2" fmla="val 201887"/>
            </a:avLst>
          </a:prstGeom>
          <a:solidFill>
            <a:srgbClr val="03A3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713" y="1164317"/>
            <a:ext cx="3929063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23713" y="758593"/>
            <a:ext cx="3929063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17"/>
          <p:cNvSpPr>
            <a:spLocks noChangeArrowheads="1"/>
          </p:cNvSpPr>
          <p:nvPr userDrawn="1"/>
        </p:nvSpPr>
        <p:spPr bwMode="gray">
          <a:xfrm>
            <a:off x="0" y="0"/>
            <a:ext cx="9144000" cy="1219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62456"/>
            <a:ext cx="8229600" cy="452596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3600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1" name="Picture 19" descr="1"/>
          <p:cNvPicPr>
            <a:picLocks noChangeAspect="1" noChangeArrowheads="1"/>
          </p:cNvPicPr>
          <p:nvPr userDrawn="1"/>
        </p:nvPicPr>
        <p:blipFill>
          <a:blip r:embed="rId28" cstate="print"/>
          <a:srcRect b="38461"/>
          <a:stretch>
            <a:fillRect/>
          </a:stretch>
        </p:blipFill>
        <p:spPr bwMode="auto">
          <a:xfrm>
            <a:off x="0" y="6324600"/>
            <a:ext cx="9144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6" r:id="rId17"/>
    <p:sldLayoutId id="2147483662" r:id="rId18"/>
    <p:sldLayoutId id="2147483688" r:id="rId19"/>
    <p:sldLayoutId id="2147483689" r:id="rId20"/>
    <p:sldLayoutId id="2147483692" r:id="rId21"/>
    <p:sldLayoutId id="2147483694" r:id="rId22"/>
    <p:sldLayoutId id="2147483695" r:id="rId23"/>
    <p:sldLayoutId id="2147483696" r:id="rId24"/>
    <p:sldLayoutId id="2147483697" r:id="rId25"/>
    <p:sldLayoutId id="2147483698" r:id="rId26"/>
  </p:sldLayoutIdLst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spcBef>
          <a:spcPct val="20000"/>
        </a:spcBef>
        <a:buFont typeface="Arial"/>
        <a:buChar char="•"/>
        <a:defRPr kumimoji="0" lang="en-US" sz="20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0" lang="en-US" sz="16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0" 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0" lang="en-US" sz="120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76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u="sng" dirty="0"/>
              <a:t>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3401928793"/>
      </p:ext>
    </p:extLst>
  </p:cSld>
  <p:clrMapOvr>
    <a:masterClrMapping/>
  </p:clrMapOvr>
  <p:transition spd="med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2950029"/>
            <a:ext cx="3352800" cy="1545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52600" y="3196772"/>
            <a:ext cx="1226459" cy="12083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133600" y="4071252"/>
            <a:ext cx="798286" cy="237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A  20%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14486" y="2819400"/>
            <a:ext cx="1088571" cy="3265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Flight data</a:t>
            </a:r>
          </a:p>
        </p:txBody>
      </p:sp>
      <p:sp>
        <p:nvSpPr>
          <p:cNvPr id="11" name="Oval 10"/>
          <p:cNvSpPr/>
          <p:nvPr/>
        </p:nvSpPr>
        <p:spPr>
          <a:xfrm>
            <a:off x="2362200" y="3200400"/>
            <a:ext cx="838200" cy="838200"/>
          </a:xfrm>
          <a:prstGeom prst="ellipse">
            <a:avLst/>
          </a:prstGeom>
          <a:solidFill>
            <a:srgbClr val="92D050">
              <a:alpha val="4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B 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5200" y="3810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80 %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895600" y="37338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876800" y="41148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(A n B) = flight delay and fog</a:t>
            </a:r>
          </a:p>
        </p:txBody>
      </p:sp>
      <p:cxnSp>
        <p:nvCxnSpPr>
          <p:cNvPr id="25" name="Straight Arrow Connector 24"/>
          <p:cNvCxnSpPr>
            <a:endCxn id="26" idx="1"/>
          </p:cNvCxnSpPr>
          <p:nvPr/>
        </p:nvCxnSpPr>
        <p:spPr>
          <a:xfrm flipV="1">
            <a:off x="2895600" y="2592289"/>
            <a:ext cx="533400" cy="684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29000" y="2438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Fog but no flight delay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447800" y="26670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" y="23622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Flight delayed no fog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0" y="4495800"/>
            <a:ext cx="5562600" cy="304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/>
              <a:t>Lesser the overlap, lesser the occurrences of flight delay and fog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1600200"/>
            <a:ext cx="7543800" cy="350520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61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438400"/>
            <a:ext cx="1905000" cy="208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TextBox 33"/>
          <p:cNvSpPr txBox="1"/>
          <p:nvPr/>
        </p:nvSpPr>
        <p:spPr>
          <a:xfrm>
            <a:off x="4419600" y="182880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P(flight delay given fog) = P (A n B) / P(B)</a:t>
            </a: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2667000" y="2167354"/>
            <a:ext cx="4572000" cy="1033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57200" y="4770545"/>
            <a:ext cx="815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P(A| B) = P(A n B) / P(B)     </a:t>
            </a:r>
            <a:r>
              <a:rPr lang="en-IN" sz="1400" dirty="0">
                <a:sym typeface="Wingdings" pitchFamily="2" charset="2"/>
              </a:rPr>
              <a:t>  </a:t>
            </a:r>
            <a:r>
              <a:rPr lang="en-IN" sz="1400" dirty="0" err="1">
                <a:sym typeface="Wingdings" pitchFamily="2" charset="2"/>
              </a:rPr>
              <a:t>eq</a:t>
            </a:r>
            <a:r>
              <a:rPr lang="en-IN" sz="1400" dirty="0">
                <a:sym typeface="Wingdings" pitchFamily="2" charset="2"/>
              </a:rPr>
              <a:t> 1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P(A n B) = P(A|B) * P(B)  (rearranging the terms in </a:t>
            </a:r>
            <a:r>
              <a:rPr lang="en-IN" sz="1400" dirty="0" err="1"/>
              <a:t>eq</a:t>
            </a:r>
            <a:r>
              <a:rPr lang="en-IN" sz="1400" dirty="0"/>
              <a:t> 1)</a:t>
            </a:r>
          </a:p>
          <a:p>
            <a:endParaRPr lang="en-IN" sz="1400" dirty="0"/>
          </a:p>
          <a:p>
            <a:r>
              <a:rPr lang="en-IN" sz="1400" dirty="0"/>
              <a:t> Also, P(A n B) = P(B n A) =  P(B|A) * P(A)</a:t>
            </a:r>
          </a:p>
          <a:p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/>
              <a:t>Therefore </a:t>
            </a:r>
            <a:r>
              <a:rPr lang="en-IN" sz="1400" dirty="0" err="1"/>
              <a:t>eq</a:t>
            </a:r>
            <a:r>
              <a:rPr lang="en-IN" sz="1400" dirty="0"/>
              <a:t> 1 -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400" b="1" dirty="0"/>
              <a:t>P(A|B) = P(B|A) * P(A)  / P(B)</a:t>
            </a:r>
          </a:p>
        </p:txBody>
      </p:sp>
      <p:sp>
        <p:nvSpPr>
          <p:cNvPr id="24" name="Oval 23"/>
          <p:cNvSpPr/>
          <p:nvPr/>
        </p:nvSpPr>
        <p:spPr>
          <a:xfrm>
            <a:off x="1981200" y="2590800"/>
            <a:ext cx="1828800" cy="1828800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>
            <a:cxnSpLocks/>
            <a:stCxn id="24" idx="6"/>
          </p:cNvCxnSpPr>
          <p:nvPr/>
        </p:nvCxnSpPr>
        <p:spPr>
          <a:xfrm flipV="1">
            <a:off x="3810000" y="2133600"/>
            <a:ext cx="41910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57200" y="5105400"/>
            <a:ext cx="4648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5CA3-398F-49D2-9785-C7E9C125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7656"/>
            <a:ext cx="8229600" cy="4525963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524000" y="4495800"/>
            <a:ext cx="556260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sz="1400" dirty="0"/>
              <a:t>More the overlap, more the occurrences of flight delay  and  fog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2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2.22222E-6 L 0.04062 -0.01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62 -0.01667 L 0.00312 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6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23" grpId="0"/>
      <p:bldP spid="26" grpId="0"/>
      <p:bldP spid="30" grpId="0"/>
      <p:bldP spid="31" grpId="0" animBg="1"/>
      <p:bldP spid="33" grpId="0" animBg="1"/>
      <p:bldP spid="34" grpId="0"/>
      <p:bldP spid="41" grpId="0"/>
      <p:bldP spid="24" grpId="0" animBg="1"/>
      <p:bldP spid="35" grpId="0" animBg="1"/>
      <p:bldP spid="32" grpId="0" animBg="1"/>
      <p:bldP spid="3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457200" y="1648527"/>
            <a:ext cx="8229600" cy="4832092"/>
          </a:xfrm>
          <a:noFill/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IN" sz="1600" dirty="0"/>
              <a:t>Joint Probabilities (</a:t>
            </a:r>
            <a:r>
              <a:rPr lang="en-IN" sz="1600" dirty="0" err="1"/>
              <a:t>Contd</a:t>
            </a:r>
            <a:r>
              <a:rPr lang="en-IN" sz="1600" dirty="0"/>
              <a:t>…) -</a:t>
            </a:r>
          </a:p>
          <a:p>
            <a:pPr marL="0" indent="0">
              <a:buNone/>
            </a:pPr>
            <a:endParaRPr lang="en-US" sz="1600" b="1" u="sng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The relationship between events is depicted using Bayes theorem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Probability of event A given that event B has occurred (fog has formed)  depends on 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 of fog occurring  whenever there was flight delay – P (B/A)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of  flight delay P(A)  which is 20% in the example</a:t>
            </a:r>
          </a:p>
          <a:p>
            <a:pPr marL="1254125" lvl="2" indent="-342900">
              <a:buFont typeface="+mj-lt"/>
              <a:buAutoNum type="romanUcPeriod"/>
            </a:pPr>
            <a:r>
              <a:rPr lang="en-US" sz="1200" dirty="0" err="1"/>
              <a:t>Apriori</a:t>
            </a:r>
            <a:r>
              <a:rPr lang="en-US" sz="1200" dirty="0"/>
              <a:t> probability of  flight facing fog P(B)  which is 5% in the example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When it is a matter of deciding the class of an output such as whether flight will get delayed or not, we calculate P(A/B) and P(!A/B), compare which is higher. Since in both the denominator is P(B), it is ignored as it has no influence on which class will it be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However, to calculate the updated probability of a class, denominator P(B) is required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 idx="4294967295"/>
          </p:nvPr>
        </p:nvSpPr>
        <p:spPr>
          <a:xfrm>
            <a:off x="188682" y="1067937"/>
            <a:ext cx="8421918" cy="413670"/>
          </a:xfrm>
          <a:prstGeom prst="rect">
            <a:avLst/>
          </a:prstGeom>
        </p:spPr>
        <p:txBody>
          <a:bodyPr/>
          <a:lstStyle/>
          <a:p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5029200" y="2396007"/>
            <a:ext cx="3352800" cy="1676400"/>
            <a:chOff x="2873820" y="2696022"/>
            <a:chExt cx="3352800" cy="1676400"/>
          </a:xfrm>
        </p:grpSpPr>
        <p:sp>
          <p:nvSpPr>
            <p:cNvPr id="5" name="Rectangle 4"/>
            <p:cNvSpPr/>
            <p:nvPr/>
          </p:nvSpPr>
          <p:spPr>
            <a:xfrm>
              <a:off x="2873820" y="2826651"/>
              <a:ext cx="3352800" cy="15457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/>
            <p:cNvSpPr/>
            <p:nvPr/>
          </p:nvSpPr>
          <p:spPr>
            <a:xfrm>
              <a:off x="3331020" y="3073394"/>
              <a:ext cx="1226459" cy="120831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59620" y="3947874"/>
              <a:ext cx="798286" cy="237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  20%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92906" y="2696022"/>
              <a:ext cx="1088571" cy="326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Flight data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922482" y="3037110"/>
              <a:ext cx="838200" cy="838200"/>
            </a:xfrm>
            <a:prstGeom prst="ellipse">
              <a:avLst/>
            </a:prstGeom>
            <a:solidFill>
              <a:srgbClr val="92D050">
                <a:alpha val="4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B 5%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83620" y="3686622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80 %</a:t>
              </a:r>
            </a:p>
          </p:txBody>
        </p:sp>
      </p:grpSp>
      <p:pic>
        <p:nvPicPr>
          <p:cNvPr id="190466" name="Picture 2" descr="http://commonsenseatheism.com/wp-content/uploads/2011/08/bayes-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548407"/>
            <a:ext cx="2209800" cy="157842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276600" y="2675491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Prior </a:t>
            </a:r>
            <a:r>
              <a:rPr lang="en-IN" sz="1050" dirty="0" err="1"/>
              <a:t>prob</a:t>
            </a:r>
            <a:endParaRPr lang="en-IN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3352800" y="33866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Evidence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26246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Likelihood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2853207"/>
            <a:ext cx="838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Posterior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457200" y="1081320"/>
            <a:ext cx="8458200" cy="5090624"/>
          </a:xfrm>
          <a:noFill/>
        </p:spPr>
        <p:txBody>
          <a:bodyPr wrap="square">
            <a:spAutoFit/>
          </a:bodyPr>
          <a:lstStyle/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The following two tables reflect the </a:t>
            </a:r>
            <a:r>
              <a:rPr lang="en-US" sz="1400" dirty="0" err="1"/>
              <a:t>apriori</a:t>
            </a:r>
            <a:r>
              <a:rPr lang="en-US" sz="1400" dirty="0"/>
              <a:t>  probabilities of the events A and B. Probabilities based on past data of 100 points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In the likelihood table (T2) reveals that P(fog = Yes / flight delayed) = 4/20 = .20 indicating that likelihood is 20 percent that a flight will be delayed given fog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P(        ) =&gt;   P(flight delay | fog) =  P(fog / flight delay) *  P(flight delay)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dirty="0"/>
              <a:t>P(flight delay | fog) =  ( (4/20) * (20 / 100) )   =  .04  (maximal probability) (no need to divide by P(B), probability of fog, as it is a constant.  </a:t>
            </a:r>
            <a:r>
              <a:rPr lang="en-US" sz="1400" b="1" dirty="0"/>
              <a:t>This is Naïve Bayes probability.  </a:t>
            </a:r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r>
              <a:rPr lang="en-US" sz="1400" b="1" u="sng" dirty="0"/>
              <a:t>Joint probability - </a:t>
            </a:r>
            <a:r>
              <a:rPr lang="en-US" sz="1400" b="1" dirty="0"/>
              <a:t>  </a:t>
            </a:r>
            <a:r>
              <a:rPr lang="en-US" sz="1400" dirty="0"/>
              <a:t>P(         ) =  ((20 / 100) *  (5/100)) = .01</a:t>
            </a:r>
            <a:endParaRPr lang="en-US" sz="1400" u="sng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44938"/>
              </p:ext>
            </p:extLst>
          </p:nvPr>
        </p:nvGraphicFramePr>
        <p:xfrm>
          <a:off x="544284" y="2072920"/>
          <a:ext cx="403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 FO</a:t>
                      </a:r>
                      <a:r>
                        <a:rPr lang="en-IN" sz="14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b="1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IN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7510"/>
              </p:ext>
            </p:extLst>
          </p:nvPr>
        </p:nvGraphicFramePr>
        <p:xfrm>
          <a:off x="4724400" y="2087434"/>
          <a:ext cx="4038600" cy="170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   FO</a:t>
                      </a:r>
                      <a:r>
                        <a:rPr lang="en-IN" sz="14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961">
                <a:tc>
                  <a:txBody>
                    <a:bodyPr/>
                    <a:lstStyle/>
                    <a:p>
                      <a:r>
                        <a:rPr lang="en-IN" sz="1400" b="1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4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16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1 /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 79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9">
                <a:tc>
                  <a:txBody>
                    <a:bodyPr/>
                    <a:lstStyle/>
                    <a:p>
                      <a:r>
                        <a:rPr lang="en-IN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  95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166" y="4648200"/>
            <a:ext cx="3810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2216" y="5907024"/>
            <a:ext cx="381000" cy="15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5029200" y="2895600"/>
            <a:ext cx="1371600" cy="18288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05200" y="4800600"/>
            <a:ext cx="1447800" cy="381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400800" y="2895600"/>
            <a:ext cx="1981200" cy="18288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495800" y="4800600"/>
            <a:ext cx="1752600" cy="38100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2">
            <a:extLst>
              <a:ext uri="{FF2B5EF4-FFF2-40B4-BE49-F238E27FC236}">
                <a16:creationId xmlns:a16="http://schemas.microsoft.com/office/drawing/2014/main" id="{6BB33850-8A64-4557-B77B-77A30F01777C}"/>
              </a:ext>
            </a:extLst>
          </p:cNvPr>
          <p:cNvSpPr txBox="1">
            <a:spLocks/>
          </p:cNvSpPr>
          <p:nvPr/>
        </p:nvSpPr>
        <p:spPr>
          <a:xfrm>
            <a:off x="188682" y="1067937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266700" y="1208308"/>
            <a:ext cx="8763000" cy="5496889"/>
          </a:xfr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Suppose there are multiple factors that could lead to flight delay (as shown in the likelihood  table below)</a:t>
            </a:r>
          </a:p>
          <a:p>
            <a:pPr marL="0" indent="0">
              <a:buNone/>
            </a:pPr>
            <a:endParaRPr lang="en-US" sz="16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854075" lvl="1" indent="-342900">
              <a:buFont typeface="+mj-lt"/>
              <a:buAutoNum type="alphaLcPeriod"/>
            </a:pPr>
            <a:endParaRPr lang="en-US" sz="1400" dirty="0"/>
          </a:p>
          <a:p>
            <a:pPr marL="511175" lvl="1" indent="0">
              <a:buNone/>
            </a:pPr>
            <a:endParaRPr lang="en-US" sz="1400" dirty="0"/>
          </a:p>
          <a:p>
            <a:pPr marL="342900" lvl="1" indent="-342900">
              <a:buFont typeface="+mj-lt"/>
              <a:buAutoNum type="alphaLcPeriod"/>
            </a:pPr>
            <a:r>
              <a:rPr lang="en-US" sz="1600" dirty="0">
                <a:cs typeface="Arial"/>
              </a:rPr>
              <a:t>Probability that the flight will be delayed, given that Fog = Yes, Technical Snag = No : 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600" dirty="0">
                <a:cs typeface="Arial"/>
              </a:rPr>
              <a:t>Treat the event of flight delay as A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600" dirty="0">
                <a:cs typeface="Arial"/>
              </a:rPr>
              <a:t>Treat the  joint event (Fog=Yes, Technical Snag=No) as B</a:t>
            </a:r>
          </a:p>
          <a:p>
            <a:pPr marL="0" lvl="1" indent="0">
              <a:buNone/>
            </a:pPr>
            <a:r>
              <a:rPr lang="en-US" sz="1600" dirty="0"/>
              <a:t>       P ( A | B) =  </a:t>
            </a:r>
            <a:r>
              <a:rPr lang="en-US" sz="1400" dirty="0"/>
              <a:t>P(flight delay / Fog   </a:t>
            </a:r>
            <a:r>
              <a:rPr lang="en-US" sz="1400" b="1" dirty="0"/>
              <a:t>n</a:t>
            </a:r>
            <a:r>
              <a:rPr lang="en-US" sz="1400" dirty="0"/>
              <a:t>  ! Technical Snag)  =  </a:t>
            </a:r>
          </a:p>
          <a:p>
            <a:pPr marL="342900" indent="-342900">
              <a:buNone/>
            </a:pPr>
            <a:r>
              <a:rPr lang="en-US" sz="1400" dirty="0"/>
              <a:t>                                      </a:t>
            </a:r>
            <a:r>
              <a:rPr lang="en-US" sz="1200" dirty="0"/>
              <a:t>P(B | A) * P(A)                                      divided by                      P(B)</a:t>
            </a:r>
          </a:p>
          <a:p>
            <a:pPr marL="342900" indent="-342900">
              <a:buNone/>
            </a:pPr>
            <a:r>
              <a:rPr lang="en-US" sz="1400" dirty="0"/>
              <a:t>      </a:t>
            </a:r>
          </a:p>
          <a:p>
            <a:pPr marL="342900" indent="-342900">
              <a:buNone/>
            </a:pPr>
            <a:r>
              <a:rPr lang="en-US" sz="1200" dirty="0"/>
              <a:t>           ( </a:t>
            </a:r>
            <a:r>
              <a:rPr lang="en-US" sz="1200" dirty="0">
                <a:solidFill>
                  <a:srgbClr val="FF0000"/>
                </a:solidFill>
              </a:rPr>
              <a:t>P(Fog   </a:t>
            </a:r>
            <a:r>
              <a:rPr lang="en-US" sz="1200" b="1" dirty="0">
                <a:solidFill>
                  <a:srgbClr val="FF0000"/>
                </a:solidFill>
              </a:rPr>
              <a:t>n</a:t>
            </a:r>
            <a:r>
              <a:rPr lang="en-US" sz="1200" dirty="0">
                <a:solidFill>
                  <a:srgbClr val="FF0000"/>
                </a:solidFill>
              </a:rPr>
              <a:t>  ! Technical Snag) | flight delay)</a:t>
            </a:r>
            <a:r>
              <a:rPr lang="en-US" sz="1200" dirty="0"/>
              <a:t>  * P(flight delay)   )      /       P(Fog   </a:t>
            </a:r>
            <a:r>
              <a:rPr lang="en-US" sz="1200" b="1" dirty="0"/>
              <a:t>n</a:t>
            </a:r>
            <a:r>
              <a:rPr lang="en-US" sz="1200" dirty="0"/>
              <a:t>  ! Technical Snag)</a:t>
            </a:r>
          </a:p>
          <a:p>
            <a:pPr marL="342900" indent="-342900">
              <a:buNone/>
            </a:pPr>
            <a:endParaRPr lang="en-US" sz="1200" dirty="0"/>
          </a:p>
          <a:p>
            <a:pPr marL="342900" indent="-342900">
              <a:buNone/>
            </a:pPr>
            <a:r>
              <a:rPr lang="en-US" sz="1200" dirty="0"/>
              <a:t>                                              ( because of the naïve assumption of independence of features, this can be expressed as -</a:t>
            </a:r>
          </a:p>
          <a:p>
            <a:pPr marL="342900" indent="-342900">
              <a:buNone/>
            </a:pPr>
            <a:r>
              <a:rPr lang="en-US" sz="1200" dirty="0">
                <a:solidFill>
                  <a:srgbClr val="FF0000"/>
                </a:solidFill>
              </a:rPr>
              <a:t>      </a:t>
            </a:r>
          </a:p>
          <a:p>
            <a:pPr marL="342900" indent="-342900">
              <a:buNone/>
            </a:pPr>
            <a:r>
              <a:rPr lang="en-US" sz="1200" dirty="0">
                <a:solidFill>
                  <a:srgbClr val="FF0000"/>
                </a:solidFill>
              </a:rPr>
              <a:t> P(Fog   </a:t>
            </a:r>
            <a:r>
              <a:rPr lang="en-US" sz="1200" b="1" dirty="0">
                <a:solidFill>
                  <a:srgbClr val="FF0000"/>
                </a:solidFill>
              </a:rPr>
              <a:t>n</a:t>
            </a:r>
            <a:r>
              <a:rPr lang="en-US" sz="1200" dirty="0">
                <a:solidFill>
                  <a:srgbClr val="FF0000"/>
                </a:solidFill>
              </a:rPr>
              <a:t>  ! Technical Snag) | flight delay) </a:t>
            </a:r>
            <a:r>
              <a:rPr lang="en-US" sz="1200" b="1" dirty="0">
                <a:solidFill>
                  <a:srgbClr val="FF0000"/>
                </a:solidFill>
              </a:rPr>
              <a:t>=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P(Fog | flight delay) * P(!Technical snag | flight delay) </a:t>
            </a:r>
          </a:p>
          <a:p>
            <a:pPr marL="854075" lvl="1" indent="-342900">
              <a:buNone/>
            </a:pPr>
            <a:endParaRPr lang="en-US" sz="1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703201"/>
              </p:ext>
            </p:extLst>
          </p:nvPr>
        </p:nvGraphicFramePr>
        <p:xfrm>
          <a:off x="380997" y="1741709"/>
          <a:ext cx="8534405" cy="1839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1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17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0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2461">
                <a:tc>
                  <a:txBody>
                    <a:bodyPr/>
                    <a:lstStyle/>
                    <a:p>
                      <a:r>
                        <a:rPr lang="en-IN" sz="1200" dirty="0"/>
                        <a:t>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    FO</a:t>
                      </a:r>
                      <a:r>
                        <a:rPr lang="en-IN" sz="1200" b="1" dirty="0"/>
                        <a:t>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Technical Snag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Pilot Fatigue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Passenger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11">
                <a:tc>
                  <a:txBody>
                    <a:bodyPr/>
                    <a:lstStyle/>
                    <a:p>
                      <a:r>
                        <a:rPr lang="en-IN" sz="1200" b="1" dirty="0"/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IN" sz="1200" dirty="0"/>
                        <a:t>Flight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4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16 /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10/20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8/20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30">
                <a:tc>
                  <a:txBody>
                    <a:bodyPr/>
                    <a:lstStyle/>
                    <a:p>
                      <a:r>
                        <a:rPr lang="en-IN" sz="1200" dirty="0"/>
                        <a:t>Not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1 /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79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14/80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66 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8/80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71/80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23/80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57/80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  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461">
                <a:tc>
                  <a:txBody>
                    <a:bodyPr/>
                    <a:lstStyle/>
                    <a:p>
                      <a:r>
                        <a:rPr lang="en-IN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95 /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24/100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76/100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8/100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91/100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35/100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65/100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 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2555ADE6-B19F-4DE0-9D40-FA740419A751}"/>
              </a:ext>
            </a:extLst>
          </p:cNvPr>
          <p:cNvSpPr txBox="1">
            <a:spLocks/>
          </p:cNvSpPr>
          <p:nvPr/>
        </p:nvSpPr>
        <p:spPr>
          <a:xfrm>
            <a:off x="188682" y="838200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9D8DCB7-2A34-4ADC-9619-F995AA19CD7D}"/>
              </a:ext>
            </a:extLst>
          </p:cNvPr>
          <p:cNvSpPr/>
          <p:nvPr/>
        </p:nvSpPr>
        <p:spPr>
          <a:xfrm rot="5400000">
            <a:off x="2667001" y="2895600"/>
            <a:ext cx="304800" cy="45720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36DAF45E-7D47-48E2-88A0-50A9D671832D}"/>
              </a:ext>
            </a:extLst>
          </p:cNvPr>
          <p:cNvSpPr/>
          <p:nvPr/>
        </p:nvSpPr>
        <p:spPr>
          <a:xfrm rot="5400000">
            <a:off x="6438898" y="4152901"/>
            <a:ext cx="304802" cy="2057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8698535-E007-477E-BC0D-D57607535F18}"/>
              </a:ext>
            </a:extLst>
          </p:cNvPr>
          <p:cNvSpPr/>
          <p:nvPr/>
        </p:nvSpPr>
        <p:spPr>
          <a:xfrm rot="5400000">
            <a:off x="2019301" y="4000498"/>
            <a:ext cx="457196" cy="3124200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555ADE6-B19F-4DE0-9D40-FA740419A751}"/>
              </a:ext>
            </a:extLst>
          </p:cNvPr>
          <p:cNvSpPr txBox="1">
            <a:spLocks/>
          </p:cNvSpPr>
          <p:nvPr/>
        </p:nvSpPr>
        <p:spPr>
          <a:xfrm>
            <a:off x="188682" y="838200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82" y="1227416"/>
            <a:ext cx="8650518" cy="4563784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733572"/>
              </p:ext>
            </p:extLst>
          </p:nvPr>
        </p:nvGraphicFramePr>
        <p:xfrm>
          <a:off x="7962507" y="586740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showAsIcon="1" r:id="rId5" imgW="914400" imgH="792360" progId="Excel.Sheet.12">
                  <p:embed/>
                </p:oleObj>
              </mc:Choice>
              <mc:Fallback>
                <p:oleObj name="Worksheet" showAsIcon="1" r:id="rId5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2507" y="586740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0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2555ADE6-B19F-4DE0-9D40-FA740419A751}"/>
              </a:ext>
            </a:extLst>
          </p:cNvPr>
          <p:cNvSpPr txBox="1">
            <a:spLocks/>
          </p:cNvSpPr>
          <p:nvPr/>
        </p:nvSpPr>
        <p:spPr>
          <a:xfrm>
            <a:off x="188682" y="838200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</a:t>
            </a:r>
            <a:r>
              <a:rPr lang="en-US" altLang="en-US" sz="1800" b="0" dirty="0"/>
              <a:t>-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85016"/>
              </p:ext>
            </p:extLst>
          </p:nvPr>
        </p:nvGraphicFramePr>
        <p:xfrm>
          <a:off x="188683" y="1371600"/>
          <a:ext cx="8448626" cy="3901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317">
                  <a:extLst>
                    <a:ext uri="{9D8B030D-6E8A-4147-A177-3AD203B41FA5}">
                      <a16:colId xmlns:a16="http://schemas.microsoft.com/office/drawing/2014/main" val="3827276586"/>
                    </a:ext>
                  </a:extLst>
                </a:gridCol>
                <a:gridCol w="7494309">
                  <a:extLst>
                    <a:ext uri="{9D8B030D-6E8A-4147-A177-3AD203B41FA5}">
                      <a16:colId xmlns:a16="http://schemas.microsoft.com/office/drawing/2014/main" val="3410000163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Note: - 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Likelihood function is not a density function hence it will not total to 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55272282"/>
                  </a:ext>
                </a:extLst>
              </a:tr>
              <a:tr h="621360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Probability of hypothesis i.e. probability of flight delay ,  probability of flight on time,  probability of cancellation is found by dividing   P(B|A) *P(A)   by the sum of the column O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60647"/>
                  </a:ext>
                </a:extLst>
              </a:tr>
              <a:tr h="604028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The entries in column O show how much more likely a given </a:t>
                      </a:r>
                      <a:r>
                        <a:rPr lang="en-GB" sz="1400" u="none" strike="noStrike" dirty="0" smtClean="0">
                          <a:effectLst/>
                        </a:rPr>
                        <a:t>hypothesis </a:t>
                      </a:r>
                      <a:r>
                        <a:rPr lang="en-GB" sz="1400" u="none" strike="noStrike" dirty="0">
                          <a:effectLst/>
                        </a:rPr>
                        <a:t>is compared to other.  For e.g. how more likely is the flight delay compared to flight on time -   0.083 / 0.001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53878674"/>
                  </a:ext>
                </a:extLst>
              </a:tr>
              <a:tr h="62083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For classification we need only this comparison and that hypothesis that is more likely than others is the class predicted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35457980"/>
                  </a:ext>
                </a:extLst>
              </a:tr>
              <a:tr h="580416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If we want to express the output as pure probability, then divide each likelihood value with the sum of all likelihood values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65125244"/>
                  </a:ext>
                </a:extLst>
              </a:tr>
              <a:tr h="674464">
                <a:tc>
                  <a:txBody>
                    <a:bodyPr/>
                    <a:lstStyle/>
                    <a:p>
                      <a:pPr algn="l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400" u="none" strike="noStrike" dirty="0" smtClean="0">
                        <a:effectLst/>
                      </a:endParaRPr>
                    </a:p>
                    <a:p>
                      <a:pPr algn="l" fontAlgn="b"/>
                      <a:r>
                        <a:rPr lang="en-GB" sz="1400" u="none" strike="noStrike" dirty="0" smtClean="0">
                          <a:effectLst/>
                        </a:rPr>
                        <a:t>The </a:t>
                      </a:r>
                      <a:r>
                        <a:rPr lang="en-GB" sz="1400" u="none" strike="noStrike" dirty="0">
                          <a:effectLst/>
                        </a:rPr>
                        <a:t>P(B) in the denominator of Bayes equation is called the normalization constant and is used to convert the likelihood values into </a:t>
                      </a:r>
                      <a:r>
                        <a:rPr lang="en-GB" sz="1400" u="none" strike="noStrike" dirty="0" smtClean="0">
                          <a:effectLst/>
                        </a:rPr>
                        <a:t>probabilities </a:t>
                      </a:r>
                      <a:r>
                        <a:rPr lang="en-GB" sz="1400" u="none" strike="noStrike" dirty="0">
                          <a:effectLst/>
                        </a:rPr>
                        <a:t>such that the left side of the equation P(A|B) sums up to 1 for the different hypothesis together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7686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89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5786199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Advantages - 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Simple , Fast in processing and effective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Does well with noisy data and missing data 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Requires few examples for training  (assuming the data set is a true representative of the population)</a:t>
            </a:r>
            <a:endParaRPr lang="en-US" sz="1600" dirty="0"/>
          </a:p>
          <a:p>
            <a:pPr marL="342900" indent="-342900" fontAlgn="t">
              <a:buFont typeface="+mj-lt"/>
              <a:buAutoNum type="arabicPeriod"/>
            </a:pPr>
            <a:r>
              <a:rPr lang="en-IN" sz="1600" dirty="0"/>
              <a:t>Easy to obtain estimated probability for a prediction</a:t>
            </a:r>
            <a:endParaRPr lang="en-US" sz="1600" dirty="0"/>
          </a:p>
          <a:p>
            <a:pPr marL="342900" indent="-342900">
              <a:buAutoNum type="arabicPeriod"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Dis-advantages - </a:t>
            </a:r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Relies on and often incorrect assumption of independent features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Not ideal for data sets with large number of numerical attributes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Estimated probabilities are less reliable in practice than predicted classes</a:t>
            </a:r>
            <a:endParaRPr lang="en-US" sz="1600" dirty="0"/>
          </a:p>
          <a:p>
            <a:pPr marL="457200" indent="-457200" fontAlgn="t">
              <a:buFont typeface="+mj-lt"/>
              <a:buAutoNum type="arabicPeriod"/>
            </a:pPr>
            <a:r>
              <a:rPr lang="en-IN" sz="1600" dirty="0"/>
              <a:t>If rare predictor value is not captured in the ** training set but appears in the test set the probability calculation will be incorrect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dirty="0"/>
              <a:t>**  For e.g. input record has  fog=“yes”, Technical snag = “yes”, Pilot Fatigue = “Yes” and passenger delay = “yes”  .If this combination is not in the training set for delayed flights in the past then  the probability calculation in step “a”  on previous slide will become 0! 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85624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48336" y="1066800"/>
            <a:ext cx="8229600" cy="4832092"/>
          </a:xfrm>
        </p:spPr>
        <p:txBody>
          <a:bodyPr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US" sz="1800" dirty="0"/>
              <a:t>Lab- 4  Model to predict diabetes among Pima Indians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Description – Sample data is available at </a:t>
            </a:r>
            <a:r>
              <a:rPr lang="en-US" sz="1800" dirty="0">
                <a:hlinkClick r:id="rId3"/>
              </a:rPr>
              <a:t>https://archive.ics.uci.edu/ml/datasets/Adult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dataset has 9 attributes listed below </a:t>
            </a:r>
          </a:p>
          <a:p>
            <a:pPr marL="0" indent="0">
              <a:buNone/>
            </a:pPr>
            <a:r>
              <a:rPr lang="en-US" sz="1600" dirty="0"/>
              <a:t>1. Number of times pregnant </a:t>
            </a:r>
            <a:br>
              <a:rPr lang="en-US" sz="1600" dirty="0"/>
            </a:br>
            <a:r>
              <a:rPr lang="en-US" sz="1600" dirty="0"/>
              <a:t>2. Plasma glucose concentration a 2 hours in an oral glucose tolerance test </a:t>
            </a:r>
            <a:br>
              <a:rPr lang="en-US" sz="1600" dirty="0"/>
            </a:br>
            <a:r>
              <a:rPr lang="en-US" sz="1600" dirty="0"/>
              <a:t>3. Diastolic blood pressure (mm Hg) </a:t>
            </a:r>
            <a:br>
              <a:rPr lang="en-US" sz="1600" dirty="0"/>
            </a:br>
            <a:r>
              <a:rPr lang="en-US" sz="1600" dirty="0"/>
              <a:t>4. Triceps skin fold thickness (mm) </a:t>
            </a:r>
            <a:br>
              <a:rPr lang="en-US" sz="1600" dirty="0"/>
            </a:br>
            <a:r>
              <a:rPr lang="en-US" sz="1600" dirty="0"/>
              <a:t>5. 2-Hour serum insulin (mu U/ml) </a:t>
            </a:r>
            <a:br>
              <a:rPr lang="en-US" sz="1600" dirty="0"/>
            </a:br>
            <a:r>
              <a:rPr lang="en-US" sz="1600" dirty="0"/>
              <a:t>6. Body mass index (weight in kg/(height in m)^2) </a:t>
            </a:r>
            <a:br>
              <a:rPr lang="en-US" sz="1600" dirty="0"/>
            </a:br>
            <a:r>
              <a:rPr lang="en-US" sz="1600" dirty="0"/>
              <a:t>7. Diabetes pedigree function </a:t>
            </a:r>
            <a:br>
              <a:rPr lang="en-US" sz="1600" dirty="0"/>
            </a:br>
            <a:r>
              <a:rPr lang="en-US" sz="1600" dirty="0"/>
              <a:t>8. Age (years) </a:t>
            </a:r>
            <a:br>
              <a:rPr lang="en-US" sz="1600" dirty="0"/>
            </a:br>
            <a:r>
              <a:rPr lang="en-US" sz="1600" dirty="0"/>
              <a:t>9. Class variable (0 or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F9BD4-1AD8-49D5-81AC-5AD44146A39D}"/>
              </a:ext>
            </a:extLst>
          </p:cNvPr>
          <p:cNvSpPr txBox="1"/>
          <p:nvPr/>
        </p:nvSpPr>
        <p:spPr>
          <a:xfrm>
            <a:off x="4495800" y="601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Sol: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Naive+Bayesian+Pima+Diabetes</a:t>
            </a:r>
            <a:r>
              <a:rPr lang="en-US" sz="1600" dirty="0">
                <a:solidFill>
                  <a:srgbClr val="000000"/>
                </a:solidFill>
              </a:rPr>
              <a:t>+.</a:t>
            </a:r>
            <a:r>
              <a:rPr lang="en-US" sz="1600" dirty="0" err="1">
                <a:solidFill>
                  <a:srgbClr val="000000"/>
                </a:solidFill>
              </a:rPr>
              <a:t>ipynb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67508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76600" y="2895600"/>
            <a:ext cx="2819400" cy="369332"/>
          </a:xfr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1800" b="1" u="sng" dirty="0" err="1"/>
              <a:t>ThankYou</a:t>
            </a:r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2848496184"/>
      </p:ext>
    </p:extLst>
  </p:cSld>
  <p:clrMapOvr>
    <a:masterClrMapping/>
  </p:clrMapOvr>
  <p:transition spd="med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560153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Naive Bayes classiﬁers are linear classiﬁers based on Bayes’ theorem. The model generated is probabilistic 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It is called naive due to the assumption that the features in the dataset are mutually independent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In real world, the independence assumption is often violated, but naive Bayes classiﬁers still tend to perform very well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IN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IN" sz="1600" dirty="0"/>
              <a:t>Idea is to factor all available evidence in form of predictors into the naïve Bayes rule to obtain more accurate probability for class prediction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/>
              <a:t>It estimates conditional probability which is the probability that something will happen, </a:t>
            </a:r>
            <a:r>
              <a:rPr lang="en-US" sz="1600" i="1" dirty="0"/>
              <a:t>given that something else</a:t>
            </a:r>
            <a:r>
              <a:rPr lang="en-US" sz="1600" dirty="0"/>
              <a:t> has already occurred. For e.g. the given mail is likely a spam given appearance of words such as “prize”</a:t>
            </a: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>
              <a:cs typeface="Arial"/>
            </a:endParaRPr>
          </a:p>
          <a:p>
            <a:pPr marL="342900" indent="-342900" fontAlgn="auto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cs typeface="Arial"/>
              </a:rPr>
              <a:t>Being relatively robust, easy to implement, fast, and accurate, naive Bayes classiﬁers are used in many diﬀerent ﬁelds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3971263"/>
      </p:ext>
    </p:extLst>
  </p:cSld>
  <p:clrMapOvr>
    <a:masterClrMapping/>
  </p:clrMapOvr>
  <p:transition spd="med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51337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Probability - is the number of trials in which an event of interest occurred by total number of trials. (what is a trial and what is an event?)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If it rained 3 out of 10 days in the past where the days were exactly like today, the probability it will rain today is 30%</a:t>
            </a:r>
          </a:p>
          <a:p>
            <a:pPr marL="0" indent="0">
              <a:buNone/>
            </a:pPr>
            <a:endParaRPr lang="en-IN" sz="1800" dirty="0"/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In this example, the day is a trial / experiment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The event is rain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Probability that it will rain is P(A) (A denoting rains) = 3/10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Every trial has at least two outcomes (event will  P(A) or will not occur P(A”) 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The multiple possible events are mutually exclusive i.e. cannot occur simultaneously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Total probability in a trial is sum of probabilities of all events = P(A)+P(A”) = 100% = 1</a:t>
            </a:r>
          </a:p>
          <a:p>
            <a:pPr marL="342900" indent="-342900">
              <a:buFont typeface="+mj-lt"/>
              <a:buAutoNum type="alphaLcPeriod"/>
            </a:pPr>
            <a:endParaRPr lang="en-IN" sz="1600" dirty="0"/>
          </a:p>
          <a:p>
            <a:pPr marL="854075" lvl="1" indent="-342900">
              <a:buFont typeface="+mj-lt"/>
              <a:buAutoNum type="alphaLcPeriod"/>
            </a:pPr>
            <a:endParaRPr lang="en-IN" sz="1400" dirty="0"/>
          </a:p>
          <a:p>
            <a:pPr marL="854075" lvl="1" indent="-342900" fontAlgn="auto">
              <a:spcAft>
                <a:spcPts val="0"/>
              </a:spcAft>
              <a:buFont typeface="+mj-lt"/>
              <a:buAutoNum type="alphaL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7775097"/>
      </p:ext>
    </p:extLst>
  </p:cSld>
  <p:clrMapOvr>
    <a:masterClrMapping/>
  </p:clrMapOvr>
  <p:transition spd="med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537993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Joint Probability – is the probability of multiple events occurring together (we are not talking of causality here i.e. one event leads to another). For e.g.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king from a deck of cards is 4/52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red colour card from a deck of cards is 26/52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Probability of drawing a red colour king = 2 / 52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Conditional Probability – it is the probability that an event has occurred (not yet observed) given another event has occurred. For e.g.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given the card drawn is red (an event has occurred)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what is the probability it is a king (event not yet observed)?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Since the card is red, there are 26 likely values for red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Of these 26 possible values we are interested in king which is 2 (king of diamonds and heart)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Thus the conditional probability that the card is a king given red card is 2 /26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Compare this with joint probability of red king (2/52).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Given an event has occurred, it increases the probability of the other event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3038513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185815"/>
            <a:ext cx="8229600" cy="376718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Posterior probability – </a:t>
            </a:r>
            <a:r>
              <a:rPr lang="en-US" sz="1800" dirty="0"/>
              <a:t>Bayes’ rule can be expressed as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posterior probability, in the context of a classiﬁcation problem, can be interpreted as: ”What is the probability that a particular object belongs to class given its observed feature values?”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7E3099-C2EE-4E80-9E19-63AA582D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34" y="2362200"/>
            <a:ext cx="7678366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4122780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143000"/>
            <a:ext cx="8229600" cy="42842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800" dirty="0"/>
              <a:t>Posterior probability – </a:t>
            </a:r>
            <a:r>
              <a:rPr lang="en-US" sz="1800" dirty="0"/>
              <a:t>general expression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EE030-77E6-4A47-86CC-F77CC317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007" y="3568875"/>
            <a:ext cx="4170312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D385D0-DA03-4B82-9B8E-F4160D8E1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381500"/>
            <a:ext cx="7467600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ECE9B7-5549-41BE-B4A8-43DF374C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34" y="2362200"/>
            <a:ext cx="7678366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94673B-59CC-4540-8D99-13C92CE0F164}"/>
              </a:ext>
            </a:extLst>
          </p:cNvPr>
          <p:cNvCxnSpPr>
            <a:cxnSpLocks/>
          </p:cNvCxnSpPr>
          <p:nvPr/>
        </p:nvCxnSpPr>
        <p:spPr>
          <a:xfrm flipH="1">
            <a:off x="5648690" y="2667000"/>
            <a:ext cx="1285510" cy="9906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3AB145-BCAF-474B-9288-4BAB3C4E09F2}"/>
              </a:ext>
            </a:extLst>
          </p:cNvPr>
          <p:cNvCxnSpPr>
            <a:cxnSpLocks/>
          </p:cNvCxnSpPr>
          <p:nvPr/>
        </p:nvCxnSpPr>
        <p:spPr>
          <a:xfrm>
            <a:off x="4318102" y="2743200"/>
            <a:ext cx="0" cy="8256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DEE5D92-3714-4A36-9F4C-10300818B914}"/>
              </a:ext>
            </a:extLst>
          </p:cNvPr>
          <p:cNvCxnSpPr>
            <a:cxnSpLocks/>
          </p:cNvCxnSpPr>
          <p:nvPr/>
        </p:nvCxnSpPr>
        <p:spPr>
          <a:xfrm rot="5400000">
            <a:off x="4766633" y="3080343"/>
            <a:ext cx="1043127" cy="720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619606"/>
      </p:ext>
    </p:extLst>
  </p:cSld>
  <p:clrMapOvr>
    <a:masterClrMapping/>
  </p:clrMapOvr>
  <p:transition spd="med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382F7173-A4ED-43AB-9B31-55597F2A7B71}"/>
              </a:ext>
            </a:extLst>
          </p:cNvPr>
          <p:cNvSpPr txBox="1">
            <a:spLocks noChangeArrowheads="1"/>
          </p:cNvSpPr>
          <p:nvPr/>
        </p:nvSpPr>
        <p:spPr>
          <a:xfrm>
            <a:off x="529463" y="990600"/>
            <a:ext cx="8229600" cy="4561249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/>
              <a:t>The objective function is to maximize the posterior probability given the training data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0D753A-2620-4FEF-88EB-C7FA01EB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1" y="2286000"/>
            <a:ext cx="5562600" cy="8192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32509A-D5B9-4ED5-83AD-C0158C6FBC83}"/>
              </a:ext>
            </a:extLst>
          </p:cNvPr>
          <p:cNvSpPr/>
          <p:nvPr/>
        </p:nvSpPr>
        <p:spPr>
          <a:xfrm>
            <a:off x="2057400" y="3105298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person has diabetes if P(diabetes | xi) ≥ P(not-diabetes | xi), else classify person as healthy.</a:t>
            </a:r>
          </a:p>
        </p:txBody>
      </p:sp>
    </p:spTree>
    <p:extLst>
      <p:ext uri="{BB962C8B-B14F-4D97-AF65-F5344CB8AC3E}">
        <p14:creationId xmlns:p14="http://schemas.microsoft.com/office/powerpoint/2010/main" val="4093463264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5" name="Rectangle 3"/>
          <p:cNvSpPr>
            <a:spLocks noGrp="1"/>
          </p:cNvSpPr>
          <p:nvPr>
            <p:ph type="body" idx="1"/>
          </p:nvPr>
        </p:nvSpPr>
        <p:spPr>
          <a:xfrm>
            <a:off x="152400" y="1860736"/>
            <a:ext cx="8763000" cy="4228850"/>
          </a:xfr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1600" dirty="0">
                <a:cs typeface="Arial"/>
              </a:rPr>
              <a:t>One assumption that Bayes classiﬁers make is that the samples are independent and identically distributed. Samples are drawn from a similar probability distribution.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Independence means that the probability of one observation does not aﬀect the probability of another observation (e.g., time series and network graphs are not independent)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An additional assumption of naive Bayes classiﬁers is the conditional independence of features. Under this naive assumption, the class-conditional probabilities or (likelihoods) of the samples can be directly estimated from the training data instead of evaluating all possibilities of x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r>
              <a:rPr lang="en-US" sz="1600" dirty="0">
                <a:cs typeface="Arial"/>
              </a:rPr>
              <a:t>Thus, given a d-dimensional feature vector x, the class conditional probability can be calculated as follows:</a:t>
            </a: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  <a:p>
            <a:pPr marL="0" lvl="1" indent="0">
              <a:buNone/>
            </a:pPr>
            <a:endParaRPr lang="en-US" sz="1600" dirty="0">
              <a:cs typeface="Arial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59D13194-46FC-4DDD-9E30-F85D8B14C1D7}"/>
              </a:ext>
            </a:extLst>
          </p:cNvPr>
          <p:cNvSpPr txBox="1">
            <a:spLocks/>
          </p:cNvSpPr>
          <p:nvPr/>
        </p:nvSpPr>
        <p:spPr>
          <a:xfrm>
            <a:off x="188682" y="1067937"/>
            <a:ext cx="8421918" cy="41367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dirty="0">
                <a:solidFill>
                  <a:schemeClr val="tx1"/>
                </a:solidFill>
                <a:latin typeface="+mj-lt"/>
                <a:ea typeface="+mn-ea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en-US" sz="1800" b="0" u="sng" dirty="0"/>
              <a:t>Naïve Bayes Classifier (Assumptions) </a:t>
            </a:r>
            <a:r>
              <a:rPr lang="en-US" altLang="en-US" sz="1800" b="0" dirty="0"/>
              <a:t>-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1CB9A-062C-4EF7-AA30-CA18C77E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5470461"/>
            <a:ext cx="57721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2EB5B4-B23A-4CC0-A680-333B995E5838}"/>
              </a:ext>
            </a:extLst>
          </p:cNvPr>
          <p:cNvSpPr txBox="1">
            <a:spLocks noChangeArrowheads="1"/>
          </p:cNvSpPr>
          <p:nvPr/>
        </p:nvSpPr>
        <p:spPr>
          <a:xfrm>
            <a:off x="365234" y="1066800"/>
            <a:ext cx="8229600" cy="205594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31775" indent="-231775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en-US" sz="1800" u="sng" dirty="0"/>
              <a:t>Naïve Bayes Classifier </a:t>
            </a:r>
            <a:r>
              <a:rPr lang="en-US" altLang="en-US" sz="1800" dirty="0"/>
              <a:t>-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sz="1400" dirty="0"/>
          </a:p>
          <a:p>
            <a:pPr marL="0" indent="0">
              <a:buNone/>
            </a:pPr>
            <a:r>
              <a:rPr lang="en-IN" sz="1600" dirty="0"/>
              <a:t>Joint Probabilities  -</a:t>
            </a:r>
          </a:p>
          <a:p>
            <a:pPr marL="0" indent="0">
              <a:buNone/>
            </a:pPr>
            <a:endParaRPr lang="en-US" sz="1600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Imagine you represent all the flight experience you had till date as the blue area in a mathematical space. The dimensions of the boxes and circles are immaterial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Of these experiences, 20% of the time you experienced flight delay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1F2B43-2870-4C17-8E78-7BAFBA3429B2}"/>
              </a:ext>
            </a:extLst>
          </p:cNvPr>
          <p:cNvGrpSpPr/>
          <p:nvPr/>
        </p:nvGrpSpPr>
        <p:grpSpPr>
          <a:xfrm>
            <a:off x="2819400" y="3632208"/>
            <a:ext cx="3048000" cy="1371600"/>
            <a:chOff x="1143000" y="3733800"/>
            <a:chExt cx="3200400" cy="1600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3EBDB-4507-4B50-A6FA-A95393C8BEEF}"/>
                </a:ext>
              </a:extLst>
            </p:cNvPr>
            <p:cNvSpPr/>
            <p:nvPr/>
          </p:nvSpPr>
          <p:spPr>
            <a:xfrm>
              <a:off x="1143000" y="3886200"/>
              <a:ext cx="3200400" cy="1447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BBD3AD-D9EC-4CDA-B878-0419141352A4}"/>
                </a:ext>
              </a:extLst>
            </p:cNvPr>
            <p:cNvSpPr txBox="1"/>
            <p:nvPr/>
          </p:nvSpPr>
          <p:spPr>
            <a:xfrm>
              <a:off x="1752600" y="4572000"/>
              <a:ext cx="838200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A  100%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96C4C-33A2-4842-A9E5-735E52A9115E}"/>
                </a:ext>
              </a:extLst>
            </p:cNvPr>
            <p:cNvSpPr/>
            <p:nvPr/>
          </p:nvSpPr>
          <p:spPr>
            <a:xfrm>
              <a:off x="3048000" y="3733800"/>
              <a:ext cx="1143000" cy="381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Flight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A8B3687-AA92-4BBE-897C-24A4C2115F88}"/>
              </a:ext>
            </a:extLst>
          </p:cNvPr>
          <p:cNvGrpSpPr/>
          <p:nvPr/>
        </p:nvGrpSpPr>
        <p:grpSpPr>
          <a:xfrm>
            <a:off x="2833974" y="3639462"/>
            <a:ext cx="3048000" cy="1389738"/>
            <a:chOff x="2590800" y="3563262"/>
            <a:chExt cx="3048000" cy="13716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7D309E-189D-4E77-8184-73DC74BF6D15}"/>
                </a:ext>
              </a:extLst>
            </p:cNvPr>
            <p:cNvGrpSpPr/>
            <p:nvPr/>
          </p:nvGrpSpPr>
          <p:grpSpPr>
            <a:xfrm>
              <a:off x="2590800" y="3563262"/>
              <a:ext cx="3048000" cy="1371600"/>
              <a:chOff x="1143000" y="3733800"/>
              <a:chExt cx="3200400" cy="16002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88F242-612C-40F4-B458-7159B72E9CA4}"/>
                  </a:ext>
                </a:extLst>
              </p:cNvPr>
              <p:cNvSpPr/>
              <p:nvPr/>
            </p:nvSpPr>
            <p:spPr>
              <a:xfrm>
                <a:off x="1143000" y="3886200"/>
                <a:ext cx="3200400" cy="1447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54C109C-7B8D-4236-91A6-B792D0C08CBE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990600" cy="9906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D18BD9-4D5D-42C0-A765-04A037ADEC11}"/>
                  </a:ext>
                </a:extLst>
              </p:cNvPr>
              <p:cNvSpPr txBox="1"/>
              <p:nvPr/>
            </p:nvSpPr>
            <p:spPr>
              <a:xfrm>
                <a:off x="1752600" y="4572000"/>
                <a:ext cx="838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A  20%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3C0814-1E86-4E59-8FE9-57DEA751C164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1143000" cy="381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Flight data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E882A-A7DB-4F32-807B-7EF95020436E}"/>
                </a:ext>
              </a:extLst>
            </p:cNvPr>
            <p:cNvSpPr txBox="1"/>
            <p:nvPr/>
          </p:nvSpPr>
          <p:spPr>
            <a:xfrm>
              <a:off x="4648200" y="4267200"/>
              <a:ext cx="685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80 %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5F21DB9-9FF4-4303-A999-8E22D94BCD8A}"/>
              </a:ext>
            </a:extLst>
          </p:cNvPr>
          <p:cNvSpPr/>
          <p:nvPr/>
        </p:nvSpPr>
        <p:spPr>
          <a:xfrm>
            <a:off x="228600" y="2819400"/>
            <a:ext cx="8610600" cy="30334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chemeClr val="bg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61595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Wipro Master Colors">
      <a:dk1>
        <a:sysClr val="windowText" lastClr="000000"/>
      </a:dk1>
      <a:lt1>
        <a:srgbClr val="FFFFFF"/>
      </a:lt1>
      <a:dk2>
        <a:srgbClr val="3C3D48"/>
      </a:dk2>
      <a:lt2>
        <a:srgbClr val="CFD0D7"/>
      </a:lt2>
      <a:accent1>
        <a:srgbClr val="03A2DF"/>
      </a:accent1>
      <a:accent2>
        <a:srgbClr val="81C240"/>
      </a:accent2>
      <a:accent3>
        <a:srgbClr val="A757A0"/>
      </a:accent3>
      <a:accent4>
        <a:srgbClr val="FECD07"/>
      </a:accent4>
      <a:accent5>
        <a:srgbClr val="EE2D30"/>
      </a:accent5>
      <a:accent6>
        <a:srgbClr val="A1A2B1"/>
      </a:accent6>
      <a:hlink>
        <a:srgbClr val="81C240"/>
      </a:hlink>
      <a:folHlink>
        <a:srgbClr val="68CFF4"/>
      </a:folHlink>
    </a:clrScheme>
    <a:fontScheme name="WIPRO PP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67208</TotalTime>
  <Words>1909</Words>
  <Application>Microsoft Office PowerPoint</Application>
  <PresentationFormat>On-screen Show (4:3)</PresentationFormat>
  <Paragraphs>302</Paragraphs>
  <Slides>18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 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Wipro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Valued Customer</dc:creator>
  <cp:lastModifiedBy>My PC</cp:lastModifiedBy>
  <cp:revision>1688</cp:revision>
  <dcterms:created xsi:type="dcterms:W3CDTF">2012-11-25T06:27:51Z</dcterms:created>
  <dcterms:modified xsi:type="dcterms:W3CDTF">2020-01-25T02:05:30Z</dcterms:modified>
</cp:coreProperties>
</file>