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0"/>
  </p:notesMasterIdLst>
  <p:handoutMasterIdLst>
    <p:handoutMasterId r:id="rId51"/>
  </p:handoutMasterIdLst>
  <p:sldIdLst>
    <p:sldId id="1000" r:id="rId2"/>
    <p:sldId id="947" r:id="rId3"/>
    <p:sldId id="1039" r:id="rId4"/>
    <p:sldId id="1041" r:id="rId5"/>
    <p:sldId id="1030" r:id="rId6"/>
    <p:sldId id="897" r:id="rId7"/>
    <p:sldId id="1043" r:id="rId8"/>
    <p:sldId id="1042" r:id="rId9"/>
    <p:sldId id="1049" r:id="rId10"/>
    <p:sldId id="1044" r:id="rId11"/>
    <p:sldId id="1038" r:id="rId12"/>
    <p:sldId id="1045" r:id="rId13"/>
    <p:sldId id="1053" r:id="rId14"/>
    <p:sldId id="1047" r:id="rId15"/>
    <p:sldId id="1029" r:id="rId16"/>
    <p:sldId id="1023" r:id="rId17"/>
    <p:sldId id="1011" r:id="rId18"/>
    <p:sldId id="898" r:id="rId19"/>
    <p:sldId id="1054" r:id="rId20"/>
    <p:sldId id="1015" r:id="rId21"/>
    <p:sldId id="1050" r:id="rId22"/>
    <p:sldId id="1061" r:id="rId23"/>
    <p:sldId id="1051" r:id="rId24"/>
    <p:sldId id="1062" r:id="rId25"/>
    <p:sldId id="1063" r:id="rId26"/>
    <p:sldId id="1024" r:id="rId27"/>
    <p:sldId id="1012" r:id="rId28"/>
    <p:sldId id="1055" r:id="rId29"/>
    <p:sldId id="1056" r:id="rId30"/>
    <p:sldId id="1021" r:id="rId31"/>
    <p:sldId id="1025" r:id="rId32"/>
    <p:sldId id="999" r:id="rId33"/>
    <p:sldId id="1017" r:id="rId34"/>
    <p:sldId id="1026" r:id="rId35"/>
    <p:sldId id="1010" r:id="rId36"/>
    <p:sldId id="1016" r:id="rId37"/>
    <p:sldId id="1027" r:id="rId38"/>
    <p:sldId id="1048" r:id="rId39"/>
    <p:sldId id="320" r:id="rId40"/>
    <p:sldId id="275" r:id="rId41"/>
    <p:sldId id="279" r:id="rId42"/>
    <p:sldId id="313" r:id="rId43"/>
    <p:sldId id="314" r:id="rId44"/>
    <p:sldId id="323" r:id="rId45"/>
    <p:sldId id="281" r:id="rId46"/>
    <p:sldId id="336" r:id="rId47"/>
    <p:sldId id="1052" r:id="rId48"/>
    <p:sldId id="1058" r:id="rId49"/>
  </p:sldIdLst>
  <p:sldSz cx="9144000" cy="6858000" type="screen4x3"/>
  <p:notesSz cx="6858000" cy="91440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6" autoAdjust="0"/>
    <p:restoredTop sz="92614" autoAdjust="0"/>
  </p:normalViewPr>
  <p:slideViewPr>
    <p:cSldViewPr>
      <p:cViewPr varScale="1">
        <p:scale>
          <a:sx n="88" d="100"/>
          <a:sy n="88" d="100"/>
        </p:scale>
        <p:origin x="1186" y="67"/>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11-05-2020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5/11/2020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1201235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14</a:t>
            </a:fld>
            <a:endParaRPr lang="en-US" dirty="0"/>
          </a:p>
        </p:txBody>
      </p:sp>
    </p:spTree>
    <p:extLst>
      <p:ext uri="{BB962C8B-B14F-4D97-AF65-F5344CB8AC3E}">
        <p14:creationId xmlns:p14="http://schemas.microsoft.com/office/powerpoint/2010/main" val="15549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648200"/>
            <a:ext cx="5486400" cy="3810000"/>
          </a:xfrm>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r>
              <a:rPr lang="en-US" dirty="0"/>
              <a:t/>
            </a:r>
            <a:br>
              <a:rPr lang="en-US" dirty="0"/>
            </a:br>
            <a:r>
              <a:rPr lang="en-US" dirty="0"/>
              <a:t>Attribute 2: (numerical) </a:t>
            </a:r>
            <a:br>
              <a:rPr lang="en-US" dirty="0"/>
            </a:br>
            <a:r>
              <a:rPr lang="en-US" dirty="0"/>
              <a:t>Duration in month </a:t>
            </a:r>
            <a:br>
              <a:rPr lang="en-US" dirty="0"/>
            </a:br>
            <a:r>
              <a:rPr lang="en-US" dirty="0"/>
              <a:t/>
            </a: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r>
              <a:rPr lang="en-US" dirty="0"/>
              <a:t/>
            </a: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r>
              <a:rPr lang="en-US" dirty="0"/>
              <a:t/>
            </a:r>
            <a:br>
              <a:rPr lang="en-US" dirty="0"/>
            </a:br>
            <a:r>
              <a:rPr lang="en-US" dirty="0"/>
              <a:t>Attribute 5: (numerical) </a:t>
            </a:r>
            <a:br>
              <a:rPr lang="en-US" dirty="0"/>
            </a:br>
            <a:r>
              <a:rPr lang="en-US" dirty="0"/>
              <a:t>Credit amount </a:t>
            </a:r>
            <a:br>
              <a:rPr lang="en-US" dirty="0"/>
            </a:br>
            <a:r>
              <a:rPr lang="en-US" dirty="0"/>
              <a:t/>
            </a: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r>
              <a:rPr lang="en-US" dirty="0"/>
              <a:t/>
            </a: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r>
              <a:rPr lang="en-US" dirty="0"/>
              <a:t/>
            </a:r>
            <a:br>
              <a:rPr lang="en-US" dirty="0"/>
            </a:br>
            <a:r>
              <a:rPr lang="en-US" dirty="0"/>
              <a:t>Attribute 8: (numerical) </a:t>
            </a:r>
            <a:br>
              <a:rPr lang="en-US" dirty="0"/>
            </a:br>
            <a:r>
              <a:rPr lang="en-US" dirty="0"/>
              <a:t>Installment rate in percentage of disposable income </a:t>
            </a:r>
            <a:br>
              <a:rPr lang="en-US" dirty="0"/>
            </a:br>
            <a:r>
              <a:rPr lang="en-US" dirty="0"/>
              <a:t/>
            </a: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r>
              <a:rPr lang="en-US" dirty="0"/>
              <a:t/>
            </a: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r>
              <a:rPr lang="en-US" dirty="0"/>
              <a:t/>
            </a:r>
            <a:br>
              <a:rPr lang="en-US" dirty="0"/>
            </a:br>
            <a:r>
              <a:rPr lang="en-US" dirty="0"/>
              <a:t>Attribute 11: (numerical) </a:t>
            </a:r>
            <a:br>
              <a:rPr lang="en-US" dirty="0"/>
            </a:br>
            <a:r>
              <a:rPr lang="en-US" dirty="0"/>
              <a:t>Present residence since </a:t>
            </a:r>
            <a:br>
              <a:rPr lang="en-US" dirty="0"/>
            </a:br>
            <a:r>
              <a:rPr lang="en-US" dirty="0"/>
              <a:t/>
            </a: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r>
              <a:rPr lang="en-US" dirty="0"/>
              <a:t/>
            </a:r>
            <a:br>
              <a:rPr lang="en-US" dirty="0"/>
            </a:br>
            <a:r>
              <a:rPr lang="en-US" dirty="0"/>
              <a:t>Attribute 13: (numerical) </a:t>
            </a:r>
            <a:br>
              <a:rPr lang="en-US" dirty="0"/>
            </a:br>
            <a:r>
              <a:rPr lang="en-US" dirty="0"/>
              <a:t>Age in years </a:t>
            </a:r>
            <a:br>
              <a:rPr lang="en-US" dirty="0"/>
            </a:br>
            <a:r>
              <a:rPr lang="en-US" dirty="0"/>
              <a:t/>
            </a: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r>
              <a:rPr lang="en-US" dirty="0"/>
              <a:t/>
            </a: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r>
              <a:rPr lang="en-US" dirty="0"/>
              <a:t/>
            </a:r>
            <a:br>
              <a:rPr lang="en-US" dirty="0"/>
            </a:br>
            <a:r>
              <a:rPr lang="en-US" dirty="0"/>
              <a:t>Attribute 16: (numerical) </a:t>
            </a:r>
            <a:br>
              <a:rPr lang="en-US" dirty="0"/>
            </a:br>
            <a:r>
              <a:rPr lang="en-US" dirty="0"/>
              <a:t>Number of existing credits at this bank </a:t>
            </a:r>
            <a:br>
              <a:rPr lang="en-US" dirty="0"/>
            </a:br>
            <a:r>
              <a:rPr lang="en-US" dirty="0"/>
              <a:t/>
            </a: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r>
              <a:rPr lang="en-US" dirty="0"/>
              <a:t/>
            </a:r>
            <a:br>
              <a:rPr lang="en-US" dirty="0"/>
            </a:br>
            <a:r>
              <a:rPr lang="en-US" dirty="0"/>
              <a:t>Attribute 18: (numerical) </a:t>
            </a:r>
            <a:br>
              <a:rPr lang="en-US" dirty="0"/>
            </a:br>
            <a:r>
              <a:rPr lang="en-US" dirty="0"/>
              <a:t>Number of people being liable to provide maintenance for </a:t>
            </a:r>
            <a:br>
              <a:rPr lang="en-US" dirty="0"/>
            </a:br>
            <a:r>
              <a:rPr lang="en-US" dirty="0"/>
              <a:t/>
            </a: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r>
              <a:rPr lang="en-US" dirty="0"/>
              <a:t/>
            </a: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16</a:t>
            </a:fld>
            <a:endParaRPr lang="en-US" dirty="0"/>
          </a:p>
        </p:txBody>
      </p:sp>
    </p:spTree>
    <p:extLst>
      <p:ext uri="{BB962C8B-B14F-4D97-AF65-F5344CB8AC3E}">
        <p14:creationId xmlns:p14="http://schemas.microsoft.com/office/powerpoint/2010/main" val="2559242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17</a:t>
            </a:fld>
            <a:endParaRPr lang="en-US" dirty="0"/>
          </a:p>
        </p:txBody>
      </p:sp>
    </p:spTree>
    <p:extLst>
      <p:ext uri="{BB962C8B-B14F-4D97-AF65-F5344CB8AC3E}">
        <p14:creationId xmlns:p14="http://schemas.microsoft.com/office/powerpoint/2010/main" val="373836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19</a:t>
            </a:fld>
            <a:endParaRPr lang="en-US" dirty="0"/>
          </a:p>
        </p:txBody>
      </p:sp>
    </p:spTree>
    <p:extLst>
      <p:ext uri="{BB962C8B-B14F-4D97-AF65-F5344CB8AC3E}">
        <p14:creationId xmlns:p14="http://schemas.microsoft.com/office/powerpoint/2010/main" val="1095414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20</a:t>
            </a:fld>
            <a:endParaRPr lang="en-US" dirty="0"/>
          </a:p>
        </p:txBody>
      </p:sp>
    </p:spTree>
    <p:extLst>
      <p:ext uri="{BB962C8B-B14F-4D97-AF65-F5344CB8AC3E}">
        <p14:creationId xmlns:p14="http://schemas.microsoft.com/office/powerpoint/2010/main" val="231703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r>
              <a:rPr lang="en-US" dirty="0"/>
              <a:t/>
            </a:r>
            <a:br>
              <a:rPr lang="en-US" dirty="0"/>
            </a:br>
            <a:r>
              <a:rPr lang="en-US" dirty="0"/>
              <a:t>Attribute 2: (numerical) </a:t>
            </a:r>
            <a:br>
              <a:rPr lang="en-US" dirty="0"/>
            </a:br>
            <a:r>
              <a:rPr lang="en-US" dirty="0"/>
              <a:t>Duration in month </a:t>
            </a:r>
            <a:br>
              <a:rPr lang="en-US" dirty="0"/>
            </a:br>
            <a:r>
              <a:rPr lang="en-US" dirty="0"/>
              <a:t/>
            </a: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r>
              <a:rPr lang="en-US" dirty="0"/>
              <a:t/>
            </a: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r>
              <a:rPr lang="en-US" dirty="0"/>
              <a:t/>
            </a:r>
            <a:br>
              <a:rPr lang="en-US" dirty="0"/>
            </a:br>
            <a:r>
              <a:rPr lang="en-US" dirty="0"/>
              <a:t>Attribute 5: (numerical) </a:t>
            </a:r>
            <a:br>
              <a:rPr lang="en-US" dirty="0"/>
            </a:br>
            <a:r>
              <a:rPr lang="en-US" dirty="0"/>
              <a:t>Credit amount </a:t>
            </a:r>
            <a:br>
              <a:rPr lang="en-US" dirty="0"/>
            </a:br>
            <a:r>
              <a:rPr lang="en-US" dirty="0"/>
              <a:t/>
            </a: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r>
              <a:rPr lang="en-US" dirty="0"/>
              <a:t/>
            </a: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r>
              <a:rPr lang="en-US" dirty="0"/>
              <a:t/>
            </a:r>
            <a:br>
              <a:rPr lang="en-US" dirty="0"/>
            </a:br>
            <a:r>
              <a:rPr lang="en-US" dirty="0"/>
              <a:t>Attribute 8: (numerical) </a:t>
            </a:r>
            <a:br>
              <a:rPr lang="en-US" dirty="0"/>
            </a:br>
            <a:r>
              <a:rPr lang="en-US" dirty="0"/>
              <a:t>Installment rate in percentage of disposable income </a:t>
            </a:r>
            <a:br>
              <a:rPr lang="en-US" dirty="0"/>
            </a:br>
            <a:r>
              <a:rPr lang="en-US" dirty="0"/>
              <a:t/>
            </a: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r>
              <a:rPr lang="en-US" dirty="0"/>
              <a:t/>
            </a: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r>
              <a:rPr lang="en-US" dirty="0"/>
              <a:t/>
            </a:r>
            <a:br>
              <a:rPr lang="en-US" dirty="0"/>
            </a:br>
            <a:r>
              <a:rPr lang="en-US" dirty="0"/>
              <a:t>Attribute 11: (numerical) </a:t>
            </a:r>
            <a:br>
              <a:rPr lang="en-US" dirty="0"/>
            </a:br>
            <a:r>
              <a:rPr lang="en-US" dirty="0"/>
              <a:t>Present residence since </a:t>
            </a:r>
            <a:br>
              <a:rPr lang="en-US" dirty="0"/>
            </a:br>
            <a:r>
              <a:rPr lang="en-US" dirty="0"/>
              <a:t/>
            </a: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r>
              <a:rPr lang="en-US" dirty="0"/>
              <a:t/>
            </a:r>
            <a:br>
              <a:rPr lang="en-US" dirty="0"/>
            </a:br>
            <a:r>
              <a:rPr lang="en-US" dirty="0"/>
              <a:t>Attribute 13: (numerical) </a:t>
            </a:r>
            <a:br>
              <a:rPr lang="en-US" dirty="0"/>
            </a:br>
            <a:r>
              <a:rPr lang="en-US" dirty="0"/>
              <a:t>Age in years </a:t>
            </a:r>
            <a:br>
              <a:rPr lang="en-US" dirty="0"/>
            </a:br>
            <a:r>
              <a:rPr lang="en-US" dirty="0"/>
              <a:t/>
            </a: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r>
              <a:rPr lang="en-US" dirty="0"/>
              <a:t/>
            </a: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r>
              <a:rPr lang="en-US" dirty="0"/>
              <a:t/>
            </a:r>
            <a:br>
              <a:rPr lang="en-US" dirty="0"/>
            </a:br>
            <a:r>
              <a:rPr lang="en-US" dirty="0"/>
              <a:t>Attribute 16: (numerical) </a:t>
            </a:r>
            <a:br>
              <a:rPr lang="en-US" dirty="0"/>
            </a:br>
            <a:r>
              <a:rPr lang="en-US" dirty="0"/>
              <a:t>Number of existing credits at this bank </a:t>
            </a:r>
            <a:br>
              <a:rPr lang="en-US" dirty="0"/>
            </a:br>
            <a:r>
              <a:rPr lang="en-US" dirty="0"/>
              <a:t/>
            </a: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r>
              <a:rPr lang="en-US" dirty="0"/>
              <a:t/>
            </a:r>
            <a:br>
              <a:rPr lang="en-US" dirty="0"/>
            </a:br>
            <a:r>
              <a:rPr lang="en-US" dirty="0"/>
              <a:t>Attribute 18: (numerical) </a:t>
            </a:r>
            <a:br>
              <a:rPr lang="en-US" dirty="0"/>
            </a:br>
            <a:r>
              <a:rPr lang="en-US" dirty="0"/>
              <a:t>Number of people being liable to provide maintenance for </a:t>
            </a:r>
            <a:br>
              <a:rPr lang="en-US" dirty="0"/>
            </a:br>
            <a:r>
              <a:rPr lang="en-US" dirty="0"/>
              <a:t/>
            </a: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r>
              <a:rPr lang="en-US" dirty="0"/>
              <a:t/>
            </a: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26</a:t>
            </a:fld>
            <a:endParaRPr lang="en-US" dirty="0"/>
          </a:p>
        </p:txBody>
      </p:sp>
    </p:spTree>
    <p:extLst>
      <p:ext uri="{BB962C8B-B14F-4D97-AF65-F5344CB8AC3E}">
        <p14:creationId xmlns:p14="http://schemas.microsoft.com/office/powerpoint/2010/main" val="2845483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27</a:t>
            </a:fld>
            <a:endParaRPr lang="en-US" dirty="0"/>
          </a:p>
        </p:txBody>
      </p:sp>
    </p:spTree>
    <p:extLst>
      <p:ext uri="{BB962C8B-B14F-4D97-AF65-F5344CB8AC3E}">
        <p14:creationId xmlns:p14="http://schemas.microsoft.com/office/powerpoint/2010/main" val="1404146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28</a:t>
            </a:fld>
            <a:endParaRPr lang="en-US" dirty="0"/>
          </a:p>
        </p:txBody>
      </p:sp>
    </p:spTree>
    <p:extLst>
      <p:ext uri="{BB962C8B-B14F-4D97-AF65-F5344CB8AC3E}">
        <p14:creationId xmlns:p14="http://schemas.microsoft.com/office/powerpoint/2010/main" val="1360126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29</a:t>
            </a:fld>
            <a:endParaRPr lang="en-US" dirty="0"/>
          </a:p>
        </p:txBody>
      </p:sp>
    </p:spTree>
    <p:extLst>
      <p:ext uri="{BB962C8B-B14F-4D97-AF65-F5344CB8AC3E}">
        <p14:creationId xmlns:p14="http://schemas.microsoft.com/office/powerpoint/2010/main" val="5913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a:t>
            </a:fld>
            <a:endParaRPr lang="en-US" dirty="0"/>
          </a:p>
        </p:txBody>
      </p:sp>
    </p:spTree>
    <p:extLst>
      <p:ext uri="{BB962C8B-B14F-4D97-AF65-F5344CB8AC3E}">
        <p14:creationId xmlns:p14="http://schemas.microsoft.com/office/powerpoint/2010/main" val="5748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r>
              <a:rPr lang="en-US" dirty="0"/>
              <a:t/>
            </a:r>
            <a:br>
              <a:rPr lang="en-US" dirty="0"/>
            </a:br>
            <a:r>
              <a:rPr lang="en-US" dirty="0"/>
              <a:t>Attribute 2: (numerical) </a:t>
            </a:r>
            <a:br>
              <a:rPr lang="en-US" dirty="0"/>
            </a:br>
            <a:r>
              <a:rPr lang="en-US" dirty="0"/>
              <a:t>Duration in month </a:t>
            </a:r>
            <a:br>
              <a:rPr lang="en-US" dirty="0"/>
            </a:br>
            <a:r>
              <a:rPr lang="en-US" dirty="0"/>
              <a:t/>
            </a: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r>
              <a:rPr lang="en-US" dirty="0"/>
              <a:t/>
            </a: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r>
              <a:rPr lang="en-US" dirty="0"/>
              <a:t/>
            </a:r>
            <a:br>
              <a:rPr lang="en-US" dirty="0"/>
            </a:br>
            <a:r>
              <a:rPr lang="en-US" dirty="0"/>
              <a:t>Attribute 5: (numerical) </a:t>
            </a:r>
            <a:br>
              <a:rPr lang="en-US" dirty="0"/>
            </a:br>
            <a:r>
              <a:rPr lang="en-US" dirty="0"/>
              <a:t>Credit amount </a:t>
            </a:r>
            <a:br>
              <a:rPr lang="en-US" dirty="0"/>
            </a:br>
            <a:r>
              <a:rPr lang="en-US" dirty="0"/>
              <a:t/>
            </a: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r>
              <a:rPr lang="en-US" dirty="0"/>
              <a:t/>
            </a: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r>
              <a:rPr lang="en-US" dirty="0"/>
              <a:t/>
            </a:r>
            <a:br>
              <a:rPr lang="en-US" dirty="0"/>
            </a:br>
            <a:r>
              <a:rPr lang="en-US" dirty="0"/>
              <a:t>Attribute 8: (numerical) </a:t>
            </a:r>
            <a:br>
              <a:rPr lang="en-US" dirty="0"/>
            </a:br>
            <a:r>
              <a:rPr lang="en-US" dirty="0"/>
              <a:t>Installment rate in percentage of disposable income </a:t>
            </a:r>
            <a:br>
              <a:rPr lang="en-US" dirty="0"/>
            </a:br>
            <a:r>
              <a:rPr lang="en-US" dirty="0"/>
              <a:t/>
            </a: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r>
              <a:rPr lang="en-US" dirty="0"/>
              <a:t/>
            </a: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r>
              <a:rPr lang="en-US" dirty="0"/>
              <a:t/>
            </a:r>
            <a:br>
              <a:rPr lang="en-US" dirty="0"/>
            </a:br>
            <a:r>
              <a:rPr lang="en-US" dirty="0"/>
              <a:t>Attribute 11: (numerical) </a:t>
            </a:r>
            <a:br>
              <a:rPr lang="en-US" dirty="0"/>
            </a:br>
            <a:r>
              <a:rPr lang="en-US" dirty="0"/>
              <a:t>Present residence since </a:t>
            </a:r>
            <a:br>
              <a:rPr lang="en-US" dirty="0"/>
            </a:br>
            <a:r>
              <a:rPr lang="en-US" dirty="0"/>
              <a:t/>
            </a: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r>
              <a:rPr lang="en-US" dirty="0"/>
              <a:t/>
            </a:r>
            <a:br>
              <a:rPr lang="en-US" dirty="0"/>
            </a:br>
            <a:r>
              <a:rPr lang="en-US" dirty="0"/>
              <a:t>Attribute 13: (numerical) </a:t>
            </a:r>
            <a:br>
              <a:rPr lang="en-US" dirty="0"/>
            </a:br>
            <a:r>
              <a:rPr lang="en-US" dirty="0"/>
              <a:t>Age in years </a:t>
            </a:r>
            <a:br>
              <a:rPr lang="en-US" dirty="0"/>
            </a:br>
            <a:r>
              <a:rPr lang="en-US" dirty="0"/>
              <a:t/>
            </a: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r>
              <a:rPr lang="en-US" dirty="0"/>
              <a:t/>
            </a: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r>
              <a:rPr lang="en-US" dirty="0"/>
              <a:t/>
            </a:r>
            <a:br>
              <a:rPr lang="en-US" dirty="0"/>
            </a:br>
            <a:r>
              <a:rPr lang="en-US" dirty="0"/>
              <a:t>Attribute 16: (numerical) </a:t>
            </a:r>
            <a:br>
              <a:rPr lang="en-US" dirty="0"/>
            </a:br>
            <a:r>
              <a:rPr lang="en-US" dirty="0"/>
              <a:t>Number of existing credits at this bank </a:t>
            </a:r>
            <a:br>
              <a:rPr lang="en-US" dirty="0"/>
            </a:br>
            <a:r>
              <a:rPr lang="en-US" dirty="0"/>
              <a:t/>
            </a: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r>
              <a:rPr lang="en-US" dirty="0"/>
              <a:t/>
            </a:r>
            <a:br>
              <a:rPr lang="en-US" dirty="0"/>
            </a:br>
            <a:r>
              <a:rPr lang="en-US" dirty="0"/>
              <a:t>Attribute 18: (numerical) </a:t>
            </a:r>
            <a:br>
              <a:rPr lang="en-US" dirty="0"/>
            </a:br>
            <a:r>
              <a:rPr lang="en-US" dirty="0"/>
              <a:t>Number of people being liable to provide maintenance for </a:t>
            </a:r>
            <a:br>
              <a:rPr lang="en-US" dirty="0"/>
            </a:br>
            <a:r>
              <a:rPr lang="en-US" dirty="0"/>
              <a:t/>
            </a: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r>
              <a:rPr lang="en-US" dirty="0"/>
              <a:t/>
            </a: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31</a:t>
            </a:fld>
            <a:endParaRPr lang="en-US" dirty="0"/>
          </a:p>
        </p:txBody>
      </p:sp>
    </p:spTree>
    <p:extLst>
      <p:ext uri="{BB962C8B-B14F-4D97-AF65-F5344CB8AC3E}">
        <p14:creationId xmlns:p14="http://schemas.microsoft.com/office/powerpoint/2010/main" val="3068544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32</a:t>
            </a:fld>
            <a:endParaRPr lang="en-US" dirty="0"/>
          </a:p>
        </p:txBody>
      </p:sp>
    </p:spTree>
    <p:extLst>
      <p:ext uri="{BB962C8B-B14F-4D97-AF65-F5344CB8AC3E}">
        <p14:creationId xmlns:p14="http://schemas.microsoft.com/office/powerpoint/2010/main" val="367822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33</a:t>
            </a:fld>
            <a:endParaRPr lang="en-US" dirty="0"/>
          </a:p>
        </p:txBody>
      </p:sp>
    </p:spTree>
    <p:extLst>
      <p:ext uri="{BB962C8B-B14F-4D97-AF65-F5344CB8AC3E}">
        <p14:creationId xmlns:p14="http://schemas.microsoft.com/office/powerpoint/2010/main" val="2334659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r>
              <a:rPr lang="en-US" dirty="0"/>
              <a:t/>
            </a:r>
            <a:br>
              <a:rPr lang="en-US" dirty="0"/>
            </a:br>
            <a:r>
              <a:rPr lang="en-US" dirty="0"/>
              <a:t>Attribute 2: (numerical) </a:t>
            </a:r>
            <a:br>
              <a:rPr lang="en-US" dirty="0"/>
            </a:br>
            <a:r>
              <a:rPr lang="en-US" dirty="0"/>
              <a:t>Duration in month </a:t>
            </a:r>
            <a:br>
              <a:rPr lang="en-US" dirty="0"/>
            </a:br>
            <a:r>
              <a:rPr lang="en-US" dirty="0"/>
              <a:t/>
            </a: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r>
              <a:rPr lang="en-US" dirty="0"/>
              <a:t/>
            </a: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r>
              <a:rPr lang="en-US" dirty="0"/>
              <a:t/>
            </a:r>
            <a:br>
              <a:rPr lang="en-US" dirty="0"/>
            </a:br>
            <a:r>
              <a:rPr lang="en-US" dirty="0"/>
              <a:t>Attribute 5: (numerical) </a:t>
            </a:r>
            <a:br>
              <a:rPr lang="en-US" dirty="0"/>
            </a:br>
            <a:r>
              <a:rPr lang="en-US" dirty="0"/>
              <a:t>Credit amount </a:t>
            </a:r>
            <a:br>
              <a:rPr lang="en-US" dirty="0"/>
            </a:br>
            <a:r>
              <a:rPr lang="en-US" dirty="0"/>
              <a:t/>
            </a: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r>
              <a:rPr lang="en-US" dirty="0"/>
              <a:t/>
            </a: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r>
              <a:rPr lang="en-US" dirty="0"/>
              <a:t/>
            </a:r>
            <a:br>
              <a:rPr lang="en-US" dirty="0"/>
            </a:br>
            <a:r>
              <a:rPr lang="en-US" dirty="0"/>
              <a:t>Attribute 8: (numerical) </a:t>
            </a:r>
            <a:br>
              <a:rPr lang="en-US" dirty="0"/>
            </a:br>
            <a:r>
              <a:rPr lang="en-US" dirty="0"/>
              <a:t>Installment rate in percentage of disposable income </a:t>
            </a:r>
            <a:br>
              <a:rPr lang="en-US" dirty="0"/>
            </a:br>
            <a:r>
              <a:rPr lang="en-US" dirty="0"/>
              <a:t/>
            </a: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r>
              <a:rPr lang="en-US" dirty="0"/>
              <a:t/>
            </a: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r>
              <a:rPr lang="en-US" dirty="0"/>
              <a:t/>
            </a:r>
            <a:br>
              <a:rPr lang="en-US" dirty="0"/>
            </a:br>
            <a:r>
              <a:rPr lang="en-US" dirty="0"/>
              <a:t>Attribute 11: (numerical) </a:t>
            </a:r>
            <a:br>
              <a:rPr lang="en-US" dirty="0"/>
            </a:br>
            <a:r>
              <a:rPr lang="en-US" dirty="0"/>
              <a:t>Present residence since </a:t>
            </a:r>
            <a:br>
              <a:rPr lang="en-US" dirty="0"/>
            </a:br>
            <a:r>
              <a:rPr lang="en-US" dirty="0"/>
              <a:t/>
            </a: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r>
              <a:rPr lang="en-US" dirty="0"/>
              <a:t/>
            </a:r>
            <a:br>
              <a:rPr lang="en-US" dirty="0"/>
            </a:br>
            <a:r>
              <a:rPr lang="en-US" dirty="0"/>
              <a:t>Attribute 13: (numerical) </a:t>
            </a:r>
            <a:br>
              <a:rPr lang="en-US" dirty="0"/>
            </a:br>
            <a:r>
              <a:rPr lang="en-US" dirty="0"/>
              <a:t>Age in years </a:t>
            </a:r>
            <a:br>
              <a:rPr lang="en-US" dirty="0"/>
            </a:br>
            <a:r>
              <a:rPr lang="en-US" dirty="0"/>
              <a:t/>
            </a: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r>
              <a:rPr lang="en-US" dirty="0"/>
              <a:t/>
            </a: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r>
              <a:rPr lang="en-US" dirty="0"/>
              <a:t/>
            </a:r>
            <a:br>
              <a:rPr lang="en-US" dirty="0"/>
            </a:br>
            <a:r>
              <a:rPr lang="en-US" dirty="0"/>
              <a:t>Attribute 16: (numerical) </a:t>
            </a:r>
            <a:br>
              <a:rPr lang="en-US" dirty="0"/>
            </a:br>
            <a:r>
              <a:rPr lang="en-US" dirty="0"/>
              <a:t>Number of existing credits at this bank </a:t>
            </a:r>
            <a:br>
              <a:rPr lang="en-US" dirty="0"/>
            </a:br>
            <a:r>
              <a:rPr lang="en-US" dirty="0"/>
              <a:t/>
            </a: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r>
              <a:rPr lang="en-US" dirty="0"/>
              <a:t/>
            </a:r>
            <a:br>
              <a:rPr lang="en-US" dirty="0"/>
            </a:br>
            <a:r>
              <a:rPr lang="en-US" dirty="0"/>
              <a:t>Attribute 18: (numerical) </a:t>
            </a:r>
            <a:br>
              <a:rPr lang="en-US" dirty="0"/>
            </a:br>
            <a:r>
              <a:rPr lang="en-US" dirty="0"/>
              <a:t>Number of people being liable to provide maintenance for </a:t>
            </a:r>
            <a:br>
              <a:rPr lang="en-US" dirty="0"/>
            </a:br>
            <a:r>
              <a:rPr lang="en-US" dirty="0"/>
              <a:t/>
            </a: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r>
              <a:rPr lang="en-US" dirty="0"/>
              <a:t/>
            </a: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34</a:t>
            </a:fld>
            <a:endParaRPr lang="en-US" dirty="0"/>
          </a:p>
        </p:txBody>
      </p:sp>
    </p:spTree>
    <p:extLst>
      <p:ext uri="{BB962C8B-B14F-4D97-AF65-F5344CB8AC3E}">
        <p14:creationId xmlns:p14="http://schemas.microsoft.com/office/powerpoint/2010/main" val="199870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35</a:t>
            </a:fld>
            <a:endParaRPr lang="en-US" dirty="0"/>
          </a:p>
        </p:txBody>
      </p:sp>
    </p:spTree>
    <p:extLst>
      <p:ext uri="{BB962C8B-B14F-4D97-AF65-F5344CB8AC3E}">
        <p14:creationId xmlns:p14="http://schemas.microsoft.com/office/powerpoint/2010/main" val="2367686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36</a:t>
            </a:fld>
            <a:endParaRPr lang="en-US" dirty="0"/>
          </a:p>
        </p:txBody>
      </p:sp>
    </p:spTree>
    <p:extLst>
      <p:ext uri="{BB962C8B-B14F-4D97-AF65-F5344CB8AC3E}">
        <p14:creationId xmlns:p14="http://schemas.microsoft.com/office/powerpoint/2010/main" val="96452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r>
              <a:rPr lang="en-US" dirty="0"/>
              <a:t/>
            </a:r>
            <a:br>
              <a:rPr lang="en-US" dirty="0"/>
            </a:br>
            <a:r>
              <a:rPr lang="en-US" dirty="0"/>
              <a:t>Attribute 2: (numerical) </a:t>
            </a:r>
            <a:br>
              <a:rPr lang="en-US" dirty="0"/>
            </a:br>
            <a:r>
              <a:rPr lang="en-US" dirty="0"/>
              <a:t>Duration in month </a:t>
            </a:r>
            <a:br>
              <a:rPr lang="en-US" dirty="0"/>
            </a:br>
            <a:r>
              <a:rPr lang="en-US" dirty="0"/>
              <a:t/>
            </a: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r>
              <a:rPr lang="en-US" dirty="0"/>
              <a:t/>
            </a: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r>
              <a:rPr lang="en-US" dirty="0"/>
              <a:t/>
            </a:r>
            <a:br>
              <a:rPr lang="en-US" dirty="0"/>
            </a:br>
            <a:r>
              <a:rPr lang="en-US" dirty="0"/>
              <a:t>Attribute 5: (numerical) </a:t>
            </a:r>
            <a:br>
              <a:rPr lang="en-US" dirty="0"/>
            </a:br>
            <a:r>
              <a:rPr lang="en-US" dirty="0"/>
              <a:t>Credit amount </a:t>
            </a:r>
            <a:br>
              <a:rPr lang="en-US" dirty="0"/>
            </a:br>
            <a:r>
              <a:rPr lang="en-US" dirty="0"/>
              <a:t/>
            </a: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r>
              <a:rPr lang="en-US" dirty="0"/>
              <a:t/>
            </a: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r>
              <a:rPr lang="en-US" dirty="0"/>
              <a:t/>
            </a:r>
            <a:br>
              <a:rPr lang="en-US" dirty="0"/>
            </a:br>
            <a:r>
              <a:rPr lang="en-US" dirty="0"/>
              <a:t>Attribute 8: (numerical) </a:t>
            </a:r>
            <a:br>
              <a:rPr lang="en-US" dirty="0"/>
            </a:br>
            <a:r>
              <a:rPr lang="en-US" dirty="0"/>
              <a:t>Installment rate in percentage of disposable income </a:t>
            </a:r>
            <a:br>
              <a:rPr lang="en-US" dirty="0"/>
            </a:br>
            <a:r>
              <a:rPr lang="en-US" dirty="0"/>
              <a:t/>
            </a: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r>
              <a:rPr lang="en-US" dirty="0"/>
              <a:t/>
            </a: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r>
              <a:rPr lang="en-US" dirty="0"/>
              <a:t/>
            </a:r>
            <a:br>
              <a:rPr lang="en-US" dirty="0"/>
            </a:br>
            <a:r>
              <a:rPr lang="en-US" dirty="0"/>
              <a:t>Attribute 11: (numerical) </a:t>
            </a:r>
            <a:br>
              <a:rPr lang="en-US" dirty="0"/>
            </a:br>
            <a:r>
              <a:rPr lang="en-US" dirty="0"/>
              <a:t>Present residence since </a:t>
            </a:r>
            <a:br>
              <a:rPr lang="en-US" dirty="0"/>
            </a:br>
            <a:r>
              <a:rPr lang="en-US" dirty="0"/>
              <a:t/>
            </a: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r>
              <a:rPr lang="en-US" dirty="0"/>
              <a:t/>
            </a:r>
            <a:br>
              <a:rPr lang="en-US" dirty="0"/>
            </a:br>
            <a:r>
              <a:rPr lang="en-US" dirty="0"/>
              <a:t>Attribute 13: (numerical) </a:t>
            </a:r>
            <a:br>
              <a:rPr lang="en-US" dirty="0"/>
            </a:br>
            <a:r>
              <a:rPr lang="en-US" dirty="0"/>
              <a:t>Age in years </a:t>
            </a:r>
            <a:br>
              <a:rPr lang="en-US" dirty="0"/>
            </a:br>
            <a:r>
              <a:rPr lang="en-US" dirty="0"/>
              <a:t/>
            </a: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r>
              <a:rPr lang="en-US" dirty="0"/>
              <a:t/>
            </a: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r>
              <a:rPr lang="en-US" dirty="0"/>
              <a:t/>
            </a:r>
            <a:br>
              <a:rPr lang="en-US" dirty="0"/>
            </a:br>
            <a:r>
              <a:rPr lang="en-US" dirty="0"/>
              <a:t>Attribute 16: (numerical) </a:t>
            </a:r>
            <a:br>
              <a:rPr lang="en-US" dirty="0"/>
            </a:br>
            <a:r>
              <a:rPr lang="en-US" dirty="0"/>
              <a:t>Number of existing credits at this bank </a:t>
            </a:r>
            <a:br>
              <a:rPr lang="en-US" dirty="0"/>
            </a:br>
            <a:r>
              <a:rPr lang="en-US" dirty="0"/>
              <a:t/>
            </a: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r>
              <a:rPr lang="en-US" dirty="0"/>
              <a:t/>
            </a:r>
            <a:br>
              <a:rPr lang="en-US" dirty="0"/>
            </a:br>
            <a:r>
              <a:rPr lang="en-US" dirty="0"/>
              <a:t>Attribute 18: (numerical) </a:t>
            </a:r>
            <a:br>
              <a:rPr lang="en-US" dirty="0"/>
            </a:br>
            <a:r>
              <a:rPr lang="en-US" dirty="0"/>
              <a:t>Number of people being liable to provide maintenance for </a:t>
            </a:r>
            <a:br>
              <a:rPr lang="en-US" dirty="0"/>
            </a:br>
            <a:r>
              <a:rPr lang="en-US" dirty="0"/>
              <a:t/>
            </a: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r>
              <a:rPr lang="en-US" dirty="0"/>
              <a:t/>
            </a: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37</a:t>
            </a:fld>
            <a:endParaRPr lang="en-US" dirty="0"/>
          </a:p>
        </p:txBody>
      </p:sp>
    </p:spTree>
    <p:extLst>
      <p:ext uri="{BB962C8B-B14F-4D97-AF65-F5344CB8AC3E}">
        <p14:creationId xmlns:p14="http://schemas.microsoft.com/office/powerpoint/2010/main" val="4110411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15E33172-F659-4376-90B6-A8D1F5C427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fld id="{4AECE651-77C9-47B9-943D-CA02D414F820}" type="slidenum">
              <a:rPr lang="en-US" altLang="en-US" sz="1200"/>
              <a:pPr eaLnBrk="1" hangingPunct="1"/>
              <a:t>39</a:t>
            </a:fld>
            <a:endParaRPr lang="en-US" altLang="en-US" sz="1200"/>
          </a:p>
        </p:txBody>
      </p:sp>
      <p:sp>
        <p:nvSpPr>
          <p:cNvPr id="15362" name="Rectangle 2">
            <a:extLst>
              <a:ext uri="{FF2B5EF4-FFF2-40B4-BE49-F238E27FC236}">
                <a16:creationId xmlns:a16="http://schemas.microsoft.com/office/drawing/2014/main" id="{2C4FF0C7-36D7-4253-9CE6-223E923CA170}"/>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2A59732D-A24E-4E1C-802F-C4C8EC34B5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D4D47B6-78F5-463D-8261-B9A07D18CA9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fld id="{A8C2678D-94E1-4595-8A8E-B772665E6286}" type="slidenum">
              <a:rPr lang="en-US" altLang="en-US" sz="1300">
                <a:solidFill>
                  <a:srgbClr val="000000"/>
                </a:solidFill>
                <a:latin typeface="Times New Roman" panose="02020603050405020304" pitchFamily="18" charset="0"/>
              </a:rPr>
              <a:pPr algn="r" eaLnBrk="1" hangingPunct="1"/>
              <a:t>41</a:t>
            </a:fld>
            <a:endParaRPr lang="en-US" altLang="en-US" sz="1300">
              <a:solidFill>
                <a:srgbClr val="000000"/>
              </a:solidFill>
              <a:latin typeface="Times New Roman" panose="02020603050405020304" pitchFamily="18" charset="0"/>
            </a:endParaRPr>
          </a:p>
        </p:txBody>
      </p:sp>
      <p:sp>
        <p:nvSpPr>
          <p:cNvPr id="18434" name="Rectangle 2">
            <a:extLst>
              <a:ext uri="{FF2B5EF4-FFF2-40B4-BE49-F238E27FC236}">
                <a16:creationId xmlns:a16="http://schemas.microsoft.com/office/drawing/2014/main" id="{3BEFB2F2-3E48-48E6-9680-FFA01536E55C}"/>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AFFD5F23-DCCE-40B8-BFF4-650CBB62B1E2}"/>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33497210-C42A-4A86-9693-7573DADA87C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fld id="{B3E5DBAB-C8C8-4B9E-9A54-9ABE35B164E7}" type="slidenum">
              <a:rPr lang="en-US" altLang="en-US" sz="1300">
                <a:solidFill>
                  <a:srgbClr val="000000"/>
                </a:solidFill>
                <a:latin typeface="Times New Roman" panose="02020603050405020304" pitchFamily="18" charset="0"/>
              </a:rPr>
              <a:pPr algn="r" eaLnBrk="1" hangingPunct="1"/>
              <a:t>42</a:t>
            </a:fld>
            <a:endParaRPr lang="en-US" altLang="en-US" sz="1300">
              <a:solidFill>
                <a:srgbClr val="000000"/>
              </a:solidFill>
              <a:latin typeface="Times New Roman" panose="02020603050405020304" pitchFamily="18" charset="0"/>
            </a:endParaRPr>
          </a:p>
        </p:txBody>
      </p:sp>
      <p:sp>
        <p:nvSpPr>
          <p:cNvPr id="20482" name="Rectangle 2">
            <a:extLst>
              <a:ext uri="{FF2B5EF4-FFF2-40B4-BE49-F238E27FC236}">
                <a16:creationId xmlns:a16="http://schemas.microsoft.com/office/drawing/2014/main" id="{A0E4E59A-BBA0-4B20-A241-465F2F715AEB}"/>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CDA5BE-0CE0-41B0-B299-B4EBB081079C}"/>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a:t>
            </a:fld>
            <a:endParaRPr lang="en-US" dirty="0"/>
          </a:p>
        </p:txBody>
      </p:sp>
    </p:spTree>
    <p:extLst>
      <p:ext uri="{BB962C8B-B14F-4D97-AF65-F5344CB8AC3E}">
        <p14:creationId xmlns:p14="http://schemas.microsoft.com/office/powerpoint/2010/main" val="1859390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6262D2A-58D3-4A5F-8FD2-80FEA470773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fld id="{944F4AD9-ECC5-441F-B273-6063E9A018DC}" type="slidenum">
              <a:rPr lang="en-US" altLang="en-US" sz="1300">
                <a:latin typeface="Times New Roman" panose="02020603050405020304" pitchFamily="18" charset="0"/>
              </a:rPr>
              <a:pPr algn="r" eaLnBrk="1" hangingPunct="1"/>
              <a:t>43</a:t>
            </a:fld>
            <a:endParaRPr lang="en-US" altLang="en-US" sz="1300">
              <a:latin typeface="Times New Roman" panose="02020603050405020304" pitchFamily="18" charset="0"/>
            </a:endParaRPr>
          </a:p>
        </p:txBody>
      </p:sp>
      <p:sp>
        <p:nvSpPr>
          <p:cNvPr id="24578" name="Rectangle 2">
            <a:extLst>
              <a:ext uri="{FF2B5EF4-FFF2-40B4-BE49-F238E27FC236}">
                <a16:creationId xmlns:a16="http://schemas.microsoft.com/office/drawing/2014/main" id="{CCE3CB51-F8E3-4267-B893-63F3FE42E298}"/>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62CBD62B-F4A5-4573-848A-593D25E3ADC4}"/>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5</a:t>
            </a:fld>
            <a:endParaRPr lang="en-US" dirty="0"/>
          </a:p>
        </p:txBody>
      </p:sp>
    </p:spTree>
    <p:extLst>
      <p:ext uri="{BB962C8B-B14F-4D97-AF65-F5344CB8AC3E}">
        <p14:creationId xmlns:p14="http://schemas.microsoft.com/office/powerpoint/2010/main" val="1794224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Bagging methods come in different flavours but mostly differ by the way they draw random subsets of the training set</a:t>
            </a:r>
          </a:p>
          <a:p>
            <a:endParaRPr lang="en-IN" dirty="0"/>
          </a:p>
          <a:p>
            <a:pPr marL="228600" indent="-228600">
              <a:buAutoNum type="arabicPeriod"/>
            </a:pPr>
            <a:r>
              <a:rPr lang="en-IN" dirty="0"/>
              <a:t>When random subsets of the data set are drawn as random subsets of the samples, the algorithm is known as pasting</a:t>
            </a:r>
          </a:p>
          <a:p>
            <a:pPr marL="228600" indent="-228600">
              <a:buAutoNum type="arabicPeriod"/>
            </a:pPr>
            <a:r>
              <a:rPr lang="en-IN" dirty="0"/>
              <a:t>When samples are drawn with replacement, the method is known as Bagging (Bootstrap Aggregation)</a:t>
            </a:r>
          </a:p>
          <a:p>
            <a:pPr marL="228600" indent="-228600">
              <a:buAutoNum type="arabicPeriod"/>
            </a:pPr>
            <a:r>
              <a:rPr lang="en-IN" dirty="0"/>
              <a:t>When the random subsets of the dataset are drawn as random subsets of the features, then the method is known as random subspaces</a:t>
            </a:r>
          </a:p>
          <a:p>
            <a:pPr marL="228600" indent="-228600">
              <a:buAutoNum type="arabicPeriod"/>
            </a:pPr>
            <a:r>
              <a:rPr lang="en-IN" dirty="0"/>
              <a:t>When the base estimators are built on subsets of both samples and features, the method is called random patches</a:t>
            </a:r>
          </a:p>
          <a:p>
            <a:pPr marL="0" indent="0">
              <a:buNone/>
            </a:pPr>
            <a:endParaRPr lang="en-IN" dirty="0"/>
          </a:p>
          <a:p>
            <a:pPr marL="0" indent="0">
              <a:buNone/>
            </a:pPr>
            <a:r>
              <a:rPr lang="en-IN" dirty="0"/>
              <a:t>Source:  </a:t>
            </a:r>
            <a:r>
              <a:rPr lang="en-IN" dirty="0" err="1"/>
              <a:t>Scikit</a:t>
            </a:r>
            <a:r>
              <a:rPr lang="en-IN" dirty="0"/>
              <a:t>-learn user guide, chapter 3, page 230</a:t>
            </a:r>
          </a:p>
          <a:p>
            <a:pPr marL="0" indent="0">
              <a:buNone/>
            </a:pPr>
            <a:endParaRPr lang="en-IN" dirty="0"/>
          </a:p>
          <a:p>
            <a:endParaRPr lang="en-US" dirty="0"/>
          </a:p>
          <a:p>
            <a:r>
              <a:rPr lang="en-US" dirty="0"/>
              <a:t>Expected number of data points in a bootstrap sample N. (1-(1-1/n)^n) </a:t>
            </a:r>
          </a:p>
          <a:p>
            <a:endParaRPr lang="en-US" dirty="0"/>
          </a:p>
          <a:p>
            <a:r>
              <a:rPr lang="en-US" dirty="0"/>
              <a:t>As N -&gt;  large number  (1-(1 – 1/n)^n )  -&gt; ( 1- 1/e) = 63.2</a:t>
            </a:r>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8</a:t>
            </a:fld>
            <a:endParaRPr lang="en-US" dirty="0"/>
          </a:p>
        </p:txBody>
      </p:sp>
    </p:spTree>
    <p:extLst>
      <p:ext uri="{BB962C8B-B14F-4D97-AF65-F5344CB8AC3E}">
        <p14:creationId xmlns:p14="http://schemas.microsoft.com/office/powerpoint/2010/main" val="1527390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10</a:t>
            </a:fld>
            <a:endParaRPr lang="en-US" dirty="0"/>
          </a:p>
        </p:txBody>
      </p:sp>
    </p:spTree>
    <p:extLst>
      <p:ext uri="{BB962C8B-B14F-4D97-AF65-F5344CB8AC3E}">
        <p14:creationId xmlns:p14="http://schemas.microsoft.com/office/powerpoint/2010/main" val="975391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11</a:t>
            </a:fld>
            <a:endParaRPr lang="en-US" dirty="0"/>
          </a:p>
        </p:txBody>
      </p:sp>
    </p:spTree>
    <p:extLst>
      <p:ext uri="{BB962C8B-B14F-4D97-AF65-F5344CB8AC3E}">
        <p14:creationId xmlns:p14="http://schemas.microsoft.com/office/powerpoint/2010/main" val="86353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12</a:t>
            </a:fld>
            <a:endParaRPr lang="en-US" dirty="0"/>
          </a:p>
        </p:txBody>
      </p:sp>
    </p:spTree>
    <p:extLst>
      <p:ext uri="{BB962C8B-B14F-4D97-AF65-F5344CB8AC3E}">
        <p14:creationId xmlns:p14="http://schemas.microsoft.com/office/powerpoint/2010/main" val="3606801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Supervised Machine Learning</a:t>
            </a:r>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220573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009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9"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 id="2147483699" r:id="rId26"/>
    <p:sldLayoutId id="2147483700" r:id="rId27"/>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29.xml"/><Relationship Id="rId7" Type="http://schemas.openxmlformats.org/officeDocument/2006/relationships/image" Target="../media/image37.wmf"/><Relationship Id="rId12" Type="http://schemas.openxmlformats.org/officeDocument/2006/relationships/image" Target="../media/image41.png"/><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0.png"/><Relationship Id="rId5" Type="http://schemas.openxmlformats.org/officeDocument/2006/relationships/image" Target="../media/image36.wmf"/><Relationship Id="rId10" Type="http://schemas.openxmlformats.org/officeDocument/2006/relationships/image" Target="../media/image38.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5.xml"/><Relationship Id="rId1" Type="http://schemas.openxmlformats.org/officeDocument/2006/relationships/vmlDrawing" Target="../drawings/vmlDrawing2.vml"/><Relationship Id="rId5" Type="http://schemas.openxmlformats.org/officeDocument/2006/relationships/image" Target="../media/image42.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7.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819400" cy="369332"/>
          </a:xfrm>
        </p:spPr>
        <p:txBody>
          <a:bodyPr wrap="square">
            <a:spAutoFit/>
          </a:bodyPr>
          <a:lstStyle/>
          <a:p>
            <a:pPr marL="0" indent="0">
              <a:buNone/>
            </a:pPr>
            <a:r>
              <a:rPr lang="en-IN" sz="1800" b="1" u="sng" dirty="0"/>
              <a:t>Ensemble Methods</a:t>
            </a:r>
          </a:p>
        </p:txBody>
      </p:sp>
    </p:spTree>
    <p:extLst>
      <p:ext uri="{BB962C8B-B14F-4D97-AF65-F5344CB8AC3E}">
        <p14:creationId xmlns:p14="http://schemas.microsoft.com/office/powerpoint/2010/main" val="1364635230"/>
      </p:ext>
    </p:extLst>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409ED4E2-D7B3-4200-9F52-1A2A712A724E}"/>
              </a:ext>
            </a:extLst>
          </p:cNvPr>
          <p:cNvSpPr txBox="1"/>
          <p:nvPr/>
        </p:nvSpPr>
        <p:spPr>
          <a:xfrm>
            <a:off x="460374" y="533400"/>
            <a:ext cx="7997825" cy="646331"/>
          </a:xfrm>
          <a:prstGeom prst="rect">
            <a:avLst/>
          </a:prstGeom>
          <a:noFill/>
        </p:spPr>
        <p:txBody>
          <a:bodyPr wrap="square" rtlCol="0">
            <a:spAutoFit/>
          </a:bodyPr>
          <a:lstStyle/>
          <a:p>
            <a:r>
              <a:rPr lang="en-US" altLang="en-US" b="1" u="sng" dirty="0"/>
              <a:t>Ensemble Methods </a:t>
            </a:r>
            <a:r>
              <a:rPr lang="en-US" altLang="en-US" dirty="0"/>
              <a:t>– How it is built – Reality  (</a:t>
            </a:r>
            <a:r>
              <a:rPr lang="en-US" altLang="en-US" b="1" dirty="0"/>
              <a:t>Bagging Methods</a:t>
            </a:r>
            <a:r>
              <a:rPr lang="en-US" altLang="en-US" dirty="0"/>
              <a:t>)</a:t>
            </a:r>
            <a:endParaRPr lang="en-IN" sz="1600" dirty="0"/>
          </a:p>
          <a:p>
            <a:endParaRPr lang="en-US" dirty="0">
              <a:solidFill>
                <a:schemeClr val="tx1">
                  <a:lumMod val="50000"/>
                  <a:lumOff val="50000"/>
                </a:schemeClr>
              </a:solidFill>
            </a:endParaRPr>
          </a:p>
        </p:txBody>
      </p:sp>
      <p:sp>
        <p:nvSpPr>
          <p:cNvPr id="50" name="TextBox 49">
            <a:extLst>
              <a:ext uri="{FF2B5EF4-FFF2-40B4-BE49-F238E27FC236}">
                <a16:creationId xmlns:a16="http://schemas.microsoft.com/office/drawing/2014/main" id="{FE044E1C-DE34-42CB-B43D-1C6D4BE82EB2}"/>
              </a:ext>
            </a:extLst>
          </p:cNvPr>
          <p:cNvSpPr txBox="1"/>
          <p:nvPr/>
        </p:nvSpPr>
        <p:spPr>
          <a:xfrm>
            <a:off x="446754" y="1234164"/>
            <a:ext cx="1618123" cy="2308324"/>
          </a:xfrm>
          <a:prstGeom prst="rect">
            <a:avLst/>
          </a:prstGeom>
          <a:noFill/>
        </p:spPr>
        <p:txBody>
          <a:bodyPr wrap="square" rtlCol="0">
            <a:spAutoFit/>
          </a:bodyPr>
          <a:lstStyle/>
          <a:p>
            <a:r>
              <a:rPr lang="en-US" sz="1600" u="sng" dirty="0"/>
              <a:t>Real situation</a:t>
            </a:r>
          </a:p>
          <a:p>
            <a:endParaRPr lang="en-US" sz="1600" dirty="0"/>
          </a:p>
          <a:p>
            <a:r>
              <a:rPr lang="en-US" sz="1600" dirty="0"/>
              <a:t>Get the original sample </a:t>
            </a:r>
          </a:p>
          <a:p>
            <a:endParaRPr lang="en-US" sz="1600" dirty="0"/>
          </a:p>
          <a:p>
            <a:r>
              <a:rPr lang="en-US" sz="1600" dirty="0"/>
              <a:t>Use bootstrap sampling to create multiple data sets</a:t>
            </a:r>
          </a:p>
        </p:txBody>
      </p:sp>
      <p:sp>
        <p:nvSpPr>
          <p:cNvPr id="51" name="TextBox 50">
            <a:extLst>
              <a:ext uri="{FF2B5EF4-FFF2-40B4-BE49-F238E27FC236}">
                <a16:creationId xmlns:a16="http://schemas.microsoft.com/office/drawing/2014/main" id="{88F5C3C5-0122-4FE3-8E22-8EB9B885AD21}"/>
              </a:ext>
            </a:extLst>
          </p:cNvPr>
          <p:cNvSpPr txBox="1"/>
          <p:nvPr/>
        </p:nvSpPr>
        <p:spPr>
          <a:xfrm>
            <a:off x="340928" y="3698917"/>
            <a:ext cx="1945072" cy="2308324"/>
          </a:xfrm>
          <a:prstGeom prst="rect">
            <a:avLst/>
          </a:prstGeom>
          <a:noFill/>
        </p:spPr>
        <p:txBody>
          <a:bodyPr wrap="square" rtlCol="0">
            <a:spAutoFit/>
          </a:bodyPr>
          <a:lstStyle/>
          <a:p>
            <a:r>
              <a:rPr lang="en-US" sz="1600" dirty="0"/>
              <a:t>Create the ensemble of models. </a:t>
            </a:r>
          </a:p>
          <a:p>
            <a:endParaRPr lang="en-US" sz="1600" dirty="0"/>
          </a:p>
          <a:p>
            <a:r>
              <a:rPr lang="en-US" sz="1600" dirty="0"/>
              <a:t>Models </a:t>
            </a:r>
            <a:r>
              <a:rPr lang="en-US" sz="1600" b="1" dirty="0"/>
              <a:t>are not really independent </a:t>
            </a:r>
            <a:r>
              <a:rPr lang="en-US" sz="1600" dirty="0"/>
              <a:t>and </a:t>
            </a:r>
            <a:r>
              <a:rPr lang="en-US" sz="1600" b="1" dirty="0"/>
              <a:t>errors are likely to be correlated</a:t>
            </a:r>
          </a:p>
        </p:txBody>
      </p:sp>
      <p:sp>
        <p:nvSpPr>
          <p:cNvPr id="2" name="Rectangle 1">
            <a:extLst>
              <a:ext uri="{FF2B5EF4-FFF2-40B4-BE49-F238E27FC236}">
                <a16:creationId xmlns:a16="http://schemas.microsoft.com/office/drawing/2014/main" id="{08B7792F-5377-46E1-99EC-4C10C87D5855}"/>
              </a:ext>
            </a:extLst>
          </p:cNvPr>
          <p:cNvSpPr/>
          <p:nvPr/>
        </p:nvSpPr>
        <p:spPr>
          <a:xfrm>
            <a:off x="3048000" y="4797031"/>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M-1</a:t>
            </a:r>
          </a:p>
        </p:txBody>
      </p:sp>
      <p:sp>
        <p:nvSpPr>
          <p:cNvPr id="7" name="Rectangle 6">
            <a:extLst>
              <a:ext uri="{FF2B5EF4-FFF2-40B4-BE49-F238E27FC236}">
                <a16:creationId xmlns:a16="http://schemas.microsoft.com/office/drawing/2014/main" id="{7840EE1C-09C7-4B05-B9D3-983AB1EF8FB5}"/>
              </a:ext>
            </a:extLst>
          </p:cNvPr>
          <p:cNvSpPr/>
          <p:nvPr/>
        </p:nvSpPr>
        <p:spPr>
          <a:xfrm>
            <a:off x="4523232" y="4815302"/>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M-2</a:t>
            </a:r>
          </a:p>
        </p:txBody>
      </p:sp>
      <p:sp>
        <p:nvSpPr>
          <p:cNvPr id="8" name="Rectangle 7">
            <a:extLst>
              <a:ext uri="{FF2B5EF4-FFF2-40B4-BE49-F238E27FC236}">
                <a16:creationId xmlns:a16="http://schemas.microsoft.com/office/drawing/2014/main" id="{E58567F8-762E-46E7-9903-0738C2FC8E43}"/>
              </a:ext>
            </a:extLst>
          </p:cNvPr>
          <p:cNvSpPr/>
          <p:nvPr/>
        </p:nvSpPr>
        <p:spPr>
          <a:xfrm>
            <a:off x="6096000" y="4797031"/>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M-3</a:t>
            </a:r>
          </a:p>
        </p:txBody>
      </p:sp>
      <p:sp>
        <p:nvSpPr>
          <p:cNvPr id="9" name="Rectangle 8">
            <a:extLst>
              <a:ext uri="{FF2B5EF4-FFF2-40B4-BE49-F238E27FC236}">
                <a16:creationId xmlns:a16="http://schemas.microsoft.com/office/drawing/2014/main" id="{61030EF8-D9E3-4E26-A940-6785CF900AFD}"/>
              </a:ext>
            </a:extLst>
          </p:cNvPr>
          <p:cNvSpPr/>
          <p:nvPr/>
        </p:nvSpPr>
        <p:spPr>
          <a:xfrm>
            <a:off x="7672939" y="4797031"/>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M-n</a:t>
            </a:r>
          </a:p>
        </p:txBody>
      </p:sp>
      <p:sp>
        <p:nvSpPr>
          <p:cNvPr id="38" name="Rectangle 37">
            <a:extLst>
              <a:ext uri="{FF2B5EF4-FFF2-40B4-BE49-F238E27FC236}">
                <a16:creationId xmlns:a16="http://schemas.microsoft.com/office/drawing/2014/main" id="{2DF96B86-EB3A-45C8-A0B6-69984CD3A3A2}"/>
              </a:ext>
            </a:extLst>
          </p:cNvPr>
          <p:cNvSpPr/>
          <p:nvPr/>
        </p:nvSpPr>
        <p:spPr>
          <a:xfrm>
            <a:off x="2825754" y="5771143"/>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M-1</a:t>
            </a:r>
          </a:p>
        </p:txBody>
      </p:sp>
      <p:sp>
        <p:nvSpPr>
          <p:cNvPr id="40" name="Rectangle 39">
            <a:extLst>
              <a:ext uri="{FF2B5EF4-FFF2-40B4-BE49-F238E27FC236}">
                <a16:creationId xmlns:a16="http://schemas.microsoft.com/office/drawing/2014/main" id="{965155D0-9205-4FC9-A43C-865637924F07}"/>
              </a:ext>
            </a:extLst>
          </p:cNvPr>
          <p:cNvSpPr/>
          <p:nvPr/>
        </p:nvSpPr>
        <p:spPr>
          <a:xfrm>
            <a:off x="4154423" y="5775828"/>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M-2</a:t>
            </a:r>
          </a:p>
        </p:txBody>
      </p:sp>
      <p:sp>
        <p:nvSpPr>
          <p:cNvPr id="41" name="Rectangle 40">
            <a:extLst>
              <a:ext uri="{FF2B5EF4-FFF2-40B4-BE49-F238E27FC236}">
                <a16:creationId xmlns:a16="http://schemas.microsoft.com/office/drawing/2014/main" id="{40C46AE1-69EB-42DB-AF5B-5B8078A9F419}"/>
              </a:ext>
            </a:extLst>
          </p:cNvPr>
          <p:cNvSpPr/>
          <p:nvPr/>
        </p:nvSpPr>
        <p:spPr>
          <a:xfrm>
            <a:off x="6007350" y="5775828"/>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M-3</a:t>
            </a:r>
          </a:p>
        </p:txBody>
      </p:sp>
      <p:sp>
        <p:nvSpPr>
          <p:cNvPr id="42" name="Rectangle 41">
            <a:extLst>
              <a:ext uri="{FF2B5EF4-FFF2-40B4-BE49-F238E27FC236}">
                <a16:creationId xmlns:a16="http://schemas.microsoft.com/office/drawing/2014/main" id="{A1327A73-F472-44B5-B75F-3B69ECC8F481}"/>
              </a:ext>
            </a:extLst>
          </p:cNvPr>
          <p:cNvSpPr/>
          <p:nvPr/>
        </p:nvSpPr>
        <p:spPr>
          <a:xfrm>
            <a:off x="7674606" y="5771143"/>
            <a:ext cx="609600" cy="394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M-n</a:t>
            </a:r>
          </a:p>
        </p:txBody>
      </p:sp>
      <p:sp>
        <p:nvSpPr>
          <p:cNvPr id="48" name="Rectangle 47">
            <a:extLst>
              <a:ext uri="{FF2B5EF4-FFF2-40B4-BE49-F238E27FC236}">
                <a16:creationId xmlns:a16="http://schemas.microsoft.com/office/drawing/2014/main" id="{DCBF0216-8D49-42E0-81EF-73A0A2A345A5}"/>
              </a:ext>
            </a:extLst>
          </p:cNvPr>
          <p:cNvSpPr/>
          <p:nvPr/>
        </p:nvSpPr>
        <p:spPr>
          <a:xfrm>
            <a:off x="2801628" y="5727139"/>
            <a:ext cx="5555123" cy="521261"/>
          </a:xfrm>
          <a:prstGeom prst="rect">
            <a:avLst/>
          </a:prstGeom>
          <a:solidFill>
            <a:schemeClr val="accent4">
              <a:lumMod val="60000"/>
              <a:lumOff val="4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hought Bubble: Cloud 2">
            <a:extLst>
              <a:ext uri="{FF2B5EF4-FFF2-40B4-BE49-F238E27FC236}">
                <a16:creationId xmlns:a16="http://schemas.microsoft.com/office/drawing/2014/main" id="{D92826EF-982E-48E4-B2D7-9B16F2B9ADD0}"/>
              </a:ext>
            </a:extLst>
          </p:cNvPr>
          <p:cNvSpPr/>
          <p:nvPr/>
        </p:nvSpPr>
        <p:spPr>
          <a:xfrm>
            <a:off x="3944628" y="1373798"/>
            <a:ext cx="2819400" cy="852478"/>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Universe</a:t>
            </a:r>
          </a:p>
        </p:txBody>
      </p:sp>
      <p:grpSp>
        <p:nvGrpSpPr>
          <p:cNvPr id="63" name="Group 62">
            <a:extLst>
              <a:ext uri="{FF2B5EF4-FFF2-40B4-BE49-F238E27FC236}">
                <a16:creationId xmlns:a16="http://schemas.microsoft.com/office/drawing/2014/main" id="{1DD4DEDE-B0DB-4643-8A46-E1A3BF84DCD2}"/>
              </a:ext>
            </a:extLst>
          </p:cNvPr>
          <p:cNvGrpSpPr/>
          <p:nvPr/>
        </p:nvGrpSpPr>
        <p:grpSpPr>
          <a:xfrm>
            <a:off x="5033204" y="2622420"/>
            <a:ext cx="1353828" cy="605842"/>
            <a:chOff x="2456172" y="1986782"/>
            <a:chExt cx="1323348" cy="602113"/>
          </a:xfrm>
        </p:grpSpPr>
        <p:pic>
          <p:nvPicPr>
            <p:cNvPr id="64" name="Picture 63">
              <a:extLst>
                <a:ext uri="{FF2B5EF4-FFF2-40B4-BE49-F238E27FC236}">
                  <a16:creationId xmlns:a16="http://schemas.microsoft.com/office/drawing/2014/main" id="{E4983F7C-C8DE-4536-AD4F-46687F1D203D}"/>
                </a:ext>
              </a:extLst>
            </p:cNvPr>
            <p:cNvPicPr>
              <a:picLocks noChangeAspect="1"/>
            </p:cNvPicPr>
            <p:nvPr/>
          </p:nvPicPr>
          <p:blipFill>
            <a:blip r:embed="rId3"/>
            <a:stretch>
              <a:fillRect/>
            </a:stretch>
          </p:blipFill>
          <p:spPr>
            <a:xfrm>
              <a:off x="2456172" y="1986782"/>
              <a:ext cx="1323348" cy="557213"/>
            </a:xfrm>
            <a:prstGeom prst="rect">
              <a:avLst/>
            </a:prstGeom>
          </p:spPr>
        </p:pic>
        <p:sp>
          <p:nvSpPr>
            <p:cNvPr id="65" name="TextBox 64">
              <a:extLst>
                <a:ext uri="{FF2B5EF4-FFF2-40B4-BE49-F238E27FC236}">
                  <a16:creationId xmlns:a16="http://schemas.microsoft.com/office/drawing/2014/main" id="{2CB4E4D8-4703-48C6-9C6A-FB14BB1BDDA2}"/>
                </a:ext>
              </a:extLst>
            </p:cNvPr>
            <p:cNvSpPr txBox="1"/>
            <p:nvPr/>
          </p:nvSpPr>
          <p:spPr>
            <a:xfrm>
              <a:off x="2579472" y="2175954"/>
              <a:ext cx="1143000" cy="412941"/>
            </a:xfrm>
            <a:prstGeom prst="rect">
              <a:avLst/>
            </a:prstGeom>
            <a:noFill/>
          </p:spPr>
          <p:txBody>
            <a:bodyPr wrap="square" rtlCol="0">
              <a:spAutoFit/>
            </a:bodyPr>
            <a:lstStyle/>
            <a:p>
              <a:r>
                <a:rPr lang="en-US" sz="1050" dirty="0"/>
                <a:t>Training Data (N)</a:t>
              </a:r>
            </a:p>
          </p:txBody>
        </p:sp>
      </p:grpSp>
      <p:cxnSp>
        <p:nvCxnSpPr>
          <p:cNvPr id="75" name="Connector: Elbow 74">
            <a:extLst>
              <a:ext uri="{FF2B5EF4-FFF2-40B4-BE49-F238E27FC236}">
                <a16:creationId xmlns:a16="http://schemas.microsoft.com/office/drawing/2014/main" id="{C9195D64-C5A8-4883-9827-EFC5DA87CE36}"/>
              </a:ext>
            </a:extLst>
          </p:cNvPr>
          <p:cNvCxnSpPr>
            <a:stCxn id="3" idx="1"/>
            <a:endCxn id="64" idx="0"/>
          </p:cNvCxnSpPr>
          <p:nvPr/>
        </p:nvCxnSpPr>
        <p:spPr>
          <a:xfrm rot="16200000" flipH="1">
            <a:off x="5333697" y="2245999"/>
            <a:ext cx="397052" cy="35579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Right Brace 77">
            <a:extLst>
              <a:ext uri="{FF2B5EF4-FFF2-40B4-BE49-F238E27FC236}">
                <a16:creationId xmlns:a16="http://schemas.microsoft.com/office/drawing/2014/main" id="{A3A8BE56-1BDD-4FA7-94F5-C82BEAA993D0}"/>
              </a:ext>
            </a:extLst>
          </p:cNvPr>
          <p:cNvSpPr/>
          <p:nvPr/>
        </p:nvSpPr>
        <p:spPr>
          <a:xfrm rot="5400000">
            <a:off x="5293194" y="2697822"/>
            <a:ext cx="394573" cy="56085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 name="Oval 3">
            <a:extLst>
              <a:ext uri="{FF2B5EF4-FFF2-40B4-BE49-F238E27FC236}">
                <a16:creationId xmlns:a16="http://schemas.microsoft.com/office/drawing/2014/main" id="{A19FDD49-CFC1-412B-99BE-1BCCFE88502E}"/>
              </a:ext>
            </a:extLst>
          </p:cNvPr>
          <p:cNvSpPr/>
          <p:nvPr/>
        </p:nvSpPr>
        <p:spPr>
          <a:xfrm>
            <a:off x="4834902" y="3495807"/>
            <a:ext cx="1757922" cy="314193"/>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Bootstrapping</a:t>
            </a:r>
          </a:p>
        </p:txBody>
      </p:sp>
      <p:cxnSp>
        <p:nvCxnSpPr>
          <p:cNvPr id="10" name="Straight Arrow Connector 9">
            <a:extLst>
              <a:ext uri="{FF2B5EF4-FFF2-40B4-BE49-F238E27FC236}">
                <a16:creationId xmlns:a16="http://schemas.microsoft.com/office/drawing/2014/main" id="{CB9A7755-F62E-474B-A267-9C720ABC2DD7}"/>
              </a:ext>
            </a:extLst>
          </p:cNvPr>
          <p:cNvCxnSpPr>
            <a:stCxn id="64" idx="2"/>
            <a:endCxn id="4" idx="0"/>
          </p:cNvCxnSpPr>
          <p:nvPr/>
        </p:nvCxnSpPr>
        <p:spPr>
          <a:xfrm>
            <a:off x="5710118" y="3183084"/>
            <a:ext cx="3745" cy="3127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6" name="Group 35">
            <a:extLst>
              <a:ext uri="{FF2B5EF4-FFF2-40B4-BE49-F238E27FC236}">
                <a16:creationId xmlns:a16="http://schemas.microsoft.com/office/drawing/2014/main" id="{899E8F0A-80CA-494E-AE6C-5B9A9712D1CF}"/>
              </a:ext>
            </a:extLst>
          </p:cNvPr>
          <p:cNvGrpSpPr/>
          <p:nvPr/>
        </p:nvGrpSpPr>
        <p:grpSpPr>
          <a:xfrm>
            <a:off x="2686228" y="4074796"/>
            <a:ext cx="1353828" cy="560664"/>
            <a:chOff x="2456172" y="1986782"/>
            <a:chExt cx="1323348" cy="557213"/>
          </a:xfrm>
        </p:grpSpPr>
        <p:pic>
          <p:nvPicPr>
            <p:cNvPr id="37" name="Picture 36">
              <a:extLst>
                <a:ext uri="{FF2B5EF4-FFF2-40B4-BE49-F238E27FC236}">
                  <a16:creationId xmlns:a16="http://schemas.microsoft.com/office/drawing/2014/main" id="{733A2461-E7AA-4A89-AF80-27175D6FBDFB}"/>
                </a:ext>
              </a:extLst>
            </p:cNvPr>
            <p:cNvPicPr>
              <a:picLocks noChangeAspect="1"/>
            </p:cNvPicPr>
            <p:nvPr/>
          </p:nvPicPr>
          <p:blipFill>
            <a:blip r:embed="rId3"/>
            <a:stretch>
              <a:fillRect/>
            </a:stretch>
          </p:blipFill>
          <p:spPr>
            <a:xfrm>
              <a:off x="2456172" y="1986782"/>
              <a:ext cx="1323348" cy="557213"/>
            </a:xfrm>
            <a:prstGeom prst="rect">
              <a:avLst/>
            </a:prstGeom>
          </p:spPr>
        </p:pic>
        <p:sp>
          <p:nvSpPr>
            <p:cNvPr id="39" name="TextBox 38">
              <a:extLst>
                <a:ext uri="{FF2B5EF4-FFF2-40B4-BE49-F238E27FC236}">
                  <a16:creationId xmlns:a16="http://schemas.microsoft.com/office/drawing/2014/main" id="{D7301C50-0F7E-48B1-8667-75C3EF76C2F5}"/>
                </a:ext>
              </a:extLst>
            </p:cNvPr>
            <p:cNvSpPr txBox="1"/>
            <p:nvPr/>
          </p:nvSpPr>
          <p:spPr>
            <a:xfrm>
              <a:off x="2579472" y="2175954"/>
              <a:ext cx="1143000" cy="252353"/>
            </a:xfrm>
            <a:prstGeom prst="rect">
              <a:avLst/>
            </a:prstGeom>
            <a:noFill/>
          </p:spPr>
          <p:txBody>
            <a:bodyPr wrap="square" rtlCol="0">
              <a:spAutoFit/>
            </a:bodyPr>
            <a:lstStyle/>
            <a:p>
              <a:r>
                <a:rPr lang="en-US" sz="1050" dirty="0"/>
                <a:t>BSample1</a:t>
              </a:r>
            </a:p>
          </p:txBody>
        </p:sp>
      </p:grpSp>
      <p:grpSp>
        <p:nvGrpSpPr>
          <p:cNvPr id="43" name="Group 42">
            <a:extLst>
              <a:ext uri="{FF2B5EF4-FFF2-40B4-BE49-F238E27FC236}">
                <a16:creationId xmlns:a16="http://schemas.microsoft.com/office/drawing/2014/main" id="{9BBCBFF2-33A9-45CC-BD33-56EA2E891826}"/>
              </a:ext>
            </a:extLst>
          </p:cNvPr>
          <p:cNvGrpSpPr/>
          <p:nvPr/>
        </p:nvGrpSpPr>
        <p:grpSpPr>
          <a:xfrm>
            <a:off x="4154423" y="4083406"/>
            <a:ext cx="1353828" cy="560664"/>
            <a:chOff x="2456172" y="1986782"/>
            <a:chExt cx="1323348" cy="557213"/>
          </a:xfrm>
        </p:grpSpPr>
        <p:pic>
          <p:nvPicPr>
            <p:cNvPr id="44" name="Picture 43">
              <a:extLst>
                <a:ext uri="{FF2B5EF4-FFF2-40B4-BE49-F238E27FC236}">
                  <a16:creationId xmlns:a16="http://schemas.microsoft.com/office/drawing/2014/main" id="{E0B5A8EE-D18B-499D-A874-F3D99E880346}"/>
                </a:ext>
              </a:extLst>
            </p:cNvPr>
            <p:cNvPicPr>
              <a:picLocks noChangeAspect="1"/>
            </p:cNvPicPr>
            <p:nvPr/>
          </p:nvPicPr>
          <p:blipFill>
            <a:blip r:embed="rId3"/>
            <a:stretch>
              <a:fillRect/>
            </a:stretch>
          </p:blipFill>
          <p:spPr>
            <a:xfrm>
              <a:off x="2456172" y="1986782"/>
              <a:ext cx="1323348" cy="557213"/>
            </a:xfrm>
            <a:prstGeom prst="rect">
              <a:avLst/>
            </a:prstGeom>
          </p:spPr>
        </p:pic>
        <p:sp>
          <p:nvSpPr>
            <p:cNvPr id="45" name="TextBox 44">
              <a:extLst>
                <a:ext uri="{FF2B5EF4-FFF2-40B4-BE49-F238E27FC236}">
                  <a16:creationId xmlns:a16="http://schemas.microsoft.com/office/drawing/2014/main" id="{EDC3B10E-945A-42F4-A1B8-E8E70B9CCE25}"/>
                </a:ext>
              </a:extLst>
            </p:cNvPr>
            <p:cNvSpPr txBox="1"/>
            <p:nvPr/>
          </p:nvSpPr>
          <p:spPr>
            <a:xfrm>
              <a:off x="2579472" y="2175954"/>
              <a:ext cx="1143000" cy="252353"/>
            </a:xfrm>
            <a:prstGeom prst="rect">
              <a:avLst/>
            </a:prstGeom>
            <a:noFill/>
          </p:spPr>
          <p:txBody>
            <a:bodyPr wrap="square" rtlCol="0">
              <a:spAutoFit/>
            </a:bodyPr>
            <a:lstStyle/>
            <a:p>
              <a:r>
                <a:rPr lang="en-US" sz="1050" dirty="0"/>
                <a:t>BSample2</a:t>
              </a:r>
            </a:p>
          </p:txBody>
        </p:sp>
      </p:grpSp>
      <p:grpSp>
        <p:nvGrpSpPr>
          <p:cNvPr id="46" name="Group 45">
            <a:extLst>
              <a:ext uri="{FF2B5EF4-FFF2-40B4-BE49-F238E27FC236}">
                <a16:creationId xmlns:a16="http://schemas.microsoft.com/office/drawing/2014/main" id="{0AB9889A-480D-4C62-AEE0-DFC38291B6CD}"/>
              </a:ext>
            </a:extLst>
          </p:cNvPr>
          <p:cNvGrpSpPr/>
          <p:nvPr/>
        </p:nvGrpSpPr>
        <p:grpSpPr>
          <a:xfrm>
            <a:off x="5743137" y="4080765"/>
            <a:ext cx="1353828" cy="560664"/>
            <a:chOff x="2456172" y="1986782"/>
            <a:chExt cx="1323348" cy="557213"/>
          </a:xfrm>
        </p:grpSpPr>
        <p:pic>
          <p:nvPicPr>
            <p:cNvPr id="47" name="Picture 46">
              <a:extLst>
                <a:ext uri="{FF2B5EF4-FFF2-40B4-BE49-F238E27FC236}">
                  <a16:creationId xmlns:a16="http://schemas.microsoft.com/office/drawing/2014/main" id="{F6347FFD-D5B4-4A06-970A-1FF72FC78FB0}"/>
                </a:ext>
              </a:extLst>
            </p:cNvPr>
            <p:cNvPicPr>
              <a:picLocks noChangeAspect="1"/>
            </p:cNvPicPr>
            <p:nvPr/>
          </p:nvPicPr>
          <p:blipFill>
            <a:blip r:embed="rId3"/>
            <a:stretch>
              <a:fillRect/>
            </a:stretch>
          </p:blipFill>
          <p:spPr>
            <a:xfrm>
              <a:off x="2456172" y="1986782"/>
              <a:ext cx="1323348" cy="557213"/>
            </a:xfrm>
            <a:prstGeom prst="rect">
              <a:avLst/>
            </a:prstGeom>
          </p:spPr>
        </p:pic>
        <p:sp>
          <p:nvSpPr>
            <p:cNvPr id="49" name="TextBox 48">
              <a:extLst>
                <a:ext uri="{FF2B5EF4-FFF2-40B4-BE49-F238E27FC236}">
                  <a16:creationId xmlns:a16="http://schemas.microsoft.com/office/drawing/2014/main" id="{BCA483DD-86B6-4DE7-A075-BDBD503BF5A7}"/>
                </a:ext>
              </a:extLst>
            </p:cNvPr>
            <p:cNvSpPr txBox="1"/>
            <p:nvPr/>
          </p:nvSpPr>
          <p:spPr>
            <a:xfrm>
              <a:off x="2579472" y="2175954"/>
              <a:ext cx="1143000" cy="252353"/>
            </a:xfrm>
            <a:prstGeom prst="rect">
              <a:avLst/>
            </a:prstGeom>
            <a:noFill/>
          </p:spPr>
          <p:txBody>
            <a:bodyPr wrap="square" rtlCol="0">
              <a:spAutoFit/>
            </a:bodyPr>
            <a:lstStyle/>
            <a:p>
              <a:r>
                <a:rPr lang="en-US" sz="1050" dirty="0"/>
                <a:t>BSample3</a:t>
              </a:r>
            </a:p>
          </p:txBody>
        </p:sp>
      </p:grpSp>
      <p:grpSp>
        <p:nvGrpSpPr>
          <p:cNvPr id="53" name="Group 52">
            <a:extLst>
              <a:ext uri="{FF2B5EF4-FFF2-40B4-BE49-F238E27FC236}">
                <a16:creationId xmlns:a16="http://schemas.microsoft.com/office/drawing/2014/main" id="{1CC49423-84AC-4317-ACBC-0615D11AFE1C}"/>
              </a:ext>
            </a:extLst>
          </p:cNvPr>
          <p:cNvGrpSpPr/>
          <p:nvPr/>
        </p:nvGrpSpPr>
        <p:grpSpPr>
          <a:xfrm>
            <a:off x="7302492" y="4087536"/>
            <a:ext cx="1353828" cy="560664"/>
            <a:chOff x="2456172" y="1986782"/>
            <a:chExt cx="1323348" cy="557213"/>
          </a:xfrm>
        </p:grpSpPr>
        <p:pic>
          <p:nvPicPr>
            <p:cNvPr id="54" name="Picture 53">
              <a:extLst>
                <a:ext uri="{FF2B5EF4-FFF2-40B4-BE49-F238E27FC236}">
                  <a16:creationId xmlns:a16="http://schemas.microsoft.com/office/drawing/2014/main" id="{3FC99520-FC44-4515-8F44-E5B1A4991F67}"/>
                </a:ext>
              </a:extLst>
            </p:cNvPr>
            <p:cNvPicPr>
              <a:picLocks noChangeAspect="1"/>
            </p:cNvPicPr>
            <p:nvPr/>
          </p:nvPicPr>
          <p:blipFill>
            <a:blip r:embed="rId3"/>
            <a:stretch>
              <a:fillRect/>
            </a:stretch>
          </p:blipFill>
          <p:spPr>
            <a:xfrm>
              <a:off x="2456172" y="1986782"/>
              <a:ext cx="1323348" cy="557213"/>
            </a:xfrm>
            <a:prstGeom prst="rect">
              <a:avLst/>
            </a:prstGeom>
          </p:spPr>
        </p:pic>
        <p:sp>
          <p:nvSpPr>
            <p:cNvPr id="55" name="TextBox 54">
              <a:extLst>
                <a:ext uri="{FF2B5EF4-FFF2-40B4-BE49-F238E27FC236}">
                  <a16:creationId xmlns:a16="http://schemas.microsoft.com/office/drawing/2014/main" id="{80AD9679-E9AC-4F1A-B65F-82C394C1D6B2}"/>
                </a:ext>
              </a:extLst>
            </p:cNvPr>
            <p:cNvSpPr txBox="1"/>
            <p:nvPr/>
          </p:nvSpPr>
          <p:spPr>
            <a:xfrm>
              <a:off x="2579472" y="2175954"/>
              <a:ext cx="1143000" cy="252353"/>
            </a:xfrm>
            <a:prstGeom prst="rect">
              <a:avLst/>
            </a:prstGeom>
            <a:noFill/>
          </p:spPr>
          <p:txBody>
            <a:bodyPr wrap="square" rtlCol="0">
              <a:spAutoFit/>
            </a:bodyPr>
            <a:lstStyle/>
            <a:p>
              <a:r>
                <a:rPr lang="en-US" sz="1050" dirty="0" err="1"/>
                <a:t>BSample</a:t>
              </a:r>
              <a:r>
                <a:rPr lang="en-US" sz="1050" dirty="0"/>
                <a:t> N</a:t>
              </a:r>
            </a:p>
          </p:txBody>
        </p:sp>
      </p:grpSp>
      <p:cxnSp>
        <p:nvCxnSpPr>
          <p:cNvPr id="12" name="Connector: Elbow 11">
            <a:extLst>
              <a:ext uri="{FF2B5EF4-FFF2-40B4-BE49-F238E27FC236}">
                <a16:creationId xmlns:a16="http://schemas.microsoft.com/office/drawing/2014/main" id="{70D967E2-95C5-4E10-A04E-44A50051A2B4}"/>
              </a:ext>
            </a:extLst>
          </p:cNvPr>
          <p:cNvCxnSpPr>
            <a:stCxn id="4" idx="4"/>
            <a:endCxn id="37" idx="0"/>
          </p:cNvCxnSpPr>
          <p:nvPr/>
        </p:nvCxnSpPr>
        <p:spPr>
          <a:xfrm rot="5400000">
            <a:off x="4406105" y="2767038"/>
            <a:ext cx="264796" cy="235072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27AEABF0-711A-4AEA-B2B5-8BB99E9F76C9}"/>
              </a:ext>
            </a:extLst>
          </p:cNvPr>
          <p:cNvCxnSpPr>
            <a:stCxn id="4" idx="4"/>
            <a:endCxn id="54" idx="0"/>
          </p:cNvCxnSpPr>
          <p:nvPr/>
        </p:nvCxnSpPr>
        <p:spPr>
          <a:xfrm rot="16200000" flipH="1">
            <a:off x="6707866" y="2815996"/>
            <a:ext cx="277536" cy="226554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092BD1A4-AB7D-4B71-8061-1C5BDCC28AD1}"/>
              </a:ext>
            </a:extLst>
          </p:cNvPr>
          <p:cNvCxnSpPr>
            <a:stCxn id="4" idx="4"/>
            <a:endCxn id="44" idx="0"/>
          </p:cNvCxnSpPr>
          <p:nvPr/>
        </p:nvCxnSpPr>
        <p:spPr>
          <a:xfrm rot="5400000">
            <a:off x="5135897" y="3505440"/>
            <a:ext cx="273406" cy="88252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620284BB-CA6E-4B64-9D1E-DAE68BC1F9B8}"/>
              </a:ext>
            </a:extLst>
          </p:cNvPr>
          <p:cNvCxnSpPr>
            <a:stCxn id="4" idx="4"/>
            <a:endCxn id="47" idx="0"/>
          </p:cNvCxnSpPr>
          <p:nvPr/>
        </p:nvCxnSpPr>
        <p:spPr>
          <a:xfrm rot="16200000" flipH="1">
            <a:off x="5931575" y="3592288"/>
            <a:ext cx="270765" cy="7061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9A9C670-3BE4-4A55-BCC8-9B714F507191}"/>
              </a:ext>
            </a:extLst>
          </p:cNvPr>
          <p:cNvCxnSpPr>
            <a:stCxn id="37" idx="2"/>
            <a:endCxn id="2" idx="0"/>
          </p:cNvCxnSpPr>
          <p:nvPr/>
        </p:nvCxnSpPr>
        <p:spPr>
          <a:xfrm flipH="1">
            <a:off x="3352800" y="4635460"/>
            <a:ext cx="10342" cy="161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38D9588-4D89-49C2-8034-D9332C27BAA0}"/>
              </a:ext>
            </a:extLst>
          </p:cNvPr>
          <p:cNvCxnSpPr>
            <a:stCxn id="44" idx="2"/>
            <a:endCxn id="7" idx="0"/>
          </p:cNvCxnSpPr>
          <p:nvPr/>
        </p:nvCxnSpPr>
        <p:spPr>
          <a:xfrm flipH="1">
            <a:off x="4828032" y="4644070"/>
            <a:ext cx="3305" cy="171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09A0D35-F192-4537-B10B-422BB77447FA}"/>
              </a:ext>
            </a:extLst>
          </p:cNvPr>
          <p:cNvCxnSpPr>
            <a:stCxn id="47" idx="2"/>
            <a:endCxn id="8" idx="0"/>
          </p:cNvCxnSpPr>
          <p:nvPr/>
        </p:nvCxnSpPr>
        <p:spPr>
          <a:xfrm flipH="1">
            <a:off x="6400800" y="4641429"/>
            <a:ext cx="19251" cy="15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7F6E628-6435-47DB-96C5-993C0BAFBB7B}"/>
              </a:ext>
            </a:extLst>
          </p:cNvPr>
          <p:cNvCxnSpPr>
            <a:stCxn id="54" idx="2"/>
            <a:endCxn id="9" idx="0"/>
          </p:cNvCxnSpPr>
          <p:nvPr/>
        </p:nvCxnSpPr>
        <p:spPr>
          <a:xfrm flipH="1">
            <a:off x="7977739" y="4648200"/>
            <a:ext cx="1667" cy="148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753269"/>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2794611"/>
          </a:xfrm>
        </p:spPr>
        <p:txBody>
          <a:bodyPr wrap="square">
            <a:spAutoFit/>
          </a:bodyPr>
          <a:lstStyle/>
          <a:p>
            <a:pPr marL="342900" indent="-342900">
              <a:buNone/>
            </a:pPr>
            <a:r>
              <a:rPr lang="en-US" altLang="en-US" sz="1800" b="1" u="sng" dirty="0">
                <a:latin typeface="Arial" charset="0"/>
              </a:rPr>
              <a:t>Ensemble Methods (Bagging)</a:t>
            </a:r>
            <a:r>
              <a:rPr lang="en-US" altLang="en-US" sz="1800" u="sng" dirty="0">
                <a:latin typeface="Arial" charset="0"/>
              </a:rPr>
              <a:t> </a:t>
            </a:r>
            <a:r>
              <a:rPr lang="en-US" altLang="en-US" sz="1800" dirty="0">
                <a:latin typeface="Arial" charset="0"/>
              </a:rPr>
              <a:t>– How does it work</a:t>
            </a:r>
            <a:endParaRPr lang="en-IN" sz="1600" dirty="0"/>
          </a:p>
          <a:p>
            <a:pPr marL="342900" indent="-342900">
              <a:buFont typeface="+mj-lt"/>
              <a:buAutoNum type="arabicPeriod"/>
            </a:pPr>
            <a:r>
              <a:rPr lang="en-US" sz="1800" dirty="0"/>
              <a:t>Once an ensemble has been built, each instance is given the test record to work on</a:t>
            </a:r>
          </a:p>
          <a:p>
            <a:pPr marL="854075" lvl="1" indent="-342900">
              <a:buFont typeface="+mj-lt"/>
              <a:buAutoNum type="alphaLcPeriod"/>
            </a:pPr>
            <a:r>
              <a:rPr lang="en-US" sz="1600" dirty="0"/>
              <a:t>If the problem is classification, each instance classifies the record. Some will mis-classify and other will correctly do so</a:t>
            </a:r>
          </a:p>
          <a:p>
            <a:pPr marL="854075" lvl="1" indent="-342900">
              <a:buFont typeface="+mj-lt"/>
              <a:buAutoNum type="alphaLcPeriod"/>
            </a:pPr>
            <a:r>
              <a:rPr lang="en-US" sz="1600" dirty="0"/>
              <a:t>The classifications are sent through a voting process where the majority wins</a:t>
            </a:r>
          </a:p>
          <a:p>
            <a:pPr marL="854075" lvl="1" indent="-342900">
              <a:buFont typeface="+mj-lt"/>
              <a:buAutoNum type="alphaLcPeriod"/>
            </a:pPr>
            <a:r>
              <a:rPr lang="en-US" sz="1600" dirty="0"/>
              <a:t>To prevent ties, the number of models in an ensemble should be odd. If the number is even, a random function will be used to break the tie</a:t>
            </a:r>
          </a:p>
          <a:p>
            <a:pPr marL="0" indent="0">
              <a:buNone/>
            </a:pPr>
            <a:endParaRPr lang="en-US" sz="18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61" name="Group 60">
            <a:extLst>
              <a:ext uri="{FF2B5EF4-FFF2-40B4-BE49-F238E27FC236}">
                <a16:creationId xmlns:a16="http://schemas.microsoft.com/office/drawing/2014/main" id="{19D1707C-08BB-46B6-A287-6590C8E7EA72}"/>
              </a:ext>
            </a:extLst>
          </p:cNvPr>
          <p:cNvGrpSpPr/>
          <p:nvPr/>
        </p:nvGrpSpPr>
        <p:grpSpPr>
          <a:xfrm>
            <a:off x="470988" y="3651007"/>
            <a:ext cx="8438798" cy="2825993"/>
            <a:chOff x="470988" y="3651007"/>
            <a:chExt cx="8438798" cy="2825993"/>
          </a:xfrm>
        </p:grpSpPr>
        <p:pic>
          <p:nvPicPr>
            <p:cNvPr id="5" name="Picture 4">
              <a:extLst>
                <a:ext uri="{FF2B5EF4-FFF2-40B4-BE49-F238E27FC236}">
                  <a16:creationId xmlns:a16="http://schemas.microsoft.com/office/drawing/2014/main" id="{0F1F2895-E6A8-410E-A548-A8B11780F2C5}"/>
                </a:ext>
              </a:extLst>
            </p:cNvPr>
            <p:cNvPicPr>
              <a:picLocks noChangeAspect="1"/>
            </p:cNvPicPr>
            <p:nvPr/>
          </p:nvPicPr>
          <p:blipFill>
            <a:blip r:embed="rId3"/>
            <a:stretch>
              <a:fillRect/>
            </a:stretch>
          </p:blipFill>
          <p:spPr>
            <a:xfrm>
              <a:off x="648705" y="6155388"/>
              <a:ext cx="1824046" cy="296823"/>
            </a:xfrm>
            <a:prstGeom prst="rect">
              <a:avLst/>
            </a:prstGeom>
          </p:spPr>
        </p:pic>
        <p:sp>
          <p:nvSpPr>
            <p:cNvPr id="6" name="Rectangle 5">
              <a:extLst>
                <a:ext uri="{FF2B5EF4-FFF2-40B4-BE49-F238E27FC236}">
                  <a16:creationId xmlns:a16="http://schemas.microsoft.com/office/drawing/2014/main" id="{00E55837-5E2B-47A2-A0B3-64A3B7562CD9}"/>
                </a:ext>
              </a:extLst>
            </p:cNvPr>
            <p:cNvSpPr/>
            <p:nvPr/>
          </p:nvSpPr>
          <p:spPr>
            <a:xfrm>
              <a:off x="529050" y="4318968"/>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M-1</a:t>
              </a:r>
            </a:p>
          </p:txBody>
        </p:sp>
        <p:sp>
          <p:nvSpPr>
            <p:cNvPr id="7" name="Rectangle 6">
              <a:extLst>
                <a:ext uri="{FF2B5EF4-FFF2-40B4-BE49-F238E27FC236}">
                  <a16:creationId xmlns:a16="http://schemas.microsoft.com/office/drawing/2014/main" id="{32023B84-A8D3-4A8E-A811-264714CB3AF4}"/>
                </a:ext>
              </a:extLst>
            </p:cNvPr>
            <p:cNvSpPr/>
            <p:nvPr/>
          </p:nvSpPr>
          <p:spPr>
            <a:xfrm>
              <a:off x="1513224" y="4353218"/>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M-2</a:t>
              </a:r>
            </a:p>
          </p:txBody>
        </p:sp>
        <p:sp>
          <p:nvSpPr>
            <p:cNvPr id="8" name="Rectangle 7">
              <a:extLst>
                <a:ext uri="{FF2B5EF4-FFF2-40B4-BE49-F238E27FC236}">
                  <a16:creationId xmlns:a16="http://schemas.microsoft.com/office/drawing/2014/main" id="{5BFD4C25-014B-4DBD-9040-D35AC6DC2372}"/>
                </a:ext>
              </a:extLst>
            </p:cNvPr>
            <p:cNvSpPr/>
            <p:nvPr/>
          </p:nvSpPr>
          <p:spPr>
            <a:xfrm>
              <a:off x="2885727" y="4353218"/>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M-3</a:t>
              </a:r>
            </a:p>
          </p:txBody>
        </p:sp>
        <p:sp>
          <p:nvSpPr>
            <p:cNvPr id="9" name="Rectangle 8">
              <a:extLst>
                <a:ext uri="{FF2B5EF4-FFF2-40B4-BE49-F238E27FC236}">
                  <a16:creationId xmlns:a16="http://schemas.microsoft.com/office/drawing/2014/main" id="{DCA1E8A4-A8E7-4883-B264-8CAD65F7D277}"/>
                </a:ext>
              </a:extLst>
            </p:cNvPr>
            <p:cNvSpPr/>
            <p:nvPr/>
          </p:nvSpPr>
          <p:spPr>
            <a:xfrm>
              <a:off x="4120700" y="4318968"/>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M-n</a:t>
              </a:r>
            </a:p>
          </p:txBody>
        </p:sp>
        <p:cxnSp>
          <p:nvCxnSpPr>
            <p:cNvPr id="10" name="Connector: Elbow 9">
              <a:extLst>
                <a:ext uri="{FF2B5EF4-FFF2-40B4-BE49-F238E27FC236}">
                  <a16:creationId xmlns:a16="http://schemas.microsoft.com/office/drawing/2014/main" id="{9F76ACF9-D1E2-4551-A772-98F1D686B2F7}"/>
                </a:ext>
              </a:extLst>
            </p:cNvPr>
            <p:cNvCxnSpPr>
              <a:cxnSpLocks/>
              <a:endCxn id="6" idx="0"/>
            </p:cNvCxnSpPr>
            <p:nvPr/>
          </p:nvCxnSpPr>
          <p:spPr>
            <a:xfrm rot="5400000">
              <a:off x="1550081" y="3290179"/>
              <a:ext cx="233530" cy="182404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Elbow 10">
              <a:extLst>
                <a:ext uri="{FF2B5EF4-FFF2-40B4-BE49-F238E27FC236}">
                  <a16:creationId xmlns:a16="http://schemas.microsoft.com/office/drawing/2014/main" id="{FA83ABF5-40E9-43F9-A540-912C2B34D57B}"/>
                </a:ext>
              </a:extLst>
            </p:cNvPr>
            <p:cNvCxnSpPr>
              <a:cxnSpLocks/>
              <a:endCxn id="9" idx="0"/>
            </p:cNvCxnSpPr>
            <p:nvPr/>
          </p:nvCxnSpPr>
          <p:spPr>
            <a:xfrm rot="16200000" flipH="1">
              <a:off x="3345905" y="3318400"/>
              <a:ext cx="233530" cy="176760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2CAD7ABB-2EEA-473F-B2CD-71276E581E61}"/>
                </a:ext>
              </a:extLst>
            </p:cNvPr>
            <p:cNvCxnSpPr>
              <a:cxnSpLocks/>
              <a:endCxn id="7" idx="0"/>
            </p:cNvCxnSpPr>
            <p:nvPr/>
          </p:nvCxnSpPr>
          <p:spPr>
            <a:xfrm rot="5400000">
              <a:off x="2025042" y="3799392"/>
              <a:ext cx="267780" cy="83987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980FA8B9-9748-4823-AABD-A25404F7F57A}"/>
                </a:ext>
              </a:extLst>
            </p:cNvPr>
            <p:cNvCxnSpPr>
              <a:cxnSpLocks/>
              <a:endCxn id="8" idx="0"/>
            </p:cNvCxnSpPr>
            <p:nvPr/>
          </p:nvCxnSpPr>
          <p:spPr>
            <a:xfrm rot="16200000" flipH="1">
              <a:off x="2711293" y="3953013"/>
              <a:ext cx="267780" cy="53263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E8AEEAC0-4D67-410A-B426-0F381B7DEEE0}"/>
                </a:ext>
              </a:extLst>
            </p:cNvPr>
            <p:cNvSpPr/>
            <p:nvPr/>
          </p:nvSpPr>
          <p:spPr>
            <a:xfrm>
              <a:off x="470988" y="4311555"/>
              <a:ext cx="4114800" cy="263263"/>
            </a:xfrm>
            <a:prstGeom prst="rect">
              <a:avLst/>
            </a:prstGeom>
            <a:solidFill>
              <a:schemeClr val="accent4">
                <a:lumMod val="60000"/>
                <a:lumOff val="4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EA98880-E6D1-4E0E-BB26-CDF14B90968E}"/>
                </a:ext>
              </a:extLst>
            </p:cNvPr>
            <p:cNvPicPr>
              <a:picLocks noChangeAspect="1"/>
            </p:cNvPicPr>
            <p:nvPr/>
          </p:nvPicPr>
          <p:blipFill>
            <a:blip r:embed="rId3"/>
            <a:stretch>
              <a:fillRect/>
            </a:stretch>
          </p:blipFill>
          <p:spPr>
            <a:xfrm>
              <a:off x="1925163" y="3712748"/>
              <a:ext cx="1824046" cy="296823"/>
            </a:xfrm>
            <a:prstGeom prst="rect">
              <a:avLst/>
            </a:prstGeom>
          </p:spPr>
        </p:pic>
        <p:sp>
          <p:nvSpPr>
            <p:cNvPr id="16" name="TextBox 15">
              <a:extLst>
                <a:ext uri="{FF2B5EF4-FFF2-40B4-BE49-F238E27FC236}">
                  <a16:creationId xmlns:a16="http://schemas.microsoft.com/office/drawing/2014/main" id="{7D3F4D85-B3B3-459D-8F8B-617E4CCA3D43}"/>
                </a:ext>
              </a:extLst>
            </p:cNvPr>
            <p:cNvSpPr txBox="1"/>
            <p:nvPr/>
          </p:nvSpPr>
          <p:spPr>
            <a:xfrm>
              <a:off x="2176803" y="3754885"/>
              <a:ext cx="811388" cy="248198"/>
            </a:xfrm>
            <a:prstGeom prst="rect">
              <a:avLst/>
            </a:prstGeom>
            <a:noFill/>
          </p:spPr>
          <p:txBody>
            <a:bodyPr wrap="none" rtlCol="0">
              <a:spAutoFit/>
            </a:bodyPr>
            <a:lstStyle/>
            <a:p>
              <a:r>
                <a:rPr lang="en-US" sz="1200" dirty="0"/>
                <a:t>Test Record</a:t>
              </a:r>
            </a:p>
          </p:txBody>
        </p:sp>
        <p:sp>
          <p:nvSpPr>
            <p:cNvPr id="17" name="TextBox 16">
              <a:extLst>
                <a:ext uri="{FF2B5EF4-FFF2-40B4-BE49-F238E27FC236}">
                  <a16:creationId xmlns:a16="http://schemas.microsoft.com/office/drawing/2014/main" id="{3792D4D6-625B-473F-98B7-E7E8A6F7E624}"/>
                </a:ext>
              </a:extLst>
            </p:cNvPr>
            <p:cNvSpPr txBox="1"/>
            <p:nvPr/>
          </p:nvSpPr>
          <p:spPr>
            <a:xfrm>
              <a:off x="623540" y="4745285"/>
              <a:ext cx="246233" cy="275776"/>
            </a:xfrm>
            <a:prstGeom prst="rect">
              <a:avLst/>
            </a:prstGeom>
            <a:noFill/>
            <a:ln>
              <a:solidFill>
                <a:srgbClr val="000000"/>
              </a:solidFill>
            </a:ln>
          </p:spPr>
          <p:txBody>
            <a:bodyPr wrap="square" rtlCol="0">
              <a:spAutoFit/>
            </a:bodyPr>
            <a:lstStyle/>
            <a:p>
              <a:r>
                <a:rPr lang="en-US" sz="1400" dirty="0"/>
                <a:t>D</a:t>
              </a:r>
            </a:p>
          </p:txBody>
        </p:sp>
        <p:sp>
          <p:nvSpPr>
            <p:cNvPr id="18" name="TextBox 17">
              <a:extLst>
                <a:ext uri="{FF2B5EF4-FFF2-40B4-BE49-F238E27FC236}">
                  <a16:creationId xmlns:a16="http://schemas.microsoft.com/office/drawing/2014/main" id="{0D00B734-6956-48E2-8DED-5D15E7850445}"/>
                </a:ext>
              </a:extLst>
            </p:cNvPr>
            <p:cNvSpPr txBox="1"/>
            <p:nvPr/>
          </p:nvSpPr>
          <p:spPr>
            <a:xfrm>
              <a:off x="1615879" y="4765338"/>
              <a:ext cx="246233" cy="275776"/>
            </a:xfrm>
            <a:prstGeom prst="rect">
              <a:avLst/>
            </a:prstGeom>
            <a:noFill/>
            <a:ln>
              <a:solidFill>
                <a:srgbClr val="000000"/>
              </a:solidFill>
            </a:ln>
          </p:spPr>
          <p:txBody>
            <a:bodyPr wrap="square" rtlCol="0">
              <a:spAutoFit/>
            </a:bodyPr>
            <a:lstStyle/>
            <a:p>
              <a:r>
                <a:rPr lang="en-US" sz="1400" dirty="0"/>
                <a:t>N</a:t>
              </a:r>
            </a:p>
          </p:txBody>
        </p:sp>
        <p:sp>
          <p:nvSpPr>
            <p:cNvPr id="19" name="TextBox 18">
              <a:extLst>
                <a:ext uri="{FF2B5EF4-FFF2-40B4-BE49-F238E27FC236}">
                  <a16:creationId xmlns:a16="http://schemas.microsoft.com/office/drawing/2014/main" id="{E17C0586-E0FA-483B-AC65-ACA2438AD57E}"/>
                </a:ext>
              </a:extLst>
            </p:cNvPr>
            <p:cNvSpPr txBox="1"/>
            <p:nvPr/>
          </p:nvSpPr>
          <p:spPr>
            <a:xfrm>
              <a:off x="2940584" y="4745285"/>
              <a:ext cx="246233" cy="275776"/>
            </a:xfrm>
            <a:prstGeom prst="rect">
              <a:avLst/>
            </a:prstGeom>
            <a:noFill/>
            <a:ln>
              <a:solidFill>
                <a:srgbClr val="000000"/>
              </a:solidFill>
            </a:ln>
          </p:spPr>
          <p:txBody>
            <a:bodyPr wrap="square" rtlCol="0">
              <a:spAutoFit/>
            </a:bodyPr>
            <a:lstStyle/>
            <a:p>
              <a:r>
                <a:rPr lang="en-US" sz="1400" dirty="0"/>
                <a:t>N</a:t>
              </a:r>
            </a:p>
          </p:txBody>
        </p:sp>
        <p:sp>
          <p:nvSpPr>
            <p:cNvPr id="20" name="TextBox 19">
              <a:extLst>
                <a:ext uri="{FF2B5EF4-FFF2-40B4-BE49-F238E27FC236}">
                  <a16:creationId xmlns:a16="http://schemas.microsoft.com/office/drawing/2014/main" id="{D8E7D592-662E-44BD-9803-4D3DC66EB7F6}"/>
                </a:ext>
              </a:extLst>
            </p:cNvPr>
            <p:cNvSpPr txBox="1"/>
            <p:nvPr/>
          </p:nvSpPr>
          <p:spPr>
            <a:xfrm>
              <a:off x="4223355" y="4739542"/>
              <a:ext cx="246233" cy="275776"/>
            </a:xfrm>
            <a:prstGeom prst="rect">
              <a:avLst/>
            </a:prstGeom>
            <a:noFill/>
            <a:ln>
              <a:solidFill>
                <a:srgbClr val="000000"/>
              </a:solidFill>
            </a:ln>
          </p:spPr>
          <p:txBody>
            <a:bodyPr wrap="square" rtlCol="0">
              <a:spAutoFit/>
            </a:bodyPr>
            <a:lstStyle/>
            <a:p>
              <a:r>
                <a:rPr lang="en-US" sz="1400" dirty="0"/>
                <a:t>N</a:t>
              </a:r>
            </a:p>
          </p:txBody>
        </p:sp>
        <p:pic>
          <p:nvPicPr>
            <p:cNvPr id="21" name="Picture 2" descr="Image result for funnel">
              <a:extLst>
                <a:ext uri="{FF2B5EF4-FFF2-40B4-BE49-F238E27FC236}">
                  <a16:creationId xmlns:a16="http://schemas.microsoft.com/office/drawing/2014/main" id="{C03933E6-EBF7-4712-8B93-4A27CBF7A1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7822" y="5294439"/>
              <a:ext cx="749106" cy="88466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or: Elbow 21">
              <a:extLst>
                <a:ext uri="{FF2B5EF4-FFF2-40B4-BE49-F238E27FC236}">
                  <a16:creationId xmlns:a16="http://schemas.microsoft.com/office/drawing/2014/main" id="{42149F6E-12D6-4ACB-BBF1-F9D61B393E86}"/>
                </a:ext>
              </a:extLst>
            </p:cNvPr>
            <p:cNvCxnSpPr>
              <a:cxnSpLocks/>
              <a:stCxn id="20" idx="2"/>
            </p:cNvCxnSpPr>
            <p:nvPr/>
          </p:nvCxnSpPr>
          <p:spPr>
            <a:xfrm rot="5400000">
              <a:off x="3231060" y="4312645"/>
              <a:ext cx="412740" cy="181808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23638CAC-6B17-413F-8C2B-F1226D080D23}"/>
                </a:ext>
              </a:extLst>
            </p:cNvPr>
            <p:cNvCxnSpPr>
              <a:cxnSpLocks/>
            </p:cNvCxnSpPr>
            <p:nvPr/>
          </p:nvCxnSpPr>
          <p:spPr>
            <a:xfrm>
              <a:off x="754822" y="5021061"/>
              <a:ext cx="1421983" cy="406998"/>
            </a:xfrm>
            <a:prstGeom prst="bentConnector3">
              <a:avLst>
                <a:gd name="adj1" fmla="val -1256"/>
              </a:avLst>
            </a:prstGeom>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BD45D608-039E-490D-BD35-D9E90B3551F8}"/>
                </a:ext>
              </a:extLst>
            </p:cNvPr>
            <p:cNvCxnSpPr>
              <a:cxnSpLocks/>
              <a:stCxn id="18" idx="2"/>
            </p:cNvCxnSpPr>
            <p:nvPr/>
          </p:nvCxnSpPr>
          <p:spPr>
            <a:xfrm rot="16200000" flipH="1">
              <a:off x="1852213" y="4927895"/>
              <a:ext cx="386943" cy="61338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7D931E38-0F4A-4F6A-99EB-D98C0D3D54F6}"/>
                </a:ext>
              </a:extLst>
            </p:cNvPr>
            <p:cNvCxnSpPr>
              <a:cxnSpLocks/>
            </p:cNvCxnSpPr>
            <p:nvPr/>
          </p:nvCxnSpPr>
          <p:spPr>
            <a:xfrm rot="10800000" flipV="1">
              <a:off x="2365196" y="5039308"/>
              <a:ext cx="719917" cy="38875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F5F7471-3B3C-48B0-B54F-168479C53822}"/>
                </a:ext>
              </a:extLst>
            </p:cNvPr>
            <p:cNvSpPr txBox="1"/>
            <p:nvPr/>
          </p:nvSpPr>
          <p:spPr>
            <a:xfrm>
              <a:off x="2176803" y="6173705"/>
              <a:ext cx="293485" cy="275776"/>
            </a:xfrm>
            <a:prstGeom prst="rect">
              <a:avLst/>
            </a:prstGeom>
            <a:noFill/>
            <a:ln>
              <a:solidFill>
                <a:srgbClr val="000000"/>
              </a:solidFill>
            </a:ln>
          </p:spPr>
          <p:txBody>
            <a:bodyPr wrap="square" rtlCol="0">
              <a:spAutoFit/>
            </a:bodyPr>
            <a:lstStyle/>
            <a:p>
              <a:r>
                <a:rPr lang="en-US" sz="1400" dirty="0"/>
                <a:t>N</a:t>
              </a:r>
            </a:p>
          </p:txBody>
        </p:sp>
        <p:sp>
          <p:nvSpPr>
            <p:cNvPr id="27" name="TextBox 26">
              <a:extLst>
                <a:ext uri="{FF2B5EF4-FFF2-40B4-BE49-F238E27FC236}">
                  <a16:creationId xmlns:a16="http://schemas.microsoft.com/office/drawing/2014/main" id="{C23FCA8C-64A6-4829-940A-640B7ED25477}"/>
                </a:ext>
              </a:extLst>
            </p:cNvPr>
            <p:cNvSpPr txBox="1"/>
            <p:nvPr/>
          </p:nvSpPr>
          <p:spPr>
            <a:xfrm>
              <a:off x="1616153" y="5779228"/>
              <a:ext cx="758383" cy="248198"/>
            </a:xfrm>
            <a:prstGeom prst="rect">
              <a:avLst/>
            </a:prstGeom>
            <a:noFill/>
          </p:spPr>
          <p:txBody>
            <a:bodyPr wrap="square" rtlCol="0">
              <a:spAutoFit/>
            </a:bodyPr>
            <a:lstStyle/>
            <a:p>
              <a:r>
                <a:rPr lang="en-US" sz="1200" dirty="0"/>
                <a:t>Voting</a:t>
              </a:r>
            </a:p>
          </p:txBody>
        </p:sp>
        <p:sp>
          <p:nvSpPr>
            <p:cNvPr id="28" name="TextBox 27">
              <a:extLst>
                <a:ext uri="{FF2B5EF4-FFF2-40B4-BE49-F238E27FC236}">
                  <a16:creationId xmlns:a16="http://schemas.microsoft.com/office/drawing/2014/main" id="{D7190438-C0E2-4004-A863-C570C0008465}"/>
                </a:ext>
              </a:extLst>
            </p:cNvPr>
            <p:cNvSpPr txBox="1"/>
            <p:nvPr/>
          </p:nvSpPr>
          <p:spPr>
            <a:xfrm>
              <a:off x="609600" y="3730823"/>
              <a:ext cx="898323" cy="307777"/>
            </a:xfrm>
            <a:prstGeom prst="rect">
              <a:avLst/>
            </a:prstGeom>
            <a:noFill/>
          </p:spPr>
          <p:txBody>
            <a:bodyPr wrap="square" rtlCol="0">
              <a:spAutoFit/>
            </a:bodyPr>
            <a:lstStyle/>
            <a:p>
              <a:r>
                <a:rPr lang="en-US" sz="1400" b="1" dirty="0"/>
                <a:t>Classify</a:t>
              </a:r>
              <a:r>
                <a:rPr lang="en-US" sz="1400" dirty="0">
                  <a:solidFill>
                    <a:schemeClr val="tx1">
                      <a:lumMod val="50000"/>
                      <a:lumOff val="50000"/>
                    </a:schemeClr>
                  </a:solidFill>
                </a:rPr>
                <a:t> </a:t>
              </a:r>
            </a:p>
          </p:txBody>
        </p:sp>
        <p:pic>
          <p:nvPicPr>
            <p:cNvPr id="29" name="Picture 4" descr="Image result for question mark">
              <a:extLst>
                <a:ext uri="{FF2B5EF4-FFF2-40B4-BE49-F238E27FC236}">
                  <a16:creationId xmlns:a16="http://schemas.microsoft.com/office/drawing/2014/main" id="{9047B4F4-BBF1-4E0F-B177-BD699A1920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5635" y="3741216"/>
              <a:ext cx="115667" cy="224133"/>
            </a:xfrm>
            <a:prstGeom prst="rect">
              <a:avLst/>
            </a:prstGeom>
            <a:solidFill>
              <a:schemeClr val="accent1">
                <a:lumMod val="40000"/>
                <a:lumOff val="60000"/>
              </a:schemeClr>
            </a:solidFill>
          </p:spPr>
        </p:pic>
        <p:sp>
          <p:nvSpPr>
            <p:cNvPr id="30" name="TextBox 29">
              <a:extLst>
                <a:ext uri="{FF2B5EF4-FFF2-40B4-BE49-F238E27FC236}">
                  <a16:creationId xmlns:a16="http://schemas.microsoft.com/office/drawing/2014/main" id="{DBFEE56C-0D9B-4419-A54E-F48DF2F629C0}"/>
                </a:ext>
              </a:extLst>
            </p:cNvPr>
            <p:cNvSpPr txBox="1"/>
            <p:nvPr/>
          </p:nvSpPr>
          <p:spPr>
            <a:xfrm>
              <a:off x="845908" y="6151224"/>
              <a:ext cx="811388" cy="248198"/>
            </a:xfrm>
            <a:prstGeom prst="rect">
              <a:avLst/>
            </a:prstGeom>
            <a:noFill/>
          </p:spPr>
          <p:txBody>
            <a:bodyPr wrap="none" rtlCol="0">
              <a:spAutoFit/>
            </a:bodyPr>
            <a:lstStyle/>
            <a:p>
              <a:r>
                <a:rPr lang="en-US" sz="1200" dirty="0"/>
                <a:t>Test Record</a:t>
              </a:r>
            </a:p>
          </p:txBody>
        </p:sp>
        <p:pic>
          <p:nvPicPr>
            <p:cNvPr id="32" name="Picture 31">
              <a:extLst>
                <a:ext uri="{FF2B5EF4-FFF2-40B4-BE49-F238E27FC236}">
                  <a16:creationId xmlns:a16="http://schemas.microsoft.com/office/drawing/2014/main" id="{B4627D92-018F-4E15-9D55-C8B4FE73E55F}"/>
                </a:ext>
              </a:extLst>
            </p:cNvPr>
            <p:cNvPicPr>
              <a:picLocks noChangeAspect="1"/>
            </p:cNvPicPr>
            <p:nvPr/>
          </p:nvPicPr>
          <p:blipFill>
            <a:blip r:embed="rId3"/>
            <a:stretch>
              <a:fillRect/>
            </a:stretch>
          </p:blipFill>
          <p:spPr>
            <a:xfrm>
              <a:off x="4972702" y="6180177"/>
              <a:ext cx="2078223" cy="296823"/>
            </a:xfrm>
            <a:prstGeom prst="rect">
              <a:avLst/>
            </a:prstGeom>
          </p:spPr>
        </p:pic>
        <p:sp>
          <p:nvSpPr>
            <p:cNvPr id="33" name="Rectangle 32">
              <a:extLst>
                <a:ext uri="{FF2B5EF4-FFF2-40B4-BE49-F238E27FC236}">
                  <a16:creationId xmlns:a16="http://schemas.microsoft.com/office/drawing/2014/main" id="{FCE0513E-055D-4C7D-B176-2B906B25B518}"/>
                </a:ext>
              </a:extLst>
            </p:cNvPr>
            <p:cNvSpPr/>
            <p:nvPr/>
          </p:nvSpPr>
          <p:spPr>
            <a:xfrm>
              <a:off x="4853048" y="4312375"/>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M-1</a:t>
              </a:r>
            </a:p>
          </p:txBody>
        </p:sp>
        <p:sp>
          <p:nvSpPr>
            <p:cNvPr id="34" name="Rectangle 33">
              <a:extLst>
                <a:ext uri="{FF2B5EF4-FFF2-40B4-BE49-F238E27FC236}">
                  <a16:creationId xmlns:a16="http://schemas.microsoft.com/office/drawing/2014/main" id="{DA7B891A-BCBA-4E23-82DD-6EBDF53ADF49}"/>
                </a:ext>
              </a:extLst>
            </p:cNvPr>
            <p:cNvSpPr/>
            <p:nvPr/>
          </p:nvSpPr>
          <p:spPr>
            <a:xfrm>
              <a:off x="5837222" y="4346625"/>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M-2</a:t>
              </a:r>
            </a:p>
          </p:txBody>
        </p:sp>
        <p:sp>
          <p:nvSpPr>
            <p:cNvPr id="35" name="Rectangle 34">
              <a:extLst>
                <a:ext uri="{FF2B5EF4-FFF2-40B4-BE49-F238E27FC236}">
                  <a16:creationId xmlns:a16="http://schemas.microsoft.com/office/drawing/2014/main" id="{EE031312-F7DD-4788-9488-F82E4A9BB4B7}"/>
                </a:ext>
              </a:extLst>
            </p:cNvPr>
            <p:cNvSpPr/>
            <p:nvPr/>
          </p:nvSpPr>
          <p:spPr>
            <a:xfrm>
              <a:off x="7209725" y="4346625"/>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M-3</a:t>
              </a:r>
            </a:p>
          </p:txBody>
        </p:sp>
        <p:sp>
          <p:nvSpPr>
            <p:cNvPr id="36" name="Rectangle 35">
              <a:extLst>
                <a:ext uri="{FF2B5EF4-FFF2-40B4-BE49-F238E27FC236}">
                  <a16:creationId xmlns:a16="http://schemas.microsoft.com/office/drawing/2014/main" id="{08B6259C-4164-4D35-B93C-5E199C3F6804}"/>
                </a:ext>
              </a:extLst>
            </p:cNvPr>
            <p:cNvSpPr/>
            <p:nvPr/>
          </p:nvSpPr>
          <p:spPr>
            <a:xfrm>
              <a:off x="8444698" y="4312375"/>
              <a:ext cx="451544" cy="19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M-n</a:t>
              </a:r>
            </a:p>
          </p:txBody>
        </p:sp>
        <p:cxnSp>
          <p:nvCxnSpPr>
            <p:cNvPr id="37" name="Connector: Elbow 36">
              <a:extLst>
                <a:ext uri="{FF2B5EF4-FFF2-40B4-BE49-F238E27FC236}">
                  <a16:creationId xmlns:a16="http://schemas.microsoft.com/office/drawing/2014/main" id="{C5CE7804-374A-46DA-9B91-C6C8280CEAA2}"/>
                </a:ext>
              </a:extLst>
            </p:cNvPr>
            <p:cNvCxnSpPr>
              <a:cxnSpLocks/>
              <a:endCxn id="33" idx="0"/>
            </p:cNvCxnSpPr>
            <p:nvPr/>
          </p:nvCxnSpPr>
          <p:spPr>
            <a:xfrm rot="5400000">
              <a:off x="5874079" y="3283586"/>
              <a:ext cx="233530" cy="182404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324D2C8C-E4E7-42EB-A365-FD9BBE9C4878}"/>
                </a:ext>
              </a:extLst>
            </p:cNvPr>
            <p:cNvCxnSpPr>
              <a:cxnSpLocks/>
              <a:endCxn id="36" idx="0"/>
            </p:cNvCxnSpPr>
            <p:nvPr/>
          </p:nvCxnSpPr>
          <p:spPr>
            <a:xfrm rot="16200000" flipH="1">
              <a:off x="7669903" y="3311807"/>
              <a:ext cx="233530" cy="176760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93452647-1B12-4609-B8A4-D7EE482BD4FC}"/>
                </a:ext>
              </a:extLst>
            </p:cNvPr>
            <p:cNvCxnSpPr>
              <a:cxnSpLocks/>
              <a:endCxn id="34" idx="0"/>
            </p:cNvCxnSpPr>
            <p:nvPr/>
          </p:nvCxnSpPr>
          <p:spPr>
            <a:xfrm rot="5400000">
              <a:off x="6349040" y="3792799"/>
              <a:ext cx="267780" cy="83987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A3959A69-295C-437A-8555-962A1A189D51}"/>
                </a:ext>
              </a:extLst>
            </p:cNvPr>
            <p:cNvCxnSpPr>
              <a:cxnSpLocks/>
              <a:endCxn id="35" idx="0"/>
            </p:cNvCxnSpPr>
            <p:nvPr/>
          </p:nvCxnSpPr>
          <p:spPr>
            <a:xfrm rot="16200000" flipH="1">
              <a:off x="7035291" y="3946420"/>
              <a:ext cx="267780" cy="53263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28ACE45B-3CC5-4899-8C9A-C255032C0814}"/>
                </a:ext>
              </a:extLst>
            </p:cNvPr>
            <p:cNvSpPr/>
            <p:nvPr/>
          </p:nvSpPr>
          <p:spPr>
            <a:xfrm>
              <a:off x="4794986" y="4304962"/>
              <a:ext cx="4114800" cy="263263"/>
            </a:xfrm>
            <a:prstGeom prst="rect">
              <a:avLst/>
            </a:prstGeom>
            <a:solidFill>
              <a:schemeClr val="accent4">
                <a:lumMod val="60000"/>
                <a:lumOff val="4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1D91528C-FB94-4674-9E02-CAF31FF3D324}"/>
                </a:ext>
              </a:extLst>
            </p:cNvPr>
            <p:cNvPicPr>
              <a:picLocks noChangeAspect="1"/>
            </p:cNvPicPr>
            <p:nvPr/>
          </p:nvPicPr>
          <p:blipFill>
            <a:blip r:embed="rId3"/>
            <a:stretch>
              <a:fillRect/>
            </a:stretch>
          </p:blipFill>
          <p:spPr>
            <a:xfrm>
              <a:off x="6249161" y="3706155"/>
              <a:ext cx="1824046" cy="296823"/>
            </a:xfrm>
            <a:prstGeom prst="rect">
              <a:avLst/>
            </a:prstGeom>
          </p:spPr>
        </p:pic>
        <p:sp>
          <p:nvSpPr>
            <p:cNvPr id="43" name="TextBox 42">
              <a:extLst>
                <a:ext uri="{FF2B5EF4-FFF2-40B4-BE49-F238E27FC236}">
                  <a16:creationId xmlns:a16="http://schemas.microsoft.com/office/drawing/2014/main" id="{8221D36E-0DAD-49BE-B076-E3A80972B784}"/>
                </a:ext>
              </a:extLst>
            </p:cNvPr>
            <p:cNvSpPr txBox="1"/>
            <p:nvPr/>
          </p:nvSpPr>
          <p:spPr>
            <a:xfrm>
              <a:off x="6500801" y="3748292"/>
              <a:ext cx="811388" cy="248198"/>
            </a:xfrm>
            <a:prstGeom prst="rect">
              <a:avLst/>
            </a:prstGeom>
            <a:noFill/>
          </p:spPr>
          <p:txBody>
            <a:bodyPr wrap="none" rtlCol="0">
              <a:spAutoFit/>
            </a:bodyPr>
            <a:lstStyle/>
            <a:p>
              <a:r>
                <a:rPr lang="en-US" sz="1200" dirty="0"/>
                <a:t>Test Record</a:t>
              </a:r>
            </a:p>
          </p:txBody>
        </p:sp>
        <p:sp>
          <p:nvSpPr>
            <p:cNvPr id="44" name="TextBox 43">
              <a:extLst>
                <a:ext uri="{FF2B5EF4-FFF2-40B4-BE49-F238E27FC236}">
                  <a16:creationId xmlns:a16="http://schemas.microsoft.com/office/drawing/2014/main" id="{2FB1B0F2-9136-4CDE-8929-4DC8A7449A62}"/>
                </a:ext>
              </a:extLst>
            </p:cNvPr>
            <p:cNvSpPr txBox="1"/>
            <p:nvPr/>
          </p:nvSpPr>
          <p:spPr>
            <a:xfrm>
              <a:off x="4947538" y="4738692"/>
              <a:ext cx="435472" cy="307777"/>
            </a:xfrm>
            <a:prstGeom prst="rect">
              <a:avLst/>
            </a:prstGeom>
            <a:noFill/>
            <a:ln>
              <a:solidFill>
                <a:srgbClr val="000000"/>
              </a:solidFill>
            </a:ln>
          </p:spPr>
          <p:txBody>
            <a:bodyPr wrap="square" rtlCol="0">
              <a:spAutoFit/>
            </a:bodyPr>
            <a:lstStyle/>
            <a:p>
              <a:r>
                <a:rPr lang="en-US" sz="1400" dirty="0"/>
                <a:t>20</a:t>
              </a:r>
            </a:p>
          </p:txBody>
        </p:sp>
        <p:sp>
          <p:nvSpPr>
            <p:cNvPr id="45" name="TextBox 44">
              <a:extLst>
                <a:ext uri="{FF2B5EF4-FFF2-40B4-BE49-F238E27FC236}">
                  <a16:creationId xmlns:a16="http://schemas.microsoft.com/office/drawing/2014/main" id="{4A12FB00-684A-4A2E-902F-0AE76533D11F}"/>
                </a:ext>
              </a:extLst>
            </p:cNvPr>
            <p:cNvSpPr txBox="1"/>
            <p:nvPr/>
          </p:nvSpPr>
          <p:spPr>
            <a:xfrm>
              <a:off x="5939877" y="4758745"/>
              <a:ext cx="391131" cy="307777"/>
            </a:xfrm>
            <a:prstGeom prst="rect">
              <a:avLst/>
            </a:prstGeom>
            <a:noFill/>
            <a:ln>
              <a:solidFill>
                <a:srgbClr val="000000"/>
              </a:solidFill>
            </a:ln>
          </p:spPr>
          <p:txBody>
            <a:bodyPr wrap="square" rtlCol="0">
              <a:spAutoFit/>
            </a:bodyPr>
            <a:lstStyle/>
            <a:p>
              <a:r>
                <a:rPr lang="en-US" sz="1400" dirty="0"/>
                <a:t>15</a:t>
              </a:r>
            </a:p>
          </p:txBody>
        </p:sp>
        <p:sp>
          <p:nvSpPr>
            <p:cNvPr id="46" name="TextBox 45">
              <a:extLst>
                <a:ext uri="{FF2B5EF4-FFF2-40B4-BE49-F238E27FC236}">
                  <a16:creationId xmlns:a16="http://schemas.microsoft.com/office/drawing/2014/main" id="{13881FD4-A523-47A9-BFDF-536FF7BF97A5}"/>
                </a:ext>
              </a:extLst>
            </p:cNvPr>
            <p:cNvSpPr txBox="1"/>
            <p:nvPr/>
          </p:nvSpPr>
          <p:spPr>
            <a:xfrm>
              <a:off x="7264582" y="4726500"/>
              <a:ext cx="496112" cy="307777"/>
            </a:xfrm>
            <a:prstGeom prst="rect">
              <a:avLst/>
            </a:prstGeom>
            <a:noFill/>
            <a:ln>
              <a:solidFill>
                <a:srgbClr val="000000"/>
              </a:solidFill>
            </a:ln>
          </p:spPr>
          <p:txBody>
            <a:bodyPr wrap="square" rtlCol="0">
              <a:spAutoFit/>
            </a:bodyPr>
            <a:lstStyle/>
            <a:p>
              <a:r>
                <a:rPr lang="en-US" sz="1400" dirty="0"/>
                <a:t>17</a:t>
              </a:r>
            </a:p>
          </p:txBody>
        </p:sp>
        <p:sp>
          <p:nvSpPr>
            <p:cNvPr id="47" name="TextBox 46">
              <a:extLst>
                <a:ext uri="{FF2B5EF4-FFF2-40B4-BE49-F238E27FC236}">
                  <a16:creationId xmlns:a16="http://schemas.microsoft.com/office/drawing/2014/main" id="{E60B755E-3077-43EF-B805-19779ED66B4F}"/>
                </a:ext>
              </a:extLst>
            </p:cNvPr>
            <p:cNvSpPr txBox="1"/>
            <p:nvPr/>
          </p:nvSpPr>
          <p:spPr>
            <a:xfrm>
              <a:off x="8424237" y="4732949"/>
              <a:ext cx="390579" cy="307777"/>
            </a:xfrm>
            <a:prstGeom prst="rect">
              <a:avLst/>
            </a:prstGeom>
            <a:noFill/>
            <a:ln>
              <a:solidFill>
                <a:srgbClr val="000000"/>
              </a:solidFill>
            </a:ln>
          </p:spPr>
          <p:txBody>
            <a:bodyPr wrap="square" rtlCol="0">
              <a:spAutoFit/>
            </a:bodyPr>
            <a:lstStyle/>
            <a:p>
              <a:r>
                <a:rPr lang="en-US" sz="1400" dirty="0"/>
                <a:t>22</a:t>
              </a:r>
            </a:p>
          </p:txBody>
        </p:sp>
        <p:pic>
          <p:nvPicPr>
            <p:cNvPr id="48" name="Picture 2" descr="Image result for funnel">
              <a:extLst>
                <a:ext uri="{FF2B5EF4-FFF2-40B4-BE49-F238E27FC236}">
                  <a16:creationId xmlns:a16="http://schemas.microsoft.com/office/drawing/2014/main" id="{FDAAD9B9-C38A-41A5-B813-9053DBF02B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1820" y="5287846"/>
              <a:ext cx="749106" cy="884664"/>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or: Elbow 48">
              <a:extLst>
                <a:ext uri="{FF2B5EF4-FFF2-40B4-BE49-F238E27FC236}">
                  <a16:creationId xmlns:a16="http://schemas.microsoft.com/office/drawing/2014/main" id="{B5FB9745-8B6C-4B0F-AA48-A30221C6F4F6}"/>
                </a:ext>
              </a:extLst>
            </p:cNvPr>
            <p:cNvCxnSpPr>
              <a:cxnSpLocks/>
              <a:stCxn id="47" idx="2"/>
            </p:cNvCxnSpPr>
            <p:nvPr/>
          </p:nvCxnSpPr>
          <p:spPr>
            <a:xfrm rot="5400000">
              <a:off x="7545591" y="4347526"/>
              <a:ext cx="380736" cy="17671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0ECBB94C-43A5-4703-9383-4C7EC04CAC9D}"/>
                </a:ext>
              </a:extLst>
            </p:cNvPr>
            <p:cNvCxnSpPr>
              <a:cxnSpLocks/>
              <a:stCxn id="44" idx="2"/>
            </p:cNvCxnSpPr>
            <p:nvPr/>
          </p:nvCxnSpPr>
          <p:spPr>
            <a:xfrm rot="16200000" flipH="1">
              <a:off x="5639444" y="4572298"/>
              <a:ext cx="387188" cy="133552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811DA4ED-C84A-4F84-A511-ABA458C87613}"/>
                </a:ext>
              </a:extLst>
            </p:cNvPr>
            <p:cNvCxnSpPr>
              <a:cxnSpLocks/>
              <a:stCxn id="45" idx="2"/>
            </p:cNvCxnSpPr>
            <p:nvPr/>
          </p:nvCxnSpPr>
          <p:spPr>
            <a:xfrm rot="16200000" flipH="1">
              <a:off x="6228439" y="4973525"/>
              <a:ext cx="354938" cy="54093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BE981C35-69EA-4B1D-877C-E967CB6C8BC7}"/>
                </a:ext>
              </a:extLst>
            </p:cNvPr>
            <p:cNvCxnSpPr>
              <a:cxnSpLocks/>
              <a:stCxn id="46" idx="1"/>
            </p:cNvCxnSpPr>
            <p:nvPr/>
          </p:nvCxnSpPr>
          <p:spPr>
            <a:xfrm rot="10800000" flipV="1">
              <a:off x="6689198" y="4880389"/>
              <a:ext cx="575385" cy="541076"/>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0178E0C2-6AD1-4605-AB0B-BAC72C192A53}"/>
                </a:ext>
              </a:extLst>
            </p:cNvPr>
            <p:cNvSpPr txBox="1"/>
            <p:nvPr/>
          </p:nvSpPr>
          <p:spPr>
            <a:xfrm>
              <a:off x="6500801" y="6167112"/>
              <a:ext cx="550125" cy="307777"/>
            </a:xfrm>
            <a:prstGeom prst="rect">
              <a:avLst/>
            </a:prstGeom>
            <a:noFill/>
            <a:ln>
              <a:solidFill>
                <a:srgbClr val="000000"/>
              </a:solidFill>
            </a:ln>
          </p:spPr>
          <p:txBody>
            <a:bodyPr wrap="square" rtlCol="0">
              <a:spAutoFit/>
            </a:bodyPr>
            <a:lstStyle/>
            <a:p>
              <a:r>
                <a:rPr lang="en-US" sz="1400" dirty="0"/>
                <a:t>18.5</a:t>
              </a:r>
            </a:p>
          </p:txBody>
        </p:sp>
        <p:sp>
          <p:nvSpPr>
            <p:cNvPr id="54" name="TextBox 53">
              <a:extLst>
                <a:ext uri="{FF2B5EF4-FFF2-40B4-BE49-F238E27FC236}">
                  <a16:creationId xmlns:a16="http://schemas.microsoft.com/office/drawing/2014/main" id="{760866A6-7AFD-4634-AD8D-010FA2D0C23F}"/>
                </a:ext>
              </a:extLst>
            </p:cNvPr>
            <p:cNvSpPr txBox="1"/>
            <p:nvPr/>
          </p:nvSpPr>
          <p:spPr>
            <a:xfrm>
              <a:off x="5940151" y="5772635"/>
              <a:ext cx="758383" cy="276999"/>
            </a:xfrm>
            <a:prstGeom prst="rect">
              <a:avLst/>
            </a:prstGeom>
            <a:noFill/>
          </p:spPr>
          <p:txBody>
            <a:bodyPr wrap="square" rtlCol="0">
              <a:spAutoFit/>
            </a:bodyPr>
            <a:lstStyle/>
            <a:p>
              <a:r>
                <a:rPr lang="en-US" sz="1200" dirty="0"/>
                <a:t>Average</a:t>
              </a:r>
            </a:p>
          </p:txBody>
        </p:sp>
        <p:sp>
          <p:nvSpPr>
            <p:cNvPr id="55" name="TextBox 54">
              <a:extLst>
                <a:ext uri="{FF2B5EF4-FFF2-40B4-BE49-F238E27FC236}">
                  <a16:creationId xmlns:a16="http://schemas.microsoft.com/office/drawing/2014/main" id="{D2AECC68-E611-4D5C-A791-CD81645EFAD3}"/>
                </a:ext>
              </a:extLst>
            </p:cNvPr>
            <p:cNvSpPr txBox="1"/>
            <p:nvPr/>
          </p:nvSpPr>
          <p:spPr>
            <a:xfrm>
              <a:off x="4953000" y="3651007"/>
              <a:ext cx="1364781" cy="307777"/>
            </a:xfrm>
            <a:prstGeom prst="rect">
              <a:avLst/>
            </a:prstGeom>
            <a:noFill/>
          </p:spPr>
          <p:txBody>
            <a:bodyPr wrap="square" rtlCol="0">
              <a:spAutoFit/>
            </a:bodyPr>
            <a:lstStyle/>
            <a:p>
              <a:r>
                <a:rPr lang="en-US" sz="1400" b="1" dirty="0"/>
                <a:t>Regression</a:t>
              </a:r>
              <a:endParaRPr lang="en-US" sz="1400" b="1" dirty="0">
                <a:solidFill>
                  <a:schemeClr val="tx1">
                    <a:lumMod val="50000"/>
                    <a:lumOff val="50000"/>
                  </a:schemeClr>
                </a:solidFill>
              </a:endParaRPr>
            </a:p>
          </p:txBody>
        </p:sp>
        <p:pic>
          <p:nvPicPr>
            <p:cNvPr id="56" name="Picture 4" descr="Image result for question mark">
              <a:extLst>
                <a:ext uri="{FF2B5EF4-FFF2-40B4-BE49-F238E27FC236}">
                  <a16:creationId xmlns:a16="http://schemas.microsoft.com/office/drawing/2014/main" id="{F3EC944B-DAE9-4BA6-A852-1A5D6AC155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19633" y="3734623"/>
              <a:ext cx="115667" cy="224133"/>
            </a:xfrm>
            <a:prstGeom prst="rect">
              <a:avLst/>
            </a:prstGeom>
            <a:solidFill>
              <a:schemeClr val="accent1">
                <a:lumMod val="40000"/>
                <a:lumOff val="60000"/>
              </a:schemeClr>
            </a:solidFill>
          </p:spPr>
        </p:pic>
        <p:sp>
          <p:nvSpPr>
            <p:cNvPr id="57" name="TextBox 56">
              <a:extLst>
                <a:ext uri="{FF2B5EF4-FFF2-40B4-BE49-F238E27FC236}">
                  <a16:creationId xmlns:a16="http://schemas.microsoft.com/office/drawing/2014/main" id="{E0C8E058-D3D5-4E82-9A31-21AFDBB0A43A}"/>
                </a:ext>
              </a:extLst>
            </p:cNvPr>
            <p:cNvSpPr txBox="1"/>
            <p:nvPr/>
          </p:nvSpPr>
          <p:spPr>
            <a:xfrm>
              <a:off x="5169906" y="6144631"/>
              <a:ext cx="811388" cy="248198"/>
            </a:xfrm>
            <a:prstGeom prst="rect">
              <a:avLst/>
            </a:prstGeom>
            <a:noFill/>
          </p:spPr>
          <p:txBody>
            <a:bodyPr wrap="none" rtlCol="0">
              <a:spAutoFit/>
            </a:bodyPr>
            <a:lstStyle/>
            <a:p>
              <a:r>
                <a:rPr lang="en-US" sz="1200" dirty="0"/>
                <a:t>Test Record</a:t>
              </a:r>
            </a:p>
          </p:txBody>
        </p:sp>
      </p:grpSp>
      <p:cxnSp>
        <p:nvCxnSpPr>
          <p:cNvPr id="63" name="Straight Connector 62">
            <a:extLst>
              <a:ext uri="{FF2B5EF4-FFF2-40B4-BE49-F238E27FC236}">
                <a16:creationId xmlns:a16="http://schemas.microsoft.com/office/drawing/2014/main" id="{A86C335A-7FFC-47B4-BD63-8CA1620F04E0}"/>
              </a:ext>
            </a:extLst>
          </p:cNvPr>
          <p:cNvCxnSpPr/>
          <p:nvPr/>
        </p:nvCxnSpPr>
        <p:spPr>
          <a:xfrm>
            <a:off x="4696968" y="3429000"/>
            <a:ext cx="0" cy="3429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1525568"/>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5607689"/>
          </a:xfrm>
        </p:spPr>
        <p:txBody>
          <a:bodyPr wrap="square">
            <a:spAutoFit/>
          </a:bodyPr>
          <a:lstStyle/>
          <a:p>
            <a:pPr marL="342900" indent="-342900">
              <a:buNone/>
            </a:pPr>
            <a:r>
              <a:rPr lang="en-US" altLang="en-US" sz="1800" b="1" u="sng" dirty="0">
                <a:latin typeface="Arial" charset="0"/>
              </a:rPr>
              <a:t>Ensemble Methods (Bagging) </a:t>
            </a:r>
            <a:r>
              <a:rPr lang="en-US" altLang="en-US" sz="1800" dirty="0">
                <a:latin typeface="Arial" charset="0"/>
              </a:rPr>
              <a:t>– Why ensemble performs better than individual models in classification?</a:t>
            </a:r>
            <a:endParaRPr lang="en-IN" sz="1600" dirty="0"/>
          </a:p>
          <a:p>
            <a:pPr marL="342900" indent="-342900">
              <a:buFont typeface="+mj-lt"/>
              <a:buAutoNum type="arabicPeriod"/>
            </a:pPr>
            <a:endParaRPr lang="en-US" sz="1600" dirty="0"/>
          </a:p>
          <a:p>
            <a:pPr marL="342900" indent="-342900">
              <a:buFont typeface="+mj-lt"/>
              <a:buAutoNum type="arabicPeriod"/>
            </a:pPr>
            <a:r>
              <a:rPr lang="en-US" sz="1600" dirty="0"/>
              <a:t>For an ensemble to do incorrect classification, the majority of the models should do incorrect classification. </a:t>
            </a:r>
          </a:p>
          <a:p>
            <a:pPr marL="342900" indent="-342900">
              <a:buFont typeface="+mj-lt"/>
              <a:buAutoNum type="arabicPeriod"/>
            </a:pPr>
            <a:r>
              <a:rPr lang="en-US" sz="1600" dirty="0"/>
              <a:t>Let the number of models in an ensemble be </a:t>
            </a:r>
            <a:r>
              <a:rPr lang="en-US" sz="1600" b="1" dirty="0"/>
              <a:t>n</a:t>
            </a:r>
            <a:r>
              <a:rPr lang="en-US" sz="1600" dirty="0"/>
              <a:t>, let each model error rate be </a:t>
            </a:r>
            <a:r>
              <a:rPr lang="en-US" sz="1600" b="1" dirty="0"/>
              <a:t>e = .25</a:t>
            </a:r>
          </a:p>
          <a:p>
            <a:pPr marL="342900" indent="-342900">
              <a:buFont typeface="+mj-lt"/>
              <a:buAutoNum type="arabicPeriod"/>
            </a:pPr>
            <a:r>
              <a:rPr lang="en-US" sz="1600" dirty="0"/>
              <a:t>Assume the model errors to be independent (we know this is not true in reality)</a:t>
            </a:r>
          </a:p>
          <a:p>
            <a:pPr marL="342900" indent="-342900">
              <a:buFont typeface="+mj-lt"/>
              <a:buAutoNum type="arabicPeriod"/>
            </a:pPr>
            <a:r>
              <a:rPr lang="en-US" sz="1600" dirty="0"/>
              <a:t>For the ensemble to make mistakes, majority should make mistake. Let </a:t>
            </a:r>
            <a:r>
              <a:rPr lang="en-US" sz="1600" b="1" dirty="0"/>
              <a:t>k </a:t>
            </a:r>
            <a:r>
              <a:rPr lang="en-US" sz="1600" dirty="0"/>
              <a:t>represent simple majority number (For e.g. if we have n = 11 models, simple majority </a:t>
            </a:r>
            <a:r>
              <a:rPr lang="en-US" sz="1600" b="1" dirty="0"/>
              <a:t>k</a:t>
            </a:r>
            <a:r>
              <a:rPr lang="en-US" sz="1600" dirty="0"/>
              <a:t> is 6)</a:t>
            </a:r>
          </a:p>
          <a:p>
            <a:pPr marL="342900" indent="-342900">
              <a:buFont typeface="+mj-lt"/>
              <a:buAutoNum type="arabicPeriod"/>
            </a:pPr>
            <a:r>
              <a:rPr lang="en-US" sz="1600" dirty="0"/>
              <a:t>Probability of ensemble making mistake =  P( y &gt;= </a:t>
            </a:r>
            <a:r>
              <a:rPr lang="en-US" sz="1600" b="1" dirty="0"/>
              <a:t>k</a:t>
            </a:r>
            <a:r>
              <a:rPr lang="en-US" sz="1600" dirty="0"/>
              <a:t> ) </a:t>
            </a:r>
            <a:r>
              <a:rPr lang="en-US" sz="1600" dirty="0" err="1"/>
              <a:t>i.e</a:t>
            </a:r>
            <a:r>
              <a:rPr lang="en-US" sz="1600" dirty="0"/>
              <a:t> . At least y models make mistake</a:t>
            </a:r>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t>The ensemble error rate is 0.034 which is much lower than individual model error rate of .25</a:t>
            </a:r>
          </a:p>
          <a:p>
            <a:pPr marL="0" indent="0">
              <a:buNone/>
            </a:pPr>
            <a:endParaRPr lang="en-US" sz="18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568D6243-5F2A-4F7F-B403-510F2E1BA5AE}"/>
              </a:ext>
            </a:extLst>
          </p:cNvPr>
          <p:cNvPicPr>
            <a:picLocks noChangeAspect="1"/>
          </p:cNvPicPr>
          <p:nvPr/>
        </p:nvPicPr>
        <p:blipFill>
          <a:blip r:embed="rId3"/>
          <a:stretch>
            <a:fillRect/>
          </a:stretch>
        </p:blipFill>
        <p:spPr>
          <a:xfrm>
            <a:off x="307975" y="4297639"/>
            <a:ext cx="6324600" cy="1309008"/>
          </a:xfrm>
          <a:prstGeom prst="rect">
            <a:avLst/>
          </a:prstGeom>
        </p:spPr>
      </p:pic>
      <p:sp>
        <p:nvSpPr>
          <p:cNvPr id="4" name="TextBox 3">
            <a:extLst>
              <a:ext uri="{FF2B5EF4-FFF2-40B4-BE49-F238E27FC236}">
                <a16:creationId xmlns:a16="http://schemas.microsoft.com/office/drawing/2014/main" id="{A8E77426-63DF-42C7-AEFF-C91EC986F687}"/>
              </a:ext>
            </a:extLst>
          </p:cNvPr>
          <p:cNvSpPr txBox="1"/>
          <p:nvPr/>
        </p:nvSpPr>
        <p:spPr>
          <a:xfrm>
            <a:off x="3936996" y="5115580"/>
            <a:ext cx="1320804" cy="523220"/>
          </a:xfrm>
          <a:prstGeom prst="rect">
            <a:avLst/>
          </a:prstGeom>
          <a:noFill/>
        </p:spPr>
        <p:txBody>
          <a:bodyPr wrap="square" rtlCol="0">
            <a:spAutoFit/>
          </a:bodyPr>
          <a:lstStyle/>
          <a:p>
            <a:r>
              <a:rPr lang="en-US" sz="1400" dirty="0"/>
              <a:t>Binomial coefficient</a:t>
            </a:r>
          </a:p>
        </p:txBody>
      </p:sp>
    </p:spTree>
    <p:extLst>
      <p:ext uri="{BB962C8B-B14F-4D97-AF65-F5344CB8AC3E}">
        <p14:creationId xmlns:p14="http://schemas.microsoft.com/office/powerpoint/2010/main" val="36465829"/>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CC4D8DA2-E72C-4DF9-88A0-39842778C7BF}"/>
              </a:ext>
            </a:extLst>
          </p:cNvPr>
          <p:cNvSpPr txBox="1"/>
          <p:nvPr/>
        </p:nvSpPr>
        <p:spPr>
          <a:xfrm>
            <a:off x="442154" y="1453791"/>
            <a:ext cx="8685964" cy="923330"/>
          </a:xfrm>
          <a:prstGeom prst="rect">
            <a:avLst/>
          </a:prstGeom>
          <a:noFill/>
        </p:spPr>
        <p:txBody>
          <a:bodyPr wrap="square" rtlCol="0">
            <a:spAutoFit/>
          </a:bodyPr>
          <a:lstStyle/>
          <a:p>
            <a:r>
              <a:rPr lang="en-US" dirty="0" err="1"/>
              <a:t>Atleast</a:t>
            </a:r>
            <a:r>
              <a:rPr lang="en-US" dirty="0"/>
              <a:t> 6 instances going wrong = no of ways 6, 7, 8, 9, 10, 11 instances can wrong</a:t>
            </a:r>
          </a:p>
          <a:p>
            <a:endParaRPr lang="en-US" dirty="0"/>
          </a:p>
          <a:p>
            <a:r>
              <a:rPr lang="en-US" dirty="0"/>
              <a:t>All multiplied </a:t>
            </a:r>
          </a:p>
        </p:txBody>
      </p:sp>
      <p:sp>
        <p:nvSpPr>
          <p:cNvPr id="54" name="TextBox 53">
            <a:extLst>
              <a:ext uri="{FF2B5EF4-FFF2-40B4-BE49-F238E27FC236}">
                <a16:creationId xmlns:a16="http://schemas.microsoft.com/office/drawing/2014/main" id="{70060F0D-7E7A-40DA-98AC-A9AE5560CDC0}"/>
              </a:ext>
            </a:extLst>
          </p:cNvPr>
          <p:cNvSpPr txBox="1"/>
          <p:nvPr/>
        </p:nvSpPr>
        <p:spPr>
          <a:xfrm>
            <a:off x="516997" y="2316974"/>
            <a:ext cx="1836447" cy="646331"/>
          </a:xfrm>
          <a:prstGeom prst="rect">
            <a:avLst/>
          </a:prstGeom>
          <a:noFill/>
        </p:spPr>
        <p:txBody>
          <a:bodyPr wrap="square" rtlCol="0">
            <a:spAutoFit/>
          </a:bodyPr>
          <a:lstStyle/>
          <a:p>
            <a:r>
              <a:rPr lang="en-US" sz="1200" dirty="0"/>
              <a:t>Iteration 1 </a:t>
            </a:r>
          </a:p>
          <a:p>
            <a:r>
              <a:rPr lang="en-US" sz="1200" dirty="0"/>
              <a:t>No of ways exactly 6 </a:t>
            </a:r>
          </a:p>
          <a:p>
            <a:r>
              <a:rPr lang="en-US" sz="1200" dirty="0"/>
              <a:t>can go wrong  </a:t>
            </a:r>
          </a:p>
        </p:txBody>
      </p:sp>
      <p:sp>
        <p:nvSpPr>
          <p:cNvPr id="104" name="TextBox 103">
            <a:extLst>
              <a:ext uri="{FF2B5EF4-FFF2-40B4-BE49-F238E27FC236}">
                <a16:creationId xmlns:a16="http://schemas.microsoft.com/office/drawing/2014/main" id="{CB45E5B0-B54B-43D6-A45C-867FF60D27BD}"/>
              </a:ext>
            </a:extLst>
          </p:cNvPr>
          <p:cNvSpPr txBox="1"/>
          <p:nvPr/>
        </p:nvSpPr>
        <p:spPr>
          <a:xfrm>
            <a:off x="3682660" y="2145105"/>
            <a:ext cx="1836447" cy="646331"/>
          </a:xfrm>
          <a:prstGeom prst="rect">
            <a:avLst/>
          </a:prstGeom>
          <a:noFill/>
        </p:spPr>
        <p:txBody>
          <a:bodyPr wrap="square" rtlCol="0">
            <a:spAutoFit/>
          </a:bodyPr>
          <a:lstStyle/>
          <a:p>
            <a:r>
              <a:rPr lang="en-US" sz="1200" dirty="0"/>
              <a:t>Iteration 2 </a:t>
            </a:r>
          </a:p>
          <a:p>
            <a:r>
              <a:rPr lang="en-US" sz="1200" dirty="0"/>
              <a:t>No of ways exactly 7</a:t>
            </a:r>
          </a:p>
          <a:p>
            <a:r>
              <a:rPr lang="en-US" sz="1200" dirty="0"/>
              <a:t>can go wrong  </a:t>
            </a:r>
          </a:p>
        </p:txBody>
      </p:sp>
      <p:sp>
        <p:nvSpPr>
          <p:cNvPr id="105" name="Oval 104">
            <a:extLst>
              <a:ext uri="{FF2B5EF4-FFF2-40B4-BE49-F238E27FC236}">
                <a16:creationId xmlns:a16="http://schemas.microsoft.com/office/drawing/2014/main" id="{717D5E50-776D-42BA-B30D-F433206876F7}"/>
              </a:ext>
            </a:extLst>
          </p:cNvPr>
          <p:cNvSpPr/>
          <p:nvPr/>
        </p:nvSpPr>
        <p:spPr>
          <a:xfrm>
            <a:off x="3124200" y="3600501"/>
            <a:ext cx="205853" cy="2462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a:t>
            </a:r>
          </a:p>
        </p:txBody>
      </p:sp>
      <p:sp>
        <p:nvSpPr>
          <p:cNvPr id="108" name="TextBox 107">
            <a:extLst>
              <a:ext uri="{FF2B5EF4-FFF2-40B4-BE49-F238E27FC236}">
                <a16:creationId xmlns:a16="http://schemas.microsoft.com/office/drawing/2014/main" id="{700DA45B-CA8C-4EF5-9B56-20B3EF9DF9F8}"/>
              </a:ext>
            </a:extLst>
          </p:cNvPr>
          <p:cNvSpPr txBox="1"/>
          <p:nvPr/>
        </p:nvSpPr>
        <p:spPr>
          <a:xfrm>
            <a:off x="6582575" y="2130295"/>
            <a:ext cx="1836447" cy="646331"/>
          </a:xfrm>
          <a:prstGeom prst="rect">
            <a:avLst/>
          </a:prstGeom>
          <a:noFill/>
        </p:spPr>
        <p:txBody>
          <a:bodyPr wrap="square" rtlCol="0">
            <a:spAutoFit/>
          </a:bodyPr>
          <a:lstStyle/>
          <a:p>
            <a:r>
              <a:rPr lang="en-US" sz="1200" dirty="0"/>
              <a:t>Iteration 6</a:t>
            </a:r>
          </a:p>
          <a:p>
            <a:r>
              <a:rPr lang="en-US" sz="1200" dirty="0"/>
              <a:t>No of ways exactly 11</a:t>
            </a:r>
          </a:p>
          <a:p>
            <a:r>
              <a:rPr lang="en-US" sz="1200" dirty="0"/>
              <a:t>can go wrong  </a:t>
            </a:r>
          </a:p>
        </p:txBody>
      </p:sp>
      <p:sp>
        <p:nvSpPr>
          <p:cNvPr id="114" name="TextBox 113">
            <a:extLst>
              <a:ext uri="{FF2B5EF4-FFF2-40B4-BE49-F238E27FC236}">
                <a16:creationId xmlns:a16="http://schemas.microsoft.com/office/drawing/2014/main" id="{0268AF72-011A-46B0-BAE0-826D96038F28}"/>
              </a:ext>
            </a:extLst>
          </p:cNvPr>
          <p:cNvSpPr txBox="1"/>
          <p:nvPr/>
        </p:nvSpPr>
        <p:spPr>
          <a:xfrm>
            <a:off x="228600" y="5175395"/>
            <a:ext cx="8594718" cy="830997"/>
          </a:xfrm>
          <a:prstGeom prst="rect">
            <a:avLst/>
          </a:prstGeom>
          <a:noFill/>
        </p:spPr>
        <p:txBody>
          <a:bodyPr wrap="square" rtlCol="0">
            <a:spAutoFit/>
          </a:bodyPr>
          <a:lstStyle/>
          <a:p>
            <a:r>
              <a:rPr lang="en-US" sz="1200" dirty="0"/>
              <a:t>A - The error rate of each incorrect predictor = .25</a:t>
            </a:r>
          </a:p>
          <a:p>
            <a:r>
              <a:rPr lang="en-US" sz="1200" dirty="0"/>
              <a:t>B - Therefore prob of error in each iteration = no of arrangements X ( .25^ no of reds) X ((1-.25) ^ no of greens )</a:t>
            </a:r>
          </a:p>
          <a:p>
            <a:endParaRPr lang="en-US" sz="1200" dirty="0"/>
          </a:p>
          <a:p>
            <a:r>
              <a:rPr lang="en-US" sz="1200" dirty="0"/>
              <a:t>C - Error rate for at least 6 going wrong will be added across all the grids / iterations</a:t>
            </a:r>
          </a:p>
        </p:txBody>
      </p:sp>
      <p:sp>
        <p:nvSpPr>
          <p:cNvPr id="115" name="Rectangle 114">
            <a:extLst>
              <a:ext uri="{FF2B5EF4-FFF2-40B4-BE49-F238E27FC236}">
                <a16:creationId xmlns:a16="http://schemas.microsoft.com/office/drawing/2014/main" id="{B6EDDDB5-8155-48AA-B1F6-B22221B5999B}"/>
              </a:ext>
            </a:extLst>
          </p:cNvPr>
          <p:cNvSpPr/>
          <p:nvPr/>
        </p:nvSpPr>
        <p:spPr>
          <a:xfrm>
            <a:off x="161355" y="926068"/>
            <a:ext cx="3493264" cy="369332"/>
          </a:xfrm>
          <a:prstGeom prst="rect">
            <a:avLst/>
          </a:prstGeom>
        </p:spPr>
        <p:txBody>
          <a:bodyPr wrap="none">
            <a:spAutoFit/>
          </a:bodyPr>
          <a:lstStyle/>
          <a:p>
            <a:r>
              <a:rPr lang="en-US" altLang="en-US" b="1" u="sng" dirty="0"/>
              <a:t>Ensemble Methods (Bagging) </a:t>
            </a:r>
            <a:endParaRPr lang="en-US" dirty="0"/>
          </a:p>
        </p:txBody>
      </p:sp>
      <p:grpSp>
        <p:nvGrpSpPr>
          <p:cNvPr id="3" name="Group 2">
            <a:extLst>
              <a:ext uri="{FF2B5EF4-FFF2-40B4-BE49-F238E27FC236}">
                <a16:creationId xmlns:a16="http://schemas.microsoft.com/office/drawing/2014/main" id="{E1C98807-04D4-4F54-88CA-002053537E33}"/>
              </a:ext>
            </a:extLst>
          </p:cNvPr>
          <p:cNvGrpSpPr/>
          <p:nvPr/>
        </p:nvGrpSpPr>
        <p:grpSpPr>
          <a:xfrm>
            <a:off x="6689397" y="3253185"/>
            <a:ext cx="1159203" cy="175815"/>
            <a:chOff x="6344929" y="3253185"/>
            <a:chExt cx="1577027" cy="165633"/>
          </a:xfrm>
        </p:grpSpPr>
        <p:sp>
          <p:nvSpPr>
            <p:cNvPr id="116" name="Oval 115">
              <a:extLst>
                <a:ext uri="{FF2B5EF4-FFF2-40B4-BE49-F238E27FC236}">
                  <a16:creationId xmlns:a16="http://schemas.microsoft.com/office/drawing/2014/main" id="{0E3013A4-7D53-459C-884D-D4C999FFD5B7}"/>
                </a:ext>
              </a:extLst>
            </p:cNvPr>
            <p:cNvSpPr/>
            <p:nvPr/>
          </p:nvSpPr>
          <p:spPr>
            <a:xfrm>
              <a:off x="6646886" y="3254811"/>
              <a:ext cx="92122" cy="131653"/>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116">
              <a:extLst>
                <a:ext uri="{FF2B5EF4-FFF2-40B4-BE49-F238E27FC236}">
                  <a16:creationId xmlns:a16="http://schemas.microsoft.com/office/drawing/2014/main" id="{CADA3912-5924-4634-8400-F2269CB7F625}"/>
                </a:ext>
              </a:extLst>
            </p:cNvPr>
            <p:cNvSpPr/>
            <p:nvPr/>
          </p:nvSpPr>
          <p:spPr>
            <a:xfrm>
              <a:off x="6811796" y="326375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9311588-5598-4E9D-9C39-CBF1F4CD998A}"/>
                </a:ext>
              </a:extLst>
            </p:cNvPr>
            <p:cNvSpPr/>
            <p:nvPr/>
          </p:nvSpPr>
          <p:spPr>
            <a:xfrm>
              <a:off x="6956235" y="3267814"/>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6B53B64-D0B0-4113-BB58-D18B1A35A59D}"/>
                </a:ext>
              </a:extLst>
            </p:cNvPr>
            <p:cNvSpPr/>
            <p:nvPr/>
          </p:nvSpPr>
          <p:spPr>
            <a:xfrm>
              <a:off x="7109772" y="3267814"/>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65679D61-B1E0-4E67-A6B0-DAE29D2E6D57}"/>
                </a:ext>
              </a:extLst>
            </p:cNvPr>
            <p:cNvSpPr/>
            <p:nvPr/>
          </p:nvSpPr>
          <p:spPr>
            <a:xfrm>
              <a:off x="7250230" y="3274315"/>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3AA6F5CC-CF64-4B61-8035-79FB663AEC42}"/>
                </a:ext>
              </a:extLst>
            </p:cNvPr>
            <p:cNvSpPr/>
            <p:nvPr/>
          </p:nvSpPr>
          <p:spPr>
            <a:xfrm>
              <a:off x="6500173" y="326375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C73777F-3885-4CA5-83CD-D1192636796F}"/>
                </a:ext>
              </a:extLst>
            </p:cNvPr>
            <p:cNvSpPr/>
            <p:nvPr/>
          </p:nvSpPr>
          <p:spPr>
            <a:xfrm>
              <a:off x="6344929" y="3253185"/>
              <a:ext cx="92122" cy="131653"/>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982521A-1FAC-4F23-86C7-76D6C89DC5DB}"/>
                </a:ext>
              </a:extLst>
            </p:cNvPr>
            <p:cNvSpPr/>
            <p:nvPr/>
          </p:nvSpPr>
          <p:spPr>
            <a:xfrm>
              <a:off x="7391400" y="327660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3860EE6-2BBD-4DE0-9056-4C8547423BB1}"/>
                </a:ext>
              </a:extLst>
            </p:cNvPr>
            <p:cNvSpPr/>
            <p:nvPr/>
          </p:nvSpPr>
          <p:spPr>
            <a:xfrm>
              <a:off x="7535839" y="3280664"/>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1B001D5-40DB-4237-84CD-B4D2ADF8CD43}"/>
                </a:ext>
              </a:extLst>
            </p:cNvPr>
            <p:cNvSpPr/>
            <p:nvPr/>
          </p:nvSpPr>
          <p:spPr>
            <a:xfrm>
              <a:off x="7689376" y="3280664"/>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8F8C47A5-97EF-4147-A150-3B8F2C7F0E09}"/>
                </a:ext>
              </a:extLst>
            </p:cNvPr>
            <p:cNvSpPr/>
            <p:nvPr/>
          </p:nvSpPr>
          <p:spPr>
            <a:xfrm>
              <a:off x="7829834" y="3287165"/>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2" name="Right Bracket 141">
            <a:extLst>
              <a:ext uri="{FF2B5EF4-FFF2-40B4-BE49-F238E27FC236}">
                <a16:creationId xmlns:a16="http://schemas.microsoft.com/office/drawing/2014/main" id="{622EA03E-5035-436D-93E2-37821868BD88}"/>
              </a:ext>
            </a:extLst>
          </p:cNvPr>
          <p:cNvSpPr/>
          <p:nvPr/>
        </p:nvSpPr>
        <p:spPr>
          <a:xfrm>
            <a:off x="2938395" y="2832471"/>
            <a:ext cx="185805" cy="209107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27" name="Group 126">
            <a:extLst>
              <a:ext uri="{FF2B5EF4-FFF2-40B4-BE49-F238E27FC236}">
                <a16:creationId xmlns:a16="http://schemas.microsoft.com/office/drawing/2014/main" id="{9FD373B3-5FFA-4A9E-8682-9E8C8586A6F7}"/>
              </a:ext>
            </a:extLst>
          </p:cNvPr>
          <p:cNvGrpSpPr/>
          <p:nvPr/>
        </p:nvGrpSpPr>
        <p:grpSpPr>
          <a:xfrm>
            <a:off x="3502377" y="3040643"/>
            <a:ext cx="1639294" cy="1491383"/>
            <a:chOff x="3581400" y="2837061"/>
            <a:chExt cx="1882056" cy="1694965"/>
          </a:xfrm>
        </p:grpSpPr>
        <p:grpSp>
          <p:nvGrpSpPr>
            <p:cNvPr id="55" name="Group 54">
              <a:extLst>
                <a:ext uri="{FF2B5EF4-FFF2-40B4-BE49-F238E27FC236}">
                  <a16:creationId xmlns:a16="http://schemas.microsoft.com/office/drawing/2014/main" id="{56B19C3D-C110-4AE7-BCD8-923F22DF0E95}"/>
                </a:ext>
              </a:extLst>
            </p:cNvPr>
            <p:cNvGrpSpPr/>
            <p:nvPr/>
          </p:nvGrpSpPr>
          <p:grpSpPr>
            <a:xfrm>
              <a:off x="3581400" y="3164390"/>
              <a:ext cx="1676400" cy="1295400"/>
              <a:chOff x="2992875" y="3154040"/>
              <a:chExt cx="1676400" cy="1295400"/>
            </a:xfrm>
          </p:grpSpPr>
          <p:sp>
            <p:nvSpPr>
              <p:cNvPr id="56" name="Oval 55">
                <a:extLst>
                  <a:ext uri="{FF2B5EF4-FFF2-40B4-BE49-F238E27FC236}">
                    <a16:creationId xmlns:a16="http://schemas.microsoft.com/office/drawing/2014/main" id="{5CD522F8-A460-4FA9-826C-ED955363ED7B}"/>
                  </a:ext>
                </a:extLst>
              </p:cNvPr>
              <p:cNvSpPr/>
              <p:nvPr/>
            </p:nvSpPr>
            <p:spPr>
              <a:xfrm>
                <a:off x="3007661" y="3154040"/>
                <a:ext cx="92122" cy="131653"/>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216B1E0E-E41A-4618-B642-ED063BD5B480}"/>
                  </a:ext>
                </a:extLst>
              </p:cNvPr>
              <p:cNvSpPr/>
              <p:nvPr/>
            </p:nvSpPr>
            <p:spPr>
              <a:xfrm>
                <a:off x="3177120" y="315404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0394E77-5ABF-4523-A42B-12450C49569E}"/>
                  </a:ext>
                </a:extLst>
              </p:cNvPr>
              <p:cNvSpPr/>
              <p:nvPr/>
            </p:nvSpPr>
            <p:spPr>
              <a:xfrm>
                <a:off x="3330657" y="315404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DA05F7D-399B-4DD1-B23E-92BEA9AAC3D9}"/>
                  </a:ext>
                </a:extLst>
              </p:cNvPr>
              <p:cNvSpPr/>
              <p:nvPr/>
            </p:nvSpPr>
            <p:spPr>
              <a:xfrm>
                <a:off x="3484194" y="315404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575B39A-29F3-4578-AC10-64068B78C432}"/>
                  </a:ext>
                </a:extLst>
              </p:cNvPr>
              <p:cNvSpPr/>
              <p:nvPr/>
            </p:nvSpPr>
            <p:spPr>
              <a:xfrm>
                <a:off x="3659341" y="315404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8717DDD-FD04-41FC-B306-05FDEBA75B4E}"/>
                  </a:ext>
                </a:extLst>
              </p:cNvPr>
              <p:cNvSpPr/>
              <p:nvPr/>
            </p:nvSpPr>
            <p:spPr>
              <a:xfrm>
                <a:off x="3821976" y="315404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69BAE9E-F9F3-4E91-8CAC-607E80A1AD04}"/>
                  </a:ext>
                </a:extLst>
              </p:cNvPr>
              <p:cNvSpPr/>
              <p:nvPr/>
            </p:nvSpPr>
            <p:spPr>
              <a:xfrm>
                <a:off x="3975514" y="3154040"/>
                <a:ext cx="92122" cy="131653"/>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DAE31F7-4DB6-4340-9CE4-F99F1CC161BF}"/>
                  </a:ext>
                </a:extLst>
              </p:cNvPr>
              <p:cNvSpPr/>
              <p:nvPr/>
            </p:nvSpPr>
            <p:spPr>
              <a:xfrm>
                <a:off x="4129051" y="3154040"/>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7DE98A6-CE51-4E72-A800-87442FEE4E79}"/>
                  </a:ext>
                </a:extLst>
              </p:cNvPr>
              <p:cNvSpPr/>
              <p:nvPr/>
            </p:nvSpPr>
            <p:spPr>
              <a:xfrm>
                <a:off x="4282588" y="3154040"/>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BB7E0E-32F8-41F3-9AE9-9F1EF79A694D}"/>
                  </a:ext>
                </a:extLst>
              </p:cNvPr>
              <p:cNvSpPr/>
              <p:nvPr/>
            </p:nvSpPr>
            <p:spPr>
              <a:xfrm>
                <a:off x="4436126" y="3154040"/>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7C015F8-FBD6-47A6-964B-8E9E339C0B40}"/>
                  </a:ext>
                </a:extLst>
              </p:cNvPr>
              <p:cNvSpPr/>
              <p:nvPr/>
            </p:nvSpPr>
            <p:spPr>
              <a:xfrm>
                <a:off x="4577153" y="3154040"/>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1A5BE2C-39B4-4C87-B9D7-E0553188FE64}"/>
                  </a:ext>
                </a:extLst>
              </p:cNvPr>
              <p:cNvSpPr/>
              <p:nvPr/>
            </p:nvSpPr>
            <p:spPr>
              <a:xfrm>
                <a:off x="3001974" y="3329577"/>
                <a:ext cx="92122" cy="131653"/>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37FC95CA-41CB-42DC-B7C1-8CE09C9146DE}"/>
                  </a:ext>
                </a:extLst>
              </p:cNvPr>
              <p:cNvSpPr/>
              <p:nvPr/>
            </p:nvSpPr>
            <p:spPr>
              <a:xfrm>
                <a:off x="3171433" y="3329577"/>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89A2B28-FF60-48E9-8140-1F29F8E129DE}"/>
                  </a:ext>
                </a:extLst>
              </p:cNvPr>
              <p:cNvSpPr/>
              <p:nvPr/>
            </p:nvSpPr>
            <p:spPr>
              <a:xfrm>
                <a:off x="3324970" y="3329577"/>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E7DAAA9-ADC7-4B37-8CF6-5371E5A4FF66}"/>
                  </a:ext>
                </a:extLst>
              </p:cNvPr>
              <p:cNvSpPr/>
              <p:nvPr/>
            </p:nvSpPr>
            <p:spPr>
              <a:xfrm>
                <a:off x="3478507" y="3329577"/>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DC8650-E69F-49B4-8ECF-5E214A893EF7}"/>
                  </a:ext>
                </a:extLst>
              </p:cNvPr>
              <p:cNvSpPr/>
              <p:nvPr/>
            </p:nvSpPr>
            <p:spPr>
              <a:xfrm>
                <a:off x="3653654" y="3329577"/>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D23FE23-D1BB-4229-8481-03AC222190D8}"/>
                  </a:ext>
                </a:extLst>
              </p:cNvPr>
              <p:cNvSpPr/>
              <p:nvPr/>
            </p:nvSpPr>
            <p:spPr>
              <a:xfrm>
                <a:off x="3969827" y="3342580"/>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9432633-5C73-4334-902C-D334ACF599A4}"/>
                  </a:ext>
                </a:extLst>
              </p:cNvPr>
              <p:cNvSpPr/>
              <p:nvPr/>
            </p:nvSpPr>
            <p:spPr>
              <a:xfrm>
                <a:off x="3821976" y="3329577"/>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A48AC1D-61BD-4DE1-8A89-8B83BCB689DD}"/>
                  </a:ext>
                </a:extLst>
              </p:cNvPr>
              <p:cNvSpPr/>
              <p:nvPr/>
            </p:nvSpPr>
            <p:spPr>
              <a:xfrm>
                <a:off x="4123364" y="3329577"/>
                <a:ext cx="92122" cy="131653"/>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3246095-F07E-433C-8486-C66EFFA6C5DC}"/>
                  </a:ext>
                </a:extLst>
              </p:cNvPr>
              <p:cNvSpPr/>
              <p:nvPr/>
            </p:nvSpPr>
            <p:spPr>
              <a:xfrm>
                <a:off x="4276901" y="3329577"/>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39B4BBB-56CF-464D-812A-6CDC8FBAA478}"/>
                  </a:ext>
                </a:extLst>
              </p:cNvPr>
              <p:cNvSpPr/>
              <p:nvPr/>
            </p:nvSpPr>
            <p:spPr>
              <a:xfrm>
                <a:off x="4430439" y="3329577"/>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713E514-55A4-4281-81DC-AD496340F039}"/>
                  </a:ext>
                </a:extLst>
              </p:cNvPr>
              <p:cNvSpPr/>
              <p:nvPr/>
            </p:nvSpPr>
            <p:spPr>
              <a:xfrm>
                <a:off x="4571466" y="3329577"/>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A540851-D87C-495F-8A7D-A0C4661A88A8}"/>
                  </a:ext>
                </a:extLst>
              </p:cNvPr>
              <p:cNvSpPr/>
              <p:nvPr/>
            </p:nvSpPr>
            <p:spPr>
              <a:xfrm>
                <a:off x="2992875" y="3514866"/>
                <a:ext cx="92122" cy="131653"/>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69F330D4-4DDD-48CB-AC7E-17A2A88A82B5}"/>
                  </a:ext>
                </a:extLst>
              </p:cNvPr>
              <p:cNvSpPr/>
              <p:nvPr/>
            </p:nvSpPr>
            <p:spPr>
              <a:xfrm>
                <a:off x="3162334" y="3514866"/>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D8A793E-6F50-4E19-831E-1F878475FAC6}"/>
                  </a:ext>
                </a:extLst>
              </p:cNvPr>
              <p:cNvSpPr/>
              <p:nvPr/>
            </p:nvSpPr>
            <p:spPr>
              <a:xfrm>
                <a:off x="3315872" y="3514866"/>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0B28FA5-2DF0-4572-A94A-EC8F48942E53}"/>
                  </a:ext>
                </a:extLst>
              </p:cNvPr>
              <p:cNvSpPr/>
              <p:nvPr/>
            </p:nvSpPr>
            <p:spPr>
              <a:xfrm>
                <a:off x="3469409" y="3514866"/>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A2E9622-C07A-4BD3-941D-7162059ACF6D}"/>
                  </a:ext>
                </a:extLst>
              </p:cNvPr>
              <p:cNvSpPr/>
              <p:nvPr/>
            </p:nvSpPr>
            <p:spPr>
              <a:xfrm>
                <a:off x="3653654" y="3524617"/>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3BE1773-84E0-4304-866D-19D5F3287130}"/>
                  </a:ext>
                </a:extLst>
              </p:cNvPr>
              <p:cNvSpPr/>
              <p:nvPr/>
            </p:nvSpPr>
            <p:spPr>
              <a:xfrm>
                <a:off x="4116541" y="3529494"/>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929E30A-75AD-4D38-8C05-1A02271F3D9E}"/>
                  </a:ext>
                </a:extLst>
              </p:cNvPr>
              <p:cNvSpPr/>
              <p:nvPr/>
            </p:nvSpPr>
            <p:spPr>
              <a:xfrm>
                <a:off x="3812878" y="3514866"/>
                <a:ext cx="92122" cy="131653"/>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E16B34E-121E-44ED-A92B-BAA5CAD160F9}"/>
                  </a:ext>
                </a:extLst>
              </p:cNvPr>
              <p:cNvSpPr/>
              <p:nvPr/>
            </p:nvSpPr>
            <p:spPr>
              <a:xfrm>
                <a:off x="3958454" y="3518117"/>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B44CC15-4DF4-4D0A-9C07-24EF48EF57D0}"/>
                  </a:ext>
                </a:extLst>
              </p:cNvPr>
              <p:cNvSpPr/>
              <p:nvPr/>
            </p:nvSpPr>
            <p:spPr>
              <a:xfrm>
                <a:off x="4267803" y="3514866"/>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7876A11-ABF1-4415-B27C-D90AC9D4D98F}"/>
                  </a:ext>
                </a:extLst>
              </p:cNvPr>
              <p:cNvSpPr/>
              <p:nvPr/>
            </p:nvSpPr>
            <p:spPr>
              <a:xfrm>
                <a:off x="4421340" y="3514866"/>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000FB44-4432-4EB2-B1AF-D22FD617733B}"/>
                  </a:ext>
                </a:extLst>
              </p:cNvPr>
              <p:cNvSpPr/>
              <p:nvPr/>
            </p:nvSpPr>
            <p:spPr>
              <a:xfrm>
                <a:off x="4562367" y="3514866"/>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E073E885-5DC1-44AE-BB1F-A792D151C78E}"/>
                  </a:ext>
                </a:extLst>
              </p:cNvPr>
              <p:cNvSpPr/>
              <p:nvPr/>
            </p:nvSpPr>
            <p:spPr>
              <a:xfrm>
                <a:off x="3955611" y="4298283"/>
                <a:ext cx="92122" cy="131653"/>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89">
                <a:extLst>
                  <a:ext uri="{FF2B5EF4-FFF2-40B4-BE49-F238E27FC236}">
                    <a16:creationId xmlns:a16="http://schemas.microsoft.com/office/drawing/2014/main" id="{FFEFCD76-9976-4365-9917-067DA7FA3D97}"/>
                  </a:ext>
                </a:extLst>
              </p:cNvPr>
              <p:cNvSpPr/>
              <p:nvPr/>
            </p:nvSpPr>
            <p:spPr>
              <a:xfrm>
                <a:off x="4120521" y="4307222"/>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5979F72-D798-41AB-993D-BFAB3C537332}"/>
                  </a:ext>
                </a:extLst>
              </p:cNvPr>
              <p:cNvSpPr/>
              <p:nvPr/>
            </p:nvSpPr>
            <p:spPr>
              <a:xfrm>
                <a:off x="4264960" y="4311286"/>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218E3D0-516B-4231-BFE6-651F640F60B1}"/>
                  </a:ext>
                </a:extLst>
              </p:cNvPr>
              <p:cNvSpPr/>
              <p:nvPr/>
            </p:nvSpPr>
            <p:spPr>
              <a:xfrm>
                <a:off x="4418497" y="4311286"/>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1406817-4071-4D7C-B193-050A481813A8}"/>
                  </a:ext>
                </a:extLst>
              </p:cNvPr>
              <p:cNvSpPr/>
              <p:nvPr/>
            </p:nvSpPr>
            <p:spPr>
              <a:xfrm>
                <a:off x="4558955" y="4317787"/>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9150BF7-D5C8-4307-A6F9-E4201769408E}"/>
                  </a:ext>
                </a:extLst>
              </p:cNvPr>
              <p:cNvSpPr/>
              <p:nvPr/>
            </p:nvSpPr>
            <p:spPr>
              <a:xfrm>
                <a:off x="3808898" y="4307222"/>
                <a:ext cx="92122" cy="131653"/>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45C0473-C008-422D-9001-3B02BF28EC3C}"/>
                  </a:ext>
                </a:extLst>
              </p:cNvPr>
              <p:cNvSpPr/>
              <p:nvPr/>
            </p:nvSpPr>
            <p:spPr>
              <a:xfrm>
                <a:off x="3005811" y="4307222"/>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26FBA4F-1A57-4998-A932-DDA4B0588E77}"/>
                  </a:ext>
                </a:extLst>
              </p:cNvPr>
              <p:cNvSpPr/>
              <p:nvPr/>
            </p:nvSpPr>
            <p:spPr>
              <a:xfrm>
                <a:off x="3171432" y="4295031"/>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70EF57A-B50F-4BBE-AF81-ED15E2D3DCEC}"/>
                  </a:ext>
                </a:extLst>
              </p:cNvPr>
              <p:cNvSpPr/>
              <p:nvPr/>
            </p:nvSpPr>
            <p:spPr>
              <a:xfrm>
                <a:off x="3318430" y="4307222"/>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48BE1AE-5CAD-4AC2-AD54-EBD92E11C3DA}"/>
                  </a:ext>
                </a:extLst>
              </p:cNvPr>
              <p:cNvSpPr/>
              <p:nvPr/>
            </p:nvSpPr>
            <p:spPr>
              <a:xfrm>
                <a:off x="3469409" y="4298283"/>
                <a:ext cx="92122" cy="13165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4327B9CD-E0CC-4C5C-AE71-253A02561E4B}"/>
                  </a:ext>
                </a:extLst>
              </p:cNvPr>
              <p:cNvSpPr/>
              <p:nvPr/>
            </p:nvSpPr>
            <p:spPr>
              <a:xfrm>
                <a:off x="3653654" y="4296657"/>
                <a:ext cx="92122" cy="131653"/>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68F7F52-32E3-4430-9AA0-260D31222089}"/>
                  </a:ext>
                </a:extLst>
              </p:cNvPr>
              <p:cNvSpPr/>
              <p:nvPr/>
            </p:nvSpPr>
            <p:spPr>
              <a:xfrm flipV="1">
                <a:off x="3718138" y="3854563"/>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C2C65770-CD1C-49A5-B667-7A188216EB53}"/>
                  </a:ext>
                </a:extLst>
              </p:cNvPr>
              <p:cNvSpPr/>
              <p:nvPr/>
            </p:nvSpPr>
            <p:spPr>
              <a:xfrm flipV="1">
                <a:off x="3720755" y="3942331"/>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2F5A0E39-BB8E-430B-87CB-EFAEF83CC945}"/>
                  </a:ext>
                </a:extLst>
              </p:cNvPr>
              <p:cNvSpPr/>
              <p:nvPr/>
            </p:nvSpPr>
            <p:spPr>
              <a:xfrm flipV="1">
                <a:off x="3722687" y="4030100"/>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F307629C-736B-4465-B44C-43DFA81CE777}"/>
                  </a:ext>
                </a:extLst>
              </p:cNvPr>
              <p:cNvSpPr/>
              <p:nvPr/>
            </p:nvSpPr>
            <p:spPr>
              <a:xfrm flipV="1">
                <a:off x="3724961" y="4117868"/>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6D479ED8-1A2C-4216-A981-1E8F5780AC2B}"/>
                </a:ext>
              </a:extLst>
            </p:cNvPr>
            <p:cNvGrpSpPr/>
            <p:nvPr/>
          </p:nvGrpSpPr>
          <p:grpSpPr>
            <a:xfrm rot="16200000">
              <a:off x="4816256" y="2709474"/>
              <a:ext cx="34461" cy="289635"/>
              <a:chOff x="4876800" y="2438400"/>
              <a:chExt cx="34461" cy="289635"/>
            </a:xfrm>
          </p:grpSpPr>
          <p:sp>
            <p:nvSpPr>
              <p:cNvPr id="109" name="Oval 108">
                <a:extLst>
                  <a:ext uri="{FF2B5EF4-FFF2-40B4-BE49-F238E27FC236}">
                    <a16:creationId xmlns:a16="http://schemas.microsoft.com/office/drawing/2014/main" id="{78EE032F-D873-48F7-B900-453DEDF46762}"/>
                  </a:ext>
                </a:extLst>
              </p:cNvPr>
              <p:cNvSpPr/>
              <p:nvPr/>
            </p:nvSpPr>
            <p:spPr>
              <a:xfrm flipV="1">
                <a:off x="4876800" y="2438400"/>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1F7352FA-E729-4A03-A7D7-B892C8587DA7}"/>
                  </a:ext>
                </a:extLst>
              </p:cNvPr>
              <p:cNvSpPr/>
              <p:nvPr/>
            </p:nvSpPr>
            <p:spPr>
              <a:xfrm flipV="1">
                <a:off x="4879417" y="2526168"/>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8CDBB2BD-48FE-4FC9-B3F4-4CF51A1BF9AF}"/>
                  </a:ext>
                </a:extLst>
              </p:cNvPr>
              <p:cNvSpPr/>
              <p:nvPr/>
            </p:nvSpPr>
            <p:spPr>
              <a:xfrm flipV="1">
                <a:off x="4881349" y="2613937"/>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16B4A71-8B70-4475-80BC-CF81FA8EE7AF}"/>
                  </a:ext>
                </a:extLst>
              </p:cNvPr>
              <p:cNvSpPr/>
              <p:nvPr/>
            </p:nvSpPr>
            <p:spPr>
              <a:xfrm flipV="1">
                <a:off x="4883623" y="2701705"/>
                <a:ext cx="27638" cy="2633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4" name="Left Brace 143">
              <a:extLst>
                <a:ext uri="{FF2B5EF4-FFF2-40B4-BE49-F238E27FC236}">
                  <a16:creationId xmlns:a16="http://schemas.microsoft.com/office/drawing/2014/main" id="{724296C6-F24F-42FD-AB29-88093C938004}"/>
                </a:ext>
              </a:extLst>
            </p:cNvPr>
            <p:cNvSpPr/>
            <p:nvPr/>
          </p:nvSpPr>
          <p:spPr>
            <a:xfrm flipH="1">
              <a:off x="5181600" y="3020573"/>
              <a:ext cx="281856" cy="151145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5" name="Right Bracket 144">
            <a:extLst>
              <a:ext uri="{FF2B5EF4-FFF2-40B4-BE49-F238E27FC236}">
                <a16:creationId xmlns:a16="http://schemas.microsoft.com/office/drawing/2014/main" id="{E20491DF-1F9C-4B22-A95F-931E9B4F1BF1}"/>
              </a:ext>
            </a:extLst>
          </p:cNvPr>
          <p:cNvSpPr/>
          <p:nvPr/>
        </p:nvSpPr>
        <p:spPr>
          <a:xfrm>
            <a:off x="6093042" y="2821530"/>
            <a:ext cx="231558" cy="2140712"/>
          </a:xfrm>
          <a:prstGeom prst="rightBracket">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Right Bracket 145">
            <a:extLst>
              <a:ext uri="{FF2B5EF4-FFF2-40B4-BE49-F238E27FC236}">
                <a16:creationId xmlns:a16="http://schemas.microsoft.com/office/drawing/2014/main" id="{1DD8B813-98C2-4745-B5CB-07490B667ED1}"/>
              </a:ext>
            </a:extLst>
          </p:cNvPr>
          <p:cNvSpPr/>
          <p:nvPr/>
        </p:nvSpPr>
        <p:spPr>
          <a:xfrm flipH="1">
            <a:off x="3429000" y="2828055"/>
            <a:ext cx="155438" cy="2091078"/>
          </a:xfrm>
          <a:prstGeom prst="rightBracket">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7" name="Right Bracket 146">
            <a:extLst>
              <a:ext uri="{FF2B5EF4-FFF2-40B4-BE49-F238E27FC236}">
                <a16:creationId xmlns:a16="http://schemas.microsoft.com/office/drawing/2014/main" id="{5868728C-2513-4DE9-9A32-9D80B1C43566}"/>
              </a:ext>
            </a:extLst>
          </p:cNvPr>
          <p:cNvSpPr/>
          <p:nvPr/>
        </p:nvSpPr>
        <p:spPr>
          <a:xfrm flipH="1">
            <a:off x="6623748" y="2798322"/>
            <a:ext cx="177258" cy="2163919"/>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8" name="Right Bracket 147">
            <a:extLst>
              <a:ext uri="{FF2B5EF4-FFF2-40B4-BE49-F238E27FC236}">
                <a16:creationId xmlns:a16="http://schemas.microsoft.com/office/drawing/2014/main" id="{B7868BA4-FA9C-4BCA-BA52-57DA434E098F}"/>
              </a:ext>
            </a:extLst>
          </p:cNvPr>
          <p:cNvSpPr/>
          <p:nvPr/>
        </p:nvSpPr>
        <p:spPr>
          <a:xfrm>
            <a:off x="7696200" y="2773042"/>
            <a:ext cx="183337" cy="2163918"/>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28" name="Group 127">
            <a:extLst>
              <a:ext uri="{FF2B5EF4-FFF2-40B4-BE49-F238E27FC236}">
                <a16:creationId xmlns:a16="http://schemas.microsoft.com/office/drawing/2014/main" id="{C53B1989-83BE-4935-A2F6-C363E0EC42B2}"/>
              </a:ext>
            </a:extLst>
          </p:cNvPr>
          <p:cNvGrpSpPr/>
          <p:nvPr/>
        </p:nvGrpSpPr>
        <p:grpSpPr>
          <a:xfrm>
            <a:off x="364713" y="3406818"/>
            <a:ext cx="1503965" cy="1342101"/>
            <a:chOff x="364713" y="3406818"/>
            <a:chExt cx="1503965" cy="1342101"/>
          </a:xfrm>
        </p:grpSpPr>
        <p:grpSp>
          <p:nvGrpSpPr>
            <p:cNvPr id="52" name="Group 51">
              <a:extLst>
                <a:ext uri="{FF2B5EF4-FFF2-40B4-BE49-F238E27FC236}">
                  <a16:creationId xmlns:a16="http://schemas.microsoft.com/office/drawing/2014/main" id="{C480BC2A-800A-4FAF-8001-9E729C4BCABF}"/>
                </a:ext>
              </a:extLst>
            </p:cNvPr>
            <p:cNvGrpSpPr/>
            <p:nvPr/>
          </p:nvGrpSpPr>
          <p:grpSpPr>
            <a:xfrm>
              <a:off x="364713" y="3498184"/>
              <a:ext cx="1349924" cy="1150256"/>
              <a:chOff x="990600" y="1447800"/>
              <a:chExt cx="4159956" cy="2249313"/>
            </a:xfrm>
          </p:grpSpPr>
          <p:sp>
            <p:nvSpPr>
              <p:cNvPr id="4" name="Oval 3">
                <a:extLst>
                  <a:ext uri="{FF2B5EF4-FFF2-40B4-BE49-F238E27FC236}">
                    <a16:creationId xmlns:a16="http://schemas.microsoft.com/office/drawing/2014/main" id="{0341DBDD-2748-4438-9E36-871B93547934}"/>
                  </a:ext>
                </a:extLst>
              </p:cNvPr>
              <p:cNvSpPr/>
              <p:nvPr/>
            </p:nvSpPr>
            <p:spPr>
              <a:xfrm>
                <a:off x="1027290" y="1447800"/>
                <a:ext cx="228600" cy="2286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a:extLst>
                  <a:ext uri="{FF2B5EF4-FFF2-40B4-BE49-F238E27FC236}">
                    <a16:creationId xmlns:a16="http://schemas.microsoft.com/office/drawing/2014/main" id="{67E24BF2-7797-4023-A52F-7D24525708C7}"/>
                  </a:ext>
                </a:extLst>
              </p:cNvPr>
              <p:cNvSpPr/>
              <p:nvPr/>
            </p:nvSpPr>
            <p:spPr>
              <a:xfrm>
                <a:off x="1447800" y="14478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81449B-C53F-438A-AE68-258E20BCD654}"/>
                  </a:ext>
                </a:extLst>
              </p:cNvPr>
              <p:cNvSpPr/>
              <p:nvPr/>
            </p:nvSpPr>
            <p:spPr>
              <a:xfrm>
                <a:off x="1828800" y="14478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0F9FD8C-2F45-4631-A831-958F796709E4}"/>
                  </a:ext>
                </a:extLst>
              </p:cNvPr>
              <p:cNvSpPr/>
              <p:nvPr/>
            </p:nvSpPr>
            <p:spPr>
              <a:xfrm>
                <a:off x="2209800" y="14478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75ECC73-64D6-4084-86CE-28AC12E80851}"/>
                  </a:ext>
                </a:extLst>
              </p:cNvPr>
              <p:cNvSpPr/>
              <p:nvPr/>
            </p:nvSpPr>
            <p:spPr>
              <a:xfrm>
                <a:off x="2644422" y="14478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D849D83-5FA9-46BE-ABDF-7101BDF47FBD}"/>
                  </a:ext>
                </a:extLst>
              </p:cNvPr>
              <p:cNvSpPr/>
              <p:nvPr/>
            </p:nvSpPr>
            <p:spPr>
              <a:xfrm>
                <a:off x="3048000" y="14478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5B2AED6-C97B-4364-974B-F95288563955}"/>
                  </a:ext>
                </a:extLst>
              </p:cNvPr>
              <p:cNvSpPr/>
              <p:nvPr/>
            </p:nvSpPr>
            <p:spPr>
              <a:xfrm>
                <a:off x="3429000" y="14478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7CE21D-3F93-487D-8045-E0060C3DEBAF}"/>
                  </a:ext>
                </a:extLst>
              </p:cNvPr>
              <p:cNvSpPr/>
              <p:nvPr/>
            </p:nvSpPr>
            <p:spPr>
              <a:xfrm>
                <a:off x="3810000" y="14478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DBD2916-1FF1-47EE-9DC9-28B71B22F775}"/>
                  </a:ext>
                </a:extLst>
              </p:cNvPr>
              <p:cNvSpPr/>
              <p:nvPr/>
            </p:nvSpPr>
            <p:spPr>
              <a:xfrm>
                <a:off x="4191000" y="14478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B9CD45-44E7-4A8E-B327-72B6356EE780}"/>
                  </a:ext>
                </a:extLst>
              </p:cNvPr>
              <p:cNvSpPr/>
              <p:nvPr/>
            </p:nvSpPr>
            <p:spPr>
              <a:xfrm>
                <a:off x="4572000" y="14478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5D49C4-7AFE-4A15-8642-F16D6753AB18}"/>
                  </a:ext>
                </a:extLst>
              </p:cNvPr>
              <p:cNvSpPr/>
              <p:nvPr/>
            </p:nvSpPr>
            <p:spPr>
              <a:xfrm>
                <a:off x="4921956" y="14478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CA91F26-D387-43A1-B23D-5DC5006FA064}"/>
                  </a:ext>
                </a:extLst>
              </p:cNvPr>
              <p:cNvSpPr/>
              <p:nvPr/>
            </p:nvSpPr>
            <p:spPr>
              <a:xfrm>
                <a:off x="1013178" y="1752600"/>
                <a:ext cx="228600" cy="2286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96ACEC8-A988-457E-AD22-3411BC77F02B}"/>
                  </a:ext>
                </a:extLst>
              </p:cNvPr>
              <p:cNvSpPr/>
              <p:nvPr/>
            </p:nvSpPr>
            <p:spPr>
              <a:xfrm>
                <a:off x="1433688" y="17526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D53411-D3F7-4020-BC0D-A38066C5B54E}"/>
                  </a:ext>
                </a:extLst>
              </p:cNvPr>
              <p:cNvSpPr/>
              <p:nvPr/>
            </p:nvSpPr>
            <p:spPr>
              <a:xfrm>
                <a:off x="1814688" y="17526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C8844AF-D890-44C2-B820-95F1D36C2E48}"/>
                  </a:ext>
                </a:extLst>
              </p:cNvPr>
              <p:cNvSpPr/>
              <p:nvPr/>
            </p:nvSpPr>
            <p:spPr>
              <a:xfrm>
                <a:off x="2195688" y="17526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DED4E32-5673-460B-8367-66B9094D12C8}"/>
                  </a:ext>
                </a:extLst>
              </p:cNvPr>
              <p:cNvSpPr/>
              <p:nvPr/>
            </p:nvSpPr>
            <p:spPr>
              <a:xfrm>
                <a:off x="2630310" y="1752600"/>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B3B0C1-D2C0-4607-862F-4805A8C668D6}"/>
                  </a:ext>
                </a:extLst>
              </p:cNvPr>
              <p:cNvSpPr/>
              <p:nvPr/>
            </p:nvSpPr>
            <p:spPr>
              <a:xfrm>
                <a:off x="3414888" y="1775178"/>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75CA7FC-EB6C-4E06-8577-C3F4B174CC15}"/>
                  </a:ext>
                </a:extLst>
              </p:cNvPr>
              <p:cNvSpPr/>
              <p:nvPr/>
            </p:nvSpPr>
            <p:spPr>
              <a:xfrm>
                <a:off x="3048000" y="17526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BE354A7-CF68-44E3-9B54-D7C408E4FB20}"/>
                  </a:ext>
                </a:extLst>
              </p:cNvPr>
              <p:cNvSpPr/>
              <p:nvPr/>
            </p:nvSpPr>
            <p:spPr>
              <a:xfrm>
                <a:off x="3795888" y="17526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CE23D63-28F9-4062-9495-4CC31CFFD923}"/>
                  </a:ext>
                </a:extLst>
              </p:cNvPr>
              <p:cNvSpPr/>
              <p:nvPr/>
            </p:nvSpPr>
            <p:spPr>
              <a:xfrm>
                <a:off x="4176888" y="17526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4DBE965-E0F9-46EE-8593-37FB39439133}"/>
                  </a:ext>
                </a:extLst>
              </p:cNvPr>
              <p:cNvSpPr/>
              <p:nvPr/>
            </p:nvSpPr>
            <p:spPr>
              <a:xfrm>
                <a:off x="4557888" y="17526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48FDA0C-3690-4B82-AB5B-0789AC418B0F}"/>
                  </a:ext>
                </a:extLst>
              </p:cNvPr>
              <p:cNvSpPr/>
              <p:nvPr/>
            </p:nvSpPr>
            <p:spPr>
              <a:xfrm>
                <a:off x="4907844" y="17526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3A0314A-0BEA-44E2-8854-8EB0498AE0AF}"/>
                  </a:ext>
                </a:extLst>
              </p:cNvPr>
              <p:cNvSpPr/>
              <p:nvPr/>
            </p:nvSpPr>
            <p:spPr>
              <a:xfrm>
                <a:off x="990600" y="2074332"/>
                <a:ext cx="228600" cy="2286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1CC4EBBA-4427-4ABE-9340-15088CE46D3A}"/>
                  </a:ext>
                </a:extLst>
              </p:cNvPr>
              <p:cNvSpPr/>
              <p:nvPr/>
            </p:nvSpPr>
            <p:spPr>
              <a:xfrm>
                <a:off x="1411110" y="2074332"/>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DE7B674-DB95-4426-8028-AB6144305414}"/>
                  </a:ext>
                </a:extLst>
              </p:cNvPr>
              <p:cNvSpPr/>
              <p:nvPr/>
            </p:nvSpPr>
            <p:spPr>
              <a:xfrm>
                <a:off x="1792110" y="2074332"/>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49108FD-A4E2-492C-9513-B515D55642AA}"/>
                  </a:ext>
                </a:extLst>
              </p:cNvPr>
              <p:cNvSpPr/>
              <p:nvPr/>
            </p:nvSpPr>
            <p:spPr>
              <a:xfrm>
                <a:off x="2173110" y="2074332"/>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AAF22C8-6CD2-4E9E-B4F4-3ED880057B83}"/>
                  </a:ext>
                </a:extLst>
              </p:cNvPr>
              <p:cNvSpPr/>
              <p:nvPr/>
            </p:nvSpPr>
            <p:spPr>
              <a:xfrm>
                <a:off x="2630310" y="2091265"/>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8574F70-E6D3-485C-8E47-13DEE3BB06B1}"/>
                  </a:ext>
                </a:extLst>
              </p:cNvPr>
              <p:cNvSpPr/>
              <p:nvPr/>
            </p:nvSpPr>
            <p:spPr>
              <a:xfrm>
                <a:off x="3778956" y="2099733"/>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CC9F0B3-24C4-4B22-B77A-4F00047B5636}"/>
                  </a:ext>
                </a:extLst>
              </p:cNvPr>
              <p:cNvSpPr/>
              <p:nvPr/>
            </p:nvSpPr>
            <p:spPr>
              <a:xfrm>
                <a:off x="3025422" y="2074332"/>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1A93C66-F836-4D57-93CC-11BC7A1F93EC}"/>
                  </a:ext>
                </a:extLst>
              </p:cNvPr>
              <p:cNvSpPr/>
              <p:nvPr/>
            </p:nvSpPr>
            <p:spPr>
              <a:xfrm>
                <a:off x="3386667" y="2079978"/>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9BE1156-D016-4193-A8EA-82DBC0397785}"/>
                  </a:ext>
                </a:extLst>
              </p:cNvPr>
              <p:cNvSpPr/>
              <p:nvPr/>
            </p:nvSpPr>
            <p:spPr>
              <a:xfrm>
                <a:off x="4154310" y="2074332"/>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88026DC-86F1-49C8-BE03-BBA2C04B5EA2}"/>
                  </a:ext>
                </a:extLst>
              </p:cNvPr>
              <p:cNvSpPr/>
              <p:nvPr/>
            </p:nvSpPr>
            <p:spPr>
              <a:xfrm>
                <a:off x="4535310" y="2074332"/>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552E9C8-6D06-45DC-AD1D-0D6D8578C601}"/>
                  </a:ext>
                </a:extLst>
              </p:cNvPr>
              <p:cNvSpPr/>
              <p:nvPr/>
            </p:nvSpPr>
            <p:spPr>
              <a:xfrm>
                <a:off x="4885266" y="2074332"/>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E02346F-F2D4-4B47-85B4-D525C965B094}"/>
                  </a:ext>
                </a:extLst>
              </p:cNvPr>
              <p:cNvSpPr/>
              <p:nvPr/>
            </p:nvSpPr>
            <p:spPr>
              <a:xfrm>
                <a:off x="3379612" y="3434646"/>
                <a:ext cx="228600" cy="2286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674BE4F1-DB44-4A24-AFE0-80928281DC6C}"/>
                  </a:ext>
                </a:extLst>
              </p:cNvPr>
              <p:cNvSpPr/>
              <p:nvPr/>
            </p:nvSpPr>
            <p:spPr>
              <a:xfrm>
                <a:off x="3788834" y="3450167"/>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58D070E-E5FD-42A4-A648-BDD0FC79F2D8}"/>
                  </a:ext>
                </a:extLst>
              </p:cNvPr>
              <p:cNvSpPr/>
              <p:nvPr/>
            </p:nvSpPr>
            <p:spPr>
              <a:xfrm>
                <a:off x="4147256" y="3457224"/>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4B76B5B-FAE0-49F0-B732-9FE35F6E948F}"/>
                  </a:ext>
                </a:extLst>
              </p:cNvPr>
              <p:cNvSpPr/>
              <p:nvPr/>
            </p:nvSpPr>
            <p:spPr>
              <a:xfrm>
                <a:off x="4528256" y="3457224"/>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B101D86-1399-4098-8CE2-76B64FDCF8F2}"/>
                  </a:ext>
                </a:extLst>
              </p:cNvPr>
              <p:cNvSpPr/>
              <p:nvPr/>
            </p:nvSpPr>
            <p:spPr>
              <a:xfrm>
                <a:off x="4876800" y="3468513"/>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D55F0AC-77B2-4C1D-8C29-837D1AF5D56F}"/>
                  </a:ext>
                </a:extLst>
              </p:cNvPr>
              <p:cNvSpPr/>
              <p:nvPr/>
            </p:nvSpPr>
            <p:spPr>
              <a:xfrm>
                <a:off x="3015546" y="3450167"/>
                <a:ext cx="228600" cy="2286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3FF047-41F5-42E9-8BF0-A2317C4BED8E}"/>
                  </a:ext>
                </a:extLst>
              </p:cNvPr>
              <p:cNvSpPr/>
              <p:nvPr/>
            </p:nvSpPr>
            <p:spPr>
              <a:xfrm>
                <a:off x="1022701" y="3450167"/>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BB51891-4654-4EBA-8709-8887946CFBFE}"/>
                  </a:ext>
                </a:extLst>
              </p:cNvPr>
              <p:cNvSpPr/>
              <p:nvPr/>
            </p:nvSpPr>
            <p:spPr>
              <a:xfrm>
                <a:off x="1433687" y="3429000"/>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99CD014-E11B-42A8-B0CE-A22C912B45A1}"/>
                  </a:ext>
                </a:extLst>
              </p:cNvPr>
              <p:cNvSpPr/>
              <p:nvPr/>
            </p:nvSpPr>
            <p:spPr>
              <a:xfrm>
                <a:off x="1798459" y="3450167"/>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5608090-456B-403C-82B8-73F12B9F738F}"/>
                  </a:ext>
                </a:extLst>
              </p:cNvPr>
              <p:cNvSpPr/>
              <p:nvPr/>
            </p:nvSpPr>
            <p:spPr>
              <a:xfrm>
                <a:off x="2173110" y="3434646"/>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0F040A8-7355-4D8B-A932-D84CCC2454A8}"/>
                  </a:ext>
                </a:extLst>
              </p:cNvPr>
              <p:cNvSpPr/>
              <p:nvPr/>
            </p:nvSpPr>
            <p:spPr>
              <a:xfrm>
                <a:off x="2630310" y="3431823"/>
                <a:ext cx="228600" cy="228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7B644C9-24FB-438D-A5C2-F28450106FA5}"/>
                  </a:ext>
                </a:extLst>
              </p:cNvPr>
              <p:cNvSpPr/>
              <p:nvPr/>
            </p:nvSpPr>
            <p:spPr>
              <a:xfrm flipV="1">
                <a:off x="2790328" y="2664177"/>
                <a:ext cx="68582"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858D131-1FF3-4172-8530-F8B298C99C57}"/>
                  </a:ext>
                </a:extLst>
              </p:cNvPr>
              <p:cNvSpPr/>
              <p:nvPr/>
            </p:nvSpPr>
            <p:spPr>
              <a:xfrm flipV="1">
                <a:off x="2796822" y="2816577"/>
                <a:ext cx="68582"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A3F66A-26DF-4A3B-A190-AC0872225114}"/>
                  </a:ext>
                </a:extLst>
              </p:cNvPr>
              <p:cNvSpPr/>
              <p:nvPr/>
            </p:nvSpPr>
            <p:spPr>
              <a:xfrm flipV="1">
                <a:off x="2801614" y="2968977"/>
                <a:ext cx="68582"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99410C8-2F16-47DD-B316-3DF172EC8747}"/>
                  </a:ext>
                </a:extLst>
              </p:cNvPr>
              <p:cNvSpPr/>
              <p:nvPr/>
            </p:nvSpPr>
            <p:spPr>
              <a:xfrm flipV="1">
                <a:off x="2807257" y="3121377"/>
                <a:ext cx="68582"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1" name="Left Brace 140">
              <a:extLst>
                <a:ext uri="{FF2B5EF4-FFF2-40B4-BE49-F238E27FC236}">
                  <a16:creationId xmlns:a16="http://schemas.microsoft.com/office/drawing/2014/main" id="{97D017E9-496C-4954-91FD-A01BEB41BA4F}"/>
                </a:ext>
              </a:extLst>
            </p:cNvPr>
            <p:cNvSpPr/>
            <p:nvPr/>
          </p:nvSpPr>
          <p:spPr>
            <a:xfrm flipH="1">
              <a:off x="1641713" y="3406818"/>
              <a:ext cx="226965" cy="134210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3" name="Right Bracket 142">
            <a:extLst>
              <a:ext uri="{FF2B5EF4-FFF2-40B4-BE49-F238E27FC236}">
                <a16:creationId xmlns:a16="http://schemas.microsoft.com/office/drawing/2014/main" id="{881C64A5-C78E-425C-9314-9D9BD6139B15}"/>
              </a:ext>
            </a:extLst>
          </p:cNvPr>
          <p:cNvSpPr/>
          <p:nvPr/>
        </p:nvSpPr>
        <p:spPr>
          <a:xfrm flipH="1">
            <a:off x="262036" y="2821530"/>
            <a:ext cx="191258" cy="2140712"/>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29" name="Group 128">
            <a:extLst>
              <a:ext uri="{FF2B5EF4-FFF2-40B4-BE49-F238E27FC236}">
                <a16:creationId xmlns:a16="http://schemas.microsoft.com/office/drawing/2014/main" id="{71524F41-0896-41D6-8C1F-800C6689F613}"/>
              </a:ext>
            </a:extLst>
          </p:cNvPr>
          <p:cNvGrpSpPr/>
          <p:nvPr/>
        </p:nvGrpSpPr>
        <p:grpSpPr>
          <a:xfrm>
            <a:off x="1935681" y="3939515"/>
            <a:ext cx="1340616" cy="429803"/>
            <a:chOff x="2014820" y="4221699"/>
            <a:chExt cx="1224785" cy="429803"/>
          </a:xfrm>
        </p:grpSpPr>
        <p:sp>
          <p:nvSpPr>
            <p:cNvPr id="151" name="Star: 5 Points 150">
              <a:extLst>
                <a:ext uri="{FF2B5EF4-FFF2-40B4-BE49-F238E27FC236}">
                  <a16:creationId xmlns:a16="http://schemas.microsoft.com/office/drawing/2014/main" id="{B4CC6DF6-6351-4F3E-8680-CB726F066285}"/>
                </a:ext>
              </a:extLst>
            </p:cNvPr>
            <p:cNvSpPr/>
            <p:nvPr/>
          </p:nvSpPr>
          <p:spPr>
            <a:xfrm>
              <a:off x="2014820" y="4313397"/>
              <a:ext cx="34682" cy="69324"/>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1A69CFA-47AF-4F72-A4B8-7A027F0B5F11}"/>
                </a:ext>
              </a:extLst>
            </p:cNvPr>
            <p:cNvGrpSpPr/>
            <p:nvPr/>
          </p:nvGrpSpPr>
          <p:grpSpPr>
            <a:xfrm>
              <a:off x="2018749" y="4221699"/>
              <a:ext cx="1220856" cy="429803"/>
              <a:chOff x="1976825" y="4840775"/>
              <a:chExt cx="1220856" cy="429803"/>
            </a:xfrm>
          </p:grpSpPr>
          <p:sp>
            <p:nvSpPr>
              <p:cNvPr id="152" name="TextBox 151">
                <a:extLst>
                  <a:ext uri="{FF2B5EF4-FFF2-40B4-BE49-F238E27FC236}">
                    <a16:creationId xmlns:a16="http://schemas.microsoft.com/office/drawing/2014/main" id="{B7FA7A84-847D-4A2B-A773-45239251E4CC}"/>
                  </a:ext>
                </a:extLst>
              </p:cNvPr>
              <p:cNvSpPr txBox="1"/>
              <p:nvPr/>
            </p:nvSpPr>
            <p:spPr>
              <a:xfrm>
                <a:off x="1976825" y="4840775"/>
                <a:ext cx="551887" cy="276999"/>
              </a:xfrm>
              <a:prstGeom prst="rect">
                <a:avLst/>
              </a:prstGeom>
              <a:noFill/>
            </p:spPr>
            <p:txBody>
              <a:bodyPr wrap="square" rtlCol="0">
                <a:spAutoFit/>
              </a:bodyPr>
              <a:lstStyle/>
              <a:p>
                <a:r>
                  <a:rPr lang="en-US" sz="1200" b="1" dirty="0"/>
                  <a:t>.</a:t>
                </a:r>
                <a:r>
                  <a:rPr lang="en-US" sz="1000" b="1" dirty="0"/>
                  <a:t>25^k</a:t>
                </a:r>
              </a:p>
            </p:txBody>
          </p:sp>
          <p:sp>
            <p:nvSpPr>
              <p:cNvPr id="153" name="Star: 5 Points 152">
                <a:extLst>
                  <a:ext uri="{FF2B5EF4-FFF2-40B4-BE49-F238E27FC236}">
                    <a16:creationId xmlns:a16="http://schemas.microsoft.com/office/drawing/2014/main" id="{7F2F4E3A-762B-4BF6-AC18-7D30F1267312}"/>
                  </a:ext>
                </a:extLst>
              </p:cNvPr>
              <p:cNvSpPr/>
              <p:nvPr/>
            </p:nvSpPr>
            <p:spPr>
              <a:xfrm>
                <a:off x="2438400" y="4953000"/>
                <a:ext cx="43070" cy="7807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706C7AD-131D-44EF-A901-7D7D2E9C7C18}"/>
                  </a:ext>
                </a:extLst>
              </p:cNvPr>
              <p:cNvSpPr txBox="1"/>
              <p:nvPr/>
            </p:nvSpPr>
            <p:spPr>
              <a:xfrm>
                <a:off x="2454780" y="4870468"/>
                <a:ext cx="742901" cy="400110"/>
              </a:xfrm>
              <a:prstGeom prst="rect">
                <a:avLst/>
              </a:prstGeom>
              <a:noFill/>
            </p:spPr>
            <p:txBody>
              <a:bodyPr wrap="square" rtlCol="0">
                <a:spAutoFit/>
              </a:bodyPr>
              <a:lstStyle/>
              <a:p>
                <a:r>
                  <a:rPr lang="en-US" sz="1000" b="1" dirty="0"/>
                  <a:t>.75^(11-k)</a:t>
                </a:r>
              </a:p>
            </p:txBody>
          </p:sp>
        </p:grpSp>
      </p:grpSp>
      <p:grpSp>
        <p:nvGrpSpPr>
          <p:cNvPr id="164" name="Group 163">
            <a:extLst>
              <a:ext uri="{FF2B5EF4-FFF2-40B4-BE49-F238E27FC236}">
                <a16:creationId xmlns:a16="http://schemas.microsoft.com/office/drawing/2014/main" id="{2BC3B1E7-BB4A-42E0-B350-A9843E09303E}"/>
              </a:ext>
            </a:extLst>
          </p:cNvPr>
          <p:cNvGrpSpPr/>
          <p:nvPr/>
        </p:nvGrpSpPr>
        <p:grpSpPr>
          <a:xfrm>
            <a:off x="5180795" y="3731022"/>
            <a:ext cx="1377558" cy="429803"/>
            <a:chOff x="2014820" y="4221699"/>
            <a:chExt cx="1224785" cy="429803"/>
          </a:xfrm>
        </p:grpSpPr>
        <p:sp>
          <p:nvSpPr>
            <p:cNvPr id="165" name="Star: 5 Points 164">
              <a:extLst>
                <a:ext uri="{FF2B5EF4-FFF2-40B4-BE49-F238E27FC236}">
                  <a16:creationId xmlns:a16="http://schemas.microsoft.com/office/drawing/2014/main" id="{1AE20B77-9902-4EF7-B9BB-0A3B61F7BBF0}"/>
                </a:ext>
              </a:extLst>
            </p:cNvPr>
            <p:cNvSpPr/>
            <p:nvPr/>
          </p:nvSpPr>
          <p:spPr>
            <a:xfrm>
              <a:off x="2014820" y="4313397"/>
              <a:ext cx="34682" cy="69324"/>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03647E8C-C1E3-4B9A-960A-DDF67289DD04}"/>
                </a:ext>
              </a:extLst>
            </p:cNvPr>
            <p:cNvGrpSpPr/>
            <p:nvPr/>
          </p:nvGrpSpPr>
          <p:grpSpPr>
            <a:xfrm>
              <a:off x="2018749" y="4221699"/>
              <a:ext cx="1220856" cy="429803"/>
              <a:chOff x="1976825" y="4840775"/>
              <a:chExt cx="1220856" cy="429803"/>
            </a:xfrm>
          </p:grpSpPr>
          <p:sp>
            <p:nvSpPr>
              <p:cNvPr id="167" name="TextBox 166">
                <a:extLst>
                  <a:ext uri="{FF2B5EF4-FFF2-40B4-BE49-F238E27FC236}">
                    <a16:creationId xmlns:a16="http://schemas.microsoft.com/office/drawing/2014/main" id="{71A855C3-548A-487A-B8F6-4B0F512DC1B8}"/>
                  </a:ext>
                </a:extLst>
              </p:cNvPr>
              <p:cNvSpPr txBox="1"/>
              <p:nvPr/>
            </p:nvSpPr>
            <p:spPr>
              <a:xfrm>
                <a:off x="1976825" y="4840775"/>
                <a:ext cx="551887" cy="276999"/>
              </a:xfrm>
              <a:prstGeom prst="rect">
                <a:avLst/>
              </a:prstGeom>
              <a:noFill/>
            </p:spPr>
            <p:txBody>
              <a:bodyPr wrap="square" rtlCol="0">
                <a:spAutoFit/>
              </a:bodyPr>
              <a:lstStyle/>
              <a:p>
                <a:r>
                  <a:rPr lang="en-US" sz="1200" b="1" dirty="0"/>
                  <a:t>.</a:t>
                </a:r>
                <a:r>
                  <a:rPr lang="en-US" sz="1000" b="1" dirty="0"/>
                  <a:t>25^k</a:t>
                </a:r>
              </a:p>
            </p:txBody>
          </p:sp>
          <p:sp>
            <p:nvSpPr>
              <p:cNvPr id="168" name="Star: 5 Points 167">
                <a:extLst>
                  <a:ext uri="{FF2B5EF4-FFF2-40B4-BE49-F238E27FC236}">
                    <a16:creationId xmlns:a16="http://schemas.microsoft.com/office/drawing/2014/main" id="{7B916CA8-DC16-4BFD-88DF-A80B81F26BCF}"/>
                  </a:ext>
                </a:extLst>
              </p:cNvPr>
              <p:cNvSpPr/>
              <p:nvPr/>
            </p:nvSpPr>
            <p:spPr>
              <a:xfrm>
                <a:off x="2438400" y="4953000"/>
                <a:ext cx="43070" cy="7807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E70A8E2E-F068-4584-A0BF-DA220F457BD5}"/>
                  </a:ext>
                </a:extLst>
              </p:cNvPr>
              <p:cNvSpPr txBox="1"/>
              <p:nvPr/>
            </p:nvSpPr>
            <p:spPr>
              <a:xfrm>
                <a:off x="2454780" y="4870468"/>
                <a:ext cx="742901" cy="400110"/>
              </a:xfrm>
              <a:prstGeom prst="rect">
                <a:avLst/>
              </a:prstGeom>
              <a:noFill/>
            </p:spPr>
            <p:txBody>
              <a:bodyPr wrap="square" rtlCol="0">
                <a:spAutoFit/>
              </a:bodyPr>
              <a:lstStyle/>
              <a:p>
                <a:r>
                  <a:rPr lang="en-US" sz="1000" b="1" dirty="0"/>
                  <a:t>.75^(11-k)</a:t>
                </a:r>
              </a:p>
            </p:txBody>
          </p:sp>
        </p:grpSp>
      </p:grpSp>
      <p:sp>
        <p:nvSpPr>
          <p:cNvPr id="170" name="Oval 169">
            <a:extLst>
              <a:ext uri="{FF2B5EF4-FFF2-40B4-BE49-F238E27FC236}">
                <a16:creationId xmlns:a16="http://schemas.microsoft.com/office/drawing/2014/main" id="{2409FAB0-674A-4CC2-9375-143905DB2749}"/>
              </a:ext>
            </a:extLst>
          </p:cNvPr>
          <p:cNvSpPr/>
          <p:nvPr/>
        </p:nvSpPr>
        <p:spPr>
          <a:xfrm>
            <a:off x="6369706" y="3640126"/>
            <a:ext cx="205853" cy="2462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a:t>
            </a:r>
          </a:p>
        </p:txBody>
      </p:sp>
      <p:grpSp>
        <p:nvGrpSpPr>
          <p:cNvPr id="171" name="Group 170">
            <a:extLst>
              <a:ext uri="{FF2B5EF4-FFF2-40B4-BE49-F238E27FC236}">
                <a16:creationId xmlns:a16="http://schemas.microsoft.com/office/drawing/2014/main" id="{A047C6E6-AC53-475D-A561-80F23EDCE50E}"/>
              </a:ext>
            </a:extLst>
          </p:cNvPr>
          <p:cNvGrpSpPr/>
          <p:nvPr/>
        </p:nvGrpSpPr>
        <p:grpSpPr>
          <a:xfrm>
            <a:off x="7941003" y="3668720"/>
            <a:ext cx="1399436" cy="429803"/>
            <a:chOff x="2014820" y="4221699"/>
            <a:chExt cx="1224785" cy="429803"/>
          </a:xfrm>
        </p:grpSpPr>
        <p:sp>
          <p:nvSpPr>
            <p:cNvPr id="172" name="Star: 5 Points 171">
              <a:extLst>
                <a:ext uri="{FF2B5EF4-FFF2-40B4-BE49-F238E27FC236}">
                  <a16:creationId xmlns:a16="http://schemas.microsoft.com/office/drawing/2014/main" id="{0FE88224-7D39-4C27-A926-1F170F9A88C0}"/>
                </a:ext>
              </a:extLst>
            </p:cNvPr>
            <p:cNvSpPr/>
            <p:nvPr/>
          </p:nvSpPr>
          <p:spPr>
            <a:xfrm>
              <a:off x="2014820" y="4313397"/>
              <a:ext cx="34682" cy="69324"/>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3" name="Group 172">
              <a:extLst>
                <a:ext uri="{FF2B5EF4-FFF2-40B4-BE49-F238E27FC236}">
                  <a16:creationId xmlns:a16="http://schemas.microsoft.com/office/drawing/2014/main" id="{F2419947-FC5D-48B0-8218-57C189018699}"/>
                </a:ext>
              </a:extLst>
            </p:cNvPr>
            <p:cNvGrpSpPr/>
            <p:nvPr/>
          </p:nvGrpSpPr>
          <p:grpSpPr>
            <a:xfrm>
              <a:off x="2018749" y="4221699"/>
              <a:ext cx="1220856" cy="429803"/>
              <a:chOff x="1976825" y="4840775"/>
              <a:chExt cx="1220856" cy="429803"/>
            </a:xfrm>
          </p:grpSpPr>
          <p:sp>
            <p:nvSpPr>
              <p:cNvPr id="174" name="TextBox 173">
                <a:extLst>
                  <a:ext uri="{FF2B5EF4-FFF2-40B4-BE49-F238E27FC236}">
                    <a16:creationId xmlns:a16="http://schemas.microsoft.com/office/drawing/2014/main" id="{A64BBE75-C601-4491-97B7-05CFA14A37F8}"/>
                  </a:ext>
                </a:extLst>
              </p:cNvPr>
              <p:cNvSpPr txBox="1"/>
              <p:nvPr/>
            </p:nvSpPr>
            <p:spPr>
              <a:xfrm>
                <a:off x="1976825" y="4840775"/>
                <a:ext cx="551887" cy="276999"/>
              </a:xfrm>
              <a:prstGeom prst="rect">
                <a:avLst/>
              </a:prstGeom>
              <a:noFill/>
            </p:spPr>
            <p:txBody>
              <a:bodyPr wrap="square" rtlCol="0">
                <a:spAutoFit/>
              </a:bodyPr>
              <a:lstStyle/>
              <a:p>
                <a:r>
                  <a:rPr lang="en-US" sz="1200" b="1" dirty="0"/>
                  <a:t>.</a:t>
                </a:r>
                <a:r>
                  <a:rPr lang="en-US" sz="1000" b="1" dirty="0"/>
                  <a:t>25^k</a:t>
                </a:r>
              </a:p>
            </p:txBody>
          </p:sp>
          <p:sp>
            <p:nvSpPr>
              <p:cNvPr id="175" name="Star: 5 Points 174">
                <a:extLst>
                  <a:ext uri="{FF2B5EF4-FFF2-40B4-BE49-F238E27FC236}">
                    <a16:creationId xmlns:a16="http://schemas.microsoft.com/office/drawing/2014/main" id="{C9D003E9-8758-4E2A-9AAE-72AD552FDFAD}"/>
                  </a:ext>
                </a:extLst>
              </p:cNvPr>
              <p:cNvSpPr/>
              <p:nvPr/>
            </p:nvSpPr>
            <p:spPr>
              <a:xfrm>
                <a:off x="2438400" y="4953000"/>
                <a:ext cx="43070" cy="7807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7959AE65-1E2B-4A29-BC54-71A858159E41}"/>
                  </a:ext>
                </a:extLst>
              </p:cNvPr>
              <p:cNvSpPr txBox="1"/>
              <p:nvPr/>
            </p:nvSpPr>
            <p:spPr>
              <a:xfrm>
                <a:off x="2454780" y="4870468"/>
                <a:ext cx="742901" cy="400110"/>
              </a:xfrm>
              <a:prstGeom prst="rect">
                <a:avLst/>
              </a:prstGeom>
              <a:noFill/>
            </p:spPr>
            <p:txBody>
              <a:bodyPr wrap="square" rtlCol="0">
                <a:spAutoFit/>
              </a:bodyPr>
              <a:lstStyle/>
              <a:p>
                <a:r>
                  <a:rPr lang="en-US" sz="1000" b="1" dirty="0"/>
                  <a:t>.75^(11-k)</a:t>
                </a:r>
              </a:p>
            </p:txBody>
          </p:sp>
        </p:grpSp>
      </p:grpSp>
    </p:spTree>
    <p:extLst>
      <p:ext uri="{BB962C8B-B14F-4D97-AF65-F5344CB8AC3E}">
        <p14:creationId xmlns:p14="http://schemas.microsoft.com/office/powerpoint/2010/main" val="686725659"/>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646331"/>
          </a:xfrm>
        </p:spPr>
        <p:txBody>
          <a:bodyPr wrap="square">
            <a:spAutoFit/>
          </a:bodyPr>
          <a:lstStyle/>
          <a:p>
            <a:pPr marL="342900" indent="-342900">
              <a:buNone/>
            </a:pPr>
            <a:r>
              <a:rPr lang="en-US" altLang="en-US" sz="1800" b="1" u="sng" dirty="0">
                <a:latin typeface="Arial" charset="0"/>
              </a:rPr>
              <a:t>Ensemble Methods (Bagging) </a:t>
            </a:r>
            <a:r>
              <a:rPr lang="en-US" altLang="en-US" sz="1800" dirty="0">
                <a:latin typeface="Arial" charset="0"/>
              </a:rPr>
              <a:t>– Why ensemble performs better than individual models in regression? (variance error is reduced)</a:t>
            </a: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8AA6A604-A5AA-4B33-851F-07E274F096BC}"/>
              </a:ext>
            </a:extLst>
          </p:cNvPr>
          <p:cNvPicPr>
            <a:picLocks noChangeAspect="1"/>
          </p:cNvPicPr>
          <p:nvPr/>
        </p:nvPicPr>
        <p:blipFill>
          <a:blip r:embed="rId3"/>
          <a:stretch>
            <a:fillRect/>
          </a:stretch>
        </p:blipFill>
        <p:spPr>
          <a:xfrm>
            <a:off x="2819400" y="1716179"/>
            <a:ext cx="5848350" cy="3051143"/>
          </a:xfrm>
          <a:prstGeom prst="rect">
            <a:avLst/>
          </a:prstGeom>
        </p:spPr>
      </p:pic>
      <p:sp>
        <p:nvSpPr>
          <p:cNvPr id="5" name="TextBox 4">
            <a:extLst>
              <a:ext uri="{FF2B5EF4-FFF2-40B4-BE49-F238E27FC236}">
                <a16:creationId xmlns:a16="http://schemas.microsoft.com/office/drawing/2014/main" id="{89D312D6-3E0A-441C-BA6F-69C5C703B30C}"/>
              </a:ext>
            </a:extLst>
          </p:cNvPr>
          <p:cNvSpPr txBox="1"/>
          <p:nvPr/>
        </p:nvSpPr>
        <p:spPr>
          <a:xfrm>
            <a:off x="304800" y="1905000"/>
            <a:ext cx="2362200" cy="2800767"/>
          </a:xfrm>
          <a:prstGeom prst="rect">
            <a:avLst/>
          </a:prstGeom>
          <a:noFill/>
        </p:spPr>
        <p:txBody>
          <a:bodyPr wrap="square" rtlCol="0">
            <a:spAutoFit/>
          </a:bodyPr>
          <a:lstStyle/>
          <a:p>
            <a:pPr marL="342900" indent="-342900">
              <a:buFont typeface="+mj-lt"/>
              <a:buAutoNum type="arabicPeriod"/>
            </a:pPr>
            <a:r>
              <a:rPr lang="en-US" sz="1600" dirty="0"/>
              <a:t>Let x be a test record supplied to all models</a:t>
            </a:r>
          </a:p>
          <a:p>
            <a:pPr marL="342900" indent="-342900">
              <a:buFont typeface="+mj-lt"/>
              <a:buAutoNum type="arabicPeriod"/>
            </a:pPr>
            <a:endParaRPr lang="en-US" sz="1600" dirty="0"/>
          </a:p>
          <a:p>
            <a:pPr marL="342900" indent="-342900">
              <a:buFont typeface="+mj-lt"/>
              <a:buAutoNum type="arabicPeriod"/>
            </a:pPr>
            <a:r>
              <a:rPr lang="en-US" sz="1600" dirty="0"/>
              <a:t>Let </a:t>
            </a:r>
            <a:r>
              <a:rPr lang="en-US" sz="1600" dirty="0" err="1"/>
              <a:t>yi</a:t>
            </a:r>
            <a:r>
              <a:rPr lang="en-US" sz="1600" dirty="0"/>
              <a:t>(x) represent individual predictions</a:t>
            </a:r>
          </a:p>
          <a:p>
            <a:pPr marL="342900" indent="-342900">
              <a:buFont typeface="+mj-lt"/>
              <a:buAutoNum type="arabicPeriod"/>
            </a:pPr>
            <a:endParaRPr lang="en-US" sz="1600" dirty="0"/>
          </a:p>
          <a:p>
            <a:pPr marL="342900" indent="-342900">
              <a:buFont typeface="+mj-lt"/>
              <a:buAutoNum type="arabicPeriod"/>
            </a:pPr>
            <a:r>
              <a:rPr lang="en-US" sz="1600" dirty="0"/>
              <a:t>Sum up all the predictions and average it over m </a:t>
            </a:r>
          </a:p>
        </p:txBody>
      </p:sp>
    </p:spTree>
    <p:extLst>
      <p:ext uri="{BB962C8B-B14F-4D97-AF65-F5344CB8AC3E}">
        <p14:creationId xmlns:p14="http://schemas.microsoft.com/office/powerpoint/2010/main" val="136198987"/>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A45AF6-619A-4C1A-ACA7-65B5443775B0}"/>
              </a:ext>
            </a:extLst>
          </p:cNvPr>
          <p:cNvPicPr>
            <a:picLocks noChangeAspect="1"/>
          </p:cNvPicPr>
          <p:nvPr/>
        </p:nvPicPr>
        <p:blipFill>
          <a:blip r:embed="rId2"/>
          <a:stretch>
            <a:fillRect/>
          </a:stretch>
        </p:blipFill>
        <p:spPr>
          <a:xfrm>
            <a:off x="4191000" y="1447800"/>
            <a:ext cx="4800602" cy="4953000"/>
          </a:xfrm>
          <a:prstGeom prst="rect">
            <a:avLst/>
          </a:prstGeom>
        </p:spPr>
      </p:pic>
      <p:sp>
        <p:nvSpPr>
          <p:cNvPr id="3" name="TextBox 2">
            <a:extLst>
              <a:ext uri="{FF2B5EF4-FFF2-40B4-BE49-F238E27FC236}">
                <a16:creationId xmlns:a16="http://schemas.microsoft.com/office/drawing/2014/main" id="{9D20E6F4-29AF-4108-9A61-7826DDA4588B}"/>
              </a:ext>
            </a:extLst>
          </p:cNvPr>
          <p:cNvSpPr txBox="1"/>
          <p:nvPr/>
        </p:nvSpPr>
        <p:spPr>
          <a:xfrm>
            <a:off x="295656" y="1470378"/>
            <a:ext cx="3895344" cy="5016758"/>
          </a:xfrm>
          <a:prstGeom prst="rect">
            <a:avLst/>
          </a:prstGeom>
          <a:noFill/>
        </p:spPr>
        <p:txBody>
          <a:bodyPr wrap="square" rtlCol="0">
            <a:spAutoFit/>
          </a:bodyPr>
          <a:lstStyle/>
          <a:p>
            <a:pPr marL="342900" indent="-342900">
              <a:buFont typeface="+mj-lt"/>
              <a:buAutoNum type="arabicPeriod" startAt="4"/>
            </a:pPr>
            <a:r>
              <a:rPr lang="en-US" sz="1600" dirty="0"/>
              <a:t>Let h() represent the true function and h(x) true y </a:t>
            </a:r>
          </a:p>
          <a:p>
            <a:pPr marL="342900" indent="-342900">
              <a:buFont typeface="+mj-lt"/>
              <a:buAutoNum type="arabicPeriod" startAt="4"/>
            </a:pPr>
            <a:endParaRPr lang="en-US" sz="1600" dirty="0"/>
          </a:p>
          <a:p>
            <a:pPr marL="342900" indent="-342900">
              <a:buFont typeface="+mj-lt"/>
              <a:buAutoNum type="arabicPeriod" startAt="4"/>
            </a:pPr>
            <a:r>
              <a:rPr lang="en-US" sz="1600" dirty="0"/>
              <a:t>Error in regression be e(x) for a model</a:t>
            </a:r>
          </a:p>
          <a:p>
            <a:pPr marL="342900" indent="-342900">
              <a:buFont typeface="+mj-lt"/>
              <a:buAutoNum type="arabicPeriod" startAt="4"/>
            </a:pPr>
            <a:endParaRPr lang="en-US" sz="1600" dirty="0"/>
          </a:p>
          <a:p>
            <a:pPr marL="342900" indent="-342900">
              <a:buFont typeface="+mj-lt"/>
              <a:buAutoNum type="arabicPeriod" startAt="4"/>
            </a:pPr>
            <a:r>
              <a:rPr lang="en-US" sz="1600" dirty="0"/>
              <a:t>y(x) = h(x) + e(x)</a:t>
            </a:r>
          </a:p>
          <a:p>
            <a:pPr marL="342900" indent="-342900">
              <a:buFont typeface="+mj-lt"/>
              <a:buAutoNum type="arabicPeriod" startAt="4"/>
            </a:pPr>
            <a:endParaRPr lang="en-US" sz="1600" dirty="0"/>
          </a:p>
          <a:p>
            <a:pPr marL="342900" indent="-342900">
              <a:buFont typeface="+mj-lt"/>
              <a:buAutoNum type="arabicPeriod" startAt="4"/>
            </a:pPr>
            <a:r>
              <a:rPr lang="en-US" sz="1600" dirty="0"/>
              <a:t>SSE = (h(x) – y(x))^2</a:t>
            </a:r>
          </a:p>
          <a:p>
            <a:pPr marL="342900" indent="-342900">
              <a:buFont typeface="+mj-lt"/>
              <a:buAutoNum type="arabicPeriod" startAt="4"/>
            </a:pPr>
            <a:endParaRPr lang="en-US" sz="1600" dirty="0"/>
          </a:p>
          <a:p>
            <a:pPr marL="342900" indent="-342900">
              <a:buFont typeface="+mj-lt"/>
              <a:buAutoNum type="arabicPeriod" startAt="4"/>
            </a:pPr>
            <a:r>
              <a:rPr lang="en-US" sz="1600" dirty="0"/>
              <a:t>Avg SSE across all data points for a model = </a:t>
            </a:r>
            <a:r>
              <a:rPr lang="en-US" sz="1600" dirty="0" err="1"/>
              <a:t>SSEm</a:t>
            </a:r>
            <a:endParaRPr lang="en-US" sz="1600" dirty="0"/>
          </a:p>
          <a:p>
            <a:pPr marL="342900" indent="-342900">
              <a:buFont typeface="+mj-lt"/>
              <a:buAutoNum type="arabicPeriod" startAt="4"/>
            </a:pPr>
            <a:endParaRPr lang="en-US" sz="1600" dirty="0"/>
          </a:p>
          <a:p>
            <a:pPr marL="342900" indent="-342900">
              <a:buFont typeface="+mj-lt"/>
              <a:buAutoNum type="arabicPeriod" startAt="4"/>
            </a:pPr>
            <a:r>
              <a:rPr lang="en-US" sz="1600" dirty="0"/>
              <a:t>Avg </a:t>
            </a:r>
            <a:r>
              <a:rPr lang="en-US" sz="1600" dirty="0" err="1"/>
              <a:t>SSEm</a:t>
            </a:r>
            <a:r>
              <a:rPr lang="en-US" sz="1600" dirty="0"/>
              <a:t> for all models put together = sum( </a:t>
            </a:r>
            <a:r>
              <a:rPr lang="en-US" sz="1600" dirty="0" err="1"/>
              <a:t>SSEm</a:t>
            </a:r>
            <a:r>
              <a:rPr lang="en-US" sz="1600" dirty="0"/>
              <a:t> ) / m</a:t>
            </a:r>
          </a:p>
          <a:p>
            <a:pPr marL="342900" indent="-342900">
              <a:buFont typeface="+mj-lt"/>
              <a:buAutoNum type="arabicPeriod" startAt="4"/>
            </a:pPr>
            <a:endParaRPr lang="en-US" sz="1600" dirty="0"/>
          </a:p>
          <a:p>
            <a:pPr marL="342900" indent="-342900">
              <a:buFont typeface="+mj-lt"/>
              <a:buAutoNum type="arabicPeriod" startAt="4"/>
            </a:pPr>
            <a:r>
              <a:rPr lang="en-US" sz="1600" dirty="0"/>
              <a:t>Ensemble avg is scaled down by a factor of m because it is avg of avg!</a:t>
            </a:r>
          </a:p>
          <a:p>
            <a:pPr marL="342900" indent="-342900">
              <a:buFont typeface="+mj-lt"/>
              <a:buAutoNum type="arabicPeriod" startAt="4"/>
            </a:pPr>
            <a:endParaRPr lang="en-US" sz="1600" dirty="0"/>
          </a:p>
          <a:p>
            <a:pPr marL="342900" indent="-342900">
              <a:buFont typeface="+mj-lt"/>
              <a:buAutoNum type="arabicPeriod" startAt="4"/>
            </a:pPr>
            <a:r>
              <a:rPr lang="en-US" sz="1600" dirty="0"/>
              <a:t>Assuming models are independent</a:t>
            </a:r>
          </a:p>
        </p:txBody>
      </p:sp>
      <p:sp>
        <p:nvSpPr>
          <p:cNvPr id="4" name="Rectangle 3">
            <a:extLst>
              <a:ext uri="{FF2B5EF4-FFF2-40B4-BE49-F238E27FC236}">
                <a16:creationId xmlns:a16="http://schemas.microsoft.com/office/drawing/2014/main" id="{A808CB29-D485-4606-9440-1E0A8400C1C1}"/>
              </a:ext>
            </a:extLst>
          </p:cNvPr>
          <p:cNvSpPr txBox="1">
            <a:spLocks noChangeArrowheads="1"/>
          </p:cNvSpPr>
          <p:nvPr/>
        </p:nvSpPr>
        <p:spPr>
          <a:xfrm>
            <a:off x="203196" y="801469"/>
            <a:ext cx="8795664" cy="646331"/>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a:buNone/>
            </a:pPr>
            <a:r>
              <a:rPr lang="en-US" altLang="en-US" sz="1800" b="1" u="sng" dirty="0">
                <a:latin typeface="Arial" charset="0"/>
              </a:rPr>
              <a:t>Ensemble Methods (Bagging) </a:t>
            </a:r>
            <a:r>
              <a:rPr lang="en-US" altLang="en-US" sz="1800" dirty="0">
                <a:latin typeface="Arial" charset="0"/>
              </a:rPr>
              <a:t>– Why ensemble performs better than individual models in regression? (variance error is reduced)</a:t>
            </a:r>
            <a:endParaRPr lang="en-US" sz="1600" dirty="0"/>
          </a:p>
        </p:txBody>
      </p:sp>
    </p:spTree>
    <p:extLst>
      <p:ext uri="{BB962C8B-B14F-4D97-AF65-F5344CB8AC3E}">
        <p14:creationId xmlns:p14="http://schemas.microsoft.com/office/powerpoint/2010/main" val="1180652266"/>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1000" y="1066800"/>
            <a:ext cx="8229600" cy="3767185"/>
          </a:xfrm>
        </p:spPr>
        <p:txBody>
          <a:bodyPr>
            <a:spAutoFit/>
          </a:bodyPr>
          <a:lstStyle/>
          <a:p>
            <a:pPr marL="0" indent="0" fontAlgn="auto">
              <a:spcAft>
                <a:spcPts val="0"/>
              </a:spcAft>
              <a:buNone/>
            </a:pPr>
            <a:r>
              <a:rPr lang="en-US" altLang="en-US" sz="1800" b="1" u="sng" dirty="0"/>
              <a:t>Ensemble Learning (Bagging)</a:t>
            </a:r>
            <a:r>
              <a:rPr lang="en-US" altLang="en-US" sz="1800" u="sng" dirty="0"/>
              <a:t>:</a:t>
            </a:r>
          </a:p>
          <a:p>
            <a:pPr marL="0" indent="0">
              <a:buNone/>
            </a:pPr>
            <a:endParaRPr lang="en-IN" sz="1400" dirty="0"/>
          </a:p>
          <a:p>
            <a:pPr marL="0" indent="0">
              <a:buNone/>
            </a:pPr>
            <a:r>
              <a:rPr lang="en-US" sz="1800" dirty="0"/>
              <a:t>Lab- 6  Improve defaulter prediction of the decision tree using bagging ensemble technique</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DT_Ensemble.ipynb</a:t>
            </a:r>
            <a:endParaRPr lang="en-US" sz="1600" dirty="0">
              <a:solidFill>
                <a:srgbClr val="000000"/>
              </a:solidFill>
            </a:endParaRPr>
          </a:p>
        </p:txBody>
      </p:sp>
    </p:spTree>
    <p:extLst>
      <p:ext uri="{BB962C8B-B14F-4D97-AF65-F5344CB8AC3E}">
        <p14:creationId xmlns:p14="http://schemas.microsoft.com/office/powerpoint/2010/main" val="3234190175"/>
      </p:ext>
    </p:extLst>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3767185"/>
          </a:xfrm>
        </p:spPr>
        <p:txBody>
          <a:bodyPr wrap="square">
            <a:spAutoFit/>
          </a:bodyPr>
          <a:lstStyle/>
          <a:p>
            <a:pPr marL="342900" indent="-342900">
              <a:buNone/>
            </a:pPr>
            <a:r>
              <a:rPr lang="en-US" altLang="en-US" sz="1800" b="1" u="sng" dirty="0">
                <a:latin typeface="Arial" charset="0"/>
              </a:rPr>
              <a:t>Ensemble Methods – Boosting Method -</a:t>
            </a:r>
            <a:endParaRPr lang="en-IN" sz="1800" dirty="0"/>
          </a:p>
          <a:p>
            <a:pPr marL="342900" indent="-342900">
              <a:buNone/>
            </a:pPr>
            <a:endParaRPr lang="en-IN" sz="1600" b="1" dirty="0"/>
          </a:p>
          <a:p>
            <a:pPr marL="342900" indent="-342900">
              <a:buFont typeface="+mj-lt"/>
              <a:buAutoNum type="arabicPeriod"/>
            </a:pPr>
            <a:r>
              <a:rPr lang="en-US" sz="1600" dirty="0"/>
              <a:t>Employ multiple weak learners, which is only a slight improvement over random guessing</a:t>
            </a:r>
          </a:p>
          <a:p>
            <a:pPr marL="342900" indent="-342900">
              <a:buFont typeface="+mj-lt"/>
              <a:buAutoNum type="arabicPeriod"/>
            </a:pPr>
            <a:endParaRPr lang="en-US" sz="1600" dirty="0"/>
          </a:p>
          <a:p>
            <a:pPr marL="342900" indent="-342900">
              <a:buFont typeface="+mj-lt"/>
              <a:buAutoNum type="arabicPeriod"/>
            </a:pPr>
            <a:r>
              <a:rPr lang="en-US" sz="1600" dirty="0"/>
              <a:t>Committee based decision makes it powerful, since individual classifiers often are too primitive.</a:t>
            </a:r>
          </a:p>
          <a:p>
            <a:pPr marL="342900" indent="-342900">
              <a:buFont typeface="+mj-lt"/>
              <a:buAutoNum type="arabicPeriod"/>
            </a:pPr>
            <a:endParaRPr lang="en-US" sz="1600" dirty="0"/>
          </a:p>
          <a:p>
            <a:pPr marL="342900" indent="-342900">
              <a:buFont typeface="+mj-lt"/>
              <a:buAutoNum type="arabicPeriod"/>
            </a:pPr>
            <a:r>
              <a:rPr lang="en-US" sz="1600" dirty="0"/>
              <a:t> However, with sufficient number of instances, such an approach helps us reduce general bias using many high-bias models.</a:t>
            </a:r>
            <a:endParaRPr lang="en-IN" sz="1600" dirty="0"/>
          </a:p>
          <a:p>
            <a:pPr marL="342900" indent="-342900">
              <a:buFont typeface="+mj-lt"/>
              <a:buAutoNum type="arabicPeriod"/>
            </a:pPr>
            <a:endParaRPr lang="en-IN" sz="1600" dirty="0"/>
          </a:p>
          <a:p>
            <a:pPr marL="342900" indent="-342900">
              <a:buFont typeface="+mj-lt"/>
              <a:buAutoNum type="arabicPeriod"/>
            </a:pPr>
            <a:r>
              <a:rPr lang="en-IN" sz="1600" dirty="0"/>
              <a:t>Two prominent boosting algorithms are AdaBoost, short for Adaptive Boosting and Gradient Descent Boosting</a:t>
            </a:r>
          </a:p>
          <a:p>
            <a:pPr marL="342900" indent="-342900">
              <a:buFont typeface="+mj-lt"/>
              <a:buAutoNum type="arabicPeriod"/>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74535023"/>
      </p:ext>
    </p:extLst>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5638467"/>
          </a:xfrm>
        </p:spPr>
        <p:txBody>
          <a:bodyPr wrap="square">
            <a:spAutoFit/>
          </a:bodyPr>
          <a:lstStyle/>
          <a:p>
            <a:pPr marL="342900" indent="-342900">
              <a:buNone/>
            </a:pPr>
            <a:r>
              <a:rPr lang="en-US" altLang="en-US" sz="1800" b="1" u="sng" dirty="0">
                <a:latin typeface="Arial" charset="0"/>
              </a:rPr>
              <a:t>Ensemble Methods (</a:t>
            </a:r>
            <a:r>
              <a:rPr lang="en-US" altLang="en-US" sz="1800" b="1" u="sng" dirty="0" err="1">
                <a:latin typeface="Arial" charset="0"/>
              </a:rPr>
              <a:t>AdaBoosting</a:t>
            </a:r>
            <a:r>
              <a:rPr lang="en-US" altLang="en-US" sz="1800" b="1" u="sng" dirty="0">
                <a:latin typeface="Arial" charset="0"/>
              </a:rPr>
              <a:t>) -</a:t>
            </a:r>
            <a:endParaRPr lang="en-IN" sz="1800" u="sng" dirty="0"/>
          </a:p>
          <a:p>
            <a:pPr marL="342900" indent="-342900">
              <a:buNone/>
            </a:pPr>
            <a:endParaRPr lang="en-IN" sz="1600" b="1" dirty="0"/>
          </a:p>
          <a:p>
            <a:pPr marL="342900" indent="-342900">
              <a:buFont typeface="+mj-lt"/>
              <a:buAutoNum type="arabicPeriod"/>
            </a:pPr>
            <a:r>
              <a:rPr lang="en-IN" sz="1600" dirty="0"/>
              <a:t>In AdaBoost, the successive models are created with a focus on the ill fitted data of the previous learner. Each successive model focuses more and more on the harder to fit data i.e. their residuals in the previous model</a:t>
            </a:r>
          </a:p>
          <a:p>
            <a:pPr marL="342900" indent="-342900">
              <a:buFont typeface="+mj-lt"/>
              <a:buAutoNum type="arabicPeriod"/>
            </a:pPr>
            <a:endParaRPr lang="en-IN" sz="1600" dirty="0"/>
          </a:p>
          <a:p>
            <a:pPr marL="342900" indent="-342900">
              <a:buFont typeface="+mj-lt"/>
              <a:buAutoNum type="arabicPeriod"/>
            </a:pPr>
            <a:r>
              <a:rPr lang="en-IN" sz="1600" dirty="0"/>
              <a:t>Model instances are created sequentially; except for the first, each subsequent model is grown from previously grown learners</a:t>
            </a:r>
          </a:p>
          <a:p>
            <a:pPr marL="342900" indent="-342900">
              <a:buFont typeface="+mj-lt"/>
              <a:buAutoNum type="arabicPeriod"/>
            </a:pPr>
            <a:endParaRPr lang="en-IN" sz="1600" dirty="0"/>
          </a:p>
          <a:p>
            <a:pPr marL="342900" indent="-342900">
              <a:buFont typeface="+mj-lt"/>
              <a:buAutoNum type="arabicPeriod"/>
            </a:pPr>
            <a:r>
              <a:rPr lang="en-IN" sz="1600" dirty="0"/>
              <a:t>During voting higher weight is given to the votes of models which perform better in respective training data unlike Bagging where all get equal weight</a:t>
            </a:r>
          </a:p>
          <a:p>
            <a:pPr marL="342900" indent="-342900">
              <a:buFont typeface="+mj-lt"/>
              <a:buAutoNum type="arabicPeriod"/>
            </a:pPr>
            <a:endParaRPr lang="en-IN" sz="1600" dirty="0"/>
          </a:p>
          <a:p>
            <a:pPr marL="342900" indent="-342900">
              <a:buFont typeface="+mj-lt"/>
              <a:buAutoNum type="arabicPeriod"/>
            </a:pPr>
            <a:r>
              <a:rPr lang="en-US" sz="1600" dirty="0"/>
              <a:t>The trees used in AdaBoost are shallow; they are called “decision stumps” and frequently only have 2 leaves. </a:t>
            </a:r>
          </a:p>
          <a:p>
            <a:pPr marL="342900" indent="-342900">
              <a:buFont typeface="+mj-lt"/>
              <a:buAutoNum type="arabicPeriod"/>
            </a:pPr>
            <a:endParaRPr lang="en-US" sz="1600" dirty="0"/>
          </a:p>
          <a:p>
            <a:pPr marL="342900" indent="-342900">
              <a:buFont typeface="+mj-lt"/>
              <a:buAutoNum type="arabicPeriod"/>
            </a:pPr>
            <a:r>
              <a:rPr lang="en-US" sz="1600" dirty="0"/>
              <a:t>Using trees as base learners is not required by the AdaBoost algorithm, but it’s the most common practice.</a:t>
            </a:r>
            <a:endParaRPr lang="en-IN" sz="1600" dirty="0"/>
          </a:p>
          <a:p>
            <a:pPr marL="342900" indent="-342900">
              <a:buFont typeface="+mj-lt"/>
              <a:buAutoNum type="arabicPeriod"/>
            </a:pPr>
            <a:endParaRPr lang="en-IN" sz="1600" dirty="0"/>
          </a:p>
          <a:p>
            <a:pPr marL="342900" indent="-342900">
              <a:buFont typeface="+mj-lt"/>
              <a:buAutoNum type="arabicPeriod"/>
            </a:pPr>
            <a:r>
              <a:rPr lang="en-IN" sz="1600" dirty="0"/>
              <a:t>Boosting slows down learning (because it is sequential) but the model generally performs well</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308872"/>
          </a:xfrm>
        </p:spPr>
        <p:txBody>
          <a:bodyPr wrap="square">
            <a:spAutoFit/>
          </a:bodyPr>
          <a:lstStyle/>
          <a:p>
            <a:pPr marL="342900" indent="-342900">
              <a:buNone/>
            </a:pPr>
            <a:r>
              <a:rPr lang="en-US" altLang="en-US" sz="1800" b="1" u="sng" dirty="0">
                <a:latin typeface="Arial" charset="0"/>
              </a:rPr>
              <a:t>Ensemble Methods (</a:t>
            </a:r>
            <a:r>
              <a:rPr lang="en-US" altLang="en-US" sz="1800" b="1" u="sng" dirty="0" err="1">
                <a:latin typeface="Arial" charset="0"/>
              </a:rPr>
              <a:t>AdaBoosting</a:t>
            </a:r>
            <a:r>
              <a:rPr lang="en-US" altLang="en-US" sz="1800" b="1" u="sng" dirty="0">
                <a:latin typeface="Arial" charset="0"/>
              </a:rPr>
              <a:t>) -</a:t>
            </a:r>
            <a:endParaRPr lang="en-IN" sz="1800" u="sng" dirty="0"/>
          </a:p>
          <a:p>
            <a:pPr marL="342900" indent="-342900">
              <a:buNone/>
            </a:pPr>
            <a:endParaRPr lang="en-IN" sz="1600" b="1" dirty="0"/>
          </a:p>
          <a:p>
            <a:pPr marL="342900" indent="-342900">
              <a:buFont typeface="+mj-lt"/>
              <a:buAutoNum type="arabicPeriod" startAt="7"/>
            </a:pPr>
            <a:r>
              <a:rPr lang="en-US" sz="1600" dirty="0"/>
              <a:t>When creating an AdaBoost model, all training samples have weights assigned to them. Initially, all weights are the same and equal 1/N, where N is the number of samples</a:t>
            </a:r>
          </a:p>
          <a:p>
            <a:pPr marL="342900" indent="-342900">
              <a:buFont typeface="+mj-lt"/>
              <a:buAutoNum type="arabicPeriod" startAt="7"/>
            </a:pPr>
            <a:endParaRPr lang="en-US" sz="1600" dirty="0"/>
          </a:p>
          <a:p>
            <a:pPr marL="342900" indent="-342900">
              <a:buFont typeface="+mj-lt"/>
              <a:buAutoNum type="arabicPeriod" startAt="7"/>
            </a:pPr>
            <a:r>
              <a:rPr lang="en-US" sz="1600" dirty="0"/>
              <a:t>After training one tree, the weights of wrongly classified samples are increased. A dataset with updated weights then serves as an input to another tree from the ensemble</a:t>
            </a:r>
          </a:p>
          <a:p>
            <a:pPr marL="342900" indent="-342900">
              <a:buFont typeface="+mj-lt"/>
              <a:buAutoNum type="arabicPeriod" startAt="7"/>
            </a:pPr>
            <a:endParaRPr lang="en-US" sz="1600" dirty="0"/>
          </a:p>
          <a:p>
            <a:pPr marL="342900" indent="-342900">
              <a:buFont typeface="+mj-lt"/>
              <a:buAutoNum type="arabicPeriod" startAt="7"/>
            </a:pPr>
            <a:r>
              <a:rPr lang="en-US" sz="1600" dirty="0"/>
              <a:t>This procedure is repeated as long as  adding a new tree results in reducing training error or until the maximum number of trees is reached.</a:t>
            </a:r>
          </a:p>
          <a:p>
            <a:pPr marL="342900" indent="-342900">
              <a:buFont typeface="+mj-lt"/>
              <a:buAutoNum type="arabicPeriod" startAt="7"/>
            </a:pPr>
            <a:endParaRPr lang="en-US" sz="1600" dirty="0"/>
          </a:p>
          <a:p>
            <a:pPr marL="342900" indent="-342900">
              <a:buFont typeface="+mj-lt"/>
              <a:buAutoNum type="arabicPeriod" startAt="7"/>
            </a:pPr>
            <a:r>
              <a:rPr lang="en-US" sz="1600" dirty="0"/>
              <a:t>Output prediction is the weighted average of predictions from shallow  trees</a:t>
            </a:r>
          </a:p>
          <a:p>
            <a:pPr marL="342900" indent="-342900">
              <a:buFont typeface="+mj-lt"/>
              <a:buAutoNum type="arabicPeriod" startAt="7"/>
            </a:pPr>
            <a:endParaRPr lang="en-US" sz="1600" dirty="0"/>
          </a:p>
          <a:p>
            <a:pPr marL="342900" indent="-342900">
              <a:buFont typeface="+mj-lt"/>
              <a:buAutoNum type="arabicPeriod" startAt="7"/>
            </a:pPr>
            <a:r>
              <a:rPr lang="en-US" sz="1600" dirty="0"/>
              <a:t>classifier weights reflect their training accuracies. The larger the weights are the more accurate the instance is</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7585535"/>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371600"/>
            <a:ext cx="8795664" cy="4770537"/>
          </a:xfrm>
        </p:spPr>
        <p:txBody>
          <a:bodyPr wrap="square">
            <a:spAutoFit/>
          </a:bodyPr>
          <a:lstStyle/>
          <a:p>
            <a:pPr marL="342900" indent="-342900">
              <a:buFont typeface="+mj-lt"/>
              <a:buAutoNum type="arabicPeriod"/>
            </a:pPr>
            <a:r>
              <a:rPr lang="en-US" sz="1600" dirty="0"/>
              <a:t>Ensemble is a group of models that are used together for prediction both in classification and regression cases</a:t>
            </a:r>
          </a:p>
          <a:p>
            <a:pPr marL="342900" indent="-342900">
              <a:buFont typeface="+mj-lt"/>
              <a:buAutoNum type="arabicPeriod"/>
            </a:pPr>
            <a:endParaRPr lang="en-US" sz="1600" dirty="0"/>
          </a:p>
          <a:p>
            <a:pPr marL="342900" indent="-342900">
              <a:buFont typeface="+mj-lt"/>
              <a:buAutoNum type="arabicPeriod"/>
            </a:pPr>
            <a:r>
              <a:rPr lang="en-US" sz="1600" dirty="0"/>
              <a:t>Why do we need ensemble? We wish to build a highly accurate and generalizable model</a:t>
            </a:r>
          </a:p>
          <a:p>
            <a:pPr marL="342900" indent="-342900">
              <a:buFont typeface="+mj-lt"/>
              <a:buAutoNum type="arabicPeriod"/>
            </a:pPr>
            <a:endParaRPr lang="en-US" sz="1600" dirty="0"/>
          </a:p>
          <a:p>
            <a:pPr marL="342900" indent="-342900">
              <a:buFont typeface="+mj-lt"/>
              <a:buAutoNum type="arabicPeriod"/>
            </a:pPr>
            <a:r>
              <a:rPr lang="en-US" sz="1600" dirty="0"/>
              <a:t>We employ various methods to achieve this for e.g. tuning hyper parameters, up-sampling/ down-sampling etc.</a:t>
            </a:r>
          </a:p>
          <a:p>
            <a:pPr marL="342900" indent="-342900">
              <a:buFont typeface="+mj-lt"/>
              <a:buAutoNum type="arabicPeriod"/>
            </a:pPr>
            <a:endParaRPr lang="en-US" sz="1600" dirty="0"/>
          </a:p>
          <a:p>
            <a:pPr marL="342900" indent="-342900">
              <a:buFont typeface="+mj-lt"/>
              <a:buAutoNum type="arabicPeriod"/>
            </a:pPr>
            <a:r>
              <a:rPr lang="en-US" sz="1600" dirty="0"/>
              <a:t>Ensemble is another way of getting the high accuracy in prediction. Rather than create a single highly accurate model (thru delicate fine tuning), generate a set of models and predict by aggregating the output of all the models</a:t>
            </a:r>
          </a:p>
          <a:p>
            <a:pPr marL="342900" indent="-342900">
              <a:buFont typeface="+mj-lt"/>
              <a:buAutoNum type="arabicPeriod"/>
            </a:pPr>
            <a:endParaRPr lang="en-US" sz="1600" dirty="0"/>
          </a:p>
          <a:p>
            <a:pPr marL="342900" indent="-342900">
              <a:buFont typeface="+mj-lt"/>
              <a:buAutoNum type="arabicPeriod"/>
            </a:pPr>
            <a:r>
              <a:rPr lang="en-US" sz="1600" dirty="0"/>
              <a:t>The motivation behind ensemble is the belief that a committee of experts working together are more likely to be accurate than individual experts</a:t>
            </a:r>
          </a:p>
          <a:p>
            <a:pPr marL="342900" indent="-342900">
              <a:buFont typeface="+mj-lt"/>
              <a:buAutoNum type="arabicPeriod"/>
            </a:pPr>
            <a:endParaRPr lang="en-US" sz="1600" dirty="0"/>
          </a:p>
          <a:p>
            <a:pPr marL="342900" indent="-342900">
              <a:buFont typeface="+mj-lt"/>
              <a:buAutoNum type="arabicPeriod"/>
            </a:pPr>
            <a:r>
              <a:rPr lang="en-US" sz="1600" dirty="0"/>
              <a:t>The same belief is applied here. A group of predictors (may not be strong predictors), together become strong predictors</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85D172E-2D07-4057-9BE5-2F6E25EA8A27}"/>
              </a:ext>
            </a:extLst>
          </p:cNvPr>
          <p:cNvSpPr txBox="1"/>
          <p:nvPr/>
        </p:nvSpPr>
        <p:spPr>
          <a:xfrm>
            <a:off x="307975" y="762000"/>
            <a:ext cx="4264025" cy="369332"/>
          </a:xfrm>
          <a:prstGeom prst="rect">
            <a:avLst/>
          </a:prstGeom>
          <a:noFill/>
        </p:spPr>
        <p:txBody>
          <a:bodyPr wrap="square" rtlCol="0">
            <a:spAutoFit/>
          </a:bodyPr>
          <a:lstStyle/>
          <a:p>
            <a:r>
              <a:rPr lang="en-US" altLang="en-US" b="1" u="sng" dirty="0"/>
              <a:t>Ensemble Methods </a:t>
            </a:r>
            <a:r>
              <a:rPr lang="en-US" altLang="en-US" dirty="0"/>
              <a:t>- Introduction</a:t>
            </a:r>
            <a:endParaRPr lang="en-IN" sz="1600" dirty="0"/>
          </a:p>
        </p:txBody>
      </p:sp>
    </p:spTree>
    <p:extLst>
      <p:ext uri="{BB962C8B-B14F-4D97-AF65-F5344CB8AC3E}">
        <p14:creationId xmlns:p14="http://schemas.microsoft.com/office/powerpoint/2010/main" val="1851733236"/>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369332"/>
          </a:xfrm>
        </p:spPr>
        <p:txBody>
          <a:bodyPr wrap="square">
            <a:spAutoFit/>
          </a:bodyPr>
          <a:lstStyle/>
          <a:p>
            <a:pPr marL="342900" indent="-342900">
              <a:buNone/>
            </a:pPr>
            <a:r>
              <a:rPr lang="en-US" altLang="en-US" sz="1800" b="1" u="sng" dirty="0">
                <a:latin typeface="Arial" charset="0"/>
              </a:rPr>
              <a:t>Ensemble Methods (</a:t>
            </a:r>
            <a:r>
              <a:rPr lang="en-US" altLang="en-US" sz="1800" b="1" u="sng" dirty="0" err="1">
                <a:latin typeface="Arial" charset="0"/>
              </a:rPr>
              <a:t>AdaBoosting</a:t>
            </a:r>
            <a:r>
              <a:rPr lang="en-US" altLang="en-US" sz="1800" b="1" u="sng" dirty="0">
                <a:latin typeface="Arial" charset="0"/>
              </a:rPr>
              <a:t>) -</a:t>
            </a:r>
            <a:endParaRPr lang="en-IN" sz="1600" b="1"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CF58B440-27E9-4637-A6BA-702FABD67A0E}"/>
              </a:ext>
            </a:extLst>
          </p:cNvPr>
          <p:cNvSpPr txBox="1"/>
          <p:nvPr/>
        </p:nvSpPr>
        <p:spPr>
          <a:xfrm>
            <a:off x="762000" y="5867400"/>
            <a:ext cx="7543800" cy="381000"/>
          </a:xfrm>
          <a:prstGeom prst="rect">
            <a:avLst/>
          </a:prstGeom>
          <a:noFill/>
        </p:spPr>
        <p:txBody>
          <a:bodyPr wrap="square" rtlCol="0">
            <a:spAutoFit/>
          </a:bodyPr>
          <a:lstStyle/>
          <a:p>
            <a:r>
              <a:rPr lang="en-US" dirty="0"/>
              <a:t>Source: https://link.springer.com/article/10.1007/s13721-013-0034-x</a:t>
            </a:r>
          </a:p>
        </p:txBody>
      </p:sp>
      <p:grpSp>
        <p:nvGrpSpPr>
          <p:cNvPr id="14" name="Group 13">
            <a:extLst>
              <a:ext uri="{FF2B5EF4-FFF2-40B4-BE49-F238E27FC236}">
                <a16:creationId xmlns:a16="http://schemas.microsoft.com/office/drawing/2014/main" id="{3F1940DE-4A0E-47C9-912E-CE7E8E63B6A3}"/>
              </a:ext>
            </a:extLst>
          </p:cNvPr>
          <p:cNvGrpSpPr/>
          <p:nvPr/>
        </p:nvGrpSpPr>
        <p:grpSpPr>
          <a:xfrm>
            <a:off x="424543" y="1524000"/>
            <a:ext cx="8425316" cy="3074551"/>
            <a:chOff x="424543" y="1987671"/>
            <a:chExt cx="8425316" cy="3074551"/>
          </a:xfrm>
        </p:grpSpPr>
        <p:pic>
          <p:nvPicPr>
            <p:cNvPr id="3074" name="Picture 2" descr="https://static-content.springer.com/image/art%3A10.1007%2Fs13721-013-0034-x/MediaObjects/13721_2013_34_Fig5_HTML.gif">
              <a:extLst>
                <a:ext uri="{FF2B5EF4-FFF2-40B4-BE49-F238E27FC236}">
                  <a16:creationId xmlns:a16="http://schemas.microsoft.com/office/drawing/2014/main" id="{D52F7312-0CEE-4DBB-B42B-CCB3D0A34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386" y="1987671"/>
              <a:ext cx="4337814" cy="18223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1C2F6B-323A-415A-B85E-0F5E9491D2DD}"/>
                </a:ext>
              </a:extLst>
            </p:cNvPr>
            <p:cNvSpPr txBox="1"/>
            <p:nvPr/>
          </p:nvSpPr>
          <p:spPr>
            <a:xfrm>
              <a:off x="424543" y="2123301"/>
              <a:ext cx="2968625" cy="954107"/>
            </a:xfrm>
            <a:prstGeom prst="rect">
              <a:avLst/>
            </a:prstGeom>
            <a:noFill/>
          </p:spPr>
          <p:txBody>
            <a:bodyPr wrap="square" rtlCol="0">
              <a:spAutoFit/>
            </a:bodyPr>
            <a:lstStyle/>
            <a:p>
              <a:r>
                <a:rPr lang="en-US" sz="1400" dirty="0"/>
                <a:t>Training data from base data with focus on instances which were incorrectly classified by earlier model (if any)</a:t>
              </a:r>
            </a:p>
          </p:txBody>
        </p:sp>
        <p:sp>
          <p:nvSpPr>
            <p:cNvPr id="7" name="TextBox 6">
              <a:extLst>
                <a:ext uri="{FF2B5EF4-FFF2-40B4-BE49-F238E27FC236}">
                  <a16:creationId xmlns:a16="http://schemas.microsoft.com/office/drawing/2014/main" id="{959E0C83-927D-4B06-AD71-8E0E899D3303}"/>
                </a:ext>
              </a:extLst>
            </p:cNvPr>
            <p:cNvSpPr txBox="1"/>
            <p:nvPr/>
          </p:nvSpPr>
          <p:spPr>
            <a:xfrm>
              <a:off x="3116715" y="3892671"/>
              <a:ext cx="2968625" cy="1169551"/>
            </a:xfrm>
            <a:prstGeom prst="rect">
              <a:avLst/>
            </a:prstGeom>
            <a:noFill/>
          </p:spPr>
          <p:txBody>
            <a:bodyPr wrap="square" rtlCol="0">
              <a:spAutoFit/>
            </a:bodyPr>
            <a:lstStyle/>
            <a:p>
              <a:r>
                <a:rPr lang="en-US" sz="1400" dirty="0"/>
                <a:t>K similar classifiers created in sequence with respective training data with focus on addressing the misclassified data, not the usual cost functions</a:t>
              </a:r>
            </a:p>
          </p:txBody>
        </p:sp>
        <p:sp>
          <p:nvSpPr>
            <p:cNvPr id="9" name="TextBox 8">
              <a:extLst>
                <a:ext uri="{FF2B5EF4-FFF2-40B4-BE49-F238E27FC236}">
                  <a16:creationId xmlns:a16="http://schemas.microsoft.com/office/drawing/2014/main" id="{32B63202-F353-435F-A0A7-9FA7A4649833}"/>
                </a:ext>
              </a:extLst>
            </p:cNvPr>
            <p:cNvSpPr txBox="1"/>
            <p:nvPr/>
          </p:nvSpPr>
          <p:spPr>
            <a:xfrm>
              <a:off x="6858000" y="3687574"/>
              <a:ext cx="1991859" cy="523220"/>
            </a:xfrm>
            <a:prstGeom prst="rect">
              <a:avLst/>
            </a:prstGeom>
            <a:noFill/>
          </p:spPr>
          <p:txBody>
            <a:bodyPr wrap="square" rtlCol="0">
              <a:spAutoFit/>
            </a:bodyPr>
            <a:lstStyle/>
            <a:p>
              <a:r>
                <a:rPr lang="en-US" sz="1400" dirty="0"/>
                <a:t>Voting could be simple or weighted</a:t>
              </a:r>
            </a:p>
          </p:txBody>
        </p:sp>
        <p:cxnSp>
          <p:nvCxnSpPr>
            <p:cNvPr id="5" name="Straight Arrow Connector 4">
              <a:extLst>
                <a:ext uri="{FF2B5EF4-FFF2-40B4-BE49-F238E27FC236}">
                  <a16:creationId xmlns:a16="http://schemas.microsoft.com/office/drawing/2014/main" id="{7A128DAF-449C-44B3-B3F5-89E8812721C9}"/>
                </a:ext>
              </a:extLst>
            </p:cNvPr>
            <p:cNvCxnSpPr>
              <a:cxnSpLocks/>
              <a:stCxn id="9" idx="1"/>
            </p:cNvCxnSpPr>
            <p:nvPr/>
          </p:nvCxnSpPr>
          <p:spPr>
            <a:xfrm flipH="1" flipV="1">
              <a:off x="6705600" y="3505200"/>
              <a:ext cx="152400" cy="443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DF663CD-6724-4ABE-87B8-05F366538D72}"/>
                </a:ext>
              </a:extLst>
            </p:cNvPr>
            <p:cNvCxnSpPr>
              <a:cxnSpLocks/>
            </p:cNvCxnSpPr>
            <p:nvPr/>
          </p:nvCxnSpPr>
          <p:spPr>
            <a:xfrm>
              <a:off x="2362200" y="2895600"/>
              <a:ext cx="1142999" cy="175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CF5CC6E-E2E1-4005-ACA8-92B1B39FFB4A}"/>
                </a:ext>
              </a:extLst>
            </p:cNvPr>
            <p:cNvCxnSpPr>
              <a:stCxn id="7" idx="0"/>
            </p:cNvCxnSpPr>
            <p:nvPr/>
          </p:nvCxnSpPr>
          <p:spPr>
            <a:xfrm flipV="1">
              <a:off x="4601028" y="3289675"/>
              <a:ext cx="428172" cy="6029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2C6C314C-4360-45D2-83B5-1C923E550A57}"/>
              </a:ext>
            </a:extLst>
          </p:cNvPr>
          <p:cNvSpPr txBox="1"/>
          <p:nvPr/>
        </p:nvSpPr>
        <p:spPr>
          <a:xfrm>
            <a:off x="460376" y="4749225"/>
            <a:ext cx="8389484" cy="584775"/>
          </a:xfrm>
          <a:prstGeom prst="rect">
            <a:avLst/>
          </a:prstGeom>
          <a:noFill/>
        </p:spPr>
        <p:txBody>
          <a:bodyPr wrap="square" rtlCol="0">
            <a:spAutoFit/>
          </a:bodyPr>
          <a:lstStyle/>
          <a:p>
            <a:r>
              <a:rPr lang="en-US" sz="1600" dirty="0"/>
              <a:t>It is called Adaptive Boosting as the weights are re-assigned to each instance, with higher weights to incorrectly classified instance</a:t>
            </a:r>
          </a:p>
        </p:txBody>
      </p:sp>
    </p:spTree>
    <p:extLst>
      <p:ext uri="{BB962C8B-B14F-4D97-AF65-F5344CB8AC3E}">
        <p14:creationId xmlns:p14="http://schemas.microsoft.com/office/powerpoint/2010/main" val="822867908"/>
      </p:ext>
    </p:extLst>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C538-0C04-4ED6-959A-9A260989CAE3}"/>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0834FFBF-FF72-4E79-9A13-9DF4DF40B1BA}"/>
              </a:ext>
            </a:extLst>
          </p:cNvPr>
          <p:cNvSpPr txBox="1"/>
          <p:nvPr/>
        </p:nvSpPr>
        <p:spPr>
          <a:xfrm>
            <a:off x="661737" y="762000"/>
            <a:ext cx="6324600" cy="381000"/>
          </a:xfrm>
          <a:prstGeom prst="rect">
            <a:avLst/>
          </a:prstGeom>
          <a:noFill/>
        </p:spPr>
        <p:txBody>
          <a:bodyPr wrap="square" rtlCol="0">
            <a:spAutoFit/>
          </a:bodyPr>
          <a:lstStyle/>
          <a:p>
            <a:r>
              <a:rPr lang="en-US" b="1" u="sng" dirty="0"/>
              <a:t>Model Weighted Voting</a:t>
            </a:r>
          </a:p>
        </p:txBody>
      </p:sp>
      <p:sp>
        <p:nvSpPr>
          <p:cNvPr id="16" name="TextBox 15">
            <a:extLst>
              <a:ext uri="{FF2B5EF4-FFF2-40B4-BE49-F238E27FC236}">
                <a16:creationId xmlns:a16="http://schemas.microsoft.com/office/drawing/2014/main" id="{22219996-8A7B-4DFF-9343-DCFBBB9E534F}"/>
              </a:ext>
            </a:extLst>
          </p:cNvPr>
          <p:cNvSpPr txBox="1"/>
          <p:nvPr/>
        </p:nvSpPr>
        <p:spPr>
          <a:xfrm>
            <a:off x="5119437" y="1600200"/>
            <a:ext cx="3733800" cy="2308324"/>
          </a:xfrm>
          <a:prstGeom prst="rect">
            <a:avLst/>
          </a:prstGeom>
          <a:noFill/>
        </p:spPr>
        <p:txBody>
          <a:bodyPr wrap="square" rtlCol="0">
            <a:spAutoFit/>
          </a:bodyPr>
          <a:lstStyle/>
          <a:p>
            <a:pPr marL="342900" indent="-342900">
              <a:buFont typeface="+mj-lt"/>
              <a:buAutoNum type="arabicPeriod"/>
            </a:pPr>
            <a:r>
              <a:rPr lang="en-US" sz="1600" dirty="0"/>
              <a:t>Sum up all the predictions from all the model instances</a:t>
            </a:r>
          </a:p>
          <a:p>
            <a:pPr marL="342900" indent="-342900">
              <a:buFont typeface="+mj-lt"/>
              <a:buAutoNum type="arabicPeriod"/>
            </a:pPr>
            <a:endParaRPr lang="en-US" sz="1600" dirty="0"/>
          </a:p>
          <a:p>
            <a:pPr marL="342900" indent="-342900">
              <a:buFont typeface="+mj-lt"/>
              <a:buAutoNum type="arabicPeriod"/>
            </a:pPr>
            <a:r>
              <a:rPr lang="en-US" sz="1600" dirty="0"/>
              <a:t>If the sum is +</a:t>
            </a:r>
            <a:r>
              <a:rPr lang="en-US" sz="1600" dirty="0" err="1"/>
              <a:t>ive</a:t>
            </a:r>
            <a:r>
              <a:rPr lang="en-US" sz="1600" dirty="0"/>
              <a:t> the ensemble predicted class is +1 else -1</a:t>
            </a:r>
          </a:p>
          <a:p>
            <a:pPr marL="342900" indent="-342900">
              <a:buFont typeface="+mj-lt"/>
              <a:buAutoNum type="arabicPeriod"/>
            </a:pPr>
            <a:endParaRPr lang="en-US" sz="1600" dirty="0"/>
          </a:p>
          <a:p>
            <a:pPr marL="342900" indent="-342900">
              <a:buFont typeface="+mj-lt"/>
              <a:buAutoNum type="arabicPeriod"/>
            </a:pPr>
            <a:r>
              <a:rPr lang="en-US" sz="1600" dirty="0"/>
              <a:t>For weighted voting multiply each prediction with model weight alpha</a:t>
            </a:r>
          </a:p>
          <a:p>
            <a:pPr marL="342900" indent="-342900">
              <a:buFont typeface="+mj-lt"/>
              <a:buAutoNum type="arabicPeriod"/>
            </a:pPr>
            <a:endParaRPr lang="en-US" sz="1600" dirty="0"/>
          </a:p>
        </p:txBody>
      </p:sp>
      <p:pic>
        <p:nvPicPr>
          <p:cNvPr id="3" name="Picture 2">
            <a:extLst>
              <a:ext uri="{FF2B5EF4-FFF2-40B4-BE49-F238E27FC236}">
                <a16:creationId xmlns:a16="http://schemas.microsoft.com/office/drawing/2014/main" id="{244B0BE9-B8F7-403C-AAEE-6987F3E474F8}"/>
              </a:ext>
            </a:extLst>
          </p:cNvPr>
          <p:cNvPicPr>
            <a:picLocks noChangeAspect="1"/>
          </p:cNvPicPr>
          <p:nvPr/>
        </p:nvPicPr>
        <p:blipFill>
          <a:blip r:embed="rId2"/>
          <a:stretch>
            <a:fillRect/>
          </a:stretch>
        </p:blipFill>
        <p:spPr>
          <a:xfrm>
            <a:off x="304800" y="1600200"/>
            <a:ext cx="4724400" cy="2590800"/>
          </a:xfrm>
          <a:prstGeom prst="rect">
            <a:avLst/>
          </a:prstGeom>
        </p:spPr>
      </p:pic>
    </p:spTree>
    <p:extLst>
      <p:ext uri="{BB962C8B-B14F-4D97-AF65-F5344CB8AC3E}">
        <p14:creationId xmlns:p14="http://schemas.microsoft.com/office/powerpoint/2010/main" val="87625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C538-0C04-4ED6-959A-9A260989CAE3}"/>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1E27273F-F800-4796-9050-2A155DB3022A}"/>
              </a:ext>
            </a:extLst>
          </p:cNvPr>
          <p:cNvSpPr txBox="1"/>
          <p:nvPr/>
        </p:nvSpPr>
        <p:spPr>
          <a:xfrm>
            <a:off x="661736" y="762000"/>
            <a:ext cx="7186863" cy="369332"/>
          </a:xfrm>
          <a:prstGeom prst="rect">
            <a:avLst/>
          </a:prstGeom>
          <a:noFill/>
        </p:spPr>
        <p:txBody>
          <a:bodyPr wrap="square" rtlCol="0">
            <a:spAutoFit/>
          </a:bodyPr>
          <a:lstStyle/>
          <a:p>
            <a:r>
              <a:rPr lang="en-US" b="1" u="sng" dirty="0" smtClean="0"/>
              <a:t>Assigning weights to model instances in an ensemble</a:t>
            </a:r>
            <a:endParaRPr lang="en-US" b="1" u="sng" dirty="0"/>
          </a:p>
        </p:txBody>
      </p:sp>
      <p:sp>
        <p:nvSpPr>
          <p:cNvPr id="11" name="TextBox 10">
            <a:extLst>
              <a:ext uri="{FF2B5EF4-FFF2-40B4-BE49-F238E27FC236}">
                <a16:creationId xmlns:a16="http://schemas.microsoft.com/office/drawing/2014/main" id="{814EC7DB-DB48-402E-AA74-5613EF4BAA35}"/>
              </a:ext>
            </a:extLst>
          </p:cNvPr>
          <p:cNvSpPr txBox="1"/>
          <p:nvPr/>
        </p:nvSpPr>
        <p:spPr>
          <a:xfrm>
            <a:off x="762000" y="1353264"/>
            <a:ext cx="8229600" cy="2031325"/>
          </a:xfrm>
          <a:prstGeom prst="rect">
            <a:avLst/>
          </a:prstGeom>
          <a:noFill/>
        </p:spPr>
        <p:txBody>
          <a:bodyPr wrap="square" rtlCol="0">
            <a:spAutoFit/>
          </a:bodyPr>
          <a:lstStyle/>
          <a:p>
            <a:pPr marL="342900" indent="-342900">
              <a:buFont typeface="+mj-lt"/>
              <a:buAutoNum type="arabicPeriod"/>
            </a:pPr>
            <a:r>
              <a:rPr lang="en-US" sz="1400" dirty="0"/>
              <a:t>Yi is actual value in test data,  </a:t>
            </a:r>
            <a:r>
              <a:rPr lang="en-US" sz="1400" dirty="0" err="1"/>
              <a:t>Ht</a:t>
            </a:r>
            <a:r>
              <a:rPr lang="en-US" sz="1400" dirty="0"/>
              <a:t>(xi) is predicted value for test record Xi</a:t>
            </a:r>
          </a:p>
          <a:p>
            <a:pPr marL="342900" indent="-342900">
              <a:buFont typeface="+mj-lt"/>
              <a:buAutoNum type="arabicPeriod"/>
            </a:pPr>
            <a:endParaRPr lang="en-US" sz="1400" dirty="0"/>
          </a:p>
          <a:p>
            <a:pPr marL="342900" indent="-342900">
              <a:buFont typeface="+mj-lt"/>
              <a:buAutoNum type="arabicPeriod"/>
            </a:pPr>
            <a:r>
              <a:rPr lang="en-US" sz="1400" dirty="0"/>
              <a:t>Yi * </a:t>
            </a:r>
            <a:r>
              <a:rPr lang="en-US" sz="1400" dirty="0" err="1"/>
              <a:t>Ht</a:t>
            </a:r>
            <a:r>
              <a:rPr lang="en-US" sz="1400" dirty="0"/>
              <a:t>(xi) will always return +</a:t>
            </a:r>
            <a:r>
              <a:rPr lang="en-US" sz="1400" dirty="0" err="1"/>
              <a:t>ive</a:t>
            </a:r>
            <a:r>
              <a:rPr lang="en-US" sz="1400" dirty="0"/>
              <a:t>  value for correct prediction and –</a:t>
            </a:r>
            <a:r>
              <a:rPr lang="en-US" sz="1400" dirty="0" err="1"/>
              <a:t>ve</a:t>
            </a:r>
            <a:r>
              <a:rPr lang="en-US" sz="1400" dirty="0"/>
              <a:t> for incorrect</a:t>
            </a:r>
          </a:p>
          <a:p>
            <a:pPr marL="342900" indent="-342900">
              <a:buFont typeface="+mj-lt"/>
              <a:buAutoNum type="arabicPeriod"/>
            </a:pPr>
            <a:endParaRPr lang="en-US" sz="1400" dirty="0"/>
          </a:p>
          <a:p>
            <a:pPr marL="342900" indent="-342900">
              <a:buFont typeface="+mj-lt"/>
              <a:buAutoNum type="arabicPeriod"/>
            </a:pPr>
            <a:r>
              <a:rPr lang="en-US" sz="1400" dirty="0"/>
              <a:t>Model weight alpha is function of model’s error rate e.  </a:t>
            </a:r>
            <a:r>
              <a:rPr lang="en-US" sz="1400" dirty="0" smtClean="0"/>
              <a:t>Ln((1-e)/e) . </a:t>
            </a:r>
          </a:p>
          <a:p>
            <a:pPr marL="342900" indent="-342900">
              <a:buFont typeface="+mj-lt"/>
              <a:buAutoNum type="arabicPeriod"/>
            </a:pPr>
            <a:r>
              <a:rPr lang="en-US" sz="1400" dirty="0"/>
              <a:t> </a:t>
            </a:r>
            <a:r>
              <a:rPr lang="en-US" sz="1400" dirty="0" smtClean="0"/>
              <a:t>   If </a:t>
            </a:r>
            <a:r>
              <a:rPr lang="en-US" sz="1400" dirty="0"/>
              <a:t>error rate is 50% , </a:t>
            </a:r>
            <a:r>
              <a:rPr lang="en-US" sz="1400" dirty="0" smtClean="0"/>
              <a:t>(1-e) </a:t>
            </a:r>
            <a:r>
              <a:rPr lang="en-US" sz="1400" dirty="0"/>
              <a:t>/ </a:t>
            </a:r>
            <a:r>
              <a:rPr lang="en-US" sz="1400" dirty="0" smtClean="0"/>
              <a:t>e = 1 </a:t>
            </a:r>
            <a:r>
              <a:rPr lang="en-US" sz="1400" dirty="0"/>
              <a:t>and log of 1 = 0 </a:t>
            </a:r>
            <a:endParaRPr lang="en-US" sz="1400" dirty="0" smtClean="0"/>
          </a:p>
          <a:p>
            <a:pPr marL="342900" indent="-342900">
              <a:buFont typeface="+mj-lt"/>
              <a:buAutoNum type="arabicPeriod"/>
            </a:pPr>
            <a:r>
              <a:rPr lang="en-US" sz="1400" dirty="0"/>
              <a:t> </a:t>
            </a:r>
            <a:r>
              <a:rPr lang="en-US" sz="1400" dirty="0" smtClean="0"/>
              <a:t>   for higher error rate the Ln((1-e)/e) will return –</a:t>
            </a:r>
            <a:r>
              <a:rPr lang="en-US" sz="1400" dirty="0" err="1" smtClean="0"/>
              <a:t>ve</a:t>
            </a:r>
            <a:r>
              <a:rPr lang="en-US" sz="1400" dirty="0" smtClean="0"/>
              <a:t> values which will be replaced by 0 </a:t>
            </a:r>
          </a:p>
          <a:p>
            <a:pPr marL="342900" indent="-342900">
              <a:buFont typeface="+mj-lt"/>
              <a:buAutoNum type="arabicPeriod"/>
            </a:pPr>
            <a:r>
              <a:rPr lang="en-US" sz="1400" dirty="0"/>
              <a:t> </a:t>
            </a:r>
            <a:r>
              <a:rPr lang="en-US" sz="1400" dirty="0" smtClean="0"/>
              <a:t>   If </a:t>
            </a:r>
            <a:r>
              <a:rPr lang="en-US" sz="1400" dirty="0"/>
              <a:t>error rate goes to 0</a:t>
            </a:r>
            <a:r>
              <a:rPr lang="en-US" sz="1400" dirty="0" smtClean="0"/>
              <a:t>, Ln((1-e)/e) becomes large positive values</a:t>
            </a:r>
            <a:endParaRPr lang="en-US" sz="1400" dirty="0"/>
          </a:p>
          <a:p>
            <a:pPr marL="342900" indent="-342900">
              <a:buFont typeface="+mj-lt"/>
              <a:buAutoNum type="arabicPeriod"/>
            </a:pP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133324717"/>
              </p:ext>
            </p:extLst>
          </p:nvPr>
        </p:nvGraphicFramePr>
        <p:xfrm>
          <a:off x="3657600" y="3733800"/>
          <a:ext cx="1828801" cy="1828800"/>
        </p:xfrm>
        <a:graphic>
          <a:graphicData uri="http://schemas.openxmlformats.org/drawingml/2006/table">
            <a:tbl>
              <a:tblPr>
                <a:tableStyleId>{5C22544A-7EE6-4342-B048-85BDC9FD1C3A}</a:tableStyleId>
              </a:tblPr>
              <a:tblGrid>
                <a:gridCol w="562708">
                  <a:extLst>
                    <a:ext uri="{9D8B030D-6E8A-4147-A177-3AD203B41FA5}">
                      <a16:colId xmlns:a16="http://schemas.microsoft.com/office/drawing/2014/main" val="2970886960"/>
                    </a:ext>
                  </a:extLst>
                </a:gridCol>
                <a:gridCol w="562708">
                  <a:extLst>
                    <a:ext uri="{9D8B030D-6E8A-4147-A177-3AD203B41FA5}">
                      <a16:colId xmlns:a16="http://schemas.microsoft.com/office/drawing/2014/main" val="785417630"/>
                    </a:ext>
                  </a:extLst>
                </a:gridCol>
                <a:gridCol w="703385">
                  <a:extLst>
                    <a:ext uri="{9D8B030D-6E8A-4147-A177-3AD203B41FA5}">
                      <a16:colId xmlns:a16="http://schemas.microsoft.com/office/drawing/2014/main" val="2977039483"/>
                    </a:ext>
                  </a:extLst>
                </a:gridCol>
              </a:tblGrid>
              <a:tr h="182880">
                <a:tc gridSpan="2">
                  <a:txBody>
                    <a:bodyPr/>
                    <a:lstStyle/>
                    <a:p>
                      <a:pPr algn="l" fontAlgn="b"/>
                      <a:r>
                        <a:rPr lang="en-IN" sz="1100" u="none" strike="noStrike">
                          <a:effectLst/>
                        </a:rPr>
                        <a:t>Error Rate</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r>
                        <a:rPr lang="en-IN" sz="1100" u="none" strike="noStrike">
                          <a:effectLst/>
                        </a:rPr>
                        <a:t>Ln((1-e)/e)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4708045"/>
                  </a:ext>
                </a:extLst>
              </a:tr>
              <a:tr h="182880">
                <a:tc>
                  <a:txBody>
                    <a:bodyPr/>
                    <a:lstStyle/>
                    <a:p>
                      <a:pPr algn="r" fontAlgn="b"/>
                      <a:r>
                        <a:rPr lang="en-IN" sz="1100" u="none" strike="noStrike">
                          <a:effectLst/>
                        </a:rPr>
                        <a:t>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2.197225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7157304"/>
                  </a:ext>
                </a:extLst>
              </a:tr>
              <a:tr h="182880">
                <a:tc>
                  <a:txBody>
                    <a:bodyPr/>
                    <a:lstStyle/>
                    <a:p>
                      <a:pPr algn="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1.386294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9041558"/>
                  </a:ext>
                </a:extLst>
              </a:tr>
              <a:tr h="182880">
                <a:tc>
                  <a:txBody>
                    <a:bodyPr/>
                    <a:lstStyle/>
                    <a:p>
                      <a:pPr algn="r" fontAlgn="b"/>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0.847298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9213903"/>
                  </a:ext>
                </a:extLst>
              </a:tr>
              <a:tr h="182880">
                <a:tc>
                  <a:txBody>
                    <a:bodyPr/>
                    <a:lstStyle/>
                    <a:p>
                      <a:pPr algn="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2297186"/>
                  </a:ext>
                </a:extLst>
              </a:tr>
              <a:tr h="182880">
                <a:tc>
                  <a:txBody>
                    <a:bodyPr/>
                    <a:lstStyle/>
                    <a:p>
                      <a:pPr algn="r" fontAlgn="b"/>
                      <a:r>
                        <a:rPr lang="en-IN" sz="1100" u="none" strike="noStrike">
                          <a:effectLst/>
                        </a:rPr>
                        <a:t>0.6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-0.40547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8627703"/>
                  </a:ext>
                </a:extLst>
              </a:tr>
              <a:tr h="182880">
                <a:tc>
                  <a:txBody>
                    <a:bodyPr/>
                    <a:lstStyle/>
                    <a:p>
                      <a:pPr algn="r" fontAlgn="b"/>
                      <a:r>
                        <a:rPr lang="en-IN" sz="1100" u="none" strike="noStrike">
                          <a:effectLst/>
                        </a:rPr>
                        <a:t>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-0.8473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4667949"/>
                  </a:ext>
                </a:extLst>
              </a:tr>
              <a:tr h="182880">
                <a:tc>
                  <a:txBody>
                    <a:bodyPr/>
                    <a:lstStyle/>
                    <a:p>
                      <a:pPr algn="r" fontAlgn="b"/>
                      <a:r>
                        <a:rPr lang="en-IN" sz="1100" u="none" strike="noStrike">
                          <a:effectLst/>
                        </a:rPr>
                        <a:t>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-1.38629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3454299"/>
                  </a:ext>
                </a:extLst>
              </a:tr>
              <a:tr h="182880">
                <a:tc>
                  <a:txBody>
                    <a:bodyPr/>
                    <a:lstStyle/>
                    <a:p>
                      <a:pPr algn="r" fontAlgn="b"/>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-2.19722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6747873"/>
                  </a:ext>
                </a:extLst>
              </a:tr>
              <a:tr h="182880">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#NUM!</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4080444"/>
                  </a:ext>
                </a:extLst>
              </a:tr>
            </a:tbl>
          </a:graphicData>
        </a:graphic>
      </p:graphicFrame>
    </p:spTree>
    <p:extLst>
      <p:ext uri="{BB962C8B-B14F-4D97-AF65-F5344CB8AC3E}">
        <p14:creationId xmlns:p14="http://schemas.microsoft.com/office/powerpoint/2010/main" val="257530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C538-0C04-4ED6-959A-9A260989CAE3}"/>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1E27273F-F800-4796-9050-2A155DB3022A}"/>
              </a:ext>
            </a:extLst>
          </p:cNvPr>
          <p:cNvSpPr txBox="1"/>
          <p:nvPr/>
        </p:nvSpPr>
        <p:spPr>
          <a:xfrm>
            <a:off x="661736" y="762000"/>
            <a:ext cx="7186863" cy="369332"/>
          </a:xfrm>
          <a:prstGeom prst="rect">
            <a:avLst/>
          </a:prstGeom>
          <a:noFill/>
        </p:spPr>
        <p:txBody>
          <a:bodyPr wrap="square" rtlCol="0">
            <a:spAutoFit/>
          </a:bodyPr>
          <a:lstStyle/>
          <a:p>
            <a:r>
              <a:rPr lang="en-US" b="1" u="sng" dirty="0"/>
              <a:t>Weight adjustment to prioritize incorrectly classified records</a:t>
            </a:r>
          </a:p>
        </p:txBody>
      </p:sp>
      <p:pic>
        <p:nvPicPr>
          <p:cNvPr id="3" name="Picture 2">
            <a:extLst>
              <a:ext uri="{FF2B5EF4-FFF2-40B4-BE49-F238E27FC236}">
                <a16:creationId xmlns:a16="http://schemas.microsoft.com/office/drawing/2014/main" id="{43D8D120-CC8F-47D8-B6FE-85E5DF5CACEA}"/>
              </a:ext>
            </a:extLst>
          </p:cNvPr>
          <p:cNvPicPr>
            <a:picLocks noChangeAspect="1"/>
          </p:cNvPicPr>
          <p:nvPr/>
        </p:nvPicPr>
        <p:blipFill>
          <a:blip r:embed="rId2"/>
          <a:stretch>
            <a:fillRect/>
          </a:stretch>
        </p:blipFill>
        <p:spPr>
          <a:xfrm>
            <a:off x="1066800" y="1295400"/>
            <a:ext cx="5029199" cy="5048250"/>
          </a:xfrm>
          <a:prstGeom prst="rect">
            <a:avLst/>
          </a:prstGeom>
        </p:spPr>
      </p:pic>
    </p:spTree>
    <p:extLst>
      <p:ext uri="{BB962C8B-B14F-4D97-AF65-F5344CB8AC3E}">
        <p14:creationId xmlns:p14="http://schemas.microsoft.com/office/powerpoint/2010/main" val="3457974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C538-0C04-4ED6-959A-9A260989CAE3}"/>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1E27273F-F800-4796-9050-2A155DB3022A}"/>
              </a:ext>
            </a:extLst>
          </p:cNvPr>
          <p:cNvSpPr txBox="1"/>
          <p:nvPr/>
        </p:nvSpPr>
        <p:spPr>
          <a:xfrm>
            <a:off x="661736" y="762000"/>
            <a:ext cx="7186863" cy="369332"/>
          </a:xfrm>
          <a:prstGeom prst="rect">
            <a:avLst/>
          </a:prstGeom>
          <a:noFill/>
        </p:spPr>
        <p:txBody>
          <a:bodyPr wrap="square" rtlCol="0">
            <a:spAutoFit/>
          </a:bodyPr>
          <a:lstStyle/>
          <a:p>
            <a:r>
              <a:rPr lang="en-US" b="1" u="sng" dirty="0"/>
              <a:t>Weight adjustment to prioritize incorrectly classified records</a:t>
            </a:r>
          </a:p>
        </p:txBody>
      </p:sp>
      <p:sp>
        <p:nvSpPr>
          <p:cNvPr id="11" name="TextBox 10">
            <a:extLst>
              <a:ext uri="{FF2B5EF4-FFF2-40B4-BE49-F238E27FC236}">
                <a16:creationId xmlns:a16="http://schemas.microsoft.com/office/drawing/2014/main" id="{814EC7DB-DB48-402E-AA74-5613EF4BAA35}"/>
              </a:ext>
            </a:extLst>
          </p:cNvPr>
          <p:cNvSpPr txBox="1"/>
          <p:nvPr/>
        </p:nvSpPr>
        <p:spPr>
          <a:xfrm>
            <a:off x="3581400" y="1524000"/>
            <a:ext cx="5257801" cy="3200876"/>
          </a:xfrm>
          <a:prstGeom prst="rect">
            <a:avLst/>
          </a:prstGeom>
          <a:noFill/>
        </p:spPr>
        <p:txBody>
          <a:bodyPr wrap="square" rtlCol="0">
            <a:spAutoFit/>
          </a:bodyPr>
          <a:lstStyle/>
          <a:p>
            <a:pPr marL="342900" indent="-342900">
              <a:buFont typeface="+mj-lt"/>
              <a:buAutoNum type="arabicPeriod"/>
            </a:pPr>
            <a:r>
              <a:rPr lang="en-US" sz="1200" dirty="0" smtClean="0"/>
              <a:t>Initialize all records with weight 1/number of </a:t>
            </a:r>
            <a:r>
              <a:rPr lang="en-US" sz="1200" dirty="0" err="1" smtClean="0"/>
              <a:t>recorods</a:t>
            </a:r>
            <a:r>
              <a:rPr lang="en-US" sz="1200" dirty="0" smtClean="0"/>
              <a:t> (m)</a:t>
            </a:r>
          </a:p>
          <a:p>
            <a:pPr marL="342900" indent="-342900">
              <a:buFont typeface="+mj-lt"/>
              <a:buAutoNum type="arabicPeriod"/>
            </a:pPr>
            <a:endParaRPr lang="en-US" sz="1200" dirty="0"/>
          </a:p>
          <a:p>
            <a:pPr marL="342900" indent="-342900">
              <a:buFont typeface="+mj-lt"/>
              <a:buAutoNum type="arabicPeriod"/>
            </a:pPr>
            <a:r>
              <a:rPr lang="en-US" sz="1200" dirty="0" smtClean="0"/>
              <a:t>For instance = 1 to T</a:t>
            </a:r>
          </a:p>
          <a:p>
            <a:pPr marL="342900" indent="-342900">
              <a:buFont typeface="+mj-lt"/>
              <a:buAutoNum type="arabicPeriod"/>
            </a:pPr>
            <a:endParaRPr lang="en-US" sz="1200" dirty="0" smtClean="0"/>
          </a:p>
          <a:p>
            <a:pPr marL="342900" indent="-342900">
              <a:buFont typeface="+mj-lt"/>
              <a:buAutoNum type="arabicPeriod"/>
            </a:pPr>
            <a:r>
              <a:rPr lang="en-US" sz="1200" dirty="0" smtClean="0"/>
              <a:t>    create a model </a:t>
            </a:r>
            <a:r>
              <a:rPr lang="en-US" sz="1200" dirty="0" err="1" smtClean="0"/>
              <a:t>ht</a:t>
            </a:r>
            <a:r>
              <a:rPr lang="en-US" sz="1200" dirty="0" smtClean="0"/>
              <a:t> on data Dt</a:t>
            </a:r>
          </a:p>
          <a:p>
            <a:pPr marL="342900" indent="-342900">
              <a:buFont typeface="+mj-lt"/>
              <a:buAutoNum type="arabicPeriod"/>
            </a:pPr>
            <a:endParaRPr lang="en-US" sz="1200" dirty="0" smtClean="0"/>
          </a:p>
          <a:p>
            <a:pPr marL="342900" indent="-342900">
              <a:buFont typeface="+mj-lt"/>
              <a:buAutoNum type="arabicPeriod"/>
            </a:pPr>
            <a:r>
              <a:rPr lang="en-US" sz="1200" dirty="0" smtClean="0"/>
              <a:t>    find the error Et in terms of proportion of miss classified    records</a:t>
            </a:r>
          </a:p>
          <a:p>
            <a:pPr marL="342900" indent="-342900">
              <a:buFont typeface="+mj-lt"/>
              <a:buAutoNum type="arabicPeriod"/>
            </a:pPr>
            <a:r>
              <a:rPr lang="en-US" sz="1200" dirty="0"/>
              <a:t> </a:t>
            </a:r>
            <a:r>
              <a:rPr lang="en-US" sz="1200" dirty="0" smtClean="0"/>
              <a:t>   (note: proportion can range between 0 and 1)</a:t>
            </a:r>
          </a:p>
          <a:p>
            <a:pPr marL="342900" indent="-342900">
              <a:buFont typeface="+mj-lt"/>
              <a:buAutoNum type="arabicPeriod"/>
            </a:pPr>
            <a:endParaRPr lang="en-US" sz="1200" dirty="0" smtClean="0"/>
          </a:p>
          <a:p>
            <a:pPr marL="342900" indent="-342900">
              <a:buFont typeface="+mj-lt"/>
              <a:buAutoNum type="arabicPeriod"/>
            </a:pPr>
            <a:r>
              <a:rPr lang="en-US" sz="1200" dirty="0" smtClean="0"/>
              <a:t>    calculate update factor </a:t>
            </a:r>
            <a:r>
              <a:rPr lang="en-US" sz="1200" dirty="0" err="1" smtClean="0"/>
              <a:t>alpha_t</a:t>
            </a:r>
            <a:r>
              <a:rPr lang="en-US" sz="1200" dirty="0" smtClean="0"/>
              <a:t> as    .5 X Ln (( 1- Et) / Et)</a:t>
            </a:r>
          </a:p>
          <a:p>
            <a:pPr marL="342900" indent="-342900">
              <a:buFont typeface="+mj-lt"/>
              <a:buAutoNum type="arabicPeriod"/>
            </a:pPr>
            <a:r>
              <a:rPr lang="en-US" sz="1200" dirty="0" smtClean="0"/>
              <a:t> </a:t>
            </a:r>
          </a:p>
          <a:p>
            <a:pPr marL="342900" indent="-342900">
              <a:buFont typeface="+mj-lt"/>
              <a:buAutoNum type="arabicPeriod"/>
            </a:pPr>
            <a:r>
              <a:rPr lang="en-US" sz="1200" dirty="0" smtClean="0"/>
              <a:t>    update record level weights</a:t>
            </a:r>
          </a:p>
          <a:p>
            <a:pPr marL="342900" indent="-342900">
              <a:buFont typeface="+mj-lt"/>
              <a:buAutoNum type="arabicPeriod"/>
            </a:pPr>
            <a:r>
              <a:rPr lang="en-US" sz="1200" dirty="0"/>
              <a:t> </a:t>
            </a:r>
            <a:r>
              <a:rPr lang="en-US" sz="1200" dirty="0" smtClean="0"/>
              <a:t>                </a:t>
            </a:r>
          </a:p>
          <a:p>
            <a:pPr marL="342900" indent="-342900">
              <a:buFont typeface="+mj-lt"/>
              <a:buAutoNum type="arabicPeriod"/>
            </a:pPr>
            <a:r>
              <a:rPr lang="en-US" sz="1200" dirty="0"/>
              <a:t> </a:t>
            </a:r>
            <a:r>
              <a:rPr lang="en-US" sz="1200" dirty="0" smtClean="0"/>
              <a:t> </a:t>
            </a:r>
          </a:p>
          <a:p>
            <a:pPr marL="342900" indent="-342900">
              <a:buFont typeface="+mj-lt"/>
              <a:buAutoNum type="arabicPeriod"/>
            </a:pPr>
            <a:r>
              <a:rPr lang="en-US" sz="1200" dirty="0"/>
              <a:t> </a:t>
            </a:r>
            <a:r>
              <a:rPr lang="en-US" sz="1200" dirty="0" smtClean="0"/>
              <a:t>           current weight X e^-</a:t>
            </a:r>
            <a:r>
              <a:rPr lang="en-US" sz="1200" dirty="0" err="1" smtClean="0"/>
              <a:t>alpha_t</a:t>
            </a:r>
            <a:r>
              <a:rPr lang="en-US" sz="1200" dirty="0"/>
              <a:t> </a:t>
            </a:r>
            <a:r>
              <a:rPr lang="en-US" sz="1200" dirty="0" smtClean="0"/>
              <a:t>X </a:t>
            </a:r>
            <a:r>
              <a:rPr lang="en-US" sz="1200" dirty="0" err="1" smtClean="0"/>
              <a:t>yi</a:t>
            </a:r>
            <a:r>
              <a:rPr lang="en-US" sz="1200" dirty="0" smtClean="0"/>
              <a:t>(</a:t>
            </a:r>
            <a:r>
              <a:rPr lang="en-US" sz="1200" dirty="0" err="1" smtClean="0"/>
              <a:t>ht</a:t>
            </a:r>
            <a:r>
              <a:rPr lang="en-US" sz="1200" dirty="0" smtClean="0"/>
              <a:t>(xi)  / sum of weights </a:t>
            </a:r>
          </a:p>
          <a:p>
            <a:pPr marL="342900" indent="-342900">
              <a:buFont typeface="+mj-lt"/>
              <a:buAutoNum type="arabicPeriod"/>
            </a:pPr>
            <a:r>
              <a:rPr lang="en-US" sz="1200" dirty="0"/>
              <a:t> </a:t>
            </a:r>
            <a:r>
              <a:rPr lang="en-US" sz="1200" dirty="0" smtClean="0"/>
              <a:t>    </a:t>
            </a:r>
          </a:p>
          <a:p>
            <a:pPr marL="342900" indent="-342900">
              <a:buFont typeface="+mj-lt"/>
              <a:buAutoNum type="arabicPeriod"/>
            </a:pPr>
            <a:endParaRPr lang="en-US" sz="1000" dirty="0"/>
          </a:p>
        </p:txBody>
      </p:sp>
      <p:pic>
        <p:nvPicPr>
          <p:cNvPr id="3" name="Picture 2">
            <a:extLst>
              <a:ext uri="{FF2B5EF4-FFF2-40B4-BE49-F238E27FC236}">
                <a16:creationId xmlns:a16="http://schemas.microsoft.com/office/drawing/2014/main" id="{43D8D120-CC8F-47D8-B6FE-85E5DF5CACEA}"/>
              </a:ext>
            </a:extLst>
          </p:cNvPr>
          <p:cNvPicPr>
            <a:picLocks noChangeAspect="1"/>
          </p:cNvPicPr>
          <p:nvPr/>
        </p:nvPicPr>
        <p:blipFill>
          <a:blip r:embed="rId2"/>
          <a:stretch>
            <a:fillRect/>
          </a:stretch>
        </p:blipFill>
        <p:spPr>
          <a:xfrm>
            <a:off x="152401" y="1250364"/>
            <a:ext cx="3352799" cy="5048250"/>
          </a:xfrm>
          <a:prstGeom prst="rect">
            <a:avLst/>
          </a:prstGeom>
        </p:spPr>
      </p:pic>
      <p:cxnSp>
        <p:nvCxnSpPr>
          <p:cNvPr id="5" name="Straight Arrow Connector 4"/>
          <p:cNvCxnSpPr/>
          <p:nvPr/>
        </p:nvCxnSpPr>
        <p:spPr>
          <a:xfrm>
            <a:off x="1143000" y="1676400"/>
            <a:ext cx="25146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914400" y="1905000"/>
            <a:ext cx="2667000" cy="76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590800" y="2438400"/>
            <a:ext cx="1066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743200" y="2895600"/>
            <a:ext cx="838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600200" y="3429000"/>
            <a:ext cx="2057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238500" y="4267200"/>
            <a:ext cx="4191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52401" y="5486400"/>
            <a:ext cx="3733799" cy="812214"/>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2525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C538-0C04-4ED6-959A-9A260989CAE3}"/>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1E27273F-F800-4796-9050-2A155DB3022A}"/>
              </a:ext>
            </a:extLst>
          </p:cNvPr>
          <p:cNvSpPr txBox="1"/>
          <p:nvPr/>
        </p:nvSpPr>
        <p:spPr>
          <a:xfrm>
            <a:off x="661736" y="762000"/>
            <a:ext cx="7186863" cy="369332"/>
          </a:xfrm>
          <a:prstGeom prst="rect">
            <a:avLst/>
          </a:prstGeom>
          <a:noFill/>
        </p:spPr>
        <p:txBody>
          <a:bodyPr wrap="square" rtlCol="0">
            <a:spAutoFit/>
          </a:bodyPr>
          <a:lstStyle/>
          <a:p>
            <a:r>
              <a:rPr lang="en-US" b="1" u="sng" dirty="0"/>
              <a:t>Weight adjustment to prioritize incorrectly classified records</a:t>
            </a:r>
          </a:p>
        </p:txBody>
      </p:sp>
      <p:graphicFrame>
        <p:nvGraphicFramePr>
          <p:cNvPr id="4" name="Table 3"/>
          <p:cNvGraphicFramePr>
            <a:graphicFrameLocks noGrp="1"/>
          </p:cNvGraphicFramePr>
          <p:nvPr>
            <p:extLst>
              <p:ext uri="{D42A27DB-BD31-4B8C-83A1-F6EECF244321}">
                <p14:modId xmlns:p14="http://schemas.microsoft.com/office/powerpoint/2010/main" val="4150891752"/>
              </p:ext>
            </p:extLst>
          </p:nvPr>
        </p:nvGraphicFramePr>
        <p:xfrm>
          <a:off x="4641606" y="1295400"/>
          <a:ext cx="3054596" cy="2468880"/>
        </p:xfrm>
        <a:graphic>
          <a:graphicData uri="http://schemas.openxmlformats.org/drawingml/2006/table">
            <a:tbl>
              <a:tblPr firstRow="1" bandRow="1">
                <a:tableStyleId>{5C22544A-7EE6-4342-B048-85BDC9FD1C3A}</a:tableStyleId>
              </a:tblPr>
              <a:tblGrid>
                <a:gridCol w="763649">
                  <a:extLst>
                    <a:ext uri="{9D8B030D-6E8A-4147-A177-3AD203B41FA5}">
                      <a16:colId xmlns:a16="http://schemas.microsoft.com/office/drawing/2014/main" val="1522554980"/>
                    </a:ext>
                  </a:extLst>
                </a:gridCol>
                <a:gridCol w="763649">
                  <a:extLst>
                    <a:ext uri="{9D8B030D-6E8A-4147-A177-3AD203B41FA5}">
                      <a16:colId xmlns:a16="http://schemas.microsoft.com/office/drawing/2014/main" val="3481420145"/>
                    </a:ext>
                  </a:extLst>
                </a:gridCol>
                <a:gridCol w="763649">
                  <a:extLst>
                    <a:ext uri="{9D8B030D-6E8A-4147-A177-3AD203B41FA5}">
                      <a16:colId xmlns:a16="http://schemas.microsoft.com/office/drawing/2014/main" val="3316515915"/>
                    </a:ext>
                  </a:extLst>
                </a:gridCol>
                <a:gridCol w="763649">
                  <a:extLst>
                    <a:ext uri="{9D8B030D-6E8A-4147-A177-3AD203B41FA5}">
                      <a16:colId xmlns:a16="http://schemas.microsoft.com/office/drawing/2014/main" val="2536050082"/>
                    </a:ext>
                  </a:extLst>
                </a:gridCol>
              </a:tblGrid>
              <a:tr h="262467">
                <a:tc>
                  <a:txBody>
                    <a:bodyPr/>
                    <a:lstStyle/>
                    <a:p>
                      <a:r>
                        <a:rPr lang="en-GB" sz="1200" dirty="0" smtClean="0"/>
                        <a:t>  X1</a:t>
                      </a:r>
                      <a:endParaRPr lang="en-IN" sz="1200" dirty="0"/>
                    </a:p>
                  </a:txBody>
                  <a:tcPr/>
                </a:tc>
                <a:tc>
                  <a:txBody>
                    <a:bodyPr/>
                    <a:lstStyle/>
                    <a:p>
                      <a:r>
                        <a:rPr lang="en-GB" sz="1200" dirty="0" smtClean="0"/>
                        <a:t>   X2</a:t>
                      </a:r>
                      <a:endParaRPr lang="en-IN" sz="1200" dirty="0"/>
                    </a:p>
                  </a:txBody>
                  <a:tcPr/>
                </a:tc>
                <a:tc>
                  <a:txBody>
                    <a:bodyPr/>
                    <a:lstStyle/>
                    <a:p>
                      <a:r>
                        <a:rPr lang="en-GB" sz="1200" dirty="0" smtClean="0"/>
                        <a:t>   </a:t>
                      </a:r>
                      <a:r>
                        <a:rPr lang="en-GB" sz="1200" dirty="0" smtClean="0"/>
                        <a:t>h(xi)</a:t>
                      </a:r>
                      <a:endParaRPr lang="en-IN" sz="1200" dirty="0"/>
                    </a:p>
                  </a:txBody>
                  <a:tcPr/>
                </a:tc>
                <a:tc>
                  <a:txBody>
                    <a:bodyPr/>
                    <a:lstStyle/>
                    <a:p>
                      <a:r>
                        <a:rPr lang="en-GB" sz="1200" dirty="0" smtClean="0"/>
                        <a:t>   </a:t>
                      </a:r>
                      <a:r>
                        <a:rPr lang="en-GB" sz="1200" dirty="0" err="1" smtClean="0"/>
                        <a:t>Wt</a:t>
                      </a:r>
                      <a:endParaRPr lang="en-IN" sz="1200" dirty="0"/>
                    </a:p>
                  </a:txBody>
                  <a:tcPr/>
                </a:tc>
                <a:extLst>
                  <a:ext uri="{0D108BD9-81ED-4DB2-BD59-A6C34878D82A}">
                    <a16:rowId xmlns:a16="http://schemas.microsoft.com/office/drawing/2014/main" val="3308321639"/>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endParaRPr lang="en-IN" sz="1200" dirty="0"/>
                    </a:p>
                  </a:txBody>
                  <a:tcPr/>
                </a:tc>
                <a:extLst>
                  <a:ext uri="{0D108BD9-81ED-4DB2-BD59-A6C34878D82A}">
                    <a16:rowId xmlns:a16="http://schemas.microsoft.com/office/drawing/2014/main" val="3250371830"/>
                  </a:ext>
                </a:extLst>
              </a:tr>
              <a:tr h="262467">
                <a:tc>
                  <a:txBody>
                    <a:bodyPr/>
                    <a:lstStyle/>
                    <a:p>
                      <a:endParaRPr lang="en-IN" sz="1200" dirty="0"/>
                    </a:p>
                  </a:txBody>
                  <a:tcPr>
                    <a:solidFill>
                      <a:srgbClr val="FFC000"/>
                    </a:solidFill>
                  </a:tcPr>
                </a:tc>
                <a:tc>
                  <a:txBody>
                    <a:bodyPr/>
                    <a:lstStyle/>
                    <a:p>
                      <a:endParaRPr lang="en-IN" sz="1200" dirty="0"/>
                    </a:p>
                  </a:txBody>
                  <a:tcPr>
                    <a:solidFill>
                      <a:srgbClr val="FFC000"/>
                    </a:solidFill>
                  </a:tcPr>
                </a:tc>
                <a:tc>
                  <a:txBody>
                    <a:bodyPr/>
                    <a:lstStyle/>
                    <a:p>
                      <a:pPr algn="ctr"/>
                      <a:r>
                        <a:rPr lang="en-GB" sz="1200" dirty="0" smtClean="0"/>
                        <a:t>1</a:t>
                      </a:r>
                      <a:endParaRPr lang="en-IN" sz="1200" dirty="0"/>
                    </a:p>
                  </a:txBody>
                  <a:tcPr>
                    <a:solidFill>
                      <a:srgbClr val="FFC000"/>
                    </a:solidFill>
                  </a:tcPr>
                </a:tc>
                <a:tc>
                  <a:txBody>
                    <a:bodyPr/>
                    <a:lstStyle/>
                    <a:p>
                      <a:endParaRPr lang="en-IN" sz="1200" dirty="0"/>
                    </a:p>
                  </a:txBody>
                  <a:tcPr/>
                </a:tc>
                <a:extLst>
                  <a:ext uri="{0D108BD9-81ED-4DB2-BD59-A6C34878D82A}">
                    <a16:rowId xmlns:a16="http://schemas.microsoft.com/office/drawing/2014/main" val="2671115417"/>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endParaRPr lang="en-IN" sz="1200" dirty="0"/>
                    </a:p>
                  </a:txBody>
                  <a:tcPr/>
                </a:tc>
                <a:extLst>
                  <a:ext uri="{0D108BD9-81ED-4DB2-BD59-A6C34878D82A}">
                    <a16:rowId xmlns:a16="http://schemas.microsoft.com/office/drawing/2014/main" val="3675330632"/>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endParaRPr lang="en-IN" sz="1200" dirty="0"/>
                    </a:p>
                  </a:txBody>
                  <a:tcPr/>
                </a:tc>
                <a:extLst>
                  <a:ext uri="{0D108BD9-81ED-4DB2-BD59-A6C34878D82A}">
                    <a16:rowId xmlns:a16="http://schemas.microsoft.com/office/drawing/2014/main" val="2475608389"/>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endParaRPr lang="en-IN" sz="1200" dirty="0"/>
                    </a:p>
                  </a:txBody>
                  <a:tcPr/>
                </a:tc>
                <a:extLst>
                  <a:ext uri="{0D108BD9-81ED-4DB2-BD59-A6C34878D82A}">
                    <a16:rowId xmlns:a16="http://schemas.microsoft.com/office/drawing/2014/main" val="2088529647"/>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endParaRPr lang="en-IN" sz="1200" dirty="0"/>
                    </a:p>
                  </a:txBody>
                  <a:tcPr/>
                </a:tc>
                <a:extLst>
                  <a:ext uri="{0D108BD9-81ED-4DB2-BD59-A6C34878D82A}">
                    <a16:rowId xmlns:a16="http://schemas.microsoft.com/office/drawing/2014/main" val="3877315268"/>
                  </a:ext>
                </a:extLst>
              </a:tr>
              <a:tr h="262467">
                <a:tc>
                  <a:txBody>
                    <a:bodyPr/>
                    <a:lstStyle/>
                    <a:p>
                      <a:endParaRPr lang="en-IN" sz="1200" dirty="0"/>
                    </a:p>
                  </a:txBody>
                  <a:tcPr>
                    <a:solidFill>
                      <a:srgbClr val="FFC000"/>
                    </a:solidFill>
                  </a:tcPr>
                </a:tc>
                <a:tc>
                  <a:txBody>
                    <a:bodyPr/>
                    <a:lstStyle/>
                    <a:p>
                      <a:endParaRPr lang="en-IN" sz="1200" dirty="0"/>
                    </a:p>
                  </a:txBody>
                  <a:tcPr>
                    <a:solidFill>
                      <a:srgbClr val="FFC000"/>
                    </a:solidFill>
                  </a:tcPr>
                </a:tc>
                <a:tc>
                  <a:txBody>
                    <a:bodyPr/>
                    <a:lstStyle/>
                    <a:p>
                      <a:pPr algn="ctr"/>
                      <a:r>
                        <a:rPr lang="en-GB" sz="1200" dirty="0" smtClean="0"/>
                        <a:t>-1</a:t>
                      </a:r>
                      <a:endParaRPr lang="en-IN" sz="1200" dirty="0"/>
                    </a:p>
                  </a:txBody>
                  <a:tcPr>
                    <a:solidFill>
                      <a:srgbClr val="FFC000"/>
                    </a:solidFill>
                  </a:tcPr>
                </a:tc>
                <a:tc>
                  <a:txBody>
                    <a:bodyPr/>
                    <a:lstStyle/>
                    <a:p>
                      <a:endParaRPr lang="en-IN" sz="1200" dirty="0"/>
                    </a:p>
                  </a:txBody>
                  <a:tcPr/>
                </a:tc>
                <a:extLst>
                  <a:ext uri="{0D108BD9-81ED-4DB2-BD59-A6C34878D82A}">
                    <a16:rowId xmlns:a16="http://schemas.microsoft.com/office/drawing/2014/main" val="2072701592"/>
                  </a:ext>
                </a:extLst>
              </a:tr>
              <a:tr h="262467">
                <a:tc>
                  <a:txBody>
                    <a:bodyPr/>
                    <a:lstStyle/>
                    <a:p>
                      <a:endParaRPr lang="en-IN" sz="1200" dirty="0"/>
                    </a:p>
                  </a:txBody>
                  <a:tcPr>
                    <a:solidFill>
                      <a:srgbClr val="FFC000"/>
                    </a:solidFill>
                  </a:tcPr>
                </a:tc>
                <a:tc>
                  <a:txBody>
                    <a:bodyPr/>
                    <a:lstStyle/>
                    <a:p>
                      <a:endParaRPr lang="en-IN" sz="1200" dirty="0"/>
                    </a:p>
                  </a:txBody>
                  <a:tcPr>
                    <a:solidFill>
                      <a:srgbClr val="FFC000"/>
                    </a:solidFill>
                  </a:tcPr>
                </a:tc>
                <a:tc>
                  <a:txBody>
                    <a:bodyPr/>
                    <a:lstStyle/>
                    <a:p>
                      <a:pPr algn="ctr"/>
                      <a:r>
                        <a:rPr lang="en-GB" sz="1200" dirty="0" smtClean="0"/>
                        <a:t>1</a:t>
                      </a:r>
                      <a:endParaRPr lang="en-IN" sz="1200" dirty="0"/>
                    </a:p>
                  </a:txBody>
                  <a:tcPr>
                    <a:solidFill>
                      <a:srgbClr val="FFC000"/>
                    </a:solidFill>
                  </a:tcPr>
                </a:tc>
                <a:tc>
                  <a:txBody>
                    <a:bodyPr/>
                    <a:lstStyle/>
                    <a:p>
                      <a:endParaRPr lang="en-IN" sz="1200" dirty="0"/>
                    </a:p>
                  </a:txBody>
                  <a:tcPr/>
                </a:tc>
                <a:extLst>
                  <a:ext uri="{0D108BD9-81ED-4DB2-BD59-A6C34878D82A}">
                    <a16:rowId xmlns:a16="http://schemas.microsoft.com/office/drawing/2014/main" val="63437351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38931325"/>
              </p:ext>
            </p:extLst>
          </p:nvPr>
        </p:nvGraphicFramePr>
        <p:xfrm>
          <a:off x="386375" y="1295400"/>
          <a:ext cx="3012144" cy="2468880"/>
        </p:xfrm>
        <a:graphic>
          <a:graphicData uri="http://schemas.openxmlformats.org/drawingml/2006/table">
            <a:tbl>
              <a:tblPr firstRow="1" bandRow="1">
                <a:tableStyleId>{5C22544A-7EE6-4342-B048-85BDC9FD1C3A}</a:tableStyleId>
              </a:tblPr>
              <a:tblGrid>
                <a:gridCol w="753036">
                  <a:extLst>
                    <a:ext uri="{9D8B030D-6E8A-4147-A177-3AD203B41FA5}">
                      <a16:colId xmlns:a16="http://schemas.microsoft.com/office/drawing/2014/main" val="1220907299"/>
                    </a:ext>
                  </a:extLst>
                </a:gridCol>
                <a:gridCol w="753036">
                  <a:extLst>
                    <a:ext uri="{9D8B030D-6E8A-4147-A177-3AD203B41FA5}">
                      <a16:colId xmlns:a16="http://schemas.microsoft.com/office/drawing/2014/main" val="3258716039"/>
                    </a:ext>
                  </a:extLst>
                </a:gridCol>
                <a:gridCol w="545953">
                  <a:extLst>
                    <a:ext uri="{9D8B030D-6E8A-4147-A177-3AD203B41FA5}">
                      <a16:colId xmlns:a16="http://schemas.microsoft.com/office/drawing/2014/main" val="418018579"/>
                    </a:ext>
                  </a:extLst>
                </a:gridCol>
                <a:gridCol w="960119">
                  <a:extLst>
                    <a:ext uri="{9D8B030D-6E8A-4147-A177-3AD203B41FA5}">
                      <a16:colId xmlns:a16="http://schemas.microsoft.com/office/drawing/2014/main" val="3015757786"/>
                    </a:ext>
                  </a:extLst>
                </a:gridCol>
              </a:tblGrid>
              <a:tr h="251178">
                <a:tc>
                  <a:txBody>
                    <a:bodyPr/>
                    <a:lstStyle/>
                    <a:p>
                      <a:r>
                        <a:rPr lang="en-GB" sz="1200" dirty="0" smtClean="0"/>
                        <a:t>X1</a:t>
                      </a:r>
                      <a:endParaRPr lang="en-IN" sz="1200" dirty="0"/>
                    </a:p>
                  </a:txBody>
                  <a:tcPr/>
                </a:tc>
                <a:tc>
                  <a:txBody>
                    <a:bodyPr/>
                    <a:lstStyle/>
                    <a:p>
                      <a:r>
                        <a:rPr lang="en-GB" sz="1200" dirty="0" smtClean="0"/>
                        <a:t>X2</a:t>
                      </a:r>
                      <a:endParaRPr lang="en-IN" sz="1200" dirty="0"/>
                    </a:p>
                  </a:txBody>
                  <a:tcPr/>
                </a:tc>
                <a:tc>
                  <a:txBody>
                    <a:bodyPr/>
                    <a:lstStyle/>
                    <a:p>
                      <a:r>
                        <a:rPr lang="en-GB" sz="1200" dirty="0" smtClean="0"/>
                        <a:t>Yi</a:t>
                      </a:r>
                      <a:endParaRPr lang="en-IN" sz="1200" dirty="0"/>
                    </a:p>
                  </a:txBody>
                  <a:tcPr/>
                </a:tc>
                <a:tc>
                  <a:txBody>
                    <a:bodyPr/>
                    <a:lstStyle/>
                    <a:p>
                      <a:r>
                        <a:rPr lang="en-GB" sz="1200" dirty="0" err="1" smtClean="0"/>
                        <a:t>Wt</a:t>
                      </a:r>
                      <a:endParaRPr lang="en-IN" sz="1200" dirty="0"/>
                    </a:p>
                  </a:txBody>
                  <a:tcPr/>
                </a:tc>
                <a:extLst>
                  <a:ext uri="{0D108BD9-81ED-4DB2-BD59-A6C34878D82A}">
                    <a16:rowId xmlns:a16="http://schemas.microsoft.com/office/drawing/2014/main" val="3764043842"/>
                  </a:ext>
                </a:extLst>
              </a:tr>
              <a:tr h="251178">
                <a:tc>
                  <a:txBody>
                    <a:bodyPr/>
                    <a:lstStyle/>
                    <a:p>
                      <a:endParaRPr lang="en-IN" sz="1200"/>
                    </a:p>
                  </a:txBody>
                  <a:tcPr/>
                </a:tc>
                <a:tc>
                  <a:txBody>
                    <a:bodyPr/>
                    <a:lstStyle/>
                    <a:p>
                      <a:endParaRPr lang="en-IN" sz="1200" dirty="0"/>
                    </a:p>
                  </a:txBody>
                  <a:tcPr/>
                </a:tc>
                <a:tc>
                  <a:txBody>
                    <a:bodyPr/>
                    <a:lstStyle/>
                    <a:p>
                      <a:pPr algn="ctr"/>
                      <a:r>
                        <a:rPr lang="en-GB" sz="1200" dirty="0" smtClean="0"/>
                        <a:t>1</a:t>
                      </a:r>
                      <a:endParaRPr lang="en-IN" sz="1200" dirty="0"/>
                    </a:p>
                  </a:txBody>
                  <a:tcPr/>
                </a:tc>
                <a:tc>
                  <a:txBody>
                    <a:bodyPr/>
                    <a:lstStyle/>
                    <a:p>
                      <a:r>
                        <a:rPr lang="en-GB" sz="1200" dirty="0" smtClean="0"/>
                        <a:t>1/8 = 0.125</a:t>
                      </a:r>
                      <a:endParaRPr lang="en-IN" sz="1200" dirty="0"/>
                    </a:p>
                  </a:txBody>
                  <a:tcPr/>
                </a:tc>
                <a:extLst>
                  <a:ext uri="{0D108BD9-81ED-4DB2-BD59-A6C34878D82A}">
                    <a16:rowId xmlns:a16="http://schemas.microsoft.com/office/drawing/2014/main" val="3710234882"/>
                  </a:ext>
                </a:extLst>
              </a:tr>
              <a:tr h="251178">
                <a:tc>
                  <a:txBody>
                    <a:bodyPr/>
                    <a:lstStyle/>
                    <a:p>
                      <a:endParaRPr lang="en-IN" sz="1200"/>
                    </a:p>
                  </a:txBody>
                  <a:tcPr/>
                </a:tc>
                <a:tc>
                  <a:txBody>
                    <a:bodyPr/>
                    <a:lstStyle/>
                    <a:p>
                      <a:endParaRPr lang="en-IN" sz="1200" dirty="0"/>
                    </a:p>
                  </a:txBody>
                  <a:tcPr/>
                </a:tc>
                <a:tc>
                  <a:txBody>
                    <a:bodyPr/>
                    <a:lstStyle/>
                    <a:p>
                      <a:pPr algn="ctr"/>
                      <a:r>
                        <a:rPr lang="en-GB" sz="1200" dirty="0" smtClean="0"/>
                        <a:t>-1</a:t>
                      </a:r>
                      <a:endParaRPr lang="en-IN" sz="1200" dirty="0"/>
                    </a:p>
                  </a:txBody>
                  <a:tcPr/>
                </a:tc>
                <a:tc>
                  <a:txBody>
                    <a:bodyPr/>
                    <a:lstStyle/>
                    <a:p>
                      <a:r>
                        <a:rPr lang="en-GB" sz="1200" dirty="0" smtClean="0"/>
                        <a:t>0.125</a:t>
                      </a:r>
                      <a:endParaRPr lang="en-IN" sz="1200" dirty="0"/>
                    </a:p>
                  </a:txBody>
                  <a:tcPr/>
                </a:tc>
                <a:extLst>
                  <a:ext uri="{0D108BD9-81ED-4DB2-BD59-A6C34878D82A}">
                    <a16:rowId xmlns:a16="http://schemas.microsoft.com/office/drawing/2014/main" val="3099001950"/>
                  </a:ext>
                </a:extLst>
              </a:tr>
              <a:tr h="251178">
                <a:tc>
                  <a:txBody>
                    <a:bodyPr/>
                    <a:lstStyle/>
                    <a:p>
                      <a:endParaRPr lang="en-IN" sz="1200"/>
                    </a:p>
                  </a:txBody>
                  <a:tcPr/>
                </a:tc>
                <a:tc>
                  <a:txBody>
                    <a:bodyPr/>
                    <a:lstStyle/>
                    <a:p>
                      <a:endParaRPr lang="en-IN" sz="1200"/>
                    </a:p>
                  </a:txBody>
                  <a:tcPr/>
                </a:tc>
                <a:tc>
                  <a:txBody>
                    <a:bodyPr/>
                    <a:lstStyle/>
                    <a:p>
                      <a:pPr algn="ctr"/>
                      <a:r>
                        <a:rPr lang="en-GB" sz="1200" dirty="0" smtClean="0"/>
                        <a:t>1</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Arial"/>
                          <a:ea typeface="+mn-ea"/>
                          <a:cs typeface="+mn-cs"/>
                        </a:rPr>
                        <a:t>0.125</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3299566354"/>
                  </a:ext>
                </a:extLst>
              </a:tr>
              <a:tr h="251178">
                <a:tc>
                  <a:txBody>
                    <a:bodyPr/>
                    <a:lstStyle/>
                    <a:p>
                      <a:endParaRPr lang="en-IN" sz="1200"/>
                    </a:p>
                  </a:txBody>
                  <a:tcPr/>
                </a:tc>
                <a:tc>
                  <a:txBody>
                    <a:bodyPr/>
                    <a:lstStyle/>
                    <a:p>
                      <a:endParaRPr lang="en-IN" sz="1200"/>
                    </a:p>
                  </a:txBody>
                  <a:tcPr/>
                </a:tc>
                <a:tc>
                  <a:txBody>
                    <a:bodyPr/>
                    <a:lstStyle/>
                    <a:p>
                      <a:pPr algn="ctr"/>
                      <a:r>
                        <a:rPr lang="en-GB" sz="1200" dirty="0" smtClean="0"/>
                        <a:t>-1</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Arial"/>
                          <a:ea typeface="+mn-ea"/>
                          <a:cs typeface="+mn-cs"/>
                        </a:rPr>
                        <a:t>0.125</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1397882749"/>
                  </a:ext>
                </a:extLst>
              </a:tr>
              <a:tr h="251178">
                <a:tc>
                  <a:txBody>
                    <a:bodyPr/>
                    <a:lstStyle/>
                    <a:p>
                      <a:endParaRPr lang="en-IN" sz="1200"/>
                    </a:p>
                  </a:txBody>
                  <a:tcPr/>
                </a:tc>
                <a:tc>
                  <a:txBody>
                    <a:bodyPr/>
                    <a:lstStyle/>
                    <a:p>
                      <a:endParaRPr lang="en-IN" sz="1200"/>
                    </a:p>
                  </a:txBody>
                  <a:tcPr/>
                </a:tc>
                <a:tc>
                  <a:txBody>
                    <a:bodyPr/>
                    <a:lstStyle/>
                    <a:p>
                      <a:pPr algn="ctr"/>
                      <a:r>
                        <a:rPr lang="en-GB" sz="1200" dirty="0" smtClean="0"/>
                        <a:t>-1</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Arial"/>
                          <a:ea typeface="+mn-ea"/>
                          <a:cs typeface="+mn-cs"/>
                        </a:rPr>
                        <a:t>0.125</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2096242732"/>
                  </a:ext>
                </a:extLst>
              </a:tr>
              <a:tr h="251178">
                <a:tc>
                  <a:txBody>
                    <a:bodyPr/>
                    <a:lstStyle/>
                    <a:p>
                      <a:endParaRPr lang="en-IN" sz="1200"/>
                    </a:p>
                  </a:txBody>
                  <a:tcPr/>
                </a:tc>
                <a:tc>
                  <a:txBody>
                    <a:bodyPr/>
                    <a:lstStyle/>
                    <a:p>
                      <a:endParaRPr lang="en-IN" sz="1200"/>
                    </a:p>
                  </a:txBody>
                  <a:tcPr/>
                </a:tc>
                <a:tc>
                  <a:txBody>
                    <a:bodyPr/>
                    <a:lstStyle/>
                    <a:p>
                      <a:pPr algn="ctr"/>
                      <a:r>
                        <a:rPr lang="en-GB" sz="1200" dirty="0" smtClean="0"/>
                        <a:t>1</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Arial"/>
                          <a:ea typeface="+mn-ea"/>
                          <a:cs typeface="+mn-cs"/>
                        </a:rPr>
                        <a:t>0.125</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569446129"/>
                  </a:ext>
                </a:extLst>
              </a:tr>
              <a:tr h="251178">
                <a:tc>
                  <a:txBody>
                    <a:bodyPr/>
                    <a:lstStyle/>
                    <a:p>
                      <a:endParaRPr lang="en-IN" sz="1200" dirty="0"/>
                    </a:p>
                  </a:txBody>
                  <a:tcPr/>
                </a:tc>
                <a:tc>
                  <a:txBody>
                    <a:bodyPr/>
                    <a:lstStyle/>
                    <a:p>
                      <a:endParaRPr lang="en-IN" sz="1200" dirty="0"/>
                    </a:p>
                  </a:txBody>
                  <a:tcPr/>
                </a:tc>
                <a:tc>
                  <a:txBody>
                    <a:bodyPr/>
                    <a:lstStyle/>
                    <a:p>
                      <a:pPr algn="ctr"/>
                      <a:r>
                        <a:rPr lang="en-GB" sz="1200" dirty="0" smtClean="0"/>
                        <a:t>1</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Arial"/>
                          <a:ea typeface="+mn-ea"/>
                          <a:cs typeface="+mn-cs"/>
                        </a:rPr>
                        <a:t>0.125</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1372151679"/>
                  </a:ext>
                </a:extLst>
              </a:tr>
              <a:tr h="251178">
                <a:tc>
                  <a:txBody>
                    <a:bodyPr/>
                    <a:lstStyle/>
                    <a:p>
                      <a:endParaRPr lang="en-IN" sz="1200" dirty="0"/>
                    </a:p>
                  </a:txBody>
                  <a:tcPr/>
                </a:tc>
                <a:tc>
                  <a:txBody>
                    <a:bodyPr/>
                    <a:lstStyle/>
                    <a:p>
                      <a:endParaRPr lang="en-IN" sz="1200" dirty="0"/>
                    </a:p>
                  </a:txBody>
                  <a:tcPr/>
                </a:tc>
                <a:tc>
                  <a:txBody>
                    <a:bodyPr/>
                    <a:lstStyle/>
                    <a:p>
                      <a:pPr algn="ctr"/>
                      <a:r>
                        <a:rPr lang="en-GB" sz="1200" dirty="0" smtClean="0"/>
                        <a:t>--1</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a:ea typeface="+mn-ea"/>
                          <a:cs typeface="+mn-cs"/>
                        </a:rPr>
                        <a:t>0.125</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1202820903"/>
                  </a:ext>
                </a:extLst>
              </a:tr>
            </a:tbl>
          </a:graphicData>
        </a:graphic>
      </p:graphicFrame>
      <p:sp>
        <p:nvSpPr>
          <p:cNvPr id="8" name="Bevel 7"/>
          <p:cNvSpPr/>
          <p:nvPr/>
        </p:nvSpPr>
        <p:spPr>
          <a:xfrm>
            <a:off x="3810000" y="2362200"/>
            <a:ext cx="457200" cy="381000"/>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smtClean="0"/>
              <a:t>H</a:t>
            </a:r>
            <a:endParaRPr lang="en-IN" sz="1200" dirty="0"/>
          </a:p>
        </p:txBody>
      </p:sp>
      <p:sp>
        <p:nvSpPr>
          <p:cNvPr id="9" name="Right Arrow 8"/>
          <p:cNvSpPr/>
          <p:nvPr/>
        </p:nvSpPr>
        <p:spPr>
          <a:xfrm>
            <a:off x="3440973" y="2415540"/>
            <a:ext cx="304800" cy="228600"/>
          </a:xfrm>
          <a:prstGeom prst="rightArrow">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Right Arrow 17"/>
          <p:cNvSpPr/>
          <p:nvPr/>
        </p:nvSpPr>
        <p:spPr>
          <a:xfrm>
            <a:off x="4336806" y="2438400"/>
            <a:ext cx="304800" cy="228600"/>
          </a:xfrm>
          <a:prstGeom prst="rightArrow">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TextBox 9"/>
          <p:cNvSpPr txBox="1"/>
          <p:nvPr/>
        </p:nvSpPr>
        <p:spPr>
          <a:xfrm>
            <a:off x="3505200" y="2784157"/>
            <a:ext cx="1136406" cy="246221"/>
          </a:xfrm>
          <a:prstGeom prst="rect">
            <a:avLst/>
          </a:prstGeom>
          <a:noFill/>
        </p:spPr>
        <p:txBody>
          <a:bodyPr wrap="square" rtlCol="0">
            <a:spAutoFit/>
          </a:bodyPr>
          <a:lstStyle/>
          <a:p>
            <a:r>
              <a:rPr lang="en-GB" sz="1000" dirty="0" smtClean="0"/>
              <a:t>Weak Predictor</a:t>
            </a:r>
            <a:endParaRPr lang="en-IN" sz="1000" dirty="0" smtClean="0"/>
          </a:p>
        </p:txBody>
      </p:sp>
      <p:sp>
        <p:nvSpPr>
          <p:cNvPr id="20" name="TextBox 19">
            <a:extLst>
              <a:ext uri="{FF2B5EF4-FFF2-40B4-BE49-F238E27FC236}">
                <a16:creationId xmlns:a16="http://schemas.microsoft.com/office/drawing/2014/main" id="{814EC7DB-DB48-402E-AA74-5613EF4BAA35}"/>
              </a:ext>
            </a:extLst>
          </p:cNvPr>
          <p:cNvSpPr txBox="1"/>
          <p:nvPr/>
        </p:nvSpPr>
        <p:spPr>
          <a:xfrm>
            <a:off x="609600" y="3809524"/>
            <a:ext cx="8153400" cy="2092881"/>
          </a:xfrm>
          <a:prstGeom prst="rect">
            <a:avLst/>
          </a:prstGeom>
          <a:noFill/>
        </p:spPr>
        <p:txBody>
          <a:bodyPr wrap="square" rtlCol="0">
            <a:spAutoFit/>
          </a:bodyPr>
          <a:lstStyle/>
          <a:p>
            <a:pPr marL="342900" indent="-342900">
              <a:buFont typeface="+mj-lt"/>
              <a:buAutoNum type="arabicPeriod"/>
            </a:pPr>
            <a:r>
              <a:rPr lang="en-US" sz="1200" dirty="0" smtClean="0"/>
              <a:t>Error rate =  3/8 </a:t>
            </a:r>
          </a:p>
          <a:p>
            <a:pPr marL="342900" indent="-342900">
              <a:buFont typeface="+mj-lt"/>
              <a:buAutoNum type="arabicPeriod"/>
            </a:pPr>
            <a:endParaRPr lang="en-US" sz="1200" dirty="0" smtClean="0"/>
          </a:p>
          <a:p>
            <a:pPr marL="342900" indent="-342900">
              <a:buFont typeface="+mj-lt"/>
              <a:buAutoNum type="arabicPeriod"/>
            </a:pPr>
            <a:r>
              <a:rPr lang="en-US" sz="1200" dirty="0" smtClean="0"/>
              <a:t>Alpha = .5 X  Ln ((1 - .37) / .37) = .5 X .53 = .26</a:t>
            </a:r>
          </a:p>
          <a:p>
            <a:pPr marL="342900" indent="-342900">
              <a:buFont typeface="+mj-lt"/>
              <a:buAutoNum type="arabicPeriod"/>
            </a:pPr>
            <a:endParaRPr lang="en-US" sz="1200" dirty="0" smtClean="0"/>
          </a:p>
          <a:p>
            <a:pPr marL="342900" indent="-342900">
              <a:buFont typeface="+mj-lt"/>
              <a:buAutoNum type="arabicPeriod"/>
            </a:pPr>
            <a:r>
              <a:rPr lang="en-US" sz="1200" dirty="0" err="1" smtClean="0"/>
              <a:t>e^Alpha</a:t>
            </a:r>
            <a:r>
              <a:rPr lang="en-US" sz="1200" dirty="0" smtClean="0"/>
              <a:t> =  e^.26 = 1.29</a:t>
            </a:r>
          </a:p>
          <a:p>
            <a:pPr marL="342900" indent="-342900">
              <a:buFont typeface="+mj-lt"/>
              <a:buAutoNum type="arabicPeriod"/>
            </a:pPr>
            <a:endParaRPr lang="en-US" sz="1200" dirty="0" smtClean="0"/>
          </a:p>
          <a:p>
            <a:pPr marL="342900" indent="-342900">
              <a:buFont typeface="+mj-lt"/>
              <a:buAutoNum type="arabicPeriod"/>
            </a:pPr>
            <a:r>
              <a:rPr lang="en-US" sz="1200" dirty="0" smtClean="0"/>
              <a:t>Updated weight = 1/8 x e^–Alpha X </a:t>
            </a:r>
            <a:r>
              <a:rPr lang="en-US" sz="1200" dirty="0" err="1" smtClean="0"/>
              <a:t>yi</a:t>
            </a:r>
            <a:r>
              <a:rPr lang="en-US" sz="1200" dirty="0" smtClean="0"/>
              <a:t>(h(xi)</a:t>
            </a:r>
          </a:p>
          <a:p>
            <a:pPr marL="342900" indent="-342900">
              <a:buFont typeface="+mj-lt"/>
              <a:buAutoNum type="arabicPeriod"/>
            </a:pPr>
            <a:endParaRPr lang="en-US" sz="1200" dirty="0"/>
          </a:p>
          <a:p>
            <a:pPr marL="342900" indent="-342900">
              <a:buFont typeface="+mj-lt"/>
              <a:buAutoNum type="arabicPeriod"/>
            </a:pPr>
            <a:r>
              <a:rPr lang="en-US" sz="1200" dirty="0" smtClean="0"/>
              <a:t>Z = sum(Wt_1) will be 1</a:t>
            </a:r>
          </a:p>
          <a:p>
            <a:pPr marL="342900" indent="-342900">
              <a:buFont typeface="+mj-lt"/>
              <a:buAutoNum type="arabicPeriod"/>
            </a:pPr>
            <a:endParaRPr lang="en-US" sz="1200" dirty="0" smtClean="0"/>
          </a:p>
          <a:p>
            <a:pPr marL="342900" indent="-342900">
              <a:buFont typeface="+mj-lt"/>
              <a:buAutoNum type="arabicPeriod"/>
            </a:pPr>
            <a:endParaRPr lang="en-US" sz="1000" dirty="0"/>
          </a:p>
        </p:txBody>
      </p:sp>
      <p:graphicFrame>
        <p:nvGraphicFramePr>
          <p:cNvPr id="13" name="Table 12"/>
          <p:cNvGraphicFramePr>
            <a:graphicFrameLocks noGrp="1"/>
          </p:cNvGraphicFramePr>
          <p:nvPr>
            <p:extLst>
              <p:ext uri="{D42A27DB-BD31-4B8C-83A1-F6EECF244321}">
                <p14:modId xmlns:p14="http://schemas.microsoft.com/office/powerpoint/2010/main" val="553944385"/>
              </p:ext>
            </p:extLst>
          </p:nvPr>
        </p:nvGraphicFramePr>
        <p:xfrm>
          <a:off x="8130540" y="1282337"/>
          <a:ext cx="937260" cy="2468880"/>
        </p:xfrm>
        <a:graphic>
          <a:graphicData uri="http://schemas.openxmlformats.org/drawingml/2006/table">
            <a:tbl>
              <a:tblPr firstRow="1" bandRow="1">
                <a:tableStyleId>{5C22544A-7EE6-4342-B048-85BDC9FD1C3A}</a:tableStyleId>
              </a:tblPr>
              <a:tblGrid>
                <a:gridCol w="937260">
                  <a:extLst>
                    <a:ext uri="{9D8B030D-6E8A-4147-A177-3AD203B41FA5}">
                      <a16:colId xmlns:a16="http://schemas.microsoft.com/office/drawing/2014/main" val="3581915955"/>
                    </a:ext>
                  </a:extLst>
                </a:gridCol>
              </a:tblGrid>
              <a:tr h="263918">
                <a:tc>
                  <a:txBody>
                    <a:bodyPr/>
                    <a:lstStyle/>
                    <a:p>
                      <a:r>
                        <a:rPr lang="en-GB" sz="1200" baseline="0" dirty="0" smtClean="0"/>
                        <a:t>Yi </a:t>
                      </a:r>
                      <a:r>
                        <a:rPr lang="en-GB" sz="1200" baseline="0" dirty="0" smtClean="0">
                          <a:solidFill>
                            <a:schemeClr val="tx1"/>
                          </a:solidFill>
                        </a:rPr>
                        <a:t>X</a:t>
                      </a:r>
                      <a:r>
                        <a:rPr lang="en-GB" sz="1200" baseline="0" dirty="0" smtClean="0"/>
                        <a:t> h(xi)</a:t>
                      </a:r>
                      <a:endParaRPr lang="en-IN" sz="1200" dirty="0"/>
                    </a:p>
                  </a:txBody>
                  <a:tcPr/>
                </a:tc>
                <a:extLst>
                  <a:ext uri="{0D108BD9-81ED-4DB2-BD59-A6C34878D82A}">
                    <a16:rowId xmlns:a16="http://schemas.microsoft.com/office/drawing/2014/main" val="1001274669"/>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4040921699"/>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2408567077"/>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1701642636"/>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112638809"/>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1201172264"/>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2792855117"/>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442229286"/>
                  </a:ext>
                </a:extLst>
              </a:tr>
              <a:tr h="263918">
                <a:tc>
                  <a:txBody>
                    <a:bodyPr/>
                    <a:lstStyle/>
                    <a:p>
                      <a:pPr algn="ctr"/>
                      <a:r>
                        <a:rPr lang="en-GB" sz="1200" dirty="0" smtClean="0"/>
                        <a:t>-1</a:t>
                      </a:r>
                      <a:endParaRPr lang="en-IN" sz="1200" dirty="0"/>
                    </a:p>
                  </a:txBody>
                  <a:tcPr/>
                </a:tc>
                <a:extLst>
                  <a:ext uri="{0D108BD9-81ED-4DB2-BD59-A6C34878D82A}">
                    <a16:rowId xmlns:a16="http://schemas.microsoft.com/office/drawing/2014/main" val="110216764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278081998"/>
              </p:ext>
            </p:extLst>
          </p:nvPr>
        </p:nvGraphicFramePr>
        <p:xfrm>
          <a:off x="4641606" y="3993662"/>
          <a:ext cx="3054596" cy="2468880"/>
        </p:xfrm>
        <a:graphic>
          <a:graphicData uri="http://schemas.openxmlformats.org/drawingml/2006/table">
            <a:tbl>
              <a:tblPr firstRow="1" bandRow="1">
                <a:tableStyleId>{5C22544A-7EE6-4342-B048-85BDC9FD1C3A}</a:tableStyleId>
              </a:tblPr>
              <a:tblGrid>
                <a:gridCol w="763649">
                  <a:extLst>
                    <a:ext uri="{9D8B030D-6E8A-4147-A177-3AD203B41FA5}">
                      <a16:colId xmlns:a16="http://schemas.microsoft.com/office/drawing/2014/main" val="1522554980"/>
                    </a:ext>
                  </a:extLst>
                </a:gridCol>
                <a:gridCol w="763649">
                  <a:extLst>
                    <a:ext uri="{9D8B030D-6E8A-4147-A177-3AD203B41FA5}">
                      <a16:colId xmlns:a16="http://schemas.microsoft.com/office/drawing/2014/main" val="3481420145"/>
                    </a:ext>
                  </a:extLst>
                </a:gridCol>
                <a:gridCol w="763649">
                  <a:extLst>
                    <a:ext uri="{9D8B030D-6E8A-4147-A177-3AD203B41FA5}">
                      <a16:colId xmlns:a16="http://schemas.microsoft.com/office/drawing/2014/main" val="3316515915"/>
                    </a:ext>
                  </a:extLst>
                </a:gridCol>
                <a:gridCol w="763649">
                  <a:extLst>
                    <a:ext uri="{9D8B030D-6E8A-4147-A177-3AD203B41FA5}">
                      <a16:colId xmlns:a16="http://schemas.microsoft.com/office/drawing/2014/main" val="2536050082"/>
                    </a:ext>
                  </a:extLst>
                </a:gridCol>
              </a:tblGrid>
              <a:tr h="262467">
                <a:tc>
                  <a:txBody>
                    <a:bodyPr/>
                    <a:lstStyle/>
                    <a:p>
                      <a:r>
                        <a:rPr lang="en-GB" sz="1200" dirty="0" smtClean="0"/>
                        <a:t>  X1</a:t>
                      </a:r>
                      <a:endParaRPr lang="en-IN" sz="1200" dirty="0"/>
                    </a:p>
                  </a:txBody>
                  <a:tcPr/>
                </a:tc>
                <a:tc>
                  <a:txBody>
                    <a:bodyPr/>
                    <a:lstStyle/>
                    <a:p>
                      <a:r>
                        <a:rPr lang="en-GB" sz="1200" dirty="0" smtClean="0"/>
                        <a:t>   X2</a:t>
                      </a:r>
                      <a:endParaRPr lang="en-IN" sz="1200" dirty="0"/>
                    </a:p>
                  </a:txBody>
                  <a:tcPr/>
                </a:tc>
                <a:tc>
                  <a:txBody>
                    <a:bodyPr/>
                    <a:lstStyle/>
                    <a:p>
                      <a:r>
                        <a:rPr lang="en-GB" sz="1200" dirty="0" smtClean="0"/>
                        <a:t>   Y</a:t>
                      </a:r>
                      <a:endParaRPr lang="en-IN" sz="1200" dirty="0"/>
                    </a:p>
                  </a:txBody>
                  <a:tcPr/>
                </a:tc>
                <a:tc>
                  <a:txBody>
                    <a:bodyPr/>
                    <a:lstStyle/>
                    <a:p>
                      <a:r>
                        <a:rPr lang="en-GB" sz="1200" dirty="0" smtClean="0"/>
                        <a:t>   Wt_1</a:t>
                      </a:r>
                      <a:endParaRPr lang="en-IN" sz="1200" dirty="0"/>
                    </a:p>
                  </a:txBody>
                  <a:tcPr/>
                </a:tc>
                <a:extLst>
                  <a:ext uri="{0D108BD9-81ED-4DB2-BD59-A6C34878D82A}">
                    <a16:rowId xmlns:a16="http://schemas.microsoft.com/office/drawing/2014/main" val="3308321639"/>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r>
                        <a:rPr lang="en-GB" sz="1200" dirty="0" smtClean="0"/>
                        <a:t>0.096</a:t>
                      </a:r>
                      <a:endParaRPr lang="en-IN" sz="1200" dirty="0"/>
                    </a:p>
                  </a:txBody>
                  <a:tcPr/>
                </a:tc>
                <a:extLst>
                  <a:ext uri="{0D108BD9-81ED-4DB2-BD59-A6C34878D82A}">
                    <a16:rowId xmlns:a16="http://schemas.microsoft.com/office/drawing/2014/main" val="3250371830"/>
                  </a:ext>
                </a:extLst>
              </a:tr>
              <a:tr h="262467">
                <a:tc>
                  <a:txBody>
                    <a:bodyPr/>
                    <a:lstStyle/>
                    <a:p>
                      <a:endParaRPr lang="en-IN" sz="1200" dirty="0"/>
                    </a:p>
                  </a:txBody>
                  <a:tcPr>
                    <a:solidFill>
                      <a:srgbClr val="FFC000"/>
                    </a:solidFill>
                  </a:tcPr>
                </a:tc>
                <a:tc>
                  <a:txBody>
                    <a:bodyPr/>
                    <a:lstStyle/>
                    <a:p>
                      <a:endParaRPr lang="en-IN" sz="1200" dirty="0"/>
                    </a:p>
                  </a:txBody>
                  <a:tcPr>
                    <a:solidFill>
                      <a:srgbClr val="FFC000"/>
                    </a:solidFill>
                  </a:tcPr>
                </a:tc>
                <a:tc>
                  <a:txBody>
                    <a:bodyPr/>
                    <a:lstStyle/>
                    <a:p>
                      <a:pPr algn="ctr"/>
                      <a:r>
                        <a:rPr lang="en-GB" sz="1200" dirty="0" smtClean="0"/>
                        <a:t>1</a:t>
                      </a:r>
                      <a:endParaRPr lang="en-IN" sz="1200" dirty="0"/>
                    </a:p>
                  </a:txBody>
                  <a:tcPr>
                    <a:solidFill>
                      <a:srgbClr val="FFC000"/>
                    </a:solidFill>
                  </a:tcPr>
                </a:tc>
                <a:tc>
                  <a:txBody>
                    <a:bodyPr/>
                    <a:lstStyle/>
                    <a:p>
                      <a:r>
                        <a:rPr lang="en-GB" sz="1200" smtClean="0"/>
                        <a:t>0.162</a:t>
                      </a:r>
                      <a:endParaRPr lang="en-IN" sz="1200" dirty="0"/>
                    </a:p>
                  </a:txBody>
                  <a:tcPr/>
                </a:tc>
                <a:extLst>
                  <a:ext uri="{0D108BD9-81ED-4DB2-BD59-A6C34878D82A}">
                    <a16:rowId xmlns:a16="http://schemas.microsoft.com/office/drawing/2014/main" val="2671115417"/>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r>
                        <a:rPr lang="en-GB" sz="1200" dirty="0" smtClean="0"/>
                        <a:t>0.096</a:t>
                      </a:r>
                      <a:endParaRPr lang="en-IN" sz="1200" dirty="0"/>
                    </a:p>
                  </a:txBody>
                  <a:tcPr/>
                </a:tc>
                <a:extLst>
                  <a:ext uri="{0D108BD9-81ED-4DB2-BD59-A6C34878D82A}">
                    <a16:rowId xmlns:a16="http://schemas.microsoft.com/office/drawing/2014/main" val="3675330632"/>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a:ea typeface="+mn-ea"/>
                          <a:cs typeface="+mn-cs"/>
                        </a:rPr>
                        <a:t>0.096</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2475608389"/>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a:ea typeface="+mn-ea"/>
                          <a:cs typeface="+mn-cs"/>
                        </a:rPr>
                        <a:t>0.096</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2088529647"/>
                  </a:ext>
                </a:extLst>
              </a:tr>
              <a:tr h="262467">
                <a:tc>
                  <a:txBody>
                    <a:bodyPr/>
                    <a:lstStyle/>
                    <a:p>
                      <a:endParaRPr lang="en-IN" sz="1200" dirty="0"/>
                    </a:p>
                  </a:txBody>
                  <a:tcPr>
                    <a:solidFill>
                      <a:schemeClr val="accent2"/>
                    </a:solidFill>
                  </a:tcPr>
                </a:tc>
                <a:tc>
                  <a:txBody>
                    <a:bodyPr/>
                    <a:lstStyle/>
                    <a:p>
                      <a:endParaRPr lang="en-IN" sz="1200" dirty="0"/>
                    </a:p>
                  </a:txBody>
                  <a:tcPr>
                    <a:solidFill>
                      <a:schemeClr val="accent2"/>
                    </a:solidFill>
                  </a:tcPr>
                </a:tc>
                <a:tc>
                  <a:txBody>
                    <a:bodyPr/>
                    <a:lstStyle/>
                    <a:p>
                      <a:pPr algn="ctr"/>
                      <a:r>
                        <a:rPr lang="en-GB" sz="1200" dirty="0" smtClean="0"/>
                        <a:t>1</a:t>
                      </a:r>
                      <a:endParaRPr lang="en-IN" sz="1200" dirty="0"/>
                    </a:p>
                  </a:txBody>
                  <a:tcPr>
                    <a:solidFill>
                      <a:schemeClr val="accent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a:ea typeface="+mn-ea"/>
                          <a:cs typeface="+mn-cs"/>
                        </a:rPr>
                        <a:t>0.096</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3877315268"/>
                  </a:ext>
                </a:extLst>
              </a:tr>
              <a:tr h="262467">
                <a:tc>
                  <a:txBody>
                    <a:bodyPr/>
                    <a:lstStyle/>
                    <a:p>
                      <a:endParaRPr lang="en-IN" sz="1200" dirty="0"/>
                    </a:p>
                  </a:txBody>
                  <a:tcPr>
                    <a:solidFill>
                      <a:srgbClr val="FFC000"/>
                    </a:solidFill>
                  </a:tcPr>
                </a:tc>
                <a:tc>
                  <a:txBody>
                    <a:bodyPr/>
                    <a:lstStyle/>
                    <a:p>
                      <a:endParaRPr lang="en-IN" sz="1200" dirty="0"/>
                    </a:p>
                  </a:txBody>
                  <a:tcPr>
                    <a:solidFill>
                      <a:srgbClr val="FFC000"/>
                    </a:solidFill>
                  </a:tcPr>
                </a:tc>
                <a:tc>
                  <a:txBody>
                    <a:bodyPr/>
                    <a:lstStyle/>
                    <a:p>
                      <a:pPr algn="ctr"/>
                      <a:r>
                        <a:rPr lang="en-GB" sz="1200" dirty="0" smtClean="0"/>
                        <a:t>-1</a:t>
                      </a:r>
                      <a:endParaRPr lang="en-IN" sz="1200" dirty="0"/>
                    </a:p>
                  </a:txBody>
                  <a:tcP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a:ea typeface="+mn-ea"/>
                          <a:cs typeface="+mn-cs"/>
                        </a:rPr>
                        <a:t>0.162</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2072701592"/>
                  </a:ext>
                </a:extLst>
              </a:tr>
              <a:tr h="262467">
                <a:tc>
                  <a:txBody>
                    <a:bodyPr/>
                    <a:lstStyle/>
                    <a:p>
                      <a:endParaRPr lang="en-IN" sz="1200" dirty="0"/>
                    </a:p>
                  </a:txBody>
                  <a:tcPr>
                    <a:solidFill>
                      <a:srgbClr val="FFC000"/>
                    </a:solidFill>
                  </a:tcPr>
                </a:tc>
                <a:tc>
                  <a:txBody>
                    <a:bodyPr/>
                    <a:lstStyle/>
                    <a:p>
                      <a:endParaRPr lang="en-IN" sz="1200" dirty="0"/>
                    </a:p>
                  </a:txBody>
                  <a:tcPr>
                    <a:solidFill>
                      <a:srgbClr val="FFC000"/>
                    </a:solidFill>
                  </a:tcPr>
                </a:tc>
                <a:tc>
                  <a:txBody>
                    <a:bodyPr/>
                    <a:lstStyle/>
                    <a:p>
                      <a:pPr algn="ctr"/>
                      <a:r>
                        <a:rPr lang="en-GB" sz="1200" dirty="0" smtClean="0"/>
                        <a:t>1</a:t>
                      </a:r>
                      <a:endParaRPr lang="en-IN" sz="1200" dirty="0"/>
                    </a:p>
                  </a:txBody>
                  <a:tcP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a:ea typeface="+mn-ea"/>
                          <a:cs typeface="+mn-cs"/>
                        </a:rPr>
                        <a:t>0.162</a:t>
                      </a:r>
                      <a:endParaRPr kumimoji="0" lang="en-IN" sz="1200" b="0" i="0" u="none" strike="noStrike" kern="1200" cap="none" spc="0" normalizeH="0" baseline="0" noProof="0" dirty="0">
                        <a:ln>
                          <a:noFill/>
                        </a:ln>
                        <a:solidFill>
                          <a:prstClr val="black"/>
                        </a:solidFill>
                        <a:effectLst/>
                        <a:uLnTx/>
                        <a:uFillTx/>
                        <a:latin typeface="Arial"/>
                        <a:ea typeface="+mn-ea"/>
                        <a:cs typeface="+mn-cs"/>
                      </a:endParaRPr>
                    </a:p>
                  </a:txBody>
                  <a:tcPr/>
                </a:tc>
                <a:extLst>
                  <a:ext uri="{0D108BD9-81ED-4DB2-BD59-A6C34878D82A}">
                    <a16:rowId xmlns:a16="http://schemas.microsoft.com/office/drawing/2014/main" val="634373518"/>
                  </a:ext>
                </a:extLst>
              </a:tr>
            </a:tbl>
          </a:graphicData>
        </a:graphic>
      </p:graphicFrame>
      <p:sp>
        <p:nvSpPr>
          <p:cNvPr id="16" name="Down Arrow 15"/>
          <p:cNvSpPr/>
          <p:nvPr/>
        </p:nvSpPr>
        <p:spPr>
          <a:xfrm>
            <a:off x="7829005" y="4343400"/>
            <a:ext cx="165463" cy="152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4" name="Down Arrow 23"/>
          <p:cNvSpPr/>
          <p:nvPr/>
        </p:nvSpPr>
        <p:spPr>
          <a:xfrm>
            <a:off x="7829005" y="4877276"/>
            <a:ext cx="165463" cy="152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6" name="Down Arrow 25"/>
          <p:cNvSpPr/>
          <p:nvPr/>
        </p:nvSpPr>
        <p:spPr>
          <a:xfrm>
            <a:off x="7829004" y="5151902"/>
            <a:ext cx="165463" cy="152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7" name="Down Arrow 26"/>
          <p:cNvSpPr/>
          <p:nvPr/>
        </p:nvSpPr>
        <p:spPr>
          <a:xfrm>
            <a:off x="7829005" y="5457824"/>
            <a:ext cx="165463" cy="152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8" name="Down Arrow 27"/>
          <p:cNvSpPr/>
          <p:nvPr/>
        </p:nvSpPr>
        <p:spPr>
          <a:xfrm>
            <a:off x="7829004" y="5732450"/>
            <a:ext cx="165463" cy="152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9" name="Down Arrow 28"/>
          <p:cNvSpPr/>
          <p:nvPr/>
        </p:nvSpPr>
        <p:spPr>
          <a:xfrm rot="10800000">
            <a:off x="7829004" y="4601629"/>
            <a:ext cx="152400" cy="152400"/>
          </a:xfrm>
          <a:prstGeom prst="downArrow">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0" name="Down Arrow 29"/>
          <p:cNvSpPr/>
          <p:nvPr/>
        </p:nvSpPr>
        <p:spPr>
          <a:xfrm rot="10800000">
            <a:off x="7829003" y="6007076"/>
            <a:ext cx="152400" cy="152400"/>
          </a:xfrm>
          <a:prstGeom prst="downArrow">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1" name="Down Arrow 30"/>
          <p:cNvSpPr/>
          <p:nvPr/>
        </p:nvSpPr>
        <p:spPr>
          <a:xfrm rot="10800000">
            <a:off x="7835535" y="6280378"/>
            <a:ext cx="152400" cy="152400"/>
          </a:xfrm>
          <a:prstGeom prst="downArrow">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8770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0" indent="0" fontAlgn="auto">
              <a:spcAft>
                <a:spcPts val="0"/>
              </a:spcAft>
              <a:buNone/>
            </a:pPr>
            <a:r>
              <a:rPr lang="en-US" altLang="en-US" sz="1800" b="1" u="sng" dirty="0"/>
              <a:t>Ensemble Learning (</a:t>
            </a:r>
            <a:r>
              <a:rPr lang="en-US" altLang="en-US" sz="1800" b="1" u="sng" dirty="0" err="1"/>
              <a:t>AdaBoosting</a:t>
            </a:r>
            <a:r>
              <a:rPr lang="en-US" altLang="en-US" sz="1800" b="1" u="sng" dirty="0"/>
              <a:t>)-</a:t>
            </a:r>
            <a:endParaRPr lang="en-US" altLang="en-US" sz="1800" u="sng" dirty="0"/>
          </a:p>
          <a:p>
            <a:pPr marL="0" indent="0">
              <a:buNone/>
            </a:pPr>
            <a:endParaRPr lang="en-IN" sz="1400" dirty="0"/>
          </a:p>
          <a:p>
            <a:pPr marL="0" indent="0">
              <a:buNone/>
            </a:pPr>
            <a:r>
              <a:rPr lang="en-US" sz="1800" dirty="0"/>
              <a:t>Lab- 7  Improve defaulter prediction of the decision tree using </a:t>
            </a:r>
            <a:r>
              <a:rPr lang="en-US" sz="1800" dirty="0" err="1"/>
              <a:t>Adaboosting</a:t>
            </a:r>
            <a:endParaRPr lang="en-US" sz="1800" dirty="0"/>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DT_Ensemble.ipynb</a:t>
            </a:r>
            <a:endParaRPr lang="en-US" sz="1600" dirty="0">
              <a:solidFill>
                <a:srgbClr val="000000"/>
              </a:solidFill>
            </a:endParaRPr>
          </a:p>
        </p:txBody>
      </p:sp>
    </p:spTree>
    <p:extLst>
      <p:ext uri="{BB962C8B-B14F-4D97-AF65-F5344CB8AC3E}">
        <p14:creationId xmlns:p14="http://schemas.microsoft.com/office/powerpoint/2010/main" val="3670685689"/>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5687711"/>
          </a:xfrm>
        </p:spPr>
        <p:txBody>
          <a:bodyPr wrap="square">
            <a:spAutoFit/>
          </a:bodyPr>
          <a:lstStyle/>
          <a:p>
            <a:pPr marL="342900" indent="-342900">
              <a:buNone/>
            </a:pPr>
            <a:r>
              <a:rPr lang="en-US" altLang="en-US" sz="1800" b="1" u="sng" dirty="0">
                <a:latin typeface="Arial" charset="0"/>
              </a:rPr>
              <a:t>Ensemble Methods (Gradient Boosting)-</a:t>
            </a:r>
          </a:p>
          <a:p>
            <a:pPr marL="342900" indent="-342900">
              <a:buNone/>
            </a:pPr>
            <a:endParaRPr lang="en-IN" sz="1600" b="1" u="sng" dirty="0"/>
          </a:p>
          <a:p>
            <a:pPr marL="342900" indent="-342900">
              <a:buFont typeface="+mj-lt"/>
              <a:buAutoNum type="arabicPeriod"/>
            </a:pPr>
            <a:r>
              <a:rPr lang="en-US" sz="1600" dirty="0"/>
              <a:t>Similarly to AdaBoost, gradient tree boosting is built from a set of small trees, though usually slightly deeper than decision stumps. </a:t>
            </a:r>
          </a:p>
          <a:p>
            <a:pPr marL="342900" indent="-342900">
              <a:buFont typeface="+mj-lt"/>
              <a:buAutoNum type="arabicPeriod"/>
            </a:pPr>
            <a:endParaRPr lang="en-US" sz="1600" dirty="0"/>
          </a:p>
          <a:p>
            <a:pPr marL="342900" indent="-342900">
              <a:buFont typeface="+mj-lt"/>
              <a:buAutoNum type="arabicPeriod"/>
            </a:pPr>
            <a:r>
              <a:rPr lang="en-US" sz="1600" dirty="0"/>
              <a:t>The trees are trained sequentially, just like in AdaBoost, but the training of individual trees is not the same</a:t>
            </a:r>
            <a:endParaRPr lang="en-IN" sz="1600" dirty="0"/>
          </a:p>
          <a:p>
            <a:pPr marL="342900" indent="-342900">
              <a:buFont typeface="+mj-lt"/>
              <a:buAutoNum type="arabicPeriod"/>
            </a:pPr>
            <a:endParaRPr lang="en-IN" sz="1600" dirty="0"/>
          </a:p>
          <a:p>
            <a:pPr marL="342900" indent="-342900">
              <a:buFont typeface="+mj-lt"/>
              <a:buAutoNum type="arabicPeriod"/>
            </a:pPr>
            <a:endParaRPr lang="en-IN" sz="1600" dirty="0"/>
          </a:p>
          <a:p>
            <a:pPr marL="342900" indent="-342900">
              <a:buFont typeface="+mj-lt"/>
              <a:buAutoNum type="arabicPeriod"/>
            </a:pPr>
            <a:r>
              <a:rPr lang="en-IN" sz="1600" dirty="0"/>
              <a:t>Each model is fit on a modified version of original data (original data is replaced with the x values and </a:t>
            </a:r>
            <a:r>
              <a:rPr lang="en-IN" sz="1600" b="1" dirty="0"/>
              <a:t>residuals</a:t>
            </a:r>
            <a:r>
              <a:rPr lang="en-IN" sz="1600" dirty="0"/>
              <a:t> from previous model</a:t>
            </a:r>
          </a:p>
          <a:p>
            <a:pPr marL="342900" indent="-342900">
              <a:buFont typeface="+mj-lt"/>
              <a:buAutoNum type="arabicPeriod"/>
            </a:pPr>
            <a:endParaRPr lang="en-IN" sz="1600" dirty="0"/>
          </a:p>
          <a:p>
            <a:pPr marL="342900" indent="-342900">
              <a:buFont typeface="+mj-lt"/>
              <a:buAutoNum type="arabicPeriod"/>
            </a:pPr>
            <a:r>
              <a:rPr lang="en-IN" sz="1600" dirty="0"/>
              <a:t>By fitting new models to the residuals, </a:t>
            </a:r>
            <a:r>
              <a:rPr lang="en-IN" sz="1600" u="sng" dirty="0"/>
              <a:t>the overall model gradually improves in areas where residuals are initially high</a:t>
            </a:r>
          </a:p>
          <a:p>
            <a:pPr marL="342900" indent="-342900">
              <a:buFont typeface="+mj-lt"/>
              <a:buAutoNum type="arabicPeriod"/>
            </a:pPr>
            <a:endParaRPr lang="en-IN" sz="1600" u="sng" dirty="0"/>
          </a:p>
          <a:p>
            <a:pPr marL="342900" indent="-342900">
              <a:buFont typeface="+mj-lt"/>
              <a:buAutoNum type="arabicPeriod"/>
            </a:pPr>
            <a:r>
              <a:rPr lang="en-US" sz="1600" dirty="0"/>
              <a:t>The main idea behind the algorithm is to iteratively find new trees that minimize loss function—a measure of telling how bad the model is. This function has to be differentiable, and it’s selected based on the problem that needs solving.</a:t>
            </a:r>
            <a:endParaRPr lang="en-IN" sz="1600" dirty="0"/>
          </a:p>
          <a:p>
            <a:pPr marL="342900" indent="-342900">
              <a:buFont typeface="+mj-lt"/>
              <a:buAutoNum type="arabicPeriod"/>
            </a:pPr>
            <a:endParaRPr lang="en-IN" sz="1600" u="sng" dirty="0"/>
          </a:p>
          <a:p>
            <a:pPr marL="342900" indent="-342900">
              <a:buNone/>
            </a:pPr>
            <a:endParaRPr lang="en-IN" sz="1600" u="sng"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68817334"/>
      </p:ext>
    </p:extLst>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555093"/>
          </a:xfrm>
        </p:spPr>
        <p:txBody>
          <a:bodyPr wrap="square">
            <a:spAutoFit/>
          </a:bodyPr>
          <a:lstStyle/>
          <a:p>
            <a:pPr marL="342900" indent="-342900">
              <a:buNone/>
            </a:pPr>
            <a:r>
              <a:rPr lang="en-US" altLang="en-US" sz="1800" b="1" u="sng" dirty="0">
                <a:latin typeface="Arial" charset="0"/>
              </a:rPr>
              <a:t>Ensemble Methods (Gradient Boosting)-</a:t>
            </a:r>
          </a:p>
          <a:p>
            <a:pPr marL="342900" indent="-342900">
              <a:buNone/>
            </a:pPr>
            <a:endParaRPr lang="en-IN" sz="1600" b="1" u="sng" dirty="0"/>
          </a:p>
          <a:p>
            <a:pPr marL="342900" indent="-342900">
              <a:buFont typeface="+mj-lt"/>
              <a:buAutoNum type="arabicPeriod" startAt="6"/>
            </a:pPr>
            <a:r>
              <a:rPr lang="en-US" sz="1600" dirty="0"/>
              <a:t>The main idea behind the algorithm is to iteratively find new trees that minimize a loss function—a measure of telling how bad the model is</a:t>
            </a:r>
          </a:p>
          <a:p>
            <a:pPr marL="342900" indent="-342900">
              <a:buFont typeface="+mj-lt"/>
              <a:buAutoNum type="arabicPeriod" startAt="6"/>
            </a:pPr>
            <a:endParaRPr lang="en-US" sz="1600" dirty="0"/>
          </a:p>
          <a:p>
            <a:pPr marL="342900" indent="-342900">
              <a:buFont typeface="+mj-lt"/>
              <a:buAutoNum type="arabicPeriod" startAt="6"/>
            </a:pPr>
            <a:r>
              <a:rPr lang="en-US" sz="1600" dirty="0"/>
              <a:t>This function has to be differentiable (smooth, continuous, within limits), and it’s selected based on the problem that needs solving</a:t>
            </a:r>
          </a:p>
          <a:p>
            <a:pPr marL="342900" indent="-342900">
              <a:buFont typeface="+mj-lt"/>
              <a:buAutoNum type="arabicPeriod" startAt="6"/>
            </a:pPr>
            <a:endParaRPr lang="en-US" sz="1600" dirty="0"/>
          </a:p>
          <a:p>
            <a:pPr marL="342900" indent="-342900">
              <a:buFont typeface="+mj-lt"/>
              <a:buAutoNum type="arabicPeriod" startAt="6"/>
            </a:pPr>
            <a:r>
              <a:rPr lang="en-US" sz="1600" dirty="0"/>
              <a:t>For classification problems, we usually use the log loss function, which is simply the negative mean of log-probabilities where sample xi is classified as its label </a:t>
            </a:r>
            <a:r>
              <a:rPr lang="en-US" sz="1600" dirty="0" err="1"/>
              <a:t>yi</a:t>
            </a:r>
            <a:r>
              <a:rPr lang="en-US" sz="1600" dirty="0"/>
              <a:t>:</a:t>
            </a:r>
          </a:p>
          <a:p>
            <a:pPr marL="342900" indent="-342900">
              <a:buFont typeface="+mj-lt"/>
              <a:buAutoNum type="arabicPeriod" startAt="6"/>
            </a:pPr>
            <a:endParaRPr lang="en-US" sz="1600" dirty="0"/>
          </a:p>
          <a:p>
            <a:pPr marL="342900" indent="-342900">
              <a:buFont typeface="+mj-lt"/>
              <a:buAutoNum type="arabicPeriod" startAt="6"/>
            </a:pPr>
            <a:r>
              <a:rPr lang="en-US" sz="1600" dirty="0"/>
              <a:t>Knowing the loss value, we can calculate the so-called “pseudo-residuals.” The greater the residual, the bigger the mistake. Pseudo-residuals are then used instead of labels when training a new tree.</a:t>
            </a:r>
          </a:p>
          <a:p>
            <a:pPr marL="342900" indent="-342900">
              <a:buFont typeface="+mj-lt"/>
              <a:buAutoNum type="arabicPeriod" startAt="6"/>
            </a:pPr>
            <a:endParaRPr lang="en-IN" sz="1600" dirty="0"/>
          </a:p>
          <a:p>
            <a:pPr marL="342900" indent="-342900">
              <a:buNone/>
            </a:pPr>
            <a:endParaRPr lang="en-IN" sz="1600" u="sng"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79398484"/>
      </p:ext>
    </p:extLst>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308872"/>
          </a:xfrm>
        </p:spPr>
        <p:txBody>
          <a:bodyPr wrap="square">
            <a:spAutoFit/>
          </a:bodyPr>
          <a:lstStyle/>
          <a:p>
            <a:pPr marL="342900" indent="-342900">
              <a:buNone/>
            </a:pPr>
            <a:r>
              <a:rPr lang="en-US" altLang="en-US" sz="1800" b="1" u="sng" dirty="0">
                <a:latin typeface="Arial" charset="0"/>
              </a:rPr>
              <a:t>Ensemble Methods (Gradient Boosting)-</a:t>
            </a:r>
          </a:p>
          <a:p>
            <a:pPr marL="342900" indent="-342900">
              <a:buNone/>
            </a:pPr>
            <a:endParaRPr lang="en-IN" sz="1600" b="1" u="sng" dirty="0"/>
          </a:p>
          <a:p>
            <a:pPr marL="342900" indent="-342900">
              <a:buFont typeface="+mj-lt"/>
              <a:buAutoNum type="arabicPeriod" startAt="10"/>
            </a:pPr>
            <a:r>
              <a:rPr lang="en-IN" sz="1600" dirty="0"/>
              <a:t>By fitting new models to the residuals, </a:t>
            </a:r>
            <a:r>
              <a:rPr lang="en-IN" sz="1600" u="sng" dirty="0"/>
              <a:t>the overall model gradually improves in areas where residuals are initially high</a:t>
            </a:r>
          </a:p>
          <a:p>
            <a:pPr marL="342900" indent="-342900">
              <a:buFont typeface="+mj-lt"/>
              <a:buAutoNum type="arabicPeriod" startAt="10"/>
            </a:pPr>
            <a:endParaRPr lang="en-IN" sz="1600" u="sng" dirty="0"/>
          </a:p>
          <a:p>
            <a:pPr marL="342900" indent="-342900">
              <a:buFont typeface="+mj-lt"/>
              <a:buAutoNum type="arabicPeriod" startAt="10"/>
            </a:pPr>
            <a:r>
              <a:rPr lang="en-US" sz="1600" dirty="0"/>
              <a:t>The main idea behind the algorithm is to iteratively find new trees that minimize loss function—a measure of telling how bad the model is. </a:t>
            </a:r>
          </a:p>
          <a:p>
            <a:pPr marL="342900" indent="-342900">
              <a:buFont typeface="+mj-lt"/>
              <a:buAutoNum type="arabicPeriod" startAt="10"/>
            </a:pPr>
            <a:endParaRPr lang="en-US" sz="1600" dirty="0"/>
          </a:p>
          <a:p>
            <a:pPr marL="342900" indent="-342900">
              <a:buFont typeface="+mj-lt"/>
              <a:buAutoNum type="arabicPeriod" startAt="10"/>
            </a:pPr>
            <a:r>
              <a:rPr lang="en-US" sz="1600" dirty="0"/>
              <a:t>This function has to be differentiable, and it’s selected based on the problem that needs solving</a:t>
            </a:r>
          </a:p>
          <a:p>
            <a:pPr marL="342900" indent="-342900">
              <a:buFont typeface="+mj-lt"/>
              <a:buAutoNum type="arabicPeriod" startAt="10"/>
            </a:pPr>
            <a:endParaRPr lang="en-US" sz="1600" dirty="0"/>
          </a:p>
          <a:p>
            <a:pPr marL="342900" indent="-342900">
              <a:buFont typeface="+mj-lt"/>
              <a:buAutoNum type="arabicPeriod" startAt="10"/>
            </a:pPr>
            <a:r>
              <a:rPr lang="en-US" sz="1600" dirty="0"/>
              <a:t>Gradient tree boosting is similar to AdaBoost, but instead of looking only at where it has failed, it also draws your attention to how much it has failed.</a:t>
            </a:r>
            <a:endParaRPr lang="en-IN" sz="1600" dirty="0"/>
          </a:p>
          <a:p>
            <a:pPr marL="342900" indent="-342900">
              <a:buFont typeface="+mj-lt"/>
              <a:buAutoNum type="arabicPeriod" startAt="10"/>
            </a:pPr>
            <a:endParaRPr lang="en-IN" sz="1600" u="sng" dirty="0"/>
          </a:p>
          <a:p>
            <a:pPr marL="342900" indent="-342900">
              <a:buNone/>
            </a:pPr>
            <a:endParaRPr lang="en-IN" sz="1600" u="sng"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15042053"/>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409ED4E2-D7B3-4200-9F52-1A2A712A724E}"/>
              </a:ext>
            </a:extLst>
          </p:cNvPr>
          <p:cNvSpPr txBox="1"/>
          <p:nvPr/>
        </p:nvSpPr>
        <p:spPr>
          <a:xfrm>
            <a:off x="197903" y="803541"/>
            <a:ext cx="4264025" cy="369332"/>
          </a:xfrm>
          <a:prstGeom prst="rect">
            <a:avLst/>
          </a:prstGeom>
          <a:noFill/>
        </p:spPr>
        <p:txBody>
          <a:bodyPr wrap="square" rtlCol="0">
            <a:spAutoFit/>
          </a:bodyPr>
          <a:lstStyle/>
          <a:p>
            <a:r>
              <a:rPr lang="en-US" altLang="en-US" b="1" u="sng" dirty="0"/>
              <a:t>Ensemble Methods </a:t>
            </a:r>
            <a:r>
              <a:rPr lang="en-US" altLang="en-US" dirty="0"/>
              <a:t>- Introduction</a:t>
            </a:r>
            <a:endParaRPr lang="en-IN" sz="1600" dirty="0"/>
          </a:p>
        </p:txBody>
      </p:sp>
      <p:sp>
        <p:nvSpPr>
          <p:cNvPr id="2" name="Rectangle 1">
            <a:extLst>
              <a:ext uri="{FF2B5EF4-FFF2-40B4-BE49-F238E27FC236}">
                <a16:creationId xmlns:a16="http://schemas.microsoft.com/office/drawing/2014/main" id="{08B7792F-5377-46E1-99EC-4C10C87D5855}"/>
              </a:ext>
            </a:extLst>
          </p:cNvPr>
          <p:cNvSpPr/>
          <p:nvPr/>
        </p:nvSpPr>
        <p:spPr>
          <a:xfrm>
            <a:off x="2283587" y="2195561"/>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M-1</a:t>
            </a:r>
          </a:p>
        </p:txBody>
      </p:sp>
      <p:pic>
        <p:nvPicPr>
          <p:cNvPr id="6" name="Picture 5">
            <a:extLst>
              <a:ext uri="{FF2B5EF4-FFF2-40B4-BE49-F238E27FC236}">
                <a16:creationId xmlns:a16="http://schemas.microsoft.com/office/drawing/2014/main" id="{6ABDF77F-038E-4F3B-BD15-3C73A575518C}"/>
              </a:ext>
            </a:extLst>
          </p:cNvPr>
          <p:cNvPicPr>
            <a:picLocks noChangeAspect="1"/>
          </p:cNvPicPr>
          <p:nvPr/>
        </p:nvPicPr>
        <p:blipFill>
          <a:blip r:embed="rId2"/>
          <a:stretch>
            <a:fillRect/>
          </a:stretch>
        </p:blipFill>
        <p:spPr>
          <a:xfrm>
            <a:off x="4257522" y="1371600"/>
            <a:ext cx="1240568" cy="502102"/>
          </a:xfrm>
          <a:prstGeom prst="rect">
            <a:avLst/>
          </a:prstGeom>
        </p:spPr>
      </p:pic>
      <p:sp>
        <p:nvSpPr>
          <p:cNvPr id="7" name="Rectangle 6">
            <a:extLst>
              <a:ext uri="{FF2B5EF4-FFF2-40B4-BE49-F238E27FC236}">
                <a16:creationId xmlns:a16="http://schemas.microsoft.com/office/drawing/2014/main" id="{7840EE1C-09C7-4B05-B9D3-983AB1EF8FB5}"/>
              </a:ext>
            </a:extLst>
          </p:cNvPr>
          <p:cNvSpPr/>
          <p:nvPr/>
        </p:nvSpPr>
        <p:spPr>
          <a:xfrm>
            <a:off x="3529142" y="2242767"/>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M-2</a:t>
            </a:r>
          </a:p>
        </p:txBody>
      </p:sp>
      <p:sp>
        <p:nvSpPr>
          <p:cNvPr id="8" name="Rectangle 7">
            <a:extLst>
              <a:ext uri="{FF2B5EF4-FFF2-40B4-BE49-F238E27FC236}">
                <a16:creationId xmlns:a16="http://schemas.microsoft.com/office/drawing/2014/main" id="{E58567F8-762E-46E7-9903-0738C2FC8E43}"/>
              </a:ext>
            </a:extLst>
          </p:cNvPr>
          <p:cNvSpPr/>
          <p:nvPr/>
        </p:nvSpPr>
        <p:spPr>
          <a:xfrm>
            <a:off x="5266162" y="2242767"/>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M-3</a:t>
            </a:r>
          </a:p>
        </p:txBody>
      </p:sp>
      <p:sp>
        <p:nvSpPr>
          <p:cNvPr id="9" name="Rectangle 8">
            <a:extLst>
              <a:ext uri="{FF2B5EF4-FFF2-40B4-BE49-F238E27FC236}">
                <a16:creationId xmlns:a16="http://schemas.microsoft.com/office/drawing/2014/main" id="{61030EF8-D9E3-4E26-A940-6785CF900AFD}"/>
              </a:ext>
            </a:extLst>
          </p:cNvPr>
          <p:cNvSpPr/>
          <p:nvPr/>
        </p:nvSpPr>
        <p:spPr>
          <a:xfrm>
            <a:off x="6829125" y="2195561"/>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M-n</a:t>
            </a:r>
          </a:p>
        </p:txBody>
      </p:sp>
      <p:cxnSp>
        <p:nvCxnSpPr>
          <p:cNvPr id="12" name="Connector: Elbow 11">
            <a:extLst>
              <a:ext uri="{FF2B5EF4-FFF2-40B4-BE49-F238E27FC236}">
                <a16:creationId xmlns:a16="http://schemas.microsoft.com/office/drawing/2014/main" id="{B6C25E1F-2025-4C74-AA31-429317A46298}"/>
              </a:ext>
            </a:extLst>
          </p:cNvPr>
          <p:cNvCxnSpPr>
            <a:stCxn id="6" idx="2"/>
            <a:endCxn id="2" idx="0"/>
          </p:cNvCxnSpPr>
          <p:nvPr/>
        </p:nvCxnSpPr>
        <p:spPr>
          <a:xfrm rot="5400000">
            <a:off x="3562634" y="880388"/>
            <a:ext cx="321859" cy="230848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90F6EE4D-04DA-4689-B631-75BDA103D377}"/>
              </a:ext>
            </a:extLst>
          </p:cNvPr>
          <p:cNvCxnSpPr>
            <a:stCxn id="6" idx="2"/>
            <a:endCxn id="9" idx="0"/>
          </p:cNvCxnSpPr>
          <p:nvPr/>
        </p:nvCxnSpPr>
        <p:spPr>
          <a:xfrm rot="16200000" flipH="1">
            <a:off x="5835403" y="916105"/>
            <a:ext cx="321859" cy="22370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E07EC827-9E2C-4E45-9DE2-03990773B76C}"/>
              </a:ext>
            </a:extLst>
          </p:cNvPr>
          <p:cNvCxnSpPr>
            <a:stCxn id="6" idx="2"/>
            <a:endCxn id="7" idx="0"/>
          </p:cNvCxnSpPr>
          <p:nvPr/>
        </p:nvCxnSpPr>
        <p:spPr>
          <a:xfrm rot="5400000">
            <a:off x="4161809" y="1526770"/>
            <a:ext cx="369065" cy="1062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A484EF7E-0363-4205-9EDE-CB5DC2F0364C}"/>
              </a:ext>
            </a:extLst>
          </p:cNvPr>
          <p:cNvCxnSpPr>
            <a:stCxn id="6" idx="2"/>
            <a:endCxn id="8" idx="0"/>
          </p:cNvCxnSpPr>
          <p:nvPr/>
        </p:nvCxnSpPr>
        <p:spPr>
          <a:xfrm rot="16200000" flipH="1">
            <a:off x="5030318" y="1721190"/>
            <a:ext cx="369065" cy="6740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0241E31-A2AE-42B1-B413-F8A30C528CBA}"/>
              </a:ext>
            </a:extLst>
          </p:cNvPr>
          <p:cNvSpPr txBox="1"/>
          <p:nvPr/>
        </p:nvSpPr>
        <p:spPr>
          <a:xfrm>
            <a:off x="4328956" y="1577590"/>
            <a:ext cx="1071501" cy="228802"/>
          </a:xfrm>
          <a:prstGeom prst="rect">
            <a:avLst/>
          </a:prstGeom>
          <a:noFill/>
        </p:spPr>
        <p:txBody>
          <a:bodyPr wrap="square" rtlCol="0">
            <a:spAutoFit/>
          </a:bodyPr>
          <a:lstStyle/>
          <a:p>
            <a:r>
              <a:rPr lang="en-US" sz="1050" dirty="0"/>
              <a:t>Training Data</a:t>
            </a:r>
          </a:p>
        </p:txBody>
      </p:sp>
      <p:pic>
        <p:nvPicPr>
          <p:cNvPr id="22" name="Picture 21">
            <a:extLst>
              <a:ext uri="{FF2B5EF4-FFF2-40B4-BE49-F238E27FC236}">
                <a16:creationId xmlns:a16="http://schemas.microsoft.com/office/drawing/2014/main" id="{305A39E6-9E2D-4D7C-B167-1EB84866D8DD}"/>
              </a:ext>
            </a:extLst>
          </p:cNvPr>
          <p:cNvPicPr>
            <a:picLocks noChangeAspect="1"/>
          </p:cNvPicPr>
          <p:nvPr/>
        </p:nvPicPr>
        <p:blipFill>
          <a:blip r:embed="rId3"/>
          <a:stretch>
            <a:fillRect/>
          </a:stretch>
        </p:blipFill>
        <p:spPr>
          <a:xfrm>
            <a:off x="4114655" y="5274562"/>
            <a:ext cx="1173808" cy="669038"/>
          </a:xfrm>
          <a:prstGeom prst="rect">
            <a:avLst/>
          </a:prstGeom>
        </p:spPr>
      </p:pic>
      <p:grpSp>
        <p:nvGrpSpPr>
          <p:cNvPr id="25" name="Group 24">
            <a:extLst>
              <a:ext uri="{FF2B5EF4-FFF2-40B4-BE49-F238E27FC236}">
                <a16:creationId xmlns:a16="http://schemas.microsoft.com/office/drawing/2014/main" id="{EB9E694F-1BD8-4BE8-8D48-2E93BF3C776F}"/>
              </a:ext>
            </a:extLst>
          </p:cNvPr>
          <p:cNvGrpSpPr/>
          <p:nvPr/>
        </p:nvGrpSpPr>
        <p:grpSpPr>
          <a:xfrm>
            <a:off x="2303853" y="2782678"/>
            <a:ext cx="655643" cy="397311"/>
            <a:chOff x="3595687" y="2900362"/>
            <a:chExt cx="1952625" cy="1232440"/>
          </a:xfrm>
        </p:grpSpPr>
        <p:pic>
          <p:nvPicPr>
            <p:cNvPr id="23" name="Picture 22">
              <a:extLst>
                <a:ext uri="{FF2B5EF4-FFF2-40B4-BE49-F238E27FC236}">
                  <a16:creationId xmlns:a16="http://schemas.microsoft.com/office/drawing/2014/main" id="{95AF39C2-72F6-4154-8714-87E347D8F4B8}"/>
                </a:ext>
              </a:extLst>
            </p:cNvPr>
            <p:cNvPicPr>
              <a:picLocks noChangeAspect="1"/>
            </p:cNvPicPr>
            <p:nvPr/>
          </p:nvPicPr>
          <p:blipFill>
            <a:blip r:embed="rId4"/>
            <a:stretch>
              <a:fillRect/>
            </a:stretch>
          </p:blipFill>
          <p:spPr>
            <a:xfrm>
              <a:off x="3595687" y="2900362"/>
              <a:ext cx="1952625" cy="1057275"/>
            </a:xfrm>
            <a:prstGeom prst="rect">
              <a:avLst/>
            </a:prstGeom>
          </p:spPr>
        </p:pic>
        <p:pic>
          <p:nvPicPr>
            <p:cNvPr id="24" name="Picture 23">
              <a:extLst>
                <a:ext uri="{FF2B5EF4-FFF2-40B4-BE49-F238E27FC236}">
                  <a16:creationId xmlns:a16="http://schemas.microsoft.com/office/drawing/2014/main" id="{4118F3C1-7946-43FC-886E-68697D33930B}"/>
                </a:ext>
              </a:extLst>
            </p:cNvPr>
            <p:cNvPicPr>
              <a:picLocks noChangeAspect="1"/>
            </p:cNvPicPr>
            <p:nvPr/>
          </p:nvPicPr>
          <p:blipFill>
            <a:blip r:embed="rId5"/>
            <a:stretch>
              <a:fillRect/>
            </a:stretch>
          </p:blipFill>
          <p:spPr>
            <a:xfrm rot="16661032">
              <a:off x="4276049" y="3566065"/>
              <a:ext cx="676275" cy="457200"/>
            </a:xfrm>
            <a:prstGeom prst="rect">
              <a:avLst/>
            </a:prstGeom>
          </p:spPr>
        </p:pic>
      </p:grpSp>
      <p:grpSp>
        <p:nvGrpSpPr>
          <p:cNvPr id="35" name="Group 34">
            <a:extLst>
              <a:ext uri="{FF2B5EF4-FFF2-40B4-BE49-F238E27FC236}">
                <a16:creationId xmlns:a16="http://schemas.microsoft.com/office/drawing/2014/main" id="{0A0AD10A-E265-4468-87AF-814E4729CC88}"/>
              </a:ext>
            </a:extLst>
          </p:cNvPr>
          <p:cNvGrpSpPr/>
          <p:nvPr/>
        </p:nvGrpSpPr>
        <p:grpSpPr>
          <a:xfrm>
            <a:off x="6794147" y="2752531"/>
            <a:ext cx="697069" cy="406111"/>
            <a:chOff x="5715000" y="4114801"/>
            <a:chExt cx="1926336" cy="1116386"/>
          </a:xfrm>
        </p:grpSpPr>
        <p:pic>
          <p:nvPicPr>
            <p:cNvPr id="26" name="Picture 25">
              <a:extLst>
                <a:ext uri="{FF2B5EF4-FFF2-40B4-BE49-F238E27FC236}">
                  <a16:creationId xmlns:a16="http://schemas.microsoft.com/office/drawing/2014/main" id="{2B06C665-5E45-42DA-B84F-BECA9FFBE9E3}"/>
                </a:ext>
              </a:extLst>
            </p:cNvPr>
            <p:cNvPicPr>
              <a:picLocks noChangeAspect="1"/>
            </p:cNvPicPr>
            <p:nvPr/>
          </p:nvPicPr>
          <p:blipFill>
            <a:blip r:embed="rId4"/>
            <a:stretch>
              <a:fillRect/>
            </a:stretch>
          </p:blipFill>
          <p:spPr>
            <a:xfrm>
              <a:off x="5715000" y="4114801"/>
              <a:ext cx="1926336" cy="1051140"/>
            </a:xfrm>
            <a:prstGeom prst="rect">
              <a:avLst/>
            </a:prstGeom>
          </p:spPr>
        </p:pic>
        <p:pic>
          <p:nvPicPr>
            <p:cNvPr id="27" name="Picture 26">
              <a:extLst>
                <a:ext uri="{FF2B5EF4-FFF2-40B4-BE49-F238E27FC236}">
                  <a16:creationId xmlns:a16="http://schemas.microsoft.com/office/drawing/2014/main" id="{59D90530-3171-447B-BA4F-ED486F30950D}"/>
                </a:ext>
              </a:extLst>
            </p:cNvPr>
            <p:cNvPicPr>
              <a:picLocks noChangeAspect="1"/>
            </p:cNvPicPr>
            <p:nvPr/>
          </p:nvPicPr>
          <p:blipFill>
            <a:blip r:embed="rId5"/>
            <a:stretch>
              <a:fillRect/>
            </a:stretch>
          </p:blipFill>
          <p:spPr>
            <a:xfrm rot="20506354">
              <a:off x="6386199" y="4776640"/>
              <a:ext cx="667171" cy="454547"/>
            </a:xfrm>
            <a:prstGeom prst="rect">
              <a:avLst/>
            </a:prstGeom>
          </p:spPr>
        </p:pic>
      </p:grpSp>
      <p:grpSp>
        <p:nvGrpSpPr>
          <p:cNvPr id="30" name="Group 29">
            <a:extLst>
              <a:ext uri="{FF2B5EF4-FFF2-40B4-BE49-F238E27FC236}">
                <a16:creationId xmlns:a16="http://schemas.microsoft.com/office/drawing/2014/main" id="{D9B93CBB-19F1-403E-AF59-69004DBEEAB6}"/>
              </a:ext>
            </a:extLst>
          </p:cNvPr>
          <p:cNvGrpSpPr/>
          <p:nvPr/>
        </p:nvGrpSpPr>
        <p:grpSpPr>
          <a:xfrm>
            <a:off x="3432053" y="2793442"/>
            <a:ext cx="697069" cy="397311"/>
            <a:chOff x="6858001" y="3379467"/>
            <a:chExt cx="1952625" cy="1232440"/>
          </a:xfrm>
        </p:grpSpPr>
        <p:pic>
          <p:nvPicPr>
            <p:cNvPr id="28" name="Picture 27">
              <a:extLst>
                <a:ext uri="{FF2B5EF4-FFF2-40B4-BE49-F238E27FC236}">
                  <a16:creationId xmlns:a16="http://schemas.microsoft.com/office/drawing/2014/main" id="{05B40395-35B9-41AD-8D33-594C1C20E470}"/>
                </a:ext>
              </a:extLst>
            </p:cNvPr>
            <p:cNvPicPr>
              <a:picLocks noChangeAspect="1"/>
            </p:cNvPicPr>
            <p:nvPr/>
          </p:nvPicPr>
          <p:blipFill>
            <a:blip r:embed="rId4"/>
            <a:stretch>
              <a:fillRect/>
            </a:stretch>
          </p:blipFill>
          <p:spPr>
            <a:xfrm>
              <a:off x="6858001" y="3379467"/>
              <a:ext cx="1952625" cy="1057275"/>
            </a:xfrm>
            <a:prstGeom prst="rect">
              <a:avLst/>
            </a:prstGeom>
          </p:spPr>
        </p:pic>
        <p:pic>
          <p:nvPicPr>
            <p:cNvPr id="29" name="Picture 28">
              <a:extLst>
                <a:ext uri="{FF2B5EF4-FFF2-40B4-BE49-F238E27FC236}">
                  <a16:creationId xmlns:a16="http://schemas.microsoft.com/office/drawing/2014/main" id="{293C6278-4748-4023-9AC7-D50ABA9CD9FB}"/>
                </a:ext>
              </a:extLst>
            </p:cNvPr>
            <p:cNvPicPr>
              <a:picLocks noChangeAspect="1"/>
            </p:cNvPicPr>
            <p:nvPr/>
          </p:nvPicPr>
          <p:blipFill>
            <a:blip r:embed="rId5"/>
            <a:stretch>
              <a:fillRect/>
            </a:stretch>
          </p:blipFill>
          <p:spPr>
            <a:xfrm rot="18394177">
              <a:off x="7538363" y="4045170"/>
              <a:ext cx="676275" cy="457200"/>
            </a:xfrm>
            <a:prstGeom prst="rect">
              <a:avLst/>
            </a:prstGeom>
          </p:spPr>
        </p:pic>
      </p:grpSp>
      <p:grpSp>
        <p:nvGrpSpPr>
          <p:cNvPr id="33" name="Group 32">
            <a:extLst>
              <a:ext uri="{FF2B5EF4-FFF2-40B4-BE49-F238E27FC236}">
                <a16:creationId xmlns:a16="http://schemas.microsoft.com/office/drawing/2014/main" id="{9CCE73CB-0CF3-4645-99F8-AB107FD2A5CB}"/>
              </a:ext>
            </a:extLst>
          </p:cNvPr>
          <p:cNvGrpSpPr/>
          <p:nvPr/>
        </p:nvGrpSpPr>
        <p:grpSpPr>
          <a:xfrm>
            <a:off x="5266162" y="2791572"/>
            <a:ext cx="611434" cy="382376"/>
            <a:chOff x="6267021" y="2804923"/>
            <a:chExt cx="1952625" cy="1232440"/>
          </a:xfrm>
        </p:grpSpPr>
        <p:pic>
          <p:nvPicPr>
            <p:cNvPr id="31" name="Picture 30">
              <a:extLst>
                <a:ext uri="{FF2B5EF4-FFF2-40B4-BE49-F238E27FC236}">
                  <a16:creationId xmlns:a16="http://schemas.microsoft.com/office/drawing/2014/main" id="{A8C767C3-9B55-45FA-8D3A-72D5E36424DD}"/>
                </a:ext>
              </a:extLst>
            </p:cNvPr>
            <p:cNvPicPr>
              <a:picLocks noChangeAspect="1"/>
            </p:cNvPicPr>
            <p:nvPr/>
          </p:nvPicPr>
          <p:blipFill>
            <a:blip r:embed="rId4"/>
            <a:stretch>
              <a:fillRect/>
            </a:stretch>
          </p:blipFill>
          <p:spPr>
            <a:xfrm>
              <a:off x="6267021" y="2804923"/>
              <a:ext cx="1952625" cy="1057275"/>
            </a:xfrm>
            <a:prstGeom prst="rect">
              <a:avLst/>
            </a:prstGeom>
          </p:spPr>
        </p:pic>
        <p:pic>
          <p:nvPicPr>
            <p:cNvPr id="32" name="Picture 31">
              <a:extLst>
                <a:ext uri="{FF2B5EF4-FFF2-40B4-BE49-F238E27FC236}">
                  <a16:creationId xmlns:a16="http://schemas.microsoft.com/office/drawing/2014/main" id="{CAA910A0-5C36-490C-BDE7-FC4EB7B0FF69}"/>
                </a:ext>
              </a:extLst>
            </p:cNvPr>
            <p:cNvPicPr>
              <a:picLocks noChangeAspect="1"/>
            </p:cNvPicPr>
            <p:nvPr/>
          </p:nvPicPr>
          <p:blipFill>
            <a:blip r:embed="rId5"/>
            <a:stretch>
              <a:fillRect/>
            </a:stretch>
          </p:blipFill>
          <p:spPr>
            <a:xfrm rot="17690611">
              <a:off x="6947383" y="3470626"/>
              <a:ext cx="676275" cy="457200"/>
            </a:xfrm>
            <a:prstGeom prst="rect">
              <a:avLst/>
            </a:prstGeom>
          </p:spPr>
        </p:pic>
      </p:grpSp>
      <p:sp>
        <p:nvSpPr>
          <p:cNvPr id="38" name="Rectangle 37">
            <a:extLst>
              <a:ext uri="{FF2B5EF4-FFF2-40B4-BE49-F238E27FC236}">
                <a16:creationId xmlns:a16="http://schemas.microsoft.com/office/drawing/2014/main" id="{2DF96B86-EB3A-45C8-A0B6-69984CD3A3A2}"/>
              </a:ext>
            </a:extLst>
          </p:cNvPr>
          <p:cNvSpPr/>
          <p:nvPr/>
        </p:nvSpPr>
        <p:spPr>
          <a:xfrm>
            <a:off x="2306204" y="4519387"/>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M-1</a:t>
            </a:r>
          </a:p>
        </p:txBody>
      </p:sp>
      <p:pic>
        <p:nvPicPr>
          <p:cNvPr id="39" name="Picture 38">
            <a:extLst>
              <a:ext uri="{FF2B5EF4-FFF2-40B4-BE49-F238E27FC236}">
                <a16:creationId xmlns:a16="http://schemas.microsoft.com/office/drawing/2014/main" id="{F03CD9AD-80B3-42EE-805C-716D8D3343BE}"/>
              </a:ext>
            </a:extLst>
          </p:cNvPr>
          <p:cNvPicPr>
            <a:picLocks noChangeAspect="1"/>
          </p:cNvPicPr>
          <p:nvPr/>
        </p:nvPicPr>
        <p:blipFill>
          <a:blip r:embed="rId2"/>
          <a:stretch>
            <a:fillRect/>
          </a:stretch>
        </p:blipFill>
        <p:spPr>
          <a:xfrm>
            <a:off x="4280139" y="3662467"/>
            <a:ext cx="1240568" cy="502102"/>
          </a:xfrm>
          <a:prstGeom prst="rect">
            <a:avLst/>
          </a:prstGeom>
        </p:spPr>
      </p:pic>
      <p:sp>
        <p:nvSpPr>
          <p:cNvPr id="40" name="Rectangle 39">
            <a:extLst>
              <a:ext uri="{FF2B5EF4-FFF2-40B4-BE49-F238E27FC236}">
                <a16:creationId xmlns:a16="http://schemas.microsoft.com/office/drawing/2014/main" id="{965155D0-9205-4FC9-A43C-865637924F07}"/>
              </a:ext>
            </a:extLst>
          </p:cNvPr>
          <p:cNvSpPr/>
          <p:nvPr/>
        </p:nvSpPr>
        <p:spPr>
          <a:xfrm>
            <a:off x="3551759" y="4522648"/>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M-2</a:t>
            </a:r>
          </a:p>
        </p:txBody>
      </p:sp>
      <p:sp>
        <p:nvSpPr>
          <p:cNvPr id="41" name="Rectangle 40">
            <a:extLst>
              <a:ext uri="{FF2B5EF4-FFF2-40B4-BE49-F238E27FC236}">
                <a16:creationId xmlns:a16="http://schemas.microsoft.com/office/drawing/2014/main" id="{40C46AE1-69EB-42DB-AF5B-5B8078A9F419}"/>
              </a:ext>
            </a:extLst>
          </p:cNvPr>
          <p:cNvSpPr/>
          <p:nvPr/>
        </p:nvSpPr>
        <p:spPr>
          <a:xfrm>
            <a:off x="5288779" y="4522648"/>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M-3</a:t>
            </a:r>
          </a:p>
        </p:txBody>
      </p:sp>
      <p:sp>
        <p:nvSpPr>
          <p:cNvPr id="42" name="Rectangle 41">
            <a:extLst>
              <a:ext uri="{FF2B5EF4-FFF2-40B4-BE49-F238E27FC236}">
                <a16:creationId xmlns:a16="http://schemas.microsoft.com/office/drawing/2014/main" id="{A1327A73-F472-44B5-B75F-3B69ECC8F481}"/>
              </a:ext>
            </a:extLst>
          </p:cNvPr>
          <p:cNvSpPr/>
          <p:nvPr/>
        </p:nvSpPr>
        <p:spPr>
          <a:xfrm>
            <a:off x="6851742" y="4519387"/>
            <a:ext cx="571467" cy="274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M-n</a:t>
            </a:r>
          </a:p>
        </p:txBody>
      </p:sp>
      <p:cxnSp>
        <p:nvCxnSpPr>
          <p:cNvPr id="43" name="Connector: Elbow 42">
            <a:extLst>
              <a:ext uri="{FF2B5EF4-FFF2-40B4-BE49-F238E27FC236}">
                <a16:creationId xmlns:a16="http://schemas.microsoft.com/office/drawing/2014/main" id="{B1590C55-2A28-4FF6-A02E-C781594B0724}"/>
              </a:ext>
            </a:extLst>
          </p:cNvPr>
          <p:cNvCxnSpPr>
            <a:stCxn id="39" idx="2"/>
            <a:endCxn id="38" idx="0"/>
          </p:cNvCxnSpPr>
          <p:nvPr/>
        </p:nvCxnSpPr>
        <p:spPr>
          <a:xfrm rot="5400000">
            <a:off x="3568772" y="3187734"/>
            <a:ext cx="354818" cy="230848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02E8DCA2-2CA8-40BF-8F5C-B7EF761D9039}"/>
              </a:ext>
            </a:extLst>
          </p:cNvPr>
          <p:cNvCxnSpPr>
            <a:stCxn id="39" idx="2"/>
            <a:endCxn id="42" idx="0"/>
          </p:cNvCxnSpPr>
          <p:nvPr/>
        </p:nvCxnSpPr>
        <p:spPr>
          <a:xfrm rot="16200000" flipH="1">
            <a:off x="5841540" y="3223451"/>
            <a:ext cx="354818" cy="22370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B0E94505-A88D-4E02-9BE2-7080F132EF05}"/>
              </a:ext>
            </a:extLst>
          </p:cNvPr>
          <p:cNvCxnSpPr>
            <a:stCxn id="39" idx="2"/>
            <a:endCxn id="40" idx="0"/>
          </p:cNvCxnSpPr>
          <p:nvPr/>
        </p:nvCxnSpPr>
        <p:spPr>
          <a:xfrm rot="5400000">
            <a:off x="4189919" y="3812144"/>
            <a:ext cx="358079" cy="1062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F8552016-E597-4300-A71B-6F8A931907F2}"/>
              </a:ext>
            </a:extLst>
          </p:cNvPr>
          <p:cNvCxnSpPr>
            <a:stCxn id="39" idx="2"/>
            <a:endCxn id="41" idx="0"/>
          </p:cNvCxnSpPr>
          <p:nvPr/>
        </p:nvCxnSpPr>
        <p:spPr>
          <a:xfrm rot="16200000" flipH="1">
            <a:off x="5058428" y="4006564"/>
            <a:ext cx="358079" cy="6740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96E01453-2401-4C61-B6D8-EF003F2D7A3A}"/>
              </a:ext>
            </a:extLst>
          </p:cNvPr>
          <p:cNvSpPr txBox="1"/>
          <p:nvPr/>
        </p:nvSpPr>
        <p:spPr>
          <a:xfrm>
            <a:off x="4351572" y="3868457"/>
            <a:ext cx="1071501" cy="228802"/>
          </a:xfrm>
          <a:prstGeom prst="rect">
            <a:avLst/>
          </a:prstGeom>
          <a:noFill/>
        </p:spPr>
        <p:txBody>
          <a:bodyPr wrap="square" rtlCol="0">
            <a:spAutoFit/>
          </a:bodyPr>
          <a:lstStyle/>
          <a:p>
            <a:r>
              <a:rPr lang="en-US" sz="1050" dirty="0"/>
              <a:t>Training Data</a:t>
            </a:r>
          </a:p>
        </p:txBody>
      </p:sp>
      <p:sp>
        <p:nvSpPr>
          <p:cNvPr id="48" name="Rectangle 47">
            <a:extLst>
              <a:ext uri="{FF2B5EF4-FFF2-40B4-BE49-F238E27FC236}">
                <a16:creationId xmlns:a16="http://schemas.microsoft.com/office/drawing/2014/main" id="{DCBF0216-8D49-42E0-81EF-73A0A2A345A5}"/>
              </a:ext>
            </a:extLst>
          </p:cNvPr>
          <p:cNvSpPr/>
          <p:nvPr/>
        </p:nvSpPr>
        <p:spPr>
          <a:xfrm>
            <a:off x="2259971" y="4495800"/>
            <a:ext cx="5207629" cy="362839"/>
          </a:xfrm>
          <a:prstGeom prst="rect">
            <a:avLst/>
          </a:prstGeom>
          <a:solidFill>
            <a:schemeClr val="accent4">
              <a:lumMod val="60000"/>
              <a:lumOff val="4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E044E1C-DE34-42CB-B43D-1C6D4BE82EB2}"/>
              </a:ext>
            </a:extLst>
          </p:cNvPr>
          <p:cNvSpPr txBox="1"/>
          <p:nvPr/>
        </p:nvSpPr>
        <p:spPr>
          <a:xfrm>
            <a:off x="7770775" y="2143017"/>
            <a:ext cx="916025" cy="748807"/>
          </a:xfrm>
          <a:prstGeom prst="rect">
            <a:avLst/>
          </a:prstGeom>
          <a:noFill/>
        </p:spPr>
        <p:txBody>
          <a:bodyPr wrap="square" rtlCol="0">
            <a:spAutoFit/>
          </a:bodyPr>
          <a:lstStyle/>
          <a:p>
            <a:r>
              <a:rPr lang="en-US" sz="1200" dirty="0"/>
              <a:t>Individual models not good predictors</a:t>
            </a:r>
          </a:p>
        </p:txBody>
      </p:sp>
      <p:sp>
        <p:nvSpPr>
          <p:cNvPr id="51" name="TextBox 50">
            <a:extLst>
              <a:ext uri="{FF2B5EF4-FFF2-40B4-BE49-F238E27FC236}">
                <a16:creationId xmlns:a16="http://schemas.microsoft.com/office/drawing/2014/main" id="{88F5C3C5-0122-4FE3-8E22-8EB9B885AD21}"/>
              </a:ext>
            </a:extLst>
          </p:cNvPr>
          <p:cNvSpPr txBox="1"/>
          <p:nvPr/>
        </p:nvSpPr>
        <p:spPr>
          <a:xfrm>
            <a:off x="7707292" y="4471189"/>
            <a:ext cx="916025" cy="915209"/>
          </a:xfrm>
          <a:prstGeom prst="rect">
            <a:avLst/>
          </a:prstGeom>
          <a:noFill/>
        </p:spPr>
        <p:txBody>
          <a:bodyPr wrap="square" rtlCol="0">
            <a:spAutoFit/>
          </a:bodyPr>
          <a:lstStyle/>
          <a:p>
            <a:r>
              <a:rPr lang="en-US" sz="1200" dirty="0"/>
              <a:t>Ensemble of models become strong predictors</a:t>
            </a:r>
          </a:p>
        </p:txBody>
      </p:sp>
      <p:grpSp>
        <p:nvGrpSpPr>
          <p:cNvPr id="55" name="Group 54">
            <a:extLst>
              <a:ext uri="{FF2B5EF4-FFF2-40B4-BE49-F238E27FC236}">
                <a16:creationId xmlns:a16="http://schemas.microsoft.com/office/drawing/2014/main" id="{5E83B753-2DFD-47B3-916E-3A3A785FF766}"/>
              </a:ext>
            </a:extLst>
          </p:cNvPr>
          <p:cNvGrpSpPr/>
          <p:nvPr/>
        </p:nvGrpSpPr>
        <p:grpSpPr>
          <a:xfrm>
            <a:off x="568379" y="2373101"/>
            <a:ext cx="1240568" cy="420624"/>
            <a:chOff x="235217" y="2209800"/>
            <a:chExt cx="1323348" cy="466792"/>
          </a:xfrm>
        </p:grpSpPr>
        <p:pic>
          <p:nvPicPr>
            <p:cNvPr id="53" name="Picture 52">
              <a:extLst>
                <a:ext uri="{FF2B5EF4-FFF2-40B4-BE49-F238E27FC236}">
                  <a16:creationId xmlns:a16="http://schemas.microsoft.com/office/drawing/2014/main" id="{CB8A76A0-23C6-4C28-BB53-BE9551B03B91}"/>
                </a:ext>
              </a:extLst>
            </p:cNvPr>
            <p:cNvPicPr>
              <a:picLocks noChangeAspect="1"/>
            </p:cNvPicPr>
            <p:nvPr/>
          </p:nvPicPr>
          <p:blipFill>
            <a:blip r:embed="rId2"/>
            <a:stretch>
              <a:fillRect/>
            </a:stretch>
          </p:blipFill>
          <p:spPr>
            <a:xfrm>
              <a:off x="235217" y="2209800"/>
              <a:ext cx="1323348" cy="466792"/>
            </a:xfrm>
            <a:prstGeom prst="rect">
              <a:avLst/>
            </a:prstGeom>
          </p:spPr>
        </p:pic>
        <p:sp>
          <p:nvSpPr>
            <p:cNvPr id="54" name="TextBox 53">
              <a:extLst>
                <a:ext uri="{FF2B5EF4-FFF2-40B4-BE49-F238E27FC236}">
                  <a16:creationId xmlns:a16="http://schemas.microsoft.com/office/drawing/2014/main" id="{9C7D5480-BEEB-494E-B47C-8324EA507953}"/>
                </a:ext>
              </a:extLst>
            </p:cNvPr>
            <p:cNvSpPr txBox="1"/>
            <p:nvPr/>
          </p:nvSpPr>
          <p:spPr>
            <a:xfrm>
              <a:off x="337040" y="2336884"/>
              <a:ext cx="1143000" cy="253916"/>
            </a:xfrm>
            <a:prstGeom prst="rect">
              <a:avLst/>
            </a:prstGeom>
            <a:noFill/>
          </p:spPr>
          <p:txBody>
            <a:bodyPr wrap="square" rtlCol="0">
              <a:spAutoFit/>
            </a:bodyPr>
            <a:lstStyle/>
            <a:p>
              <a:r>
                <a:rPr lang="en-US" sz="1050" dirty="0"/>
                <a:t>Test Data</a:t>
              </a:r>
            </a:p>
          </p:txBody>
        </p:sp>
      </p:grpSp>
      <p:grpSp>
        <p:nvGrpSpPr>
          <p:cNvPr id="56" name="Group 55">
            <a:extLst>
              <a:ext uri="{FF2B5EF4-FFF2-40B4-BE49-F238E27FC236}">
                <a16:creationId xmlns:a16="http://schemas.microsoft.com/office/drawing/2014/main" id="{7D275EEE-752A-4C30-8DD1-08627D5645C5}"/>
              </a:ext>
            </a:extLst>
          </p:cNvPr>
          <p:cNvGrpSpPr/>
          <p:nvPr/>
        </p:nvGrpSpPr>
        <p:grpSpPr>
          <a:xfrm>
            <a:off x="533399" y="5064250"/>
            <a:ext cx="1240568" cy="420624"/>
            <a:chOff x="235217" y="2209800"/>
            <a:chExt cx="1323348" cy="466792"/>
          </a:xfrm>
        </p:grpSpPr>
        <p:pic>
          <p:nvPicPr>
            <p:cNvPr id="57" name="Picture 56">
              <a:extLst>
                <a:ext uri="{FF2B5EF4-FFF2-40B4-BE49-F238E27FC236}">
                  <a16:creationId xmlns:a16="http://schemas.microsoft.com/office/drawing/2014/main" id="{A504148D-F201-4247-930D-020A3E654ACE}"/>
                </a:ext>
              </a:extLst>
            </p:cNvPr>
            <p:cNvPicPr>
              <a:picLocks noChangeAspect="1"/>
            </p:cNvPicPr>
            <p:nvPr/>
          </p:nvPicPr>
          <p:blipFill>
            <a:blip r:embed="rId2"/>
            <a:stretch>
              <a:fillRect/>
            </a:stretch>
          </p:blipFill>
          <p:spPr>
            <a:xfrm>
              <a:off x="235217" y="2209800"/>
              <a:ext cx="1323348" cy="466792"/>
            </a:xfrm>
            <a:prstGeom prst="rect">
              <a:avLst/>
            </a:prstGeom>
          </p:spPr>
        </p:pic>
        <p:sp>
          <p:nvSpPr>
            <p:cNvPr id="58" name="TextBox 57">
              <a:extLst>
                <a:ext uri="{FF2B5EF4-FFF2-40B4-BE49-F238E27FC236}">
                  <a16:creationId xmlns:a16="http://schemas.microsoft.com/office/drawing/2014/main" id="{3EF39D7B-4DDF-4936-BB0F-487DCBC96B2E}"/>
                </a:ext>
              </a:extLst>
            </p:cNvPr>
            <p:cNvSpPr txBox="1"/>
            <p:nvPr/>
          </p:nvSpPr>
          <p:spPr>
            <a:xfrm>
              <a:off x="337040" y="2336884"/>
              <a:ext cx="1143000" cy="253916"/>
            </a:xfrm>
            <a:prstGeom prst="rect">
              <a:avLst/>
            </a:prstGeom>
            <a:noFill/>
          </p:spPr>
          <p:txBody>
            <a:bodyPr wrap="square" rtlCol="0">
              <a:spAutoFit/>
            </a:bodyPr>
            <a:lstStyle/>
            <a:p>
              <a:r>
                <a:rPr lang="en-US" sz="1050" dirty="0"/>
                <a:t>Test Data</a:t>
              </a:r>
            </a:p>
          </p:txBody>
        </p:sp>
      </p:grpSp>
      <p:sp>
        <p:nvSpPr>
          <p:cNvPr id="59" name="TextBox 58">
            <a:extLst>
              <a:ext uri="{FF2B5EF4-FFF2-40B4-BE49-F238E27FC236}">
                <a16:creationId xmlns:a16="http://schemas.microsoft.com/office/drawing/2014/main" id="{A472C4F9-CCFB-467B-9101-C3EF38E86B24}"/>
              </a:ext>
            </a:extLst>
          </p:cNvPr>
          <p:cNvSpPr txBox="1"/>
          <p:nvPr/>
        </p:nvSpPr>
        <p:spPr>
          <a:xfrm>
            <a:off x="197903" y="6065563"/>
            <a:ext cx="8697460" cy="369332"/>
          </a:xfrm>
          <a:prstGeom prst="rect">
            <a:avLst/>
          </a:prstGeom>
          <a:noFill/>
        </p:spPr>
        <p:txBody>
          <a:bodyPr wrap="square" rtlCol="0">
            <a:spAutoFit/>
          </a:bodyPr>
          <a:lstStyle/>
          <a:p>
            <a:r>
              <a:rPr lang="en-US" dirty="0"/>
              <a:t>Note: </a:t>
            </a:r>
            <a:r>
              <a:rPr lang="en-US" sz="1600" dirty="0"/>
              <a:t>The Ensemble prediction </a:t>
            </a:r>
            <a:r>
              <a:rPr lang="en-US" sz="1600" b="1" u="sng" dirty="0"/>
              <a:t>is not </a:t>
            </a:r>
            <a:r>
              <a:rPr lang="en-US" sz="1600" dirty="0"/>
              <a:t>some kind of average or max of individual predictors</a:t>
            </a:r>
          </a:p>
        </p:txBody>
      </p:sp>
    </p:spTree>
    <p:extLst>
      <p:ext uri="{BB962C8B-B14F-4D97-AF65-F5344CB8AC3E}">
        <p14:creationId xmlns:p14="http://schemas.microsoft.com/office/powerpoint/2010/main" val="3668322006"/>
      </p:ext>
    </p:extLst>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gradient boosting with residuals">
            <a:extLst>
              <a:ext uri="{FF2B5EF4-FFF2-40B4-BE49-F238E27FC236}">
                <a16:creationId xmlns:a16="http://schemas.microsoft.com/office/drawing/2014/main" id="{4513D84E-3160-4D48-8159-782E8D98D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475713"/>
            <a:ext cx="5410199" cy="4920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AD1090-BCED-49CD-A254-7811AE9B4333}"/>
              </a:ext>
            </a:extLst>
          </p:cNvPr>
          <p:cNvSpPr txBox="1"/>
          <p:nvPr/>
        </p:nvSpPr>
        <p:spPr>
          <a:xfrm>
            <a:off x="228600" y="1636693"/>
            <a:ext cx="2946396" cy="954107"/>
          </a:xfrm>
          <a:prstGeom prst="rect">
            <a:avLst/>
          </a:prstGeom>
          <a:noFill/>
        </p:spPr>
        <p:txBody>
          <a:bodyPr wrap="square" rtlCol="0">
            <a:spAutoFit/>
          </a:bodyPr>
          <a:lstStyle/>
          <a:p>
            <a:r>
              <a:rPr lang="en-US" sz="1400" dirty="0"/>
              <a:t>First model results in residuals (dots that fall above and below the surface. The result (red) is same as first model</a:t>
            </a:r>
          </a:p>
        </p:txBody>
      </p:sp>
      <p:sp>
        <p:nvSpPr>
          <p:cNvPr id="4" name="TextBox 3">
            <a:extLst>
              <a:ext uri="{FF2B5EF4-FFF2-40B4-BE49-F238E27FC236}">
                <a16:creationId xmlns:a16="http://schemas.microsoft.com/office/drawing/2014/main" id="{F985AE54-9A73-47AC-A713-82BE6C43C2C7}"/>
              </a:ext>
            </a:extLst>
          </p:cNvPr>
          <p:cNvSpPr txBox="1"/>
          <p:nvPr/>
        </p:nvSpPr>
        <p:spPr>
          <a:xfrm>
            <a:off x="228599" y="2743200"/>
            <a:ext cx="2873821" cy="1815882"/>
          </a:xfrm>
          <a:prstGeom prst="rect">
            <a:avLst/>
          </a:prstGeom>
          <a:noFill/>
        </p:spPr>
        <p:txBody>
          <a:bodyPr wrap="square" rtlCol="0">
            <a:spAutoFit/>
          </a:bodyPr>
          <a:lstStyle/>
          <a:p>
            <a:r>
              <a:rPr lang="en-US" sz="1400" dirty="0"/>
              <a:t>Next model focuses on the residuals of the first model to reclassify them as correctly as possible</a:t>
            </a:r>
          </a:p>
          <a:p>
            <a:endParaRPr lang="en-US" sz="1400" dirty="0"/>
          </a:p>
          <a:p>
            <a:r>
              <a:rPr lang="en-US" sz="1400" dirty="0"/>
              <a:t>The combined effect of this surface and previous model surface is shown in red</a:t>
            </a:r>
          </a:p>
        </p:txBody>
      </p:sp>
      <p:cxnSp>
        <p:nvCxnSpPr>
          <p:cNvPr id="5" name="Straight Arrow Connector 4">
            <a:extLst>
              <a:ext uri="{FF2B5EF4-FFF2-40B4-BE49-F238E27FC236}">
                <a16:creationId xmlns:a16="http://schemas.microsoft.com/office/drawing/2014/main" id="{2C6BBA89-6A26-406A-BF75-CD3A60583A61}"/>
              </a:ext>
            </a:extLst>
          </p:cNvPr>
          <p:cNvCxnSpPr>
            <a:cxnSpLocks/>
          </p:cNvCxnSpPr>
          <p:nvPr/>
        </p:nvCxnSpPr>
        <p:spPr>
          <a:xfrm>
            <a:off x="5638800" y="1905000"/>
            <a:ext cx="1371600" cy="1523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A849300-47CC-4D19-BAA7-4B1C73C92F00}"/>
              </a:ext>
            </a:extLst>
          </p:cNvPr>
          <p:cNvCxnSpPr>
            <a:cxnSpLocks/>
          </p:cNvCxnSpPr>
          <p:nvPr/>
        </p:nvCxnSpPr>
        <p:spPr>
          <a:xfrm flipV="1">
            <a:off x="5562600" y="3810000"/>
            <a:ext cx="12192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2D52EEF-AF29-4173-B3CE-070B67957B44}"/>
              </a:ext>
            </a:extLst>
          </p:cNvPr>
          <p:cNvSpPr txBox="1"/>
          <p:nvPr/>
        </p:nvSpPr>
        <p:spPr>
          <a:xfrm>
            <a:off x="228600" y="4648200"/>
            <a:ext cx="2895600" cy="1600438"/>
          </a:xfrm>
          <a:prstGeom prst="rect">
            <a:avLst/>
          </a:prstGeom>
          <a:noFill/>
        </p:spPr>
        <p:txBody>
          <a:bodyPr wrap="square" rtlCol="0">
            <a:spAutoFit/>
          </a:bodyPr>
          <a:lstStyle/>
          <a:p>
            <a:r>
              <a:rPr lang="en-US" sz="1400" dirty="0"/>
              <a:t>The third model focusses on the residuals of the previous ensemble</a:t>
            </a:r>
          </a:p>
          <a:p>
            <a:endParaRPr lang="en-US" sz="1400" dirty="0"/>
          </a:p>
          <a:p>
            <a:r>
              <a:rPr lang="en-US" sz="1400" dirty="0"/>
              <a:t>The combine result of the new surface with the previous surface is shown in red</a:t>
            </a:r>
          </a:p>
        </p:txBody>
      </p:sp>
      <p:sp>
        <p:nvSpPr>
          <p:cNvPr id="8" name="Left Brace 7">
            <a:extLst>
              <a:ext uri="{FF2B5EF4-FFF2-40B4-BE49-F238E27FC236}">
                <a16:creationId xmlns:a16="http://schemas.microsoft.com/office/drawing/2014/main" id="{28ECEDEA-031B-4432-81CA-210C145238DF}"/>
              </a:ext>
            </a:extLst>
          </p:cNvPr>
          <p:cNvSpPr/>
          <p:nvPr/>
        </p:nvSpPr>
        <p:spPr>
          <a:xfrm>
            <a:off x="3124200" y="3200400"/>
            <a:ext cx="304800" cy="1371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6473FE4B-9BE2-49F8-B9DA-6564E11AE873}"/>
              </a:ext>
            </a:extLst>
          </p:cNvPr>
          <p:cNvSpPr/>
          <p:nvPr/>
        </p:nvSpPr>
        <p:spPr>
          <a:xfrm>
            <a:off x="3174996" y="4724400"/>
            <a:ext cx="330204" cy="138451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5AC7C820-66FA-4E5F-AB72-3F1FEE62A7B0}"/>
              </a:ext>
            </a:extLst>
          </p:cNvPr>
          <p:cNvSpPr/>
          <p:nvPr/>
        </p:nvSpPr>
        <p:spPr>
          <a:xfrm>
            <a:off x="3109682" y="1600200"/>
            <a:ext cx="446314" cy="134368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12A94DC-B79C-456E-8D82-1DD394009315}"/>
              </a:ext>
            </a:extLst>
          </p:cNvPr>
          <p:cNvCxnSpPr/>
          <p:nvPr/>
        </p:nvCxnSpPr>
        <p:spPr>
          <a:xfrm flipV="1">
            <a:off x="5638800" y="5562600"/>
            <a:ext cx="99060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CA54991-AE93-4918-BA79-6FE78B4ADD1A}"/>
              </a:ext>
            </a:extLst>
          </p:cNvPr>
          <p:cNvCxnSpPr/>
          <p:nvPr/>
        </p:nvCxnSpPr>
        <p:spPr>
          <a:xfrm>
            <a:off x="7391400" y="3810000"/>
            <a:ext cx="0" cy="1498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8D33FFE-B40A-4994-9E17-F42FEC35B52B}"/>
              </a:ext>
            </a:extLst>
          </p:cNvPr>
          <p:cNvSpPr txBox="1">
            <a:spLocks noChangeArrowheads="1"/>
          </p:cNvSpPr>
          <p:nvPr/>
        </p:nvSpPr>
        <p:spPr>
          <a:xfrm>
            <a:off x="203196" y="1011603"/>
            <a:ext cx="8795664" cy="664797"/>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None/>
            </a:pPr>
            <a:r>
              <a:rPr lang="en-US" altLang="en-US" sz="1800" b="1" u="sng" dirty="0">
                <a:latin typeface="Arial" charset="0"/>
              </a:rPr>
              <a:t>Ensemble Methods (</a:t>
            </a:r>
            <a:r>
              <a:rPr lang="en-US" altLang="en-US" sz="1800" b="1" u="sng">
                <a:latin typeface="Arial" charset="0"/>
              </a:rPr>
              <a:t>Gradient </a:t>
            </a:r>
            <a:r>
              <a:rPr lang="en-US" altLang="en-US" sz="1800" b="1" u="sng" smtClean="0">
                <a:latin typeface="Arial" charset="0"/>
              </a:rPr>
              <a:t>Boosting</a:t>
            </a:r>
            <a:r>
              <a:rPr lang="en-US" altLang="en-US" sz="1800" b="1" u="sng" dirty="0">
                <a:latin typeface="Arial" charset="0"/>
              </a:rPr>
              <a:t>)-</a:t>
            </a:r>
          </a:p>
          <a:p>
            <a:pPr marL="342900" indent="-342900" fontAlgn="auto">
              <a:spcAft>
                <a:spcPts val="0"/>
              </a:spcAft>
              <a:buFont typeface="Arial"/>
              <a:buNone/>
            </a:pPr>
            <a:endParaRPr lang="en-US" sz="1600" dirty="0"/>
          </a:p>
        </p:txBody>
      </p:sp>
    </p:spTree>
    <p:extLst>
      <p:ext uri="{BB962C8B-B14F-4D97-AF65-F5344CB8AC3E}">
        <p14:creationId xmlns:p14="http://schemas.microsoft.com/office/powerpoint/2010/main" val="2378905571"/>
      </p:ext>
    </p:extLst>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767185"/>
          </a:xfrm>
        </p:spPr>
        <p:txBody>
          <a:bodyPr>
            <a:spAutoFit/>
          </a:bodyPr>
          <a:lstStyle/>
          <a:p>
            <a:pPr marL="342900" indent="-342900">
              <a:buNone/>
            </a:pPr>
            <a:r>
              <a:rPr lang="en-US" altLang="en-US" sz="1800" b="1" u="sng" dirty="0">
                <a:latin typeface="Arial" charset="0"/>
              </a:rPr>
              <a:t>Ensemble Methods (Gradient Descent Boosting)-</a:t>
            </a:r>
          </a:p>
          <a:p>
            <a:pPr marL="0" indent="0">
              <a:buNone/>
            </a:pPr>
            <a:endParaRPr lang="en-IN" sz="1400" dirty="0"/>
          </a:p>
          <a:p>
            <a:pPr marL="0" indent="0">
              <a:buNone/>
            </a:pPr>
            <a:r>
              <a:rPr lang="en-US" sz="1800" dirty="0"/>
              <a:t>Lab- 8  Improve defaulter prediction of the decision tree using Gradient boosting</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DT_Ensemble.ipynb</a:t>
            </a:r>
            <a:endParaRPr lang="en-US" sz="1600" dirty="0">
              <a:solidFill>
                <a:srgbClr val="000000"/>
              </a:solidFill>
            </a:endParaRPr>
          </a:p>
        </p:txBody>
      </p:sp>
    </p:spTree>
    <p:extLst>
      <p:ext uri="{BB962C8B-B14F-4D97-AF65-F5344CB8AC3E}">
        <p14:creationId xmlns:p14="http://schemas.microsoft.com/office/powerpoint/2010/main" val="3175694212"/>
      </p:ext>
    </p:extLst>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899803"/>
          </a:xfrm>
        </p:spPr>
        <p:txBody>
          <a:bodyPr wrap="square">
            <a:spAutoFit/>
          </a:bodyPr>
          <a:lstStyle/>
          <a:p>
            <a:pPr marL="342900" indent="-342900">
              <a:buNone/>
            </a:pPr>
            <a:r>
              <a:rPr lang="en-US" altLang="en-US" sz="1800" b="1" u="sng" dirty="0">
                <a:latin typeface="Arial" charset="0"/>
              </a:rPr>
              <a:t>Ensemble Methods (R</a:t>
            </a:r>
            <a:r>
              <a:rPr lang="en-IN" sz="1600" b="1" u="sng" dirty="0" err="1"/>
              <a:t>andom</a:t>
            </a:r>
            <a:r>
              <a:rPr lang="en-IN" sz="1600" b="1" u="sng" dirty="0"/>
              <a:t> Forest)-</a:t>
            </a:r>
          </a:p>
          <a:p>
            <a:pPr marL="342900" indent="-342900">
              <a:buNone/>
            </a:pPr>
            <a:endParaRPr lang="en-IN" sz="1600" b="1" dirty="0"/>
          </a:p>
          <a:p>
            <a:pPr marL="342900" indent="-342900">
              <a:buFont typeface="+mj-lt"/>
              <a:buAutoNum type="arabicPeriod"/>
            </a:pPr>
            <a:r>
              <a:rPr lang="en-IN" sz="1600" dirty="0"/>
              <a:t>Each tree in the ensemble is built from a </a:t>
            </a:r>
            <a:r>
              <a:rPr lang="en-IN" sz="1600" u="sng" dirty="0"/>
              <a:t>sample drawn with replacement (bootstrap) </a:t>
            </a:r>
            <a:r>
              <a:rPr lang="en-IN" sz="1600" dirty="0"/>
              <a:t>from the training set</a:t>
            </a:r>
          </a:p>
          <a:p>
            <a:pPr marL="342900" indent="-342900">
              <a:buFont typeface="+mj-lt"/>
              <a:buAutoNum type="arabicPeriod"/>
            </a:pPr>
            <a:endParaRPr lang="en-IN" sz="1600" dirty="0"/>
          </a:p>
          <a:p>
            <a:pPr marL="342900" indent="-342900">
              <a:buFont typeface="+mj-lt"/>
              <a:buAutoNum type="arabicPeriod"/>
            </a:pPr>
            <a:r>
              <a:rPr lang="en-IN" sz="1600" dirty="0"/>
              <a:t>In addition, when splitting a node during the construction of a tree, </a:t>
            </a:r>
            <a:r>
              <a:rPr lang="en-IN" sz="1600" u="sng" dirty="0"/>
              <a:t>the split that is chosen is no longer the best split among all the features</a:t>
            </a:r>
          </a:p>
          <a:p>
            <a:pPr marL="342900" indent="-342900">
              <a:buFont typeface="+mj-lt"/>
              <a:buAutoNum type="arabicPeriod"/>
            </a:pPr>
            <a:endParaRPr lang="en-IN" sz="1600" dirty="0"/>
          </a:p>
          <a:p>
            <a:pPr marL="342900" indent="-342900">
              <a:buFont typeface="+mj-lt"/>
              <a:buAutoNum type="arabicPeriod"/>
            </a:pPr>
            <a:r>
              <a:rPr lang="en-IN" sz="1600" dirty="0"/>
              <a:t>Instead, the </a:t>
            </a:r>
            <a:r>
              <a:rPr lang="en-IN" sz="1600" u="sng" dirty="0"/>
              <a:t>split  is picked is the best split among a random subset of the features</a:t>
            </a:r>
          </a:p>
          <a:p>
            <a:pPr marL="342900" indent="-342900">
              <a:buFont typeface="+mj-lt"/>
              <a:buAutoNum type="arabicPeriod"/>
            </a:pPr>
            <a:endParaRPr lang="en-IN" sz="1600" dirty="0"/>
          </a:p>
          <a:p>
            <a:pPr marL="342900" indent="-342900">
              <a:buFont typeface="+mj-lt"/>
              <a:buAutoNum type="arabicPeriod"/>
            </a:pPr>
            <a:r>
              <a:rPr lang="en-IN" sz="1600" dirty="0"/>
              <a:t>As a result of this randomness, </a:t>
            </a:r>
            <a:r>
              <a:rPr lang="en-IN" sz="1600" u="sng" dirty="0"/>
              <a:t>the bias of the forest usually slightly increases </a:t>
            </a:r>
            <a:r>
              <a:rPr lang="en-IN" sz="1600" dirty="0"/>
              <a:t>(with respect to the bias of a single non-random tree)</a:t>
            </a:r>
          </a:p>
          <a:p>
            <a:pPr marL="342900" indent="-342900">
              <a:buFont typeface="+mj-lt"/>
              <a:buAutoNum type="arabicPeriod"/>
            </a:pPr>
            <a:endParaRPr lang="en-IN" sz="1600" dirty="0"/>
          </a:p>
          <a:p>
            <a:pPr marL="342900" indent="-342900">
              <a:buFont typeface="+mj-lt"/>
              <a:buAutoNum type="arabicPeriod"/>
            </a:pPr>
            <a:r>
              <a:rPr lang="en-IN" sz="1600" dirty="0"/>
              <a:t>Due to averaging, its variance decreases, usually more than compensating the increase in bias, hence yielding overall a better result</a:t>
            </a:r>
          </a:p>
          <a:p>
            <a:pPr marL="342900" indent="-342900">
              <a:buFont typeface="+mj-lt"/>
              <a:buAutoNum type="arabicPeriod"/>
            </a:pPr>
            <a:endParaRPr lang="en-IN" sz="1600" dirty="0"/>
          </a:p>
          <a:p>
            <a:pPr marL="0" indent="0">
              <a:buNone/>
            </a:pPr>
            <a:r>
              <a:rPr lang="en-IN" sz="1600" dirty="0"/>
              <a:t>Source: </a:t>
            </a:r>
            <a:r>
              <a:rPr lang="en-IN" sz="1600" dirty="0" err="1"/>
              <a:t>scikit</a:t>
            </a:r>
            <a:r>
              <a:rPr lang="en-IN" sz="1600" dirty="0"/>
              <a:t>-learn user guide , chapter 3 , page 231</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24636381"/>
      </p:ext>
    </p:extLst>
  </p:cSld>
  <p:clrMapOvr>
    <a:masterClrMapping/>
  </p:clrMapOvr>
  <p:transition spd="med">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1501950"/>
          </a:xfrm>
        </p:spPr>
        <p:txBody>
          <a:bodyPr wrap="square">
            <a:spAutoFit/>
          </a:bodyPr>
          <a:lstStyle/>
          <a:p>
            <a:pPr marL="342900" indent="-342900">
              <a:buNone/>
            </a:pPr>
            <a:r>
              <a:rPr lang="en-US" altLang="en-US" sz="1800" b="1" u="sng" dirty="0">
                <a:latin typeface="Arial" charset="0"/>
              </a:rPr>
              <a:t>Ensemble Methods (R</a:t>
            </a:r>
            <a:r>
              <a:rPr lang="en-IN" sz="1600" b="1" u="sng" dirty="0" err="1"/>
              <a:t>andom</a:t>
            </a:r>
            <a:r>
              <a:rPr lang="en-IN" sz="1600" b="1" u="sng" dirty="0"/>
              <a:t> Forest)-</a:t>
            </a:r>
          </a:p>
          <a:p>
            <a:pPr marL="342900" indent="-342900">
              <a:buNone/>
            </a:pPr>
            <a:endParaRPr lang="en-IN" sz="1600" b="1" dirty="0"/>
          </a:p>
          <a:p>
            <a:pPr marL="342900" indent="-342900">
              <a:buFont typeface="+mj-lt"/>
              <a:buAutoNum type="arabicPeriod"/>
            </a:pPr>
            <a:r>
              <a:rPr lang="en-IN" sz="1600" dirty="0"/>
              <a:t>Used with Decision Trees. Create different trees by providing different sub-features from the feature set to the tree creating algorithm. The optimization function is Entropy or Gini index</a:t>
            </a:r>
          </a:p>
          <a:p>
            <a:pPr marL="342900" indent="-342900">
              <a:buFont typeface="+mj-lt"/>
              <a:buAutoNum type="arabicPeriod"/>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29DEA212-E14F-4985-806B-F90BC2AE775B}"/>
              </a:ext>
            </a:extLst>
          </p:cNvPr>
          <p:cNvPicPr>
            <a:picLocks noChangeAspect="1"/>
          </p:cNvPicPr>
          <p:nvPr/>
        </p:nvPicPr>
        <p:blipFill>
          <a:blip r:embed="rId3"/>
          <a:stretch>
            <a:fillRect/>
          </a:stretch>
        </p:blipFill>
        <p:spPr>
          <a:xfrm>
            <a:off x="6400800" y="2698750"/>
            <a:ext cx="1676400" cy="3702050"/>
          </a:xfrm>
          <a:prstGeom prst="rect">
            <a:avLst/>
          </a:prstGeom>
        </p:spPr>
      </p:pic>
      <p:pic>
        <p:nvPicPr>
          <p:cNvPr id="9" name="Picture 8">
            <a:extLst>
              <a:ext uri="{FF2B5EF4-FFF2-40B4-BE49-F238E27FC236}">
                <a16:creationId xmlns:a16="http://schemas.microsoft.com/office/drawing/2014/main" id="{D035239E-DC3A-4994-A1BB-808766318FCA}"/>
              </a:ext>
            </a:extLst>
          </p:cNvPr>
          <p:cNvPicPr>
            <a:picLocks noChangeAspect="1"/>
          </p:cNvPicPr>
          <p:nvPr/>
        </p:nvPicPr>
        <p:blipFill>
          <a:blip r:embed="rId4"/>
          <a:stretch>
            <a:fillRect/>
          </a:stretch>
        </p:blipFill>
        <p:spPr>
          <a:xfrm>
            <a:off x="1333500" y="3938587"/>
            <a:ext cx="2019300" cy="895350"/>
          </a:xfrm>
          <a:prstGeom prst="rect">
            <a:avLst/>
          </a:prstGeom>
        </p:spPr>
      </p:pic>
      <p:sp>
        <p:nvSpPr>
          <p:cNvPr id="22" name="Left Brace 21">
            <a:extLst>
              <a:ext uri="{FF2B5EF4-FFF2-40B4-BE49-F238E27FC236}">
                <a16:creationId xmlns:a16="http://schemas.microsoft.com/office/drawing/2014/main" id="{3EB9A29D-C76A-4D1A-BA45-8A413B3D5672}"/>
              </a:ext>
            </a:extLst>
          </p:cNvPr>
          <p:cNvSpPr/>
          <p:nvPr/>
        </p:nvSpPr>
        <p:spPr>
          <a:xfrm>
            <a:off x="1031875" y="3917950"/>
            <a:ext cx="225425" cy="9366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DC8DC480-5621-40F7-A917-DB32317FA9D1}"/>
              </a:ext>
            </a:extLst>
          </p:cNvPr>
          <p:cNvSpPr txBox="1"/>
          <p:nvPr/>
        </p:nvSpPr>
        <p:spPr>
          <a:xfrm>
            <a:off x="263525" y="4146550"/>
            <a:ext cx="879475" cy="461665"/>
          </a:xfrm>
          <a:prstGeom prst="rect">
            <a:avLst/>
          </a:prstGeom>
          <a:noFill/>
        </p:spPr>
        <p:txBody>
          <a:bodyPr wrap="square" rtlCol="0">
            <a:spAutoFit/>
          </a:bodyPr>
          <a:lstStyle/>
          <a:p>
            <a:r>
              <a:rPr lang="en-US" sz="1200" dirty="0"/>
              <a:t>N instances</a:t>
            </a:r>
          </a:p>
        </p:txBody>
      </p:sp>
      <p:pic>
        <p:nvPicPr>
          <p:cNvPr id="24" name="Picture 23">
            <a:extLst>
              <a:ext uri="{FF2B5EF4-FFF2-40B4-BE49-F238E27FC236}">
                <a16:creationId xmlns:a16="http://schemas.microsoft.com/office/drawing/2014/main" id="{7BEE203C-D086-4B0C-9BF1-FD345E421B59}"/>
              </a:ext>
            </a:extLst>
          </p:cNvPr>
          <p:cNvPicPr>
            <a:picLocks noChangeAspect="1"/>
          </p:cNvPicPr>
          <p:nvPr/>
        </p:nvPicPr>
        <p:blipFill>
          <a:blip r:embed="rId5"/>
          <a:stretch>
            <a:fillRect/>
          </a:stretch>
        </p:blipFill>
        <p:spPr>
          <a:xfrm>
            <a:off x="4419600" y="2689225"/>
            <a:ext cx="685800" cy="923925"/>
          </a:xfrm>
          <a:prstGeom prst="rect">
            <a:avLst/>
          </a:prstGeom>
        </p:spPr>
      </p:pic>
      <p:pic>
        <p:nvPicPr>
          <p:cNvPr id="25" name="Picture 24">
            <a:extLst>
              <a:ext uri="{FF2B5EF4-FFF2-40B4-BE49-F238E27FC236}">
                <a16:creationId xmlns:a16="http://schemas.microsoft.com/office/drawing/2014/main" id="{234296EF-5C30-41DE-9C36-2D7D59BE0D58}"/>
              </a:ext>
            </a:extLst>
          </p:cNvPr>
          <p:cNvPicPr>
            <a:picLocks noChangeAspect="1"/>
          </p:cNvPicPr>
          <p:nvPr/>
        </p:nvPicPr>
        <p:blipFill>
          <a:blip r:embed="rId6"/>
          <a:stretch>
            <a:fillRect/>
          </a:stretch>
        </p:blipFill>
        <p:spPr>
          <a:xfrm>
            <a:off x="4430258" y="5256890"/>
            <a:ext cx="676275" cy="942975"/>
          </a:xfrm>
          <a:prstGeom prst="rect">
            <a:avLst/>
          </a:prstGeom>
        </p:spPr>
      </p:pic>
      <p:pic>
        <p:nvPicPr>
          <p:cNvPr id="27" name="Picture 26">
            <a:extLst>
              <a:ext uri="{FF2B5EF4-FFF2-40B4-BE49-F238E27FC236}">
                <a16:creationId xmlns:a16="http://schemas.microsoft.com/office/drawing/2014/main" id="{7C0F7085-EA9C-48D3-82C2-6897698029FC}"/>
              </a:ext>
            </a:extLst>
          </p:cNvPr>
          <p:cNvPicPr>
            <a:picLocks noChangeAspect="1"/>
          </p:cNvPicPr>
          <p:nvPr/>
        </p:nvPicPr>
        <p:blipFill>
          <a:blip r:embed="rId7"/>
          <a:stretch>
            <a:fillRect/>
          </a:stretch>
        </p:blipFill>
        <p:spPr>
          <a:xfrm>
            <a:off x="4461555" y="3946525"/>
            <a:ext cx="666750" cy="885825"/>
          </a:xfrm>
          <a:prstGeom prst="rect">
            <a:avLst/>
          </a:prstGeom>
        </p:spPr>
      </p:pic>
      <p:cxnSp>
        <p:nvCxnSpPr>
          <p:cNvPr id="29" name="Connector: Elbow 28">
            <a:extLst>
              <a:ext uri="{FF2B5EF4-FFF2-40B4-BE49-F238E27FC236}">
                <a16:creationId xmlns:a16="http://schemas.microsoft.com/office/drawing/2014/main" id="{291FC851-176B-42B2-BE90-AA25178073CC}"/>
              </a:ext>
            </a:extLst>
          </p:cNvPr>
          <p:cNvCxnSpPr>
            <a:stCxn id="9" idx="3"/>
            <a:endCxn id="24" idx="1"/>
          </p:cNvCxnSpPr>
          <p:nvPr/>
        </p:nvCxnSpPr>
        <p:spPr>
          <a:xfrm flipV="1">
            <a:off x="3352800" y="3151188"/>
            <a:ext cx="1066800" cy="123507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4D8CC2B5-8860-4A58-937E-954889582D5E}"/>
              </a:ext>
            </a:extLst>
          </p:cNvPr>
          <p:cNvCxnSpPr>
            <a:stCxn id="9" idx="3"/>
            <a:endCxn id="25" idx="1"/>
          </p:cNvCxnSpPr>
          <p:nvPr/>
        </p:nvCxnSpPr>
        <p:spPr>
          <a:xfrm>
            <a:off x="3352800" y="4386262"/>
            <a:ext cx="1077458" cy="134211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0993" name="Straight Arrow Connector 340992">
            <a:extLst>
              <a:ext uri="{FF2B5EF4-FFF2-40B4-BE49-F238E27FC236}">
                <a16:creationId xmlns:a16="http://schemas.microsoft.com/office/drawing/2014/main" id="{990A1A13-28A3-4F8C-B0A4-027C08B20180}"/>
              </a:ext>
            </a:extLst>
          </p:cNvPr>
          <p:cNvCxnSpPr>
            <a:stCxn id="9" idx="3"/>
            <a:endCxn id="27" idx="1"/>
          </p:cNvCxnSpPr>
          <p:nvPr/>
        </p:nvCxnSpPr>
        <p:spPr>
          <a:xfrm>
            <a:off x="3352800" y="4386262"/>
            <a:ext cx="1108755" cy="3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0996" name="Straight Arrow Connector 340995">
            <a:extLst>
              <a:ext uri="{FF2B5EF4-FFF2-40B4-BE49-F238E27FC236}">
                <a16:creationId xmlns:a16="http://schemas.microsoft.com/office/drawing/2014/main" id="{2E20E01B-7ECB-4C03-BD51-9211BAAFE648}"/>
              </a:ext>
            </a:extLst>
          </p:cNvPr>
          <p:cNvCxnSpPr>
            <a:cxnSpLocks/>
            <a:stCxn id="24" idx="3"/>
          </p:cNvCxnSpPr>
          <p:nvPr/>
        </p:nvCxnSpPr>
        <p:spPr>
          <a:xfrm>
            <a:off x="5105400" y="3151188"/>
            <a:ext cx="12724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F022ED1-BA7B-42D7-81A9-D995DA70A4C5}"/>
              </a:ext>
            </a:extLst>
          </p:cNvPr>
          <p:cNvCxnSpPr>
            <a:cxnSpLocks/>
          </p:cNvCxnSpPr>
          <p:nvPr/>
        </p:nvCxnSpPr>
        <p:spPr>
          <a:xfrm flipV="1">
            <a:off x="5181600" y="4375150"/>
            <a:ext cx="11962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C235E14-24FC-446E-9D64-0CF00270A03A}"/>
              </a:ext>
            </a:extLst>
          </p:cNvPr>
          <p:cNvCxnSpPr>
            <a:cxnSpLocks/>
          </p:cNvCxnSpPr>
          <p:nvPr/>
        </p:nvCxnSpPr>
        <p:spPr>
          <a:xfrm flipV="1">
            <a:off x="5105400" y="5746750"/>
            <a:ext cx="12724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0997" name="Left Brace 340996">
            <a:extLst>
              <a:ext uri="{FF2B5EF4-FFF2-40B4-BE49-F238E27FC236}">
                <a16:creationId xmlns:a16="http://schemas.microsoft.com/office/drawing/2014/main" id="{E6445131-D220-440A-9AD2-643B9DB3F1CE}"/>
              </a:ext>
            </a:extLst>
          </p:cNvPr>
          <p:cNvSpPr/>
          <p:nvPr/>
        </p:nvSpPr>
        <p:spPr>
          <a:xfrm rot="16200000">
            <a:off x="2178217" y="4113604"/>
            <a:ext cx="363879" cy="19226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0998" name="TextBox 340997">
            <a:extLst>
              <a:ext uri="{FF2B5EF4-FFF2-40B4-BE49-F238E27FC236}">
                <a16:creationId xmlns:a16="http://schemas.microsoft.com/office/drawing/2014/main" id="{0678D1C5-421B-4D29-996A-FEB428E0F96D}"/>
              </a:ext>
            </a:extLst>
          </p:cNvPr>
          <p:cNvSpPr txBox="1"/>
          <p:nvPr/>
        </p:nvSpPr>
        <p:spPr>
          <a:xfrm>
            <a:off x="1143000" y="5289550"/>
            <a:ext cx="2209800" cy="276999"/>
          </a:xfrm>
          <a:prstGeom prst="rect">
            <a:avLst/>
          </a:prstGeom>
          <a:noFill/>
        </p:spPr>
        <p:txBody>
          <a:bodyPr wrap="square" rtlCol="0">
            <a:spAutoFit/>
          </a:bodyPr>
          <a:lstStyle/>
          <a:p>
            <a:r>
              <a:rPr lang="en-US" sz="1200" dirty="0"/>
              <a:t>Original number of features</a:t>
            </a:r>
          </a:p>
        </p:txBody>
      </p:sp>
      <p:sp>
        <p:nvSpPr>
          <p:cNvPr id="340999" name="TextBox 340998">
            <a:extLst>
              <a:ext uri="{FF2B5EF4-FFF2-40B4-BE49-F238E27FC236}">
                <a16:creationId xmlns:a16="http://schemas.microsoft.com/office/drawing/2014/main" id="{12F9E1D0-2EBE-4406-BF73-7A9DF44010E3}"/>
              </a:ext>
            </a:extLst>
          </p:cNvPr>
          <p:cNvSpPr txBox="1"/>
          <p:nvPr/>
        </p:nvSpPr>
        <p:spPr>
          <a:xfrm>
            <a:off x="3505200" y="2438400"/>
            <a:ext cx="2667000" cy="276999"/>
          </a:xfrm>
          <a:prstGeom prst="rect">
            <a:avLst/>
          </a:prstGeom>
          <a:noFill/>
        </p:spPr>
        <p:txBody>
          <a:bodyPr wrap="square" rtlCol="0">
            <a:spAutoFit/>
          </a:bodyPr>
          <a:lstStyle/>
          <a:p>
            <a:r>
              <a:rPr lang="en-US" sz="1200" dirty="0"/>
              <a:t>Randomly selected sub feature set </a:t>
            </a:r>
          </a:p>
        </p:txBody>
      </p:sp>
      <p:sp>
        <p:nvSpPr>
          <p:cNvPr id="47" name="TextBox 46">
            <a:extLst>
              <a:ext uri="{FF2B5EF4-FFF2-40B4-BE49-F238E27FC236}">
                <a16:creationId xmlns:a16="http://schemas.microsoft.com/office/drawing/2014/main" id="{F8F7CA5B-A557-4503-846F-B5B83BEE50A3}"/>
              </a:ext>
            </a:extLst>
          </p:cNvPr>
          <p:cNvSpPr txBox="1"/>
          <p:nvPr/>
        </p:nvSpPr>
        <p:spPr>
          <a:xfrm>
            <a:off x="6161314" y="2416989"/>
            <a:ext cx="2667000" cy="276999"/>
          </a:xfrm>
          <a:prstGeom prst="rect">
            <a:avLst/>
          </a:prstGeom>
          <a:noFill/>
        </p:spPr>
        <p:txBody>
          <a:bodyPr wrap="square" rtlCol="0">
            <a:spAutoFit/>
          </a:bodyPr>
          <a:lstStyle/>
          <a:p>
            <a:r>
              <a:rPr lang="en-US" sz="1200" dirty="0"/>
              <a:t>Independent trees created in parallel</a:t>
            </a:r>
          </a:p>
        </p:txBody>
      </p:sp>
    </p:spTree>
    <p:extLst>
      <p:ext uri="{BB962C8B-B14F-4D97-AF65-F5344CB8AC3E}">
        <p14:creationId xmlns:p14="http://schemas.microsoft.com/office/powerpoint/2010/main" val="221966577"/>
      </p:ext>
    </p:extLst>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342900" indent="-342900">
              <a:buNone/>
            </a:pPr>
            <a:r>
              <a:rPr lang="en-US" altLang="en-US" sz="1800" b="1" u="sng" dirty="0">
                <a:latin typeface="Arial" charset="0"/>
              </a:rPr>
              <a:t>Ensemble Methods (R</a:t>
            </a:r>
            <a:r>
              <a:rPr lang="en-IN" sz="1600" b="1" u="sng" dirty="0" err="1"/>
              <a:t>andom</a:t>
            </a:r>
            <a:r>
              <a:rPr lang="en-IN" sz="1600" b="1" u="sng" dirty="0"/>
              <a:t> Forest)-</a:t>
            </a:r>
          </a:p>
          <a:p>
            <a:pPr marL="0" indent="0">
              <a:buNone/>
            </a:pPr>
            <a:endParaRPr lang="en-IN" sz="1400" dirty="0"/>
          </a:p>
          <a:p>
            <a:pPr marL="0" indent="0">
              <a:buNone/>
            </a:pPr>
            <a:r>
              <a:rPr lang="en-US" sz="1800" dirty="0"/>
              <a:t>Lab- 9  Improve defaulter prediction of the decision tree using Random Forest</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DT_Ensemble.ipynb</a:t>
            </a:r>
            <a:endParaRPr lang="en-US" sz="1600" dirty="0">
              <a:solidFill>
                <a:srgbClr val="000000"/>
              </a:solidFill>
            </a:endParaRPr>
          </a:p>
        </p:txBody>
      </p:sp>
    </p:spTree>
    <p:extLst>
      <p:ext uri="{BB962C8B-B14F-4D97-AF65-F5344CB8AC3E}">
        <p14:creationId xmlns:p14="http://schemas.microsoft.com/office/powerpoint/2010/main" val="10385807"/>
      </p:ext>
    </p:extLst>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4752070"/>
          </a:xfrm>
        </p:spPr>
        <p:txBody>
          <a:bodyPr wrap="square">
            <a:spAutoFit/>
          </a:bodyPr>
          <a:lstStyle/>
          <a:p>
            <a:pPr marL="342900" indent="-342900">
              <a:buNone/>
            </a:pPr>
            <a:r>
              <a:rPr lang="en-US" altLang="en-US" sz="1800" b="1" u="sng" dirty="0">
                <a:latin typeface="Arial" charset="0"/>
              </a:rPr>
              <a:t>Ensemble Methods(Stacking)-</a:t>
            </a:r>
            <a:r>
              <a:rPr lang="en-IN" sz="1600" b="1" u="sng" dirty="0"/>
              <a:t> </a:t>
            </a:r>
          </a:p>
          <a:p>
            <a:pPr marL="342900" indent="-342900">
              <a:buNone/>
            </a:pPr>
            <a:endParaRPr lang="en-IN" sz="1600" b="1" dirty="0"/>
          </a:p>
          <a:p>
            <a:pPr marL="342900" indent="-342900">
              <a:buFont typeface="+mj-lt"/>
              <a:buAutoNum type="arabicPeriod"/>
            </a:pPr>
            <a:r>
              <a:rPr lang="en-US" sz="1600" dirty="0"/>
              <a:t>Similar to bagging, but apply several different models to original data </a:t>
            </a:r>
          </a:p>
          <a:p>
            <a:pPr marL="342900" indent="-342900">
              <a:buFont typeface="+mj-lt"/>
              <a:buAutoNum type="arabicPeriod"/>
            </a:pPr>
            <a:r>
              <a:rPr lang="en-US" sz="1600" dirty="0"/>
              <a:t>The weights for each model is determined based on how well they perform on the given input data</a:t>
            </a:r>
          </a:p>
          <a:p>
            <a:pPr marL="342900" indent="-342900">
              <a:buFont typeface="+mj-lt"/>
              <a:buAutoNum type="arabicPeriod"/>
            </a:pPr>
            <a:r>
              <a:rPr lang="en-US" sz="1600" dirty="0"/>
              <a:t>Similar classifiers usually make similar errors (bagging), so forming an ensemble with similar classifiers may not improve the classification rate</a:t>
            </a:r>
          </a:p>
          <a:p>
            <a:pPr marL="342900" indent="-342900">
              <a:buFont typeface="+mj-lt"/>
              <a:buAutoNum type="arabicPeriod"/>
            </a:pPr>
            <a:r>
              <a:rPr lang="en-US" sz="1600" dirty="0"/>
              <a:t>Presence of a poorly performing classifier may cause performance deterioration in the overall performance</a:t>
            </a:r>
          </a:p>
          <a:p>
            <a:pPr marL="342900" indent="-342900">
              <a:buFont typeface="+mj-lt"/>
              <a:buAutoNum type="arabicPeriod"/>
            </a:pPr>
            <a:r>
              <a:rPr lang="en-US" sz="1600" dirty="0"/>
              <a:t>Similarly, even on presence of a classifier that performs much better than all of the other available base classifiers, may cause degradation in the overall performance</a:t>
            </a:r>
          </a:p>
          <a:p>
            <a:pPr marL="342900" indent="-342900">
              <a:buFont typeface="+mj-lt"/>
              <a:buAutoNum type="arabicPeriod"/>
            </a:pPr>
            <a:r>
              <a:rPr lang="en-US" sz="1600" dirty="0"/>
              <a:t>Another important factor is the amount of correlation among the incorrect classifications made by each classifier</a:t>
            </a:r>
          </a:p>
          <a:p>
            <a:pPr marL="342900" indent="-342900">
              <a:buFont typeface="+mj-lt"/>
              <a:buAutoNum type="arabicPeriod"/>
            </a:pPr>
            <a:r>
              <a:rPr lang="en-US" sz="1600" dirty="0"/>
              <a:t>If the consistent classifiers tend to misclassify the same instances, then combining their results will have no benefit</a:t>
            </a:r>
          </a:p>
          <a:p>
            <a:pPr marL="342900" indent="-342900">
              <a:buFont typeface="+mj-lt"/>
              <a:buAutoNum type="arabicPeriod"/>
            </a:pPr>
            <a:r>
              <a:rPr lang="en-US" sz="1600" dirty="0"/>
              <a:t>In contrast, a greater amount of independence among the classifiers can result in errors by individual classifiers being overlooked when the results of the ensemble are combined.</a:t>
            </a: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86172837"/>
      </p:ext>
    </p:extLst>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664797"/>
          </a:xfrm>
        </p:spPr>
        <p:txBody>
          <a:bodyPr wrap="square">
            <a:spAutoFit/>
          </a:bodyPr>
          <a:lstStyle/>
          <a:p>
            <a:pPr marL="342900" indent="-342900">
              <a:buNone/>
            </a:pPr>
            <a:r>
              <a:rPr lang="en-US" altLang="en-US" sz="1800" b="1" u="sng" dirty="0">
                <a:latin typeface="Arial" charset="0"/>
              </a:rPr>
              <a:t>Ensemble Methods(Stacking)-</a:t>
            </a:r>
            <a:r>
              <a:rPr lang="en-IN" sz="1600" b="1" u="sng" dirty="0"/>
              <a:t> </a:t>
            </a:r>
          </a:p>
          <a:p>
            <a:pPr marL="342900" indent="-342900">
              <a:buNone/>
            </a:pPr>
            <a:endParaRPr lang="en-IN" sz="1600" b="1"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100" name="Picture 4" descr="Image result for ensemble method stacking">
            <a:extLst>
              <a:ext uri="{FF2B5EF4-FFF2-40B4-BE49-F238E27FC236}">
                <a16:creationId xmlns:a16="http://schemas.microsoft.com/office/drawing/2014/main" id="{ACD9BA5C-9AF8-4DDE-9009-9FA7AE5E4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31597"/>
            <a:ext cx="6563864"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2E8FC4-547E-40C7-BAED-1E31658080BC}"/>
              </a:ext>
            </a:extLst>
          </p:cNvPr>
          <p:cNvSpPr txBox="1"/>
          <p:nvPr/>
        </p:nvSpPr>
        <p:spPr>
          <a:xfrm>
            <a:off x="307975" y="5943600"/>
            <a:ext cx="8302625" cy="646331"/>
          </a:xfrm>
          <a:prstGeom prst="rect">
            <a:avLst/>
          </a:prstGeom>
          <a:noFill/>
        </p:spPr>
        <p:txBody>
          <a:bodyPr wrap="square" rtlCol="0">
            <a:spAutoFit/>
          </a:bodyPr>
          <a:lstStyle/>
          <a:p>
            <a:r>
              <a:rPr lang="en-US" dirty="0"/>
              <a:t>Source: http://pubs.rsc.org/-/content/articlelanding/2014/mb/c4mb00410h/unauth#!divAbstract</a:t>
            </a:r>
          </a:p>
        </p:txBody>
      </p:sp>
    </p:spTree>
    <p:extLst>
      <p:ext uri="{BB962C8B-B14F-4D97-AF65-F5344CB8AC3E}">
        <p14:creationId xmlns:p14="http://schemas.microsoft.com/office/powerpoint/2010/main" val="86360310"/>
      </p:ext>
    </p:extLst>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342900" indent="-342900">
              <a:buNone/>
            </a:pPr>
            <a:r>
              <a:rPr lang="en-US" altLang="en-US" sz="1800" b="1" u="sng" dirty="0">
                <a:latin typeface="Arial" charset="0"/>
              </a:rPr>
              <a:t>Ensemble Methods(Stacking)-</a:t>
            </a:r>
            <a:r>
              <a:rPr lang="en-IN" sz="1600" b="1" u="sng" dirty="0"/>
              <a:t> </a:t>
            </a:r>
          </a:p>
          <a:p>
            <a:pPr marL="0" indent="0">
              <a:buNone/>
            </a:pPr>
            <a:endParaRPr lang="en-IN" sz="1400" dirty="0"/>
          </a:p>
          <a:p>
            <a:pPr marL="0" indent="0">
              <a:buNone/>
            </a:pPr>
            <a:r>
              <a:rPr lang="en-US" sz="1800" dirty="0"/>
              <a:t>Lab- 10  Improve defaulter prediction of the decision tree using Stacking</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4495800" y="6019800"/>
            <a:ext cx="43434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DT_Ensemble.ipynb</a:t>
            </a:r>
            <a:endParaRPr lang="en-US" sz="1600" dirty="0">
              <a:solidFill>
                <a:srgbClr val="000000"/>
              </a:solidFill>
            </a:endParaRPr>
          </a:p>
        </p:txBody>
      </p:sp>
    </p:spTree>
    <p:extLst>
      <p:ext uri="{BB962C8B-B14F-4D97-AF65-F5344CB8AC3E}">
        <p14:creationId xmlns:p14="http://schemas.microsoft.com/office/powerpoint/2010/main" val="4166971293"/>
      </p:ext>
    </p:extLst>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EAC39-0E4F-474B-B56E-61D8C3B670FB}"/>
              </a:ext>
            </a:extLst>
          </p:cNvPr>
          <p:cNvSpPr txBox="1"/>
          <p:nvPr/>
        </p:nvSpPr>
        <p:spPr>
          <a:xfrm>
            <a:off x="3848100" y="3244334"/>
            <a:ext cx="1447800" cy="369332"/>
          </a:xfrm>
          <a:prstGeom prst="rect">
            <a:avLst/>
          </a:prstGeom>
          <a:noFill/>
        </p:spPr>
        <p:txBody>
          <a:bodyPr wrap="square" rtlCol="0">
            <a:spAutoFit/>
          </a:bodyPr>
          <a:lstStyle/>
          <a:p>
            <a:r>
              <a:rPr lang="en-US" b="1" dirty="0"/>
              <a:t>Thank You</a:t>
            </a:r>
          </a:p>
        </p:txBody>
      </p:sp>
    </p:spTree>
    <p:extLst>
      <p:ext uri="{BB962C8B-B14F-4D97-AF65-F5344CB8AC3E}">
        <p14:creationId xmlns:p14="http://schemas.microsoft.com/office/powerpoint/2010/main" val="3994895256"/>
      </p:ext>
    </p:extLst>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0B2DAFCB-3F96-4408-9FD7-2CDBDD569EEF}"/>
              </a:ext>
            </a:extLst>
          </p:cNvPr>
          <p:cNvSpPr>
            <a:spLocks noGrp="1"/>
          </p:cNvSpPr>
          <p:nvPr>
            <p:ph type="ctrTitle"/>
          </p:nvPr>
        </p:nvSpPr>
        <p:spPr/>
        <p:txBody>
          <a:bodyPr/>
          <a:lstStyle/>
          <a:p>
            <a:pPr algn="ctr" eaLnBrk="1" hangingPunct="1"/>
            <a:r>
              <a:rPr lang="en-US" altLang="en-US" dirty="0"/>
              <a:t>Bias-Variance Decomposition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73289"/>
            <a:ext cx="8795664" cy="2948499"/>
          </a:xfrm>
        </p:spPr>
        <p:txBody>
          <a:bodyPr wrap="square">
            <a:spAutoFit/>
          </a:bodyPr>
          <a:lstStyle/>
          <a:p>
            <a:pPr marL="342900" indent="-342900">
              <a:buFont typeface="+mj-lt"/>
              <a:buAutoNum type="arabicPeriod"/>
            </a:pPr>
            <a:r>
              <a:rPr lang="en-US" sz="1600" dirty="0"/>
              <a:t>For effective ensemble we have to ensure - </a:t>
            </a:r>
          </a:p>
          <a:p>
            <a:pPr marL="854075" lvl="1" indent="-342900">
              <a:buFont typeface="+mj-lt"/>
              <a:buAutoNum type="alphaLcPeriod"/>
            </a:pPr>
            <a:r>
              <a:rPr lang="en-US" sz="1400" dirty="0"/>
              <a:t>The models are as different from each other as possible</a:t>
            </a:r>
          </a:p>
          <a:p>
            <a:pPr marL="854075" lvl="1" indent="-342900">
              <a:buFont typeface="+mj-lt"/>
              <a:buAutoNum type="alphaLcPeriod"/>
            </a:pPr>
            <a:r>
              <a:rPr lang="en-US" sz="1400" dirty="0"/>
              <a:t>The errors of each model should be independent i.e. should not correlate</a:t>
            </a:r>
          </a:p>
          <a:p>
            <a:pPr marL="854075" lvl="1" indent="-342900">
              <a:buFont typeface="+mj-lt"/>
              <a:buAutoNum type="alphaLcPeriod"/>
            </a:pPr>
            <a:r>
              <a:rPr lang="en-US" sz="1400" dirty="0"/>
              <a:t>Each model can be weak predictor (slightly better than random) but not poor predictor</a:t>
            </a:r>
          </a:p>
          <a:p>
            <a:pPr marL="342900" indent="-342900">
              <a:buFont typeface="+mj-lt"/>
              <a:buAutoNum type="arabicPeriod"/>
            </a:pPr>
            <a:endParaRPr lang="en-US" sz="1800" dirty="0"/>
          </a:p>
          <a:p>
            <a:pPr marL="342900" indent="-342900">
              <a:buFont typeface="+mj-lt"/>
              <a:buAutoNum type="arabicPeriod"/>
            </a:pPr>
            <a:r>
              <a:rPr lang="en-US" sz="1600" dirty="0"/>
              <a:t>The models in the ensemble </a:t>
            </a:r>
          </a:p>
          <a:p>
            <a:pPr marL="854075" lvl="1" indent="-342900">
              <a:buFont typeface="+mj-lt"/>
              <a:buAutoNum type="alphaLcPeriod"/>
            </a:pPr>
            <a:r>
              <a:rPr lang="en-US" sz="1400" dirty="0"/>
              <a:t>Are not regularized and hence each model tend to overfit prone to variance errors</a:t>
            </a:r>
          </a:p>
          <a:p>
            <a:pPr marL="854075" lvl="1" indent="-342900">
              <a:buFont typeface="+mj-lt"/>
              <a:buAutoNum type="alphaLcPeriod"/>
            </a:pPr>
            <a:r>
              <a:rPr lang="en-US" sz="1400" dirty="0"/>
              <a:t>The variance errors across all models put together cancel out at the time of aggregation / voting</a:t>
            </a:r>
          </a:p>
          <a:p>
            <a:pPr marL="854075" lvl="1" indent="-342900">
              <a:buFont typeface="+mj-lt"/>
              <a:buAutoNum type="alphaLcPeriod"/>
            </a:pPr>
            <a:r>
              <a:rPr lang="en-US" sz="1400" dirty="0"/>
              <a:t>As a result, ensemble helps hit two birds with same stone! Each model has low bias error and with the variance errors cancelling out at ensemble level lead to low variance and bias errors at ensemble level</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85D172E-2D07-4057-9BE5-2F6E25EA8A27}"/>
              </a:ext>
            </a:extLst>
          </p:cNvPr>
          <p:cNvSpPr txBox="1"/>
          <p:nvPr/>
        </p:nvSpPr>
        <p:spPr>
          <a:xfrm>
            <a:off x="460375" y="533400"/>
            <a:ext cx="4949825" cy="646331"/>
          </a:xfrm>
          <a:prstGeom prst="rect">
            <a:avLst/>
          </a:prstGeom>
          <a:noFill/>
        </p:spPr>
        <p:txBody>
          <a:bodyPr wrap="square" rtlCol="0">
            <a:spAutoFit/>
          </a:bodyPr>
          <a:lstStyle/>
          <a:p>
            <a:r>
              <a:rPr lang="en-US" altLang="en-US" b="1" u="sng" dirty="0"/>
              <a:t>Ensemble Methods </a:t>
            </a:r>
            <a:r>
              <a:rPr lang="en-US" altLang="en-US" dirty="0"/>
              <a:t>– Characteristics</a:t>
            </a:r>
            <a:endParaRPr lang="en-IN" sz="1600" dirty="0"/>
          </a:p>
          <a:p>
            <a:endParaRPr lang="en-US" dirty="0">
              <a:solidFill>
                <a:schemeClr val="tx1">
                  <a:lumMod val="50000"/>
                  <a:lumOff val="50000"/>
                </a:schemeClr>
              </a:solidFill>
            </a:endParaRPr>
          </a:p>
        </p:txBody>
      </p:sp>
      <p:pic>
        <p:nvPicPr>
          <p:cNvPr id="19" name="Picture 18">
            <a:extLst>
              <a:ext uri="{FF2B5EF4-FFF2-40B4-BE49-F238E27FC236}">
                <a16:creationId xmlns:a16="http://schemas.microsoft.com/office/drawing/2014/main" id="{5D6473A0-3F12-450C-ABB0-87F8A5140AE8}"/>
              </a:ext>
            </a:extLst>
          </p:cNvPr>
          <p:cNvPicPr>
            <a:picLocks noChangeAspect="1"/>
          </p:cNvPicPr>
          <p:nvPr/>
        </p:nvPicPr>
        <p:blipFill>
          <a:blip r:embed="rId3"/>
          <a:stretch>
            <a:fillRect/>
          </a:stretch>
        </p:blipFill>
        <p:spPr>
          <a:xfrm>
            <a:off x="2743200" y="4114800"/>
            <a:ext cx="4116954" cy="1361471"/>
          </a:xfrm>
          <a:prstGeom prst="rect">
            <a:avLst/>
          </a:prstGeom>
        </p:spPr>
      </p:pic>
      <p:grpSp>
        <p:nvGrpSpPr>
          <p:cNvPr id="3" name="Group 2">
            <a:extLst>
              <a:ext uri="{FF2B5EF4-FFF2-40B4-BE49-F238E27FC236}">
                <a16:creationId xmlns:a16="http://schemas.microsoft.com/office/drawing/2014/main" id="{6AE9AF7D-7F3F-4AC5-A813-484DB3CDF129}"/>
              </a:ext>
            </a:extLst>
          </p:cNvPr>
          <p:cNvGrpSpPr/>
          <p:nvPr/>
        </p:nvGrpSpPr>
        <p:grpSpPr>
          <a:xfrm>
            <a:off x="2750883" y="5607066"/>
            <a:ext cx="5783517" cy="641334"/>
            <a:chOff x="2750883" y="5607066"/>
            <a:chExt cx="5783517" cy="641334"/>
          </a:xfrm>
        </p:grpSpPr>
        <p:cxnSp>
          <p:nvCxnSpPr>
            <p:cNvPr id="43" name="Straight Connector 42">
              <a:extLst>
                <a:ext uri="{FF2B5EF4-FFF2-40B4-BE49-F238E27FC236}">
                  <a16:creationId xmlns:a16="http://schemas.microsoft.com/office/drawing/2014/main" id="{4A7498C0-593D-4BF6-9E9F-6479E7916B51}"/>
                </a:ext>
              </a:extLst>
            </p:cNvPr>
            <p:cNvCxnSpPr>
              <a:cxnSpLocks/>
            </p:cNvCxnSpPr>
            <p:nvPr/>
          </p:nvCxnSpPr>
          <p:spPr>
            <a:xfrm>
              <a:off x="2750883" y="5628375"/>
              <a:ext cx="0" cy="61055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3744723-F049-4107-960C-AFAB09CBBA76}"/>
                </a:ext>
              </a:extLst>
            </p:cNvPr>
            <p:cNvCxnSpPr>
              <a:cxnSpLocks/>
            </p:cNvCxnSpPr>
            <p:nvPr/>
          </p:nvCxnSpPr>
          <p:spPr>
            <a:xfrm flipH="1" flipV="1">
              <a:off x="2750883" y="6229469"/>
              <a:ext cx="764677" cy="18931"/>
            </a:xfrm>
            <a:prstGeom prst="line">
              <a:avLst/>
            </a:prstGeom>
          </p:spPr>
          <p:style>
            <a:lnRef idx="1">
              <a:schemeClr val="dk1"/>
            </a:lnRef>
            <a:fillRef idx="0">
              <a:schemeClr val="dk1"/>
            </a:fillRef>
            <a:effectRef idx="0">
              <a:schemeClr val="dk1"/>
            </a:effectRef>
            <a:fontRef idx="minor">
              <a:schemeClr val="tx1"/>
            </a:fontRef>
          </p:style>
        </p:cxnSp>
        <p:sp>
          <p:nvSpPr>
            <p:cNvPr id="45" name="Freeform: Shape 44">
              <a:extLst>
                <a:ext uri="{FF2B5EF4-FFF2-40B4-BE49-F238E27FC236}">
                  <a16:creationId xmlns:a16="http://schemas.microsoft.com/office/drawing/2014/main" id="{3BC80C95-8241-45DC-A8C2-20C7F2C53424}"/>
                </a:ext>
              </a:extLst>
            </p:cNvPr>
            <p:cNvSpPr/>
            <p:nvPr/>
          </p:nvSpPr>
          <p:spPr>
            <a:xfrm>
              <a:off x="2810643" y="5667349"/>
              <a:ext cx="729554" cy="496864"/>
            </a:xfrm>
            <a:custGeom>
              <a:avLst/>
              <a:gdLst>
                <a:gd name="connsiteX0" fmla="*/ 0 w 1536192"/>
                <a:gd name="connsiteY0" fmla="*/ 0 h 892109"/>
                <a:gd name="connsiteX1" fmla="*/ 12192 w 1536192"/>
                <a:gd name="connsiteY1" fmla="*/ 365760 h 892109"/>
                <a:gd name="connsiteX2" fmla="*/ 48768 w 1536192"/>
                <a:gd name="connsiteY2" fmla="*/ 438912 h 892109"/>
                <a:gd name="connsiteX3" fmla="*/ 73152 w 1536192"/>
                <a:gd name="connsiteY3" fmla="*/ 487680 h 892109"/>
                <a:gd name="connsiteX4" fmla="*/ 134112 w 1536192"/>
                <a:gd name="connsiteY4" fmla="*/ 597408 h 892109"/>
                <a:gd name="connsiteX5" fmla="*/ 207264 w 1536192"/>
                <a:gd name="connsiteY5" fmla="*/ 670560 h 892109"/>
                <a:gd name="connsiteX6" fmla="*/ 231648 w 1536192"/>
                <a:gd name="connsiteY6" fmla="*/ 707136 h 892109"/>
                <a:gd name="connsiteX7" fmla="*/ 304800 w 1536192"/>
                <a:gd name="connsiteY7" fmla="*/ 731520 h 892109"/>
                <a:gd name="connsiteX8" fmla="*/ 341376 w 1536192"/>
                <a:gd name="connsiteY8" fmla="*/ 743712 h 892109"/>
                <a:gd name="connsiteX9" fmla="*/ 426720 w 1536192"/>
                <a:gd name="connsiteY9" fmla="*/ 768096 h 892109"/>
                <a:gd name="connsiteX10" fmla="*/ 499872 w 1536192"/>
                <a:gd name="connsiteY10" fmla="*/ 792480 h 892109"/>
                <a:gd name="connsiteX11" fmla="*/ 536448 w 1536192"/>
                <a:gd name="connsiteY11" fmla="*/ 804672 h 892109"/>
                <a:gd name="connsiteX12" fmla="*/ 731520 w 1536192"/>
                <a:gd name="connsiteY12" fmla="*/ 816864 h 892109"/>
                <a:gd name="connsiteX13" fmla="*/ 792480 w 1536192"/>
                <a:gd name="connsiteY13" fmla="*/ 829056 h 892109"/>
                <a:gd name="connsiteX14" fmla="*/ 865632 w 1536192"/>
                <a:gd name="connsiteY14" fmla="*/ 865632 h 892109"/>
                <a:gd name="connsiteX15" fmla="*/ 1328928 w 1536192"/>
                <a:gd name="connsiteY15" fmla="*/ 877824 h 892109"/>
                <a:gd name="connsiteX16" fmla="*/ 1536192 w 1536192"/>
                <a:gd name="connsiteY16" fmla="*/ 890016 h 8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36192" h="892109">
                  <a:moveTo>
                    <a:pt x="0" y="0"/>
                  </a:moveTo>
                  <a:cubicBezTo>
                    <a:pt x="4064" y="121920"/>
                    <a:pt x="4812" y="243996"/>
                    <a:pt x="12192" y="365760"/>
                  </a:cubicBezTo>
                  <a:cubicBezTo>
                    <a:pt x="14086" y="397017"/>
                    <a:pt x="34280" y="413557"/>
                    <a:pt x="48768" y="438912"/>
                  </a:cubicBezTo>
                  <a:cubicBezTo>
                    <a:pt x="57785" y="454692"/>
                    <a:pt x="65993" y="470975"/>
                    <a:pt x="73152" y="487680"/>
                  </a:cubicBezTo>
                  <a:cubicBezTo>
                    <a:pt x="96149" y="541339"/>
                    <a:pt x="74709" y="538005"/>
                    <a:pt x="134112" y="597408"/>
                  </a:cubicBezTo>
                  <a:cubicBezTo>
                    <a:pt x="158496" y="621792"/>
                    <a:pt x="188136" y="641867"/>
                    <a:pt x="207264" y="670560"/>
                  </a:cubicBezTo>
                  <a:cubicBezTo>
                    <a:pt x="215392" y="682752"/>
                    <a:pt x="219222" y="699370"/>
                    <a:pt x="231648" y="707136"/>
                  </a:cubicBezTo>
                  <a:cubicBezTo>
                    <a:pt x="253444" y="720759"/>
                    <a:pt x="280416" y="723392"/>
                    <a:pt x="304800" y="731520"/>
                  </a:cubicBezTo>
                  <a:lnTo>
                    <a:pt x="341376" y="743712"/>
                  </a:lnTo>
                  <a:cubicBezTo>
                    <a:pt x="464297" y="784686"/>
                    <a:pt x="273631" y="722169"/>
                    <a:pt x="426720" y="768096"/>
                  </a:cubicBezTo>
                  <a:cubicBezTo>
                    <a:pt x="451339" y="775482"/>
                    <a:pt x="475488" y="784352"/>
                    <a:pt x="499872" y="792480"/>
                  </a:cubicBezTo>
                  <a:cubicBezTo>
                    <a:pt x="512064" y="796544"/>
                    <a:pt x="523622" y="803870"/>
                    <a:pt x="536448" y="804672"/>
                  </a:cubicBezTo>
                  <a:lnTo>
                    <a:pt x="731520" y="816864"/>
                  </a:lnTo>
                  <a:cubicBezTo>
                    <a:pt x="751840" y="820928"/>
                    <a:pt x="773077" y="821780"/>
                    <a:pt x="792480" y="829056"/>
                  </a:cubicBezTo>
                  <a:cubicBezTo>
                    <a:pt x="831810" y="843805"/>
                    <a:pt x="822118" y="863509"/>
                    <a:pt x="865632" y="865632"/>
                  </a:cubicBezTo>
                  <a:cubicBezTo>
                    <a:pt x="1019934" y="873159"/>
                    <a:pt x="1174496" y="873760"/>
                    <a:pt x="1328928" y="877824"/>
                  </a:cubicBezTo>
                  <a:cubicBezTo>
                    <a:pt x="1437709" y="899580"/>
                    <a:pt x="1369166" y="890016"/>
                    <a:pt x="1536192" y="890016"/>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7C99CA18-6EDC-428F-961D-1A71BC775820}"/>
                </a:ext>
              </a:extLst>
            </p:cNvPr>
            <p:cNvSpPr/>
            <p:nvPr/>
          </p:nvSpPr>
          <p:spPr>
            <a:xfrm>
              <a:off x="2777142" y="5607066"/>
              <a:ext cx="710478" cy="596296"/>
            </a:xfrm>
            <a:custGeom>
              <a:avLst/>
              <a:gdLst>
                <a:gd name="connsiteX0" fmla="*/ 0 w 1499616"/>
                <a:gd name="connsiteY0" fmla="*/ 841248 h 841248"/>
                <a:gd name="connsiteX1" fmla="*/ 268224 w 1499616"/>
                <a:gd name="connsiteY1" fmla="*/ 829056 h 841248"/>
                <a:gd name="connsiteX2" fmla="*/ 365760 w 1499616"/>
                <a:gd name="connsiteY2" fmla="*/ 804672 h 841248"/>
                <a:gd name="connsiteX3" fmla="*/ 548640 w 1499616"/>
                <a:gd name="connsiteY3" fmla="*/ 792480 h 841248"/>
                <a:gd name="connsiteX4" fmla="*/ 621792 w 1499616"/>
                <a:gd name="connsiteY4" fmla="*/ 755904 h 841248"/>
                <a:gd name="connsiteX5" fmla="*/ 658368 w 1499616"/>
                <a:gd name="connsiteY5" fmla="*/ 731520 h 841248"/>
                <a:gd name="connsiteX6" fmla="*/ 731520 w 1499616"/>
                <a:gd name="connsiteY6" fmla="*/ 707136 h 841248"/>
                <a:gd name="connsiteX7" fmla="*/ 804672 w 1499616"/>
                <a:gd name="connsiteY7" fmla="*/ 682752 h 841248"/>
                <a:gd name="connsiteX8" fmla="*/ 841248 w 1499616"/>
                <a:gd name="connsiteY8" fmla="*/ 670560 h 841248"/>
                <a:gd name="connsiteX9" fmla="*/ 865632 w 1499616"/>
                <a:gd name="connsiteY9" fmla="*/ 633984 h 841248"/>
                <a:gd name="connsiteX10" fmla="*/ 902208 w 1499616"/>
                <a:gd name="connsiteY10" fmla="*/ 621792 h 841248"/>
                <a:gd name="connsiteX11" fmla="*/ 938784 w 1499616"/>
                <a:gd name="connsiteY11" fmla="*/ 585216 h 841248"/>
                <a:gd name="connsiteX12" fmla="*/ 999744 w 1499616"/>
                <a:gd name="connsiteY12" fmla="*/ 475488 h 841248"/>
                <a:gd name="connsiteX13" fmla="*/ 1036320 w 1499616"/>
                <a:gd name="connsiteY13" fmla="*/ 463296 h 841248"/>
                <a:gd name="connsiteX14" fmla="*/ 1097280 w 1499616"/>
                <a:gd name="connsiteY14" fmla="*/ 414528 h 841248"/>
                <a:gd name="connsiteX15" fmla="*/ 1133856 w 1499616"/>
                <a:gd name="connsiteY15" fmla="*/ 377952 h 841248"/>
                <a:gd name="connsiteX16" fmla="*/ 1194816 w 1499616"/>
                <a:gd name="connsiteY16" fmla="*/ 365760 h 841248"/>
                <a:gd name="connsiteX17" fmla="*/ 1231392 w 1499616"/>
                <a:gd name="connsiteY17" fmla="*/ 353568 h 841248"/>
                <a:gd name="connsiteX18" fmla="*/ 1280160 w 1499616"/>
                <a:gd name="connsiteY18" fmla="*/ 280416 h 841248"/>
                <a:gd name="connsiteX19" fmla="*/ 1304544 w 1499616"/>
                <a:gd name="connsiteY19" fmla="*/ 231648 h 841248"/>
                <a:gd name="connsiteX20" fmla="*/ 1341120 w 1499616"/>
                <a:gd name="connsiteY20" fmla="*/ 195072 h 841248"/>
                <a:gd name="connsiteX21" fmla="*/ 1365504 w 1499616"/>
                <a:gd name="connsiteY21" fmla="*/ 158496 h 841248"/>
                <a:gd name="connsiteX22" fmla="*/ 1402080 w 1499616"/>
                <a:gd name="connsiteY22" fmla="*/ 109728 h 841248"/>
                <a:gd name="connsiteX23" fmla="*/ 1450848 w 1499616"/>
                <a:gd name="connsiteY23" fmla="*/ 36576 h 841248"/>
                <a:gd name="connsiteX24" fmla="*/ 1499616 w 1499616"/>
                <a:gd name="connsiteY24" fmla="*/ 0 h 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99616" h="841248">
                  <a:moveTo>
                    <a:pt x="0" y="841248"/>
                  </a:moveTo>
                  <a:cubicBezTo>
                    <a:pt x="89408" y="837184"/>
                    <a:pt x="179168" y="837962"/>
                    <a:pt x="268224" y="829056"/>
                  </a:cubicBezTo>
                  <a:cubicBezTo>
                    <a:pt x="301570" y="825721"/>
                    <a:pt x="332322" y="806901"/>
                    <a:pt x="365760" y="804672"/>
                  </a:cubicBezTo>
                  <a:lnTo>
                    <a:pt x="548640" y="792480"/>
                  </a:lnTo>
                  <a:cubicBezTo>
                    <a:pt x="653462" y="722599"/>
                    <a:pt x="520838" y="806381"/>
                    <a:pt x="621792" y="755904"/>
                  </a:cubicBezTo>
                  <a:cubicBezTo>
                    <a:pt x="634898" y="749351"/>
                    <a:pt x="644978" y="737471"/>
                    <a:pt x="658368" y="731520"/>
                  </a:cubicBezTo>
                  <a:cubicBezTo>
                    <a:pt x="681856" y="721081"/>
                    <a:pt x="707136" y="715264"/>
                    <a:pt x="731520" y="707136"/>
                  </a:cubicBezTo>
                  <a:lnTo>
                    <a:pt x="804672" y="682752"/>
                  </a:lnTo>
                  <a:lnTo>
                    <a:pt x="841248" y="670560"/>
                  </a:lnTo>
                  <a:cubicBezTo>
                    <a:pt x="849376" y="658368"/>
                    <a:pt x="854190" y="643138"/>
                    <a:pt x="865632" y="633984"/>
                  </a:cubicBezTo>
                  <a:cubicBezTo>
                    <a:pt x="875667" y="625956"/>
                    <a:pt x="891515" y="628921"/>
                    <a:pt x="902208" y="621792"/>
                  </a:cubicBezTo>
                  <a:cubicBezTo>
                    <a:pt x="916554" y="612228"/>
                    <a:pt x="926592" y="597408"/>
                    <a:pt x="938784" y="585216"/>
                  </a:cubicBezTo>
                  <a:cubicBezTo>
                    <a:pt x="956961" y="530686"/>
                    <a:pt x="952815" y="506774"/>
                    <a:pt x="999744" y="475488"/>
                  </a:cubicBezTo>
                  <a:cubicBezTo>
                    <a:pt x="1010437" y="468359"/>
                    <a:pt x="1024128" y="467360"/>
                    <a:pt x="1036320" y="463296"/>
                  </a:cubicBezTo>
                  <a:cubicBezTo>
                    <a:pt x="1090854" y="381495"/>
                    <a:pt x="1026612" y="461640"/>
                    <a:pt x="1097280" y="414528"/>
                  </a:cubicBezTo>
                  <a:cubicBezTo>
                    <a:pt x="1111626" y="404964"/>
                    <a:pt x="1118434" y="385663"/>
                    <a:pt x="1133856" y="377952"/>
                  </a:cubicBezTo>
                  <a:cubicBezTo>
                    <a:pt x="1152391" y="368685"/>
                    <a:pt x="1174712" y="370786"/>
                    <a:pt x="1194816" y="365760"/>
                  </a:cubicBezTo>
                  <a:cubicBezTo>
                    <a:pt x="1207284" y="362643"/>
                    <a:pt x="1219200" y="357632"/>
                    <a:pt x="1231392" y="353568"/>
                  </a:cubicBezTo>
                  <a:cubicBezTo>
                    <a:pt x="1247648" y="329184"/>
                    <a:pt x="1267054" y="306628"/>
                    <a:pt x="1280160" y="280416"/>
                  </a:cubicBezTo>
                  <a:cubicBezTo>
                    <a:pt x="1288288" y="264160"/>
                    <a:pt x="1293980" y="246437"/>
                    <a:pt x="1304544" y="231648"/>
                  </a:cubicBezTo>
                  <a:cubicBezTo>
                    <a:pt x="1314566" y="217618"/>
                    <a:pt x="1330082" y="208318"/>
                    <a:pt x="1341120" y="195072"/>
                  </a:cubicBezTo>
                  <a:cubicBezTo>
                    <a:pt x="1350501" y="183815"/>
                    <a:pt x="1356987" y="170420"/>
                    <a:pt x="1365504" y="158496"/>
                  </a:cubicBezTo>
                  <a:cubicBezTo>
                    <a:pt x="1377315" y="141961"/>
                    <a:pt x="1390427" y="126375"/>
                    <a:pt x="1402080" y="109728"/>
                  </a:cubicBezTo>
                  <a:cubicBezTo>
                    <a:pt x="1418886" y="85720"/>
                    <a:pt x="1426464" y="52832"/>
                    <a:pt x="1450848" y="36576"/>
                  </a:cubicBezTo>
                  <a:cubicBezTo>
                    <a:pt x="1492206" y="9004"/>
                    <a:pt x="1477063" y="22553"/>
                    <a:pt x="1499616" y="0"/>
                  </a:cubicBezTo>
                </a:path>
              </a:pathLst>
            </a:cu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2BD0C3F-7780-48D1-8DDD-E67CF35FD2BA}"/>
                </a:ext>
              </a:extLst>
            </p:cNvPr>
            <p:cNvGrpSpPr/>
            <p:nvPr/>
          </p:nvGrpSpPr>
          <p:grpSpPr>
            <a:xfrm>
              <a:off x="6054660" y="5634532"/>
              <a:ext cx="991688" cy="613868"/>
              <a:chOff x="5078684" y="5790655"/>
              <a:chExt cx="1369741" cy="592667"/>
            </a:xfrm>
          </p:grpSpPr>
          <p:cxnSp>
            <p:nvCxnSpPr>
              <p:cNvPr id="39" name="Straight Connector 38">
                <a:extLst>
                  <a:ext uri="{FF2B5EF4-FFF2-40B4-BE49-F238E27FC236}">
                    <a16:creationId xmlns:a16="http://schemas.microsoft.com/office/drawing/2014/main" id="{BAAEE70C-1DFD-44A9-A248-55BD00CF11F4}"/>
                  </a:ext>
                </a:extLst>
              </p:cNvPr>
              <p:cNvCxnSpPr>
                <a:cxnSpLocks/>
              </p:cNvCxnSpPr>
              <p:nvPr/>
            </p:nvCxnSpPr>
            <p:spPr>
              <a:xfrm>
                <a:off x="5078684" y="5790655"/>
                <a:ext cx="0" cy="58361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348DE5C-3A7B-46F4-8247-A004AD3CE501}"/>
                  </a:ext>
                </a:extLst>
              </p:cNvPr>
              <p:cNvCxnSpPr>
                <a:cxnSpLocks/>
              </p:cNvCxnSpPr>
              <p:nvPr/>
            </p:nvCxnSpPr>
            <p:spPr>
              <a:xfrm flipH="1" flipV="1">
                <a:off x="5078684" y="6365226"/>
                <a:ext cx="1369741" cy="18096"/>
              </a:xfrm>
              <a:prstGeom prst="line">
                <a:avLst/>
              </a:prstGeom>
            </p:spPr>
            <p:style>
              <a:lnRef idx="1">
                <a:schemeClr val="dk1"/>
              </a:lnRef>
              <a:fillRef idx="0">
                <a:schemeClr val="dk1"/>
              </a:fillRef>
              <a:effectRef idx="0">
                <a:schemeClr val="dk1"/>
              </a:effectRef>
              <a:fontRef idx="minor">
                <a:schemeClr val="tx1"/>
              </a:fontRef>
            </p:style>
          </p:cxnSp>
          <p:sp>
            <p:nvSpPr>
              <p:cNvPr id="41" name="Freeform: Shape 40">
                <a:extLst>
                  <a:ext uri="{FF2B5EF4-FFF2-40B4-BE49-F238E27FC236}">
                    <a16:creationId xmlns:a16="http://schemas.microsoft.com/office/drawing/2014/main" id="{74FA34F5-22F3-4BE0-98BC-06F24FF70C7D}"/>
                  </a:ext>
                </a:extLst>
              </p:cNvPr>
              <p:cNvSpPr/>
              <p:nvPr/>
            </p:nvSpPr>
            <p:spPr>
              <a:xfrm>
                <a:off x="5146803" y="5954832"/>
                <a:ext cx="720597" cy="367530"/>
              </a:xfrm>
              <a:custGeom>
                <a:avLst/>
                <a:gdLst>
                  <a:gd name="connsiteX0" fmla="*/ 0 w 1499616"/>
                  <a:gd name="connsiteY0" fmla="*/ 841248 h 841248"/>
                  <a:gd name="connsiteX1" fmla="*/ 268224 w 1499616"/>
                  <a:gd name="connsiteY1" fmla="*/ 829056 h 841248"/>
                  <a:gd name="connsiteX2" fmla="*/ 365760 w 1499616"/>
                  <a:gd name="connsiteY2" fmla="*/ 804672 h 841248"/>
                  <a:gd name="connsiteX3" fmla="*/ 548640 w 1499616"/>
                  <a:gd name="connsiteY3" fmla="*/ 792480 h 841248"/>
                  <a:gd name="connsiteX4" fmla="*/ 621792 w 1499616"/>
                  <a:gd name="connsiteY4" fmla="*/ 755904 h 841248"/>
                  <a:gd name="connsiteX5" fmla="*/ 658368 w 1499616"/>
                  <a:gd name="connsiteY5" fmla="*/ 731520 h 841248"/>
                  <a:gd name="connsiteX6" fmla="*/ 731520 w 1499616"/>
                  <a:gd name="connsiteY6" fmla="*/ 707136 h 841248"/>
                  <a:gd name="connsiteX7" fmla="*/ 804672 w 1499616"/>
                  <a:gd name="connsiteY7" fmla="*/ 682752 h 841248"/>
                  <a:gd name="connsiteX8" fmla="*/ 841248 w 1499616"/>
                  <a:gd name="connsiteY8" fmla="*/ 670560 h 841248"/>
                  <a:gd name="connsiteX9" fmla="*/ 865632 w 1499616"/>
                  <a:gd name="connsiteY9" fmla="*/ 633984 h 841248"/>
                  <a:gd name="connsiteX10" fmla="*/ 902208 w 1499616"/>
                  <a:gd name="connsiteY10" fmla="*/ 621792 h 841248"/>
                  <a:gd name="connsiteX11" fmla="*/ 938784 w 1499616"/>
                  <a:gd name="connsiteY11" fmla="*/ 585216 h 841248"/>
                  <a:gd name="connsiteX12" fmla="*/ 999744 w 1499616"/>
                  <a:gd name="connsiteY12" fmla="*/ 475488 h 841248"/>
                  <a:gd name="connsiteX13" fmla="*/ 1036320 w 1499616"/>
                  <a:gd name="connsiteY13" fmla="*/ 463296 h 841248"/>
                  <a:gd name="connsiteX14" fmla="*/ 1097280 w 1499616"/>
                  <a:gd name="connsiteY14" fmla="*/ 414528 h 841248"/>
                  <a:gd name="connsiteX15" fmla="*/ 1133856 w 1499616"/>
                  <a:gd name="connsiteY15" fmla="*/ 377952 h 841248"/>
                  <a:gd name="connsiteX16" fmla="*/ 1194816 w 1499616"/>
                  <a:gd name="connsiteY16" fmla="*/ 365760 h 841248"/>
                  <a:gd name="connsiteX17" fmla="*/ 1231392 w 1499616"/>
                  <a:gd name="connsiteY17" fmla="*/ 353568 h 841248"/>
                  <a:gd name="connsiteX18" fmla="*/ 1280160 w 1499616"/>
                  <a:gd name="connsiteY18" fmla="*/ 280416 h 841248"/>
                  <a:gd name="connsiteX19" fmla="*/ 1304544 w 1499616"/>
                  <a:gd name="connsiteY19" fmla="*/ 231648 h 841248"/>
                  <a:gd name="connsiteX20" fmla="*/ 1341120 w 1499616"/>
                  <a:gd name="connsiteY20" fmla="*/ 195072 h 841248"/>
                  <a:gd name="connsiteX21" fmla="*/ 1365504 w 1499616"/>
                  <a:gd name="connsiteY21" fmla="*/ 158496 h 841248"/>
                  <a:gd name="connsiteX22" fmla="*/ 1402080 w 1499616"/>
                  <a:gd name="connsiteY22" fmla="*/ 109728 h 841248"/>
                  <a:gd name="connsiteX23" fmla="*/ 1450848 w 1499616"/>
                  <a:gd name="connsiteY23" fmla="*/ 36576 h 841248"/>
                  <a:gd name="connsiteX24" fmla="*/ 1499616 w 1499616"/>
                  <a:gd name="connsiteY24" fmla="*/ 0 h 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99616" h="841248">
                    <a:moveTo>
                      <a:pt x="0" y="841248"/>
                    </a:moveTo>
                    <a:cubicBezTo>
                      <a:pt x="89408" y="837184"/>
                      <a:pt x="179168" y="837962"/>
                      <a:pt x="268224" y="829056"/>
                    </a:cubicBezTo>
                    <a:cubicBezTo>
                      <a:pt x="301570" y="825721"/>
                      <a:pt x="332322" y="806901"/>
                      <a:pt x="365760" y="804672"/>
                    </a:cubicBezTo>
                    <a:lnTo>
                      <a:pt x="548640" y="792480"/>
                    </a:lnTo>
                    <a:cubicBezTo>
                      <a:pt x="653462" y="722599"/>
                      <a:pt x="520838" y="806381"/>
                      <a:pt x="621792" y="755904"/>
                    </a:cubicBezTo>
                    <a:cubicBezTo>
                      <a:pt x="634898" y="749351"/>
                      <a:pt x="644978" y="737471"/>
                      <a:pt x="658368" y="731520"/>
                    </a:cubicBezTo>
                    <a:cubicBezTo>
                      <a:pt x="681856" y="721081"/>
                      <a:pt x="707136" y="715264"/>
                      <a:pt x="731520" y="707136"/>
                    </a:cubicBezTo>
                    <a:lnTo>
                      <a:pt x="804672" y="682752"/>
                    </a:lnTo>
                    <a:lnTo>
                      <a:pt x="841248" y="670560"/>
                    </a:lnTo>
                    <a:cubicBezTo>
                      <a:pt x="849376" y="658368"/>
                      <a:pt x="854190" y="643138"/>
                      <a:pt x="865632" y="633984"/>
                    </a:cubicBezTo>
                    <a:cubicBezTo>
                      <a:pt x="875667" y="625956"/>
                      <a:pt x="891515" y="628921"/>
                      <a:pt x="902208" y="621792"/>
                    </a:cubicBezTo>
                    <a:cubicBezTo>
                      <a:pt x="916554" y="612228"/>
                      <a:pt x="926592" y="597408"/>
                      <a:pt x="938784" y="585216"/>
                    </a:cubicBezTo>
                    <a:cubicBezTo>
                      <a:pt x="956961" y="530686"/>
                      <a:pt x="952815" y="506774"/>
                      <a:pt x="999744" y="475488"/>
                    </a:cubicBezTo>
                    <a:cubicBezTo>
                      <a:pt x="1010437" y="468359"/>
                      <a:pt x="1024128" y="467360"/>
                      <a:pt x="1036320" y="463296"/>
                    </a:cubicBezTo>
                    <a:cubicBezTo>
                      <a:pt x="1090854" y="381495"/>
                      <a:pt x="1026612" y="461640"/>
                      <a:pt x="1097280" y="414528"/>
                    </a:cubicBezTo>
                    <a:cubicBezTo>
                      <a:pt x="1111626" y="404964"/>
                      <a:pt x="1118434" y="385663"/>
                      <a:pt x="1133856" y="377952"/>
                    </a:cubicBezTo>
                    <a:cubicBezTo>
                      <a:pt x="1152391" y="368685"/>
                      <a:pt x="1174712" y="370786"/>
                      <a:pt x="1194816" y="365760"/>
                    </a:cubicBezTo>
                    <a:cubicBezTo>
                      <a:pt x="1207284" y="362643"/>
                      <a:pt x="1219200" y="357632"/>
                      <a:pt x="1231392" y="353568"/>
                    </a:cubicBezTo>
                    <a:cubicBezTo>
                      <a:pt x="1247648" y="329184"/>
                      <a:pt x="1267054" y="306628"/>
                      <a:pt x="1280160" y="280416"/>
                    </a:cubicBezTo>
                    <a:cubicBezTo>
                      <a:pt x="1288288" y="264160"/>
                      <a:pt x="1293980" y="246437"/>
                      <a:pt x="1304544" y="231648"/>
                    </a:cubicBezTo>
                    <a:cubicBezTo>
                      <a:pt x="1314566" y="217618"/>
                      <a:pt x="1330082" y="208318"/>
                      <a:pt x="1341120" y="195072"/>
                    </a:cubicBezTo>
                    <a:cubicBezTo>
                      <a:pt x="1350501" y="183815"/>
                      <a:pt x="1356987" y="170420"/>
                      <a:pt x="1365504" y="158496"/>
                    </a:cubicBezTo>
                    <a:cubicBezTo>
                      <a:pt x="1377315" y="141961"/>
                      <a:pt x="1390427" y="126375"/>
                      <a:pt x="1402080" y="109728"/>
                    </a:cubicBezTo>
                    <a:cubicBezTo>
                      <a:pt x="1418886" y="85720"/>
                      <a:pt x="1426464" y="52832"/>
                      <a:pt x="1450848" y="36576"/>
                    </a:cubicBezTo>
                    <a:cubicBezTo>
                      <a:pt x="1492206" y="9004"/>
                      <a:pt x="1477063" y="22553"/>
                      <a:pt x="1499616" y="0"/>
                    </a:cubicBezTo>
                  </a:path>
                </a:pathLst>
              </a:cu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3D681A35-B7C0-4AFE-93B8-CE4C7120238F}"/>
                  </a:ext>
                </a:extLst>
              </p:cNvPr>
              <p:cNvSpPr/>
              <p:nvPr/>
            </p:nvSpPr>
            <p:spPr>
              <a:xfrm>
                <a:off x="5124958" y="5868549"/>
                <a:ext cx="1187228" cy="453813"/>
              </a:xfrm>
              <a:custGeom>
                <a:avLst/>
                <a:gdLst>
                  <a:gd name="connsiteX0" fmla="*/ 0 w 1487424"/>
                  <a:gd name="connsiteY0" fmla="*/ 0 h 816864"/>
                  <a:gd name="connsiteX1" fmla="*/ 60960 w 1487424"/>
                  <a:gd name="connsiteY1" fmla="*/ 85344 h 816864"/>
                  <a:gd name="connsiteX2" fmla="*/ 134112 w 1487424"/>
                  <a:gd name="connsiteY2" fmla="*/ 195072 h 816864"/>
                  <a:gd name="connsiteX3" fmla="*/ 158496 w 1487424"/>
                  <a:gd name="connsiteY3" fmla="*/ 231648 h 816864"/>
                  <a:gd name="connsiteX4" fmla="*/ 170688 w 1487424"/>
                  <a:gd name="connsiteY4" fmla="*/ 268224 h 816864"/>
                  <a:gd name="connsiteX5" fmla="*/ 231648 w 1487424"/>
                  <a:gd name="connsiteY5" fmla="*/ 341376 h 816864"/>
                  <a:gd name="connsiteX6" fmla="*/ 256032 w 1487424"/>
                  <a:gd name="connsiteY6" fmla="*/ 414528 h 816864"/>
                  <a:gd name="connsiteX7" fmla="*/ 280416 w 1487424"/>
                  <a:gd name="connsiteY7" fmla="*/ 463296 h 816864"/>
                  <a:gd name="connsiteX8" fmla="*/ 292608 w 1487424"/>
                  <a:gd name="connsiteY8" fmla="*/ 499872 h 816864"/>
                  <a:gd name="connsiteX9" fmla="*/ 329184 w 1487424"/>
                  <a:gd name="connsiteY9" fmla="*/ 512064 h 816864"/>
                  <a:gd name="connsiteX10" fmla="*/ 365760 w 1487424"/>
                  <a:gd name="connsiteY10" fmla="*/ 548640 h 816864"/>
                  <a:gd name="connsiteX11" fmla="*/ 390144 w 1487424"/>
                  <a:gd name="connsiteY11" fmla="*/ 585216 h 816864"/>
                  <a:gd name="connsiteX12" fmla="*/ 426720 w 1487424"/>
                  <a:gd name="connsiteY12" fmla="*/ 597408 h 816864"/>
                  <a:gd name="connsiteX13" fmla="*/ 487680 w 1487424"/>
                  <a:gd name="connsiteY13" fmla="*/ 670560 h 816864"/>
                  <a:gd name="connsiteX14" fmla="*/ 524256 w 1487424"/>
                  <a:gd name="connsiteY14" fmla="*/ 682752 h 816864"/>
                  <a:gd name="connsiteX15" fmla="*/ 560832 w 1487424"/>
                  <a:gd name="connsiteY15" fmla="*/ 719328 h 816864"/>
                  <a:gd name="connsiteX16" fmla="*/ 633984 w 1487424"/>
                  <a:gd name="connsiteY16" fmla="*/ 743712 h 816864"/>
                  <a:gd name="connsiteX17" fmla="*/ 987552 w 1487424"/>
                  <a:gd name="connsiteY17" fmla="*/ 768096 h 816864"/>
                  <a:gd name="connsiteX18" fmla="*/ 1450848 w 1487424"/>
                  <a:gd name="connsiteY18" fmla="*/ 804672 h 816864"/>
                  <a:gd name="connsiteX19" fmla="*/ 1487424 w 1487424"/>
                  <a:gd name="connsiteY19" fmla="*/ 816864 h 81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87424" h="816864">
                    <a:moveTo>
                      <a:pt x="0" y="0"/>
                    </a:moveTo>
                    <a:cubicBezTo>
                      <a:pt x="58537" y="146343"/>
                      <a:pt x="-13049" y="763"/>
                      <a:pt x="60960" y="85344"/>
                    </a:cubicBezTo>
                    <a:lnTo>
                      <a:pt x="134112" y="195072"/>
                    </a:lnTo>
                    <a:cubicBezTo>
                      <a:pt x="142240" y="207264"/>
                      <a:pt x="153862" y="217747"/>
                      <a:pt x="158496" y="231648"/>
                    </a:cubicBezTo>
                    <a:cubicBezTo>
                      <a:pt x="162560" y="243840"/>
                      <a:pt x="163559" y="257531"/>
                      <a:pt x="170688" y="268224"/>
                    </a:cubicBezTo>
                    <a:cubicBezTo>
                      <a:pt x="208970" y="325647"/>
                      <a:pt x="205055" y="281543"/>
                      <a:pt x="231648" y="341376"/>
                    </a:cubicBezTo>
                    <a:cubicBezTo>
                      <a:pt x="242087" y="364864"/>
                      <a:pt x="244537" y="391539"/>
                      <a:pt x="256032" y="414528"/>
                    </a:cubicBezTo>
                    <a:cubicBezTo>
                      <a:pt x="264160" y="430784"/>
                      <a:pt x="273257" y="446591"/>
                      <a:pt x="280416" y="463296"/>
                    </a:cubicBezTo>
                    <a:cubicBezTo>
                      <a:pt x="285478" y="475108"/>
                      <a:pt x="283521" y="490785"/>
                      <a:pt x="292608" y="499872"/>
                    </a:cubicBezTo>
                    <a:cubicBezTo>
                      <a:pt x="301695" y="508959"/>
                      <a:pt x="316992" y="508000"/>
                      <a:pt x="329184" y="512064"/>
                    </a:cubicBezTo>
                    <a:cubicBezTo>
                      <a:pt x="341376" y="524256"/>
                      <a:pt x="354722" y="535394"/>
                      <a:pt x="365760" y="548640"/>
                    </a:cubicBezTo>
                    <a:cubicBezTo>
                      <a:pt x="375141" y="559897"/>
                      <a:pt x="378702" y="576062"/>
                      <a:pt x="390144" y="585216"/>
                    </a:cubicBezTo>
                    <a:cubicBezTo>
                      <a:pt x="400179" y="593244"/>
                      <a:pt x="414528" y="593344"/>
                      <a:pt x="426720" y="597408"/>
                    </a:cubicBezTo>
                    <a:cubicBezTo>
                      <a:pt x="444713" y="624397"/>
                      <a:pt x="459518" y="651785"/>
                      <a:pt x="487680" y="670560"/>
                    </a:cubicBezTo>
                    <a:cubicBezTo>
                      <a:pt x="498373" y="677689"/>
                      <a:pt x="512064" y="678688"/>
                      <a:pt x="524256" y="682752"/>
                    </a:cubicBezTo>
                    <a:cubicBezTo>
                      <a:pt x="536448" y="694944"/>
                      <a:pt x="545760" y="710955"/>
                      <a:pt x="560832" y="719328"/>
                    </a:cubicBezTo>
                    <a:cubicBezTo>
                      <a:pt x="583300" y="731810"/>
                      <a:pt x="609600" y="735584"/>
                      <a:pt x="633984" y="743712"/>
                    </a:cubicBezTo>
                    <a:cubicBezTo>
                      <a:pt x="770876" y="789343"/>
                      <a:pt x="657718" y="755410"/>
                      <a:pt x="987552" y="768096"/>
                    </a:cubicBezTo>
                    <a:cubicBezTo>
                      <a:pt x="1203433" y="822066"/>
                      <a:pt x="1051594" y="791364"/>
                      <a:pt x="1450848" y="804672"/>
                    </a:cubicBezTo>
                    <a:lnTo>
                      <a:pt x="1487424" y="816864"/>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2F972AD-0E5F-4AD8-BFCE-31A6E2509B2A}"/>
                </a:ext>
              </a:extLst>
            </p:cNvPr>
            <p:cNvGrpSpPr/>
            <p:nvPr/>
          </p:nvGrpSpPr>
          <p:grpSpPr>
            <a:xfrm>
              <a:off x="3810926" y="5673118"/>
              <a:ext cx="808005" cy="575281"/>
              <a:chOff x="2037629" y="5780306"/>
              <a:chExt cx="1369741" cy="603016"/>
            </a:xfrm>
          </p:grpSpPr>
          <p:cxnSp>
            <p:nvCxnSpPr>
              <p:cNvPr id="35" name="Straight Connector 34">
                <a:extLst>
                  <a:ext uri="{FF2B5EF4-FFF2-40B4-BE49-F238E27FC236}">
                    <a16:creationId xmlns:a16="http://schemas.microsoft.com/office/drawing/2014/main" id="{FDA7A470-BB59-4006-B01E-7321B489A5F1}"/>
                  </a:ext>
                </a:extLst>
              </p:cNvPr>
              <p:cNvCxnSpPr>
                <a:cxnSpLocks/>
              </p:cNvCxnSpPr>
              <p:nvPr/>
            </p:nvCxnSpPr>
            <p:spPr>
              <a:xfrm>
                <a:off x="2037629" y="5790655"/>
                <a:ext cx="0" cy="58361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945B042-AD83-4DF5-8EF4-F015625C3784}"/>
                  </a:ext>
                </a:extLst>
              </p:cNvPr>
              <p:cNvCxnSpPr>
                <a:cxnSpLocks/>
              </p:cNvCxnSpPr>
              <p:nvPr/>
            </p:nvCxnSpPr>
            <p:spPr>
              <a:xfrm flipH="1" flipV="1">
                <a:off x="2037629" y="6365226"/>
                <a:ext cx="1369741" cy="18096"/>
              </a:xfrm>
              <a:prstGeom prst="line">
                <a:avLst/>
              </a:prstGeom>
            </p:spPr>
            <p:style>
              <a:lnRef idx="1">
                <a:schemeClr val="dk1"/>
              </a:lnRef>
              <a:fillRef idx="0">
                <a:schemeClr val="dk1"/>
              </a:fillRef>
              <a:effectRef idx="0">
                <a:schemeClr val="dk1"/>
              </a:effectRef>
              <a:fontRef idx="minor">
                <a:schemeClr val="tx1"/>
              </a:fontRef>
            </p:style>
          </p:cxnSp>
          <p:sp>
            <p:nvSpPr>
              <p:cNvPr id="37" name="Freeform: Shape 36">
                <a:extLst>
                  <a:ext uri="{FF2B5EF4-FFF2-40B4-BE49-F238E27FC236}">
                    <a16:creationId xmlns:a16="http://schemas.microsoft.com/office/drawing/2014/main" id="{C5B09B54-9F44-4EBA-AC10-67F04B56EB06}"/>
                  </a:ext>
                </a:extLst>
              </p:cNvPr>
              <p:cNvSpPr/>
              <p:nvPr/>
            </p:nvSpPr>
            <p:spPr>
              <a:xfrm>
                <a:off x="2144674" y="5827909"/>
                <a:ext cx="1226153" cy="495616"/>
              </a:xfrm>
              <a:custGeom>
                <a:avLst/>
                <a:gdLst>
                  <a:gd name="connsiteX0" fmla="*/ 0 w 1536192"/>
                  <a:gd name="connsiteY0" fmla="*/ 0 h 892109"/>
                  <a:gd name="connsiteX1" fmla="*/ 12192 w 1536192"/>
                  <a:gd name="connsiteY1" fmla="*/ 365760 h 892109"/>
                  <a:gd name="connsiteX2" fmla="*/ 48768 w 1536192"/>
                  <a:gd name="connsiteY2" fmla="*/ 438912 h 892109"/>
                  <a:gd name="connsiteX3" fmla="*/ 73152 w 1536192"/>
                  <a:gd name="connsiteY3" fmla="*/ 487680 h 892109"/>
                  <a:gd name="connsiteX4" fmla="*/ 134112 w 1536192"/>
                  <a:gd name="connsiteY4" fmla="*/ 597408 h 892109"/>
                  <a:gd name="connsiteX5" fmla="*/ 207264 w 1536192"/>
                  <a:gd name="connsiteY5" fmla="*/ 670560 h 892109"/>
                  <a:gd name="connsiteX6" fmla="*/ 231648 w 1536192"/>
                  <a:gd name="connsiteY6" fmla="*/ 707136 h 892109"/>
                  <a:gd name="connsiteX7" fmla="*/ 304800 w 1536192"/>
                  <a:gd name="connsiteY7" fmla="*/ 731520 h 892109"/>
                  <a:gd name="connsiteX8" fmla="*/ 341376 w 1536192"/>
                  <a:gd name="connsiteY8" fmla="*/ 743712 h 892109"/>
                  <a:gd name="connsiteX9" fmla="*/ 426720 w 1536192"/>
                  <a:gd name="connsiteY9" fmla="*/ 768096 h 892109"/>
                  <a:gd name="connsiteX10" fmla="*/ 499872 w 1536192"/>
                  <a:gd name="connsiteY10" fmla="*/ 792480 h 892109"/>
                  <a:gd name="connsiteX11" fmla="*/ 536448 w 1536192"/>
                  <a:gd name="connsiteY11" fmla="*/ 804672 h 892109"/>
                  <a:gd name="connsiteX12" fmla="*/ 731520 w 1536192"/>
                  <a:gd name="connsiteY12" fmla="*/ 816864 h 892109"/>
                  <a:gd name="connsiteX13" fmla="*/ 792480 w 1536192"/>
                  <a:gd name="connsiteY13" fmla="*/ 829056 h 892109"/>
                  <a:gd name="connsiteX14" fmla="*/ 865632 w 1536192"/>
                  <a:gd name="connsiteY14" fmla="*/ 865632 h 892109"/>
                  <a:gd name="connsiteX15" fmla="*/ 1328928 w 1536192"/>
                  <a:gd name="connsiteY15" fmla="*/ 877824 h 892109"/>
                  <a:gd name="connsiteX16" fmla="*/ 1536192 w 1536192"/>
                  <a:gd name="connsiteY16" fmla="*/ 890016 h 8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36192" h="892109">
                    <a:moveTo>
                      <a:pt x="0" y="0"/>
                    </a:moveTo>
                    <a:cubicBezTo>
                      <a:pt x="4064" y="121920"/>
                      <a:pt x="4812" y="243996"/>
                      <a:pt x="12192" y="365760"/>
                    </a:cubicBezTo>
                    <a:cubicBezTo>
                      <a:pt x="14086" y="397017"/>
                      <a:pt x="34280" y="413557"/>
                      <a:pt x="48768" y="438912"/>
                    </a:cubicBezTo>
                    <a:cubicBezTo>
                      <a:pt x="57785" y="454692"/>
                      <a:pt x="65993" y="470975"/>
                      <a:pt x="73152" y="487680"/>
                    </a:cubicBezTo>
                    <a:cubicBezTo>
                      <a:pt x="96149" y="541339"/>
                      <a:pt x="74709" y="538005"/>
                      <a:pt x="134112" y="597408"/>
                    </a:cubicBezTo>
                    <a:cubicBezTo>
                      <a:pt x="158496" y="621792"/>
                      <a:pt x="188136" y="641867"/>
                      <a:pt x="207264" y="670560"/>
                    </a:cubicBezTo>
                    <a:cubicBezTo>
                      <a:pt x="215392" y="682752"/>
                      <a:pt x="219222" y="699370"/>
                      <a:pt x="231648" y="707136"/>
                    </a:cubicBezTo>
                    <a:cubicBezTo>
                      <a:pt x="253444" y="720759"/>
                      <a:pt x="280416" y="723392"/>
                      <a:pt x="304800" y="731520"/>
                    </a:cubicBezTo>
                    <a:lnTo>
                      <a:pt x="341376" y="743712"/>
                    </a:lnTo>
                    <a:cubicBezTo>
                      <a:pt x="464297" y="784686"/>
                      <a:pt x="273631" y="722169"/>
                      <a:pt x="426720" y="768096"/>
                    </a:cubicBezTo>
                    <a:cubicBezTo>
                      <a:pt x="451339" y="775482"/>
                      <a:pt x="475488" y="784352"/>
                      <a:pt x="499872" y="792480"/>
                    </a:cubicBezTo>
                    <a:cubicBezTo>
                      <a:pt x="512064" y="796544"/>
                      <a:pt x="523622" y="803870"/>
                      <a:pt x="536448" y="804672"/>
                    </a:cubicBezTo>
                    <a:lnTo>
                      <a:pt x="731520" y="816864"/>
                    </a:lnTo>
                    <a:cubicBezTo>
                      <a:pt x="751840" y="820928"/>
                      <a:pt x="773077" y="821780"/>
                      <a:pt x="792480" y="829056"/>
                    </a:cubicBezTo>
                    <a:cubicBezTo>
                      <a:pt x="831810" y="843805"/>
                      <a:pt x="822118" y="863509"/>
                      <a:pt x="865632" y="865632"/>
                    </a:cubicBezTo>
                    <a:cubicBezTo>
                      <a:pt x="1019934" y="873159"/>
                      <a:pt x="1174496" y="873760"/>
                      <a:pt x="1328928" y="877824"/>
                    </a:cubicBezTo>
                    <a:cubicBezTo>
                      <a:pt x="1437709" y="899580"/>
                      <a:pt x="1369166" y="890016"/>
                      <a:pt x="1536192" y="890016"/>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ABF752F-3FEA-45A3-8B76-8331270A14FD}"/>
                  </a:ext>
                </a:extLst>
              </p:cNvPr>
              <p:cNvSpPr/>
              <p:nvPr/>
            </p:nvSpPr>
            <p:spPr>
              <a:xfrm>
                <a:off x="2100072" y="5780306"/>
                <a:ext cx="1170603" cy="536448"/>
              </a:xfrm>
              <a:custGeom>
                <a:avLst/>
                <a:gdLst>
                  <a:gd name="connsiteX0" fmla="*/ 0 w 1170603"/>
                  <a:gd name="connsiteY0" fmla="*/ 536448 h 536448"/>
                  <a:gd name="connsiteX1" fmla="*/ 377952 w 1170603"/>
                  <a:gd name="connsiteY1" fmla="*/ 524256 h 536448"/>
                  <a:gd name="connsiteX2" fmla="*/ 414528 w 1170603"/>
                  <a:gd name="connsiteY2" fmla="*/ 512064 h 536448"/>
                  <a:gd name="connsiteX3" fmla="*/ 463296 w 1170603"/>
                  <a:gd name="connsiteY3" fmla="*/ 499872 h 536448"/>
                  <a:gd name="connsiteX4" fmla="*/ 512064 w 1170603"/>
                  <a:gd name="connsiteY4" fmla="*/ 475488 h 536448"/>
                  <a:gd name="connsiteX5" fmla="*/ 597408 w 1170603"/>
                  <a:gd name="connsiteY5" fmla="*/ 463296 h 536448"/>
                  <a:gd name="connsiteX6" fmla="*/ 670560 w 1170603"/>
                  <a:gd name="connsiteY6" fmla="*/ 438912 h 536448"/>
                  <a:gd name="connsiteX7" fmla="*/ 707136 w 1170603"/>
                  <a:gd name="connsiteY7" fmla="*/ 414528 h 536448"/>
                  <a:gd name="connsiteX8" fmla="*/ 829056 w 1170603"/>
                  <a:gd name="connsiteY8" fmla="*/ 377952 h 536448"/>
                  <a:gd name="connsiteX9" fmla="*/ 914400 w 1170603"/>
                  <a:gd name="connsiteY9" fmla="*/ 329184 h 536448"/>
                  <a:gd name="connsiteX10" fmla="*/ 987552 w 1170603"/>
                  <a:gd name="connsiteY10" fmla="*/ 268224 h 536448"/>
                  <a:gd name="connsiteX11" fmla="*/ 1024128 w 1170603"/>
                  <a:gd name="connsiteY11" fmla="*/ 243840 h 536448"/>
                  <a:gd name="connsiteX12" fmla="*/ 1097280 w 1170603"/>
                  <a:gd name="connsiteY12" fmla="*/ 182880 h 536448"/>
                  <a:gd name="connsiteX13" fmla="*/ 1133856 w 1170603"/>
                  <a:gd name="connsiteY13" fmla="*/ 97536 h 536448"/>
                  <a:gd name="connsiteX14" fmla="*/ 1158240 w 1170603"/>
                  <a:gd name="connsiteY14" fmla="*/ 60960 h 536448"/>
                  <a:gd name="connsiteX15" fmla="*/ 1170432 w 1170603"/>
                  <a:gd name="connsiteY15" fmla="*/ 0 h 53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0603" h="536448">
                    <a:moveTo>
                      <a:pt x="0" y="536448"/>
                    </a:moveTo>
                    <a:cubicBezTo>
                      <a:pt x="125984" y="532384"/>
                      <a:pt x="252120" y="531658"/>
                      <a:pt x="377952" y="524256"/>
                    </a:cubicBezTo>
                    <a:cubicBezTo>
                      <a:pt x="390781" y="523501"/>
                      <a:pt x="402171" y="515595"/>
                      <a:pt x="414528" y="512064"/>
                    </a:cubicBezTo>
                    <a:cubicBezTo>
                      <a:pt x="430640" y="507461"/>
                      <a:pt x="447607" y="505756"/>
                      <a:pt x="463296" y="499872"/>
                    </a:cubicBezTo>
                    <a:cubicBezTo>
                      <a:pt x="480314" y="493490"/>
                      <a:pt x="494530" y="480270"/>
                      <a:pt x="512064" y="475488"/>
                    </a:cubicBezTo>
                    <a:cubicBezTo>
                      <a:pt x="539788" y="467927"/>
                      <a:pt x="568960" y="467360"/>
                      <a:pt x="597408" y="463296"/>
                    </a:cubicBezTo>
                    <a:cubicBezTo>
                      <a:pt x="621792" y="455168"/>
                      <a:pt x="649174" y="453169"/>
                      <a:pt x="670560" y="438912"/>
                    </a:cubicBezTo>
                    <a:cubicBezTo>
                      <a:pt x="682752" y="430784"/>
                      <a:pt x="693668" y="420300"/>
                      <a:pt x="707136" y="414528"/>
                    </a:cubicBezTo>
                    <a:cubicBezTo>
                      <a:pt x="754844" y="394082"/>
                      <a:pt x="779883" y="410734"/>
                      <a:pt x="829056" y="377952"/>
                    </a:cubicBezTo>
                    <a:cubicBezTo>
                      <a:pt x="918168" y="318544"/>
                      <a:pt x="806120" y="391058"/>
                      <a:pt x="914400" y="329184"/>
                    </a:cubicBezTo>
                    <a:cubicBezTo>
                      <a:pt x="972189" y="296162"/>
                      <a:pt x="932535" y="314072"/>
                      <a:pt x="987552" y="268224"/>
                    </a:cubicBezTo>
                    <a:cubicBezTo>
                      <a:pt x="998809" y="258843"/>
                      <a:pt x="1012871" y="253221"/>
                      <a:pt x="1024128" y="243840"/>
                    </a:cubicBezTo>
                    <a:cubicBezTo>
                      <a:pt x="1118002" y="165611"/>
                      <a:pt x="1006469" y="243421"/>
                      <a:pt x="1097280" y="182880"/>
                    </a:cubicBezTo>
                    <a:cubicBezTo>
                      <a:pt x="1110958" y="141846"/>
                      <a:pt x="1109751" y="139720"/>
                      <a:pt x="1133856" y="97536"/>
                    </a:cubicBezTo>
                    <a:cubicBezTo>
                      <a:pt x="1141126" y="84814"/>
                      <a:pt x="1151687" y="74066"/>
                      <a:pt x="1158240" y="60960"/>
                    </a:cubicBezTo>
                    <a:cubicBezTo>
                      <a:pt x="1173002" y="31435"/>
                      <a:pt x="1170432" y="27899"/>
                      <a:pt x="1170432" y="0"/>
                    </a:cubicBezTo>
                  </a:path>
                </a:pathLst>
              </a:cu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2161921-664A-400D-9656-6A5E8FD9A0EB}"/>
                </a:ext>
              </a:extLst>
            </p:cNvPr>
            <p:cNvGrpSpPr/>
            <p:nvPr/>
          </p:nvGrpSpPr>
          <p:grpSpPr>
            <a:xfrm>
              <a:off x="4951288" y="5634532"/>
              <a:ext cx="991688" cy="613868"/>
              <a:chOff x="3558156" y="5790655"/>
              <a:chExt cx="1369741" cy="592667"/>
            </a:xfrm>
          </p:grpSpPr>
          <p:cxnSp>
            <p:nvCxnSpPr>
              <p:cNvPr id="31" name="Straight Connector 30">
                <a:extLst>
                  <a:ext uri="{FF2B5EF4-FFF2-40B4-BE49-F238E27FC236}">
                    <a16:creationId xmlns:a16="http://schemas.microsoft.com/office/drawing/2014/main" id="{9B2E9A71-1772-4936-8E3B-0DB0682280F6}"/>
                  </a:ext>
                </a:extLst>
              </p:cNvPr>
              <p:cNvCxnSpPr>
                <a:cxnSpLocks/>
              </p:cNvCxnSpPr>
              <p:nvPr/>
            </p:nvCxnSpPr>
            <p:spPr>
              <a:xfrm>
                <a:off x="3558156" y="5790655"/>
                <a:ext cx="0" cy="58361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7CE973A-C281-4E7D-B4A4-6F2B728134B1}"/>
                  </a:ext>
                </a:extLst>
              </p:cNvPr>
              <p:cNvCxnSpPr>
                <a:cxnSpLocks/>
              </p:cNvCxnSpPr>
              <p:nvPr/>
            </p:nvCxnSpPr>
            <p:spPr>
              <a:xfrm flipH="1" flipV="1">
                <a:off x="3558156" y="6365226"/>
                <a:ext cx="1369741" cy="18096"/>
              </a:xfrm>
              <a:prstGeom prst="line">
                <a:avLst/>
              </a:prstGeom>
            </p:spPr>
            <p:style>
              <a:lnRef idx="1">
                <a:schemeClr val="dk1"/>
              </a:lnRef>
              <a:fillRef idx="0">
                <a:schemeClr val="dk1"/>
              </a:fillRef>
              <a:effectRef idx="0">
                <a:schemeClr val="dk1"/>
              </a:effectRef>
              <a:fontRef idx="minor">
                <a:schemeClr val="tx1"/>
              </a:fontRef>
            </p:style>
          </p:cxnSp>
          <p:sp>
            <p:nvSpPr>
              <p:cNvPr id="33" name="Freeform: Shape 32">
                <a:extLst>
                  <a:ext uri="{FF2B5EF4-FFF2-40B4-BE49-F238E27FC236}">
                    <a16:creationId xmlns:a16="http://schemas.microsoft.com/office/drawing/2014/main" id="{2F192805-8205-40B3-8907-4FA3C7833F14}"/>
                  </a:ext>
                </a:extLst>
              </p:cNvPr>
              <p:cNvSpPr/>
              <p:nvPr/>
            </p:nvSpPr>
            <p:spPr>
              <a:xfrm>
                <a:off x="3577669" y="5827909"/>
                <a:ext cx="924830" cy="474133"/>
              </a:xfrm>
              <a:custGeom>
                <a:avLst/>
                <a:gdLst>
                  <a:gd name="connsiteX0" fmla="*/ 0 w 1158678"/>
                  <a:gd name="connsiteY0" fmla="*/ 853440 h 853440"/>
                  <a:gd name="connsiteX1" fmla="*/ 60960 w 1158678"/>
                  <a:gd name="connsiteY1" fmla="*/ 841248 h 853440"/>
                  <a:gd name="connsiteX2" fmla="*/ 97536 w 1158678"/>
                  <a:gd name="connsiteY2" fmla="*/ 829056 h 853440"/>
                  <a:gd name="connsiteX3" fmla="*/ 268224 w 1158678"/>
                  <a:gd name="connsiteY3" fmla="*/ 816864 h 853440"/>
                  <a:gd name="connsiteX4" fmla="*/ 402336 w 1158678"/>
                  <a:gd name="connsiteY4" fmla="*/ 804672 h 853440"/>
                  <a:gd name="connsiteX5" fmla="*/ 463296 w 1158678"/>
                  <a:gd name="connsiteY5" fmla="*/ 755904 h 853440"/>
                  <a:gd name="connsiteX6" fmla="*/ 499872 w 1158678"/>
                  <a:gd name="connsiteY6" fmla="*/ 743712 h 853440"/>
                  <a:gd name="connsiteX7" fmla="*/ 536448 w 1158678"/>
                  <a:gd name="connsiteY7" fmla="*/ 707136 h 853440"/>
                  <a:gd name="connsiteX8" fmla="*/ 573024 w 1158678"/>
                  <a:gd name="connsiteY8" fmla="*/ 694944 h 853440"/>
                  <a:gd name="connsiteX9" fmla="*/ 646176 w 1158678"/>
                  <a:gd name="connsiteY9" fmla="*/ 646176 h 853440"/>
                  <a:gd name="connsiteX10" fmla="*/ 719328 w 1158678"/>
                  <a:gd name="connsiteY10" fmla="*/ 573024 h 853440"/>
                  <a:gd name="connsiteX11" fmla="*/ 731520 w 1158678"/>
                  <a:gd name="connsiteY11" fmla="*/ 536448 h 853440"/>
                  <a:gd name="connsiteX12" fmla="*/ 829056 w 1158678"/>
                  <a:gd name="connsiteY12" fmla="*/ 426720 h 853440"/>
                  <a:gd name="connsiteX13" fmla="*/ 902208 w 1158678"/>
                  <a:gd name="connsiteY13" fmla="*/ 365760 h 853440"/>
                  <a:gd name="connsiteX14" fmla="*/ 987552 w 1158678"/>
                  <a:gd name="connsiteY14" fmla="*/ 304800 h 853440"/>
                  <a:gd name="connsiteX15" fmla="*/ 1036320 w 1158678"/>
                  <a:gd name="connsiteY15" fmla="*/ 280416 h 853440"/>
                  <a:gd name="connsiteX16" fmla="*/ 1072896 w 1158678"/>
                  <a:gd name="connsiteY16" fmla="*/ 207264 h 853440"/>
                  <a:gd name="connsiteX17" fmla="*/ 1097280 w 1158678"/>
                  <a:gd name="connsiteY17" fmla="*/ 158496 h 853440"/>
                  <a:gd name="connsiteX18" fmla="*/ 1121664 w 1158678"/>
                  <a:gd name="connsiteY18" fmla="*/ 85344 h 853440"/>
                  <a:gd name="connsiteX19" fmla="*/ 1158240 w 1158678"/>
                  <a:gd name="connsiteY19" fmla="*/ 12192 h 853440"/>
                  <a:gd name="connsiteX20" fmla="*/ 1158240 w 1158678"/>
                  <a:gd name="connsiteY20" fmla="*/ 0 h 85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8678" h="853440">
                    <a:moveTo>
                      <a:pt x="0" y="853440"/>
                    </a:moveTo>
                    <a:cubicBezTo>
                      <a:pt x="20320" y="849376"/>
                      <a:pt x="40856" y="846274"/>
                      <a:pt x="60960" y="841248"/>
                    </a:cubicBezTo>
                    <a:cubicBezTo>
                      <a:pt x="73428" y="838131"/>
                      <a:pt x="84773" y="830558"/>
                      <a:pt x="97536" y="829056"/>
                    </a:cubicBezTo>
                    <a:cubicBezTo>
                      <a:pt x="154186" y="822391"/>
                      <a:pt x="211365" y="821413"/>
                      <a:pt x="268224" y="816864"/>
                    </a:cubicBezTo>
                    <a:cubicBezTo>
                      <a:pt x="312969" y="813284"/>
                      <a:pt x="357632" y="808736"/>
                      <a:pt x="402336" y="804672"/>
                    </a:cubicBezTo>
                    <a:cubicBezTo>
                      <a:pt x="494271" y="774027"/>
                      <a:pt x="384514" y="818929"/>
                      <a:pt x="463296" y="755904"/>
                    </a:cubicBezTo>
                    <a:cubicBezTo>
                      <a:pt x="473331" y="747876"/>
                      <a:pt x="487680" y="747776"/>
                      <a:pt x="499872" y="743712"/>
                    </a:cubicBezTo>
                    <a:cubicBezTo>
                      <a:pt x="512064" y="731520"/>
                      <a:pt x="522102" y="716700"/>
                      <a:pt x="536448" y="707136"/>
                    </a:cubicBezTo>
                    <a:cubicBezTo>
                      <a:pt x="547141" y="700007"/>
                      <a:pt x="561790" y="701185"/>
                      <a:pt x="573024" y="694944"/>
                    </a:cubicBezTo>
                    <a:cubicBezTo>
                      <a:pt x="598642" y="680712"/>
                      <a:pt x="625454" y="666898"/>
                      <a:pt x="646176" y="646176"/>
                    </a:cubicBezTo>
                    <a:lnTo>
                      <a:pt x="719328" y="573024"/>
                    </a:lnTo>
                    <a:cubicBezTo>
                      <a:pt x="723392" y="560832"/>
                      <a:pt x="725773" y="547943"/>
                      <a:pt x="731520" y="536448"/>
                    </a:cubicBezTo>
                    <a:cubicBezTo>
                      <a:pt x="753276" y="492936"/>
                      <a:pt x="796744" y="459032"/>
                      <a:pt x="829056" y="426720"/>
                    </a:cubicBezTo>
                    <a:cubicBezTo>
                      <a:pt x="885980" y="369796"/>
                      <a:pt x="842799" y="408195"/>
                      <a:pt x="902208" y="365760"/>
                    </a:cubicBezTo>
                    <a:cubicBezTo>
                      <a:pt x="928376" y="347069"/>
                      <a:pt x="958819" y="321219"/>
                      <a:pt x="987552" y="304800"/>
                    </a:cubicBezTo>
                    <a:cubicBezTo>
                      <a:pt x="1003332" y="295783"/>
                      <a:pt x="1020064" y="288544"/>
                      <a:pt x="1036320" y="280416"/>
                    </a:cubicBezTo>
                    <a:cubicBezTo>
                      <a:pt x="1083180" y="210126"/>
                      <a:pt x="1042610" y="277932"/>
                      <a:pt x="1072896" y="207264"/>
                    </a:cubicBezTo>
                    <a:cubicBezTo>
                      <a:pt x="1080055" y="190559"/>
                      <a:pt x="1090530" y="175371"/>
                      <a:pt x="1097280" y="158496"/>
                    </a:cubicBezTo>
                    <a:cubicBezTo>
                      <a:pt x="1106826" y="134631"/>
                      <a:pt x="1107407" y="106730"/>
                      <a:pt x="1121664" y="85344"/>
                    </a:cubicBezTo>
                    <a:cubicBezTo>
                      <a:pt x="1145503" y="49585"/>
                      <a:pt x="1148145" y="52574"/>
                      <a:pt x="1158240" y="12192"/>
                    </a:cubicBezTo>
                    <a:cubicBezTo>
                      <a:pt x="1159226" y="8249"/>
                      <a:pt x="1158240" y="4064"/>
                      <a:pt x="1158240" y="0"/>
                    </a:cubicBezTo>
                  </a:path>
                </a:pathLst>
              </a:cu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30B36A7-6C3A-41F4-95C9-E985F20A2F2F}"/>
                  </a:ext>
                </a:extLst>
              </p:cNvPr>
              <p:cNvSpPr/>
              <p:nvPr/>
            </p:nvSpPr>
            <p:spPr>
              <a:xfrm>
                <a:off x="3621024" y="5864352"/>
                <a:ext cx="1036320" cy="475488"/>
              </a:xfrm>
              <a:custGeom>
                <a:avLst/>
                <a:gdLst>
                  <a:gd name="connsiteX0" fmla="*/ 0 w 1036320"/>
                  <a:gd name="connsiteY0" fmla="*/ 0 h 475488"/>
                  <a:gd name="connsiteX1" fmla="*/ 36576 w 1036320"/>
                  <a:gd name="connsiteY1" fmla="*/ 60960 h 475488"/>
                  <a:gd name="connsiteX2" fmla="*/ 73152 w 1036320"/>
                  <a:gd name="connsiteY2" fmla="*/ 73152 h 475488"/>
                  <a:gd name="connsiteX3" fmla="*/ 109728 w 1036320"/>
                  <a:gd name="connsiteY3" fmla="*/ 109728 h 475488"/>
                  <a:gd name="connsiteX4" fmla="*/ 146304 w 1036320"/>
                  <a:gd name="connsiteY4" fmla="*/ 134112 h 475488"/>
                  <a:gd name="connsiteX5" fmla="*/ 182880 w 1036320"/>
                  <a:gd name="connsiteY5" fmla="*/ 207264 h 475488"/>
                  <a:gd name="connsiteX6" fmla="*/ 195072 w 1036320"/>
                  <a:gd name="connsiteY6" fmla="*/ 243840 h 475488"/>
                  <a:gd name="connsiteX7" fmla="*/ 268224 w 1036320"/>
                  <a:gd name="connsiteY7" fmla="*/ 304800 h 475488"/>
                  <a:gd name="connsiteX8" fmla="*/ 341376 w 1036320"/>
                  <a:gd name="connsiteY8" fmla="*/ 365760 h 475488"/>
                  <a:gd name="connsiteX9" fmla="*/ 402336 w 1036320"/>
                  <a:gd name="connsiteY9" fmla="*/ 377952 h 475488"/>
                  <a:gd name="connsiteX10" fmla="*/ 536448 w 1036320"/>
                  <a:gd name="connsiteY10" fmla="*/ 402336 h 475488"/>
                  <a:gd name="connsiteX11" fmla="*/ 573024 w 1036320"/>
                  <a:gd name="connsiteY11" fmla="*/ 426720 h 475488"/>
                  <a:gd name="connsiteX12" fmla="*/ 658368 w 1036320"/>
                  <a:gd name="connsiteY12" fmla="*/ 438912 h 475488"/>
                  <a:gd name="connsiteX13" fmla="*/ 731520 w 1036320"/>
                  <a:gd name="connsiteY13" fmla="*/ 451104 h 475488"/>
                  <a:gd name="connsiteX14" fmla="*/ 768096 w 1036320"/>
                  <a:gd name="connsiteY14" fmla="*/ 463296 h 475488"/>
                  <a:gd name="connsiteX15" fmla="*/ 829056 w 1036320"/>
                  <a:gd name="connsiteY15" fmla="*/ 475488 h 475488"/>
                  <a:gd name="connsiteX16" fmla="*/ 1036320 w 1036320"/>
                  <a:gd name="connsiteY16" fmla="*/ 463296 h 47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6320" h="475488">
                    <a:moveTo>
                      <a:pt x="0" y="0"/>
                    </a:moveTo>
                    <a:cubicBezTo>
                      <a:pt x="12192" y="20320"/>
                      <a:pt x="19820" y="44204"/>
                      <a:pt x="36576" y="60960"/>
                    </a:cubicBezTo>
                    <a:cubicBezTo>
                      <a:pt x="45663" y="70047"/>
                      <a:pt x="62459" y="66023"/>
                      <a:pt x="73152" y="73152"/>
                    </a:cubicBezTo>
                    <a:cubicBezTo>
                      <a:pt x="87498" y="82716"/>
                      <a:pt x="96482" y="98690"/>
                      <a:pt x="109728" y="109728"/>
                    </a:cubicBezTo>
                    <a:cubicBezTo>
                      <a:pt x="120985" y="119109"/>
                      <a:pt x="134112" y="125984"/>
                      <a:pt x="146304" y="134112"/>
                    </a:cubicBezTo>
                    <a:cubicBezTo>
                      <a:pt x="176949" y="226047"/>
                      <a:pt x="135611" y="112726"/>
                      <a:pt x="182880" y="207264"/>
                    </a:cubicBezTo>
                    <a:cubicBezTo>
                      <a:pt x="188627" y="218759"/>
                      <a:pt x="187943" y="233147"/>
                      <a:pt x="195072" y="243840"/>
                    </a:cubicBezTo>
                    <a:cubicBezTo>
                      <a:pt x="221786" y="283911"/>
                      <a:pt x="234488" y="276687"/>
                      <a:pt x="268224" y="304800"/>
                    </a:cubicBezTo>
                    <a:cubicBezTo>
                      <a:pt x="294098" y="326362"/>
                      <a:pt x="308354" y="353377"/>
                      <a:pt x="341376" y="365760"/>
                    </a:cubicBezTo>
                    <a:cubicBezTo>
                      <a:pt x="360779" y="373036"/>
                      <a:pt x="382107" y="373457"/>
                      <a:pt x="402336" y="377952"/>
                    </a:cubicBezTo>
                    <a:cubicBezTo>
                      <a:pt x="505809" y="400946"/>
                      <a:pt x="388509" y="381202"/>
                      <a:pt x="536448" y="402336"/>
                    </a:cubicBezTo>
                    <a:cubicBezTo>
                      <a:pt x="548640" y="410464"/>
                      <a:pt x="558989" y="422510"/>
                      <a:pt x="573024" y="426720"/>
                    </a:cubicBezTo>
                    <a:cubicBezTo>
                      <a:pt x="600549" y="434977"/>
                      <a:pt x="629965" y="434542"/>
                      <a:pt x="658368" y="438912"/>
                    </a:cubicBezTo>
                    <a:cubicBezTo>
                      <a:pt x="682801" y="442671"/>
                      <a:pt x="707388" y="445741"/>
                      <a:pt x="731520" y="451104"/>
                    </a:cubicBezTo>
                    <a:cubicBezTo>
                      <a:pt x="744065" y="453892"/>
                      <a:pt x="755628" y="460179"/>
                      <a:pt x="768096" y="463296"/>
                    </a:cubicBezTo>
                    <a:cubicBezTo>
                      <a:pt x="788200" y="468322"/>
                      <a:pt x="808736" y="471424"/>
                      <a:pt x="829056" y="475488"/>
                    </a:cubicBezTo>
                    <a:lnTo>
                      <a:pt x="1036320" y="46329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27E25037-50E3-41BA-B0FE-D605CA795E8B}"/>
                </a:ext>
              </a:extLst>
            </p:cNvPr>
            <p:cNvGrpSpPr/>
            <p:nvPr/>
          </p:nvGrpSpPr>
          <p:grpSpPr>
            <a:xfrm>
              <a:off x="7522879" y="5628375"/>
              <a:ext cx="1011521" cy="620025"/>
              <a:chOff x="7370479" y="5552471"/>
              <a:chExt cx="1224492" cy="772129"/>
            </a:xfrm>
          </p:grpSpPr>
          <p:cxnSp>
            <p:nvCxnSpPr>
              <p:cNvPr id="27" name="Straight Connector 26">
                <a:extLst>
                  <a:ext uri="{FF2B5EF4-FFF2-40B4-BE49-F238E27FC236}">
                    <a16:creationId xmlns:a16="http://schemas.microsoft.com/office/drawing/2014/main" id="{6E2AE4B3-FCCB-4FAD-AA6C-4C447181392E}"/>
                  </a:ext>
                </a:extLst>
              </p:cNvPr>
              <p:cNvCxnSpPr>
                <a:cxnSpLocks/>
              </p:cNvCxnSpPr>
              <p:nvPr/>
            </p:nvCxnSpPr>
            <p:spPr>
              <a:xfrm>
                <a:off x="7424097" y="5552471"/>
                <a:ext cx="0" cy="74874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C3E81AF-1616-4B60-8550-08C9A01D5A11}"/>
                  </a:ext>
                </a:extLst>
              </p:cNvPr>
              <p:cNvCxnSpPr>
                <a:cxnSpLocks/>
              </p:cNvCxnSpPr>
              <p:nvPr/>
            </p:nvCxnSpPr>
            <p:spPr>
              <a:xfrm flipH="1">
                <a:off x="7370479" y="6324600"/>
                <a:ext cx="1163921" cy="0"/>
              </a:xfrm>
              <a:prstGeom prst="line">
                <a:avLst/>
              </a:prstGeom>
            </p:spPr>
            <p:style>
              <a:lnRef idx="1">
                <a:schemeClr val="dk1"/>
              </a:lnRef>
              <a:fillRef idx="0">
                <a:schemeClr val="dk1"/>
              </a:fillRef>
              <a:effectRef idx="0">
                <a:schemeClr val="dk1"/>
              </a:effectRef>
              <a:fontRef idx="minor">
                <a:schemeClr val="tx1"/>
              </a:fontRef>
            </p:style>
          </p:cxnSp>
          <p:sp>
            <p:nvSpPr>
              <p:cNvPr id="29" name="Freeform: Shape 28">
                <a:extLst>
                  <a:ext uri="{FF2B5EF4-FFF2-40B4-BE49-F238E27FC236}">
                    <a16:creationId xmlns:a16="http://schemas.microsoft.com/office/drawing/2014/main" id="{C12CF617-C04D-4BAB-BE15-8D0509305996}"/>
                  </a:ext>
                </a:extLst>
              </p:cNvPr>
              <p:cNvSpPr/>
              <p:nvPr/>
            </p:nvSpPr>
            <p:spPr>
              <a:xfrm>
                <a:off x="7439557" y="5638618"/>
                <a:ext cx="1094842" cy="622208"/>
              </a:xfrm>
              <a:custGeom>
                <a:avLst/>
                <a:gdLst>
                  <a:gd name="connsiteX0" fmla="*/ 0 w 1060704"/>
                  <a:gd name="connsiteY0" fmla="*/ 0 h 585216"/>
                  <a:gd name="connsiteX1" fmla="*/ 12192 w 1060704"/>
                  <a:gd name="connsiteY1" fmla="*/ 182880 h 585216"/>
                  <a:gd name="connsiteX2" fmla="*/ 24384 w 1060704"/>
                  <a:gd name="connsiteY2" fmla="*/ 219456 h 585216"/>
                  <a:gd name="connsiteX3" fmla="*/ 36576 w 1060704"/>
                  <a:gd name="connsiteY3" fmla="*/ 292608 h 585216"/>
                  <a:gd name="connsiteX4" fmla="*/ 60960 w 1060704"/>
                  <a:gd name="connsiteY4" fmla="*/ 329184 h 585216"/>
                  <a:gd name="connsiteX5" fmla="*/ 170688 w 1060704"/>
                  <a:gd name="connsiteY5" fmla="*/ 414528 h 585216"/>
                  <a:gd name="connsiteX6" fmla="*/ 243840 w 1060704"/>
                  <a:gd name="connsiteY6" fmla="*/ 475488 h 585216"/>
                  <a:gd name="connsiteX7" fmla="*/ 329184 w 1060704"/>
                  <a:gd name="connsiteY7" fmla="*/ 499872 h 585216"/>
                  <a:gd name="connsiteX8" fmla="*/ 402336 w 1060704"/>
                  <a:gd name="connsiteY8" fmla="*/ 524256 h 585216"/>
                  <a:gd name="connsiteX9" fmla="*/ 670560 w 1060704"/>
                  <a:gd name="connsiteY9" fmla="*/ 548640 h 585216"/>
                  <a:gd name="connsiteX10" fmla="*/ 780288 w 1060704"/>
                  <a:gd name="connsiteY10" fmla="*/ 573024 h 585216"/>
                  <a:gd name="connsiteX11" fmla="*/ 816864 w 1060704"/>
                  <a:gd name="connsiteY11" fmla="*/ 585216 h 585216"/>
                  <a:gd name="connsiteX12" fmla="*/ 1060704 w 1060704"/>
                  <a:gd name="connsiteY12" fmla="*/ 573024 h 58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704" h="585216">
                    <a:moveTo>
                      <a:pt x="0" y="0"/>
                    </a:moveTo>
                    <a:cubicBezTo>
                      <a:pt x="4064" y="60960"/>
                      <a:pt x="5445" y="122158"/>
                      <a:pt x="12192" y="182880"/>
                    </a:cubicBezTo>
                    <a:cubicBezTo>
                      <a:pt x="13611" y="195653"/>
                      <a:pt x="21596" y="206911"/>
                      <a:pt x="24384" y="219456"/>
                    </a:cubicBezTo>
                    <a:cubicBezTo>
                      <a:pt x="29747" y="243588"/>
                      <a:pt x="28759" y="269156"/>
                      <a:pt x="36576" y="292608"/>
                    </a:cubicBezTo>
                    <a:cubicBezTo>
                      <a:pt x="41210" y="306509"/>
                      <a:pt x="51225" y="318232"/>
                      <a:pt x="60960" y="329184"/>
                    </a:cubicBezTo>
                    <a:cubicBezTo>
                      <a:pt x="130214" y="407095"/>
                      <a:pt x="106237" y="393044"/>
                      <a:pt x="170688" y="414528"/>
                    </a:cubicBezTo>
                    <a:cubicBezTo>
                      <a:pt x="197652" y="441492"/>
                      <a:pt x="209892" y="458514"/>
                      <a:pt x="243840" y="475488"/>
                    </a:cubicBezTo>
                    <a:cubicBezTo>
                      <a:pt x="264327" y="485731"/>
                      <a:pt x="309652" y="494012"/>
                      <a:pt x="329184" y="499872"/>
                    </a:cubicBezTo>
                    <a:cubicBezTo>
                      <a:pt x="353803" y="507258"/>
                      <a:pt x="377952" y="516128"/>
                      <a:pt x="402336" y="524256"/>
                    </a:cubicBezTo>
                    <a:cubicBezTo>
                      <a:pt x="512267" y="560900"/>
                      <a:pt x="426078" y="535773"/>
                      <a:pt x="670560" y="548640"/>
                    </a:cubicBezTo>
                    <a:cubicBezTo>
                      <a:pt x="752898" y="576086"/>
                      <a:pt x="651545" y="544414"/>
                      <a:pt x="780288" y="573024"/>
                    </a:cubicBezTo>
                    <a:cubicBezTo>
                      <a:pt x="792833" y="575812"/>
                      <a:pt x="804672" y="581152"/>
                      <a:pt x="816864" y="585216"/>
                    </a:cubicBezTo>
                    <a:lnTo>
                      <a:pt x="1060704" y="573024"/>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B15C923-CB99-46EA-985F-0C45D4154EFA}"/>
                  </a:ext>
                </a:extLst>
              </p:cNvPr>
              <p:cNvSpPr/>
              <p:nvPr/>
            </p:nvSpPr>
            <p:spPr>
              <a:xfrm>
                <a:off x="7431052" y="5791412"/>
                <a:ext cx="1163919" cy="509797"/>
              </a:xfrm>
              <a:custGeom>
                <a:avLst/>
                <a:gdLst>
                  <a:gd name="connsiteX0" fmla="*/ 0 w 1170603"/>
                  <a:gd name="connsiteY0" fmla="*/ 536448 h 536448"/>
                  <a:gd name="connsiteX1" fmla="*/ 377952 w 1170603"/>
                  <a:gd name="connsiteY1" fmla="*/ 524256 h 536448"/>
                  <a:gd name="connsiteX2" fmla="*/ 414528 w 1170603"/>
                  <a:gd name="connsiteY2" fmla="*/ 512064 h 536448"/>
                  <a:gd name="connsiteX3" fmla="*/ 463296 w 1170603"/>
                  <a:gd name="connsiteY3" fmla="*/ 499872 h 536448"/>
                  <a:gd name="connsiteX4" fmla="*/ 512064 w 1170603"/>
                  <a:gd name="connsiteY4" fmla="*/ 475488 h 536448"/>
                  <a:gd name="connsiteX5" fmla="*/ 597408 w 1170603"/>
                  <a:gd name="connsiteY5" fmla="*/ 463296 h 536448"/>
                  <a:gd name="connsiteX6" fmla="*/ 670560 w 1170603"/>
                  <a:gd name="connsiteY6" fmla="*/ 438912 h 536448"/>
                  <a:gd name="connsiteX7" fmla="*/ 707136 w 1170603"/>
                  <a:gd name="connsiteY7" fmla="*/ 414528 h 536448"/>
                  <a:gd name="connsiteX8" fmla="*/ 829056 w 1170603"/>
                  <a:gd name="connsiteY8" fmla="*/ 377952 h 536448"/>
                  <a:gd name="connsiteX9" fmla="*/ 914400 w 1170603"/>
                  <a:gd name="connsiteY9" fmla="*/ 329184 h 536448"/>
                  <a:gd name="connsiteX10" fmla="*/ 987552 w 1170603"/>
                  <a:gd name="connsiteY10" fmla="*/ 268224 h 536448"/>
                  <a:gd name="connsiteX11" fmla="*/ 1024128 w 1170603"/>
                  <a:gd name="connsiteY11" fmla="*/ 243840 h 536448"/>
                  <a:gd name="connsiteX12" fmla="*/ 1097280 w 1170603"/>
                  <a:gd name="connsiteY12" fmla="*/ 182880 h 536448"/>
                  <a:gd name="connsiteX13" fmla="*/ 1133856 w 1170603"/>
                  <a:gd name="connsiteY13" fmla="*/ 97536 h 536448"/>
                  <a:gd name="connsiteX14" fmla="*/ 1158240 w 1170603"/>
                  <a:gd name="connsiteY14" fmla="*/ 60960 h 536448"/>
                  <a:gd name="connsiteX15" fmla="*/ 1170432 w 1170603"/>
                  <a:gd name="connsiteY15" fmla="*/ 0 h 53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0603" h="536448">
                    <a:moveTo>
                      <a:pt x="0" y="536448"/>
                    </a:moveTo>
                    <a:cubicBezTo>
                      <a:pt x="125984" y="532384"/>
                      <a:pt x="252120" y="531658"/>
                      <a:pt x="377952" y="524256"/>
                    </a:cubicBezTo>
                    <a:cubicBezTo>
                      <a:pt x="390781" y="523501"/>
                      <a:pt x="402171" y="515595"/>
                      <a:pt x="414528" y="512064"/>
                    </a:cubicBezTo>
                    <a:cubicBezTo>
                      <a:pt x="430640" y="507461"/>
                      <a:pt x="447607" y="505756"/>
                      <a:pt x="463296" y="499872"/>
                    </a:cubicBezTo>
                    <a:cubicBezTo>
                      <a:pt x="480314" y="493490"/>
                      <a:pt x="494530" y="480270"/>
                      <a:pt x="512064" y="475488"/>
                    </a:cubicBezTo>
                    <a:cubicBezTo>
                      <a:pt x="539788" y="467927"/>
                      <a:pt x="568960" y="467360"/>
                      <a:pt x="597408" y="463296"/>
                    </a:cubicBezTo>
                    <a:cubicBezTo>
                      <a:pt x="621792" y="455168"/>
                      <a:pt x="649174" y="453169"/>
                      <a:pt x="670560" y="438912"/>
                    </a:cubicBezTo>
                    <a:cubicBezTo>
                      <a:pt x="682752" y="430784"/>
                      <a:pt x="693668" y="420300"/>
                      <a:pt x="707136" y="414528"/>
                    </a:cubicBezTo>
                    <a:cubicBezTo>
                      <a:pt x="754844" y="394082"/>
                      <a:pt x="779883" y="410734"/>
                      <a:pt x="829056" y="377952"/>
                    </a:cubicBezTo>
                    <a:cubicBezTo>
                      <a:pt x="918168" y="318544"/>
                      <a:pt x="806120" y="391058"/>
                      <a:pt x="914400" y="329184"/>
                    </a:cubicBezTo>
                    <a:cubicBezTo>
                      <a:pt x="972189" y="296162"/>
                      <a:pt x="932535" y="314072"/>
                      <a:pt x="987552" y="268224"/>
                    </a:cubicBezTo>
                    <a:cubicBezTo>
                      <a:pt x="998809" y="258843"/>
                      <a:pt x="1012871" y="253221"/>
                      <a:pt x="1024128" y="243840"/>
                    </a:cubicBezTo>
                    <a:cubicBezTo>
                      <a:pt x="1118002" y="165611"/>
                      <a:pt x="1006469" y="243421"/>
                      <a:pt x="1097280" y="182880"/>
                    </a:cubicBezTo>
                    <a:cubicBezTo>
                      <a:pt x="1110958" y="141846"/>
                      <a:pt x="1109751" y="139720"/>
                      <a:pt x="1133856" y="97536"/>
                    </a:cubicBezTo>
                    <a:cubicBezTo>
                      <a:pt x="1141126" y="84814"/>
                      <a:pt x="1151687" y="74066"/>
                      <a:pt x="1158240" y="60960"/>
                    </a:cubicBezTo>
                    <a:cubicBezTo>
                      <a:pt x="1173002" y="31435"/>
                      <a:pt x="1170432" y="27899"/>
                      <a:pt x="1170432" y="0"/>
                    </a:cubicBezTo>
                  </a:path>
                </a:pathLst>
              </a:cu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pic>
        <p:nvPicPr>
          <p:cNvPr id="25" name="Picture 24">
            <a:extLst>
              <a:ext uri="{FF2B5EF4-FFF2-40B4-BE49-F238E27FC236}">
                <a16:creationId xmlns:a16="http://schemas.microsoft.com/office/drawing/2014/main" id="{BF59B84D-7D0A-4E45-80FB-DB818BEA26FA}"/>
              </a:ext>
            </a:extLst>
          </p:cNvPr>
          <p:cNvPicPr>
            <a:picLocks noChangeAspect="1"/>
          </p:cNvPicPr>
          <p:nvPr/>
        </p:nvPicPr>
        <p:blipFill>
          <a:blip r:embed="rId4"/>
          <a:stretch>
            <a:fillRect/>
          </a:stretch>
        </p:blipFill>
        <p:spPr>
          <a:xfrm>
            <a:off x="7218287" y="5047794"/>
            <a:ext cx="1468513" cy="314696"/>
          </a:xfrm>
          <a:prstGeom prst="rect">
            <a:avLst/>
          </a:prstGeom>
        </p:spPr>
      </p:pic>
      <p:sp>
        <p:nvSpPr>
          <p:cNvPr id="26" name="TextBox 25">
            <a:extLst>
              <a:ext uri="{FF2B5EF4-FFF2-40B4-BE49-F238E27FC236}">
                <a16:creationId xmlns:a16="http://schemas.microsoft.com/office/drawing/2014/main" id="{B69FA442-1D78-44DC-98C2-D9FE407B40FB}"/>
              </a:ext>
            </a:extLst>
          </p:cNvPr>
          <p:cNvSpPr txBox="1"/>
          <p:nvPr/>
        </p:nvSpPr>
        <p:spPr>
          <a:xfrm>
            <a:off x="7452344" y="4599801"/>
            <a:ext cx="1082056" cy="276999"/>
          </a:xfrm>
          <a:prstGeom prst="rect">
            <a:avLst/>
          </a:prstGeom>
          <a:noFill/>
        </p:spPr>
        <p:txBody>
          <a:bodyPr wrap="square" rtlCol="0">
            <a:spAutoFit/>
          </a:bodyPr>
          <a:lstStyle/>
          <a:p>
            <a:r>
              <a:rPr lang="en-US" sz="1200" dirty="0"/>
              <a:t>Ensemble</a:t>
            </a:r>
          </a:p>
        </p:txBody>
      </p:sp>
      <p:sp>
        <p:nvSpPr>
          <p:cNvPr id="14" name="TextBox 13">
            <a:extLst>
              <a:ext uri="{FF2B5EF4-FFF2-40B4-BE49-F238E27FC236}">
                <a16:creationId xmlns:a16="http://schemas.microsoft.com/office/drawing/2014/main" id="{AADBB06B-CCAB-48E9-87AE-4DD2FE683342}"/>
              </a:ext>
            </a:extLst>
          </p:cNvPr>
          <p:cNvSpPr txBox="1"/>
          <p:nvPr/>
        </p:nvSpPr>
        <p:spPr>
          <a:xfrm>
            <a:off x="1634891" y="5333359"/>
            <a:ext cx="752976" cy="400110"/>
          </a:xfrm>
          <a:prstGeom prst="rect">
            <a:avLst/>
          </a:prstGeom>
          <a:noFill/>
        </p:spPr>
        <p:txBody>
          <a:bodyPr wrap="square" rtlCol="0">
            <a:spAutoFit/>
          </a:bodyPr>
          <a:lstStyle/>
          <a:p>
            <a:r>
              <a:rPr lang="en-US" sz="1000" dirty="0"/>
              <a:t>Variance Error</a:t>
            </a:r>
          </a:p>
        </p:txBody>
      </p:sp>
      <p:grpSp>
        <p:nvGrpSpPr>
          <p:cNvPr id="2" name="Group 1">
            <a:extLst>
              <a:ext uri="{FF2B5EF4-FFF2-40B4-BE49-F238E27FC236}">
                <a16:creationId xmlns:a16="http://schemas.microsoft.com/office/drawing/2014/main" id="{FE212A0E-30F8-4E39-9D5E-162A1204A353}"/>
              </a:ext>
            </a:extLst>
          </p:cNvPr>
          <p:cNvGrpSpPr/>
          <p:nvPr/>
        </p:nvGrpSpPr>
        <p:grpSpPr>
          <a:xfrm>
            <a:off x="510920" y="5047795"/>
            <a:ext cx="1851775" cy="1180148"/>
            <a:chOff x="510920" y="5047795"/>
            <a:chExt cx="1851775" cy="1180148"/>
          </a:xfrm>
        </p:grpSpPr>
        <p:sp>
          <p:nvSpPr>
            <p:cNvPr id="10" name="TextBox 9">
              <a:extLst>
                <a:ext uri="{FF2B5EF4-FFF2-40B4-BE49-F238E27FC236}">
                  <a16:creationId xmlns:a16="http://schemas.microsoft.com/office/drawing/2014/main" id="{EA6C2CBE-9D9C-44A9-851C-C8B93257D29E}"/>
                </a:ext>
              </a:extLst>
            </p:cNvPr>
            <p:cNvSpPr txBox="1"/>
            <p:nvPr/>
          </p:nvSpPr>
          <p:spPr>
            <a:xfrm rot="16200000">
              <a:off x="322978" y="5507574"/>
              <a:ext cx="629800" cy="253916"/>
            </a:xfrm>
            <a:prstGeom prst="rect">
              <a:avLst/>
            </a:prstGeom>
            <a:noFill/>
          </p:spPr>
          <p:txBody>
            <a:bodyPr wrap="square" rtlCol="0">
              <a:spAutoFit/>
            </a:bodyPr>
            <a:lstStyle/>
            <a:p>
              <a:r>
                <a:rPr lang="en-US" sz="1050" dirty="0"/>
                <a:t>Error</a:t>
              </a:r>
            </a:p>
          </p:txBody>
        </p:sp>
        <p:sp>
          <p:nvSpPr>
            <p:cNvPr id="11" name="TextBox 10">
              <a:extLst>
                <a:ext uri="{FF2B5EF4-FFF2-40B4-BE49-F238E27FC236}">
                  <a16:creationId xmlns:a16="http://schemas.microsoft.com/office/drawing/2014/main" id="{7A772DAD-42A2-4243-AAD2-3AF1CBA55436}"/>
                </a:ext>
              </a:extLst>
            </p:cNvPr>
            <p:cNvSpPr txBox="1"/>
            <p:nvPr/>
          </p:nvSpPr>
          <p:spPr>
            <a:xfrm>
              <a:off x="716156" y="5974027"/>
              <a:ext cx="900717" cy="253916"/>
            </a:xfrm>
            <a:prstGeom prst="rect">
              <a:avLst/>
            </a:prstGeom>
            <a:noFill/>
          </p:spPr>
          <p:txBody>
            <a:bodyPr wrap="square" rtlCol="0">
              <a:spAutoFit/>
            </a:bodyPr>
            <a:lstStyle/>
            <a:p>
              <a:r>
                <a:rPr lang="en-US" sz="1050" dirty="0"/>
                <a:t>Complexity</a:t>
              </a:r>
            </a:p>
          </p:txBody>
        </p:sp>
        <p:grpSp>
          <p:nvGrpSpPr>
            <p:cNvPr id="12" name="Group 11">
              <a:extLst>
                <a:ext uri="{FF2B5EF4-FFF2-40B4-BE49-F238E27FC236}">
                  <a16:creationId xmlns:a16="http://schemas.microsoft.com/office/drawing/2014/main" id="{9A9CBA7A-B8BE-450F-9220-0FCE17F256EB}"/>
                </a:ext>
              </a:extLst>
            </p:cNvPr>
            <p:cNvGrpSpPr/>
            <p:nvPr/>
          </p:nvGrpSpPr>
          <p:grpSpPr>
            <a:xfrm>
              <a:off x="615984" y="5476271"/>
              <a:ext cx="1185309" cy="629800"/>
              <a:chOff x="374455" y="5281430"/>
              <a:chExt cx="1392471" cy="1014431"/>
            </a:xfrm>
          </p:grpSpPr>
          <p:sp>
            <p:nvSpPr>
              <p:cNvPr id="15" name="Freeform: Shape 14">
                <a:extLst>
                  <a:ext uri="{FF2B5EF4-FFF2-40B4-BE49-F238E27FC236}">
                    <a16:creationId xmlns:a16="http://schemas.microsoft.com/office/drawing/2014/main" id="{41053CCB-9798-45E5-BC74-C1019AF384C2}"/>
                  </a:ext>
                </a:extLst>
              </p:cNvPr>
              <p:cNvSpPr/>
              <p:nvPr/>
            </p:nvSpPr>
            <p:spPr>
              <a:xfrm>
                <a:off x="671748" y="5380440"/>
                <a:ext cx="792480" cy="682752"/>
              </a:xfrm>
              <a:custGeom>
                <a:avLst/>
                <a:gdLst>
                  <a:gd name="connsiteX0" fmla="*/ 12192 w 792480"/>
                  <a:gd name="connsiteY0" fmla="*/ 0 h 682752"/>
                  <a:gd name="connsiteX1" fmla="*/ 0 w 792480"/>
                  <a:gd name="connsiteY1" fmla="*/ 60960 h 682752"/>
                  <a:gd name="connsiteX2" fmla="*/ 24384 w 792480"/>
                  <a:gd name="connsiteY2" fmla="*/ 195072 h 682752"/>
                  <a:gd name="connsiteX3" fmla="*/ 60960 w 792480"/>
                  <a:gd name="connsiteY3" fmla="*/ 268224 h 682752"/>
                  <a:gd name="connsiteX4" fmla="*/ 109728 w 792480"/>
                  <a:gd name="connsiteY4" fmla="*/ 390144 h 682752"/>
                  <a:gd name="connsiteX5" fmla="*/ 146304 w 792480"/>
                  <a:gd name="connsiteY5" fmla="*/ 414528 h 682752"/>
                  <a:gd name="connsiteX6" fmla="*/ 219456 w 792480"/>
                  <a:gd name="connsiteY6" fmla="*/ 487680 h 682752"/>
                  <a:gd name="connsiteX7" fmla="*/ 329184 w 792480"/>
                  <a:gd name="connsiteY7" fmla="*/ 548640 h 682752"/>
                  <a:gd name="connsiteX8" fmla="*/ 390144 w 792480"/>
                  <a:gd name="connsiteY8" fmla="*/ 597408 h 682752"/>
                  <a:gd name="connsiteX9" fmla="*/ 426720 w 792480"/>
                  <a:gd name="connsiteY9" fmla="*/ 609600 h 682752"/>
                  <a:gd name="connsiteX10" fmla="*/ 463296 w 792480"/>
                  <a:gd name="connsiteY10" fmla="*/ 633984 h 682752"/>
                  <a:gd name="connsiteX11" fmla="*/ 560832 w 792480"/>
                  <a:gd name="connsiteY11" fmla="*/ 682752 h 682752"/>
                  <a:gd name="connsiteX12" fmla="*/ 792480 w 792480"/>
                  <a:gd name="connsiteY12" fmla="*/ 682752 h 68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2480" h="682752">
                    <a:moveTo>
                      <a:pt x="12192" y="0"/>
                    </a:moveTo>
                    <a:cubicBezTo>
                      <a:pt x="8128" y="20320"/>
                      <a:pt x="0" y="40238"/>
                      <a:pt x="0" y="60960"/>
                    </a:cubicBezTo>
                    <a:cubicBezTo>
                      <a:pt x="0" y="65525"/>
                      <a:pt x="20420" y="184501"/>
                      <a:pt x="24384" y="195072"/>
                    </a:cubicBezTo>
                    <a:cubicBezTo>
                      <a:pt x="88504" y="366059"/>
                      <a:pt x="15536" y="109239"/>
                      <a:pt x="60960" y="268224"/>
                    </a:cubicBezTo>
                    <a:cubicBezTo>
                      <a:pt x="72881" y="309949"/>
                      <a:pt x="77082" y="357498"/>
                      <a:pt x="109728" y="390144"/>
                    </a:cubicBezTo>
                    <a:cubicBezTo>
                      <a:pt x="120089" y="400505"/>
                      <a:pt x="135352" y="404793"/>
                      <a:pt x="146304" y="414528"/>
                    </a:cubicBezTo>
                    <a:cubicBezTo>
                      <a:pt x="172078" y="437438"/>
                      <a:pt x="186741" y="476775"/>
                      <a:pt x="219456" y="487680"/>
                    </a:cubicBezTo>
                    <a:cubicBezTo>
                      <a:pt x="273329" y="505638"/>
                      <a:pt x="269295" y="500729"/>
                      <a:pt x="329184" y="548640"/>
                    </a:cubicBezTo>
                    <a:cubicBezTo>
                      <a:pt x="349504" y="564896"/>
                      <a:pt x="368077" y="583616"/>
                      <a:pt x="390144" y="597408"/>
                    </a:cubicBezTo>
                    <a:cubicBezTo>
                      <a:pt x="401042" y="604219"/>
                      <a:pt x="415225" y="603853"/>
                      <a:pt x="426720" y="609600"/>
                    </a:cubicBezTo>
                    <a:cubicBezTo>
                      <a:pt x="439826" y="616153"/>
                      <a:pt x="450432" y="626967"/>
                      <a:pt x="463296" y="633984"/>
                    </a:cubicBezTo>
                    <a:cubicBezTo>
                      <a:pt x="495207" y="651390"/>
                      <a:pt x="524482" y="682752"/>
                      <a:pt x="560832" y="682752"/>
                    </a:cubicBezTo>
                    <a:lnTo>
                      <a:pt x="792480" y="682752"/>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56EB5E-9EF3-4E18-89B3-36AED827A0AE}"/>
                  </a:ext>
                </a:extLst>
              </p:cNvPr>
              <p:cNvSpPr/>
              <p:nvPr/>
            </p:nvSpPr>
            <p:spPr>
              <a:xfrm>
                <a:off x="535353" y="5565882"/>
                <a:ext cx="1109472" cy="529171"/>
              </a:xfrm>
              <a:custGeom>
                <a:avLst/>
                <a:gdLst>
                  <a:gd name="connsiteX0" fmla="*/ 0 w 1109472"/>
                  <a:gd name="connsiteY0" fmla="*/ 585216 h 585216"/>
                  <a:gd name="connsiteX1" fmla="*/ 451104 w 1109472"/>
                  <a:gd name="connsiteY1" fmla="*/ 560832 h 585216"/>
                  <a:gd name="connsiteX2" fmla="*/ 524256 w 1109472"/>
                  <a:gd name="connsiteY2" fmla="*/ 524256 h 585216"/>
                  <a:gd name="connsiteX3" fmla="*/ 560832 w 1109472"/>
                  <a:gd name="connsiteY3" fmla="*/ 512064 h 585216"/>
                  <a:gd name="connsiteX4" fmla="*/ 597408 w 1109472"/>
                  <a:gd name="connsiteY4" fmla="*/ 487680 h 585216"/>
                  <a:gd name="connsiteX5" fmla="*/ 743712 w 1109472"/>
                  <a:gd name="connsiteY5" fmla="*/ 426720 h 585216"/>
                  <a:gd name="connsiteX6" fmla="*/ 780288 w 1109472"/>
                  <a:gd name="connsiteY6" fmla="*/ 390144 h 585216"/>
                  <a:gd name="connsiteX7" fmla="*/ 816864 w 1109472"/>
                  <a:gd name="connsiteY7" fmla="*/ 377952 h 585216"/>
                  <a:gd name="connsiteX8" fmla="*/ 877824 w 1109472"/>
                  <a:gd name="connsiteY8" fmla="*/ 329184 h 585216"/>
                  <a:gd name="connsiteX9" fmla="*/ 902208 w 1109472"/>
                  <a:gd name="connsiteY9" fmla="*/ 292608 h 585216"/>
                  <a:gd name="connsiteX10" fmla="*/ 938784 w 1109472"/>
                  <a:gd name="connsiteY10" fmla="*/ 280416 h 585216"/>
                  <a:gd name="connsiteX11" fmla="*/ 975360 w 1109472"/>
                  <a:gd name="connsiteY11" fmla="*/ 243840 h 585216"/>
                  <a:gd name="connsiteX12" fmla="*/ 1036320 w 1109472"/>
                  <a:gd name="connsiteY12" fmla="*/ 134112 h 585216"/>
                  <a:gd name="connsiteX13" fmla="*/ 1060704 w 1109472"/>
                  <a:gd name="connsiteY13" fmla="*/ 85344 h 585216"/>
                  <a:gd name="connsiteX14" fmla="*/ 1072896 w 1109472"/>
                  <a:gd name="connsiteY14" fmla="*/ 48768 h 585216"/>
                  <a:gd name="connsiteX15" fmla="*/ 1109472 w 1109472"/>
                  <a:gd name="connsiteY15" fmla="*/ 0 h 58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472" h="585216">
                    <a:moveTo>
                      <a:pt x="0" y="585216"/>
                    </a:moveTo>
                    <a:cubicBezTo>
                      <a:pt x="85574" y="582160"/>
                      <a:pt x="322770" y="582221"/>
                      <a:pt x="451104" y="560832"/>
                    </a:cubicBezTo>
                    <a:cubicBezTo>
                      <a:pt x="497071" y="553171"/>
                      <a:pt x="482129" y="545320"/>
                      <a:pt x="524256" y="524256"/>
                    </a:cubicBezTo>
                    <a:cubicBezTo>
                      <a:pt x="535751" y="518509"/>
                      <a:pt x="549337" y="517811"/>
                      <a:pt x="560832" y="512064"/>
                    </a:cubicBezTo>
                    <a:cubicBezTo>
                      <a:pt x="573938" y="505511"/>
                      <a:pt x="584544" y="494697"/>
                      <a:pt x="597408" y="487680"/>
                    </a:cubicBezTo>
                    <a:cubicBezTo>
                      <a:pt x="692620" y="435746"/>
                      <a:pt x="667660" y="445733"/>
                      <a:pt x="743712" y="426720"/>
                    </a:cubicBezTo>
                    <a:cubicBezTo>
                      <a:pt x="755904" y="414528"/>
                      <a:pt x="765942" y="399708"/>
                      <a:pt x="780288" y="390144"/>
                    </a:cubicBezTo>
                    <a:cubicBezTo>
                      <a:pt x="790981" y="383015"/>
                      <a:pt x="806829" y="385980"/>
                      <a:pt x="816864" y="377952"/>
                    </a:cubicBezTo>
                    <a:cubicBezTo>
                      <a:pt x="895646" y="314927"/>
                      <a:pt x="785889" y="359829"/>
                      <a:pt x="877824" y="329184"/>
                    </a:cubicBezTo>
                    <a:cubicBezTo>
                      <a:pt x="885952" y="316992"/>
                      <a:pt x="890766" y="301762"/>
                      <a:pt x="902208" y="292608"/>
                    </a:cubicBezTo>
                    <a:cubicBezTo>
                      <a:pt x="912243" y="284580"/>
                      <a:pt x="928091" y="287545"/>
                      <a:pt x="938784" y="280416"/>
                    </a:cubicBezTo>
                    <a:cubicBezTo>
                      <a:pt x="953130" y="270852"/>
                      <a:pt x="963168" y="256032"/>
                      <a:pt x="975360" y="243840"/>
                    </a:cubicBezTo>
                    <a:cubicBezTo>
                      <a:pt x="1009076" y="142693"/>
                      <a:pt x="952475" y="301802"/>
                      <a:pt x="1036320" y="134112"/>
                    </a:cubicBezTo>
                    <a:cubicBezTo>
                      <a:pt x="1044448" y="117856"/>
                      <a:pt x="1053545" y="102049"/>
                      <a:pt x="1060704" y="85344"/>
                    </a:cubicBezTo>
                    <a:cubicBezTo>
                      <a:pt x="1065766" y="73532"/>
                      <a:pt x="1067149" y="60263"/>
                      <a:pt x="1072896" y="48768"/>
                    </a:cubicBezTo>
                    <a:cubicBezTo>
                      <a:pt x="1086682" y="21196"/>
                      <a:pt x="1092326" y="17146"/>
                      <a:pt x="1109472" y="0"/>
                    </a:cubicBezTo>
                  </a:path>
                </a:pathLst>
              </a:cu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D8B1B51-ECFB-44AE-8448-5D72515E2F50}"/>
                  </a:ext>
                </a:extLst>
              </p:cNvPr>
              <p:cNvCxnSpPr/>
              <p:nvPr/>
            </p:nvCxnSpPr>
            <p:spPr>
              <a:xfrm>
                <a:off x="479233" y="5281430"/>
                <a:ext cx="0" cy="101443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54BB59D-0D2A-4574-B0F4-E39598872C32}"/>
                  </a:ext>
                </a:extLst>
              </p:cNvPr>
              <p:cNvCxnSpPr>
                <a:cxnSpLocks/>
              </p:cNvCxnSpPr>
              <p:nvPr/>
            </p:nvCxnSpPr>
            <p:spPr>
              <a:xfrm flipH="1">
                <a:off x="374455" y="6176988"/>
                <a:ext cx="1392471"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3" name="TextBox 12">
              <a:extLst>
                <a:ext uri="{FF2B5EF4-FFF2-40B4-BE49-F238E27FC236}">
                  <a16:creationId xmlns:a16="http://schemas.microsoft.com/office/drawing/2014/main" id="{935A536E-CDEB-4DC6-8229-D21441E76975}"/>
                </a:ext>
              </a:extLst>
            </p:cNvPr>
            <p:cNvSpPr txBox="1"/>
            <p:nvPr/>
          </p:nvSpPr>
          <p:spPr>
            <a:xfrm>
              <a:off x="1609719" y="5834778"/>
              <a:ext cx="752976" cy="253903"/>
            </a:xfrm>
            <a:prstGeom prst="rect">
              <a:avLst/>
            </a:prstGeom>
            <a:noFill/>
          </p:spPr>
          <p:txBody>
            <a:bodyPr wrap="square" rtlCol="0">
              <a:spAutoFit/>
            </a:bodyPr>
            <a:lstStyle/>
            <a:p>
              <a:r>
                <a:rPr lang="en-US" sz="1000" dirty="0"/>
                <a:t>Bias Error</a:t>
              </a:r>
            </a:p>
          </p:txBody>
        </p:sp>
        <p:sp>
          <p:nvSpPr>
            <p:cNvPr id="9" name="TextBox 8">
              <a:extLst>
                <a:ext uri="{FF2B5EF4-FFF2-40B4-BE49-F238E27FC236}">
                  <a16:creationId xmlns:a16="http://schemas.microsoft.com/office/drawing/2014/main" id="{B5552231-80C0-4419-9FBB-601C89C05DF8}"/>
                </a:ext>
              </a:extLst>
            </p:cNvPr>
            <p:cNvSpPr txBox="1"/>
            <p:nvPr/>
          </p:nvSpPr>
          <p:spPr>
            <a:xfrm>
              <a:off x="746561" y="5047795"/>
              <a:ext cx="716187" cy="246221"/>
            </a:xfrm>
            <a:prstGeom prst="rect">
              <a:avLst/>
            </a:prstGeom>
            <a:noFill/>
          </p:spPr>
          <p:txBody>
            <a:bodyPr wrap="square" rtlCol="0">
              <a:spAutoFit/>
            </a:bodyPr>
            <a:lstStyle/>
            <a:p>
              <a:r>
                <a:rPr lang="en-US" sz="1000" b="1" dirty="0"/>
                <a:t>Legend</a:t>
              </a:r>
            </a:p>
          </p:txBody>
        </p:sp>
      </p:grpSp>
    </p:spTree>
    <p:extLst>
      <p:ext uri="{BB962C8B-B14F-4D97-AF65-F5344CB8AC3E}">
        <p14:creationId xmlns:p14="http://schemas.microsoft.com/office/powerpoint/2010/main" val="1925379416"/>
      </p:ext>
    </p:extLst>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DD9F0811-18DA-4527-B283-D052D5C15FDB}"/>
              </a:ext>
            </a:extLst>
          </p:cNvPr>
          <p:cNvSpPr>
            <a:spLocks noGrp="1"/>
          </p:cNvSpPr>
          <p:nvPr>
            <p:ph type="title"/>
          </p:nvPr>
        </p:nvSpPr>
        <p:spPr/>
        <p:txBody>
          <a:bodyPr/>
          <a:lstStyle/>
          <a:p>
            <a:pPr eaLnBrk="1" hangingPunct="1"/>
            <a:endParaRPr lang="en-US" altLang="en-US" dirty="0"/>
          </a:p>
        </p:txBody>
      </p:sp>
      <p:sp>
        <p:nvSpPr>
          <p:cNvPr id="16386" name="Content Placeholder 2">
            <a:extLst>
              <a:ext uri="{FF2B5EF4-FFF2-40B4-BE49-F238E27FC236}">
                <a16:creationId xmlns:a16="http://schemas.microsoft.com/office/drawing/2014/main" id="{AF788248-638B-4B96-9FF7-48B065C0A079}"/>
              </a:ext>
            </a:extLst>
          </p:cNvPr>
          <p:cNvSpPr>
            <a:spLocks noGrp="1"/>
          </p:cNvSpPr>
          <p:nvPr>
            <p:ph idx="1"/>
          </p:nvPr>
        </p:nvSpPr>
        <p:spPr>
          <a:xfrm>
            <a:off x="381000" y="1066800"/>
            <a:ext cx="8382000" cy="4724400"/>
          </a:xfrm>
        </p:spPr>
        <p:txBody>
          <a:bodyPr/>
          <a:lstStyle/>
          <a:p>
            <a:pPr eaLnBrk="1" hangingPunct="1"/>
            <a:r>
              <a:rPr lang="en-US" altLang="en-US" dirty="0"/>
              <a:t>We can </a:t>
            </a:r>
            <a:r>
              <a:rPr lang="en-US" altLang="en-US" b="1" dirty="0"/>
              <a:t>decompose</a:t>
            </a:r>
            <a:r>
              <a:rPr lang="en-US" altLang="en-US" dirty="0"/>
              <a:t> the error of the learned model into two parts:</a:t>
            </a:r>
          </a:p>
          <a:p>
            <a:pPr eaLnBrk="1" hangingPunct="1"/>
            <a:endParaRPr lang="en-US" altLang="en-US" dirty="0"/>
          </a:p>
          <a:p>
            <a:pPr lvl="1" eaLnBrk="1" hangingPunct="1"/>
            <a:r>
              <a:rPr lang="en-US" altLang="en-US" dirty="0"/>
              <a:t>Bias Error : </a:t>
            </a:r>
          </a:p>
          <a:p>
            <a:pPr lvl="2"/>
            <a:r>
              <a:rPr lang="en-US" altLang="en-US" dirty="0"/>
              <a:t>this class of models </a:t>
            </a:r>
            <a:r>
              <a:rPr lang="en-US" altLang="en-US" b="1" dirty="0"/>
              <a:t>can</a:t>
            </a:r>
            <a:r>
              <a:rPr lang="ja-JP" altLang="en-US" b="1" dirty="0"/>
              <a:t>’</a:t>
            </a:r>
            <a:r>
              <a:rPr lang="en-US" altLang="ja-JP" b="1" dirty="0"/>
              <a:t>t</a:t>
            </a:r>
            <a:r>
              <a:rPr lang="en-US" altLang="ja-JP" dirty="0"/>
              <a:t> fit the training data. </a:t>
            </a:r>
          </a:p>
          <a:p>
            <a:pPr lvl="2"/>
            <a:r>
              <a:rPr lang="en-US" altLang="ja-JP" dirty="0"/>
              <a:t>Accuracy is low both in training and testing data</a:t>
            </a:r>
          </a:p>
          <a:p>
            <a:pPr lvl="2"/>
            <a:r>
              <a:rPr lang="en-US" altLang="en-US" b="1" dirty="0"/>
              <a:t>Fix</a:t>
            </a:r>
            <a:r>
              <a:rPr lang="en-US" altLang="en-US" dirty="0"/>
              <a:t>: a </a:t>
            </a:r>
            <a:r>
              <a:rPr lang="en-US" altLang="en-US" i="1" dirty="0"/>
              <a:t>more complex </a:t>
            </a:r>
            <a:r>
              <a:rPr lang="en-US" altLang="en-US" dirty="0"/>
              <a:t>model class.</a:t>
            </a:r>
          </a:p>
          <a:p>
            <a:pPr lvl="1" eaLnBrk="1" hangingPunct="1"/>
            <a:endParaRPr lang="en-US" altLang="en-US" dirty="0"/>
          </a:p>
          <a:p>
            <a:pPr lvl="1" eaLnBrk="1" hangingPunct="1"/>
            <a:r>
              <a:rPr lang="en-US" altLang="en-US" dirty="0"/>
              <a:t>Variance Error : </a:t>
            </a:r>
          </a:p>
          <a:p>
            <a:pPr lvl="2"/>
            <a:r>
              <a:rPr lang="en-US" altLang="en-US" dirty="0"/>
              <a:t>This class of models </a:t>
            </a:r>
            <a:r>
              <a:rPr lang="en-US" altLang="en-US" b="1" dirty="0"/>
              <a:t>could </a:t>
            </a:r>
            <a:r>
              <a:rPr lang="en-US" altLang="en-US" dirty="0"/>
              <a:t>fit the training data well but fail to fit in test because of different distribution of data</a:t>
            </a:r>
          </a:p>
          <a:p>
            <a:pPr lvl="2"/>
            <a:r>
              <a:rPr lang="en-US" altLang="ja-JP" dirty="0"/>
              <a:t>Accuracy in test is relatively much lower than in training</a:t>
            </a:r>
          </a:p>
          <a:p>
            <a:pPr lvl="2"/>
            <a:r>
              <a:rPr lang="en-US" altLang="en-US" b="1" dirty="0"/>
              <a:t>Fix</a:t>
            </a:r>
            <a:r>
              <a:rPr lang="en-US" altLang="en-US" dirty="0"/>
              <a:t>: a </a:t>
            </a:r>
            <a:r>
              <a:rPr lang="en-US" altLang="en-US" i="1" dirty="0"/>
              <a:t>less complex </a:t>
            </a:r>
            <a:r>
              <a:rPr lang="en-US" altLang="en-US" dirty="0"/>
              <a:t>model class.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8">
            <a:extLst>
              <a:ext uri="{FF2B5EF4-FFF2-40B4-BE49-F238E27FC236}">
                <a16:creationId xmlns:a16="http://schemas.microsoft.com/office/drawing/2014/main" id="{03BC7048-B9EC-4971-9E32-7C14D29FF981}"/>
              </a:ext>
            </a:extLst>
          </p:cNvPr>
          <p:cNvSpPr>
            <a:spLocks noChangeArrowheads="1"/>
          </p:cNvSpPr>
          <p:nvPr/>
        </p:nvSpPr>
        <p:spPr bwMode="auto">
          <a:xfrm>
            <a:off x="838200" y="534620"/>
            <a:ext cx="7086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sz="2400" dirty="0"/>
              <a:t>Bias – Variance decomposition of error (squared)</a:t>
            </a:r>
          </a:p>
        </p:txBody>
      </p:sp>
      <p:sp>
        <p:nvSpPr>
          <p:cNvPr id="17417" name="Text Box 10">
            <a:extLst>
              <a:ext uri="{FF2B5EF4-FFF2-40B4-BE49-F238E27FC236}">
                <a16:creationId xmlns:a16="http://schemas.microsoft.com/office/drawing/2014/main" id="{2E072487-3AE5-46B0-B5FA-EB2D39771D86}"/>
              </a:ext>
            </a:extLst>
          </p:cNvPr>
          <p:cNvSpPr txBox="1">
            <a:spLocks noChangeArrowheads="1"/>
          </p:cNvSpPr>
          <p:nvPr/>
        </p:nvSpPr>
        <p:spPr bwMode="auto">
          <a:xfrm>
            <a:off x="533400" y="1828800"/>
            <a:ext cx="86106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marL="342900" indent="-342900" eaLnBrk="1" hangingPunct="1">
              <a:spcBef>
                <a:spcPct val="50000"/>
              </a:spcBef>
              <a:buFont typeface="+mj-lt"/>
              <a:buAutoNum type="arabicPeriod"/>
            </a:pPr>
            <a:r>
              <a:rPr lang="en-US" altLang="en-US" dirty="0">
                <a:solidFill>
                  <a:srgbClr val="000000"/>
                </a:solidFill>
              </a:rPr>
              <a:t>Separate the test data set first.</a:t>
            </a:r>
          </a:p>
          <a:p>
            <a:pPr marL="342900" indent="-342900" eaLnBrk="1" hangingPunct="1">
              <a:spcBef>
                <a:spcPct val="50000"/>
              </a:spcBef>
              <a:buFont typeface="+mj-lt"/>
              <a:buAutoNum type="arabicPeriod"/>
            </a:pPr>
            <a:r>
              <a:rPr lang="en-US" altLang="en-US" dirty="0">
                <a:solidFill>
                  <a:srgbClr val="000000"/>
                </a:solidFill>
              </a:rPr>
              <a:t>Draw size </a:t>
            </a:r>
            <a:r>
              <a:rPr lang="en-US" altLang="en-US" i="1" dirty="0">
                <a:solidFill>
                  <a:srgbClr val="000000"/>
                </a:solidFill>
              </a:rPr>
              <a:t>n </a:t>
            </a:r>
            <a:r>
              <a:rPr lang="en-US" altLang="en-US" dirty="0">
                <a:solidFill>
                  <a:srgbClr val="000000"/>
                </a:solidFill>
              </a:rPr>
              <a:t>sample D=</a:t>
            </a:r>
            <a:r>
              <a:rPr lang="en-US" altLang="en-US" dirty="0">
                <a:solidFill>
                  <a:srgbClr val="000000"/>
                </a:solidFill>
                <a:cs typeface="Arial" panose="020B0604020202020204" pitchFamily="34" charset="0"/>
              </a:rPr>
              <a:t>(</a:t>
            </a:r>
            <a:r>
              <a:rPr lang="en-US" altLang="en-US" i="1" dirty="0">
                <a:solidFill>
                  <a:srgbClr val="000000"/>
                </a:solidFill>
                <a:cs typeface="Arial" panose="020B0604020202020204" pitchFamily="34" charset="0"/>
              </a:rPr>
              <a:t>x</a:t>
            </a:r>
            <a:r>
              <a:rPr lang="en-US" altLang="en-US" i="1" baseline="-25000" dirty="0">
                <a:solidFill>
                  <a:srgbClr val="000000"/>
                </a:solidFill>
                <a:cs typeface="Arial" panose="020B0604020202020204" pitchFamily="34" charset="0"/>
              </a:rPr>
              <a:t>1</a:t>
            </a:r>
            <a:r>
              <a:rPr lang="en-US" altLang="en-US" i="1" dirty="0">
                <a:solidFill>
                  <a:srgbClr val="000000"/>
                </a:solidFill>
                <a:cs typeface="Arial" panose="020B0604020202020204" pitchFamily="34" charset="0"/>
              </a:rPr>
              <a:t>,y</a:t>
            </a:r>
            <a:r>
              <a:rPr lang="en-US" altLang="en-US" i="1" baseline="-25000" dirty="0">
                <a:solidFill>
                  <a:srgbClr val="000000"/>
                </a:solidFill>
                <a:cs typeface="Arial" panose="020B0604020202020204" pitchFamily="34" charset="0"/>
              </a:rPr>
              <a:t>1</a:t>
            </a:r>
            <a:r>
              <a:rPr lang="en-US" altLang="en-US" i="1" dirty="0">
                <a:solidFill>
                  <a:srgbClr val="000000"/>
                </a:solidFill>
                <a:cs typeface="Arial" panose="020B0604020202020204" pitchFamily="34" charset="0"/>
              </a:rPr>
              <a:t>),….(</a:t>
            </a:r>
            <a:r>
              <a:rPr lang="en-US" altLang="en-US" i="1" dirty="0" err="1">
                <a:solidFill>
                  <a:srgbClr val="000000"/>
                </a:solidFill>
                <a:cs typeface="Arial" panose="020B0604020202020204" pitchFamily="34" charset="0"/>
              </a:rPr>
              <a:t>x</a:t>
            </a:r>
            <a:r>
              <a:rPr lang="en-US" altLang="en-US" i="1" baseline="-25000" dirty="0" err="1">
                <a:solidFill>
                  <a:srgbClr val="000000"/>
                </a:solidFill>
                <a:cs typeface="Arial" panose="020B0604020202020204" pitchFamily="34" charset="0"/>
              </a:rPr>
              <a:t>n</a:t>
            </a:r>
            <a:r>
              <a:rPr lang="en-US" altLang="en-US" i="1" dirty="0" err="1">
                <a:solidFill>
                  <a:srgbClr val="000000"/>
                </a:solidFill>
                <a:cs typeface="Arial" panose="020B0604020202020204" pitchFamily="34" charset="0"/>
              </a:rPr>
              <a:t>,y</a:t>
            </a:r>
            <a:r>
              <a:rPr lang="en-US" altLang="en-US" i="1" baseline="-25000" dirty="0" err="1">
                <a:solidFill>
                  <a:srgbClr val="000000"/>
                </a:solidFill>
                <a:cs typeface="Arial" panose="020B0604020202020204" pitchFamily="34" charset="0"/>
              </a:rPr>
              <a:t>n</a:t>
            </a:r>
            <a:r>
              <a:rPr lang="en-US" altLang="en-US" i="1" dirty="0">
                <a:solidFill>
                  <a:srgbClr val="000000"/>
                </a:solidFill>
                <a:cs typeface="Arial" panose="020B0604020202020204" pitchFamily="34" charset="0"/>
              </a:rPr>
              <a:t>)</a:t>
            </a:r>
          </a:p>
          <a:p>
            <a:pPr marL="342900" indent="-342900" eaLnBrk="1" hangingPunct="1">
              <a:spcBef>
                <a:spcPct val="50000"/>
              </a:spcBef>
              <a:buFont typeface="+mj-lt"/>
              <a:buAutoNum type="arabicPeriod"/>
            </a:pPr>
            <a:r>
              <a:rPr lang="en-US" altLang="en-US" dirty="0">
                <a:solidFill>
                  <a:srgbClr val="000000"/>
                </a:solidFill>
                <a:cs typeface="Arial" panose="020B0604020202020204" pitchFamily="34" charset="0"/>
              </a:rPr>
              <a:t>Train model </a:t>
            </a:r>
            <a:r>
              <a:rPr lang="en-US" altLang="en-US" i="1" dirty="0" err="1">
                <a:solidFill>
                  <a:srgbClr val="000000"/>
                </a:solidFill>
                <a:cs typeface="Arial" panose="020B0604020202020204" pitchFamily="34" charset="0"/>
              </a:rPr>
              <a:t>h</a:t>
            </a:r>
            <a:r>
              <a:rPr lang="en-US" altLang="en-US" i="1" baseline="-25000" dirty="0" err="1">
                <a:solidFill>
                  <a:srgbClr val="000000"/>
                </a:solidFill>
                <a:cs typeface="Arial" panose="020B0604020202020204" pitchFamily="34" charset="0"/>
              </a:rPr>
              <a:t>D</a:t>
            </a:r>
            <a:r>
              <a:rPr lang="en-US" altLang="en-US" i="1" dirty="0">
                <a:solidFill>
                  <a:srgbClr val="000000"/>
                </a:solidFill>
                <a:cs typeface="Arial" panose="020B0604020202020204" pitchFamily="34" charset="0"/>
              </a:rPr>
              <a:t> using </a:t>
            </a:r>
            <a:r>
              <a:rPr lang="en-US" altLang="en-US" dirty="0">
                <a:solidFill>
                  <a:srgbClr val="000000"/>
                </a:solidFill>
                <a:cs typeface="Arial" panose="020B0604020202020204" pitchFamily="34" charset="0"/>
              </a:rPr>
              <a:t>D</a:t>
            </a:r>
          </a:p>
          <a:p>
            <a:pPr marL="342900" indent="-342900" eaLnBrk="1" hangingPunct="1">
              <a:spcBef>
                <a:spcPct val="50000"/>
              </a:spcBef>
              <a:buFont typeface="+mj-lt"/>
              <a:buAutoNum type="arabicPeriod"/>
            </a:pPr>
            <a:r>
              <a:rPr lang="en-US" altLang="en-US" dirty="0">
                <a:solidFill>
                  <a:srgbClr val="000000"/>
                </a:solidFill>
                <a:cs typeface="Arial" panose="020B0604020202020204" pitchFamily="34" charset="0"/>
              </a:rPr>
              <a:t>Draw one test example </a:t>
            </a:r>
            <a:r>
              <a:rPr lang="en-US" altLang="en-US" i="1" dirty="0">
                <a:solidFill>
                  <a:srgbClr val="000000"/>
                </a:solidFill>
                <a:cs typeface="Arial" panose="020B0604020202020204" pitchFamily="34" charset="0"/>
              </a:rPr>
              <a:t>(x, y)  (one value of x, corresponding estimate of y)</a:t>
            </a:r>
          </a:p>
          <a:p>
            <a:pPr marL="342900" indent="-342900" eaLnBrk="1" hangingPunct="1">
              <a:spcBef>
                <a:spcPct val="50000"/>
              </a:spcBef>
              <a:buFont typeface="+mj-lt"/>
              <a:buAutoNum type="arabicPeriod"/>
            </a:pPr>
            <a:r>
              <a:rPr lang="en-US" altLang="en-US" i="1" dirty="0">
                <a:solidFill>
                  <a:srgbClr val="000000"/>
                </a:solidFill>
                <a:cs typeface="Arial" panose="020B0604020202020204" pitchFamily="34" charset="0"/>
              </a:rPr>
              <a:t>Predict the value of y for the x using </a:t>
            </a:r>
            <a:r>
              <a:rPr lang="en-US" altLang="en-US" i="1" dirty="0" err="1">
                <a:solidFill>
                  <a:srgbClr val="000000"/>
                </a:solidFill>
                <a:cs typeface="Arial" panose="020B0604020202020204" pitchFamily="34" charset="0"/>
              </a:rPr>
              <a:t>h</a:t>
            </a:r>
            <a:r>
              <a:rPr lang="en-US" altLang="en-US" i="1" baseline="-25000" dirty="0" err="1">
                <a:solidFill>
                  <a:srgbClr val="000000"/>
                </a:solidFill>
                <a:cs typeface="Arial" panose="020B0604020202020204" pitchFamily="34" charset="0"/>
              </a:rPr>
              <a:t>D</a:t>
            </a:r>
            <a:endParaRPr lang="en-US" altLang="en-US" i="1" dirty="0">
              <a:solidFill>
                <a:srgbClr val="000000"/>
              </a:solidFill>
              <a:cs typeface="Arial" panose="020B0604020202020204" pitchFamily="34" charset="0"/>
            </a:endParaRPr>
          </a:p>
          <a:p>
            <a:pPr marL="342900" indent="-342900" eaLnBrk="1" hangingPunct="1">
              <a:spcBef>
                <a:spcPct val="50000"/>
              </a:spcBef>
              <a:buFont typeface="+mj-lt"/>
              <a:buAutoNum type="arabicPeriod"/>
            </a:pPr>
            <a:r>
              <a:rPr lang="en-US" altLang="en-US" dirty="0">
                <a:solidFill>
                  <a:srgbClr val="000000"/>
                </a:solidFill>
                <a:cs typeface="Arial" panose="020B0604020202020204" pitchFamily="34" charset="0"/>
              </a:rPr>
              <a:t>Measure squared error of </a:t>
            </a:r>
            <a:r>
              <a:rPr lang="en-US" altLang="en-US" i="1" dirty="0" err="1">
                <a:solidFill>
                  <a:srgbClr val="000000"/>
                </a:solidFill>
                <a:cs typeface="Arial" panose="020B0604020202020204" pitchFamily="34" charset="0"/>
              </a:rPr>
              <a:t>h</a:t>
            </a:r>
            <a:r>
              <a:rPr lang="en-US" altLang="en-US" i="1" baseline="-25000" dirty="0" err="1">
                <a:solidFill>
                  <a:srgbClr val="000000"/>
                </a:solidFill>
                <a:cs typeface="Arial" panose="020B0604020202020204" pitchFamily="34" charset="0"/>
              </a:rPr>
              <a:t>D</a:t>
            </a:r>
            <a:r>
              <a:rPr lang="en-US" altLang="en-US" dirty="0">
                <a:solidFill>
                  <a:srgbClr val="000000"/>
                </a:solidFill>
                <a:cs typeface="Arial" panose="020B0604020202020204" pitchFamily="34" charset="0"/>
              </a:rPr>
              <a:t> on that example </a:t>
            </a:r>
            <a:r>
              <a:rPr lang="en-US" altLang="en-US" i="1" dirty="0">
                <a:solidFill>
                  <a:srgbClr val="000000"/>
                </a:solidFill>
                <a:cs typeface="Arial" panose="020B0604020202020204" pitchFamily="34" charset="0"/>
              </a:rPr>
              <a:t>x. SSE =  (y - </a:t>
            </a:r>
            <a:r>
              <a:rPr lang="en-US" altLang="en-US" i="1" dirty="0" err="1">
                <a:solidFill>
                  <a:srgbClr val="000000"/>
                </a:solidFill>
                <a:cs typeface="Arial" panose="020B0604020202020204" pitchFamily="34" charset="0"/>
              </a:rPr>
              <a:t>yhat</a:t>
            </a:r>
            <a:r>
              <a:rPr lang="en-US" altLang="en-US" i="1" dirty="0">
                <a:solidFill>
                  <a:srgbClr val="000000"/>
                </a:solidFill>
                <a:cs typeface="Arial" panose="020B0604020202020204" pitchFamily="34" charset="0"/>
              </a:rPr>
              <a:t>)^2</a:t>
            </a:r>
            <a:endParaRPr lang="en-US" altLang="en-US" dirty="0">
              <a:solidFill>
                <a:srgbClr val="000000"/>
              </a:solidFill>
              <a:cs typeface="Arial" panose="020B0604020202020204" pitchFamily="34" charset="0"/>
            </a:endParaRPr>
          </a:p>
        </p:txBody>
      </p:sp>
      <p:sp>
        <p:nvSpPr>
          <p:cNvPr id="17418" name="Slide Number Placeholder 1">
            <a:extLst>
              <a:ext uri="{FF2B5EF4-FFF2-40B4-BE49-F238E27FC236}">
                <a16:creationId xmlns:a16="http://schemas.microsoft.com/office/drawing/2014/main" id="{38B7FD32-0B27-479A-844B-EE7EF74BE5F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400" dirty="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Slide Number Placeholder 1">
            <a:extLst>
              <a:ext uri="{FF2B5EF4-FFF2-40B4-BE49-F238E27FC236}">
                <a16:creationId xmlns:a16="http://schemas.microsoft.com/office/drawing/2014/main" id="{55BABD5E-F19E-4752-9088-3C58E3A7F6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400" dirty="0">
              <a:solidFill>
                <a:srgbClr val="000000"/>
              </a:solidFill>
            </a:endParaRPr>
          </a:p>
        </p:txBody>
      </p:sp>
      <p:graphicFrame>
        <p:nvGraphicFramePr>
          <p:cNvPr id="14" name="Object 3">
            <a:extLst>
              <a:ext uri="{FF2B5EF4-FFF2-40B4-BE49-F238E27FC236}">
                <a16:creationId xmlns:a16="http://schemas.microsoft.com/office/drawing/2014/main" id="{CC9E8A66-4DD3-475D-A048-6D3390D6C7FC}"/>
              </a:ext>
            </a:extLst>
          </p:cNvPr>
          <p:cNvGraphicFramePr>
            <a:graphicFrameLocks noChangeAspect="1"/>
          </p:cNvGraphicFramePr>
          <p:nvPr>
            <p:extLst>
              <p:ext uri="{D42A27DB-BD31-4B8C-83A1-F6EECF244321}">
                <p14:modId xmlns:p14="http://schemas.microsoft.com/office/powerpoint/2010/main" val="841055279"/>
              </p:ext>
            </p:extLst>
          </p:nvPr>
        </p:nvGraphicFramePr>
        <p:xfrm>
          <a:off x="761999" y="4221260"/>
          <a:ext cx="1908174" cy="444985"/>
        </p:xfrm>
        <a:graphic>
          <a:graphicData uri="http://schemas.openxmlformats.org/presentationml/2006/ole">
            <mc:AlternateContent xmlns:mc="http://schemas.openxmlformats.org/markup-compatibility/2006">
              <mc:Choice xmlns:v="urn:schemas-microsoft-com:vml" Requires="v">
                <p:oleObj spid="_x0000_s2296" name="Equation" r:id="rId4" imgW="926698" imgH="215806" progId="Equation.3">
                  <p:embed/>
                </p:oleObj>
              </mc:Choice>
              <mc:Fallback>
                <p:oleObj name="Equation" r:id="rId4" imgW="926698" imgH="215806" progId="Equation.3">
                  <p:embed/>
                  <p:pic>
                    <p:nvPicPr>
                      <p:cNvPr id="14" name="Object 3">
                        <a:extLst>
                          <a:ext uri="{FF2B5EF4-FFF2-40B4-BE49-F238E27FC236}">
                            <a16:creationId xmlns:a16="http://schemas.microsoft.com/office/drawing/2014/main" id="{CC9E8A66-4DD3-475D-A048-6D3390D6C7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4221260"/>
                        <a:ext cx="1908174" cy="444985"/>
                      </a:xfrm>
                      <a:prstGeom prst="rect">
                        <a:avLst/>
                      </a:prstGeom>
                      <a:noFill/>
                      <a:ln>
                        <a:noFill/>
                      </a:ln>
                      <a:effectLst/>
                    </p:spPr>
                  </p:pic>
                </p:oleObj>
              </mc:Fallback>
            </mc:AlternateContent>
          </a:graphicData>
        </a:graphic>
      </p:graphicFrame>
      <p:graphicFrame>
        <p:nvGraphicFramePr>
          <p:cNvPr id="15" name="Object 4">
            <a:extLst>
              <a:ext uri="{FF2B5EF4-FFF2-40B4-BE49-F238E27FC236}">
                <a16:creationId xmlns:a16="http://schemas.microsoft.com/office/drawing/2014/main" id="{2BF5035F-C0D5-42F7-8493-76479C77EB40}"/>
              </a:ext>
            </a:extLst>
          </p:cNvPr>
          <p:cNvGraphicFramePr>
            <a:graphicFrameLocks noChangeAspect="1"/>
          </p:cNvGraphicFramePr>
          <p:nvPr>
            <p:extLst>
              <p:ext uri="{D42A27DB-BD31-4B8C-83A1-F6EECF244321}">
                <p14:modId xmlns:p14="http://schemas.microsoft.com/office/powerpoint/2010/main" val="360608786"/>
              </p:ext>
            </p:extLst>
          </p:nvPr>
        </p:nvGraphicFramePr>
        <p:xfrm>
          <a:off x="4953000" y="1398587"/>
          <a:ext cx="2427288" cy="550863"/>
        </p:xfrm>
        <a:graphic>
          <a:graphicData uri="http://schemas.openxmlformats.org/presentationml/2006/ole">
            <mc:AlternateContent xmlns:mc="http://schemas.openxmlformats.org/markup-compatibility/2006">
              <mc:Choice xmlns:v="urn:schemas-microsoft-com:vml" Requires="v">
                <p:oleObj spid="_x0000_s2297" name="Equation" r:id="rId6" imgW="952087" imgH="215806" progId="Equation.3">
                  <p:embed/>
                </p:oleObj>
              </mc:Choice>
              <mc:Fallback>
                <p:oleObj name="Equation" r:id="rId6" imgW="952087" imgH="215806" progId="Equation.3">
                  <p:embed/>
                  <p:pic>
                    <p:nvPicPr>
                      <p:cNvPr id="15" name="Object 4">
                        <a:extLst>
                          <a:ext uri="{FF2B5EF4-FFF2-40B4-BE49-F238E27FC236}">
                            <a16:creationId xmlns:a16="http://schemas.microsoft.com/office/drawing/2014/main" id="{2BF5035F-C0D5-42F7-8493-76479C77EB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398587"/>
                        <a:ext cx="242728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Right Brace 2">
            <a:extLst>
              <a:ext uri="{FF2B5EF4-FFF2-40B4-BE49-F238E27FC236}">
                <a16:creationId xmlns:a16="http://schemas.microsoft.com/office/drawing/2014/main" id="{5AEDE56C-36C3-4F70-8E5D-A16DB80BE590}"/>
              </a:ext>
            </a:extLst>
          </p:cNvPr>
          <p:cNvSpPr>
            <a:spLocks/>
          </p:cNvSpPr>
          <p:nvPr/>
        </p:nvSpPr>
        <p:spPr bwMode="auto">
          <a:xfrm rot="16200000">
            <a:off x="3709193" y="1651794"/>
            <a:ext cx="201613" cy="914400"/>
          </a:xfrm>
          <a:prstGeom prst="rightBrace">
            <a:avLst>
              <a:gd name="adj1" fmla="val 8333"/>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2400"/>
          </a:p>
        </p:txBody>
      </p:sp>
      <p:sp>
        <p:nvSpPr>
          <p:cNvPr id="19" name="Right Brace 18">
            <a:extLst>
              <a:ext uri="{FF2B5EF4-FFF2-40B4-BE49-F238E27FC236}">
                <a16:creationId xmlns:a16="http://schemas.microsoft.com/office/drawing/2014/main" id="{A1544019-090C-49CB-9452-B2BBADC05D09}"/>
              </a:ext>
            </a:extLst>
          </p:cNvPr>
          <p:cNvSpPr>
            <a:spLocks/>
          </p:cNvSpPr>
          <p:nvPr/>
        </p:nvSpPr>
        <p:spPr bwMode="auto">
          <a:xfrm rot="16200000">
            <a:off x="4800600" y="1855787"/>
            <a:ext cx="304800" cy="609600"/>
          </a:xfrm>
          <a:prstGeom prst="rightBrace">
            <a:avLst>
              <a:gd name="adj1" fmla="val 8333"/>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2400"/>
          </a:p>
        </p:txBody>
      </p:sp>
      <p:sp>
        <p:nvSpPr>
          <p:cNvPr id="4" name="TextBox 3">
            <a:extLst>
              <a:ext uri="{FF2B5EF4-FFF2-40B4-BE49-F238E27FC236}">
                <a16:creationId xmlns:a16="http://schemas.microsoft.com/office/drawing/2014/main" id="{4B2136E0-8C33-4988-B402-C6EF1516061C}"/>
              </a:ext>
            </a:extLst>
          </p:cNvPr>
          <p:cNvSpPr txBox="1">
            <a:spLocks noChangeArrowheads="1"/>
          </p:cNvSpPr>
          <p:nvPr/>
        </p:nvSpPr>
        <p:spPr bwMode="auto">
          <a:xfrm>
            <a:off x="4724400" y="5043914"/>
            <a:ext cx="4419600" cy="830997"/>
          </a:xfrm>
          <a:prstGeom prst="rect">
            <a:avLst/>
          </a:prstGeom>
          <a:noFill/>
          <a:ln w="9525">
            <a:solidFill>
              <a:srgbClr val="2E2ECB"/>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dirty="0">
                <a:solidFill>
                  <a:srgbClr val="000000"/>
                </a:solidFill>
              </a:rPr>
              <a:t>h represents avg prediction of y for the data point  x from multiple models created from multiple datasets say using bootstrap</a:t>
            </a:r>
            <a:endParaRPr lang="en-US" altLang="en-US" i="1" dirty="0">
              <a:solidFill>
                <a:srgbClr val="000000"/>
              </a:solidFill>
            </a:endParaRPr>
          </a:p>
        </p:txBody>
      </p:sp>
      <p:sp>
        <p:nvSpPr>
          <p:cNvPr id="20" name="Rectangle 8">
            <a:extLst>
              <a:ext uri="{FF2B5EF4-FFF2-40B4-BE49-F238E27FC236}">
                <a16:creationId xmlns:a16="http://schemas.microsoft.com/office/drawing/2014/main" id="{822B483F-35D8-45FA-A069-9C593495D983}"/>
              </a:ext>
            </a:extLst>
          </p:cNvPr>
          <p:cNvSpPr>
            <a:spLocks noChangeArrowheads="1"/>
          </p:cNvSpPr>
          <p:nvPr/>
        </p:nvSpPr>
        <p:spPr bwMode="auto">
          <a:xfrm>
            <a:off x="1066800" y="533400"/>
            <a:ext cx="7086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sz="2400" dirty="0"/>
              <a:t>Bias – Variance decomposition of error (squared)</a:t>
            </a:r>
          </a:p>
        </p:txBody>
      </p:sp>
      <p:pic>
        <p:nvPicPr>
          <p:cNvPr id="2" name="Picture 1">
            <a:extLst>
              <a:ext uri="{FF2B5EF4-FFF2-40B4-BE49-F238E27FC236}">
                <a16:creationId xmlns:a16="http://schemas.microsoft.com/office/drawing/2014/main" id="{CA0636B0-E03C-4F92-9245-FD162F3F3D8E}"/>
              </a:ext>
            </a:extLst>
          </p:cNvPr>
          <p:cNvPicPr>
            <a:picLocks noChangeAspect="1"/>
          </p:cNvPicPr>
          <p:nvPr/>
        </p:nvPicPr>
        <p:blipFill>
          <a:blip r:embed="rId8"/>
          <a:stretch>
            <a:fillRect/>
          </a:stretch>
        </p:blipFill>
        <p:spPr>
          <a:xfrm>
            <a:off x="304800" y="4881564"/>
            <a:ext cx="2886075" cy="1438275"/>
          </a:xfrm>
          <a:prstGeom prst="rect">
            <a:avLst/>
          </a:prstGeom>
        </p:spPr>
      </p:pic>
      <p:cxnSp>
        <p:nvCxnSpPr>
          <p:cNvPr id="6" name="Straight Arrow Connector 5">
            <a:extLst>
              <a:ext uri="{FF2B5EF4-FFF2-40B4-BE49-F238E27FC236}">
                <a16:creationId xmlns:a16="http://schemas.microsoft.com/office/drawing/2014/main" id="{D04F259D-B658-49EA-8B5A-126A21223A42}"/>
              </a:ext>
            </a:extLst>
          </p:cNvPr>
          <p:cNvCxnSpPr>
            <a:cxnSpLocks/>
          </p:cNvCxnSpPr>
          <p:nvPr/>
        </p:nvCxnSpPr>
        <p:spPr>
          <a:xfrm>
            <a:off x="895166" y="4572000"/>
            <a:ext cx="1162234" cy="10287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6BCDAA6B-8891-4943-AA0E-AD0F1AE52257}"/>
              </a:ext>
            </a:extLst>
          </p:cNvPr>
          <p:cNvCxnSpPr>
            <a:cxnSpLocks/>
          </p:cNvCxnSpPr>
          <p:nvPr/>
        </p:nvCxnSpPr>
        <p:spPr>
          <a:xfrm rot="10800000">
            <a:off x="1981201" y="4580232"/>
            <a:ext cx="1209677" cy="468019"/>
          </a:xfrm>
          <a:prstGeom prst="curvedConnector3">
            <a:avLst>
              <a:gd name="adj1" fmla="val 7053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CFAB138D-1460-4DEE-8809-74C40C11C74F}"/>
              </a:ext>
            </a:extLst>
          </p:cNvPr>
          <p:cNvGrpSpPr/>
          <p:nvPr/>
        </p:nvGrpSpPr>
        <p:grpSpPr>
          <a:xfrm>
            <a:off x="533400" y="2057400"/>
            <a:ext cx="7620000" cy="2050197"/>
            <a:chOff x="533400" y="1683603"/>
            <a:chExt cx="7620000" cy="2050197"/>
          </a:xfrm>
        </p:grpSpPr>
        <p:grpSp>
          <p:nvGrpSpPr>
            <p:cNvPr id="21" name="Group 20">
              <a:extLst>
                <a:ext uri="{FF2B5EF4-FFF2-40B4-BE49-F238E27FC236}">
                  <a16:creationId xmlns:a16="http://schemas.microsoft.com/office/drawing/2014/main" id="{7EEDE360-8123-4D93-AA09-B427A02DC47A}"/>
                </a:ext>
              </a:extLst>
            </p:cNvPr>
            <p:cNvGrpSpPr/>
            <p:nvPr/>
          </p:nvGrpSpPr>
          <p:grpSpPr>
            <a:xfrm>
              <a:off x="533400" y="1683603"/>
              <a:ext cx="7620000" cy="2050197"/>
              <a:chOff x="533400" y="1366837"/>
              <a:chExt cx="7620000" cy="2050197"/>
            </a:xfrm>
          </p:grpSpPr>
          <p:sp>
            <p:nvSpPr>
              <p:cNvPr id="23" name="Text Box 11">
                <a:extLst>
                  <a:ext uri="{FF2B5EF4-FFF2-40B4-BE49-F238E27FC236}">
                    <a16:creationId xmlns:a16="http://schemas.microsoft.com/office/drawing/2014/main" id="{CBDDB7C7-29E7-4E57-AD71-E8010E69A6C8}"/>
                  </a:ext>
                </a:extLst>
              </p:cNvPr>
              <p:cNvSpPr txBox="1">
                <a:spLocks noChangeArrowheads="1"/>
              </p:cNvSpPr>
              <p:nvPr/>
            </p:nvSpPr>
            <p:spPr bwMode="auto">
              <a:xfrm>
                <a:off x="5638800" y="2365241"/>
                <a:ext cx="2514600" cy="33855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dirty="0">
                    <a:solidFill>
                      <a:srgbClr val="000000"/>
                    </a:solidFill>
                    <a:ea typeface="Dotum" panose="020B0503020000020004" pitchFamily="34" charset="-127"/>
                  </a:rPr>
                  <a:t>Ensemble function</a:t>
                </a:r>
              </a:p>
            </p:txBody>
          </p:sp>
          <p:sp>
            <p:nvSpPr>
              <p:cNvPr id="24" name="Line 12">
                <a:extLst>
                  <a:ext uri="{FF2B5EF4-FFF2-40B4-BE49-F238E27FC236}">
                    <a16:creationId xmlns:a16="http://schemas.microsoft.com/office/drawing/2014/main" id="{5D332BA4-3152-43C0-8185-C623BDA7708E}"/>
                  </a:ext>
                </a:extLst>
              </p:cNvPr>
              <p:cNvSpPr>
                <a:spLocks noChangeShapeType="1"/>
              </p:cNvSpPr>
              <p:nvPr/>
            </p:nvSpPr>
            <p:spPr bwMode="auto">
              <a:xfrm flipH="1" flipV="1">
                <a:off x="5105400" y="1900237"/>
                <a:ext cx="1905000" cy="46500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5" name="Object 2">
                <a:extLst>
                  <a:ext uri="{FF2B5EF4-FFF2-40B4-BE49-F238E27FC236}">
                    <a16:creationId xmlns:a16="http://schemas.microsoft.com/office/drawing/2014/main" id="{44EB3AA1-9223-49A3-9878-04BF69669CBB}"/>
                  </a:ext>
                </a:extLst>
              </p:cNvPr>
              <p:cNvGraphicFramePr>
                <a:graphicFrameLocks noChangeAspect="1"/>
              </p:cNvGraphicFramePr>
              <p:nvPr>
                <p:extLst>
                  <p:ext uri="{D42A27DB-BD31-4B8C-83A1-F6EECF244321}">
                    <p14:modId xmlns:p14="http://schemas.microsoft.com/office/powerpoint/2010/main" val="1286838530"/>
                  </p:ext>
                </p:extLst>
              </p:nvPr>
            </p:nvGraphicFramePr>
            <p:xfrm>
              <a:off x="2278063" y="1366837"/>
              <a:ext cx="3565525" cy="588963"/>
            </p:xfrm>
            <a:graphic>
              <a:graphicData uri="http://schemas.openxmlformats.org/presentationml/2006/ole">
                <mc:AlternateContent xmlns:mc="http://schemas.openxmlformats.org/markup-compatibility/2006">
                  <mc:Choice xmlns:v="urn:schemas-microsoft-com:vml" Requires="v">
                    <p:oleObj spid="_x0000_s2298" name="Equation" r:id="rId9" imgW="1612900" imgH="266700" progId="Equation.3">
                      <p:embed/>
                    </p:oleObj>
                  </mc:Choice>
                  <mc:Fallback>
                    <p:oleObj name="Equation" r:id="rId9" imgW="1612900" imgH="266700" progId="Equation.3">
                      <p:embed/>
                      <p:pic>
                        <p:nvPicPr>
                          <p:cNvPr id="11268" name="Object 2">
                            <a:extLst>
                              <a:ext uri="{FF2B5EF4-FFF2-40B4-BE49-F238E27FC236}">
                                <a16:creationId xmlns:a16="http://schemas.microsoft.com/office/drawing/2014/main" id="{FDBEE9A5-C034-48A3-826B-2FD0BEF8FB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8063" y="1366837"/>
                            <a:ext cx="356552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 name="Text Box 11">
                <a:extLst>
                  <a:ext uri="{FF2B5EF4-FFF2-40B4-BE49-F238E27FC236}">
                    <a16:creationId xmlns:a16="http://schemas.microsoft.com/office/drawing/2014/main" id="{F641B5DC-F44F-43AF-B631-160DD1853957}"/>
                  </a:ext>
                </a:extLst>
              </p:cNvPr>
              <p:cNvSpPr txBox="1">
                <a:spLocks noChangeArrowheads="1"/>
              </p:cNvSpPr>
              <p:nvPr/>
            </p:nvSpPr>
            <p:spPr bwMode="auto">
              <a:xfrm>
                <a:off x="3048000" y="2586037"/>
                <a:ext cx="1752600" cy="5847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dirty="0">
                    <a:solidFill>
                      <a:srgbClr val="000000"/>
                    </a:solidFill>
                    <a:ea typeface="Dotum" panose="020B0503020000020004" pitchFamily="34" charset="-127"/>
                  </a:rPr>
                  <a:t>True unknown function</a:t>
                </a:r>
              </a:p>
            </p:txBody>
          </p:sp>
          <p:sp>
            <p:nvSpPr>
              <p:cNvPr id="27" name="Line 12">
                <a:extLst>
                  <a:ext uri="{FF2B5EF4-FFF2-40B4-BE49-F238E27FC236}">
                    <a16:creationId xmlns:a16="http://schemas.microsoft.com/office/drawing/2014/main" id="{6D2E4709-18FE-4A73-B9B7-5D10ADCB9F04}"/>
                  </a:ext>
                </a:extLst>
              </p:cNvPr>
              <p:cNvSpPr>
                <a:spLocks noChangeShapeType="1"/>
              </p:cNvSpPr>
              <p:nvPr/>
            </p:nvSpPr>
            <p:spPr bwMode="auto">
              <a:xfrm flipH="1" flipV="1">
                <a:off x="3581400" y="1900237"/>
                <a:ext cx="457200" cy="685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Text Box 11">
                <a:extLst>
                  <a:ext uri="{FF2B5EF4-FFF2-40B4-BE49-F238E27FC236}">
                    <a16:creationId xmlns:a16="http://schemas.microsoft.com/office/drawing/2014/main" id="{7782BB86-4E44-47FC-BD2A-33F2DD182167}"/>
                  </a:ext>
                </a:extLst>
              </p:cNvPr>
              <p:cNvSpPr txBox="1">
                <a:spLocks noChangeArrowheads="1"/>
              </p:cNvSpPr>
              <p:nvPr/>
            </p:nvSpPr>
            <p:spPr bwMode="auto">
              <a:xfrm>
                <a:off x="533400" y="2586037"/>
                <a:ext cx="2362200" cy="83099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dirty="0">
                    <a:solidFill>
                      <a:srgbClr val="000000"/>
                    </a:solidFill>
                    <a:ea typeface="Dotum" panose="020B0503020000020004" pitchFamily="34" charset="-127"/>
                  </a:rPr>
                  <a:t>Model prediction error given dataset D and random error e</a:t>
                </a:r>
              </a:p>
            </p:txBody>
          </p:sp>
          <p:sp>
            <p:nvSpPr>
              <p:cNvPr id="29" name="Line 12">
                <a:extLst>
                  <a:ext uri="{FF2B5EF4-FFF2-40B4-BE49-F238E27FC236}">
                    <a16:creationId xmlns:a16="http://schemas.microsoft.com/office/drawing/2014/main" id="{0B00ECAE-4684-411B-BB62-56C6B8358D59}"/>
                  </a:ext>
                </a:extLst>
              </p:cNvPr>
              <p:cNvSpPr>
                <a:spLocks noChangeShapeType="1"/>
              </p:cNvSpPr>
              <p:nvPr/>
            </p:nvSpPr>
            <p:spPr bwMode="auto">
              <a:xfrm flipV="1">
                <a:off x="2286000" y="2052637"/>
                <a:ext cx="312738" cy="533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Text Box 11">
                <a:extLst>
                  <a:ext uri="{FF2B5EF4-FFF2-40B4-BE49-F238E27FC236}">
                    <a16:creationId xmlns:a16="http://schemas.microsoft.com/office/drawing/2014/main" id="{73EEFDF1-6D50-4041-9BE6-F23B4CA9EC82}"/>
                  </a:ext>
                </a:extLst>
              </p:cNvPr>
              <p:cNvSpPr txBox="1">
                <a:spLocks noChangeArrowheads="1"/>
              </p:cNvSpPr>
              <p:nvPr/>
            </p:nvSpPr>
            <p:spPr bwMode="auto">
              <a:xfrm>
                <a:off x="4177683" y="2102744"/>
                <a:ext cx="990600" cy="33855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dirty="0">
                    <a:solidFill>
                      <a:srgbClr val="000000"/>
                    </a:solidFill>
                    <a:ea typeface="Dotum" panose="020B0503020000020004" pitchFamily="34" charset="-127"/>
                  </a:rPr>
                  <a:t>noise</a:t>
                </a:r>
              </a:p>
            </p:txBody>
          </p:sp>
          <p:sp>
            <p:nvSpPr>
              <p:cNvPr id="31" name="Line 12">
                <a:extLst>
                  <a:ext uri="{FF2B5EF4-FFF2-40B4-BE49-F238E27FC236}">
                    <a16:creationId xmlns:a16="http://schemas.microsoft.com/office/drawing/2014/main" id="{9D3E0DD3-7AB4-427B-8EA1-C34C0AE1C3CE}"/>
                  </a:ext>
                </a:extLst>
              </p:cNvPr>
              <p:cNvSpPr>
                <a:spLocks noChangeShapeType="1"/>
              </p:cNvSpPr>
              <p:nvPr/>
            </p:nvSpPr>
            <p:spPr bwMode="auto">
              <a:xfrm flipH="1" flipV="1">
                <a:off x="4267200" y="1824037"/>
                <a:ext cx="404812" cy="27650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22" name="Picture 14" descr="Image result for equal to sign">
              <a:extLst>
                <a:ext uri="{FF2B5EF4-FFF2-40B4-BE49-F238E27FC236}">
                  <a16:creationId xmlns:a16="http://schemas.microsoft.com/office/drawing/2014/main" id="{BC79A9FA-3B1C-42D5-8F86-DF02B728767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2721311" y="1884331"/>
              <a:ext cx="174289" cy="174289"/>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3B7C6063-9664-45E5-8F27-88CBE2E84E55}"/>
              </a:ext>
            </a:extLst>
          </p:cNvPr>
          <p:cNvPicPr>
            <a:picLocks noChangeAspect="1"/>
          </p:cNvPicPr>
          <p:nvPr/>
        </p:nvPicPr>
        <p:blipFill>
          <a:blip r:embed="rId12"/>
          <a:stretch>
            <a:fillRect/>
          </a:stretch>
        </p:blipFill>
        <p:spPr>
          <a:xfrm>
            <a:off x="3654425" y="1552574"/>
            <a:ext cx="304800" cy="323850"/>
          </a:xfrm>
          <a:prstGeom prst="rect">
            <a:avLst/>
          </a:prstGeom>
        </p:spPr>
      </p:pic>
      <p:sp>
        <p:nvSpPr>
          <p:cNvPr id="11" name="Right Brace 10">
            <a:extLst>
              <a:ext uri="{FF2B5EF4-FFF2-40B4-BE49-F238E27FC236}">
                <a16:creationId xmlns:a16="http://schemas.microsoft.com/office/drawing/2014/main" id="{6F3BB967-D0E2-4C04-82D2-EEA3DD0BDC14}"/>
              </a:ext>
            </a:extLst>
          </p:cNvPr>
          <p:cNvSpPr/>
          <p:nvPr/>
        </p:nvSpPr>
        <p:spPr>
          <a:xfrm rot="20196355">
            <a:off x="3454624" y="4851607"/>
            <a:ext cx="271472" cy="33653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3611FBF-A296-4AB7-9143-B439A5E86465}"/>
              </a:ext>
            </a:extLst>
          </p:cNvPr>
          <p:cNvSpPr txBox="1"/>
          <p:nvPr/>
        </p:nvSpPr>
        <p:spPr>
          <a:xfrm rot="19967689">
            <a:off x="3541712" y="4167785"/>
            <a:ext cx="2822575" cy="338554"/>
          </a:xfrm>
          <a:prstGeom prst="rect">
            <a:avLst/>
          </a:prstGeom>
          <a:noFill/>
        </p:spPr>
        <p:txBody>
          <a:bodyPr wrap="square" rtlCol="0">
            <a:spAutoFit/>
          </a:bodyPr>
          <a:lstStyle/>
          <a:p>
            <a:r>
              <a:rPr lang="en-US" sz="1600" dirty="0"/>
              <a:t>Bootstrapped models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extLst>
              <a:ext uri="{FF2B5EF4-FFF2-40B4-BE49-F238E27FC236}">
                <a16:creationId xmlns:a16="http://schemas.microsoft.com/office/drawing/2014/main" id="{A1DB3CA0-3242-4529-AC14-2F5C5A886BFE}"/>
              </a:ext>
            </a:extLst>
          </p:cNvPr>
          <p:cNvGraphicFramePr>
            <a:graphicFrameLocks noChangeAspect="1"/>
          </p:cNvGraphicFramePr>
          <p:nvPr>
            <p:extLst>
              <p:ext uri="{D42A27DB-BD31-4B8C-83A1-F6EECF244321}">
                <p14:modId xmlns:p14="http://schemas.microsoft.com/office/powerpoint/2010/main" val="2703443657"/>
              </p:ext>
            </p:extLst>
          </p:nvPr>
        </p:nvGraphicFramePr>
        <p:xfrm>
          <a:off x="595313" y="1326762"/>
          <a:ext cx="4776787" cy="2213809"/>
        </p:xfrm>
        <a:graphic>
          <a:graphicData uri="http://schemas.openxmlformats.org/presentationml/2006/ole">
            <mc:AlternateContent xmlns:mc="http://schemas.openxmlformats.org/markup-compatibility/2006">
              <mc:Choice xmlns:v="urn:schemas-microsoft-com:vml" Requires="v">
                <p:oleObj spid="_x0000_s4286" name="Equation" r:id="rId4" imgW="2527300" imgH="1168400" progId="Equation.3">
                  <p:embed/>
                </p:oleObj>
              </mc:Choice>
              <mc:Fallback>
                <p:oleObj name="Equation" r:id="rId4" imgW="2527300" imgH="1168400" progId="Equation.3">
                  <p:embed/>
                  <p:pic>
                    <p:nvPicPr>
                      <p:cNvPr id="23554" name="Object 2">
                        <a:extLst>
                          <a:ext uri="{FF2B5EF4-FFF2-40B4-BE49-F238E27FC236}">
                            <a16:creationId xmlns:a16="http://schemas.microsoft.com/office/drawing/2014/main" id="{A1DB3CA0-3242-4529-AC14-2F5C5A886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1326762"/>
                        <a:ext cx="4776787" cy="2213809"/>
                      </a:xfrm>
                      <a:prstGeom prst="rect">
                        <a:avLst/>
                      </a:prstGeom>
                      <a:noFill/>
                      <a:ln>
                        <a:noFill/>
                      </a:ln>
                      <a:effectLst/>
                    </p:spPr>
                  </p:pic>
                </p:oleObj>
              </mc:Fallback>
            </mc:AlternateContent>
          </a:graphicData>
        </a:graphic>
      </p:graphicFrame>
      <p:sp>
        <p:nvSpPr>
          <p:cNvPr id="13316" name="Text Box 11">
            <a:extLst>
              <a:ext uri="{FF2B5EF4-FFF2-40B4-BE49-F238E27FC236}">
                <a16:creationId xmlns:a16="http://schemas.microsoft.com/office/drawing/2014/main" id="{1FB7CEAB-FFDF-4E6A-B139-9A6BD33CD3AB}"/>
              </a:ext>
            </a:extLst>
          </p:cNvPr>
          <p:cNvSpPr txBox="1">
            <a:spLocks noChangeArrowheads="1"/>
          </p:cNvSpPr>
          <p:nvPr/>
        </p:nvSpPr>
        <p:spPr bwMode="auto">
          <a:xfrm>
            <a:off x="4038600" y="4556125"/>
            <a:ext cx="4953000" cy="83099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ea typeface="Dotum" panose="020B0503020000020004" pitchFamily="34" charset="-127"/>
              </a:rPr>
              <a:t>Squared difference between long-term expectation for the learners performance, E</a:t>
            </a:r>
            <a:r>
              <a:rPr lang="en-US" altLang="en-US" baseline="-25000" dirty="0">
                <a:ea typeface="Dotum" panose="020B0503020000020004" pitchFamily="34" charset="-127"/>
              </a:rPr>
              <a:t>D</a:t>
            </a:r>
            <a:r>
              <a:rPr lang="en-US" altLang="en-US" dirty="0">
                <a:ea typeface="Dotum" panose="020B0503020000020004" pitchFamily="34" charset="-127"/>
              </a:rPr>
              <a:t>[</a:t>
            </a:r>
            <a:r>
              <a:rPr lang="en-US" altLang="en-US" dirty="0" err="1">
                <a:ea typeface="Dotum" panose="020B0503020000020004" pitchFamily="34" charset="-127"/>
              </a:rPr>
              <a:t>h</a:t>
            </a:r>
            <a:r>
              <a:rPr lang="en-US" altLang="en-US" baseline="-25000" dirty="0" err="1">
                <a:ea typeface="Dotum" panose="020B0503020000020004" pitchFamily="34" charset="-127"/>
              </a:rPr>
              <a:t>D</a:t>
            </a:r>
            <a:r>
              <a:rPr lang="en-US" altLang="en-US" dirty="0">
                <a:ea typeface="Dotum" panose="020B0503020000020004" pitchFamily="34" charset="-127"/>
              </a:rPr>
              <a:t>(x)], and what we </a:t>
            </a:r>
            <a:r>
              <a:rPr lang="en-US" altLang="en-US" u="sng" dirty="0">
                <a:ea typeface="Dotum" panose="020B0503020000020004" pitchFamily="34" charset="-127"/>
              </a:rPr>
              <a:t>expect in a representative run on a dataset D</a:t>
            </a:r>
            <a:r>
              <a:rPr lang="en-US" altLang="en-US" dirty="0">
                <a:ea typeface="Dotum" panose="020B0503020000020004" pitchFamily="34" charset="-127"/>
              </a:rPr>
              <a:t> (</a:t>
            </a:r>
            <a:r>
              <a:rPr lang="en-US" altLang="en-US" dirty="0" err="1">
                <a:ea typeface="Dotum" panose="020B0503020000020004" pitchFamily="34" charset="-127"/>
              </a:rPr>
              <a:t>yhat</a:t>
            </a:r>
            <a:r>
              <a:rPr lang="en-US" altLang="en-US" dirty="0">
                <a:ea typeface="Dotum" panose="020B0503020000020004" pitchFamily="34" charset="-127"/>
              </a:rPr>
              <a:t> )</a:t>
            </a:r>
          </a:p>
        </p:txBody>
      </p:sp>
      <p:sp>
        <p:nvSpPr>
          <p:cNvPr id="13317" name="Line 12">
            <a:extLst>
              <a:ext uri="{FF2B5EF4-FFF2-40B4-BE49-F238E27FC236}">
                <a16:creationId xmlns:a16="http://schemas.microsoft.com/office/drawing/2014/main" id="{F0E74A32-043D-405E-A329-CCCCE46A71EC}"/>
              </a:ext>
            </a:extLst>
          </p:cNvPr>
          <p:cNvSpPr>
            <a:spLocks noChangeShapeType="1"/>
          </p:cNvSpPr>
          <p:nvPr/>
        </p:nvSpPr>
        <p:spPr bwMode="auto">
          <a:xfrm flipH="1" flipV="1">
            <a:off x="3200400" y="3581400"/>
            <a:ext cx="838200" cy="974725"/>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8" name="Text Box 11">
            <a:extLst>
              <a:ext uri="{FF2B5EF4-FFF2-40B4-BE49-F238E27FC236}">
                <a16:creationId xmlns:a16="http://schemas.microsoft.com/office/drawing/2014/main" id="{CC8974A8-64DA-4B9E-BC64-A6BFA587BEE0}"/>
              </a:ext>
            </a:extLst>
          </p:cNvPr>
          <p:cNvSpPr txBox="1">
            <a:spLocks noChangeArrowheads="1"/>
          </p:cNvSpPr>
          <p:nvPr/>
        </p:nvSpPr>
        <p:spPr bwMode="auto">
          <a:xfrm>
            <a:off x="381000" y="4251325"/>
            <a:ext cx="3276600" cy="156966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ea typeface="Dotum" panose="020B0503020000020004" pitchFamily="34" charset="-127"/>
              </a:rPr>
              <a:t>Squared difference between </a:t>
            </a:r>
            <a:r>
              <a:rPr lang="en-US" altLang="en-US" u="sng" dirty="0">
                <a:ea typeface="Dotum" panose="020B0503020000020004" pitchFamily="34" charset="-127"/>
              </a:rPr>
              <a:t>best possible</a:t>
            </a:r>
            <a:r>
              <a:rPr lang="en-US" altLang="en-US" dirty="0">
                <a:ea typeface="Dotum" panose="020B0503020000020004" pitchFamily="34" charset="-127"/>
              </a:rPr>
              <a:t> prediction for x,  f(x), and our </a:t>
            </a:r>
            <a:r>
              <a:rPr lang="ja-JP" altLang="en-US" u="sng" dirty="0">
                <a:ea typeface="Dotum" panose="020B0503020000020004" pitchFamily="34" charset="-127"/>
              </a:rPr>
              <a:t>“</a:t>
            </a:r>
            <a:r>
              <a:rPr lang="en-US" altLang="ja-JP" u="sng" dirty="0">
                <a:ea typeface="Dotum" panose="020B0503020000020004" pitchFamily="34" charset="-127"/>
              </a:rPr>
              <a:t>long-term</a:t>
            </a:r>
            <a:r>
              <a:rPr lang="ja-JP" altLang="en-US" u="sng" dirty="0">
                <a:ea typeface="Dotum" panose="020B0503020000020004" pitchFamily="34" charset="-127"/>
              </a:rPr>
              <a:t>”</a:t>
            </a:r>
            <a:r>
              <a:rPr lang="en-US" altLang="ja-JP" u="sng" dirty="0">
                <a:ea typeface="Dotum" panose="020B0503020000020004" pitchFamily="34" charset="-127"/>
              </a:rPr>
              <a:t> expectation for what the learner will do</a:t>
            </a:r>
            <a:r>
              <a:rPr lang="en-US" altLang="ja-JP" dirty="0">
                <a:ea typeface="Dotum" panose="020B0503020000020004" pitchFamily="34" charset="-127"/>
              </a:rPr>
              <a:t> if we averaged over many datasets D, </a:t>
            </a:r>
            <a:r>
              <a:rPr lang="en-US" altLang="ja-JP" i="1" dirty="0">
                <a:ea typeface="Dotum" panose="020B0503020000020004" pitchFamily="34" charset="-127"/>
              </a:rPr>
              <a:t>E</a:t>
            </a:r>
            <a:r>
              <a:rPr lang="en-US" altLang="ja-JP" i="1" baseline="-25000" dirty="0">
                <a:ea typeface="Dotum" panose="020B0503020000020004" pitchFamily="34" charset="-127"/>
              </a:rPr>
              <a:t>D</a:t>
            </a:r>
            <a:r>
              <a:rPr lang="en-US" altLang="ja-JP" i="1" dirty="0">
                <a:ea typeface="Dotum" panose="020B0503020000020004" pitchFamily="34" charset="-127"/>
              </a:rPr>
              <a:t>[</a:t>
            </a:r>
            <a:r>
              <a:rPr lang="en-US" altLang="ja-JP" i="1" dirty="0" err="1">
                <a:ea typeface="Dotum" panose="020B0503020000020004" pitchFamily="34" charset="-127"/>
              </a:rPr>
              <a:t>h</a:t>
            </a:r>
            <a:r>
              <a:rPr lang="en-US" altLang="ja-JP" i="1" baseline="-25000" dirty="0" err="1">
                <a:ea typeface="Dotum" panose="020B0503020000020004" pitchFamily="34" charset="-127"/>
              </a:rPr>
              <a:t>D</a:t>
            </a:r>
            <a:r>
              <a:rPr lang="en-US" altLang="ja-JP" i="1" dirty="0">
                <a:ea typeface="Dotum" panose="020B0503020000020004" pitchFamily="34" charset="-127"/>
              </a:rPr>
              <a:t>(x)]</a:t>
            </a:r>
            <a:endParaRPr lang="en-US" altLang="en-US" i="1" dirty="0">
              <a:ea typeface="Dotum" panose="020B0503020000020004" pitchFamily="34" charset="-127"/>
            </a:endParaRPr>
          </a:p>
        </p:txBody>
      </p:sp>
      <p:sp>
        <p:nvSpPr>
          <p:cNvPr id="13319" name="Line 12">
            <a:extLst>
              <a:ext uri="{FF2B5EF4-FFF2-40B4-BE49-F238E27FC236}">
                <a16:creationId xmlns:a16="http://schemas.microsoft.com/office/drawing/2014/main" id="{DF44A95D-784A-4A32-A480-7D11CB02AAEB}"/>
              </a:ext>
            </a:extLst>
          </p:cNvPr>
          <p:cNvSpPr>
            <a:spLocks noChangeShapeType="1"/>
          </p:cNvSpPr>
          <p:nvPr/>
        </p:nvSpPr>
        <p:spPr bwMode="auto">
          <a:xfrm flipH="1" flipV="1">
            <a:off x="1447800" y="3581400"/>
            <a:ext cx="0" cy="685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Text Box 11">
            <a:extLst>
              <a:ext uri="{FF2B5EF4-FFF2-40B4-BE49-F238E27FC236}">
                <a16:creationId xmlns:a16="http://schemas.microsoft.com/office/drawing/2014/main" id="{8075420D-E016-4EE1-866D-1A6E29037B71}"/>
              </a:ext>
            </a:extLst>
          </p:cNvPr>
          <p:cNvSpPr txBox="1">
            <a:spLocks noChangeArrowheads="1"/>
          </p:cNvSpPr>
          <p:nvPr/>
        </p:nvSpPr>
        <p:spPr bwMode="auto">
          <a:xfrm>
            <a:off x="1143000" y="5943600"/>
            <a:ext cx="1295400" cy="33855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dirty="0">
                <a:ea typeface="Dotum" panose="020B0503020000020004" pitchFamily="34" charset="-127"/>
              </a:rPr>
              <a:t>BIAS</a:t>
            </a:r>
            <a:r>
              <a:rPr lang="en-US" altLang="en-US" baseline="30000" dirty="0">
                <a:ea typeface="Dotum" panose="020B0503020000020004" pitchFamily="34" charset="-127"/>
              </a:rPr>
              <a:t>2</a:t>
            </a:r>
            <a:endParaRPr lang="en-US" altLang="en-US" i="1" baseline="30000" dirty="0">
              <a:ea typeface="Dotum" panose="020B0503020000020004" pitchFamily="34" charset="-127"/>
            </a:endParaRPr>
          </a:p>
        </p:txBody>
      </p:sp>
      <p:sp>
        <p:nvSpPr>
          <p:cNvPr id="13323" name="Text Box 11">
            <a:extLst>
              <a:ext uri="{FF2B5EF4-FFF2-40B4-BE49-F238E27FC236}">
                <a16:creationId xmlns:a16="http://schemas.microsoft.com/office/drawing/2014/main" id="{E917937B-DF73-4482-AF54-008580D253EA}"/>
              </a:ext>
            </a:extLst>
          </p:cNvPr>
          <p:cNvSpPr txBox="1">
            <a:spLocks noChangeArrowheads="1"/>
          </p:cNvSpPr>
          <p:nvPr/>
        </p:nvSpPr>
        <p:spPr bwMode="auto">
          <a:xfrm>
            <a:off x="5372100" y="5715000"/>
            <a:ext cx="2057400" cy="33855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dirty="0">
                <a:ea typeface="Dotum" panose="020B0503020000020004" pitchFamily="34" charset="-127"/>
              </a:rPr>
              <a:t>VARIANCE</a:t>
            </a:r>
            <a:endParaRPr lang="en-US" altLang="en-US" i="1" dirty="0">
              <a:ea typeface="Dotum" panose="020B0503020000020004" pitchFamily="34" charset="-127"/>
            </a:endParaRPr>
          </a:p>
        </p:txBody>
      </p:sp>
      <p:sp>
        <p:nvSpPr>
          <p:cNvPr id="23563" name="Slide Number Placeholder 1">
            <a:extLst>
              <a:ext uri="{FF2B5EF4-FFF2-40B4-BE49-F238E27FC236}">
                <a16:creationId xmlns:a16="http://schemas.microsoft.com/office/drawing/2014/main" id="{DD5ED7E1-8113-4CE7-AF17-47BBBEDADC4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400" dirty="0">
              <a:solidFill>
                <a:srgbClr val="000000"/>
              </a:solidFill>
            </a:endParaRPr>
          </a:p>
        </p:txBody>
      </p:sp>
      <p:sp>
        <p:nvSpPr>
          <p:cNvPr id="14" name="Rectangle 8">
            <a:extLst>
              <a:ext uri="{FF2B5EF4-FFF2-40B4-BE49-F238E27FC236}">
                <a16:creationId xmlns:a16="http://schemas.microsoft.com/office/drawing/2014/main" id="{F221E014-88DD-46AD-B6F9-78F48BED96FB}"/>
              </a:ext>
            </a:extLst>
          </p:cNvPr>
          <p:cNvSpPr>
            <a:spLocks noChangeArrowheads="1"/>
          </p:cNvSpPr>
          <p:nvPr/>
        </p:nvSpPr>
        <p:spPr bwMode="auto">
          <a:xfrm rot="19321623">
            <a:off x="6399904" y="970722"/>
            <a:ext cx="1447800" cy="990600"/>
          </a:xfrm>
          <a:prstGeom prst="rect">
            <a:avLst/>
          </a:prstGeom>
          <a:solidFill>
            <a:srgbClr val="FFFF00"/>
          </a:solidFill>
          <a:ln>
            <a:noFill/>
          </a:ln>
        </p:spPr>
        <p:txBody>
          <a:bodyPr anchor="ct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sz="2400" b="1" dirty="0"/>
              <a:t>Ouch!!!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31D5A569-9781-4CFD-AFDE-6C3AB41B32B7}"/>
              </a:ext>
            </a:extLst>
          </p:cNvPr>
          <p:cNvSpPr txBox="1">
            <a:spLocks noChangeArrowheads="1"/>
          </p:cNvSpPr>
          <p:nvPr/>
        </p:nvSpPr>
        <p:spPr bwMode="auto">
          <a:xfrm>
            <a:off x="6632399" y="5818152"/>
            <a:ext cx="5603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bias</a:t>
            </a:r>
          </a:p>
        </p:txBody>
      </p:sp>
      <p:grpSp>
        <p:nvGrpSpPr>
          <p:cNvPr id="2" name="Group 1">
            <a:extLst>
              <a:ext uri="{FF2B5EF4-FFF2-40B4-BE49-F238E27FC236}">
                <a16:creationId xmlns:a16="http://schemas.microsoft.com/office/drawing/2014/main" id="{EFF122D5-51B2-40A2-B642-C661F26F6883}"/>
              </a:ext>
            </a:extLst>
          </p:cNvPr>
          <p:cNvGrpSpPr/>
          <p:nvPr/>
        </p:nvGrpSpPr>
        <p:grpSpPr>
          <a:xfrm>
            <a:off x="304800" y="1447800"/>
            <a:ext cx="8305800" cy="4419600"/>
            <a:chOff x="0" y="152400"/>
            <a:chExt cx="8983663" cy="6553200"/>
          </a:xfrm>
        </p:grpSpPr>
        <p:graphicFrame>
          <p:nvGraphicFramePr>
            <p:cNvPr id="25601" name="Object 5">
              <a:extLst>
                <a:ext uri="{FF2B5EF4-FFF2-40B4-BE49-F238E27FC236}">
                  <a16:creationId xmlns:a16="http://schemas.microsoft.com/office/drawing/2014/main" id="{FE3F0381-B349-497F-BE6C-ADA4A4C3903B}"/>
                </a:ext>
              </a:extLst>
            </p:cNvPr>
            <p:cNvGraphicFramePr>
              <a:graphicFrameLocks noChangeAspect="1"/>
            </p:cNvGraphicFramePr>
            <p:nvPr>
              <p:extLst>
                <p:ext uri="{D42A27DB-BD31-4B8C-83A1-F6EECF244321}">
                  <p14:modId xmlns:p14="http://schemas.microsoft.com/office/powerpoint/2010/main" val="1555608067"/>
                </p:ext>
              </p:extLst>
            </p:nvPr>
          </p:nvGraphicFramePr>
          <p:xfrm>
            <a:off x="4800600" y="4038600"/>
            <a:ext cx="4183063" cy="2441575"/>
          </p:xfrm>
          <a:graphic>
            <a:graphicData uri="http://schemas.openxmlformats.org/presentationml/2006/ole">
              <mc:AlternateContent xmlns:mc="http://schemas.openxmlformats.org/markup-compatibility/2006">
                <mc:Choice xmlns:v="urn:schemas-microsoft-com:vml" Requires="v">
                  <p:oleObj spid="_x0000_s5198" name="Bitmap Image" r:id="rId3" imgW="6380952" imgH="3723810" progId="Paint.Picture">
                    <p:embed/>
                  </p:oleObj>
                </mc:Choice>
                <mc:Fallback>
                  <p:oleObj name="Bitmap Image" r:id="rId3" imgW="6380952" imgH="3723810" progId="Paint.Picture">
                    <p:embed/>
                    <p:pic>
                      <p:nvPicPr>
                        <p:cNvPr id="25601" name="Object 5">
                          <a:extLst>
                            <a:ext uri="{FF2B5EF4-FFF2-40B4-BE49-F238E27FC236}">
                              <a16:creationId xmlns:a16="http://schemas.microsoft.com/office/drawing/2014/main" id="{FE3F0381-B349-497F-BE6C-ADA4A4C39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38600"/>
                          <a:ext cx="418306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2" name="Picture 2" descr="Screen Shot 2014-10-17 at 11.40.22 AM.png">
              <a:extLst>
                <a:ext uri="{FF2B5EF4-FFF2-40B4-BE49-F238E27FC236}">
                  <a16:creationId xmlns:a16="http://schemas.microsoft.com/office/drawing/2014/main" id="{91F7A814-DDA8-467D-95F6-46237B119F2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050" y="152400"/>
              <a:ext cx="43243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3" descr="Screen Shot 2014-10-17 at 11.40.29 AM.png">
              <a:extLst>
                <a:ext uri="{FF2B5EF4-FFF2-40B4-BE49-F238E27FC236}">
                  <a16:creationId xmlns:a16="http://schemas.microsoft.com/office/drawing/2014/main" id="{04BB8652-98B9-4CE1-831F-9D762CB52CC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2667000"/>
              <a:ext cx="4392613" cy="2590800"/>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25604" name="Straight Arrow Connector 14">
              <a:extLst>
                <a:ext uri="{FF2B5EF4-FFF2-40B4-BE49-F238E27FC236}">
                  <a16:creationId xmlns:a16="http://schemas.microsoft.com/office/drawing/2014/main" id="{38F58A6E-1FE5-4130-AF5F-9D627F093CA5}"/>
                </a:ext>
              </a:extLst>
            </p:cNvPr>
            <p:cNvCxnSpPr>
              <a:cxnSpLocks noChangeShapeType="1"/>
            </p:cNvCxnSpPr>
            <p:nvPr/>
          </p:nvCxnSpPr>
          <p:spPr bwMode="auto">
            <a:xfrm flipH="1" flipV="1">
              <a:off x="2286000" y="1066800"/>
              <a:ext cx="2971800" cy="3048000"/>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25605" name="Straight Arrow Connector 18">
              <a:extLst>
                <a:ext uri="{FF2B5EF4-FFF2-40B4-BE49-F238E27FC236}">
                  <a16:creationId xmlns:a16="http://schemas.microsoft.com/office/drawing/2014/main" id="{4E7CDF86-9956-474C-BFEC-E9941DFF54C0}"/>
                </a:ext>
              </a:extLst>
            </p:cNvPr>
            <p:cNvCxnSpPr>
              <a:cxnSpLocks noChangeShapeType="1"/>
            </p:cNvCxnSpPr>
            <p:nvPr/>
          </p:nvCxnSpPr>
          <p:spPr bwMode="auto">
            <a:xfrm flipH="1" flipV="1">
              <a:off x="2286000" y="3886200"/>
              <a:ext cx="2743200" cy="304800"/>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25606" name="Straight Connector 22">
              <a:extLst>
                <a:ext uri="{FF2B5EF4-FFF2-40B4-BE49-F238E27FC236}">
                  <a16:creationId xmlns:a16="http://schemas.microsoft.com/office/drawing/2014/main" id="{FC458445-5BAE-419C-9DD4-51D3B34DBCF5}"/>
                </a:ext>
              </a:extLst>
            </p:cNvPr>
            <p:cNvCxnSpPr>
              <a:cxnSpLocks noChangeShapeType="1"/>
            </p:cNvCxnSpPr>
            <p:nvPr/>
          </p:nvCxnSpPr>
          <p:spPr bwMode="auto">
            <a:xfrm flipV="1">
              <a:off x="2286000" y="990600"/>
              <a:ext cx="0" cy="42672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cxnSp>
        <p:cxnSp>
          <p:nvCxnSpPr>
            <p:cNvPr id="25607" name="Straight Connector 25">
              <a:extLst>
                <a:ext uri="{FF2B5EF4-FFF2-40B4-BE49-F238E27FC236}">
                  <a16:creationId xmlns:a16="http://schemas.microsoft.com/office/drawing/2014/main" id="{70AF95F2-4D7D-4BF4-A72F-269538F848CA}"/>
                </a:ext>
              </a:extLst>
            </p:cNvPr>
            <p:cNvCxnSpPr>
              <a:cxnSpLocks noChangeShapeType="1"/>
            </p:cNvCxnSpPr>
            <p:nvPr/>
          </p:nvCxnSpPr>
          <p:spPr bwMode="auto">
            <a:xfrm flipV="1">
              <a:off x="6324600" y="3886200"/>
              <a:ext cx="0" cy="26670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cxnSp>
        <p:sp>
          <p:nvSpPr>
            <p:cNvPr id="29" name="Left Brace 28">
              <a:extLst>
                <a:ext uri="{FF2B5EF4-FFF2-40B4-BE49-F238E27FC236}">
                  <a16:creationId xmlns:a16="http://schemas.microsoft.com/office/drawing/2014/main" id="{E216CC46-2254-4222-9C0D-BC84C4BBBAC1}"/>
                </a:ext>
              </a:extLst>
            </p:cNvPr>
            <p:cNvSpPr>
              <a:spLocks/>
            </p:cNvSpPr>
            <p:nvPr/>
          </p:nvSpPr>
          <p:spPr bwMode="auto">
            <a:xfrm rot="16200000">
              <a:off x="6934200" y="5867400"/>
              <a:ext cx="228600" cy="1447800"/>
            </a:xfrm>
            <a:prstGeom prst="leftBrace">
              <a:avLst>
                <a:gd name="adj1" fmla="val 8327"/>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2400"/>
            </a:p>
          </p:txBody>
        </p:sp>
        <p:sp>
          <p:nvSpPr>
            <p:cNvPr id="31" name="Left Brace 30">
              <a:extLst>
                <a:ext uri="{FF2B5EF4-FFF2-40B4-BE49-F238E27FC236}">
                  <a16:creationId xmlns:a16="http://schemas.microsoft.com/office/drawing/2014/main" id="{BFEE70D0-A6A5-420E-890D-57DCFD6C48B9}"/>
                </a:ext>
              </a:extLst>
            </p:cNvPr>
            <p:cNvSpPr>
              <a:spLocks/>
            </p:cNvSpPr>
            <p:nvPr/>
          </p:nvSpPr>
          <p:spPr bwMode="auto">
            <a:xfrm rot="5400000">
              <a:off x="6172200" y="5105400"/>
              <a:ext cx="228600" cy="838200"/>
            </a:xfrm>
            <a:prstGeom prst="leftBrace">
              <a:avLst>
                <a:gd name="adj1" fmla="val 8335"/>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2400"/>
            </a:p>
          </p:txBody>
        </p:sp>
        <p:sp>
          <p:nvSpPr>
            <p:cNvPr id="33" name="TextBox 32">
              <a:extLst>
                <a:ext uri="{FF2B5EF4-FFF2-40B4-BE49-F238E27FC236}">
                  <a16:creationId xmlns:a16="http://schemas.microsoft.com/office/drawing/2014/main" id="{42F188BB-CBE0-447E-B917-714A7AC89EDC}"/>
                </a:ext>
              </a:extLst>
            </p:cNvPr>
            <p:cNvSpPr txBox="1">
              <a:spLocks noChangeArrowheads="1"/>
            </p:cNvSpPr>
            <p:nvPr/>
          </p:nvSpPr>
          <p:spPr bwMode="auto">
            <a:xfrm>
              <a:off x="6477000" y="4724400"/>
              <a:ext cx="973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a:t>variance</a:t>
              </a:r>
            </a:p>
          </p:txBody>
        </p:sp>
        <p:sp>
          <p:nvSpPr>
            <p:cNvPr id="25612" name="Freeform 37">
              <a:extLst>
                <a:ext uri="{FF2B5EF4-FFF2-40B4-BE49-F238E27FC236}">
                  <a16:creationId xmlns:a16="http://schemas.microsoft.com/office/drawing/2014/main" id="{891F8E0E-862B-4797-8D6A-5D2D3D88336A}"/>
                </a:ext>
              </a:extLst>
            </p:cNvPr>
            <p:cNvSpPr>
              <a:spLocks/>
            </p:cNvSpPr>
            <p:nvPr/>
          </p:nvSpPr>
          <p:spPr bwMode="auto">
            <a:xfrm>
              <a:off x="7004050" y="4243388"/>
              <a:ext cx="1779588" cy="1893887"/>
            </a:xfrm>
            <a:custGeom>
              <a:avLst/>
              <a:gdLst>
                <a:gd name="T0" fmla="*/ 152099 w 1779558"/>
                <a:gd name="T1" fmla="*/ 1886093 h 1893698"/>
                <a:gd name="T2" fmla="*/ 235753 w 1779558"/>
                <a:gd name="T3" fmla="*/ 1840462 h 1893698"/>
                <a:gd name="T4" fmla="*/ 288988 w 1779558"/>
                <a:gd name="T5" fmla="*/ 1794830 h 1893698"/>
                <a:gd name="T6" fmla="*/ 349827 w 1779558"/>
                <a:gd name="T7" fmla="*/ 1741594 h 1893698"/>
                <a:gd name="T8" fmla="*/ 380247 w 1779558"/>
                <a:gd name="T9" fmla="*/ 1589490 h 1893698"/>
                <a:gd name="T10" fmla="*/ 403062 w 1779558"/>
                <a:gd name="T11" fmla="*/ 1346123 h 1893698"/>
                <a:gd name="T12" fmla="*/ 418272 w 1779558"/>
                <a:gd name="T13" fmla="*/ 1292886 h 1893698"/>
                <a:gd name="T14" fmla="*/ 441087 w 1779558"/>
                <a:gd name="T15" fmla="*/ 1163598 h 1893698"/>
                <a:gd name="T16" fmla="*/ 471506 w 1779558"/>
                <a:gd name="T17" fmla="*/ 882205 h 1893698"/>
                <a:gd name="T18" fmla="*/ 494321 w 1779558"/>
                <a:gd name="T19" fmla="*/ 783337 h 1893698"/>
                <a:gd name="T20" fmla="*/ 524741 w 1779558"/>
                <a:gd name="T21" fmla="*/ 616023 h 1893698"/>
                <a:gd name="T22" fmla="*/ 539951 w 1779558"/>
                <a:gd name="T23" fmla="*/ 562786 h 1893698"/>
                <a:gd name="T24" fmla="*/ 570371 w 1779558"/>
                <a:gd name="T25" fmla="*/ 471523 h 1893698"/>
                <a:gd name="T26" fmla="*/ 600791 w 1779558"/>
                <a:gd name="T27" fmla="*/ 342235 h 1893698"/>
                <a:gd name="T28" fmla="*/ 631210 w 1779558"/>
                <a:gd name="T29" fmla="*/ 250972 h 1893698"/>
                <a:gd name="T30" fmla="*/ 654025 w 1779558"/>
                <a:gd name="T31" fmla="*/ 197736 h 1893698"/>
                <a:gd name="T32" fmla="*/ 684445 w 1779558"/>
                <a:gd name="T33" fmla="*/ 159710 h 1893698"/>
                <a:gd name="T34" fmla="*/ 714865 w 1779558"/>
                <a:gd name="T35" fmla="*/ 45632 h 1893698"/>
                <a:gd name="T36" fmla="*/ 730075 w 1779558"/>
                <a:gd name="T37" fmla="*/ 0 h 1893698"/>
                <a:gd name="T38" fmla="*/ 760494 w 1779558"/>
                <a:gd name="T39" fmla="*/ 60842 h 1893698"/>
                <a:gd name="T40" fmla="*/ 790914 w 1779558"/>
                <a:gd name="T41" fmla="*/ 136894 h 1893698"/>
                <a:gd name="T42" fmla="*/ 813729 w 1779558"/>
                <a:gd name="T43" fmla="*/ 182525 h 1893698"/>
                <a:gd name="T44" fmla="*/ 851754 w 1779558"/>
                <a:gd name="T45" fmla="*/ 349840 h 1893698"/>
                <a:gd name="T46" fmla="*/ 874569 w 1779558"/>
                <a:gd name="T47" fmla="*/ 950652 h 1893698"/>
                <a:gd name="T48" fmla="*/ 897384 w 1779558"/>
                <a:gd name="T49" fmla="*/ 1262466 h 1893698"/>
                <a:gd name="T50" fmla="*/ 927803 w 1779558"/>
                <a:gd name="T51" fmla="*/ 1384149 h 1893698"/>
                <a:gd name="T52" fmla="*/ 996248 w 1779558"/>
                <a:gd name="T53" fmla="*/ 1475411 h 1893698"/>
                <a:gd name="T54" fmla="*/ 1026668 w 1779558"/>
                <a:gd name="T55" fmla="*/ 1521043 h 1893698"/>
                <a:gd name="T56" fmla="*/ 1079902 w 1779558"/>
                <a:gd name="T57" fmla="*/ 1627516 h 1893698"/>
                <a:gd name="T58" fmla="*/ 1117927 w 1779558"/>
                <a:gd name="T59" fmla="*/ 1680752 h 1893698"/>
                <a:gd name="T60" fmla="*/ 1178767 w 1779558"/>
                <a:gd name="T61" fmla="*/ 1764410 h 1893698"/>
                <a:gd name="T62" fmla="*/ 1285236 w 1779558"/>
                <a:gd name="T63" fmla="*/ 1855672 h 1893698"/>
                <a:gd name="T64" fmla="*/ 1361285 w 1779558"/>
                <a:gd name="T65" fmla="*/ 1893698 h 1893698"/>
                <a:gd name="T66" fmla="*/ 0 w 1779558"/>
                <a:gd name="T67" fmla="*/ 0 h 1893698"/>
                <a:gd name="T68" fmla="*/ 1779558 w 1779558"/>
                <a:gd name="T69" fmla="*/ 1893698 h 1893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T66" t="T67" r="T68" b="T69"/>
              <a:pathLst>
                <a:path w="1779558" h="1893698">
                  <a:moveTo>
                    <a:pt x="0" y="1893698"/>
                  </a:moveTo>
                  <a:cubicBezTo>
                    <a:pt x="50700" y="1891163"/>
                    <a:pt x="101527" y="1890491"/>
                    <a:pt x="152099" y="1886093"/>
                  </a:cubicBezTo>
                  <a:cubicBezTo>
                    <a:pt x="178030" y="1883838"/>
                    <a:pt x="172542" y="1877342"/>
                    <a:pt x="190123" y="1863277"/>
                  </a:cubicBezTo>
                  <a:cubicBezTo>
                    <a:pt x="211183" y="1846429"/>
                    <a:pt x="211657" y="1848494"/>
                    <a:pt x="235753" y="1840462"/>
                  </a:cubicBezTo>
                  <a:cubicBezTo>
                    <a:pt x="272478" y="1803734"/>
                    <a:pt x="225810" y="1848417"/>
                    <a:pt x="273778" y="1810041"/>
                  </a:cubicBezTo>
                  <a:cubicBezTo>
                    <a:pt x="279377" y="1805562"/>
                    <a:pt x="283252" y="1799132"/>
                    <a:pt x="288988" y="1794830"/>
                  </a:cubicBezTo>
                  <a:cubicBezTo>
                    <a:pt x="303612" y="1783862"/>
                    <a:pt x="334617" y="1764410"/>
                    <a:pt x="334617" y="1764410"/>
                  </a:cubicBezTo>
                  <a:cubicBezTo>
                    <a:pt x="339687" y="1756805"/>
                    <a:pt x="346115" y="1749947"/>
                    <a:pt x="349827" y="1741594"/>
                  </a:cubicBezTo>
                  <a:cubicBezTo>
                    <a:pt x="356338" y="1726943"/>
                    <a:pt x="365037" y="1695963"/>
                    <a:pt x="365037" y="1695963"/>
                  </a:cubicBezTo>
                  <a:cubicBezTo>
                    <a:pt x="371214" y="1658897"/>
                    <a:pt x="377075" y="1627559"/>
                    <a:pt x="380247" y="1589490"/>
                  </a:cubicBezTo>
                  <a:cubicBezTo>
                    <a:pt x="392969" y="1436826"/>
                    <a:pt x="381283" y="1512755"/>
                    <a:pt x="395457" y="1399359"/>
                  </a:cubicBezTo>
                  <a:cubicBezTo>
                    <a:pt x="397680" y="1381572"/>
                    <a:pt x="399547" y="1363700"/>
                    <a:pt x="403062" y="1346123"/>
                  </a:cubicBezTo>
                  <a:cubicBezTo>
                    <a:pt x="404634" y="1338262"/>
                    <a:pt x="408465" y="1331015"/>
                    <a:pt x="410667" y="1323307"/>
                  </a:cubicBezTo>
                  <a:cubicBezTo>
                    <a:pt x="413538" y="1313257"/>
                    <a:pt x="415737" y="1303026"/>
                    <a:pt x="418272" y="1292886"/>
                  </a:cubicBezTo>
                  <a:cubicBezTo>
                    <a:pt x="420807" y="1265000"/>
                    <a:pt x="421011" y="1236804"/>
                    <a:pt x="425877" y="1209229"/>
                  </a:cubicBezTo>
                  <a:cubicBezTo>
                    <a:pt x="428663" y="1193440"/>
                    <a:pt x="441087" y="1163598"/>
                    <a:pt x="441087" y="1163598"/>
                  </a:cubicBezTo>
                  <a:cubicBezTo>
                    <a:pt x="455358" y="992346"/>
                    <a:pt x="440285" y="1155073"/>
                    <a:pt x="463901" y="958257"/>
                  </a:cubicBezTo>
                  <a:cubicBezTo>
                    <a:pt x="466936" y="932961"/>
                    <a:pt x="468139" y="907459"/>
                    <a:pt x="471506" y="882205"/>
                  </a:cubicBezTo>
                  <a:cubicBezTo>
                    <a:pt x="473214" y="869392"/>
                    <a:pt x="476204" y="856774"/>
                    <a:pt x="479111" y="844179"/>
                  </a:cubicBezTo>
                  <a:cubicBezTo>
                    <a:pt x="483812" y="823810"/>
                    <a:pt x="494321" y="783337"/>
                    <a:pt x="494321" y="783337"/>
                  </a:cubicBezTo>
                  <a:cubicBezTo>
                    <a:pt x="495014" y="776410"/>
                    <a:pt x="505943" y="660796"/>
                    <a:pt x="509531" y="646443"/>
                  </a:cubicBezTo>
                  <a:cubicBezTo>
                    <a:pt x="512281" y="635445"/>
                    <a:pt x="519671" y="626163"/>
                    <a:pt x="524741" y="616023"/>
                  </a:cubicBezTo>
                  <a:cubicBezTo>
                    <a:pt x="527276" y="605883"/>
                    <a:pt x="529475" y="595652"/>
                    <a:pt x="532346" y="585602"/>
                  </a:cubicBezTo>
                  <a:cubicBezTo>
                    <a:pt x="534548" y="577894"/>
                    <a:pt x="538007" y="570563"/>
                    <a:pt x="539951" y="562786"/>
                  </a:cubicBezTo>
                  <a:cubicBezTo>
                    <a:pt x="542117" y="554123"/>
                    <a:pt x="550477" y="505269"/>
                    <a:pt x="555161" y="494339"/>
                  </a:cubicBezTo>
                  <a:cubicBezTo>
                    <a:pt x="558761" y="485938"/>
                    <a:pt x="565301" y="479128"/>
                    <a:pt x="570371" y="471523"/>
                  </a:cubicBezTo>
                  <a:cubicBezTo>
                    <a:pt x="574360" y="439613"/>
                    <a:pt x="575532" y="410410"/>
                    <a:pt x="585581" y="380261"/>
                  </a:cubicBezTo>
                  <a:cubicBezTo>
                    <a:pt x="589898" y="367310"/>
                    <a:pt x="596126" y="355065"/>
                    <a:pt x="600791" y="342235"/>
                  </a:cubicBezTo>
                  <a:cubicBezTo>
                    <a:pt x="609009" y="319633"/>
                    <a:pt x="616000" y="296604"/>
                    <a:pt x="623605" y="273788"/>
                  </a:cubicBezTo>
                  <a:cubicBezTo>
                    <a:pt x="626140" y="266183"/>
                    <a:pt x="626763" y="257642"/>
                    <a:pt x="631210" y="250972"/>
                  </a:cubicBezTo>
                  <a:lnTo>
                    <a:pt x="646420" y="228157"/>
                  </a:lnTo>
                  <a:cubicBezTo>
                    <a:pt x="648955" y="218017"/>
                    <a:pt x="649351" y="207085"/>
                    <a:pt x="654025" y="197736"/>
                  </a:cubicBezTo>
                  <a:cubicBezTo>
                    <a:pt x="657232" y="191323"/>
                    <a:pt x="664756" y="188124"/>
                    <a:pt x="669235" y="182525"/>
                  </a:cubicBezTo>
                  <a:cubicBezTo>
                    <a:pt x="674945" y="175388"/>
                    <a:pt x="679375" y="167315"/>
                    <a:pt x="684445" y="159710"/>
                  </a:cubicBezTo>
                  <a:cubicBezTo>
                    <a:pt x="688787" y="138000"/>
                    <a:pt x="693211" y="112743"/>
                    <a:pt x="699655" y="91263"/>
                  </a:cubicBezTo>
                  <a:cubicBezTo>
                    <a:pt x="704262" y="75906"/>
                    <a:pt x="709795" y="60842"/>
                    <a:pt x="714865" y="45632"/>
                  </a:cubicBezTo>
                  <a:lnTo>
                    <a:pt x="722470" y="22816"/>
                  </a:lnTo>
                  <a:lnTo>
                    <a:pt x="730075" y="0"/>
                  </a:lnTo>
                  <a:cubicBezTo>
                    <a:pt x="735145" y="12675"/>
                    <a:pt x="739180" y="25815"/>
                    <a:pt x="745285" y="38026"/>
                  </a:cubicBezTo>
                  <a:cubicBezTo>
                    <a:pt x="749372" y="46201"/>
                    <a:pt x="756782" y="52490"/>
                    <a:pt x="760494" y="60842"/>
                  </a:cubicBezTo>
                  <a:cubicBezTo>
                    <a:pt x="767005" y="75493"/>
                    <a:pt x="768534" y="92132"/>
                    <a:pt x="775704" y="106473"/>
                  </a:cubicBezTo>
                  <a:cubicBezTo>
                    <a:pt x="780774" y="116613"/>
                    <a:pt x="785289" y="127050"/>
                    <a:pt x="790914" y="136894"/>
                  </a:cubicBezTo>
                  <a:cubicBezTo>
                    <a:pt x="795449" y="144830"/>
                    <a:pt x="802036" y="151535"/>
                    <a:pt x="806124" y="159710"/>
                  </a:cubicBezTo>
                  <a:cubicBezTo>
                    <a:pt x="809709" y="166880"/>
                    <a:pt x="811194" y="174920"/>
                    <a:pt x="813729" y="182525"/>
                  </a:cubicBezTo>
                  <a:cubicBezTo>
                    <a:pt x="816264" y="202806"/>
                    <a:pt x="817568" y="223279"/>
                    <a:pt x="821334" y="243367"/>
                  </a:cubicBezTo>
                  <a:cubicBezTo>
                    <a:pt x="832442" y="302613"/>
                    <a:pt x="836062" y="297531"/>
                    <a:pt x="851754" y="349840"/>
                  </a:cubicBezTo>
                  <a:cubicBezTo>
                    <a:pt x="854757" y="359852"/>
                    <a:pt x="856824" y="370121"/>
                    <a:pt x="859359" y="380261"/>
                  </a:cubicBezTo>
                  <a:cubicBezTo>
                    <a:pt x="881967" y="674174"/>
                    <a:pt x="852415" y="263872"/>
                    <a:pt x="874569" y="950652"/>
                  </a:cubicBezTo>
                  <a:cubicBezTo>
                    <a:pt x="877108" y="1029361"/>
                    <a:pt x="881943" y="1108053"/>
                    <a:pt x="889779" y="1186413"/>
                  </a:cubicBezTo>
                  <a:cubicBezTo>
                    <a:pt x="892314" y="1211764"/>
                    <a:pt x="893510" y="1237285"/>
                    <a:pt x="897384" y="1262466"/>
                  </a:cubicBezTo>
                  <a:cubicBezTo>
                    <a:pt x="898603" y="1270389"/>
                    <a:pt x="902453" y="1277676"/>
                    <a:pt x="904988" y="1285281"/>
                  </a:cubicBezTo>
                  <a:cubicBezTo>
                    <a:pt x="908494" y="1309825"/>
                    <a:pt x="912619" y="1361372"/>
                    <a:pt x="927803" y="1384149"/>
                  </a:cubicBezTo>
                  <a:cubicBezTo>
                    <a:pt x="937943" y="1399359"/>
                    <a:pt x="945297" y="1416853"/>
                    <a:pt x="958223" y="1429780"/>
                  </a:cubicBezTo>
                  <a:cubicBezTo>
                    <a:pt x="975576" y="1447134"/>
                    <a:pt x="981185" y="1451310"/>
                    <a:pt x="996248" y="1475411"/>
                  </a:cubicBezTo>
                  <a:cubicBezTo>
                    <a:pt x="1002257" y="1485025"/>
                    <a:pt x="1005169" y="1496399"/>
                    <a:pt x="1011458" y="1505832"/>
                  </a:cubicBezTo>
                  <a:cubicBezTo>
                    <a:pt x="1015435" y="1511798"/>
                    <a:pt x="1022189" y="1515444"/>
                    <a:pt x="1026668" y="1521043"/>
                  </a:cubicBezTo>
                  <a:cubicBezTo>
                    <a:pt x="1032378" y="1528180"/>
                    <a:pt x="1036808" y="1536253"/>
                    <a:pt x="1041878" y="1543858"/>
                  </a:cubicBezTo>
                  <a:cubicBezTo>
                    <a:pt x="1056653" y="1588184"/>
                    <a:pt x="1045899" y="1559506"/>
                    <a:pt x="1079902" y="1627516"/>
                  </a:cubicBezTo>
                  <a:cubicBezTo>
                    <a:pt x="1084972" y="1637656"/>
                    <a:pt x="1087095" y="1649920"/>
                    <a:pt x="1095112" y="1657937"/>
                  </a:cubicBezTo>
                  <a:cubicBezTo>
                    <a:pt x="1102717" y="1665542"/>
                    <a:pt x="1111042" y="1672490"/>
                    <a:pt x="1117927" y="1680752"/>
                  </a:cubicBezTo>
                  <a:cubicBezTo>
                    <a:pt x="1131199" y="1696679"/>
                    <a:pt x="1144828" y="1726762"/>
                    <a:pt x="1155952" y="1741594"/>
                  </a:cubicBezTo>
                  <a:cubicBezTo>
                    <a:pt x="1162405" y="1750198"/>
                    <a:pt x="1171768" y="1756244"/>
                    <a:pt x="1178767" y="1764410"/>
                  </a:cubicBezTo>
                  <a:cubicBezTo>
                    <a:pt x="1187015" y="1774034"/>
                    <a:pt x="1192619" y="1785867"/>
                    <a:pt x="1201581" y="1794830"/>
                  </a:cubicBezTo>
                  <a:cubicBezTo>
                    <a:pt x="1229545" y="1822795"/>
                    <a:pt x="1253506" y="1831874"/>
                    <a:pt x="1285236" y="1855672"/>
                  </a:cubicBezTo>
                  <a:cubicBezTo>
                    <a:pt x="1295376" y="1863277"/>
                    <a:pt x="1304319" y="1872819"/>
                    <a:pt x="1315656" y="1878488"/>
                  </a:cubicBezTo>
                  <a:cubicBezTo>
                    <a:pt x="1329996" y="1885658"/>
                    <a:pt x="1361285" y="1893698"/>
                    <a:pt x="1361285" y="1893698"/>
                  </a:cubicBezTo>
                  <a:cubicBezTo>
                    <a:pt x="1657847" y="1884131"/>
                    <a:pt x="1518413" y="1886093"/>
                    <a:pt x="1779558" y="1886093"/>
                  </a:cubicBezTo>
                </a:path>
              </a:pathLst>
            </a:custGeom>
            <a:noFill/>
            <a:ln w="28575">
              <a:solidFill>
                <a:srgbClr val="0000FF"/>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3" name="TextBox 11">
              <a:extLst>
                <a:ext uri="{FF2B5EF4-FFF2-40B4-BE49-F238E27FC236}">
                  <a16:creationId xmlns:a16="http://schemas.microsoft.com/office/drawing/2014/main" id="{2917F27B-1DEF-47C2-B2FF-0DF99C82D810}"/>
                </a:ext>
              </a:extLst>
            </p:cNvPr>
            <p:cNvSpPr txBox="1">
              <a:spLocks noChangeArrowheads="1"/>
            </p:cNvSpPr>
            <p:nvPr/>
          </p:nvSpPr>
          <p:spPr bwMode="auto">
            <a:xfrm>
              <a:off x="5334000" y="4343400"/>
              <a:ext cx="520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a:t>x=5</a:t>
              </a:r>
            </a:p>
          </p:txBody>
        </p:sp>
      </p:grpSp>
      <p:sp>
        <p:nvSpPr>
          <p:cNvPr id="16" name="Rectangle 8">
            <a:extLst>
              <a:ext uri="{FF2B5EF4-FFF2-40B4-BE49-F238E27FC236}">
                <a16:creationId xmlns:a16="http://schemas.microsoft.com/office/drawing/2014/main" id="{E7A51BB6-B8F6-4F62-9126-8BEB1D3ABE26}"/>
              </a:ext>
            </a:extLst>
          </p:cNvPr>
          <p:cNvSpPr>
            <a:spLocks noChangeArrowheads="1"/>
          </p:cNvSpPr>
          <p:nvPr/>
        </p:nvSpPr>
        <p:spPr bwMode="auto">
          <a:xfrm>
            <a:off x="3724359" y="520625"/>
            <a:ext cx="221924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Arial" panose="020B0604020202020204" pitchFamily="34" charset="0"/>
                <a:ea typeface="MS PGothic" panose="020B0600070205080204" pitchFamily="34" charset="-128"/>
              </a:defRPr>
            </a:lvl1pPr>
            <a:lvl2pPr marL="742950" indent="-285750" eaLnBrk="0" hangingPunct="0">
              <a:defRPr sz="1600">
                <a:solidFill>
                  <a:schemeClr val="tx1"/>
                </a:solidFill>
                <a:latin typeface="Arial" panose="020B0604020202020204" pitchFamily="34" charset="0"/>
                <a:ea typeface="MS PGothic" panose="020B0600070205080204" pitchFamily="34" charset="-128"/>
              </a:defRPr>
            </a:lvl2pPr>
            <a:lvl3pPr marL="1143000" indent="-228600" eaLnBrk="0" hangingPunct="0">
              <a:defRPr sz="1600">
                <a:solidFill>
                  <a:schemeClr val="tx1"/>
                </a:solidFill>
                <a:latin typeface="Arial" panose="020B0604020202020204" pitchFamily="34" charset="0"/>
                <a:ea typeface="MS PGothic" panose="020B0600070205080204" pitchFamily="34" charset="-128"/>
              </a:defRPr>
            </a:lvl3pPr>
            <a:lvl4pPr marL="1600200" indent="-228600" eaLnBrk="0" hangingPunct="0">
              <a:defRPr sz="1600">
                <a:solidFill>
                  <a:schemeClr val="tx1"/>
                </a:solidFill>
                <a:latin typeface="Arial" panose="020B0604020202020204" pitchFamily="34" charset="0"/>
                <a:ea typeface="MS PGothic" panose="020B0600070205080204" pitchFamily="34" charset="-128"/>
              </a:defRPr>
            </a:lvl4pPr>
            <a:lvl5pPr marL="2057400" indent="-228600" eaLnBrk="0" hangingPunct="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sz="2400" b="1" dirty="0"/>
              <a:t>Pictorially   </a:t>
            </a:r>
            <a:r>
              <a:rPr lang="en-US" altLang="en-US" sz="2400" b="1" dirty="0">
                <a:sym typeface="Wingdings" panose="05000000000000000000" pitchFamily="2" charset="2"/>
              </a:rPr>
              <a:t></a:t>
            </a:r>
            <a:endParaRPr lang="en-US"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FADEAEED-410A-4EDC-8752-AE7B93B678FB}"/>
              </a:ext>
            </a:extLst>
          </p:cNvPr>
          <p:cNvSpPr>
            <a:spLocks noGrp="1"/>
          </p:cNvSpPr>
          <p:nvPr>
            <p:ph type="title"/>
          </p:nvPr>
        </p:nvSpPr>
        <p:spPr/>
        <p:txBody>
          <a:bodyPr/>
          <a:lstStyle/>
          <a:p>
            <a:pPr eaLnBrk="1" hangingPunct="1"/>
            <a:endParaRPr lang="en-US" altLang="en-US" dirty="0"/>
          </a:p>
        </p:txBody>
      </p:sp>
      <p:sp>
        <p:nvSpPr>
          <p:cNvPr id="34818" name="Content Placeholder 2">
            <a:extLst>
              <a:ext uri="{FF2B5EF4-FFF2-40B4-BE49-F238E27FC236}">
                <a16:creationId xmlns:a16="http://schemas.microsoft.com/office/drawing/2014/main" id="{54769242-8775-49F9-9CDF-2D9E37883C76}"/>
              </a:ext>
            </a:extLst>
          </p:cNvPr>
          <p:cNvSpPr>
            <a:spLocks noGrp="1"/>
          </p:cNvSpPr>
          <p:nvPr>
            <p:ph idx="1"/>
          </p:nvPr>
        </p:nvSpPr>
        <p:spPr>
          <a:xfrm>
            <a:off x="457200" y="2590800"/>
            <a:ext cx="8153400" cy="2971800"/>
          </a:xfrm>
        </p:spPr>
        <p:txBody>
          <a:bodyPr/>
          <a:lstStyle/>
          <a:p>
            <a:pPr eaLnBrk="1" hangingPunct="1"/>
            <a:r>
              <a:rPr lang="en-US" altLang="en-US" sz="1600" b="1" dirty="0"/>
              <a:t>Input</a:t>
            </a:r>
            <a:r>
              <a:rPr lang="en-US" altLang="en-US" sz="1600" dirty="0"/>
              <a:t>: dataset </a:t>
            </a:r>
            <a:r>
              <a:rPr lang="en-US" altLang="en-US" sz="1600" i="1" dirty="0"/>
              <a:t>D</a:t>
            </a:r>
          </a:p>
          <a:p>
            <a:pPr eaLnBrk="1" hangingPunct="1"/>
            <a:r>
              <a:rPr lang="en-US" altLang="en-US" sz="1600" b="1" dirty="0"/>
              <a:t>Output</a:t>
            </a:r>
            <a:r>
              <a:rPr lang="en-US" altLang="en-US" sz="1600" dirty="0"/>
              <a:t>: many variants of </a:t>
            </a:r>
            <a:r>
              <a:rPr lang="en-US" altLang="en-US" sz="1600" i="1" dirty="0"/>
              <a:t>D: D</a:t>
            </a:r>
            <a:r>
              <a:rPr lang="en-US" altLang="en-US" sz="1600" i="1" baseline="-25000" dirty="0"/>
              <a:t>1</a:t>
            </a:r>
            <a:r>
              <a:rPr lang="en-US" altLang="en-US" sz="1600" i="1" dirty="0"/>
              <a:t>,…,D</a:t>
            </a:r>
            <a:r>
              <a:rPr lang="en-US" altLang="en-US" sz="1600" i="1" baseline="-25000" dirty="0"/>
              <a:t>T</a:t>
            </a:r>
          </a:p>
          <a:p>
            <a:pPr eaLnBrk="1" hangingPunct="1"/>
            <a:r>
              <a:rPr lang="en-US" altLang="en-US" sz="1600" dirty="0"/>
              <a:t>For t=1,….,T:</a:t>
            </a:r>
          </a:p>
          <a:p>
            <a:pPr lvl="1" eaLnBrk="1" hangingPunct="1"/>
            <a:r>
              <a:rPr lang="en-US" altLang="en-US" sz="1600" dirty="0"/>
              <a:t>D</a:t>
            </a:r>
            <a:r>
              <a:rPr lang="en-US" altLang="en-US" sz="1600" baseline="-25000" dirty="0"/>
              <a:t>t</a:t>
            </a:r>
            <a:r>
              <a:rPr lang="en-US" altLang="en-US" sz="1600" dirty="0"/>
              <a:t>  = { }</a:t>
            </a:r>
          </a:p>
          <a:p>
            <a:pPr lvl="1" eaLnBrk="1" hangingPunct="1"/>
            <a:r>
              <a:rPr lang="en-US" altLang="en-US" sz="1600" dirty="0"/>
              <a:t>For </a:t>
            </a:r>
            <a:r>
              <a:rPr lang="en-US" altLang="en-US" sz="1600" dirty="0" err="1"/>
              <a:t>i</a:t>
            </a:r>
            <a:r>
              <a:rPr lang="en-US" altLang="en-US" sz="1600" dirty="0"/>
              <a:t>=1…|</a:t>
            </a:r>
            <a:r>
              <a:rPr lang="en-US" altLang="en-US" sz="1600" i="1" dirty="0"/>
              <a:t>D</a:t>
            </a:r>
            <a:r>
              <a:rPr lang="en-US" altLang="en-US" sz="1600" dirty="0"/>
              <a:t>|:</a:t>
            </a:r>
          </a:p>
          <a:p>
            <a:pPr lvl="2" eaLnBrk="1" hangingPunct="1"/>
            <a:r>
              <a:rPr lang="en-US" altLang="en-US" dirty="0"/>
              <a:t>Pick (</a:t>
            </a:r>
            <a:r>
              <a:rPr lang="en-US" altLang="en-US" b="1" dirty="0" err="1"/>
              <a:t>x</a:t>
            </a:r>
            <a:r>
              <a:rPr lang="en-US" altLang="en-US" dirty="0" err="1"/>
              <a:t>,y</a:t>
            </a:r>
            <a:r>
              <a:rPr lang="en-US" altLang="en-US" dirty="0"/>
              <a:t>) uniformly at random from </a:t>
            </a:r>
            <a:r>
              <a:rPr lang="en-US" altLang="en-US" i="1" dirty="0"/>
              <a:t>D </a:t>
            </a:r>
            <a:r>
              <a:rPr lang="en-US" altLang="en-US" dirty="0"/>
              <a:t> (i.e., </a:t>
            </a:r>
            <a:r>
              <a:rPr lang="en-US" altLang="en-US" b="1" dirty="0"/>
              <a:t>with</a:t>
            </a:r>
            <a:r>
              <a:rPr lang="en-US" altLang="en-US" dirty="0"/>
              <a:t> replacement) and add it to D</a:t>
            </a:r>
            <a:r>
              <a:rPr lang="en-US" altLang="en-US" baseline="-25000" dirty="0"/>
              <a:t>t</a:t>
            </a:r>
          </a:p>
          <a:p>
            <a:pPr lvl="2" eaLnBrk="1" hangingPunct="1"/>
            <a:r>
              <a:rPr lang="en-US" altLang="en-US" dirty="0"/>
              <a:t>Some examples never get picked (~37%)</a:t>
            </a:r>
          </a:p>
          <a:p>
            <a:pPr lvl="2" eaLnBrk="1" hangingPunct="1"/>
            <a:r>
              <a:rPr lang="en-US" altLang="en-US" dirty="0"/>
              <a:t>Some are picked 2x, 3x, ….</a:t>
            </a:r>
            <a:endParaRPr lang="en-US" altLang="en-US" i="1" dirty="0"/>
          </a:p>
        </p:txBody>
      </p:sp>
      <p:sp>
        <p:nvSpPr>
          <p:cNvPr id="2" name="TextBox 1">
            <a:extLst>
              <a:ext uri="{FF2B5EF4-FFF2-40B4-BE49-F238E27FC236}">
                <a16:creationId xmlns:a16="http://schemas.microsoft.com/office/drawing/2014/main" id="{62FA9366-4340-4649-9F89-7BCD63CCE7A3}"/>
              </a:ext>
            </a:extLst>
          </p:cNvPr>
          <p:cNvSpPr txBox="1"/>
          <p:nvPr/>
        </p:nvSpPr>
        <p:spPr>
          <a:xfrm>
            <a:off x="609600" y="1390471"/>
            <a:ext cx="8153400" cy="1200329"/>
          </a:xfrm>
          <a:prstGeom prst="rect">
            <a:avLst/>
          </a:prstGeom>
          <a:noFill/>
        </p:spPr>
        <p:txBody>
          <a:bodyPr wrap="square" rtlCol="0">
            <a:spAutoFit/>
          </a:bodyPr>
          <a:lstStyle/>
          <a:p>
            <a:r>
              <a:rPr lang="en-US" altLang="en-US" dirty="0"/>
              <a:t>Bias variance errors can be approximately measured from synthetic data. For e.g. we can approximate </a:t>
            </a:r>
            <a:r>
              <a:rPr lang="en-US" altLang="en-US" i="1" dirty="0"/>
              <a:t>E</a:t>
            </a:r>
            <a:r>
              <a:rPr lang="en-US" altLang="en-US" i="1" baseline="-25000" dirty="0"/>
              <a:t>D</a:t>
            </a:r>
            <a:r>
              <a:rPr lang="en-US" altLang="en-US" i="1" dirty="0"/>
              <a:t>{</a:t>
            </a:r>
            <a:r>
              <a:rPr lang="en-US" altLang="en-US" i="1" dirty="0" err="1"/>
              <a:t>h</a:t>
            </a:r>
            <a:r>
              <a:rPr lang="en-US" altLang="en-US" i="1" baseline="-25000" dirty="0" err="1"/>
              <a:t>D</a:t>
            </a:r>
            <a:r>
              <a:rPr lang="en-US" altLang="en-US" i="1" dirty="0"/>
              <a:t>(x)} from bootstrap samples where D represents the different sample sets</a:t>
            </a:r>
          </a:p>
          <a:p>
            <a:endParaRPr lang="en-US" dirty="0">
              <a:solidFill>
                <a:schemeClr val="tx1">
                  <a:lumMod val="50000"/>
                  <a:lumOff val="50000"/>
                </a:schemeClr>
              </a:solidFill>
            </a:endParaRPr>
          </a:p>
        </p:txBody>
      </p:sp>
      <p:sp>
        <p:nvSpPr>
          <p:cNvPr id="3" name="TextBox 2">
            <a:extLst>
              <a:ext uri="{FF2B5EF4-FFF2-40B4-BE49-F238E27FC236}">
                <a16:creationId xmlns:a16="http://schemas.microsoft.com/office/drawing/2014/main" id="{C29FC8BF-8F05-489B-A996-1332C798B745}"/>
              </a:ext>
            </a:extLst>
          </p:cNvPr>
          <p:cNvSpPr txBox="1"/>
          <p:nvPr/>
        </p:nvSpPr>
        <p:spPr>
          <a:xfrm>
            <a:off x="2895600" y="838200"/>
            <a:ext cx="2819400" cy="369332"/>
          </a:xfrm>
          <a:prstGeom prst="rect">
            <a:avLst/>
          </a:prstGeom>
          <a:noFill/>
        </p:spPr>
        <p:txBody>
          <a:bodyPr wrap="square" rtlCol="0">
            <a:spAutoFit/>
          </a:bodyPr>
          <a:lstStyle/>
          <a:p>
            <a:r>
              <a:rPr lang="en-US" altLang="ja-JP" b="1" dirty="0"/>
              <a:t>Bootstrap Sampling</a:t>
            </a:r>
            <a:endParaRPr lang="en-US" b="1" dirty="0">
              <a:solidFill>
                <a:schemeClr val="tx1">
                  <a:lumMod val="50000"/>
                  <a:lumOff val="50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ABD04C07-25BC-4653-AA72-4E640131848F}"/>
              </a:ext>
            </a:extLst>
          </p:cNvPr>
          <p:cNvSpPr>
            <a:spLocks noGrp="1"/>
          </p:cNvSpPr>
          <p:nvPr>
            <p:ph type="title"/>
          </p:nvPr>
        </p:nvSpPr>
        <p:spPr/>
        <p:txBody>
          <a:bodyPr/>
          <a:lstStyle/>
          <a:p>
            <a:pPr eaLnBrk="1" hangingPunct="1"/>
            <a:endParaRPr lang="en-US" altLang="en-US" dirty="0"/>
          </a:p>
        </p:txBody>
      </p:sp>
      <p:sp>
        <p:nvSpPr>
          <p:cNvPr id="35842" name="Content Placeholder 2">
            <a:extLst>
              <a:ext uri="{FF2B5EF4-FFF2-40B4-BE49-F238E27FC236}">
                <a16:creationId xmlns:a16="http://schemas.microsoft.com/office/drawing/2014/main" id="{C13C249E-3B9F-42BA-8AC5-E8887425F010}"/>
              </a:ext>
            </a:extLst>
          </p:cNvPr>
          <p:cNvSpPr>
            <a:spLocks noGrp="1"/>
          </p:cNvSpPr>
          <p:nvPr>
            <p:ph idx="1"/>
          </p:nvPr>
        </p:nvSpPr>
        <p:spPr>
          <a:xfrm>
            <a:off x="381000" y="1219200"/>
            <a:ext cx="8534400" cy="4724400"/>
          </a:xfrm>
        </p:spPr>
        <p:txBody>
          <a:bodyPr>
            <a:normAutofit lnSpcReduction="10000"/>
          </a:bodyPr>
          <a:lstStyle/>
          <a:p>
            <a:pPr marL="342900" indent="-342900" eaLnBrk="1" hangingPunct="1">
              <a:buFont typeface="+mj-lt"/>
              <a:buAutoNum type="arabicPeriod"/>
            </a:pPr>
            <a:r>
              <a:rPr lang="en-US" altLang="en-US" sz="1600" dirty="0"/>
              <a:t>Create B bootstrap variants of D </a:t>
            </a:r>
          </a:p>
          <a:p>
            <a:pPr marL="342900" indent="-342900" eaLnBrk="1" hangingPunct="1">
              <a:buFont typeface="+mj-lt"/>
              <a:buAutoNum type="arabicPeriod"/>
            </a:pPr>
            <a:endParaRPr lang="en-US" altLang="en-US" sz="1600" dirty="0"/>
          </a:p>
          <a:p>
            <a:pPr marL="342900" indent="-342900" eaLnBrk="1" hangingPunct="1">
              <a:buFont typeface="+mj-lt"/>
              <a:buAutoNum type="arabicPeriod"/>
            </a:pPr>
            <a:r>
              <a:rPr lang="en-US" altLang="en-US" sz="1600" dirty="0"/>
              <a:t>For each bootstrap dataset</a:t>
            </a:r>
          </a:p>
          <a:p>
            <a:pPr marL="800100" lvl="1" indent="-342900" eaLnBrk="1" hangingPunct="1">
              <a:buFont typeface="+mj-lt"/>
              <a:buAutoNum type="alphaLcPeriod"/>
            </a:pPr>
            <a:r>
              <a:rPr lang="en-US" altLang="en-US" sz="1600" dirty="0"/>
              <a:t>T</a:t>
            </a:r>
            <a:r>
              <a:rPr lang="en-US" altLang="en-US" sz="1600" baseline="-25000" dirty="0"/>
              <a:t>b</a:t>
            </a:r>
            <a:r>
              <a:rPr lang="en-US" altLang="en-US" sz="1600" dirty="0"/>
              <a:t> is the training dataset; </a:t>
            </a:r>
            <a:r>
              <a:rPr lang="en-US" altLang="en-US" sz="1600" dirty="0" err="1"/>
              <a:t>U</a:t>
            </a:r>
            <a:r>
              <a:rPr lang="en-US" altLang="en-US" sz="1600" baseline="-25000" dirty="0" err="1"/>
              <a:t>b</a:t>
            </a:r>
            <a:r>
              <a:rPr lang="en-US" altLang="en-US" sz="1600" dirty="0"/>
              <a:t> are the </a:t>
            </a:r>
            <a:r>
              <a:rPr lang="ja-JP" altLang="en-US" sz="1600" dirty="0"/>
              <a:t>“</a:t>
            </a:r>
            <a:r>
              <a:rPr lang="en-US" altLang="ja-JP" sz="1600" dirty="0"/>
              <a:t>out of bag</a:t>
            </a:r>
            <a:r>
              <a:rPr lang="ja-JP" altLang="en-US" sz="1600" dirty="0"/>
              <a:t>”</a:t>
            </a:r>
            <a:r>
              <a:rPr lang="en-US" altLang="ja-JP" sz="1600" dirty="0"/>
              <a:t> examples for testing </a:t>
            </a:r>
          </a:p>
          <a:p>
            <a:pPr marL="800100" lvl="1" indent="-342900" eaLnBrk="1" hangingPunct="1">
              <a:buFont typeface="+mj-lt"/>
              <a:buAutoNum type="alphaLcPeriod"/>
            </a:pPr>
            <a:r>
              <a:rPr lang="en-US" altLang="en-US" sz="1600" dirty="0"/>
              <a:t>Train a hypothesis </a:t>
            </a:r>
            <a:r>
              <a:rPr lang="en-US" altLang="en-US" sz="1600" dirty="0" err="1"/>
              <a:t>h</a:t>
            </a:r>
            <a:r>
              <a:rPr lang="en-US" altLang="en-US" sz="1600" baseline="-25000" dirty="0" err="1"/>
              <a:t>b</a:t>
            </a:r>
            <a:r>
              <a:rPr lang="en-US" altLang="en-US" sz="1600" dirty="0"/>
              <a:t> on T</a:t>
            </a:r>
            <a:r>
              <a:rPr lang="en-US" altLang="en-US" sz="1600" baseline="-25000" dirty="0"/>
              <a:t>b</a:t>
            </a:r>
          </a:p>
          <a:p>
            <a:pPr marL="800100" lvl="1" indent="-342900" eaLnBrk="1" hangingPunct="1">
              <a:buFont typeface="+mj-lt"/>
              <a:buAutoNum type="alphaLcPeriod"/>
            </a:pPr>
            <a:r>
              <a:rPr lang="en-US" altLang="en-US" sz="1600" dirty="0"/>
              <a:t>Test </a:t>
            </a:r>
            <a:r>
              <a:rPr lang="en-US" altLang="en-US" sz="1600" dirty="0" err="1"/>
              <a:t>h</a:t>
            </a:r>
            <a:r>
              <a:rPr lang="en-US" altLang="en-US" sz="1600" baseline="-25000" dirty="0" err="1"/>
              <a:t>b</a:t>
            </a:r>
            <a:r>
              <a:rPr lang="en-US" altLang="en-US" sz="1600" dirty="0"/>
              <a:t> on each x in </a:t>
            </a:r>
            <a:r>
              <a:rPr lang="en-US" altLang="en-US" sz="1600" dirty="0" err="1"/>
              <a:t>U</a:t>
            </a:r>
            <a:r>
              <a:rPr lang="en-US" altLang="en-US" sz="1600" baseline="-25000" dirty="0" err="1"/>
              <a:t>b</a:t>
            </a:r>
            <a:endParaRPr lang="en-US" altLang="en-US" sz="1600" baseline="-25000" dirty="0"/>
          </a:p>
          <a:p>
            <a:pPr marL="342900" indent="-342900" eaLnBrk="1" hangingPunct="1">
              <a:buFont typeface="+mj-lt"/>
              <a:buAutoNum type="arabicPeriod"/>
            </a:pPr>
            <a:endParaRPr lang="en-US" altLang="en-US" sz="1600" dirty="0"/>
          </a:p>
          <a:p>
            <a:pPr marL="342900" indent="-342900" eaLnBrk="1" hangingPunct="1">
              <a:buFont typeface="+mj-lt"/>
              <a:buAutoNum type="arabicPeriod"/>
            </a:pPr>
            <a:r>
              <a:rPr lang="en-US" altLang="en-US" sz="1600" dirty="0"/>
              <a:t>Now for each (</a:t>
            </a:r>
            <a:r>
              <a:rPr lang="en-US" altLang="en-US" sz="1600" b="1" dirty="0" err="1"/>
              <a:t>x</a:t>
            </a:r>
            <a:r>
              <a:rPr lang="en-US" altLang="en-US" sz="1600" dirty="0" err="1"/>
              <a:t>,y</a:t>
            </a:r>
            <a:r>
              <a:rPr lang="en-US" altLang="en-US" sz="1600" dirty="0"/>
              <a:t>) example we have many predictions h</a:t>
            </a:r>
            <a:r>
              <a:rPr lang="en-US" altLang="en-US" sz="1600" baseline="-25000" dirty="0"/>
              <a:t>1</a:t>
            </a:r>
            <a:r>
              <a:rPr lang="en-US" altLang="en-US" sz="1600" dirty="0"/>
              <a:t>(x),h</a:t>
            </a:r>
            <a:r>
              <a:rPr lang="en-US" altLang="en-US" sz="1600" baseline="-25000" dirty="0"/>
              <a:t>2</a:t>
            </a:r>
            <a:r>
              <a:rPr lang="en-US" altLang="en-US" sz="1600" dirty="0"/>
              <a:t>(x), …. so we can estimate (ignoring noise)</a:t>
            </a:r>
          </a:p>
          <a:p>
            <a:pPr marL="800100" lvl="1" indent="-342900" eaLnBrk="1" hangingPunct="1">
              <a:buFont typeface="+mj-lt"/>
              <a:buAutoNum type="alphaLcPeriod"/>
            </a:pPr>
            <a:r>
              <a:rPr lang="en-US" altLang="en-US" sz="1600" b="1" dirty="0"/>
              <a:t>variance</a:t>
            </a:r>
            <a:r>
              <a:rPr lang="en-US" altLang="en-US" sz="1600" dirty="0"/>
              <a:t>: ordinary variance of h</a:t>
            </a:r>
            <a:r>
              <a:rPr lang="en-US" altLang="en-US" sz="1600" baseline="-25000" dirty="0"/>
              <a:t>1</a:t>
            </a:r>
            <a:r>
              <a:rPr lang="en-US" altLang="en-US" sz="1600" dirty="0"/>
              <a:t>(x),….,</a:t>
            </a:r>
            <a:r>
              <a:rPr lang="en-US" altLang="en-US" sz="1600" dirty="0" err="1"/>
              <a:t>h</a:t>
            </a:r>
            <a:r>
              <a:rPr lang="en-US" altLang="en-US" sz="1600" baseline="-25000" dirty="0" err="1"/>
              <a:t>n</a:t>
            </a:r>
            <a:r>
              <a:rPr lang="en-US" altLang="en-US" sz="1600" dirty="0"/>
              <a:t>(x)</a:t>
            </a:r>
          </a:p>
          <a:p>
            <a:pPr marL="800100" lvl="1" indent="-342900" eaLnBrk="1" hangingPunct="1">
              <a:buFont typeface="+mj-lt"/>
              <a:buAutoNum type="alphaLcPeriod"/>
            </a:pPr>
            <a:r>
              <a:rPr lang="en-US" altLang="en-US" sz="1600" b="1" dirty="0"/>
              <a:t>bias</a:t>
            </a:r>
            <a:r>
              <a:rPr lang="en-US" altLang="en-US" sz="1600" dirty="0"/>
              <a:t>: average(h</a:t>
            </a:r>
            <a:r>
              <a:rPr lang="en-US" altLang="en-US" sz="1600" baseline="-25000" dirty="0"/>
              <a:t>1</a:t>
            </a:r>
            <a:r>
              <a:rPr lang="en-US" altLang="en-US" sz="1600" dirty="0"/>
              <a:t>(x),…,</a:t>
            </a:r>
            <a:r>
              <a:rPr lang="en-US" altLang="en-US" sz="1600" dirty="0" err="1"/>
              <a:t>h</a:t>
            </a:r>
            <a:r>
              <a:rPr lang="en-US" altLang="en-US" sz="1600" baseline="-25000" dirty="0" err="1"/>
              <a:t>n</a:t>
            </a:r>
            <a:r>
              <a:rPr lang="en-US" altLang="en-US" sz="1600" dirty="0"/>
              <a:t>(x)) – y</a:t>
            </a:r>
            <a:endParaRPr lang="en-US" altLang="en-US" sz="1600" i="1" dirty="0"/>
          </a:p>
          <a:p>
            <a:pPr marL="800100" lvl="1" indent="-342900" eaLnBrk="1" hangingPunct="1">
              <a:buFont typeface="+mj-lt"/>
              <a:buAutoNum type="alphaLcPeriod"/>
            </a:pPr>
            <a:endParaRPr lang="en-US" altLang="en-US" sz="1600" i="1" baseline="30000" dirty="0"/>
          </a:p>
          <a:p>
            <a:pPr marL="457200" indent="-457200">
              <a:buFont typeface="+mj-lt"/>
              <a:buAutoNum type="arabicPeriod"/>
            </a:pPr>
            <a:r>
              <a:rPr lang="en-US" altLang="en-US" sz="1600" dirty="0"/>
              <a:t>By measuring the bias and variance on a problem, we can determine how to improve our model</a:t>
            </a:r>
          </a:p>
          <a:p>
            <a:pPr marL="800100" lvl="1" indent="-342900">
              <a:buFont typeface="+mj-lt"/>
              <a:buAutoNum type="alphaLcPeriod"/>
            </a:pPr>
            <a:r>
              <a:rPr lang="en-US" altLang="en-US" sz="1400" dirty="0"/>
              <a:t>If bias is high, we need to allow our model to be more complex</a:t>
            </a:r>
          </a:p>
          <a:p>
            <a:pPr marL="800100" lvl="1" indent="-342900">
              <a:buFont typeface="+mj-lt"/>
              <a:buAutoNum type="alphaLcPeriod"/>
            </a:pPr>
            <a:r>
              <a:rPr lang="en-US" altLang="en-US" sz="1400" dirty="0"/>
              <a:t>If variance is high, we need to reduce the complexity of the model</a:t>
            </a:r>
          </a:p>
          <a:p>
            <a:pPr marL="457200" indent="-457200">
              <a:buFont typeface="+mj-lt"/>
              <a:buAutoNum type="arabicPeriod"/>
            </a:pPr>
            <a:endParaRPr lang="en-US" altLang="en-US" sz="1600" dirty="0"/>
          </a:p>
          <a:p>
            <a:pPr marL="457200" indent="-457200">
              <a:buFont typeface="+mj-lt"/>
              <a:buAutoNum type="arabicPeriod"/>
            </a:pPr>
            <a:r>
              <a:rPr lang="en-US" altLang="en-US" sz="1600" dirty="0"/>
              <a:t>Bias-variance analysis can be addressed using ensemble  techniques</a:t>
            </a:r>
            <a:endParaRPr lang="en-US" altLang="en-US" sz="1600" baseline="30000" dirty="0"/>
          </a:p>
        </p:txBody>
      </p:sp>
      <p:sp>
        <p:nvSpPr>
          <p:cNvPr id="2" name="TextBox 1">
            <a:extLst>
              <a:ext uri="{FF2B5EF4-FFF2-40B4-BE49-F238E27FC236}">
                <a16:creationId xmlns:a16="http://schemas.microsoft.com/office/drawing/2014/main" id="{7DCB3E94-94EE-4863-AB35-98313D0B8A71}"/>
              </a:ext>
            </a:extLst>
          </p:cNvPr>
          <p:cNvSpPr txBox="1"/>
          <p:nvPr/>
        </p:nvSpPr>
        <p:spPr>
          <a:xfrm>
            <a:off x="609600" y="762000"/>
            <a:ext cx="7772400" cy="369332"/>
          </a:xfrm>
          <a:prstGeom prst="rect">
            <a:avLst/>
          </a:prstGeom>
          <a:noFill/>
        </p:spPr>
        <p:txBody>
          <a:bodyPr wrap="square" rtlCol="0">
            <a:spAutoFit/>
          </a:bodyPr>
          <a:lstStyle/>
          <a:p>
            <a:r>
              <a:rPr lang="en-US" altLang="ja-JP" b="1" dirty="0"/>
              <a:t>Measuring Bias-Variance with </a:t>
            </a:r>
            <a:r>
              <a:rPr lang="ja-JP" altLang="en-US" b="1" dirty="0"/>
              <a:t>“</a:t>
            </a:r>
            <a:r>
              <a:rPr lang="en-US" altLang="ja-JP" b="1" dirty="0"/>
              <a:t>Bootstrap</a:t>
            </a:r>
            <a:r>
              <a:rPr lang="ja-JP" altLang="en-US" b="1" dirty="0"/>
              <a:t>”</a:t>
            </a:r>
            <a:r>
              <a:rPr lang="en-US" altLang="ja-JP" b="1" dirty="0"/>
              <a:t> sampling</a:t>
            </a:r>
            <a:endParaRPr lang="en-US" b="1" dirty="0">
              <a:solidFill>
                <a:schemeClr val="tx1">
                  <a:lumMod val="50000"/>
                  <a:lumOff val="50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6ADD-03F3-4106-832C-3B2C1FDBB69B}"/>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BDABF4A7-E8C9-4D23-A1A3-2AC69936356A}"/>
              </a:ext>
            </a:extLst>
          </p:cNvPr>
          <p:cNvPicPr>
            <a:picLocks noChangeAspect="1"/>
          </p:cNvPicPr>
          <p:nvPr/>
        </p:nvPicPr>
        <p:blipFill>
          <a:blip r:embed="rId2"/>
          <a:stretch>
            <a:fillRect/>
          </a:stretch>
        </p:blipFill>
        <p:spPr>
          <a:xfrm>
            <a:off x="533400" y="1066800"/>
            <a:ext cx="6019800" cy="4619625"/>
          </a:xfrm>
          <a:prstGeom prst="rect">
            <a:avLst/>
          </a:prstGeom>
        </p:spPr>
      </p:pic>
      <p:sp>
        <p:nvSpPr>
          <p:cNvPr id="6" name="TextBox 5">
            <a:extLst>
              <a:ext uri="{FF2B5EF4-FFF2-40B4-BE49-F238E27FC236}">
                <a16:creationId xmlns:a16="http://schemas.microsoft.com/office/drawing/2014/main" id="{62C74A4C-D9D7-4853-AED8-A79E7848FE3C}"/>
              </a:ext>
            </a:extLst>
          </p:cNvPr>
          <p:cNvSpPr txBox="1"/>
          <p:nvPr/>
        </p:nvSpPr>
        <p:spPr>
          <a:xfrm>
            <a:off x="304800" y="5867400"/>
            <a:ext cx="8534400" cy="369332"/>
          </a:xfrm>
          <a:prstGeom prst="rect">
            <a:avLst/>
          </a:prstGeom>
          <a:noFill/>
        </p:spPr>
        <p:txBody>
          <a:bodyPr wrap="square" rtlCol="0">
            <a:spAutoFit/>
          </a:bodyPr>
          <a:lstStyle/>
          <a:p>
            <a:r>
              <a:rPr lang="en-US" b="1" dirty="0"/>
              <a:t>Source </a:t>
            </a:r>
            <a:r>
              <a:rPr lang="en-US" dirty="0"/>
              <a:t>: </a:t>
            </a:r>
            <a:r>
              <a:rPr lang="en-US" sz="1600" dirty="0"/>
              <a:t>http://www.machinelearningtutorial.net/2017/01/26/the-bias-variance-tradeoff/</a:t>
            </a:r>
          </a:p>
        </p:txBody>
      </p:sp>
    </p:spTree>
    <p:extLst>
      <p:ext uri="{BB962C8B-B14F-4D97-AF65-F5344CB8AC3E}">
        <p14:creationId xmlns:p14="http://schemas.microsoft.com/office/powerpoint/2010/main" val="740304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2EBD-4B1D-4B59-A60C-12CCAEF922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111295-D744-4472-8C9B-623269C09555}"/>
              </a:ext>
            </a:extLst>
          </p:cNvPr>
          <p:cNvSpPr>
            <a:spLocks noGrp="1"/>
          </p:cNvSpPr>
          <p:nvPr>
            <p:ph idx="1"/>
          </p:nvPr>
        </p:nvSpPr>
        <p:spPr>
          <a:xfrm>
            <a:off x="457200" y="1362456"/>
            <a:ext cx="8229600" cy="5114544"/>
          </a:xfrm>
        </p:spPr>
        <p:txBody>
          <a:bodyPr>
            <a:normAutofit/>
          </a:bodyPr>
          <a:lstStyle/>
          <a:p>
            <a:pPr marL="342900" indent="-342900">
              <a:buFont typeface="+mj-lt"/>
              <a:buAutoNum type="arabicPeriod"/>
            </a:pPr>
            <a:r>
              <a:rPr lang="en-US" sz="1400" dirty="0"/>
              <a:t>Concept – If we draw infinite samples of size n from a distribution and plot the means of those samples, we get sampling distribution of the mean. This is a theoretical concept as drawing infinite samples is not practical. </a:t>
            </a:r>
          </a:p>
          <a:p>
            <a:pPr marL="342900" indent="-342900">
              <a:buFont typeface="+mj-lt"/>
              <a:buAutoNum type="arabicPeriod"/>
            </a:pPr>
            <a:endParaRPr lang="en-US" sz="1400" dirty="0"/>
          </a:p>
          <a:p>
            <a:pPr marL="342900" indent="-342900">
              <a:buFont typeface="+mj-lt"/>
              <a:buAutoNum type="arabicPeriod"/>
            </a:pPr>
            <a:r>
              <a:rPr lang="en-US" sz="1400" dirty="0"/>
              <a:t>The sampling distribution of the means of those samples will become approximately normally distributed with mean μ and standard deviation σ/√ N as the sample size (N) and the number of samples taken become larger, irrespective of the shape of the population distribution</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The mean value of the distribution will be a close estimate of the population mean μ </a:t>
            </a:r>
          </a:p>
        </p:txBody>
      </p:sp>
      <p:sp>
        <p:nvSpPr>
          <p:cNvPr id="4" name="TextBox 3">
            <a:extLst>
              <a:ext uri="{FF2B5EF4-FFF2-40B4-BE49-F238E27FC236}">
                <a16:creationId xmlns:a16="http://schemas.microsoft.com/office/drawing/2014/main" id="{1DB5C6AD-FB5E-420E-B6B7-0004E206B136}"/>
              </a:ext>
            </a:extLst>
          </p:cNvPr>
          <p:cNvSpPr txBox="1"/>
          <p:nvPr/>
        </p:nvSpPr>
        <p:spPr>
          <a:xfrm>
            <a:off x="609600" y="762000"/>
            <a:ext cx="7772400" cy="369332"/>
          </a:xfrm>
          <a:prstGeom prst="rect">
            <a:avLst/>
          </a:prstGeom>
          <a:noFill/>
        </p:spPr>
        <p:txBody>
          <a:bodyPr wrap="square" rtlCol="0">
            <a:spAutoFit/>
          </a:bodyPr>
          <a:lstStyle/>
          <a:p>
            <a:r>
              <a:rPr lang="en-US" b="1" dirty="0"/>
              <a:t>Central Limit Theorem  (Sampling Distribution of Means)</a:t>
            </a:r>
          </a:p>
        </p:txBody>
      </p:sp>
      <p:pic>
        <p:nvPicPr>
          <p:cNvPr id="6146" name="Picture 2">
            <a:extLst>
              <a:ext uri="{FF2B5EF4-FFF2-40B4-BE49-F238E27FC236}">
                <a16:creationId xmlns:a16="http://schemas.microsoft.com/office/drawing/2014/main" id="{BC5D0428-AB19-40DE-94D9-CCED1F776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49" y="3200400"/>
            <a:ext cx="2509936" cy="17002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3744544-9E37-40E0-AF80-A51AEBB59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885" y="3213894"/>
            <a:ext cx="2509935" cy="167329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5E23CA1-35B2-4E70-BD79-33CE5E14D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842" y="3213894"/>
            <a:ext cx="2509935" cy="164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37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2806922"/>
          </a:xfrm>
        </p:spPr>
        <p:txBody>
          <a:bodyPr wrap="square">
            <a:spAutoFit/>
          </a:bodyPr>
          <a:lstStyle/>
          <a:p>
            <a:pPr marL="0" indent="0">
              <a:buNone/>
            </a:pPr>
            <a:r>
              <a:rPr lang="en-US" sz="1800" u="sng" dirty="0">
                <a:latin typeface="Arial" charset="0"/>
              </a:rPr>
              <a:t>Two families of ensemble methods:</a:t>
            </a:r>
            <a:r>
              <a:rPr lang="en-US" dirty="0"/>
              <a:t/>
            </a:r>
            <a:br>
              <a:rPr lang="en-US" dirty="0"/>
            </a:br>
            <a:endParaRPr lang="en-US" dirty="0"/>
          </a:p>
          <a:p>
            <a:pPr marL="457200" indent="-457200">
              <a:buFont typeface="+mj-lt"/>
              <a:buAutoNum type="arabicPeriod"/>
            </a:pPr>
            <a:r>
              <a:rPr lang="en-US" sz="1600" b="1" u="sng" dirty="0"/>
              <a:t>Averaging methods</a:t>
            </a:r>
            <a:r>
              <a:rPr lang="en-US" sz="1600" dirty="0"/>
              <a:t>, the driving principle is to build several estimators independently and then to average / vote  their predictions. On average, the combined estimator is usually better than any of the single base estimator because its variance is reduced.</a:t>
            </a:r>
          </a:p>
          <a:p>
            <a:pPr marL="400050" lvl="2" indent="0">
              <a:buNone/>
            </a:pPr>
            <a:r>
              <a:rPr lang="en-US" sz="1400" dirty="0">
                <a:cs typeface="Arial"/>
              </a:rPr>
              <a:t> E.g. Bagging methods, Forests of randomized trees, ...</a:t>
            </a:r>
          </a:p>
          <a:p>
            <a:pPr marL="342900" indent="-342900">
              <a:buFont typeface="+mj-lt"/>
              <a:buAutoNum type="arabicPeriod"/>
            </a:pPr>
            <a:endParaRPr lang="en-US" sz="1600" dirty="0"/>
          </a:p>
          <a:p>
            <a:pPr marL="457200" indent="-457200">
              <a:buFont typeface="+mj-lt"/>
              <a:buAutoNum type="arabicPeriod"/>
            </a:pPr>
            <a:r>
              <a:rPr lang="en-US" sz="1600" b="1" u="sng" dirty="0"/>
              <a:t>Boosting methods</a:t>
            </a:r>
            <a:r>
              <a:rPr lang="en-US" sz="1600" dirty="0"/>
              <a:t>, base estimators are built sequentially and one tries to reduce the bias of the combined estimator. The motivation is to combine several weak models to produce a powerful ensemble. E.g. AdaBoost, Gradient Tree Boosting, ...</a:t>
            </a: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42840926"/>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1066800"/>
            <a:ext cx="8795664" cy="5226046"/>
          </a:xfrm>
        </p:spPr>
        <p:txBody>
          <a:bodyPr wrap="square">
            <a:spAutoFit/>
          </a:bodyPr>
          <a:lstStyle/>
          <a:p>
            <a:pPr marL="342900" indent="-342900">
              <a:buNone/>
            </a:pPr>
            <a:r>
              <a:rPr lang="en-US" altLang="en-US" sz="1800" b="1" u="sng" dirty="0">
                <a:latin typeface="Arial" charset="0"/>
              </a:rPr>
              <a:t>Ensemble Methods – Averaging method </a:t>
            </a:r>
            <a:r>
              <a:rPr lang="en-US" altLang="en-US" sz="1800" dirty="0">
                <a:latin typeface="Arial" charset="0"/>
              </a:rPr>
              <a:t>- </a:t>
            </a:r>
            <a:r>
              <a:rPr lang="en-IN" sz="1600" b="1" dirty="0"/>
              <a:t>Bagging (</a:t>
            </a:r>
            <a:r>
              <a:rPr lang="en-US" sz="1600" b="1" dirty="0"/>
              <a:t>B</a:t>
            </a:r>
            <a:r>
              <a:rPr lang="en-US" sz="1600" dirty="0"/>
              <a:t>ootstrap </a:t>
            </a:r>
            <a:r>
              <a:rPr lang="en-US" sz="1600" b="1" dirty="0"/>
              <a:t>Agg</a:t>
            </a:r>
            <a:r>
              <a:rPr lang="en-US" sz="1600" dirty="0"/>
              <a:t>regation</a:t>
            </a:r>
            <a:r>
              <a:rPr lang="en-US" dirty="0"/>
              <a:t>)</a:t>
            </a:r>
            <a:r>
              <a:rPr lang="en-IN" sz="1600" b="1" dirty="0"/>
              <a:t> :</a:t>
            </a:r>
          </a:p>
          <a:p>
            <a:pPr marL="342900" indent="-342900">
              <a:buNone/>
            </a:pPr>
            <a:endParaRPr lang="en-IN" sz="1600" b="1" dirty="0"/>
          </a:p>
          <a:p>
            <a:pPr marL="342900" indent="-342900">
              <a:buFont typeface="+mj-lt"/>
              <a:buAutoNum type="arabicPeriod"/>
            </a:pPr>
            <a:r>
              <a:rPr lang="en-US" sz="1600" dirty="0"/>
              <a:t>Designed to improve the stability (small change in dataset change the model) and accuracy of classification and regression models</a:t>
            </a:r>
          </a:p>
          <a:p>
            <a:pPr marL="342900" indent="-342900">
              <a:buFont typeface="+mj-lt"/>
              <a:buAutoNum type="arabicPeriod"/>
            </a:pPr>
            <a:endParaRPr lang="en-US" sz="1600" dirty="0"/>
          </a:p>
          <a:p>
            <a:pPr marL="342900" indent="-342900">
              <a:buFont typeface="+mj-lt"/>
              <a:buAutoNum type="arabicPeriod"/>
            </a:pPr>
            <a:r>
              <a:rPr lang="en-US" sz="1600" dirty="0"/>
              <a:t>It  reduces variance errors and helps to avoid </a:t>
            </a:r>
            <a:r>
              <a:rPr lang="en-US" sz="1600" dirty="0" smtClean="0"/>
              <a:t>overfitting at ensemble level</a:t>
            </a:r>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t>Can be used with any type of machine learning model,  mostly used with Decision Tree</a:t>
            </a:r>
            <a:endParaRPr lang="en-IN" sz="1600" dirty="0"/>
          </a:p>
          <a:p>
            <a:pPr marL="342900" indent="-342900">
              <a:buFont typeface="+mj-lt"/>
              <a:buAutoNum type="arabicPeriod"/>
            </a:pPr>
            <a:endParaRPr lang="en-IN" sz="1600" dirty="0"/>
          </a:p>
          <a:p>
            <a:pPr marL="342900" indent="-342900">
              <a:buFont typeface="+mj-lt"/>
              <a:buAutoNum type="arabicPeriod"/>
            </a:pPr>
            <a:r>
              <a:rPr lang="en-IN" sz="1600" dirty="0"/>
              <a:t>Uses sampling with replacement to generate multiple samples of a given size. Sample may contain repeat data points</a:t>
            </a:r>
          </a:p>
          <a:p>
            <a:pPr marL="342900" indent="-342900">
              <a:buFont typeface="+mj-lt"/>
              <a:buAutoNum type="arabicPeriod"/>
            </a:pPr>
            <a:endParaRPr lang="en-IN" sz="1600" dirty="0"/>
          </a:p>
          <a:p>
            <a:pPr marL="342900" indent="-342900">
              <a:buFont typeface="+mj-lt"/>
              <a:buAutoNum type="arabicPeriod"/>
            </a:pPr>
            <a:r>
              <a:rPr lang="en-IN" sz="1600" dirty="0"/>
              <a:t>For large sample size, sample data is expected to have roughly 63.2% unique data points and the rest being duplicates</a:t>
            </a:r>
          </a:p>
          <a:p>
            <a:pPr marL="342900" indent="-342900">
              <a:buFont typeface="+mj-lt"/>
              <a:buAutoNum type="arabicPeriod"/>
            </a:pPr>
            <a:endParaRPr lang="en-IN" sz="1600" dirty="0"/>
          </a:p>
          <a:p>
            <a:pPr marL="342900" indent="-342900">
              <a:buFont typeface="+mj-lt"/>
              <a:buAutoNum type="arabicPeriod"/>
            </a:pPr>
            <a:r>
              <a:rPr lang="en-IN" sz="1600" dirty="0"/>
              <a:t>For classification bagging is used with voting to decide the class of an input while for regression average or median values are calculate</a:t>
            </a:r>
          </a:p>
          <a:p>
            <a:pPr marL="0" indent="0">
              <a:buNone/>
            </a:pPr>
            <a:endParaRPr lang="en-IN" sz="1600" dirty="0"/>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409ED4E2-D7B3-4200-9F52-1A2A712A724E}"/>
              </a:ext>
            </a:extLst>
          </p:cNvPr>
          <p:cNvSpPr txBox="1"/>
          <p:nvPr/>
        </p:nvSpPr>
        <p:spPr>
          <a:xfrm>
            <a:off x="460375" y="533400"/>
            <a:ext cx="6612108" cy="646331"/>
          </a:xfrm>
          <a:prstGeom prst="rect">
            <a:avLst/>
          </a:prstGeom>
          <a:noFill/>
        </p:spPr>
        <p:txBody>
          <a:bodyPr wrap="square" rtlCol="0">
            <a:spAutoFit/>
          </a:bodyPr>
          <a:lstStyle/>
          <a:p>
            <a:r>
              <a:rPr lang="en-US" altLang="en-US" b="1" u="sng" dirty="0"/>
              <a:t>Ensemble Methods </a:t>
            </a:r>
            <a:r>
              <a:rPr lang="en-US" altLang="en-US" dirty="0"/>
              <a:t>– How it should be built – ideal condition</a:t>
            </a:r>
            <a:endParaRPr lang="en-IN" sz="1600" dirty="0"/>
          </a:p>
          <a:p>
            <a:endParaRPr lang="en-US" dirty="0">
              <a:solidFill>
                <a:schemeClr val="tx1">
                  <a:lumMod val="50000"/>
                  <a:lumOff val="50000"/>
                </a:schemeClr>
              </a:solidFill>
            </a:endParaRPr>
          </a:p>
        </p:txBody>
      </p:sp>
      <p:sp>
        <p:nvSpPr>
          <p:cNvPr id="50" name="TextBox 49">
            <a:extLst>
              <a:ext uri="{FF2B5EF4-FFF2-40B4-BE49-F238E27FC236}">
                <a16:creationId xmlns:a16="http://schemas.microsoft.com/office/drawing/2014/main" id="{FE044E1C-DE34-42CB-B43D-1C6D4BE82EB2}"/>
              </a:ext>
            </a:extLst>
          </p:cNvPr>
          <p:cNvSpPr txBox="1"/>
          <p:nvPr/>
        </p:nvSpPr>
        <p:spPr>
          <a:xfrm>
            <a:off x="446754" y="1234164"/>
            <a:ext cx="1618123" cy="2062103"/>
          </a:xfrm>
          <a:prstGeom prst="rect">
            <a:avLst/>
          </a:prstGeom>
          <a:noFill/>
        </p:spPr>
        <p:txBody>
          <a:bodyPr wrap="square" rtlCol="0">
            <a:spAutoFit/>
          </a:bodyPr>
          <a:lstStyle/>
          <a:p>
            <a:r>
              <a:rPr lang="en-US" sz="1600" dirty="0"/>
              <a:t>Ideal Condition</a:t>
            </a:r>
          </a:p>
          <a:p>
            <a:endParaRPr lang="en-US" sz="1600" dirty="0"/>
          </a:p>
          <a:p>
            <a:r>
              <a:rPr lang="en-US" sz="1600" dirty="0"/>
              <a:t>Get multiple samples from the universe and train each model separately</a:t>
            </a:r>
          </a:p>
        </p:txBody>
      </p:sp>
      <p:sp>
        <p:nvSpPr>
          <p:cNvPr id="51" name="TextBox 50">
            <a:extLst>
              <a:ext uri="{FF2B5EF4-FFF2-40B4-BE49-F238E27FC236}">
                <a16:creationId xmlns:a16="http://schemas.microsoft.com/office/drawing/2014/main" id="{88F5C3C5-0122-4FE3-8E22-8EB9B885AD21}"/>
              </a:ext>
            </a:extLst>
          </p:cNvPr>
          <p:cNvSpPr txBox="1"/>
          <p:nvPr/>
        </p:nvSpPr>
        <p:spPr>
          <a:xfrm>
            <a:off x="340928" y="3698917"/>
            <a:ext cx="1945072" cy="1815882"/>
          </a:xfrm>
          <a:prstGeom prst="rect">
            <a:avLst/>
          </a:prstGeom>
          <a:noFill/>
        </p:spPr>
        <p:txBody>
          <a:bodyPr wrap="square" rtlCol="0">
            <a:spAutoFit/>
          </a:bodyPr>
          <a:lstStyle/>
          <a:p>
            <a:r>
              <a:rPr lang="en-US" sz="1600" dirty="0"/>
              <a:t>Create the ensemble of models. Each model is independent and errors are not correlated</a:t>
            </a:r>
          </a:p>
        </p:txBody>
      </p:sp>
      <p:grpSp>
        <p:nvGrpSpPr>
          <p:cNvPr id="79" name="Group 78">
            <a:extLst>
              <a:ext uri="{FF2B5EF4-FFF2-40B4-BE49-F238E27FC236}">
                <a16:creationId xmlns:a16="http://schemas.microsoft.com/office/drawing/2014/main" id="{A32A9893-46CA-4F3F-9884-EC017D5D7D73}"/>
              </a:ext>
            </a:extLst>
          </p:cNvPr>
          <p:cNvGrpSpPr/>
          <p:nvPr/>
        </p:nvGrpSpPr>
        <p:grpSpPr>
          <a:xfrm>
            <a:off x="2590800" y="1373798"/>
            <a:ext cx="6018224" cy="3579202"/>
            <a:chOff x="2456172" y="990600"/>
            <a:chExt cx="6018224" cy="2764864"/>
          </a:xfrm>
        </p:grpSpPr>
        <p:sp>
          <p:nvSpPr>
            <p:cNvPr id="2" name="Rectangle 1">
              <a:extLst>
                <a:ext uri="{FF2B5EF4-FFF2-40B4-BE49-F238E27FC236}">
                  <a16:creationId xmlns:a16="http://schemas.microsoft.com/office/drawing/2014/main" id="{08B7792F-5377-46E1-99EC-4C10C87D5855}"/>
                </a:ext>
              </a:extLst>
            </p:cNvPr>
            <p:cNvSpPr/>
            <p:nvPr/>
          </p:nvSpPr>
          <p:spPr>
            <a:xfrm>
              <a:off x="2722648" y="2634310"/>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M-1</a:t>
              </a:r>
            </a:p>
          </p:txBody>
        </p:sp>
        <p:sp>
          <p:nvSpPr>
            <p:cNvPr id="7" name="Rectangle 6">
              <a:extLst>
                <a:ext uri="{FF2B5EF4-FFF2-40B4-BE49-F238E27FC236}">
                  <a16:creationId xmlns:a16="http://schemas.microsoft.com/office/drawing/2014/main" id="{7840EE1C-09C7-4B05-B9D3-983AB1EF8FB5}"/>
                </a:ext>
              </a:extLst>
            </p:cNvPr>
            <p:cNvSpPr/>
            <p:nvPr/>
          </p:nvSpPr>
          <p:spPr>
            <a:xfrm>
              <a:off x="4373686" y="2648424"/>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M-2</a:t>
              </a:r>
            </a:p>
          </p:txBody>
        </p:sp>
        <p:sp>
          <p:nvSpPr>
            <p:cNvPr id="8" name="Rectangle 7">
              <a:extLst>
                <a:ext uri="{FF2B5EF4-FFF2-40B4-BE49-F238E27FC236}">
                  <a16:creationId xmlns:a16="http://schemas.microsoft.com/office/drawing/2014/main" id="{E58567F8-762E-46E7-9903-0738C2FC8E43}"/>
                </a:ext>
              </a:extLst>
            </p:cNvPr>
            <p:cNvSpPr/>
            <p:nvPr/>
          </p:nvSpPr>
          <p:spPr>
            <a:xfrm>
              <a:off x="5947604" y="2634310"/>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M-3</a:t>
              </a:r>
            </a:p>
          </p:txBody>
        </p:sp>
        <p:sp>
          <p:nvSpPr>
            <p:cNvPr id="9" name="Rectangle 8">
              <a:extLst>
                <a:ext uri="{FF2B5EF4-FFF2-40B4-BE49-F238E27FC236}">
                  <a16:creationId xmlns:a16="http://schemas.microsoft.com/office/drawing/2014/main" id="{61030EF8-D9E3-4E26-A940-6785CF900AFD}"/>
                </a:ext>
              </a:extLst>
            </p:cNvPr>
            <p:cNvSpPr/>
            <p:nvPr/>
          </p:nvSpPr>
          <p:spPr>
            <a:xfrm>
              <a:off x="7550503" y="2634310"/>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M-n</a:t>
              </a:r>
            </a:p>
          </p:txBody>
        </p:sp>
        <p:grpSp>
          <p:nvGrpSpPr>
            <p:cNvPr id="62" name="Group 61">
              <a:extLst>
                <a:ext uri="{FF2B5EF4-FFF2-40B4-BE49-F238E27FC236}">
                  <a16:creationId xmlns:a16="http://schemas.microsoft.com/office/drawing/2014/main" id="{02395908-1194-4FEE-BB5A-29CE8C73A703}"/>
                </a:ext>
              </a:extLst>
            </p:cNvPr>
            <p:cNvGrpSpPr/>
            <p:nvPr/>
          </p:nvGrpSpPr>
          <p:grpSpPr>
            <a:xfrm>
              <a:off x="2456172" y="1986783"/>
              <a:ext cx="1353828" cy="433102"/>
              <a:chOff x="2456172" y="1986782"/>
              <a:chExt cx="1323348" cy="557213"/>
            </a:xfrm>
          </p:grpSpPr>
          <p:pic>
            <p:nvPicPr>
              <p:cNvPr id="6" name="Picture 5">
                <a:extLst>
                  <a:ext uri="{FF2B5EF4-FFF2-40B4-BE49-F238E27FC236}">
                    <a16:creationId xmlns:a16="http://schemas.microsoft.com/office/drawing/2014/main" id="{6ABDF77F-038E-4F3B-BD15-3C73A575518C}"/>
                  </a:ext>
                </a:extLst>
              </p:cNvPr>
              <p:cNvPicPr>
                <a:picLocks noChangeAspect="1"/>
              </p:cNvPicPr>
              <p:nvPr/>
            </p:nvPicPr>
            <p:blipFill>
              <a:blip r:embed="rId2"/>
              <a:stretch>
                <a:fillRect/>
              </a:stretch>
            </p:blipFill>
            <p:spPr>
              <a:xfrm>
                <a:off x="2456172" y="1986782"/>
                <a:ext cx="1323348" cy="557213"/>
              </a:xfrm>
              <a:prstGeom prst="rect">
                <a:avLst/>
              </a:prstGeom>
            </p:spPr>
          </p:pic>
          <p:sp>
            <p:nvSpPr>
              <p:cNvPr id="19" name="TextBox 18">
                <a:extLst>
                  <a:ext uri="{FF2B5EF4-FFF2-40B4-BE49-F238E27FC236}">
                    <a16:creationId xmlns:a16="http://schemas.microsoft.com/office/drawing/2014/main" id="{80241E31-A2AE-42B1-B413-F8A30C528CBA}"/>
                  </a:ext>
                </a:extLst>
              </p:cNvPr>
              <p:cNvSpPr txBox="1"/>
              <p:nvPr/>
            </p:nvSpPr>
            <p:spPr>
              <a:xfrm>
                <a:off x="2579472" y="2175955"/>
                <a:ext cx="1143000" cy="253916"/>
              </a:xfrm>
              <a:prstGeom prst="rect">
                <a:avLst/>
              </a:prstGeom>
              <a:noFill/>
            </p:spPr>
            <p:txBody>
              <a:bodyPr wrap="square" rtlCol="0">
                <a:spAutoFit/>
              </a:bodyPr>
              <a:lstStyle/>
              <a:p>
                <a:r>
                  <a:rPr lang="en-US" sz="1050" dirty="0"/>
                  <a:t>Training Data 1</a:t>
                </a:r>
              </a:p>
            </p:txBody>
          </p:sp>
        </p:grpSp>
        <p:sp>
          <p:nvSpPr>
            <p:cNvPr id="38" name="Rectangle 37">
              <a:extLst>
                <a:ext uri="{FF2B5EF4-FFF2-40B4-BE49-F238E27FC236}">
                  <a16:creationId xmlns:a16="http://schemas.microsoft.com/office/drawing/2014/main" id="{2DF96B86-EB3A-45C8-A0B6-69984CD3A3A2}"/>
                </a:ext>
              </a:extLst>
            </p:cNvPr>
            <p:cNvSpPr/>
            <p:nvPr/>
          </p:nvSpPr>
          <p:spPr>
            <a:xfrm>
              <a:off x="2691126" y="3386792"/>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M-1</a:t>
              </a:r>
            </a:p>
          </p:txBody>
        </p:sp>
        <p:sp>
          <p:nvSpPr>
            <p:cNvPr id="40" name="Rectangle 39">
              <a:extLst>
                <a:ext uri="{FF2B5EF4-FFF2-40B4-BE49-F238E27FC236}">
                  <a16:creationId xmlns:a16="http://schemas.microsoft.com/office/drawing/2014/main" id="{965155D0-9205-4FC9-A43C-865637924F07}"/>
                </a:ext>
              </a:extLst>
            </p:cNvPr>
            <p:cNvSpPr/>
            <p:nvPr/>
          </p:nvSpPr>
          <p:spPr>
            <a:xfrm>
              <a:off x="4019795" y="3390411"/>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M-2</a:t>
              </a:r>
            </a:p>
          </p:txBody>
        </p:sp>
        <p:sp>
          <p:nvSpPr>
            <p:cNvPr id="41" name="Rectangle 40">
              <a:extLst>
                <a:ext uri="{FF2B5EF4-FFF2-40B4-BE49-F238E27FC236}">
                  <a16:creationId xmlns:a16="http://schemas.microsoft.com/office/drawing/2014/main" id="{40C46AE1-69EB-42DB-AF5B-5B8078A9F419}"/>
                </a:ext>
              </a:extLst>
            </p:cNvPr>
            <p:cNvSpPr/>
            <p:nvPr/>
          </p:nvSpPr>
          <p:spPr>
            <a:xfrm>
              <a:off x="5872722" y="3390411"/>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M-3</a:t>
              </a:r>
            </a:p>
          </p:txBody>
        </p:sp>
        <p:sp>
          <p:nvSpPr>
            <p:cNvPr id="42" name="Rectangle 41">
              <a:extLst>
                <a:ext uri="{FF2B5EF4-FFF2-40B4-BE49-F238E27FC236}">
                  <a16:creationId xmlns:a16="http://schemas.microsoft.com/office/drawing/2014/main" id="{A1327A73-F472-44B5-B75F-3B69ECC8F481}"/>
                </a:ext>
              </a:extLst>
            </p:cNvPr>
            <p:cNvSpPr/>
            <p:nvPr/>
          </p:nvSpPr>
          <p:spPr>
            <a:xfrm>
              <a:off x="7539978" y="3386792"/>
              <a:ext cx="609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M-n</a:t>
              </a:r>
            </a:p>
          </p:txBody>
        </p:sp>
        <p:sp>
          <p:nvSpPr>
            <p:cNvPr id="48" name="Rectangle 47">
              <a:extLst>
                <a:ext uri="{FF2B5EF4-FFF2-40B4-BE49-F238E27FC236}">
                  <a16:creationId xmlns:a16="http://schemas.microsoft.com/office/drawing/2014/main" id="{DCBF0216-8D49-42E0-81EF-73A0A2A345A5}"/>
                </a:ext>
              </a:extLst>
            </p:cNvPr>
            <p:cNvSpPr/>
            <p:nvPr/>
          </p:nvSpPr>
          <p:spPr>
            <a:xfrm>
              <a:off x="2667000" y="3352800"/>
              <a:ext cx="5555123" cy="402664"/>
            </a:xfrm>
            <a:prstGeom prst="rect">
              <a:avLst/>
            </a:prstGeom>
            <a:solidFill>
              <a:schemeClr val="accent4">
                <a:lumMod val="60000"/>
                <a:lumOff val="4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hought Bubble: Cloud 2">
              <a:extLst>
                <a:ext uri="{FF2B5EF4-FFF2-40B4-BE49-F238E27FC236}">
                  <a16:creationId xmlns:a16="http://schemas.microsoft.com/office/drawing/2014/main" id="{D92826EF-982E-48E4-B2D7-9B16F2B9ADD0}"/>
                </a:ext>
              </a:extLst>
            </p:cNvPr>
            <p:cNvSpPr/>
            <p:nvPr/>
          </p:nvSpPr>
          <p:spPr>
            <a:xfrm>
              <a:off x="3810000" y="990600"/>
              <a:ext cx="2819400" cy="658523"/>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Universe</a:t>
              </a:r>
            </a:p>
          </p:txBody>
        </p:sp>
        <p:cxnSp>
          <p:nvCxnSpPr>
            <p:cNvPr id="61" name="Connector: Elbow 60">
              <a:extLst>
                <a:ext uri="{FF2B5EF4-FFF2-40B4-BE49-F238E27FC236}">
                  <a16:creationId xmlns:a16="http://schemas.microsoft.com/office/drawing/2014/main" id="{207273FC-3631-4C53-83F6-388D7945AFD0}"/>
                </a:ext>
              </a:extLst>
            </p:cNvPr>
            <p:cNvCxnSpPr>
              <a:stCxn id="3" idx="1"/>
              <a:endCxn id="6" idx="0"/>
            </p:cNvCxnSpPr>
            <p:nvPr/>
          </p:nvCxnSpPr>
          <p:spPr>
            <a:xfrm rot="5400000">
              <a:off x="4007213" y="774295"/>
              <a:ext cx="338361" cy="208661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1DD4DEDE-B0DB-4643-8A46-E1A3BF84DCD2}"/>
                </a:ext>
              </a:extLst>
            </p:cNvPr>
            <p:cNvGrpSpPr/>
            <p:nvPr/>
          </p:nvGrpSpPr>
          <p:grpSpPr>
            <a:xfrm>
              <a:off x="4047486" y="2004928"/>
              <a:ext cx="1353828" cy="433102"/>
              <a:chOff x="2456172" y="1986782"/>
              <a:chExt cx="1323348" cy="557213"/>
            </a:xfrm>
          </p:grpSpPr>
          <p:pic>
            <p:nvPicPr>
              <p:cNvPr id="64" name="Picture 63">
                <a:extLst>
                  <a:ext uri="{FF2B5EF4-FFF2-40B4-BE49-F238E27FC236}">
                    <a16:creationId xmlns:a16="http://schemas.microsoft.com/office/drawing/2014/main" id="{E4983F7C-C8DE-4536-AD4F-46687F1D203D}"/>
                  </a:ext>
                </a:extLst>
              </p:cNvPr>
              <p:cNvPicPr>
                <a:picLocks noChangeAspect="1"/>
              </p:cNvPicPr>
              <p:nvPr/>
            </p:nvPicPr>
            <p:blipFill>
              <a:blip r:embed="rId2"/>
              <a:stretch>
                <a:fillRect/>
              </a:stretch>
            </p:blipFill>
            <p:spPr>
              <a:xfrm>
                <a:off x="2456172" y="1986782"/>
                <a:ext cx="1323348" cy="557213"/>
              </a:xfrm>
              <a:prstGeom prst="rect">
                <a:avLst/>
              </a:prstGeom>
            </p:spPr>
          </p:pic>
          <p:sp>
            <p:nvSpPr>
              <p:cNvPr id="65" name="TextBox 64">
                <a:extLst>
                  <a:ext uri="{FF2B5EF4-FFF2-40B4-BE49-F238E27FC236}">
                    <a16:creationId xmlns:a16="http://schemas.microsoft.com/office/drawing/2014/main" id="{2CB4E4D8-4703-48C6-9C6A-FB14BB1BDDA2}"/>
                  </a:ext>
                </a:extLst>
              </p:cNvPr>
              <p:cNvSpPr txBox="1"/>
              <p:nvPr/>
            </p:nvSpPr>
            <p:spPr>
              <a:xfrm>
                <a:off x="2579472" y="2175954"/>
                <a:ext cx="1143000" cy="326679"/>
              </a:xfrm>
              <a:prstGeom prst="rect">
                <a:avLst/>
              </a:prstGeom>
              <a:noFill/>
            </p:spPr>
            <p:txBody>
              <a:bodyPr wrap="square" rtlCol="0">
                <a:spAutoFit/>
              </a:bodyPr>
              <a:lstStyle/>
              <a:p>
                <a:r>
                  <a:rPr lang="en-US" sz="1050" dirty="0"/>
                  <a:t>Training Data 2</a:t>
                </a:r>
              </a:p>
            </p:txBody>
          </p:sp>
        </p:grpSp>
        <p:grpSp>
          <p:nvGrpSpPr>
            <p:cNvPr id="66" name="Group 65">
              <a:extLst>
                <a:ext uri="{FF2B5EF4-FFF2-40B4-BE49-F238E27FC236}">
                  <a16:creationId xmlns:a16="http://schemas.microsoft.com/office/drawing/2014/main" id="{CDCF9573-06B0-46F2-93AB-894AD3A2E32A}"/>
                </a:ext>
              </a:extLst>
            </p:cNvPr>
            <p:cNvGrpSpPr/>
            <p:nvPr/>
          </p:nvGrpSpPr>
          <p:grpSpPr>
            <a:xfrm>
              <a:off x="5584027" y="2015949"/>
              <a:ext cx="1353828" cy="433102"/>
              <a:chOff x="2456172" y="1986782"/>
              <a:chExt cx="1323348" cy="557213"/>
            </a:xfrm>
          </p:grpSpPr>
          <p:pic>
            <p:nvPicPr>
              <p:cNvPr id="67" name="Picture 66">
                <a:extLst>
                  <a:ext uri="{FF2B5EF4-FFF2-40B4-BE49-F238E27FC236}">
                    <a16:creationId xmlns:a16="http://schemas.microsoft.com/office/drawing/2014/main" id="{971DB7FA-E530-481A-8135-EE42AA44431D}"/>
                  </a:ext>
                </a:extLst>
              </p:cNvPr>
              <p:cNvPicPr>
                <a:picLocks noChangeAspect="1"/>
              </p:cNvPicPr>
              <p:nvPr/>
            </p:nvPicPr>
            <p:blipFill>
              <a:blip r:embed="rId2"/>
              <a:stretch>
                <a:fillRect/>
              </a:stretch>
            </p:blipFill>
            <p:spPr>
              <a:xfrm>
                <a:off x="2456172" y="1986782"/>
                <a:ext cx="1323348" cy="557213"/>
              </a:xfrm>
              <a:prstGeom prst="rect">
                <a:avLst/>
              </a:prstGeom>
            </p:spPr>
          </p:pic>
          <p:sp>
            <p:nvSpPr>
              <p:cNvPr id="68" name="TextBox 67">
                <a:extLst>
                  <a:ext uri="{FF2B5EF4-FFF2-40B4-BE49-F238E27FC236}">
                    <a16:creationId xmlns:a16="http://schemas.microsoft.com/office/drawing/2014/main" id="{9BE31D84-3D7F-4E2F-B039-713A4528CF9B}"/>
                  </a:ext>
                </a:extLst>
              </p:cNvPr>
              <p:cNvSpPr txBox="1"/>
              <p:nvPr/>
            </p:nvSpPr>
            <p:spPr>
              <a:xfrm>
                <a:off x="2579472" y="2175954"/>
                <a:ext cx="1143000" cy="326679"/>
              </a:xfrm>
              <a:prstGeom prst="rect">
                <a:avLst/>
              </a:prstGeom>
              <a:noFill/>
            </p:spPr>
            <p:txBody>
              <a:bodyPr wrap="square" rtlCol="0">
                <a:spAutoFit/>
              </a:bodyPr>
              <a:lstStyle/>
              <a:p>
                <a:r>
                  <a:rPr lang="en-US" sz="1050" dirty="0"/>
                  <a:t>Training Data 3</a:t>
                </a:r>
              </a:p>
            </p:txBody>
          </p:sp>
        </p:grpSp>
        <p:grpSp>
          <p:nvGrpSpPr>
            <p:cNvPr id="69" name="Group 68">
              <a:extLst>
                <a:ext uri="{FF2B5EF4-FFF2-40B4-BE49-F238E27FC236}">
                  <a16:creationId xmlns:a16="http://schemas.microsoft.com/office/drawing/2014/main" id="{5CD93E83-6694-405F-8587-23B8534DDF7F}"/>
                </a:ext>
              </a:extLst>
            </p:cNvPr>
            <p:cNvGrpSpPr/>
            <p:nvPr/>
          </p:nvGrpSpPr>
          <p:grpSpPr>
            <a:xfrm>
              <a:off x="7120568" y="2015949"/>
              <a:ext cx="1353828" cy="433102"/>
              <a:chOff x="2456172" y="1986782"/>
              <a:chExt cx="1323348" cy="557213"/>
            </a:xfrm>
          </p:grpSpPr>
          <p:pic>
            <p:nvPicPr>
              <p:cNvPr id="70" name="Picture 69">
                <a:extLst>
                  <a:ext uri="{FF2B5EF4-FFF2-40B4-BE49-F238E27FC236}">
                    <a16:creationId xmlns:a16="http://schemas.microsoft.com/office/drawing/2014/main" id="{F4673573-660B-4E94-A5D7-9693B145E431}"/>
                  </a:ext>
                </a:extLst>
              </p:cNvPr>
              <p:cNvPicPr>
                <a:picLocks noChangeAspect="1"/>
              </p:cNvPicPr>
              <p:nvPr/>
            </p:nvPicPr>
            <p:blipFill>
              <a:blip r:embed="rId2"/>
              <a:stretch>
                <a:fillRect/>
              </a:stretch>
            </p:blipFill>
            <p:spPr>
              <a:xfrm>
                <a:off x="2456172" y="1986782"/>
                <a:ext cx="1323348" cy="557213"/>
              </a:xfrm>
              <a:prstGeom prst="rect">
                <a:avLst/>
              </a:prstGeom>
            </p:spPr>
          </p:pic>
          <p:sp>
            <p:nvSpPr>
              <p:cNvPr id="71" name="TextBox 70">
                <a:extLst>
                  <a:ext uri="{FF2B5EF4-FFF2-40B4-BE49-F238E27FC236}">
                    <a16:creationId xmlns:a16="http://schemas.microsoft.com/office/drawing/2014/main" id="{0BB40E73-EB4A-42C8-A843-0A2F16C148B3}"/>
                  </a:ext>
                </a:extLst>
              </p:cNvPr>
              <p:cNvSpPr txBox="1"/>
              <p:nvPr/>
            </p:nvSpPr>
            <p:spPr>
              <a:xfrm>
                <a:off x="2579472" y="2175954"/>
                <a:ext cx="1143000" cy="326679"/>
              </a:xfrm>
              <a:prstGeom prst="rect">
                <a:avLst/>
              </a:prstGeom>
              <a:noFill/>
            </p:spPr>
            <p:txBody>
              <a:bodyPr wrap="square" rtlCol="0">
                <a:spAutoFit/>
              </a:bodyPr>
              <a:lstStyle/>
              <a:p>
                <a:r>
                  <a:rPr lang="en-US" sz="1050" dirty="0"/>
                  <a:t>Training Data n</a:t>
                </a:r>
              </a:p>
            </p:txBody>
          </p:sp>
        </p:grpSp>
        <p:cxnSp>
          <p:nvCxnSpPr>
            <p:cNvPr id="73" name="Connector: Elbow 72">
              <a:extLst>
                <a:ext uri="{FF2B5EF4-FFF2-40B4-BE49-F238E27FC236}">
                  <a16:creationId xmlns:a16="http://schemas.microsoft.com/office/drawing/2014/main" id="{E5FB3DBC-1F41-4665-80BD-6A93A02AF25F}"/>
                </a:ext>
              </a:extLst>
            </p:cNvPr>
            <p:cNvCxnSpPr>
              <a:stCxn id="3" idx="1"/>
              <a:endCxn id="67" idx="0"/>
            </p:cNvCxnSpPr>
            <p:nvPr/>
          </p:nvCxnSpPr>
          <p:spPr>
            <a:xfrm rot="16200000" flipH="1">
              <a:off x="5556557" y="1311564"/>
              <a:ext cx="367527" cy="104124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Connector: Elbow 74">
              <a:extLst>
                <a:ext uri="{FF2B5EF4-FFF2-40B4-BE49-F238E27FC236}">
                  <a16:creationId xmlns:a16="http://schemas.microsoft.com/office/drawing/2014/main" id="{C9195D64-C5A8-4883-9827-EFC5DA87CE36}"/>
                </a:ext>
              </a:extLst>
            </p:cNvPr>
            <p:cNvCxnSpPr>
              <a:stCxn id="3" idx="1"/>
              <a:endCxn id="64" idx="0"/>
            </p:cNvCxnSpPr>
            <p:nvPr/>
          </p:nvCxnSpPr>
          <p:spPr>
            <a:xfrm rot="5400000">
              <a:off x="4793797" y="1579025"/>
              <a:ext cx="356506" cy="4953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B3D6A7D3-921A-4C21-8F1D-6C012BF26272}"/>
                </a:ext>
              </a:extLst>
            </p:cNvPr>
            <p:cNvCxnSpPr>
              <a:stCxn id="3" idx="1"/>
              <a:endCxn id="70" idx="0"/>
            </p:cNvCxnSpPr>
            <p:nvPr/>
          </p:nvCxnSpPr>
          <p:spPr>
            <a:xfrm rot="16200000" flipH="1">
              <a:off x="6324828" y="543294"/>
              <a:ext cx="367527" cy="25777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Right Brace 77">
              <a:extLst>
                <a:ext uri="{FF2B5EF4-FFF2-40B4-BE49-F238E27FC236}">
                  <a16:creationId xmlns:a16="http://schemas.microsoft.com/office/drawing/2014/main" id="{A3A8BE56-1BDD-4FA7-94F5-C82BEAA993D0}"/>
                </a:ext>
              </a:extLst>
            </p:cNvPr>
            <p:cNvSpPr/>
            <p:nvPr/>
          </p:nvSpPr>
          <p:spPr>
            <a:xfrm rot="5400000">
              <a:off x="5203453" y="374690"/>
              <a:ext cx="304800" cy="56085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TextBox 3">
            <a:extLst>
              <a:ext uri="{FF2B5EF4-FFF2-40B4-BE49-F238E27FC236}">
                <a16:creationId xmlns:a16="http://schemas.microsoft.com/office/drawing/2014/main" id="{73BF65BC-5C31-4323-8B14-F7D04606BA5A}"/>
              </a:ext>
            </a:extLst>
          </p:cNvPr>
          <p:cNvSpPr txBox="1"/>
          <p:nvPr/>
        </p:nvSpPr>
        <p:spPr>
          <a:xfrm>
            <a:off x="304800" y="5791200"/>
            <a:ext cx="5258280" cy="369332"/>
          </a:xfrm>
          <a:prstGeom prst="rect">
            <a:avLst/>
          </a:prstGeom>
          <a:noFill/>
        </p:spPr>
        <p:txBody>
          <a:bodyPr wrap="square" rtlCol="0">
            <a:spAutoFit/>
          </a:bodyPr>
          <a:lstStyle/>
          <a:p>
            <a:r>
              <a:rPr lang="en-US" dirty="0"/>
              <a:t>Multi-sampling is usually not an option</a:t>
            </a:r>
          </a:p>
        </p:txBody>
      </p:sp>
    </p:spTree>
    <p:extLst>
      <p:ext uri="{BB962C8B-B14F-4D97-AF65-F5344CB8AC3E}">
        <p14:creationId xmlns:p14="http://schemas.microsoft.com/office/powerpoint/2010/main" val="79967153"/>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03196" y="990600"/>
            <a:ext cx="8795664" cy="5139869"/>
          </a:xfrm>
        </p:spPr>
        <p:txBody>
          <a:bodyPr wrap="square">
            <a:spAutoFit/>
          </a:bodyPr>
          <a:lstStyle/>
          <a:p>
            <a:pPr marL="342900" indent="-342900">
              <a:buFont typeface="+mj-lt"/>
              <a:buAutoNum type="arabicPeriod"/>
            </a:pPr>
            <a:endParaRPr lang="en-US" sz="1800" dirty="0"/>
          </a:p>
          <a:p>
            <a:pPr marL="342900" indent="-342900">
              <a:buFont typeface="+mj-lt"/>
              <a:buAutoNum type="arabicPeriod"/>
            </a:pPr>
            <a:r>
              <a:rPr lang="en-US" sz="1800" dirty="0"/>
              <a:t>Need to create different models from the same sample. How ?</a:t>
            </a:r>
          </a:p>
          <a:p>
            <a:pPr marL="342900" indent="-342900">
              <a:buFont typeface="+mj-lt"/>
              <a:buAutoNum type="arabicPeriod"/>
            </a:pPr>
            <a:r>
              <a:rPr lang="en-US" sz="1800" dirty="0"/>
              <a:t>Solution – Bootstrap sampling or sampling with replacement</a:t>
            </a:r>
          </a:p>
          <a:p>
            <a:pPr marL="854075" lvl="1" indent="-342900">
              <a:buFont typeface="+mj-lt"/>
              <a:buAutoNum type="alphaLcPeriod"/>
            </a:pPr>
            <a:r>
              <a:rPr lang="en-US" sz="1600" dirty="0"/>
              <a:t>Take original sample of size n number of records / data points. For e.g. n = 10</a:t>
            </a:r>
          </a:p>
          <a:p>
            <a:pPr marL="854075" lvl="1" indent="-342900">
              <a:buFont typeface="+mj-lt"/>
              <a:buAutoNum type="alphaLcPeriod"/>
            </a:pPr>
            <a:r>
              <a:rPr lang="en-US" sz="1600" dirty="0"/>
              <a:t>Create n bootstrap samples of size n from the original sample using random function (sampling with replacement). For e.g. – </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r>
              <a:rPr lang="en-US" sz="1800" dirty="0"/>
              <a:t>Each bootstrap sample </a:t>
            </a:r>
            <a:r>
              <a:rPr lang="en-US" sz="1800" dirty="0" err="1"/>
              <a:t>BSi</a:t>
            </a:r>
            <a:r>
              <a:rPr lang="en-US" sz="1800" dirty="0"/>
              <a:t> (where </a:t>
            </a:r>
            <a:r>
              <a:rPr lang="en-US" sz="1800" dirty="0" err="1"/>
              <a:t>i</a:t>
            </a:r>
            <a:r>
              <a:rPr lang="en-US" sz="1800" dirty="0"/>
              <a:t> is index number) will be different from other bootstrap samples. They will not be mirror images</a:t>
            </a:r>
          </a:p>
          <a:p>
            <a:pPr marL="342900" indent="-342900">
              <a:buFont typeface="+mj-lt"/>
              <a:buAutoNum type="arabicPeriod"/>
            </a:pPr>
            <a:r>
              <a:rPr lang="en-US" sz="1800" dirty="0"/>
              <a:t>Each bootstrap sample may have repeating records</a:t>
            </a:r>
          </a:p>
          <a:p>
            <a:pPr marL="342900" indent="-342900">
              <a:buFont typeface="+mj-lt"/>
              <a:buAutoNum type="arabicPeriod"/>
            </a:pPr>
            <a:r>
              <a:rPr lang="en-US" sz="1800" dirty="0"/>
              <a:t>Each bootstrap sample represents sample from universe with different variance</a:t>
            </a:r>
          </a:p>
        </p:txBody>
      </p:sp>
      <p:sp>
        <p:nvSpPr>
          <p:cNvPr id="182276" name="AutoShape 4" descr="Image result for Euclidean distance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B85D172E-2D07-4057-9BE5-2F6E25EA8A27}"/>
              </a:ext>
            </a:extLst>
          </p:cNvPr>
          <p:cNvSpPr txBox="1"/>
          <p:nvPr/>
        </p:nvSpPr>
        <p:spPr>
          <a:xfrm>
            <a:off x="460375" y="533400"/>
            <a:ext cx="4949825" cy="646331"/>
          </a:xfrm>
          <a:prstGeom prst="rect">
            <a:avLst/>
          </a:prstGeom>
          <a:noFill/>
        </p:spPr>
        <p:txBody>
          <a:bodyPr wrap="square" rtlCol="0">
            <a:spAutoFit/>
          </a:bodyPr>
          <a:lstStyle/>
          <a:p>
            <a:r>
              <a:rPr lang="en-US" altLang="en-US" b="1" u="sng" dirty="0"/>
              <a:t>Ensemble Methods </a:t>
            </a:r>
            <a:r>
              <a:rPr lang="en-US" altLang="en-US" dirty="0"/>
              <a:t>– </a:t>
            </a:r>
            <a:r>
              <a:rPr lang="en-US" altLang="en-US" b="1" dirty="0"/>
              <a:t>Bootstrap sampling</a:t>
            </a:r>
            <a:endParaRPr lang="en-IN" sz="1600" b="1" dirty="0"/>
          </a:p>
          <a:p>
            <a:endParaRPr lang="en-US" dirty="0">
              <a:solidFill>
                <a:schemeClr val="tx1">
                  <a:lumMod val="50000"/>
                  <a:lumOff val="50000"/>
                </a:schemeClr>
              </a:solidFill>
            </a:endParaRPr>
          </a:p>
        </p:txBody>
      </p:sp>
      <p:pic>
        <p:nvPicPr>
          <p:cNvPr id="48" name="Picture 47">
            <a:extLst>
              <a:ext uri="{FF2B5EF4-FFF2-40B4-BE49-F238E27FC236}">
                <a16:creationId xmlns:a16="http://schemas.microsoft.com/office/drawing/2014/main" id="{9E05C6AD-A5CC-4759-9C85-771446CCC138}"/>
              </a:ext>
            </a:extLst>
          </p:cNvPr>
          <p:cNvPicPr>
            <a:picLocks noChangeAspect="1"/>
          </p:cNvPicPr>
          <p:nvPr/>
        </p:nvPicPr>
        <p:blipFill>
          <a:blip r:embed="rId3"/>
          <a:stretch>
            <a:fillRect/>
          </a:stretch>
        </p:blipFill>
        <p:spPr>
          <a:xfrm>
            <a:off x="1524000" y="3124200"/>
            <a:ext cx="6934201" cy="1312157"/>
          </a:xfrm>
          <a:prstGeom prst="rect">
            <a:avLst/>
          </a:prstGeom>
        </p:spPr>
      </p:pic>
      <p:sp>
        <p:nvSpPr>
          <p:cNvPr id="49" name="TextBox 48">
            <a:extLst>
              <a:ext uri="{FF2B5EF4-FFF2-40B4-BE49-F238E27FC236}">
                <a16:creationId xmlns:a16="http://schemas.microsoft.com/office/drawing/2014/main" id="{AE84D1D3-7239-4792-BE35-93D12D9DAD30}"/>
              </a:ext>
            </a:extLst>
          </p:cNvPr>
          <p:cNvSpPr txBox="1"/>
          <p:nvPr/>
        </p:nvSpPr>
        <p:spPr>
          <a:xfrm>
            <a:off x="1524000" y="4495800"/>
            <a:ext cx="6934201" cy="276999"/>
          </a:xfrm>
          <a:prstGeom prst="rect">
            <a:avLst/>
          </a:prstGeom>
          <a:noFill/>
        </p:spPr>
        <p:txBody>
          <a:bodyPr wrap="square" rtlCol="0">
            <a:spAutoFit/>
          </a:bodyPr>
          <a:lstStyle/>
          <a:p>
            <a:r>
              <a:rPr lang="en-US" sz="1200" dirty="0"/>
              <a:t>Source: http://www.utdallas.edu/~nrr150130/cs7301/2016fa/lects/Lecture_10_Ensemble.pdf</a:t>
            </a:r>
          </a:p>
        </p:txBody>
      </p:sp>
      <p:sp>
        <p:nvSpPr>
          <p:cNvPr id="2" name="Rectangle 1">
            <a:extLst>
              <a:ext uri="{FF2B5EF4-FFF2-40B4-BE49-F238E27FC236}">
                <a16:creationId xmlns:a16="http://schemas.microsoft.com/office/drawing/2014/main" id="{33AB7F41-81A0-461A-9143-BB28FFE390D7}"/>
              </a:ext>
            </a:extLst>
          </p:cNvPr>
          <p:cNvSpPr/>
          <p:nvPr/>
        </p:nvSpPr>
        <p:spPr>
          <a:xfrm>
            <a:off x="4446616" y="6051512"/>
            <a:ext cx="4572000" cy="415498"/>
          </a:xfrm>
          <a:prstGeom prst="rect">
            <a:avLst/>
          </a:prstGeom>
        </p:spPr>
        <p:txBody>
          <a:bodyPr>
            <a:spAutoFit/>
          </a:bodyPr>
          <a:lstStyle/>
          <a:p>
            <a:r>
              <a:rPr lang="en-US" sz="1050" dirty="0" err="1"/>
              <a:t>Bootstrapping_introduction.ipynb</a:t>
            </a:r>
            <a:r>
              <a:rPr lang="en-US" sz="1050" dirty="0"/>
              <a:t>          </a:t>
            </a:r>
            <a:r>
              <a:rPr lang="en-US" sz="1050" dirty="0" err="1"/>
              <a:t>Bootstrapping_Confidence_Level.ipynb</a:t>
            </a:r>
            <a:endParaRPr lang="en-US" sz="1050" dirty="0"/>
          </a:p>
        </p:txBody>
      </p:sp>
    </p:spTree>
    <p:extLst>
      <p:ext uri="{BB962C8B-B14F-4D97-AF65-F5344CB8AC3E}">
        <p14:creationId xmlns:p14="http://schemas.microsoft.com/office/powerpoint/2010/main" val="4040446983"/>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B2206A-C841-4217-8E3D-327830683245}"/>
              </a:ext>
            </a:extLst>
          </p:cNvPr>
          <p:cNvPicPr>
            <a:picLocks noChangeAspect="1"/>
          </p:cNvPicPr>
          <p:nvPr/>
        </p:nvPicPr>
        <p:blipFill>
          <a:blip r:embed="rId2"/>
          <a:stretch>
            <a:fillRect/>
          </a:stretch>
        </p:blipFill>
        <p:spPr>
          <a:xfrm>
            <a:off x="2428875" y="1843087"/>
            <a:ext cx="4286250" cy="3171825"/>
          </a:xfrm>
          <a:prstGeom prst="rect">
            <a:avLst/>
          </a:prstGeom>
        </p:spPr>
      </p:pic>
      <p:sp>
        <p:nvSpPr>
          <p:cNvPr id="5" name="Rectangle 2">
            <a:extLst>
              <a:ext uri="{FF2B5EF4-FFF2-40B4-BE49-F238E27FC236}">
                <a16:creationId xmlns:a16="http://schemas.microsoft.com/office/drawing/2014/main" id="{1DC02C1D-0FBE-496E-8881-C98EBD527711}"/>
              </a:ext>
            </a:extLst>
          </p:cNvPr>
          <p:cNvSpPr>
            <a:spLocks noChangeArrowheads="1"/>
          </p:cNvSpPr>
          <p:nvPr/>
        </p:nvSpPr>
        <p:spPr bwMode="auto">
          <a:xfrm>
            <a:off x="451064" y="4973113"/>
            <a:ext cx="34823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solidFill>
                  <a:srgbClr val="242729"/>
                </a:solidFill>
                <a:cs typeface="Arial" panose="020B0604020202020204" pitchFamily="34" charset="0"/>
              </a:rPr>
              <a:t> </a:t>
            </a:r>
            <a:r>
              <a:rPr lang="en-US" altLang="en-US" sz="2400" dirty="0">
                <a:solidFill>
                  <a:srgbClr val="242729"/>
                </a:solidFill>
                <a:latin typeface="MathJax_Main"/>
                <a:cs typeface="Arial" panose="020B0604020202020204" pitchFamily="34" charset="0"/>
              </a:rPr>
              <a:t>lim</a:t>
            </a:r>
            <a:r>
              <a:rPr lang="en-US" altLang="en-US" sz="1200" dirty="0">
                <a:solidFill>
                  <a:srgbClr val="242729"/>
                </a:solidFill>
                <a:latin typeface="MathJax_Math-italic"/>
                <a:cs typeface="Arial" panose="020B0604020202020204" pitchFamily="34" charset="0"/>
              </a:rPr>
              <a:t>n</a:t>
            </a:r>
            <a:r>
              <a:rPr lang="en-US" altLang="en-US" sz="1200" dirty="0">
                <a:solidFill>
                  <a:srgbClr val="242729"/>
                </a:solidFill>
                <a:latin typeface="MathJax_Main"/>
                <a:cs typeface="Arial" panose="020B0604020202020204" pitchFamily="34" charset="0"/>
              </a:rPr>
              <a:t>→∞</a:t>
            </a:r>
            <a:r>
              <a:rPr lang="en-US" altLang="en-US" sz="2400" dirty="0">
                <a:solidFill>
                  <a:srgbClr val="242729"/>
                </a:solidFill>
                <a:latin typeface="MathJax_Main"/>
                <a:cs typeface="Arial" panose="020B0604020202020204" pitchFamily="34" charset="0"/>
              </a:rPr>
              <a:t>(1−1/</a:t>
            </a:r>
            <a:r>
              <a:rPr lang="en-US" altLang="en-US" sz="2400" dirty="0">
                <a:solidFill>
                  <a:srgbClr val="242729"/>
                </a:solidFill>
                <a:latin typeface="MathJax_Math-italic"/>
                <a:cs typeface="Arial" panose="020B0604020202020204" pitchFamily="34" charset="0"/>
              </a:rPr>
              <a:t>n</a:t>
            </a:r>
            <a:r>
              <a:rPr lang="en-US" altLang="en-US" sz="2400" dirty="0">
                <a:solidFill>
                  <a:srgbClr val="242729"/>
                </a:solidFill>
                <a:latin typeface="MathJax_Main"/>
                <a:cs typeface="Arial" panose="020B0604020202020204" pitchFamily="34" charset="0"/>
              </a:rPr>
              <a:t>)</a:t>
            </a:r>
            <a:r>
              <a:rPr lang="en-US" altLang="en-US" sz="1200" dirty="0">
                <a:solidFill>
                  <a:srgbClr val="242729"/>
                </a:solidFill>
                <a:latin typeface="MathJax_Math-italic"/>
                <a:cs typeface="Arial" panose="020B0604020202020204" pitchFamily="34" charset="0"/>
              </a:rPr>
              <a:t>n</a:t>
            </a:r>
            <a:r>
              <a:rPr lang="en-US" altLang="en-US" sz="2400" dirty="0">
                <a:solidFill>
                  <a:srgbClr val="242729"/>
                </a:solidFill>
                <a:latin typeface="MathJax_Main"/>
                <a:cs typeface="Arial" panose="020B0604020202020204" pitchFamily="34" charset="0"/>
              </a:rPr>
              <a:t>=</a:t>
            </a:r>
            <a:r>
              <a:rPr lang="en-US" altLang="en-US" sz="2400" dirty="0">
                <a:solidFill>
                  <a:srgbClr val="242729"/>
                </a:solidFill>
                <a:latin typeface="MathJax_Math-italic"/>
                <a:cs typeface="Arial" panose="020B0604020202020204" pitchFamily="34" charset="0"/>
              </a:rPr>
              <a:t>e^</a:t>
            </a:r>
            <a:r>
              <a:rPr lang="en-US" altLang="en-US" sz="1200" dirty="0">
                <a:solidFill>
                  <a:srgbClr val="242729"/>
                </a:solidFill>
                <a:latin typeface="MathJax_Main"/>
                <a:cs typeface="Arial" panose="020B0604020202020204" pitchFamily="34" charset="0"/>
              </a:rPr>
              <a:t>−1</a:t>
            </a:r>
          </a:p>
          <a:p>
            <a:pPr lvl="0"/>
            <a:r>
              <a:rPr lang="en-US" altLang="en-US" sz="800" dirty="0"/>
              <a:t/>
            </a:r>
            <a:br>
              <a:rPr lang="en-US" altLang="en-US" sz="800" dirty="0"/>
            </a:br>
            <a:r>
              <a:rPr lang="en-US" altLang="en-US" sz="2400" dirty="0">
                <a:solidFill>
                  <a:srgbClr val="242729"/>
                </a:solidFill>
                <a:latin typeface="MathJax_Math-italic"/>
                <a:cs typeface="Arial" panose="020B0604020202020204" pitchFamily="34" charset="0"/>
              </a:rPr>
              <a:t>e</a:t>
            </a:r>
            <a:r>
              <a:rPr lang="en-US" altLang="en-US" sz="1200" dirty="0">
                <a:solidFill>
                  <a:srgbClr val="242729"/>
                </a:solidFill>
                <a:latin typeface="MathJax_Main"/>
                <a:cs typeface="Arial" panose="020B0604020202020204" pitchFamily="34" charset="0"/>
              </a:rPr>
              <a:t>−1</a:t>
            </a:r>
            <a:r>
              <a:rPr lang="en-US" altLang="en-US" sz="2400" dirty="0">
                <a:solidFill>
                  <a:srgbClr val="242729"/>
                </a:solidFill>
                <a:latin typeface="MathJax_Main"/>
                <a:cs typeface="Arial" panose="020B0604020202020204" pitchFamily="34" charset="0"/>
              </a:rPr>
              <a:t>=1/</a:t>
            </a:r>
            <a:r>
              <a:rPr lang="en-US" altLang="en-US" sz="2400" dirty="0">
                <a:solidFill>
                  <a:srgbClr val="242729"/>
                </a:solidFill>
                <a:latin typeface="MathJax_Math-italic"/>
                <a:cs typeface="Arial" panose="020B0604020202020204" pitchFamily="34" charset="0"/>
              </a:rPr>
              <a:t>e</a:t>
            </a:r>
            <a:r>
              <a:rPr lang="en-US" altLang="en-US" sz="2400" dirty="0">
                <a:solidFill>
                  <a:srgbClr val="242729"/>
                </a:solidFill>
                <a:latin typeface="MathJax_Main"/>
                <a:cs typeface="Arial" panose="020B0604020202020204" pitchFamily="34" charset="0"/>
              </a:rPr>
              <a:t>≈1/3 =  33% </a:t>
            </a:r>
            <a:r>
              <a:rPr lang="en-US" altLang="en-US" sz="2400" dirty="0" err="1">
                <a:solidFill>
                  <a:srgbClr val="242729"/>
                </a:solidFill>
                <a:latin typeface="MathJax_Main"/>
                <a:cs typeface="Arial" panose="020B0604020202020204" pitchFamily="34" charset="0"/>
              </a:rPr>
              <a:t>approx</a:t>
            </a:r>
            <a:endParaRPr lang="en-US" altLang="en-US" sz="2400" dirty="0">
              <a:solidFill>
                <a:srgbClr val="242729"/>
              </a:solidFill>
              <a:latin typeface="MathJax_Main"/>
              <a:cs typeface="Arial" panose="020B0604020202020204" pitchFamily="34" charset="0"/>
            </a:endParaRPr>
          </a:p>
        </p:txBody>
      </p:sp>
    </p:spTree>
    <p:extLst>
      <p:ext uri="{BB962C8B-B14F-4D97-AF65-F5344CB8AC3E}">
        <p14:creationId xmlns:p14="http://schemas.microsoft.com/office/powerpoint/2010/main" val="2728762983"/>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71973</TotalTime>
  <Words>3731</Words>
  <Application>Microsoft Office PowerPoint</Application>
  <PresentationFormat>On-screen Show (4:3)</PresentationFormat>
  <Paragraphs>624</Paragraphs>
  <Slides>48</Slides>
  <Notes>30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0" baseType="lpstr">
      <vt:lpstr>MS PGothic</vt:lpstr>
      <vt:lpstr>Arial</vt:lpstr>
      <vt:lpstr>Calibri</vt:lpstr>
      <vt:lpstr>Dotum</vt:lpstr>
      <vt:lpstr>Gill Sans MT</vt:lpstr>
      <vt:lpstr>MathJax_Main</vt:lpstr>
      <vt:lpstr>MathJax_Math-italic</vt:lpstr>
      <vt:lpstr>Times New Roman</vt:lpstr>
      <vt:lpstr>Wingdings</vt:lpstr>
      <vt:lpstr>Office Theme</vt:lpstr>
      <vt:lpstr>Equation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Bias-Variance Decomposition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My PC</cp:lastModifiedBy>
  <cp:revision>1820</cp:revision>
  <dcterms:created xsi:type="dcterms:W3CDTF">2012-11-25T06:27:51Z</dcterms:created>
  <dcterms:modified xsi:type="dcterms:W3CDTF">2020-05-11T06:32:06Z</dcterms:modified>
</cp:coreProperties>
</file>