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8"/>
  </p:notesMasterIdLst>
  <p:handoutMasterIdLst>
    <p:handoutMasterId r:id="rId49"/>
  </p:handoutMasterIdLst>
  <p:sldIdLst>
    <p:sldId id="928" r:id="rId2"/>
    <p:sldId id="1032" r:id="rId3"/>
    <p:sldId id="1044" r:id="rId4"/>
    <p:sldId id="1033" r:id="rId5"/>
    <p:sldId id="1024" r:id="rId6"/>
    <p:sldId id="1034" r:id="rId7"/>
    <p:sldId id="1026" r:id="rId8"/>
    <p:sldId id="1027" r:id="rId9"/>
    <p:sldId id="1028" r:id="rId10"/>
    <p:sldId id="1025" r:id="rId11"/>
    <p:sldId id="1029" r:id="rId12"/>
    <p:sldId id="1030" r:id="rId13"/>
    <p:sldId id="1031" r:id="rId14"/>
    <p:sldId id="942" r:id="rId15"/>
    <p:sldId id="1039" r:id="rId16"/>
    <p:sldId id="1046" r:id="rId17"/>
    <p:sldId id="1047" r:id="rId18"/>
    <p:sldId id="1048" r:id="rId19"/>
    <p:sldId id="1035" r:id="rId20"/>
    <p:sldId id="992" r:id="rId21"/>
    <p:sldId id="989" r:id="rId22"/>
    <p:sldId id="990" r:id="rId23"/>
    <p:sldId id="1023" r:id="rId24"/>
    <p:sldId id="613" r:id="rId25"/>
    <p:sldId id="607" r:id="rId26"/>
    <p:sldId id="995" r:id="rId27"/>
    <p:sldId id="945" r:id="rId28"/>
    <p:sldId id="996" r:id="rId29"/>
    <p:sldId id="997" r:id="rId30"/>
    <p:sldId id="998" r:id="rId31"/>
    <p:sldId id="1036" r:id="rId32"/>
    <p:sldId id="1054" r:id="rId33"/>
    <p:sldId id="1037" r:id="rId34"/>
    <p:sldId id="991" r:id="rId35"/>
    <p:sldId id="993" r:id="rId36"/>
    <p:sldId id="994" r:id="rId37"/>
    <p:sldId id="1040" r:id="rId38"/>
    <p:sldId id="1049" r:id="rId39"/>
    <p:sldId id="1052" r:id="rId40"/>
    <p:sldId id="1053" r:id="rId41"/>
    <p:sldId id="1050" r:id="rId42"/>
    <p:sldId id="1041" r:id="rId43"/>
    <p:sldId id="1022" r:id="rId44"/>
    <p:sldId id="1038" r:id="rId45"/>
    <p:sldId id="943" r:id="rId46"/>
    <p:sldId id="1045" r:id="rId47"/>
  </p:sldIdLst>
  <p:sldSz cx="9144000" cy="6858000" type="screen4x3"/>
  <p:notesSz cx="6858000" cy="91440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84F6"/>
    <a:srgbClr val="2C9CD4"/>
    <a:srgbClr val="1DB3C3"/>
    <a:srgbClr val="B141B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6" autoAdjust="0"/>
    <p:restoredTop sz="92614" autoAdjust="0"/>
  </p:normalViewPr>
  <p:slideViewPr>
    <p:cSldViewPr>
      <p:cViewPr varScale="1">
        <p:scale>
          <a:sx n="88" d="100"/>
          <a:sy n="88" d="100"/>
        </p:scale>
        <p:origin x="1186" y="67"/>
      </p:cViewPr>
      <p:guideLst>
        <p:guide orient="horz" pos="2160"/>
        <p:guide pos="2880"/>
      </p:guideLst>
    </p:cSldViewPr>
  </p:slideViewPr>
  <p:outlineViewPr>
    <p:cViewPr>
      <p:scale>
        <a:sx n="33" d="100"/>
        <a:sy n="33" d="100"/>
      </p:scale>
      <p:origin x="0" y="133387"/>
    </p:cViewPr>
  </p:outlineViewPr>
  <p:notesTextViewPr>
    <p:cViewPr>
      <p:scale>
        <a:sx n="100" d="100"/>
        <a:sy n="100" d="100"/>
      </p:scale>
      <p:origin x="0" y="0"/>
    </p:cViewPr>
  </p:notesTextViewPr>
  <p:sorterViewPr>
    <p:cViewPr>
      <p:scale>
        <a:sx n="66" d="100"/>
        <a:sy n="66" d="100"/>
      </p:scale>
      <p:origin x="0" y="25766"/>
    </p:cViewPr>
  </p:sorterViewPr>
  <p:notesViewPr>
    <p:cSldViewPr>
      <p:cViewPr varScale="1">
        <p:scale>
          <a:sx n="48" d="100"/>
          <a:sy n="48" d="100"/>
        </p:scale>
        <p:origin x="2752" y="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E29AF9-C613-4D7A-BD65-6AA708AF68B1}" type="datetimeFigureOut">
              <a:rPr lang="en-IN" smtClean="0"/>
              <a:pPr/>
              <a:t>10-05-2020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A3DE6-275B-4ECD-A046-D02D5CE5D613}"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52047B-1304-4013-9548-A6ECCCDCDE32}" type="datetimeFigureOut">
              <a:rPr lang="en-US" smtClean="0"/>
              <a:pPr/>
              <a:t>5/10/2020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FA689C-7A94-4775-AB50-7BA2C61A5391}" type="slidenum">
              <a:rPr lang="en-US" smtClean="0"/>
              <a:pPr/>
              <a:t>‹#›</a:t>
            </a:fld>
            <a:endParaRPr lang="en-US" dirty="0"/>
          </a:p>
        </p:txBody>
      </p:sp>
    </p:spTree>
    <p:extLst>
      <p:ext uri="{BB962C8B-B14F-4D97-AF65-F5344CB8AC3E}">
        <p14:creationId xmlns:p14="http://schemas.microsoft.com/office/powerpoint/2010/main" val="142616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1</a:t>
            </a:fld>
            <a:endParaRPr lang="en-US" dirty="0"/>
          </a:p>
        </p:txBody>
      </p:sp>
    </p:spTree>
    <p:extLst>
      <p:ext uri="{BB962C8B-B14F-4D97-AF65-F5344CB8AC3E}">
        <p14:creationId xmlns:p14="http://schemas.microsoft.com/office/powerpoint/2010/main" val="302241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41</a:t>
            </a:fld>
            <a:endParaRPr lang="en-US" dirty="0"/>
          </a:p>
        </p:txBody>
      </p:sp>
    </p:spTree>
    <p:extLst>
      <p:ext uri="{BB962C8B-B14F-4D97-AF65-F5344CB8AC3E}">
        <p14:creationId xmlns:p14="http://schemas.microsoft.com/office/powerpoint/2010/main" val="1456356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Attribute 1: (qualitative) </a:t>
            </a:r>
            <a:br>
              <a:rPr lang="en-US" dirty="0"/>
            </a:br>
            <a:r>
              <a:rPr lang="en-US" dirty="0"/>
              <a:t>Status of existing checking account </a:t>
            </a:r>
            <a:br>
              <a:rPr lang="en-US" dirty="0"/>
            </a:br>
            <a:r>
              <a:rPr lang="en-US" dirty="0"/>
              <a:t>A11 : ... &lt; 0 DM </a:t>
            </a:r>
            <a:br>
              <a:rPr lang="en-US" dirty="0"/>
            </a:br>
            <a:r>
              <a:rPr lang="en-US" dirty="0"/>
              <a:t>A12 : 0 &lt;= ... &lt; 200 DM </a:t>
            </a:r>
            <a:br>
              <a:rPr lang="en-US" dirty="0"/>
            </a:br>
            <a:r>
              <a:rPr lang="en-US" dirty="0"/>
              <a:t>A13 : ... &gt;= 200 DM / salary assignments for at least 1 year </a:t>
            </a:r>
            <a:br>
              <a:rPr lang="en-US" dirty="0"/>
            </a:br>
            <a:r>
              <a:rPr lang="en-US" dirty="0"/>
              <a:t>A14 : no checking account </a:t>
            </a:r>
            <a:br>
              <a:rPr lang="en-US" dirty="0"/>
            </a:br>
            <a:r>
              <a:rPr lang="en-US" dirty="0"/>
              <a:t/>
            </a:r>
            <a:br>
              <a:rPr lang="en-US" dirty="0"/>
            </a:br>
            <a:r>
              <a:rPr lang="en-US" dirty="0"/>
              <a:t>Attribute 2: (numerical) </a:t>
            </a:r>
            <a:br>
              <a:rPr lang="en-US" dirty="0"/>
            </a:br>
            <a:r>
              <a:rPr lang="en-US" dirty="0"/>
              <a:t>Duration in month </a:t>
            </a:r>
            <a:br>
              <a:rPr lang="en-US" dirty="0"/>
            </a:br>
            <a:r>
              <a:rPr lang="en-US" dirty="0"/>
              <a:t/>
            </a:r>
            <a:br>
              <a:rPr lang="en-US" dirty="0"/>
            </a:br>
            <a:r>
              <a:rPr lang="en-US" dirty="0"/>
              <a:t>Attribute 3: (qualitative) </a:t>
            </a:r>
            <a:br>
              <a:rPr lang="en-US" dirty="0"/>
            </a:br>
            <a:r>
              <a:rPr lang="en-US" dirty="0"/>
              <a:t>Credit history </a:t>
            </a:r>
            <a:br>
              <a:rPr lang="en-US" dirty="0"/>
            </a:br>
            <a:r>
              <a:rPr lang="en-US" dirty="0"/>
              <a:t>A30 : no credits taken/ all credits paid back duly </a:t>
            </a:r>
            <a:br>
              <a:rPr lang="en-US" dirty="0"/>
            </a:br>
            <a:r>
              <a:rPr lang="en-US" dirty="0"/>
              <a:t>A31 : all credits at this bank paid back duly </a:t>
            </a:r>
            <a:br>
              <a:rPr lang="en-US" dirty="0"/>
            </a:br>
            <a:r>
              <a:rPr lang="en-US" dirty="0"/>
              <a:t>A32 : existing credits paid back duly till now </a:t>
            </a:r>
            <a:br>
              <a:rPr lang="en-US" dirty="0"/>
            </a:br>
            <a:r>
              <a:rPr lang="en-US" dirty="0"/>
              <a:t>A33 : delay in paying off in the past </a:t>
            </a:r>
            <a:br>
              <a:rPr lang="en-US" dirty="0"/>
            </a:br>
            <a:r>
              <a:rPr lang="en-US" dirty="0"/>
              <a:t>A34 : critical account/ other credits existing (not at this bank) </a:t>
            </a:r>
            <a:br>
              <a:rPr lang="en-US" dirty="0"/>
            </a:br>
            <a:r>
              <a:rPr lang="en-US" dirty="0"/>
              <a:t/>
            </a:r>
            <a:br>
              <a:rPr lang="en-US" dirty="0"/>
            </a:br>
            <a:r>
              <a:rPr lang="en-US" dirty="0"/>
              <a:t>Attribute 4: (qualitative) </a:t>
            </a:r>
            <a:br>
              <a:rPr lang="en-US" dirty="0"/>
            </a:br>
            <a:r>
              <a:rPr lang="en-US" dirty="0"/>
              <a:t>Purpose </a:t>
            </a:r>
            <a:br>
              <a:rPr lang="en-US" dirty="0"/>
            </a:br>
            <a:r>
              <a:rPr lang="en-US" dirty="0"/>
              <a:t>A40 : car (new) </a:t>
            </a:r>
            <a:br>
              <a:rPr lang="en-US" dirty="0"/>
            </a:br>
            <a:r>
              <a:rPr lang="en-US" dirty="0"/>
              <a:t>A41 : car (used) </a:t>
            </a:r>
            <a:br>
              <a:rPr lang="en-US" dirty="0"/>
            </a:br>
            <a:r>
              <a:rPr lang="en-US" dirty="0"/>
              <a:t>A42 : furniture/equipment </a:t>
            </a:r>
            <a:br>
              <a:rPr lang="en-US" dirty="0"/>
            </a:br>
            <a:r>
              <a:rPr lang="en-US" dirty="0"/>
              <a:t>A43 : radio/television </a:t>
            </a:r>
            <a:br>
              <a:rPr lang="en-US" dirty="0"/>
            </a:br>
            <a:r>
              <a:rPr lang="en-US" dirty="0"/>
              <a:t>A44 : domestic appliances </a:t>
            </a:r>
            <a:br>
              <a:rPr lang="en-US" dirty="0"/>
            </a:br>
            <a:r>
              <a:rPr lang="en-US" dirty="0"/>
              <a:t>A45 : repairs </a:t>
            </a:r>
            <a:br>
              <a:rPr lang="en-US" dirty="0"/>
            </a:br>
            <a:r>
              <a:rPr lang="en-US" dirty="0"/>
              <a:t>A46 : education </a:t>
            </a:r>
            <a:br>
              <a:rPr lang="en-US" dirty="0"/>
            </a:br>
            <a:r>
              <a:rPr lang="en-US" dirty="0"/>
              <a:t>A47 : (vacation - does not exist?) </a:t>
            </a:r>
            <a:br>
              <a:rPr lang="en-US" dirty="0"/>
            </a:br>
            <a:r>
              <a:rPr lang="en-US" dirty="0"/>
              <a:t>A48 : retraining </a:t>
            </a:r>
            <a:br>
              <a:rPr lang="en-US" dirty="0"/>
            </a:br>
            <a:r>
              <a:rPr lang="en-US" dirty="0"/>
              <a:t>A49 : business </a:t>
            </a:r>
            <a:br>
              <a:rPr lang="en-US" dirty="0"/>
            </a:br>
            <a:r>
              <a:rPr lang="en-US" dirty="0"/>
              <a:t>A410 : others </a:t>
            </a:r>
            <a:br>
              <a:rPr lang="en-US" dirty="0"/>
            </a:br>
            <a:r>
              <a:rPr lang="en-US" dirty="0"/>
              <a:t/>
            </a:r>
            <a:br>
              <a:rPr lang="en-US" dirty="0"/>
            </a:br>
            <a:r>
              <a:rPr lang="en-US" dirty="0"/>
              <a:t>Attribute 5: (numerical) </a:t>
            </a:r>
            <a:br>
              <a:rPr lang="en-US" dirty="0"/>
            </a:br>
            <a:r>
              <a:rPr lang="en-US" dirty="0"/>
              <a:t>Credit amount </a:t>
            </a:r>
            <a:br>
              <a:rPr lang="en-US" dirty="0"/>
            </a:br>
            <a:r>
              <a:rPr lang="en-US" dirty="0"/>
              <a:t/>
            </a:r>
            <a:br>
              <a:rPr lang="en-US" dirty="0"/>
            </a:br>
            <a:r>
              <a:rPr lang="en-US" dirty="0" err="1"/>
              <a:t>Attibute</a:t>
            </a:r>
            <a:r>
              <a:rPr lang="en-US" dirty="0"/>
              <a:t> 6: (qualitative) </a:t>
            </a:r>
            <a:br>
              <a:rPr lang="en-US" dirty="0"/>
            </a:br>
            <a:r>
              <a:rPr lang="en-US" dirty="0"/>
              <a:t>Savings account/bonds </a:t>
            </a:r>
            <a:br>
              <a:rPr lang="en-US" dirty="0"/>
            </a:br>
            <a:r>
              <a:rPr lang="en-US" dirty="0"/>
              <a:t>A61 : ... &lt; 100 DM </a:t>
            </a:r>
            <a:br>
              <a:rPr lang="en-US" dirty="0"/>
            </a:br>
            <a:r>
              <a:rPr lang="en-US" dirty="0"/>
              <a:t>A62 : 100 &lt;= ... &lt; 500 DM </a:t>
            </a:r>
            <a:br>
              <a:rPr lang="en-US" dirty="0"/>
            </a:br>
            <a:r>
              <a:rPr lang="en-US" dirty="0"/>
              <a:t>A63 : 500 &lt;= ... &lt; 1000 DM </a:t>
            </a:r>
            <a:br>
              <a:rPr lang="en-US" dirty="0"/>
            </a:br>
            <a:r>
              <a:rPr lang="en-US" dirty="0"/>
              <a:t>A64 : .. &gt;= 1000 DM </a:t>
            </a:r>
            <a:br>
              <a:rPr lang="en-US" dirty="0"/>
            </a:br>
            <a:r>
              <a:rPr lang="en-US" dirty="0"/>
              <a:t>A65 : unknown/ no savings account </a:t>
            </a:r>
            <a:br>
              <a:rPr lang="en-US" dirty="0"/>
            </a:br>
            <a:r>
              <a:rPr lang="en-US" dirty="0"/>
              <a:t/>
            </a:r>
            <a:br>
              <a:rPr lang="en-US" dirty="0"/>
            </a:br>
            <a:r>
              <a:rPr lang="en-US" dirty="0"/>
              <a:t>Attribute 7: (qualitative) </a:t>
            </a:r>
            <a:br>
              <a:rPr lang="en-US" dirty="0"/>
            </a:br>
            <a:r>
              <a:rPr lang="en-US" dirty="0"/>
              <a:t>Present employment since </a:t>
            </a:r>
            <a:br>
              <a:rPr lang="en-US" dirty="0"/>
            </a:br>
            <a:r>
              <a:rPr lang="en-US" dirty="0"/>
              <a:t>A71 : unemployed </a:t>
            </a:r>
            <a:br>
              <a:rPr lang="en-US" dirty="0"/>
            </a:br>
            <a:r>
              <a:rPr lang="en-US" dirty="0"/>
              <a:t>A72 : ... &lt; 1 year </a:t>
            </a:r>
            <a:br>
              <a:rPr lang="en-US" dirty="0"/>
            </a:br>
            <a:r>
              <a:rPr lang="en-US" dirty="0"/>
              <a:t>A73 : 1 &lt;= ... &lt; 4 years </a:t>
            </a:r>
            <a:br>
              <a:rPr lang="en-US" dirty="0"/>
            </a:br>
            <a:r>
              <a:rPr lang="en-US" dirty="0"/>
              <a:t>A74 : 4 &lt;= ... &lt; 7 years </a:t>
            </a:r>
            <a:br>
              <a:rPr lang="en-US" dirty="0"/>
            </a:br>
            <a:r>
              <a:rPr lang="en-US" dirty="0"/>
              <a:t>A75 : .. &gt;= 7 years </a:t>
            </a:r>
            <a:br>
              <a:rPr lang="en-US" dirty="0"/>
            </a:br>
            <a:r>
              <a:rPr lang="en-US" dirty="0"/>
              <a:t/>
            </a:r>
            <a:br>
              <a:rPr lang="en-US" dirty="0"/>
            </a:br>
            <a:r>
              <a:rPr lang="en-US" dirty="0"/>
              <a:t>Attribute 8: (numerical) </a:t>
            </a:r>
            <a:br>
              <a:rPr lang="en-US" dirty="0"/>
            </a:br>
            <a:r>
              <a:rPr lang="en-US" dirty="0"/>
              <a:t>Installment rate in percentage of disposable income </a:t>
            </a:r>
            <a:br>
              <a:rPr lang="en-US" dirty="0"/>
            </a:br>
            <a:r>
              <a:rPr lang="en-US" dirty="0"/>
              <a:t/>
            </a:r>
            <a:br>
              <a:rPr lang="en-US" dirty="0"/>
            </a:br>
            <a:r>
              <a:rPr lang="en-US" dirty="0"/>
              <a:t>Attribute 9: (qualitative) </a:t>
            </a:r>
            <a:br>
              <a:rPr lang="en-US" dirty="0"/>
            </a:br>
            <a:r>
              <a:rPr lang="en-US" dirty="0"/>
              <a:t>Personal status and sex </a:t>
            </a:r>
            <a:br>
              <a:rPr lang="en-US" dirty="0"/>
            </a:br>
            <a:r>
              <a:rPr lang="en-US" dirty="0"/>
              <a:t>A91 : male : divorced/separated </a:t>
            </a:r>
            <a:br>
              <a:rPr lang="en-US" dirty="0"/>
            </a:br>
            <a:r>
              <a:rPr lang="en-US" dirty="0"/>
              <a:t>A92 : female : divorced/separated/married </a:t>
            </a:r>
            <a:br>
              <a:rPr lang="en-US" dirty="0"/>
            </a:br>
            <a:r>
              <a:rPr lang="en-US" dirty="0"/>
              <a:t>A93 : male : single </a:t>
            </a:r>
            <a:br>
              <a:rPr lang="en-US" dirty="0"/>
            </a:br>
            <a:r>
              <a:rPr lang="en-US" dirty="0"/>
              <a:t>A94 : male : married/widowed </a:t>
            </a:r>
            <a:br>
              <a:rPr lang="en-US" dirty="0"/>
            </a:br>
            <a:r>
              <a:rPr lang="en-US" dirty="0"/>
              <a:t>A95 : female : single </a:t>
            </a:r>
            <a:br>
              <a:rPr lang="en-US" dirty="0"/>
            </a:br>
            <a:r>
              <a:rPr lang="en-US" dirty="0"/>
              <a:t/>
            </a:r>
            <a:br>
              <a:rPr lang="en-US" dirty="0"/>
            </a:br>
            <a:r>
              <a:rPr lang="en-US" dirty="0"/>
              <a:t>Attribute 10: (qualitative) </a:t>
            </a:r>
            <a:br>
              <a:rPr lang="en-US" dirty="0"/>
            </a:br>
            <a:r>
              <a:rPr lang="en-US" dirty="0"/>
              <a:t>Other debtors / guarantors </a:t>
            </a:r>
            <a:br>
              <a:rPr lang="en-US" dirty="0"/>
            </a:br>
            <a:r>
              <a:rPr lang="en-US" dirty="0"/>
              <a:t>A101 : none </a:t>
            </a:r>
            <a:br>
              <a:rPr lang="en-US" dirty="0"/>
            </a:br>
            <a:r>
              <a:rPr lang="en-US" dirty="0"/>
              <a:t>A102 : co-applicant </a:t>
            </a:r>
            <a:br>
              <a:rPr lang="en-US" dirty="0"/>
            </a:br>
            <a:r>
              <a:rPr lang="en-US" dirty="0"/>
              <a:t>A103 : guarantor </a:t>
            </a:r>
            <a:br>
              <a:rPr lang="en-US" dirty="0"/>
            </a:br>
            <a:r>
              <a:rPr lang="en-US" dirty="0"/>
              <a:t/>
            </a:r>
            <a:br>
              <a:rPr lang="en-US" dirty="0"/>
            </a:br>
            <a:r>
              <a:rPr lang="en-US" dirty="0"/>
              <a:t>Attribute 11: (numerical) </a:t>
            </a:r>
            <a:br>
              <a:rPr lang="en-US" dirty="0"/>
            </a:br>
            <a:r>
              <a:rPr lang="en-US" dirty="0"/>
              <a:t>Present residence since </a:t>
            </a:r>
            <a:br>
              <a:rPr lang="en-US" dirty="0"/>
            </a:br>
            <a:r>
              <a:rPr lang="en-US" dirty="0"/>
              <a:t/>
            </a:r>
            <a:br>
              <a:rPr lang="en-US" dirty="0"/>
            </a:br>
            <a:r>
              <a:rPr lang="en-US" dirty="0"/>
              <a:t>Attribute 12: (qualitative) </a:t>
            </a:r>
            <a:br>
              <a:rPr lang="en-US" dirty="0"/>
            </a:br>
            <a:r>
              <a:rPr lang="en-US" dirty="0"/>
              <a:t>Property </a:t>
            </a:r>
            <a:br>
              <a:rPr lang="en-US" dirty="0"/>
            </a:br>
            <a:r>
              <a:rPr lang="en-US" dirty="0"/>
              <a:t>A121 : real estate </a:t>
            </a:r>
            <a:br>
              <a:rPr lang="en-US" dirty="0"/>
            </a:br>
            <a:r>
              <a:rPr lang="en-US" dirty="0"/>
              <a:t>A122 : if not A121 : building society savings agreement/ life insurance </a:t>
            </a:r>
            <a:br>
              <a:rPr lang="en-US" dirty="0"/>
            </a:br>
            <a:r>
              <a:rPr lang="en-US" dirty="0"/>
              <a:t>A123 : if not A121/A122 : car or other, not in attribute 6 </a:t>
            </a:r>
            <a:br>
              <a:rPr lang="en-US" dirty="0"/>
            </a:br>
            <a:r>
              <a:rPr lang="en-US" dirty="0"/>
              <a:t>A124 : unknown / no property </a:t>
            </a:r>
            <a:br>
              <a:rPr lang="en-US" dirty="0"/>
            </a:br>
            <a:r>
              <a:rPr lang="en-US" dirty="0"/>
              <a:t/>
            </a:r>
            <a:br>
              <a:rPr lang="en-US" dirty="0"/>
            </a:br>
            <a:r>
              <a:rPr lang="en-US" dirty="0"/>
              <a:t>Attribute 13: (numerical) </a:t>
            </a:r>
            <a:br>
              <a:rPr lang="en-US" dirty="0"/>
            </a:br>
            <a:r>
              <a:rPr lang="en-US" dirty="0"/>
              <a:t>Age in years </a:t>
            </a:r>
            <a:br>
              <a:rPr lang="en-US" dirty="0"/>
            </a:br>
            <a:r>
              <a:rPr lang="en-US" dirty="0"/>
              <a:t/>
            </a:r>
            <a:br>
              <a:rPr lang="en-US" dirty="0"/>
            </a:br>
            <a:r>
              <a:rPr lang="en-US" dirty="0"/>
              <a:t>Attribute 14: (qualitative) </a:t>
            </a:r>
            <a:br>
              <a:rPr lang="en-US" dirty="0"/>
            </a:br>
            <a:r>
              <a:rPr lang="en-US" dirty="0"/>
              <a:t>Other installment plans </a:t>
            </a:r>
            <a:br>
              <a:rPr lang="en-US" dirty="0"/>
            </a:br>
            <a:r>
              <a:rPr lang="en-US" dirty="0"/>
              <a:t>A141 : bank </a:t>
            </a:r>
            <a:br>
              <a:rPr lang="en-US" dirty="0"/>
            </a:br>
            <a:r>
              <a:rPr lang="en-US" dirty="0"/>
              <a:t>A142 : stores </a:t>
            </a:r>
            <a:br>
              <a:rPr lang="en-US" dirty="0"/>
            </a:br>
            <a:r>
              <a:rPr lang="en-US" dirty="0"/>
              <a:t>A143 : none </a:t>
            </a:r>
            <a:br>
              <a:rPr lang="en-US" dirty="0"/>
            </a:br>
            <a:r>
              <a:rPr lang="en-US" dirty="0"/>
              <a:t/>
            </a:r>
            <a:br>
              <a:rPr lang="en-US" dirty="0"/>
            </a:br>
            <a:r>
              <a:rPr lang="en-US" dirty="0"/>
              <a:t>Attribute 15: (qualitative) </a:t>
            </a:r>
            <a:br>
              <a:rPr lang="en-US" dirty="0"/>
            </a:br>
            <a:r>
              <a:rPr lang="en-US" dirty="0"/>
              <a:t>Housing </a:t>
            </a:r>
            <a:br>
              <a:rPr lang="en-US" dirty="0"/>
            </a:br>
            <a:r>
              <a:rPr lang="en-US" dirty="0"/>
              <a:t>A151 : rent </a:t>
            </a:r>
            <a:br>
              <a:rPr lang="en-US" dirty="0"/>
            </a:br>
            <a:r>
              <a:rPr lang="en-US" dirty="0"/>
              <a:t>A152 : own </a:t>
            </a:r>
            <a:br>
              <a:rPr lang="en-US" dirty="0"/>
            </a:br>
            <a:r>
              <a:rPr lang="en-US" dirty="0"/>
              <a:t>A153 : for free </a:t>
            </a:r>
            <a:br>
              <a:rPr lang="en-US" dirty="0"/>
            </a:br>
            <a:r>
              <a:rPr lang="en-US" dirty="0"/>
              <a:t/>
            </a:r>
            <a:br>
              <a:rPr lang="en-US" dirty="0"/>
            </a:br>
            <a:r>
              <a:rPr lang="en-US" dirty="0"/>
              <a:t>Attribute 16: (numerical) </a:t>
            </a:r>
            <a:br>
              <a:rPr lang="en-US" dirty="0"/>
            </a:br>
            <a:r>
              <a:rPr lang="en-US" dirty="0"/>
              <a:t>Number of existing credits at this bank </a:t>
            </a:r>
            <a:br>
              <a:rPr lang="en-US" dirty="0"/>
            </a:br>
            <a:r>
              <a:rPr lang="en-US" dirty="0"/>
              <a:t/>
            </a:r>
            <a:br>
              <a:rPr lang="en-US" dirty="0"/>
            </a:br>
            <a:r>
              <a:rPr lang="en-US" dirty="0"/>
              <a:t>Attribute 17: (qualitative) </a:t>
            </a:r>
            <a:br>
              <a:rPr lang="en-US" dirty="0"/>
            </a:br>
            <a:r>
              <a:rPr lang="en-US" dirty="0"/>
              <a:t>Job </a:t>
            </a:r>
            <a:br>
              <a:rPr lang="en-US" dirty="0"/>
            </a:br>
            <a:r>
              <a:rPr lang="en-US" dirty="0"/>
              <a:t>A171 : unemployed/ unskilled - non-resident </a:t>
            </a:r>
            <a:br>
              <a:rPr lang="en-US" dirty="0"/>
            </a:br>
            <a:r>
              <a:rPr lang="en-US" dirty="0"/>
              <a:t>A172 : unskilled - resident </a:t>
            </a:r>
            <a:br>
              <a:rPr lang="en-US" dirty="0"/>
            </a:br>
            <a:r>
              <a:rPr lang="en-US" dirty="0"/>
              <a:t>A173 : skilled employee / official </a:t>
            </a:r>
            <a:br>
              <a:rPr lang="en-US" dirty="0"/>
            </a:br>
            <a:r>
              <a:rPr lang="en-US" dirty="0"/>
              <a:t>A174 : management/ self-employed/ </a:t>
            </a:r>
            <a:br>
              <a:rPr lang="en-US" dirty="0"/>
            </a:br>
            <a:r>
              <a:rPr lang="en-US" dirty="0"/>
              <a:t>highly qualified employee/ officer </a:t>
            </a:r>
            <a:br>
              <a:rPr lang="en-US" dirty="0"/>
            </a:br>
            <a:r>
              <a:rPr lang="en-US" dirty="0"/>
              <a:t/>
            </a:r>
            <a:br>
              <a:rPr lang="en-US" dirty="0"/>
            </a:br>
            <a:r>
              <a:rPr lang="en-US" dirty="0"/>
              <a:t>Attribute 18: (numerical) </a:t>
            </a:r>
            <a:br>
              <a:rPr lang="en-US" dirty="0"/>
            </a:br>
            <a:r>
              <a:rPr lang="en-US" dirty="0"/>
              <a:t>Number of people being liable to provide maintenance for </a:t>
            </a:r>
            <a:br>
              <a:rPr lang="en-US" dirty="0"/>
            </a:br>
            <a:r>
              <a:rPr lang="en-US" dirty="0"/>
              <a:t/>
            </a:r>
            <a:br>
              <a:rPr lang="en-US" dirty="0"/>
            </a:br>
            <a:r>
              <a:rPr lang="en-US" dirty="0"/>
              <a:t>Attribute 19: (qualitative) </a:t>
            </a:r>
            <a:br>
              <a:rPr lang="en-US" dirty="0"/>
            </a:br>
            <a:r>
              <a:rPr lang="en-US" dirty="0"/>
              <a:t>Telephone </a:t>
            </a:r>
            <a:br>
              <a:rPr lang="en-US" dirty="0"/>
            </a:br>
            <a:r>
              <a:rPr lang="en-US" dirty="0"/>
              <a:t>A191 : none </a:t>
            </a:r>
            <a:br>
              <a:rPr lang="en-US" dirty="0"/>
            </a:br>
            <a:r>
              <a:rPr lang="en-US" dirty="0"/>
              <a:t>A192 : yes, registered under the customers name </a:t>
            </a:r>
            <a:br>
              <a:rPr lang="en-US" dirty="0"/>
            </a:br>
            <a:r>
              <a:rPr lang="en-US" dirty="0"/>
              <a:t/>
            </a:r>
            <a:br>
              <a:rPr lang="en-US" dirty="0"/>
            </a:br>
            <a:r>
              <a:rPr lang="en-US" dirty="0"/>
              <a:t>Attribute 20: (qualitative) </a:t>
            </a:r>
            <a:br>
              <a:rPr lang="en-US" dirty="0"/>
            </a:br>
            <a:r>
              <a:rPr lang="en-US" dirty="0"/>
              <a:t>foreign worker </a:t>
            </a:r>
            <a:br>
              <a:rPr lang="en-US" dirty="0"/>
            </a:br>
            <a:r>
              <a:rPr lang="en-US" dirty="0"/>
              <a:t>A201 : yes </a:t>
            </a:r>
            <a:br>
              <a:rPr lang="en-US" dirty="0"/>
            </a:br>
            <a:r>
              <a:rPr lang="en-US" dirty="0"/>
              <a:t>A202 : no </a:t>
            </a:r>
          </a:p>
        </p:txBody>
      </p:sp>
      <p:sp>
        <p:nvSpPr>
          <p:cNvPr id="4" name="Slide Number Placeholder 3"/>
          <p:cNvSpPr>
            <a:spLocks noGrp="1"/>
          </p:cNvSpPr>
          <p:nvPr>
            <p:ph type="sldNum" sz="quarter" idx="10"/>
          </p:nvPr>
        </p:nvSpPr>
        <p:spPr/>
        <p:txBody>
          <a:bodyPr/>
          <a:lstStyle/>
          <a:p>
            <a:fld id="{C7FA689C-7A94-4775-AB50-7BA2C61A5391}" type="slidenum">
              <a:rPr lang="en-US" smtClean="0"/>
              <a:pPr/>
              <a:t>43</a:t>
            </a:fld>
            <a:endParaRPr lang="en-US" dirty="0"/>
          </a:p>
        </p:txBody>
      </p:sp>
    </p:spTree>
    <p:extLst>
      <p:ext uri="{BB962C8B-B14F-4D97-AF65-F5344CB8AC3E}">
        <p14:creationId xmlns:p14="http://schemas.microsoft.com/office/powerpoint/2010/main" val="3888642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45</a:t>
            </a:fld>
            <a:endParaRPr lang="en-US" dirty="0"/>
          </a:p>
        </p:txBody>
      </p:sp>
    </p:spTree>
    <p:extLst>
      <p:ext uri="{BB962C8B-B14F-4D97-AF65-F5344CB8AC3E}">
        <p14:creationId xmlns:p14="http://schemas.microsoft.com/office/powerpoint/2010/main" val="259869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20</a:t>
            </a:fld>
            <a:endParaRPr lang="en-US" dirty="0"/>
          </a:p>
        </p:txBody>
      </p:sp>
    </p:spTree>
    <p:extLst>
      <p:ext uri="{BB962C8B-B14F-4D97-AF65-F5344CB8AC3E}">
        <p14:creationId xmlns:p14="http://schemas.microsoft.com/office/powerpoint/2010/main" val="736436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26</a:t>
            </a:fld>
            <a:endParaRPr lang="en-US" dirty="0"/>
          </a:p>
        </p:txBody>
      </p:sp>
    </p:spTree>
    <p:extLst>
      <p:ext uri="{BB962C8B-B14F-4D97-AF65-F5344CB8AC3E}">
        <p14:creationId xmlns:p14="http://schemas.microsoft.com/office/powerpoint/2010/main" val="205774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28</a:t>
            </a:fld>
            <a:endParaRPr lang="en-US" dirty="0"/>
          </a:p>
        </p:txBody>
      </p:sp>
    </p:spTree>
    <p:extLst>
      <p:ext uri="{BB962C8B-B14F-4D97-AF65-F5344CB8AC3E}">
        <p14:creationId xmlns:p14="http://schemas.microsoft.com/office/powerpoint/2010/main" val="1520199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29</a:t>
            </a:fld>
            <a:endParaRPr lang="en-US" dirty="0"/>
          </a:p>
        </p:txBody>
      </p:sp>
    </p:spTree>
    <p:extLst>
      <p:ext uri="{BB962C8B-B14F-4D97-AF65-F5344CB8AC3E}">
        <p14:creationId xmlns:p14="http://schemas.microsoft.com/office/powerpoint/2010/main" val="282501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34</a:t>
            </a:fld>
            <a:endParaRPr lang="en-US" dirty="0"/>
          </a:p>
        </p:txBody>
      </p:sp>
    </p:spTree>
    <p:extLst>
      <p:ext uri="{BB962C8B-B14F-4D97-AF65-F5344CB8AC3E}">
        <p14:creationId xmlns:p14="http://schemas.microsoft.com/office/powerpoint/2010/main" val="3653941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35</a:t>
            </a:fld>
            <a:endParaRPr lang="en-US" dirty="0"/>
          </a:p>
        </p:txBody>
      </p:sp>
    </p:spTree>
    <p:extLst>
      <p:ext uri="{BB962C8B-B14F-4D97-AF65-F5344CB8AC3E}">
        <p14:creationId xmlns:p14="http://schemas.microsoft.com/office/powerpoint/2010/main" val="73724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36</a:t>
            </a:fld>
            <a:endParaRPr lang="en-US" dirty="0"/>
          </a:p>
        </p:txBody>
      </p:sp>
    </p:spTree>
    <p:extLst>
      <p:ext uri="{BB962C8B-B14F-4D97-AF65-F5344CB8AC3E}">
        <p14:creationId xmlns:p14="http://schemas.microsoft.com/office/powerpoint/2010/main" val="3692945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FA689C-7A94-4775-AB50-7BA2C61A5391}" type="slidenum">
              <a:rPr lang="en-US" smtClean="0"/>
              <a:pPr/>
              <a:t>38</a:t>
            </a:fld>
            <a:endParaRPr lang="en-US" dirty="0"/>
          </a:p>
        </p:txBody>
      </p:sp>
    </p:spTree>
    <p:extLst>
      <p:ext uri="{BB962C8B-B14F-4D97-AF65-F5344CB8AC3E}">
        <p14:creationId xmlns:p14="http://schemas.microsoft.com/office/powerpoint/2010/main" val="3982516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Name Her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solidFill>
                <a:effectLst/>
                <a:uLnTx/>
                <a:uFillTx/>
                <a:latin typeface="+mn-lt"/>
                <a:ea typeface="+mn-ea"/>
                <a:cs typeface="Arial"/>
              </a:defRPr>
            </a:lvl1pPr>
          </a:lstStyle>
          <a:p>
            <a:pPr lvl="0"/>
            <a:r>
              <a:rPr lang="en-US" dirty="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a:t>Who what when where</a:t>
            </a:r>
          </a:p>
        </p:txBody>
      </p:sp>
      <p:sp>
        <p:nvSpPr>
          <p:cNvPr id="5"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lvl1pPr>
          </a:lstStyle>
          <a:p>
            <a:pPr lvl="0"/>
            <a:r>
              <a:rPr lang="en-US" dirty="0"/>
              <a:t>Insert Title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solidFill>
                  <a:schemeClr val="tx1"/>
                </a:solidFill>
                <a:latin typeface="Arial" pitchFamily="34" charset="0"/>
                <a:ea typeface="+mn-ea"/>
                <a:cs typeface="Arial" pitchFamily="34" charset="0"/>
              </a:defRPr>
            </a:lvl1pPr>
          </a:lstStyle>
          <a:p>
            <a:pPr lvl="0"/>
            <a:r>
              <a:rPr lang="en-US" dirty="0"/>
              <a:t>Text 4</a:t>
            </a:r>
            <a:endParaRPr lang="en-IN" dirty="0"/>
          </a:p>
        </p:txBody>
      </p:sp>
      <p:sp>
        <p:nvSpPr>
          <p:cNvPr id="12" name="Title 4"/>
          <p:cNvSpPr>
            <a:spLocks noGrp="1"/>
          </p:cNvSpPr>
          <p:nvPr>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itle 4"/>
          <p:cNvSpPr>
            <a:spLocks noGrp="1"/>
          </p:cNvSpPr>
          <p:nvPr userDrawn="1">
            <p:ph type="title" hasCustomPrompt="1"/>
          </p:nvPr>
        </p:nvSpPr>
        <p:spPr>
          <a:xfrm>
            <a:off x="460375" y="140024"/>
            <a:ext cx="8229600" cy="553998"/>
          </a:xfrm>
          <a:prstGeom prst="rect">
            <a:avLst/>
          </a:prstGeom>
        </p:spPr>
        <p:txBody>
          <a:bodyPr/>
          <a:lstStyle>
            <a:lvl1pPr algn="ctr">
              <a:defRPr/>
            </a:lvl1pPr>
          </a:lstStyle>
          <a:p>
            <a:r>
              <a:rPr lang="en-US" dirty="0"/>
              <a:t>Click to Add Title</a:t>
            </a:r>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solidFill>
                  <a:schemeClr val="tx1"/>
                </a:solidFill>
                <a:latin typeface="Arial" pitchFamily="34" charset="0"/>
                <a:ea typeface="+mn-ea"/>
                <a:cs typeface="Arial" pitchFamily="34" charset="0"/>
              </a:defRPr>
            </a:lvl1pPr>
          </a:lstStyle>
          <a:p>
            <a:pPr lvl="0"/>
            <a:r>
              <a:rPr lang="en-US" dirty="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solidFill>
                  <a:schemeClr val="tx1"/>
                </a:solidFill>
                <a:latin typeface="Arial" pitchFamily="34" charset="0"/>
                <a:ea typeface="+mn-ea"/>
                <a:cs typeface="Arial" pitchFamily="34" charset="0"/>
              </a:defRPr>
            </a:lvl1pPr>
          </a:lstStyle>
          <a:p>
            <a:pPr lvl="0"/>
            <a:r>
              <a:rPr lang="en-US" dirty="0"/>
              <a:t>Text Here</a:t>
            </a:r>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userDrawn="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dirty="0"/>
            </a:p>
          </p:txBody>
        </p:sp>
      </p:grpSp>
      <p:pic>
        <p:nvPicPr>
          <p:cNvPr id="117" name="Picture 116" descr="G_2_Finel.png"/>
          <p:cNvPicPr>
            <a:picLocks noChangeAspect="1"/>
          </p:cNvPicPr>
          <p:nvPr userDrawn="1"/>
        </p:nvPicPr>
        <p:blipFill>
          <a:blip r:embed="rId3" cstate="print"/>
          <a:stretch>
            <a:fillRect/>
          </a:stretch>
        </p:blipFill>
        <p:spPr>
          <a:xfrm>
            <a:off x="4554604" y="3124200"/>
            <a:ext cx="4513196" cy="3048000"/>
          </a:xfrm>
          <a:prstGeom prst="rect">
            <a:avLst/>
          </a:prstGeom>
        </p:spPr>
      </p:pic>
      <p:pic>
        <p:nvPicPr>
          <p:cNvPr id="4109" name="Picture 13" descr="artplus_nature_naturalcity42_f"/>
          <p:cNvPicPr>
            <a:picLocks noChangeAspect="1" noChangeArrowheads="1"/>
          </p:cNvPicPr>
          <p:nvPr/>
        </p:nvPicPr>
        <p:blipFill>
          <a:blip r:embed="rId4" cstate="print"/>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a:prstGeom prst="rect">
            <a:avLst/>
          </a:prstGeom>
        </p:spPr>
        <p:txBody>
          <a:bodyPr/>
          <a:lstStyle>
            <a:lvl1pPr algn="l">
              <a:defRPr lang="en-US" sz="3400" b="1" i="0" dirty="0">
                <a:solidFill>
                  <a:schemeClr val="bg1"/>
                </a:solidFill>
                <a:latin typeface="+mj-lt"/>
                <a:ea typeface="+mj-ea"/>
                <a:cs typeface="+mj-cs"/>
              </a:defRPr>
            </a:lvl1pPr>
          </a:lstStyle>
          <a:p>
            <a:r>
              <a:rPr lang="en-US" dirty="0"/>
              <a:t>Click to edit Master title style</a:t>
            </a:r>
          </a:p>
        </p:txBody>
      </p:sp>
      <p:pic>
        <p:nvPicPr>
          <p:cNvPr id="4105" name="Picture 9" descr="artplus_nature_naturalcity42_b"/>
          <p:cNvPicPr>
            <a:picLocks noChangeAspect="1" noChangeArrowheads="1"/>
          </p:cNvPicPr>
          <p:nvPr/>
        </p:nvPicPr>
        <p:blipFill>
          <a:blip r:embed="rId5" cstate="print"/>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6" cstate="print"/>
          <a:srcRect/>
          <a:stretch>
            <a:fillRect/>
          </a:stretch>
        </p:blipFill>
        <p:spPr bwMode="auto">
          <a:xfrm>
            <a:off x="5925312"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7" cstate="print"/>
          <a:srcRect/>
          <a:stretch>
            <a:fillRect/>
          </a:stretch>
        </p:blipFill>
        <p:spPr bwMode="auto">
          <a:xfrm>
            <a:off x="5626100" y="2862263"/>
            <a:ext cx="623888" cy="5794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5"/>
                                        </p:tgtEl>
                                        <p:attrNameLst>
                                          <p:attrName>style.visibility</p:attrName>
                                        </p:attrNameLst>
                                      </p:cBhvr>
                                      <p:to>
                                        <p:strVal val="visible"/>
                                      </p:to>
                                    </p:set>
                                    <p:animEffect transition="in" filter="fade">
                                      <p:cBhvr>
                                        <p:cTn id="7" dur="1000"/>
                                        <p:tgtEl>
                                          <p:spTgt spid="410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wipe(down)">
                                      <p:cBhvr>
                                        <p:cTn id="11" dur="500"/>
                                        <p:tgtEl>
                                          <p:spTgt spid="4107"/>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4104"/>
                                        </p:tgtEl>
                                        <p:attrNameLst>
                                          <p:attrName>style.visibility</p:attrName>
                                        </p:attrNameLst>
                                      </p:cBhvr>
                                      <p:to>
                                        <p:strVal val="visible"/>
                                      </p:to>
                                    </p:set>
                                    <p:animEffect transition="in" filter="wipe(down)">
                                      <p:cBhvr>
                                        <p:cTn id="15" dur="500"/>
                                        <p:tgtEl>
                                          <p:spTgt spid="4104"/>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4109"/>
                                        </p:tgtEl>
                                        <p:attrNameLst>
                                          <p:attrName>style.visibility</p:attrName>
                                        </p:attrNameLst>
                                      </p:cBhvr>
                                      <p:to>
                                        <p:strVal val="visible"/>
                                      </p:to>
                                    </p:set>
                                    <p:animEffect transition="in" filter="wipe(down)">
                                      <p:cBhvr>
                                        <p:cTn id="19" dur="10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endParaRPr lang="en-US"/>
          </a:p>
        </p:txBody>
      </p:sp>
      <p:sp>
        <p:nvSpPr>
          <p:cNvPr id="5" name="Footer Placeholder 4"/>
          <p:cNvSpPr>
            <a:spLocks noGrp="1"/>
          </p:cNvSpPr>
          <p:nvPr>
            <p:ph type="ftr" sz="quarter" idx="11"/>
          </p:nvPr>
        </p:nvSpPr>
        <p:spPr>
          <a:xfrm>
            <a:off x="2640596" y="6476999"/>
            <a:ext cx="5507719" cy="274320"/>
          </a:xfrm>
          <a:prstGeom prst="rect">
            <a:avLst/>
          </a:prstGeom>
        </p:spPr>
        <p:txBody>
          <a:bodyPr/>
          <a:lstStyle/>
          <a:p>
            <a:r>
              <a:rPr lang="en-US"/>
              <a:t>Shapes: Introductory basics you can't live without</a:t>
            </a:r>
          </a:p>
        </p:txBody>
      </p:sp>
      <p:sp>
        <p:nvSpPr>
          <p:cNvPr id="6" name="Slide Number Placeholder 5"/>
          <p:cNvSpPr>
            <a:spLocks noGrp="1"/>
          </p:cNvSpPr>
          <p:nvPr>
            <p:ph type="sldNum" sz="quarter" idx="12"/>
          </p:nvPr>
        </p:nvSpPr>
        <p:spPr>
          <a:xfrm>
            <a:off x="8204396" y="6476999"/>
            <a:ext cx="733864" cy="274320"/>
          </a:xfrm>
          <a:prstGeom prst="rect">
            <a:avLst/>
          </a:prstGeom>
        </p:spPr>
        <p:txBody>
          <a:bodyPr/>
          <a:lstStyle/>
          <a:p>
            <a:fld id="{84DACE6F-F406-4ED2-AB86-D251132232B1}" type="slidenum">
              <a:rPr lang="en-US" smtClean="0"/>
              <a:pPr/>
              <a:t>‹#›</a:t>
            </a:fld>
            <a:endParaRPr lang="en-US"/>
          </a:p>
        </p:txBody>
      </p:sp>
    </p:spTree>
    <p:extLst>
      <p:ext uri="{BB962C8B-B14F-4D97-AF65-F5344CB8AC3E}">
        <p14:creationId xmlns:p14="http://schemas.microsoft.com/office/powerpoint/2010/main" val="365988473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solidFill>
                <a:effectLst/>
                <a:uLnTx/>
                <a:uFillTx/>
                <a:latin typeface="+mn-lt"/>
                <a:ea typeface="+mn-ea"/>
                <a:cs typeface="+mn-cs"/>
              </a:defRPr>
            </a:lvl1pPr>
          </a:lstStyle>
          <a:p>
            <a:pPr lvl="0"/>
            <a:r>
              <a:rPr lang="en-US" dirty="0"/>
              <a:t>Insert Text</a:t>
            </a:r>
          </a:p>
          <a:p>
            <a:pPr lvl="0"/>
            <a:r>
              <a:rPr lang="en-US" dirty="0"/>
              <a:t>Insert Text</a:t>
            </a:r>
          </a:p>
          <a:p>
            <a:pPr lvl="0"/>
            <a:r>
              <a:rPr lang="en-US" dirty="0"/>
              <a:t>Insert Text</a:t>
            </a:r>
          </a:p>
          <a:p>
            <a:pPr lvl="0"/>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a:t>Insert Text</a:t>
            </a:r>
          </a:p>
          <a:p>
            <a:pPr lvl="0"/>
            <a:endParaRPr lang="en-US" dirty="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solidFill>
                <a:effectLst/>
                <a:uLnTx/>
                <a:uFillTx/>
                <a:latin typeface="Arial"/>
                <a:ea typeface="+mn-ea"/>
                <a:cs typeface="Arial"/>
              </a:defRPr>
            </a:lvl1pPr>
          </a:lstStyle>
          <a:p>
            <a:pPr lvl="0"/>
            <a:r>
              <a:rPr lang="en-US" dirty="0"/>
              <a:t>INSERT COLUMN HEADING HERE</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476999"/>
            <a:ext cx="2133600" cy="274320"/>
          </a:xfrm>
          <a:prstGeom prst="rect">
            <a:avLst/>
          </a:prstGeom>
        </p:spPr>
        <p:txBody>
          <a:bodyPr/>
          <a:lstStyle/>
          <a:p>
            <a:r>
              <a:rPr lang="en-US" dirty="0"/>
              <a:t>July 2017</a:t>
            </a:r>
          </a:p>
        </p:txBody>
      </p:sp>
      <p:sp>
        <p:nvSpPr>
          <p:cNvPr id="4" name="Footer Placeholder 3"/>
          <p:cNvSpPr>
            <a:spLocks noGrp="1"/>
          </p:cNvSpPr>
          <p:nvPr>
            <p:ph type="ftr" sz="quarter" idx="11"/>
          </p:nvPr>
        </p:nvSpPr>
        <p:spPr>
          <a:xfrm>
            <a:off x="2640596" y="6476999"/>
            <a:ext cx="5507719" cy="274320"/>
          </a:xfrm>
          <a:prstGeom prst="rect">
            <a:avLst/>
          </a:prstGeom>
        </p:spPr>
        <p:txBody>
          <a:bodyPr/>
          <a:lstStyle>
            <a:lvl1pPr>
              <a:defRPr/>
            </a:lvl1pPr>
          </a:lstStyle>
          <a:p>
            <a:r>
              <a:rPr lang="en-US" dirty="0" err="1"/>
              <a:t>Mukesh</a:t>
            </a:r>
            <a:r>
              <a:rPr lang="en-US" dirty="0"/>
              <a:t> </a:t>
            </a:r>
            <a:r>
              <a:rPr lang="en-US" dirty="0" err="1"/>
              <a:t>Rao</a:t>
            </a:r>
            <a:endParaRPr lang="en-US" dirty="0"/>
          </a:p>
        </p:txBody>
      </p:sp>
      <p:sp>
        <p:nvSpPr>
          <p:cNvPr id="5" name="Slide Number Placeholder 4"/>
          <p:cNvSpPr>
            <a:spLocks noGrp="1"/>
          </p:cNvSpPr>
          <p:nvPr>
            <p:ph type="sldNum" sz="quarter" idx="12"/>
          </p:nvPr>
        </p:nvSpPr>
        <p:spPr>
          <a:xfrm>
            <a:off x="8204396" y="6476999"/>
            <a:ext cx="733864" cy="274320"/>
          </a:xfrm>
          <a:prstGeom prst="rect">
            <a:avLst/>
          </a:prstGeom>
        </p:spPr>
        <p:txBody>
          <a:bodyPr/>
          <a:lstStyle/>
          <a:p>
            <a:fld id="{8631FF35-3F7D-4363-8164-17F69D3BF807}" type="slidenum">
              <a:rPr lang="en-US" smtClean="0"/>
              <a:pPr/>
              <a:t>‹#›</a:t>
            </a:fld>
            <a:endParaRPr lang="en-US"/>
          </a:p>
        </p:txBody>
      </p:sp>
      <p:sp>
        <p:nvSpPr>
          <p:cNvPr id="6" name="TextBox 5"/>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Supervised Machine Learning</a:t>
            </a:r>
          </a:p>
        </p:txBody>
      </p:sp>
    </p:spTree>
    <p:extLst>
      <p:ext uri="{BB962C8B-B14F-4D97-AF65-F5344CB8AC3E}">
        <p14:creationId xmlns:p14="http://schemas.microsoft.com/office/powerpoint/2010/main" val="4026132081"/>
      </p:ext>
    </p:extLst>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prstGeom prst="rect">
            <a:avLst/>
          </a:prstGeo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a:t>Insert Title</a:t>
            </a:r>
            <a:br>
              <a:rPr lang="en-US" dirty="0"/>
            </a:br>
            <a:r>
              <a:rPr lang="en-US" dirty="0"/>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Tree>
    <p:extLst>
      <p:ext uri="{BB962C8B-B14F-4D97-AF65-F5344CB8AC3E}">
        <p14:creationId xmlns:p14="http://schemas.microsoft.com/office/powerpoint/2010/main" val="82297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3541" y="301152"/>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78103"/>
            <a:ext cx="7696200" cy="1143000"/>
          </a:xfrm>
          <a:prstGeom prst="rect">
            <a:avLst/>
          </a:prstGeom>
        </p:spPr>
        <p:txBody>
          <a:bodyPr/>
          <a:lstStyle/>
          <a:p>
            <a:r>
              <a:rPr lang="en-US"/>
              <a:t>Click to edit Master title style</a:t>
            </a:r>
            <a:endParaRPr lang="en-US" dirty="0"/>
          </a:p>
        </p:txBody>
      </p:sp>
    </p:spTree>
  </p:cSld>
  <p:clrMapOvr>
    <a:masterClrMapping/>
  </p:clrMapOvr>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p:cNvSpPr>
            <a:spLocks noGrp="1"/>
          </p:cNvSpPr>
          <p:nvPr>
            <p:ph type="title"/>
          </p:nvPr>
        </p:nvSpPr>
        <p:spPr>
          <a:xfrm>
            <a:off x="0" y="0"/>
            <a:ext cx="7563358" cy="914400"/>
          </a:xfrm>
          <a:prstGeom prst="rect">
            <a:avLst/>
          </a:prstGeom>
        </p:spPr>
        <p:txBody>
          <a:bodyPr>
            <a:normAutofit/>
          </a:bodyPr>
          <a:lstStyle>
            <a:lvl1pPr algn="l">
              <a:defRPr sz="3200">
                <a:latin typeface="Gill Sans MT" pitchFamily="34" charset="0"/>
              </a:defRPr>
            </a:lvl1pPr>
          </a:lstStyle>
          <a:p>
            <a:r>
              <a:rPr lang="en-US"/>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ctr"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IN" dirty="0"/>
              <a:t>Please use bullet points on this slide when the content is heavy break it up into highlights, don’t use paragraphs of text</a:t>
            </a:r>
            <a:endParaRPr lang="en-US" dirty="0"/>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solidFill>
                <a:latin typeface="Arial" pitchFamily="34" charset="0"/>
                <a:ea typeface="+mn-ea"/>
                <a:cs typeface="Arial" pitchFamily="34" charset="0"/>
              </a:defRPr>
            </a:lvl1pPr>
          </a:lstStyle>
          <a:p>
            <a:pPr lvl="0"/>
            <a:r>
              <a:rPr lang="en-US" dirty="0"/>
              <a:t>Insert Text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a:solidFill>
                  <a:schemeClr val="tx1">
                    <a:lumMod val="65000"/>
                    <a:lumOff val="35000"/>
                  </a:schemeClr>
                </a:solidFill>
                <a:cs typeface="Arial"/>
              </a:rPr>
              <a:t>the image. Insert Text </a:t>
            </a:r>
            <a:r>
              <a:rPr lang="en-US" dirty="0" err="1">
                <a:solidFill>
                  <a:schemeClr val="tx1">
                    <a:lumMod val="65000"/>
                    <a:lumOff val="35000"/>
                  </a:schemeClr>
                </a:solidFill>
                <a:cs typeface="Arial"/>
              </a:rPr>
              <a:t>Here.</a:t>
            </a:r>
            <a:r>
              <a:rPr lang="en-US" dirty="0">
                <a:solidFill>
                  <a:schemeClr val="tx1">
                    <a:lumMod val="65000"/>
                    <a:lumOff val="35000"/>
                  </a:schemeClr>
                </a:solidFill>
                <a:cs typeface="Arial"/>
              </a:rPr>
              <a:t> Keep text as minimal as possible.</a:t>
            </a:r>
            <a:endParaRPr lang="en-US" dirty="0">
              <a:solidFill>
                <a:schemeClr val="tx1">
                  <a:lumMod val="65000"/>
                  <a:lumOff val="35000"/>
                </a:schemeClr>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a:solidFill>
                  <a:schemeClr val="tx1">
                    <a:lumMod val="65000"/>
                    <a:lumOff val="35000"/>
                  </a:schemeClr>
                </a:solidFill>
                <a:cs typeface="Arial"/>
              </a:rPr>
              <a:t>This vertical image should be aligned left and centered vertically on the slide. </a:t>
            </a:r>
            <a:br>
              <a:rPr lang="en-US" dirty="0">
                <a:solidFill>
                  <a:schemeClr val="tx1">
                    <a:lumMod val="65000"/>
                    <a:lumOff val="35000"/>
                  </a:schemeClr>
                </a:solidFill>
                <a:cs typeface="Arial"/>
              </a:rPr>
            </a:br>
            <a:r>
              <a:rPr lang="en-US" dirty="0">
                <a:solidFill>
                  <a:schemeClr val="tx1">
                    <a:lumMod val="65000"/>
                    <a:lumOff val="35000"/>
                  </a:schemeClr>
                </a:solidFill>
                <a:cs typeface="Arial"/>
              </a:rPr>
              <a:t/>
            </a:r>
            <a:br>
              <a:rPr lang="en-US" dirty="0">
                <a:solidFill>
                  <a:schemeClr val="tx1">
                    <a:lumMod val="65000"/>
                    <a:lumOff val="35000"/>
                  </a:schemeClr>
                </a:solidFill>
                <a:cs typeface="Arial"/>
              </a:rPr>
            </a:br>
            <a:r>
              <a:rPr lang="en-US" dirty="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a:prstGeom prst="rect">
            <a:avLst/>
          </a:prstGeom>
        </p:spPr>
        <p:txBody>
          <a:bodyPr/>
          <a:lstStyle>
            <a:lvl1pPr algn="ctr">
              <a:defRPr/>
            </a:lvl1pPr>
          </a:lstStyle>
          <a:p>
            <a:r>
              <a:rPr lang="en-US" dirty="0"/>
              <a:t>Vertical image with bullet points</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lang="en-US" sz="3000" b="1" kern="1200" noProof="0" dirty="0">
                <a:solidFill>
                  <a:schemeClr val="tx1"/>
                </a:solidFill>
                <a:latin typeface="+mj-lt"/>
                <a:ea typeface="+mn-ea"/>
                <a:cs typeface="Aria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chemeClr val="tx1"/>
                </a:solidFill>
                <a:latin typeface="+mn-lt"/>
                <a:ea typeface="+mn-ea"/>
                <a:cs typeface="+mn-cs"/>
              </a:defRPr>
            </a:lvl1pPr>
          </a:lstStyle>
          <a:p>
            <a:pPr lvl="0"/>
            <a:r>
              <a:rPr lang="en-IN" dirty="0"/>
              <a:t>Paragraph text should be left aligned. Adjust the height of this text box when needed. Make sure this box is </a:t>
            </a:r>
            <a:r>
              <a:rPr lang="en-IN" dirty="0" err="1"/>
              <a:t>centered</a:t>
            </a:r>
            <a:r>
              <a:rPr lang="en-IN" dirty="0"/>
              <a:t> horizontally on the page and to the image. 20 </a:t>
            </a:r>
            <a:r>
              <a:rPr lang="en-IN" dirty="0" err="1"/>
              <a:t>pt</a:t>
            </a:r>
            <a:r>
              <a:rPr lang="en-IN" dirty="0"/>
              <a:t> text should be used. Keep text as minimal as possible.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a:prstGeom prst="rect">
            <a:avLst/>
          </a:prstGeom>
        </p:spPr>
        <p:txBody>
          <a:bodyPr/>
          <a:lstStyle>
            <a:lvl1pPr marL="0" marR="0" indent="0" algn="ctr" defTabSz="457200" rtl="0" eaLnBrk="1" fontAlgn="auto" latinLnBrk="0" hangingPunct="1">
              <a:lnSpc>
                <a:spcPct val="100000"/>
              </a:lnSpc>
              <a:spcBef>
                <a:spcPct val="0"/>
              </a:spcBef>
              <a:spcAft>
                <a:spcPts val="0"/>
              </a:spcAft>
              <a:tabLst/>
              <a:defRPr baseline="0">
                <a:solidFill>
                  <a:schemeClr val="tx1"/>
                </a:solidFill>
              </a:defRPr>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a:t>The horizontal image should be center aligned</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ase in point">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dirty="0"/>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dirty="0"/>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chemeClr val="tx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tx1"/>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a:t>Add Highlights of the topic and only </a:t>
            </a:r>
            <a:br>
              <a:rPr lang="en-US" dirty="0"/>
            </a:br>
            <a:r>
              <a:rPr lang="en-US" dirty="0"/>
              <a:t>5 lines of text is allowed, beyond </a:t>
            </a:r>
            <a:br>
              <a:rPr lang="en-US" dirty="0"/>
            </a:br>
            <a:r>
              <a:rPr lang="en-US" dirty="0"/>
              <a:t>that it will not be readable.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17"/>
          <p:cNvSpPr>
            <a:spLocks noChangeArrowheads="1"/>
          </p:cNvSpPr>
          <p:nvPr userDrawn="1"/>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defRPr/>
            </a:pPr>
            <a:endParaRPr lang="en-US" dirty="0"/>
          </a:p>
        </p:txBody>
      </p:sp>
      <p:sp>
        <p:nvSpPr>
          <p:cNvPr id="3" name="Text Placeholder 2"/>
          <p:cNvSpPr>
            <a:spLocks noGrp="1"/>
          </p:cNvSpPr>
          <p:nvPr>
            <p:ph type="body" idx="1"/>
          </p:nvPr>
        </p:nvSpPr>
        <p:spPr>
          <a:xfrm>
            <a:off x="457200" y="1362456"/>
            <a:ext cx="8229600" cy="4525963"/>
          </a:xfrm>
          <a:prstGeom prst="rect">
            <a:avLst/>
          </a:prstGeom>
          <a:noFill/>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pic>
        <p:nvPicPr>
          <p:cNvPr id="61" name="Picture 19" descr="1"/>
          <p:cNvPicPr>
            <a:picLocks noChangeAspect="1" noChangeArrowheads="1"/>
          </p:cNvPicPr>
          <p:nvPr userDrawn="1"/>
        </p:nvPicPr>
        <p:blipFill>
          <a:blip r:embed="rId27" cstate="print"/>
          <a:srcRect b="38461"/>
          <a:stretch>
            <a:fillRect/>
          </a:stretch>
        </p:blipFill>
        <p:spPr bwMode="auto">
          <a:xfrm>
            <a:off x="0" y="6324600"/>
            <a:ext cx="9144000" cy="542925"/>
          </a:xfrm>
          <a:prstGeom prst="rect">
            <a:avLst/>
          </a:prstGeom>
          <a:noFill/>
          <a:ln w="9525">
            <a:noFill/>
            <a:miter lim="800000"/>
            <a:headEnd/>
            <a:tailEnd/>
          </a:ln>
        </p:spPr>
      </p:pic>
      <p:sp>
        <p:nvSpPr>
          <p:cNvPr id="7" name="TextBox 6"/>
          <p:cNvSpPr txBox="1"/>
          <p:nvPr userDrawn="1"/>
        </p:nvSpPr>
        <p:spPr>
          <a:xfrm>
            <a:off x="0" y="0"/>
            <a:ext cx="9144000" cy="523220"/>
          </a:xfrm>
          <a:prstGeom prst="rect">
            <a:avLst/>
          </a:prstGeom>
          <a:solidFill>
            <a:schemeClr val="accent1">
              <a:lumMod val="40000"/>
              <a:lumOff val="60000"/>
            </a:schemeClr>
          </a:solidFill>
        </p:spPr>
        <p:txBody>
          <a:bodyPr wrap="square" rtlCol="0">
            <a:spAutoFit/>
          </a:bodyPr>
          <a:lstStyle/>
          <a:p>
            <a:r>
              <a:rPr lang="en-US" sz="2800" dirty="0"/>
              <a:t>Introduction to machine learning</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6" r:id="rId10"/>
    <p:sldLayoutId id="2147483677" r:id="rId11"/>
    <p:sldLayoutId id="2147483678" r:id="rId12"/>
    <p:sldLayoutId id="2147483679" r:id="rId13"/>
    <p:sldLayoutId id="2147483680" r:id="rId14"/>
    <p:sldLayoutId id="2147483681" r:id="rId15"/>
    <p:sldLayoutId id="2147483682" r:id="rId16"/>
    <p:sldLayoutId id="2147483686" r:id="rId17"/>
    <p:sldLayoutId id="2147483662" r:id="rId18"/>
    <p:sldLayoutId id="2147483688" r:id="rId19"/>
    <p:sldLayoutId id="2147483689" r:id="rId20"/>
    <p:sldLayoutId id="2147483692" r:id="rId21"/>
    <p:sldLayoutId id="2147483694" r:id="rId22"/>
    <p:sldLayoutId id="2147483695" r:id="rId23"/>
    <p:sldLayoutId id="2147483696" r:id="rId24"/>
    <p:sldLayoutId id="2147483698" r:id="rId25"/>
  </p:sldLayoutIdLst>
  <p:txStyles>
    <p:titleStyle>
      <a:lvl1pPr algn="l" defTabSz="457200" rtl="0" eaLnBrk="1" latinLnBrk="0" hangingPunct="1">
        <a:spcBef>
          <a:spcPct val="0"/>
        </a:spcBef>
        <a:buNone/>
        <a:defRPr lang="en-US" sz="3000" b="1" kern="1200" dirty="0">
          <a:solidFill>
            <a:schemeClr val="tx1"/>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18.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hyperlink" Target="https://archive.ics.uci.edu/ml/datasets/statlog+(german+credit+data)"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162300" y="3198167"/>
            <a:ext cx="2819400" cy="461665"/>
          </a:xfrm>
        </p:spPr>
        <p:txBody>
          <a:bodyPr wrap="square">
            <a:spAutoFit/>
          </a:bodyPr>
          <a:lstStyle/>
          <a:p>
            <a:pPr marL="0" indent="0" algn="ctr">
              <a:buNone/>
            </a:pPr>
            <a:r>
              <a:rPr lang="en-IN" sz="2400" b="1" u="sng" dirty="0"/>
              <a:t>Decision Trees</a:t>
            </a:r>
          </a:p>
        </p:txBody>
      </p:sp>
    </p:spTree>
    <p:extLst>
      <p:ext uri="{BB962C8B-B14F-4D97-AF65-F5344CB8AC3E}">
        <p14:creationId xmlns:p14="http://schemas.microsoft.com/office/powerpoint/2010/main" val="3690279191"/>
      </p:ext>
    </p:extLst>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BD883240-49DD-4D8F-9110-C9D7AE674431}"/>
              </a:ext>
            </a:extLst>
          </p:cNvPr>
          <p:cNvPicPr>
            <a:picLocks noChangeAspect="1"/>
          </p:cNvPicPr>
          <p:nvPr/>
        </p:nvPicPr>
        <p:blipFill>
          <a:blip r:embed="rId2"/>
          <a:stretch>
            <a:fillRect/>
          </a:stretch>
        </p:blipFill>
        <p:spPr>
          <a:xfrm>
            <a:off x="431800" y="1749236"/>
            <a:ext cx="4058228" cy="2819400"/>
          </a:xfrm>
          <a:prstGeom prst="rect">
            <a:avLst/>
          </a:prstGeom>
        </p:spPr>
      </p:pic>
      <p:sp>
        <p:nvSpPr>
          <p:cNvPr id="30" name="TextBox 29">
            <a:extLst>
              <a:ext uri="{FF2B5EF4-FFF2-40B4-BE49-F238E27FC236}">
                <a16:creationId xmlns:a16="http://schemas.microsoft.com/office/drawing/2014/main" id="{58D3BB2A-915E-4DB2-897C-6C67360752F6}"/>
              </a:ext>
            </a:extLst>
          </p:cNvPr>
          <p:cNvSpPr txBox="1"/>
          <p:nvPr/>
        </p:nvSpPr>
        <p:spPr>
          <a:xfrm>
            <a:off x="5314372" y="1413063"/>
            <a:ext cx="2762828" cy="4278094"/>
          </a:xfrm>
          <a:prstGeom prst="rect">
            <a:avLst/>
          </a:prstGeom>
          <a:noFill/>
        </p:spPr>
        <p:txBody>
          <a:bodyPr wrap="square" rtlCol="0">
            <a:spAutoFit/>
          </a:bodyPr>
          <a:lstStyle/>
          <a:p>
            <a:r>
              <a:rPr lang="en-US" sz="1600" dirty="0"/>
              <a:t>The tree thus has given us the following relation between “Weight”, “Horse-Power” and “Car Type” as</a:t>
            </a:r>
          </a:p>
          <a:p>
            <a:endParaRPr lang="en-US" dirty="0"/>
          </a:p>
          <a:p>
            <a:r>
              <a:rPr lang="en-US" sz="1400" dirty="0"/>
              <a:t>If </a:t>
            </a:r>
            <a:r>
              <a:rPr lang="en-US" sz="1400" dirty="0" err="1"/>
              <a:t>wt</a:t>
            </a:r>
            <a:r>
              <a:rPr lang="en-US" sz="1400" dirty="0"/>
              <a:t> &gt; 2000</a:t>
            </a:r>
          </a:p>
          <a:p>
            <a:r>
              <a:rPr lang="en-US" sz="1400" dirty="0"/>
              <a:t>    if hp &gt; 100</a:t>
            </a:r>
          </a:p>
          <a:p>
            <a:r>
              <a:rPr lang="en-US" sz="1400" dirty="0"/>
              <a:t>        class = “L”</a:t>
            </a:r>
          </a:p>
          <a:p>
            <a:r>
              <a:rPr lang="en-US" sz="1400" dirty="0"/>
              <a:t>    else</a:t>
            </a:r>
          </a:p>
          <a:p>
            <a:r>
              <a:rPr lang="en-US" sz="1400" dirty="0"/>
              <a:t>        class  = “S”</a:t>
            </a:r>
          </a:p>
          <a:p>
            <a:endParaRPr lang="en-US" sz="1400" dirty="0"/>
          </a:p>
          <a:p>
            <a:r>
              <a:rPr lang="en-US" sz="1400" dirty="0"/>
              <a:t>If </a:t>
            </a:r>
            <a:r>
              <a:rPr lang="en-US" sz="1400" dirty="0" err="1"/>
              <a:t>wt</a:t>
            </a:r>
            <a:r>
              <a:rPr lang="en-US" sz="1400" dirty="0"/>
              <a:t> &lt;= 2000</a:t>
            </a:r>
          </a:p>
          <a:p>
            <a:r>
              <a:rPr lang="en-US" sz="1400" dirty="0"/>
              <a:t>   if hp &gt; 200</a:t>
            </a:r>
          </a:p>
          <a:p>
            <a:r>
              <a:rPr lang="en-US" sz="1400" dirty="0"/>
              <a:t>      class = “L”</a:t>
            </a:r>
          </a:p>
          <a:p>
            <a:r>
              <a:rPr lang="en-US" sz="1400" dirty="0"/>
              <a:t>   else </a:t>
            </a:r>
          </a:p>
          <a:p>
            <a:r>
              <a:rPr lang="en-US" sz="1400" dirty="0"/>
              <a:t>      class = “S</a:t>
            </a:r>
          </a:p>
          <a:p>
            <a:endParaRPr lang="en-US" dirty="0"/>
          </a:p>
          <a:p>
            <a:endParaRPr lang="en-US" dirty="0"/>
          </a:p>
        </p:txBody>
      </p:sp>
      <p:sp>
        <p:nvSpPr>
          <p:cNvPr id="31" name="Arrow: Right 30">
            <a:extLst>
              <a:ext uri="{FF2B5EF4-FFF2-40B4-BE49-F238E27FC236}">
                <a16:creationId xmlns:a16="http://schemas.microsoft.com/office/drawing/2014/main" id="{41FC8FA0-F09D-4EE5-A0D4-3FB3E4D24BA4}"/>
              </a:ext>
            </a:extLst>
          </p:cNvPr>
          <p:cNvSpPr/>
          <p:nvPr/>
        </p:nvSpPr>
        <p:spPr>
          <a:xfrm>
            <a:off x="4648200" y="2971800"/>
            <a:ext cx="533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48C56F5-8E0B-4F16-B269-3FA9F48159DE}"/>
              </a:ext>
            </a:extLst>
          </p:cNvPr>
          <p:cNvSpPr/>
          <p:nvPr/>
        </p:nvSpPr>
        <p:spPr>
          <a:xfrm>
            <a:off x="228600" y="914400"/>
            <a:ext cx="3647217" cy="369332"/>
          </a:xfrm>
          <a:prstGeom prst="rect">
            <a:avLst/>
          </a:prstGeom>
        </p:spPr>
        <p:txBody>
          <a:bodyPr wrap="none">
            <a:spAutoFit/>
          </a:bodyPr>
          <a:lstStyle/>
          <a:p>
            <a:pPr marL="0" indent="0" fontAlgn="auto">
              <a:spcAft>
                <a:spcPts val="0"/>
              </a:spcAft>
              <a:buNone/>
            </a:pPr>
            <a:r>
              <a:rPr lang="en-US" altLang="en-US" b="1" u="sng" dirty="0"/>
              <a:t>Introduction to Decision Trees </a:t>
            </a:r>
            <a:r>
              <a:rPr lang="en-US" altLang="en-US" dirty="0"/>
              <a:t>-</a:t>
            </a:r>
          </a:p>
        </p:txBody>
      </p:sp>
    </p:spTree>
    <p:extLst>
      <p:ext uri="{BB962C8B-B14F-4D97-AF65-F5344CB8AC3E}">
        <p14:creationId xmlns:p14="http://schemas.microsoft.com/office/powerpoint/2010/main" val="1305621533"/>
      </p:ext>
    </p:extLst>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8D3BB2A-915E-4DB2-897C-6C67360752F6}"/>
              </a:ext>
            </a:extLst>
          </p:cNvPr>
          <p:cNvSpPr txBox="1"/>
          <p:nvPr/>
        </p:nvSpPr>
        <p:spPr>
          <a:xfrm>
            <a:off x="7027714" y="1413063"/>
            <a:ext cx="1887685" cy="1415772"/>
          </a:xfrm>
          <a:prstGeom prst="rect">
            <a:avLst/>
          </a:prstGeom>
          <a:noFill/>
        </p:spPr>
        <p:txBody>
          <a:bodyPr wrap="square" rtlCol="0">
            <a:spAutoFit/>
          </a:bodyPr>
          <a:lstStyle/>
          <a:p>
            <a:r>
              <a:rPr lang="en-US" sz="1600" dirty="0"/>
              <a:t>Predicted class of the new data point  </a:t>
            </a:r>
          </a:p>
          <a:p>
            <a:endParaRPr lang="en-US" dirty="0"/>
          </a:p>
          <a:p>
            <a:endParaRPr lang="en-US" dirty="0"/>
          </a:p>
          <a:p>
            <a:endParaRPr lang="en-US" dirty="0"/>
          </a:p>
        </p:txBody>
      </p:sp>
      <p:grpSp>
        <p:nvGrpSpPr>
          <p:cNvPr id="2" name="Group 1">
            <a:extLst>
              <a:ext uri="{FF2B5EF4-FFF2-40B4-BE49-F238E27FC236}">
                <a16:creationId xmlns:a16="http://schemas.microsoft.com/office/drawing/2014/main" id="{A30DD182-DE91-4F14-BF38-063BE05FAECF}"/>
              </a:ext>
            </a:extLst>
          </p:cNvPr>
          <p:cNvGrpSpPr/>
          <p:nvPr/>
        </p:nvGrpSpPr>
        <p:grpSpPr>
          <a:xfrm>
            <a:off x="2286000" y="1752600"/>
            <a:ext cx="5029200" cy="3844737"/>
            <a:chOff x="431800" y="1749236"/>
            <a:chExt cx="4374574" cy="2819400"/>
          </a:xfrm>
        </p:grpSpPr>
        <p:pic>
          <p:nvPicPr>
            <p:cNvPr id="29" name="Picture 28">
              <a:extLst>
                <a:ext uri="{FF2B5EF4-FFF2-40B4-BE49-F238E27FC236}">
                  <a16:creationId xmlns:a16="http://schemas.microsoft.com/office/drawing/2014/main" id="{BD883240-49DD-4D8F-9110-C9D7AE674431}"/>
                </a:ext>
              </a:extLst>
            </p:cNvPr>
            <p:cNvPicPr>
              <a:picLocks noChangeAspect="1"/>
            </p:cNvPicPr>
            <p:nvPr/>
          </p:nvPicPr>
          <p:blipFill>
            <a:blip r:embed="rId2"/>
            <a:stretch>
              <a:fillRect/>
            </a:stretch>
          </p:blipFill>
          <p:spPr>
            <a:xfrm>
              <a:off x="431800" y="1749236"/>
              <a:ext cx="4058228" cy="2819400"/>
            </a:xfrm>
            <a:prstGeom prst="rect">
              <a:avLst/>
            </a:prstGeom>
          </p:spPr>
        </p:pic>
        <p:sp>
          <p:nvSpPr>
            <p:cNvPr id="31" name="Arrow: Right 30">
              <a:extLst>
                <a:ext uri="{FF2B5EF4-FFF2-40B4-BE49-F238E27FC236}">
                  <a16:creationId xmlns:a16="http://schemas.microsoft.com/office/drawing/2014/main" id="{41FC8FA0-F09D-4EE5-A0D4-3FB3E4D24BA4}"/>
                </a:ext>
              </a:extLst>
            </p:cNvPr>
            <p:cNvSpPr/>
            <p:nvPr/>
          </p:nvSpPr>
          <p:spPr>
            <a:xfrm>
              <a:off x="4501574" y="3082736"/>
              <a:ext cx="304800" cy="152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3" name="Table 2">
            <a:extLst>
              <a:ext uri="{FF2B5EF4-FFF2-40B4-BE49-F238E27FC236}">
                <a16:creationId xmlns:a16="http://schemas.microsoft.com/office/drawing/2014/main" id="{A12B24C5-8AF5-4375-BC9C-283E4AB30D39}"/>
              </a:ext>
            </a:extLst>
          </p:cNvPr>
          <p:cNvGraphicFramePr>
            <a:graphicFrameLocks noGrp="1"/>
          </p:cNvGraphicFramePr>
          <p:nvPr>
            <p:extLst>
              <p:ext uri="{D42A27DB-BD31-4B8C-83A1-F6EECF244321}">
                <p14:modId xmlns:p14="http://schemas.microsoft.com/office/powerpoint/2010/main" val="1366747691"/>
              </p:ext>
            </p:extLst>
          </p:nvPr>
        </p:nvGraphicFramePr>
        <p:xfrm>
          <a:off x="198967" y="3657600"/>
          <a:ext cx="1828800" cy="2667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794385126"/>
                    </a:ext>
                  </a:extLst>
                </a:gridCol>
                <a:gridCol w="609600">
                  <a:extLst>
                    <a:ext uri="{9D8B030D-6E8A-4147-A177-3AD203B41FA5}">
                      <a16:colId xmlns:a16="http://schemas.microsoft.com/office/drawing/2014/main" val="3811454228"/>
                    </a:ext>
                  </a:extLst>
                </a:gridCol>
                <a:gridCol w="609600">
                  <a:extLst>
                    <a:ext uri="{9D8B030D-6E8A-4147-A177-3AD203B41FA5}">
                      <a16:colId xmlns:a16="http://schemas.microsoft.com/office/drawing/2014/main" val="140092055"/>
                    </a:ext>
                  </a:extLst>
                </a:gridCol>
              </a:tblGrid>
              <a:tr h="266700">
                <a:tc>
                  <a:txBody>
                    <a:bodyPr/>
                    <a:lstStyle/>
                    <a:p>
                      <a:pPr algn="l" rtl="0" fontAlgn="ctr"/>
                      <a:r>
                        <a:rPr lang="en-US" sz="1050" u="none" strike="noStrike" dirty="0">
                          <a:effectLst/>
                        </a:rPr>
                        <a:t>150</a:t>
                      </a:r>
                      <a:endParaRPr lang="en-US" sz="105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2500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a:t>
                      </a:r>
                      <a:endParaRPr lang="en-US" sz="105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74169811"/>
                  </a:ext>
                </a:extLst>
              </a:tr>
            </a:tbl>
          </a:graphicData>
        </a:graphic>
      </p:graphicFrame>
      <p:graphicFrame>
        <p:nvGraphicFramePr>
          <p:cNvPr id="7" name="Table 6">
            <a:extLst>
              <a:ext uri="{FF2B5EF4-FFF2-40B4-BE49-F238E27FC236}">
                <a16:creationId xmlns:a16="http://schemas.microsoft.com/office/drawing/2014/main" id="{2F19673B-0341-4347-B1D6-445947E08A1A}"/>
              </a:ext>
            </a:extLst>
          </p:cNvPr>
          <p:cNvGraphicFramePr>
            <a:graphicFrameLocks noGrp="1"/>
          </p:cNvGraphicFramePr>
          <p:nvPr>
            <p:extLst>
              <p:ext uri="{D42A27DB-BD31-4B8C-83A1-F6EECF244321}">
                <p14:modId xmlns:p14="http://schemas.microsoft.com/office/powerpoint/2010/main" val="696175203"/>
              </p:ext>
            </p:extLst>
          </p:nvPr>
        </p:nvGraphicFramePr>
        <p:xfrm>
          <a:off x="194733" y="3349626"/>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28743666"/>
                    </a:ext>
                  </a:extLst>
                </a:gridCol>
                <a:gridCol w="609600">
                  <a:extLst>
                    <a:ext uri="{9D8B030D-6E8A-4147-A177-3AD203B41FA5}">
                      <a16:colId xmlns:a16="http://schemas.microsoft.com/office/drawing/2014/main" val="1407651197"/>
                    </a:ext>
                  </a:extLst>
                </a:gridCol>
                <a:gridCol w="609600">
                  <a:extLst>
                    <a:ext uri="{9D8B030D-6E8A-4147-A177-3AD203B41FA5}">
                      <a16:colId xmlns:a16="http://schemas.microsoft.com/office/drawing/2014/main" val="283143414"/>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2749957158"/>
                  </a:ext>
                </a:extLst>
              </a:tr>
            </a:tbl>
          </a:graphicData>
        </a:graphic>
      </p:graphicFrame>
      <p:sp>
        <p:nvSpPr>
          <p:cNvPr id="4" name="TextBox 3">
            <a:extLst>
              <a:ext uri="{FF2B5EF4-FFF2-40B4-BE49-F238E27FC236}">
                <a16:creationId xmlns:a16="http://schemas.microsoft.com/office/drawing/2014/main" id="{D4688A54-3A4E-4262-86FB-633C6EC45F71}"/>
              </a:ext>
            </a:extLst>
          </p:cNvPr>
          <p:cNvSpPr txBox="1"/>
          <p:nvPr/>
        </p:nvSpPr>
        <p:spPr>
          <a:xfrm>
            <a:off x="7620000" y="3657600"/>
            <a:ext cx="990600" cy="253916"/>
          </a:xfrm>
          <a:prstGeom prst="rect">
            <a:avLst/>
          </a:prstGeom>
          <a:noFill/>
        </p:spPr>
        <p:txBody>
          <a:bodyPr wrap="square" rtlCol="0">
            <a:spAutoFit/>
          </a:bodyPr>
          <a:lstStyle/>
          <a:p>
            <a:r>
              <a:rPr lang="en-US" sz="1050" b="1" dirty="0"/>
              <a:t>Large Car</a:t>
            </a:r>
          </a:p>
        </p:txBody>
      </p:sp>
      <p:sp>
        <p:nvSpPr>
          <p:cNvPr id="5" name="Rectangle 4">
            <a:extLst>
              <a:ext uri="{FF2B5EF4-FFF2-40B4-BE49-F238E27FC236}">
                <a16:creationId xmlns:a16="http://schemas.microsoft.com/office/drawing/2014/main" id="{69BE84CE-FAD2-4C84-ABEE-5C101A22680A}"/>
              </a:ext>
            </a:extLst>
          </p:cNvPr>
          <p:cNvSpPr/>
          <p:nvPr/>
        </p:nvSpPr>
        <p:spPr>
          <a:xfrm>
            <a:off x="259583" y="1043731"/>
            <a:ext cx="3647217" cy="369332"/>
          </a:xfrm>
          <a:prstGeom prst="rect">
            <a:avLst/>
          </a:prstGeom>
        </p:spPr>
        <p:txBody>
          <a:bodyPr wrap="none">
            <a:spAutoFit/>
          </a:bodyPr>
          <a:lstStyle/>
          <a:p>
            <a:pPr marL="0" indent="0" fontAlgn="auto">
              <a:spcAft>
                <a:spcPts val="0"/>
              </a:spcAft>
              <a:buNone/>
            </a:pPr>
            <a:r>
              <a:rPr lang="en-US" altLang="en-US" b="1" u="sng" dirty="0"/>
              <a:t>Introduction to Decision Trees </a:t>
            </a:r>
            <a:r>
              <a:rPr lang="en-US" altLang="en-US" dirty="0"/>
              <a:t>-</a:t>
            </a:r>
          </a:p>
        </p:txBody>
      </p:sp>
    </p:spTree>
    <p:extLst>
      <p:ext uri="{BB962C8B-B14F-4D97-AF65-F5344CB8AC3E}">
        <p14:creationId xmlns:p14="http://schemas.microsoft.com/office/powerpoint/2010/main" val="197751948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38889E-6 2.22222E-6 L 0.31667 2.22222E-6 " pathEditMode="relative" rAng="0" ptsTypes="AA">
                                      <p:cBhvr>
                                        <p:cTn id="6" dur="2000" fill="hold"/>
                                        <p:tgtEl>
                                          <p:spTgt spid="3"/>
                                        </p:tgtEl>
                                        <p:attrNameLst>
                                          <p:attrName>ppt_x</p:attrName>
                                          <p:attrName>ppt_y</p:attrName>
                                        </p:attrNameLst>
                                      </p:cBhvr>
                                      <p:rCtr x="15833" y="0"/>
                                    </p:animMotion>
                                  </p:childTnLst>
                                </p:cTn>
                              </p:par>
                            </p:childTnLst>
                          </p:cTn>
                        </p:par>
                        <p:par>
                          <p:cTn id="7" fill="hold">
                            <p:stCondLst>
                              <p:cond delay="2000"/>
                            </p:stCondLst>
                            <p:childTnLst>
                              <p:par>
                                <p:cTn id="8" presetID="43" presetClass="path" presetSubtype="0" accel="50000" decel="50000" fill="hold" nodeType="afterEffect">
                                  <p:stCondLst>
                                    <p:cond delay="0"/>
                                  </p:stCondLst>
                                  <p:childTnLst>
                                    <p:animMotion origin="layout" path="M 0.31667 2.22222E-6 L 0.36406 2.22222E-6 C 0.38542 2.22222E-6 0.41163 -0.03889 0.41163 -0.07014 L 0.41163 -0.14028 " pathEditMode="relative" rAng="0" ptsTypes="AAAA">
                                      <p:cBhvr>
                                        <p:cTn id="9" dur="2000" fill="hold"/>
                                        <p:tgtEl>
                                          <p:spTgt spid="3"/>
                                        </p:tgtEl>
                                        <p:attrNameLst>
                                          <p:attrName>ppt_x</p:attrName>
                                          <p:attrName>ppt_y</p:attrName>
                                        </p:attrNameLst>
                                      </p:cBhvr>
                                      <p:rCtr x="4740" y="-7014"/>
                                    </p:animMotion>
                                  </p:childTnLst>
                                </p:cTn>
                              </p:par>
                            </p:childTnLst>
                          </p:cTn>
                        </p:par>
                        <p:par>
                          <p:cTn id="10" fill="hold">
                            <p:stCondLst>
                              <p:cond delay="4000"/>
                            </p:stCondLst>
                            <p:childTnLst>
                              <p:par>
                                <p:cTn id="11" presetID="63" presetClass="path" presetSubtype="0" accel="50000" decel="50000" fill="hold" nodeType="afterEffect">
                                  <p:stCondLst>
                                    <p:cond delay="0"/>
                                  </p:stCondLst>
                                  <p:childTnLst>
                                    <p:animMotion origin="layout" path="M 0.41163 -0.14028 L 0.5533 -0.05278 " pathEditMode="relative" rAng="0" ptsTypes="AA">
                                      <p:cBhvr>
                                        <p:cTn id="12" dur="2000" fill="hold"/>
                                        <p:tgtEl>
                                          <p:spTgt spid="3"/>
                                        </p:tgtEl>
                                        <p:attrNameLst>
                                          <p:attrName>ppt_x</p:attrName>
                                          <p:attrName>ppt_y</p:attrName>
                                        </p:attrNameLst>
                                      </p:cBhvr>
                                      <p:rCtr x="7083" y="4375"/>
                                    </p:animMotion>
                                  </p:childTnLst>
                                </p:cTn>
                              </p:par>
                            </p:childTnLst>
                          </p:cTn>
                        </p:par>
                        <p:par>
                          <p:cTn id="13" fill="hold">
                            <p:stCondLst>
                              <p:cond delay="60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1066800"/>
            <a:ext cx="8229600" cy="3927229"/>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b="1" u="sng" dirty="0"/>
              <a:t>Decision Trees </a:t>
            </a:r>
            <a:r>
              <a:rPr lang="en-US" altLang="en-US" sz="1800" dirty="0"/>
              <a:t>-</a:t>
            </a:r>
          </a:p>
          <a:p>
            <a:pPr marL="0" indent="0" fontAlgn="auto">
              <a:spcAft>
                <a:spcPts val="0"/>
              </a:spcAft>
              <a:buNone/>
            </a:pPr>
            <a:endParaRPr lang="en-US" sz="1400" dirty="0"/>
          </a:p>
          <a:p>
            <a:pPr marL="342900" indent="-342900" fontAlgn="auto">
              <a:spcAft>
                <a:spcPts val="0"/>
              </a:spcAft>
              <a:buFont typeface="+mj-lt"/>
              <a:buAutoNum type="arabicPeriod"/>
            </a:pPr>
            <a:r>
              <a:rPr lang="en-US" sz="1600" dirty="0"/>
              <a:t>Suppose we come across a combination of “Weight” and “Horse-Power” for any of the classes which was not available in the training data on which the decision tree was built. For e.g. a Small Car with  </a:t>
            </a:r>
            <a:r>
              <a:rPr lang="en-US" sz="1600" dirty="0" err="1"/>
              <a:t>HorsePower</a:t>
            </a:r>
            <a:r>
              <a:rPr lang="en-US" sz="1600" dirty="0"/>
              <a:t> of 250 and Weight is 2000. The Decision Tree will classify it as  Large Car.</a:t>
            </a:r>
          </a:p>
          <a:p>
            <a:pPr marL="342900" indent="-342900" fontAlgn="auto">
              <a:spcAft>
                <a:spcPts val="0"/>
              </a:spcAft>
              <a:buFont typeface="+mj-lt"/>
              <a:buAutoNum type="arabicPeriod"/>
            </a:pPr>
            <a:endParaRPr lang="en-US" sz="1600" dirty="0"/>
          </a:p>
          <a:p>
            <a:pPr marL="342900" indent="-342900" fontAlgn="auto">
              <a:spcAft>
                <a:spcPts val="0"/>
              </a:spcAft>
              <a:buFont typeface="+mj-lt"/>
              <a:buAutoNum type="arabicPeriod"/>
            </a:pPr>
            <a:r>
              <a:rPr lang="en-US" sz="1600" dirty="0"/>
              <a:t>Such classification errors can occur both during the training and testing. They are called training errors and testing errors. This is true for any algorithm</a:t>
            </a:r>
          </a:p>
          <a:p>
            <a:pPr marL="342900" indent="-342900" fontAlgn="auto">
              <a:spcAft>
                <a:spcPts val="0"/>
              </a:spcAft>
              <a:buFont typeface="+mj-lt"/>
              <a:buAutoNum type="arabicPeriod"/>
            </a:pPr>
            <a:endParaRPr lang="en-US" sz="1600" dirty="0"/>
          </a:p>
          <a:p>
            <a:pPr marL="342900" indent="-342900" fontAlgn="auto">
              <a:spcAft>
                <a:spcPts val="0"/>
              </a:spcAft>
              <a:buFont typeface="+mj-lt"/>
              <a:buAutoNum type="arabicPeriod"/>
            </a:pPr>
            <a:r>
              <a:rPr lang="en-US" sz="1600" dirty="0"/>
              <a:t>The decision tree algorithm by default will try to build a tree where the smallest child nodes are perfectly homogenous in the target columns. This is called overfit model</a:t>
            </a:r>
          </a:p>
          <a:p>
            <a:pPr marL="342900" indent="-342900" fontAlgn="auto">
              <a:spcAft>
                <a:spcPts val="0"/>
              </a:spcAft>
              <a:buFont typeface="+mj-lt"/>
              <a:buAutoNum type="arabicPeriod"/>
            </a:pPr>
            <a:endParaRPr lang="en-US" sz="1600" dirty="0"/>
          </a:p>
          <a:p>
            <a:pPr marL="0" indent="0" fontAlgn="auto">
              <a:spcAft>
                <a:spcPts val="0"/>
              </a:spcAft>
              <a:buNone/>
            </a:pPr>
            <a:endParaRPr lang="en-US" sz="1600" dirty="0"/>
          </a:p>
        </p:txBody>
      </p:sp>
    </p:spTree>
    <p:extLst>
      <p:ext uri="{BB962C8B-B14F-4D97-AF65-F5344CB8AC3E}">
        <p14:creationId xmlns:p14="http://schemas.microsoft.com/office/powerpoint/2010/main" val="3353563564"/>
      </p:ext>
    </p:extLst>
  </p:cSld>
  <p:clrMapOvr>
    <a:masterClrMapping/>
  </p:clrMapOvr>
  <p:transition spd="med">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1066800"/>
            <a:ext cx="8229600" cy="515833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b="1" u="sng" dirty="0"/>
              <a:t>Decision Trees </a:t>
            </a:r>
            <a:r>
              <a:rPr lang="en-US" altLang="en-US" sz="1800" dirty="0"/>
              <a:t>-</a:t>
            </a:r>
          </a:p>
          <a:p>
            <a:pPr marL="0" indent="0" fontAlgn="auto">
              <a:spcAft>
                <a:spcPts val="0"/>
              </a:spcAft>
              <a:buNone/>
            </a:pPr>
            <a:endParaRPr lang="en-US" sz="1400" dirty="0"/>
          </a:p>
          <a:p>
            <a:pPr marL="342900" indent="-342900" fontAlgn="auto">
              <a:spcAft>
                <a:spcPts val="0"/>
              </a:spcAft>
              <a:buFont typeface="+mj-lt"/>
              <a:buAutoNum type="arabicPeriod" startAt="4"/>
            </a:pPr>
            <a:endParaRPr lang="en-US" sz="1600" dirty="0"/>
          </a:p>
          <a:p>
            <a:pPr marL="342900" indent="-342900" fontAlgn="auto">
              <a:spcAft>
                <a:spcPts val="0"/>
              </a:spcAft>
              <a:buFont typeface="+mj-lt"/>
              <a:buAutoNum type="arabicPeriod" startAt="4"/>
            </a:pPr>
            <a:r>
              <a:rPr lang="en-US" sz="1600" dirty="0"/>
              <a:t>Sometimes when the algorithm runs out of independent attributes to use to break a node into smaller nodes or it is forced to stop, we may find nodes where the target column is not homogenous </a:t>
            </a:r>
          </a:p>
          <a:p>
            <a:pPr marL="342900" indent="-342900" fontAlgn="auto">
              <a:spcAft>
                <a:spcPts val="0"/>
              </a:spcAft>
              <a:buFont typeface="+mj-lt"/>
              <a:buAutoNum type="arabicPeriod" startAt="4"/>
            </a:pPr>
            <a:endParaRPr lang="en-US" sz="1600" dirty="0"/>
          </a:p>
          <a:p>
            <a:pPr marL="342900" indent="-342900" fontAlgn="auto">
              <a:spcAft>
                <a:spcPts val="0"/>
              </a:spcAft>
              <a:buFont typeface="+mj-lt"/>
              <a:buAutoNum type="arabicPeriod" startAt="4"/>
            </a:pPr>
            <a:endParaRPr lang="en-US" sz="1600" dirty="0"/>
          </a:p>
          <a:p>
            <a:pPr marL="342900" indent="-342900" fontAlgn="auto">
              <a:spcAft>
                <a:spcPts val="0"/>
              </a:spcAft>
              <a:buFont typeface="+mj-lt"/>
              <a:buAutoNum type="arabicPeriod" startAt="4"/>
            </a:pPr>
            <a:endParaRPr lang="en-US" sz="1600" dirty="0"/>
          </a:p>
          <a:p>
            <a:pPr marL="342900" indent="-342900" fontAlgn="auto">
              <a:spcAft>
                <a:spcPts val="0"/>
              </a:spcAft>
              <a:buFont typeface="+mj-lt"/>
              <a:buAutoNum type="arabicPeriod" startAt="4"/>
            </a:pPr>
            <a:endParaRPr lang="en-US" sz="1600" dirty="0"/>
          </a:p>
          <a:p>
            <a:pPr marL="342900" indent="-342900" fontAlgn="auto">
              <a:spcAft>
                <a:spcPts val="0"/>
              </a:spcAft>
              <a:buFont typeface="+mj-lt"/>
              <a:buAutoNum type="arabicPeriod" startAt="4"/>
            </a:pPr>
            <a:endParaRPr lang="en-US" sz="1600" dirty="0"/>
          </a:p>
          <a:p>
            <a:pPr marL="342900" indent="-342900" fontAlgn="auto">
              <a:spcAft>
                <a:spcPts val="0"/>
              </a:spcAft>
              <a:buFont typeface="+mj-lt"/>
              <a:buAutoNum type="arabicPeriod" startAt="4"/>
            </a:pPr>
            <a:endParaRPr lang="en-US" sz="1600" dirty="0"/>
          </a:p>
          <a:p>
            <a:pPr marL="342900" indent="-342900" fontAlgn="auto">
              <a:spcAft>
                <a:spcPts val="0"/>
              </a:spcAft>
              <a:buFont typeface="+mj-lt"/>
              <a:buAutoNum type="arabicPeriod" startAt="4"/>
            </a:pPr>
            <a:endParaRPr lang="en-US" sz="1600" dirty="0" smtClean="0"/>
          </a:p>
          <a:p>
            <a:pPr marL="342900" indent="-342900" fontAlgn="auto">
              <a:spcAft>
                <a:spcPts val="0"/>
              </a:spcAft>
              <a:buFont typeface="+mj-lt"/>
              <a:buAutoNum type="arabicPeriod" startAt="4"/>
            </a:pPr>
            <a:endParaRPr lang="en-US" sz="1600" dirty="0"/>
          </a:p>
          <a:p>
            <a:pPr marL="342900" indent="-342900" fontAlgn="auto">
              <a:spcAft>
                <a:spcPts val="0"/>
              </a:spcAft>
              <a:buFont typeface="+mj-lt"/>
              <a:buAutoNum type="arabicPeriod" startAt="4"/>
            </a:pPr>
            <a:r>
              <a:rPr lang="en-US" sz="1600" dirty="0" smtClean="0"/>
              <a:t>In </a:t>
            </a:r>
            <a:r>
              <a:rPr lang="en-US" sz="1600" dirty="0"/>
              <a:t>such case, the label assigned to the node is based on majority class and the ratio of the classes indicates the posterior probability of the two classes at that node. P(s) = ¾  and P(L) = ¼ </a:t>
            </a:r>
            <a:endParaRPr lang="en-IN" sz="1600" dirty="0"/>
          </a:p>
          <a:p>
            <a:pPr marL="342900" indent="-342900" fontAlgn="auto">
              <a:spcAft>
                <a:spcPts val="0"/>
              </a:spcAft>
              <a:buFont typeface="+mj-lt"/>
              <a:buAutoNum type="arabicPeriod" startAt="4"/>
            </a:pPr>
            <a:endParaRPr lang="en-US" sz="1600" dirty="0"/>
          </a:p>
        </p:txBody>
      </p:sp>
      <p:graphicFrame>
        <p:nvGraphicFramePr>
          <p:cNvPr id="4" name="Table 3">
            <a:extLst>
              <a:ext uri="{FF2B5EF4-FFF2-40B4-BE49-F238E27FC236}">
                <a16:creationId xmlns:a16="http://schemas.microsoft.com/office/drawing/2014/main" id="{4D30CB0E-1D91-4B73-B2FE-BB1D8790DB40}"/>
              </a:ext>
            </a:extLst>
          </p:cNvPr>
          <p:cNvGraphicFramePr>
            <a:graphicFrameLocks noGrp="1"/>
          </p:cNvGraphicFramePr>
          <p:nvPr>
            <p:extLst>
              <p:ext uri="{D42A27DB-BD31-4B8C-83A1-F6EECF244321}">
                <p14:modId xmlns:p14="http://schemas.microsoft.com/office/powerpoint/2010/main" val="2582235496"/>
              </p:ext>
            </p:extLst>
          </p:nvPr>
        </p:nvGraphicFramePr>
        <p:xfrm>
          <a:off x="3429000" y="3743325"/>
          <a:ext cx="1828800" cy="1076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26056170"/>
                    </a:ext>
                  </a:extLst>
                </a:gridCol>
                <a:gridCol w="609600">
                  <a:extLst>
                    <a:ext uri="{9D8B030D-6E8A-4147-A177-3AD203B41FA5}">
                      <a16:colId xmlns:a16="http://schemas.microsoft.com/office/drawing/2014/main" val="1490837712"/>
                    </a:ext>
                  </a:extLst>
                </a:gridCol>
                <a:gridCol w="609600">
                  <a:extLst>
                    <a:ext uri="{9D8B030D-6E8A-4147-A177-3AD203B41FA5}">
                      <a16:colId xmlns:a16="http://schemas.microsoft.com/office/drawing/2014/main" val="2810285237"/>
                    </a:ext>
                  </a:extLst>
                </a:gridCol>
              </a:tblGrid>
              <a:tr h="266700">
                <a:tc>
                  <a:txBody>
                    <a:bodyPr/>
                    <a:lstStyle/>
                    <a:p>
                      <a:pPr algn="l" rtl="0" fontAlgn="ctr"/>
                      <a:r>
                        <a:rPr lang="en-US" sz="1000" u="none" strike="noStrike" dirty="0">
                          <a:effectLst/>
                        </a:rPr>
                        <a:t>90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1500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9846361"/>
                  </a:ext>
                </a:extLst>
              </a:tr>
              <a:tr h="276225">
                <a:tc>
                  <a:txBody>
                    <a:bodyPr/>
                    <a:lstStyle/>
                    <a:p>
                      <a:pPr algn="l" rtl="0" fontAlgn="ctr"/>
                      <a:r>
                        <a:rPr lang="en-US" sz="1000" u="none" strike="noStrike">
                          <a:effectLst/>
                        </a:rPr>
                        <a:t>100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1700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36962117"/>
                  </a:ext>
                </a:extLst>
              </a:tr>
              <a:tr h="266700">
                <a:tc>
                  <a:txBody>
                    <a:bodyPr/>
                    <a:lstStyle/>
                    <a:p>
                      <a:pPr algn="l" rtl="0" fontAlgn="ctr"/>
                      <a:r>
                        <a:rPr lang="en-US" sz="1000" u="none" strike="noStrike">
                          <a:effectLst/>
                        </a:rPr>
                        <a:t>90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2000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85428172"/>
                  </a:ext>
                </a:extLst>
              </a:tr>
              <a:tr h="266700">
                <a:tc>
                  <a:txBody>
                    <a:bodyPr/>
                    <a:lstStyle/>
                    <a:p>
                      <a:pPr algn="l" rtl="0" fontAlgn="ctr"/>
                      <a:r>
                        <a:rPr lang="en-US" sz="1000" u="none" strike="noStrike">
                          <a:effectLst/>
                        </a:rPr>
                        <a:t>215</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2000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87601835"/>
                  </a:ext>
                </a:extLst>
              </a:tr>
            </a:tbl>
          </a:graphicData>
        </a:graphic>
      </p:graphicFrame>
      <p:graphicFrame>
        <p:nvGraphicFramePr>
          <p:cNvPr id="5" name="Table 4">
            <a:extLst>
              <a:ext uri="{FF2B5EF4-FFF2-40B4-BE49-F238E27FC236}">
                <a16:creationId xmlns:a16="http://schemas.microsoft.com/office/drawing/2014/main" id="{3EB8E05A-4D21-4CA9-A181-5364067228DE}"/>
              </a:ext>
            </a:extLst>
          </p:cNvPr>
          <p:cNvGraphicFramePr>
            <a:graphicFrameLocks noGrp="1"/>
          </p:cNvGraphicFramePr>
          <p:nvPr>
            <p:extLst>
              <p:ext uri="{D42A27DB-BD31-4B8C-83A1-F6EECF244321}">
                <p14:modId xmlns:p14="http://schemas.microsoft.com/office/powerpoint/2010/main" val="4104223558"/>
              </p:ext>
            </p:extLst>
          </p:nvPr>
        </p:nvGraphicFramePr>
        <p:xfrm>
          <a:off x="3429000" y="3429000"/>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320865094"/>
                  </a:ext>
                </a:extLst>
              </a:tr>
            </a:tbl>
          </a:graphicData>
        </a:graphic>
      </p:graphicFrame>
      <p:sp>
        <p:nvSpPr>
          <p:cNvPr id="2" name="TextBox 1">
            <a:extLst>
              <a:ext uri="{FF2B5EF4-FFF2-40B4-BE49-F238E27FC236}">
                <a16:creationId xmlns:a16="http://schemas.microsoft.com/office/drawing/2014/main" id="{72378F6F-3E0C-4699-A3E9-0AA5A30AEDD5}"/>
              </a:ext>
            </a:extLst>
          </p:cNvPr>
          <p:cNvSpPr txBox="1"/>
          <p:nvPr/>
        </p:nvSpPr>
        <p:spPr>
          <a:xfrm>
            <a:off x="3810000" y="3200400"/>
            <a:ext cx="990600" cy="253916"/>
          </a:xfrm>
          <a:prstGeom prst="rect">
            <a:avLst/>
          </a:prstGeom>
          <a:noFill/>
        </p:spPr>
        <p:txBody>
          <a:bodyPr wrap="square" rtlCol="0">
            <a:spAutoFit/>
          </a:bodyPr>
          <a:lstStyle/>
          <a:p>
            <a:r>
              <a:rPr lang="en-US" sz="1050" dirty="0"/>
              <a:t>Small Cars</a:t>
            </a:r>
          </a:p>
        </p:txBody>
      </p:sp>
    </p:spTree>
    <p:extLst>
      <p:ext uri="{BB962C8B-B14F-4D97-AF65-F5344CB8AC3E}">
        <p14:creationId xmlns:p14="http://schemas.microsoft.com/office/powerpoint/2010/main" val="3593945990"/>
      </p:ext>
    </p:extLst>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5105400" y="1066800"/>
            <a:ext cx="3489434" cy="3557897"/>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b="1" u="sng" dirty="0"/>
              <a:t>Decision Trees </a:t>
            </a:r>
            <a:r>
              <a:rPr lang="en-US" altLang="en-US" sz="1800" dirty="0"/>
              <a:t>-</a:t>
            </a:r>
          </a:p>
          <a:p>
            <a:pPr marL="0" indent="0" fontAlgn="auto">
              <a:spcAft>
                <a:spcPts val="0"/>
              </a:spcAft>
              <a:buNone/>
            </a:pPr>
            <a:endParaRPr lang="en-US" sz="1400" dirty="0"/>
          </a:p>
          <a:p>
            <a:pPr marL="342900" indent="-342900" fontAlgn="auto">
              <a:spcAft>
                <a:spcPts val="0"/>
              </a:spcAft>
              <a:buFont typeface="+mj-lt"/>
              <a:buAutoNum type="arabicPeriod" startAt="7"/>
            </a:pPr>
            <a:r>
              <a:rPr lang="en-IN" sz="1400" dirty="0"/>
              <a:t>Decision trees consist of nodes and branches. Nodes represent a decision function while branch represents the result of the function. </a:t>
            </a:r>
            <a:r>
              <a:rPr lang="en-US" sz="1400" dirty="0"/>
              <a:t>Thus it is a flow chart for deciding how to classify a new observation:</a:t>
            </a:r>
          </a:p>
          <a:p>
            <a:pPr marL="342900" indent="-342900" fontAlgn="auto">
              <a:spcAft>
                <a:spcPts val="0"/>
              </a:spcAft>
              <a:buFont typeface="+mj-lt"/>
              <a:buAutoNum type="arabicPeriod" startAt="7"/>
            </a:pPr>
            <a:endParaRPr lang="en-IN" sz="1400" dirty="0"/>
          </a:p>
          <a:p>
            <a:pPr marL="342900" indent="-342900" fontAlgn="auto">
              <a:spcAft>
                <a:spcPts val="0"/>
              </a:spcAft>
              <a:buFont typeface="+mj-lt"/>
              <a:buAutoNum type="arabicPeriod" startAt="7"/>
            </a:pPr>
            <a:r>
              <a:rPr lang="en-IN" sz="1400" dirty="0"/>
              <a:t>The nodes are of three types, Root Node (representing the original data), Branch Node (representing a function), Leaf Node (which holds the result of all the previous functions that connect to it)</a:t>
            </a:r>
          </a:p>
        </p:txBody>
      </p:sp>
      <p:sp>
        <p:nvSpPr>
          <p:cNvPr id="4" name="TextBox 3">
            <a:extLst>
              <a:ext uri="{FF2B5EF4-FFF2-40B4-BE49-F238E27FC236}">
                <a16:creationId xmlns:a16="http://schemas.microsoft.com/office/drawing/2014/main" id="{0B0DF715-4461-48B3-9A0E-75D0EBBB1016}"/>
              </a:ext>
            </a:extLst>
          </p:cNvPr>
          <p:cNvSpPr txBox="1"/>
          <p:nvPr/>
        </p:nvSpPr>
        <p:spPr>
          <a:xfrm>
            <a:off x="381000" y="5257800"/>
            <a:ext cx="1219200" cy="253916"/>
          </a:xfrm>
          <a:prstGeom prst="rect">
            <a:avLst/>
          </a:prstGeom>
          <a:noFill/>
        </p:spPr>
        <p:txBody>
          <a:bodyPr wrap="square" rtlCol="0">
            <a:spAutoFit/>
          </a:bodyPr>
          <a:lstStyle/>
          <a:p>
            <a:r>
              <a:rPr lang="en-US" sz="1050" dirty="0"/>
              <a:t>Root Node</a:t>
            </a:r>
          </a:p>
        </p:txBody>
      </p:sp>
      <p:pic>
        <p:nvPicPr>
          <p:cNvPr id="5" name="Picture 4">
            <a:extLst>
              <a:ext uri="{FF2B5EF4-FFF2-40B4-BE49-F238E27FC236}">
                <a16:creationId xmlns:a16="http://schemas.microsoft.com/office/drawing/2014/main" id="{5567C48E-01ED-4B10-B957-557701DF05D1}"/>
              </a:ext>
            </a:extLst>
          </p:cNvPr>
          <p:cNvPicPr>
            <a:picLocks noChangeAspect="1"/>
          </p:cNvPicPr>
          <p:nvPr/>
        </p:nvPicPr>
        <p:blipFill>
          <a:blip r:embed="rId2"/>
          <a:stretch>
            <a:fillRect/>
          </a:stretch>
        </p:blipFill>
        <p:spPr>
          <a:xfrm>
            <a:off x="278585" y="1801165"/>
            <a:ext cx="4826815" cy="3295650"/>
          </a:xfrm>
          <a:prstGeom prst="rect">
            <a:avLst/>
          </a:prstGeom>
        </p:spPr>
      </p:pic>
      <p:sp>
        <p:nvSpPr>
          <p:cNvPr id="6" name="TextBox 5">
            <a:extLst>
              <a:ext uri="{FF2B5EF4-FFF2-40B4-BE49-F238E27FC236}">
                <a16:creationId xmlns:a16="http://schemas.microsoft.com/office/drawing/2014/main" id="{6500A9B9-8D06-49B0-9788-120362C77E60}"/>
              </a:ext>
            </a:extLst>
          </p:cNvPr>
          <p:cNvSpPr txBox="1"/>
          <p:nvPr/>
        </p:nvSpPr>
        <p:spPr>
          <a:xfrm>
            <a:off x="3886200" y="5257800"/>
            <a:ext cx="1219200" cy="253916"/>
          </a:xfrm>
          <a:prstGeom prst="rect">
            <a:avLst/>
          </a:prstGeom>
          <a:noFill/>
        </p:spPr>
        <p:txBody>
          <a:bodyPr wrap="square" rtlCol="0">
            <a:spAutoFit/>
          </a:bodyPr>
          <a:lstStyle/>
          <a:p>
            <a:r>
              <a:rPr lang="en-US" sz="1050" dirty="0"/>
              <a:t>Leaf Node</a:t>
            </a:r>
          </a:p>
        </p:txBody>
      </p:sp>
      <p:sp>
        <p:nvSpPr>
          <p:cNvPr id="7" name="TextBox 6">
            <a:extLst>
              <a:ext uri="{FF2B5EF4-FFF2-40B4-BE49-F238E27FC236}">
                <a16:creationId xmlns:a16="http://schemas.microsoft.com/office/drawing/2014/main" id="{D2929A31-D929-403F-804A-235C065E396A}"/>
              </a:ext>
            </a:extLst>
          </p:cNvPr>
          <p:cNvSpPr txBox="1"/>
          <p:nvPr/>
        </p:nvSpPr>
        <p:spPr>
          <a:xfrm>
            <a:off x="2286000" y="5257800"/>
            <a:ext cx="1219200" cy="253916"/>
          </a:xfrm>
          <a:prstGeom prst="rect">
            <a:avLst/>
          </a:prstGeom>
          <a:noFill/>
        </p:spPr>
        <p:txBody>
          <a:bodyPr wrap="square" rtlCol="0">
            <a:spAutoFit/>
          </a:bodyPr>
          <a:lstStyle/>
          <a:p>
            <a:r>
              <a:rPr lang="en-US" sz="1050" dirty="0"/>
              <a:t>Branch Node</a:t>
            </a:r>
          </a:p>
        </p:txBody>
      </p:sp>
      <p:sp>
        <p:nvSpPr>
          <p:cNvPr id="8" name="TextBox 7">
            <a:extLst>
              <a:ext uri="{FF2B5EF4-FFF2-40B4-BE49-F238E27FC236}">
                <a16:creationId xmlns:a16="http://schemas.microsoft.com/office/drawing/2014/main" id="{420E6E0A-1C24-4F7D-877F-690FACCAB8ED}"/>
              </a:ext>
            </a:extLst>
          </p:cNvPr>
          <p:cNvSpPr txBox="1"/>
          <p:nvPr/>
        </p:nvSpPr>
        <p:spPr>
          <a:xfrm>
            <a:off x="685800" y="1385667"/>
            <a:ext cx="1219200" cy="415498"/>
          </a:xfrm>
          <a:prstGeom prst="rect">
            <a:avLst/>
          </a:prstGeom>
          <a:noFill/>
        </p:spPr>
        <p:txBody>
          <a:bodyPr wrap="square" rtlCol="0">
            <a:spAutoFit/>
          </a:bodyPr>
          <a:lstStyle/>
          <a:p>
            <a:r>
              <a:rPr lang="en-US" sz="1050" dirty="0"/>
              <a:t>Functions on branch nodes</a:t>
            </a:r>
          </a:p>
        </p:txBody>
      </p:sp>
      <p:cxnSp>
        <p:nvCxnSpPr>
          <p:cNvPr id="10" name="Straight Arrow Connector 9">
            <a:extLst>
              <a:ext uri="{FF2B5EF4-FFF2-40B4-BE49-F238E27FC236}">
                <a16:creationId xmlns:a16="http://schemas.microsoft.com/office/drawing/2014/main" id="{C468D80D-E27A-450D-8C01-9B0D7148BBD8}"/>
              </a:ext>
            </a:extLst>
          </p:cNvPr>
          <p:cNvCxnSpPr>
            <a:stCxn id="8" idx="2"/>
          </p:cNvCxnSpPr>
          <p:nvPr/>
        </p:nvCxnSpPr>
        <p:spPr>
          <a:xfrm>
            <a:off x="1295400" y="1801165"/>
            <a:ext cx="2362200" cy="8658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8750CC3-9B2D-438D-AF7B-676878DCAA78}"/>
              </a:ext>
            </a:extLst>
          </p:cNvPr>
          <p:cNvCxnSpPr>
            <a:cxnSpLocks/>
          </p:cNvCxnSpPr>
          <p:nvPr/>
        </p:nvCxnSpPr>
        <p:spPr>
          <a:xfrm>
            <a:off x="1295400" y="1842351"/>
            <a:ext cx="1028700" cy="15590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61C88A3-659C-4513-93CF-DC8E3AD54DA5}"/>
              </a:ext>
            </a:extLst>
          </p:cNvPr>
          <p:cNvCxnSpPr>
            <a:cxnSpLocks/>
          </p:cNvCxnSpPr>
          <p:nvPr/>
        </p:nvCxnSpPr>
        <p:spPr>
          <a:xfrm>
            <a:off x="1295400" y="1842351"/>
            <a:ext cx="2476500" cy="26110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924CCEE-81DF-4181-9F7E-55E8667F17F6}"/>
              </a:ext>
            </a:extLst>
          </p:cNvPr>
          <p:cNvSpPr txBox="1"/>
          <p:nvPr/>
        </p:nvSpPr>
        <p:spPr>
          <a:xfrm>
            <a:off x="533400" y="5791200"/>
            <a:ext cx="7924800" cy="646331"/>
          </a:xfrm>
          <a:prstGeom prst="rect">
            <a:avLst/>
          </a:prstGeom>
          <a:noFill/>
        </p:spPr>
        <p:txBody>
          <a:bodyPr wrap="square" rtlCol="0">
            <a:spAutoFit/>
          </a:bodyPr>
          <a:lstStyle/>
          <a:p>
            <a:r>
              <a:rPr lang="en-US" dirty="0"/>
              <a:t>How does decision tree algorithm select the column and the breakpoint in the column to create the tree?</a:t>
            </a:r>
          </a:p>
        </p:txBody>
      </p:sp>
    </p:spTree>
    <p:extLst>
      <p:ext uri="{BB962C8B-B14F-4D97-AF65-F5344CB8AC3E}">
        <p14:creationId xmlns:p14="http://schemas.microsoft.com/office/powerpoint/2010/main" val="3826969689"/>
      </p:ext>
    </p:extLst>
  </p:cSld>
  <p:clrMapOvr>
    <a:masterClrMapping/>
  </p:clrMapOvr>
  <p:transition spd="med">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4572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None/>
            </a:pPr>
            <a:r>
              <a:rPr lang="en-US" altLang="en-US" sz="2400" b="1" dirty="0"/>
              <a:t>Geometry of Decision Tree</a:t>
            </a:r>
            <a:endParaRPr lang="en-US" altLang="en-US" sz="1800" dirty="0"/>
          </a:p>
        </p:txBody>
      </p:sp>
    </p:spTree>
    <p:extLst>
      <p:ext uri="{BB962C8B-B14F-4D97-AF65-F5344CB8AC3E}">
        <p14:creationId xmlns:p14="http://schemas.microsoft.com/office/powerpoint/2010/main" val="1892692726"/>
      </p:ext>
    </p:extLst>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433900" y="1867988"/>
            <a:ext cx="0" cy="3733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1205300" y="5373188"/>
            <a:ext cx="39052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424500" y="32395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Oval 8"/>
          <p:cNvSpPr/>
          <p:nvPr/>
        </p:nvSpPr>
        <p:spPr>
          <a:xfrm>
            <a:off x="2881700" y="33157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Oval 9"/>
          <p:cNvSpPr/>
          <p:nvPr/>
        </p:nvSpPr>
        <p:spPr>
          <a:xfrm>
            <a:off x="2615000" y="365433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Oval 10"/>
          <p:cNvSpPr/>
          <p:nvPr/>
        </p:nvSpPr>
        <p:spPr>
          <a:xfrm>
            <a:off x="3110300" y="3739243"/>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Oval 11"/>
          <p:cNvSpPr/>
          <p:nvPr/>
        </p:nvSpPr>
        <p:spPr>
          <a:xfrm>
            <a:off x="1853000" y="3816532"/>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Oval 12"/>
          <p:cNvSpPr/>
          <p:nvPr/>
        </p:nvSpPr>
        <p:spPr>
          <a:xfrm>
            <a:off x="3453200" y="27823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Oval 13"/>
          <p:cNvSpPr/>
          <p:nvPr/>
        </p:nvSpPr>
        <p:spPr>
          <a:xfrm>
            <a:off x="1986350" y="432489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2515940" y="436299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Oval 15"/>
          <p:cNvSpPr/>
          <p:nvPr/>
        </p:nvSpPr>
        <p:spPr>
          <a:xfrm>
            <a:off x="4005650" y="3487782"/>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Oval 16"/>
          <p:cNvSpPr/>
          <p:nvPr/>
        </p:nvSpPr>
        <p:spPr>
          <a:xfrm>
            <a:off x="4462850" y="3563982"/>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Oval 17"/>
          <p:cNvSpPr/>
          <p:nvPr/>
        </p:nvSpPr>
        <p:spPr>
          <a:xfrm>
            <a:off x="4196150" y="390252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9" name="Oval 18"/>
          <p:cNvSpPr/>
          <p:nvPr/>
        </p:nvSpPr>
        <p:spPr>
          <a:xfrm>
            <a:off x="4691450" y="3987437"/>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0" name="Oval 19"/>
          <p:cNvSpPr/>
          <p:nvPr/>
        </p:nvSpPr>
        <p:spPr>
          <a:xfrm>
            <a:off x="3719900" y="3968932"/>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1" name="Oval 20"/>
          <p:cNvSpPr/>
          <p:nvPr/>
        </p:nvSpPr>
        <p:spPr>
          <a:xfrm>
            <a:off x="5034350" y="3030582"/>
            <a:ext cx="76200" cy="76200"/>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2" name="Oval 21"/>
          <p:cNvSpPr/>
          <p:nvPr/>
        </p:nvSpPr>
        <p:spPr>
          <a:xfrm>
            <a:off x="3567500" y="457308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3" name="Oval 22"/>
          <p:cNvSpPr/>
          <p:nvPr/>
        </p:nvSpPr>
        <p:spPr>
          <a:xfrm>
            <a:off x="4097090" y="461118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4" name="Oval 23"/>
          <p:cNvSpPr/>
          <p:nvPr/>
        </p:nvSpPr>
        <p:spPr>
          <a:xfrm>
            <a:off x="3415100" y="423018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3872300" y="2477588"/>
            <a:ext cx="0" cy="289560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620840" y="5434932"/>
            <a:ext cx="476250" cy="276999"/>
          </a:xfrm>
          <a:prstGeom prst="rect">
            <a:avLst/>
          </a:prstGeom>
          <a:noFill/>
        </p:spPr>
        <p:txBody>
          <a:bodyPr wrap="square" rtlCol="0">
            <a:spAutoFit/>
          </a:bodyPr>
          <a:lstStyle/>
          <a:p>
            <a:r>
              <a:rPr lang="en-GB" sz="1200" dirty="0" smtClean="0"/>
              <a:t>S1</a:t>
            </a:r>
            <a:endParaRPr lang="en-IN" sz="1200" dirty="0" smtClean="0"/>
          </a:p>
        </p:txBody>
      </p:sp>
      <p:cxnSp>
        <p:nvCxnSpPr>
          <p:cNvPr id="30" name="Straight Connector 29"/>
          <p:cNvCxnSpPr/>
          <p:nvPr/>
        </p:nvCxnSpPr>
        <p:spPr>
          <a:xfrm flipH="1">
            <a:off x="1433900" y="4152899"/>
            <a:ext cx="2425065" cy="11977"/>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934225" y="4007032"/>
            <a:ext cx="476250" cy="276999"/>
          </a:xfrm>
          <a:prstGeom prst="rect">
            <a:avLst/>
          </a:prstGeom>
          <a:noFill/>
        </p:spPr>
        <p:txBody>
          <a:bodyPr wrap="square" rtlCol="0">
            <a:spAutoFit/>
          </a:bodyPr>
          <a:lstStyle/>
          <a:p>
            <a:r>
              <a:rPr lang="en-GB" sz="1200" dirty="0" smtClean="0"/>
              <a:t>S2</a:t>
            </a:r>
            <a:endParaRPr lang="en-IN" sz="1200" dirty="0" smtClean="0"/>
          </a:p>
        </p:txBody>
      </p:sp>
      <p:cxnSp>
        <p:nvCxnSpPr>
          <p:cNvPr id="35" name="Straight Connector 34"/>
          <p:cNvCxnSpPr/>
          <p:nvPr/>
        </p:nvCxnSpPr>
        <p:spPr>
          <a:xfrm flipH="1">
            <a:off x="2957900" y="4152899"/>
            <a:ext cx="6667" cy="1245172"/>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2805500" y="5421869"/>
            <a:ext cx="476250" cy="276999"/>
          </a:xfrm>
          <a:prstGeom prst="rect">
            <a:avLst/>
          </a:prstGeom>
          <a:noFill/>
        </p:spPr>
        <p:txBody>
          <a:bodyPr wrap="square" rtlCol="0">
            <a:spAutoFit/>
          </a:bodyPr>
          <a:lstStyle/>
          <a:p>
            <a:r>
              <a:rPr lang="en-GB" sz="1200" dirty="0" smtClean="0"/>
              <a:t>S3</a:t>
            </a:r>
            <a:endParaRPr lang="en-IN" sz="1200" dirty="0" smtClean="0"/>
          </a:p>
        </p:txBody>
      </p:sp>
      <p:grpSp>
        <p:nvGrpSpPr>
          <p:cNvPr id="55" name="Group 54"/>
          <p:cNvGrpSpPr/>
          <p:nvPr/>
        </p:nvGrpSpPr>
        <p:grpSpPr>
          <a:xfrm>
            <a:off x="5209610" y="2542900"/>
            <a:ext cx="3634740" cy="3058888"/>
            <a:chOff x="5452110" y="2122712"/>
            <a:chExt cx="3634740" cy="3058888"/>
          </a:xfrm>
        </p:grpSpPr>
        <p:sp>
          <p:nvSpPr>
            <p:cNvPr id="39" name="Oval 38"/>
            <p:cNvSpPr/>
            <p:nvPr/>
          </p:nvSpPr>
          <p:spPr>
            <a:xfrm>
              <a:off x="7315200" y="2122712"/>
              <a:ext cx="990600" cy="457200"/>
            </a:xfrm>
            <a:prstGeom prst="ellipse">
              <a:avLst/>
            </a:prstGeom>
            <a:gradFill>
              <a:gsLst>
                <a:gs pos="34000">
                  <a:schemeClr val="accent5">
                    <a:lumMod val="60000"/>
                    <a:lumOff val="40000"/>
                  </a:schemeClr>
                </a:gs>
                <a:gs pos="43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t>Entire Data</a:t>
              </a:r>
              <a:endParaRPr lang="en-IN" sz="1000" dirty="0"/>
            </a:p>
          </p:txBody>
        </p:sp>
        <p:cxnSp>
          <p:nvCxnSpPr>
            <p:cNvPr id="41" name="Straight Arrow Connector 40"/>
            <p:cNvCxnSpPr>
              <a:stCxn id="39" idx="4"/>
            </p:cNvCxnSpPr>
            <p:nvPr/>
          </p:nvCxnSpPr>
          <p:spPr>
            <a:xfrm flipH="1">
              <a:off x="7239000" y="2579912"/>
              <a:ext cx="571500"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9" idx="4"/>
            </p:cNvCxnSpPr>
            <p:nvPr/>
          </p:nvCxnSpPr>
          <p:spPr>
            <a:xfrm>
              <a:off x="7810500" y="2579912"/>
              <a:ext cx="571500"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6629400" y="2971798"/>
              <a:ext cx="990600" cy="457200"/>
            </a:xfrm>
            <a:prstGeom prst="ellipse">
              <a:avLst/>
            </a:prstGeom>
            <a:gradFill>
              <a:gsLst>
                <a:gs pos="6000">
                  <a:schemeClr val="accent5">
                    <a:lumMod val="60000"/>
                    <a:lumOff val="40000"/>
                  </a:schemeClr>
                </a:gs>
                <a:gs pos="59000">
                  <a:schemeClr val="accent1">
                    <a:lumMod val="40000"/>
                    <a:lumOff val="60000"/>
                  </a:schemeClr>
                </a:gs>
              </a:gsLst>
            </a:gradFill>
            <a:ln>
              <a:solidFill>
                <a:srgbClr val="1DB3C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t>&lt; S1</a:t>
              </a:r>
              <a:endParaRPr lang="en-IN" sz="1000" dirty="0"/>
            </a:p>
          </p:txBody>
        </p:sp>
        <p:sp>
          <p:nvSpPr>
            <p:cNvPr id="46" name="Oval 45"/>
            <p:cNvSpPr/>
            <p:nvPr/>
          </p:nvSpPr>
          <p:spPr>
            <a:xfrm>
              <a:off x="8096250" y="2987038"/>
              <a:ext cx="990600" cy="457200"/>
            </a:xfrm>
            <a:prstGeom prst="ellipse">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t>&gt;S1</a:t>
              </a:r>
              <a:endParaRPr lang="en-IN" sz="1000" dirty="0"/>
            </a:p>
          </p:txBody>
        </p:sp>
        <p:cxnSp>
          <p:nvCxnSpPr>
            <p:cNvPr id="47" name="Straight Arrow Connector 46"/>
            <p:cNvCxnSpPr/>
            <p:nvPr/>
          </p:nvCxnSpPr>
          <p:spPr>
            <a:xfrm flipH="1">
              <a:off x="6553200" y="3437707"/>
              <a:ext cx="571500"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7124700" y="3437707"/>
              <a:ext cx="571500"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7315200" y="3827416"/>
              <a:ext cx="990600" cy="457200"/>
            </a:xfrm>
            <a:prstGeom prst="ellipse">
              <a:avLst/>
            </a:prstGeom>
            <a:gradFill>
              <a:gsLst>
                <a:gs pos="0">
                  <a:srgbClr val="2C9CD4"/>
                </a:gs>
                <a:gs pos="0">
                  <a:schemeClr val="accent1">
                    <a:lumMod val="40000"/>
                    <a:lumOff val="60000"/>
                  </a:schemeClr>
                </a:gs>
              </a:gsLst>
            </a:gradFill>
            <a:ln>
              <a:solidFill>
                <a:srgbClr val="1DB3C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t>&gt;S2</a:t>
              </a:r>
              <a:endParaRPr lang="en-IN" sz="1000" dirty="0"/>
            </a:p>
          </p:txBody>
        </p:sp>
        <p:sp>
          <p:nvSpPr>
            <p:cNvPr id="50" name="Oval 49"/>
            <p:cNvSpPr/>
            <p:nvPr/>
          </p:nvSpPr>
          <p:spPr>
            <a:xfrm>
              <a:off x="6049737" y="3843743"/>
              <a:ext cx="990600" cy="457200"/>
            </a:xfrm>
            <a:prstGeom prst="ellipse">
              <a:avLst/>
            </a:prstGeom>
            <a:gradFill>
              <a:gsLst>
                <a:gs pos="85714">
                  <a:schemeClr val="accent1">
                    <a:lumMod val="40000"/>
                    <a:lumOff val="60000"/>
                  </a:schemeClr>
                </a:gs>
                <a:gs pos="61000">
                  <a:srgbClr val="2C9CD4"/>
                </a:gs>
                <a:gs pos="47000">
                  <a:schemeClr val="accent5">
                    <a:lumMod val="60000"/>
                    <a:lumOff val="40000"/>
                  </a:schemeClr>
                </a:gs>
              </a:gsLst>
            </a:gradFill>
            <a:ln>
              <a:solidFill>
                <a:srgbClr val="1DB3C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t>&lt; S2</a:t>
              </a:r>
              <a:endParaRPr lang="en-IN" sz="1000" dirty="0"/>
            </a:p>
          </p:txBody>
        </p:sp>
        <p:cxnSp>
          <p:nvCxnSpPr>
            <p:cNvPr id="51" name="Straight Arrow Connector 50"/>
            <p:cNvCxnSpPr/>
            <p:nvPr/>
          </p:nvCxnSpPr>
          <p:spPr>
            <a:xfrm flipH="1">
              <a:off x="5918565" y="4308565"/>
              <a:ext cx="571500"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6490065" y="4308565"/>
              <a:ext cx="571500" cy="381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6629400" y="4712423"/>
              <a:ext cx="990600" cy="457200"/>
            </a:xfrm>
            <a:prstGeom prst="ellipse">
              <a:avLst/>
            </a:prstGeom>
            <a:solidFill>
              <a:schemeClr val="accent5">
                <a:lumMod val="60000"/>
                <a:lumOff val="40000"/>
              </a:schemeClr>
            </a:solidFill>
            <a:ln>
              <a:solidFill>
                <a:srgbClr val="1DB3C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t>&gt;S3</a:t>
              </a:r>
              <a:endParaRPr lang="en-IN" sz="1000" dirty="0"/>
            </a:p>
          </p:txBody>
        </p:sp>
        <p:sp>
          <p:nvSpPr>
            <p:cNvPr id="54" name="Oval 53"/>
            <p:cNvSpPr/>
            <p:nvPr/>
          </p:nvSpPr>
          <p:spPr>
            <a:xfrm>
              <a:off x="5452110" y="4724400"/>
              <a:ext cx="990600" cy="457200"/>
            </a:xfrm>
            <a:prstGeom prst="ellipse">
              <a:avLst/>
            </a:prstGeom>
            <a:solidFill>
              <a:schemeClr val="accent1">
                <a:lumMod val="40000"/>
                <a:lumOff val="60000"/>
              </a:schemeClr>
            </a:solidFill>
            <a:ln>
              <a:solidFill>
                <a:srgbClr val="1DB3C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dirty="0" smtClean="0"/>
                <a:t>&lt;S3</a:t>
              </a:r>
              <a:endParaRPr lang="en-IN" sz="1000" dirty="0"/>
            </a:p>
          </p:txBody>
        </p:sp>
      </p:grpSp>
      <p:sp>
        <p:nvSpPr>
          <p:cNvPr id="57" name="TextBox 56"/>
          <p:cNvSpPr txBox="1"/>
          <p:nvPr/>
        </p:nvSpPr>
        <p:spPr>
          <a:xfrm>
            <a:off x="2138750" y="5895201"/>
            <a:ext cx="1143000" cy="276999"/>
          </a:xfrm>
          <a:prstGeom prst="rect">
            <a:avLst/>
          </a:prstGeom>
          <a:noFill/>
        </p:spPr>
        <p:txBody>
          <a:bodyPr wrap="square" rtlCol="0">
            <a:spAutoFit/>
          </a:bodyPr>
          <a:lstStyle/>
          <a:p>
            <a:r>
              <a:rPr lang="en-GB" sz="1200" dirty="0" smtClean="0"/>
              <a:t>Dimension 1</a:t>
            </a:r>
            <a:endParaRPr lang="en-IN" sz="1200" dirty="0" smtClean="0"/>
          </a:p>
        </p:txBody>
      </p:sp>
      <p:sp>
        <p:nvSpPr>
          <p:cNvPr id="58" name="TextBox 57"/>
          <p:cNvSpPr txBox="1"/>
          <p:nvPr/>
        </p:nvSpPr>
        <p:spPr>
          <a:xfrm rot="16200000">
            <a:off x="176600" y="3307415"/>
            <a:ext cx="1143000" cy="276999"/>
          </a:xfrm>
          <a:prstGeom prst="rect">
            <a:avLst/>
          </a:prstGeom>
          <a:noFill/>
        </p:spPr>
        <p:txBody>
          <a:bodyPr wrap="square" rtlCol="0">
            <a:spAutoFit/>
          </a:bodyPr>
          <a:lstStyle/>
          <a:p>
            <a:r>
              <a:rPr lang="en-GB" sz="1200" dirty="0" smtClean="0"/>
              <a:t>Dimension 2</a:t>
            </a:r>
            <a:endParaRPr lang="en-IN" sz="1200" dirty="0" smtClean="0"/>
          </a:p>
        </p:txBody>
      </p:sp>
      <p:sp>
        <p:nvSpPr>
          <p:cNvPr id="59" name="TextBox 58"/>
          <p:cNvSpPr txBox="1"/>
          <p:nvPr/>
        </p:nvSpPr>
        <p:spPr>
          <a:xfrm>
            <a:off x="353534" y="914400"/>
            <a:ext cx="6934200" cy="369332"/>
          </a:xfrm>
          <a:prstGeom prst="rect">
            <a:avLst/>
          </a:prstGeom>
          <a:noFill/>
        </p:spPr>
        <p:txBody>
          <a:bodyPr wrap="square" rtlCol="0">
            <a:spAutoFit/>
          </a:bodyPr>
          <a:lstStyle/>
          <a:p>
            <a:r>
              <a:rPr lang="en-GB" b="1" dirty="0" smtClean="0"/>
              <a:t>Decision trees create axis parallel boundaries</a:t>
            </a:r>
            <a:endParaRPr lang="en-IN" b="1" dirty="0" smtClean="0"/>
          </a:p>
        </p:txBody>
      </p:sp>
    </p:spTree>
    <p:extLst>
      <p:ext uri="{BB962C8B-B14F-4D97-AF65-F5344CB8AC3E}">
        <p14:creationId xmlns:p14="http://schemas.microsoft.com/office/powerpoint/2010/main" val="292150078"/>
      </p:ext>
    </p:extLst>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676400" y="1447800"/>
            <a:ext cx="0" cy="3733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1447800" y="4953000"/>
            <a:ext cx="39052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667000" y="2819400"/>
            <a:ext cx="76200" cy="76200"/>
          </a:xfrm>
          <a:prstGeom prst="ellipse">
            <a:avLst/>
          </a:prstGeom>
          <a:gradFill>
            <a:gsLst>
              <a:gs pos="0">
                <a:schemeClr val="accent1">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Oval 8"/>
          <p:cNvSpPr/>
          <p:nvPr/>
        </p:nvSpPr>
        <p:spPr>
          <a:xfrm>
            <a:off x="3124200" y="2895600"/>
            <a:ext cx="76200" cy="76200"/>
          </a:xfrm>
          <a:prstGeom prst="ellipse">
            <a:avLst/>
          </a:prstGeom>
          <a:gradFill>
            <a:gsLst>
              <a:gs pos="0">
                <a:schemeClr val="accent1">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Oval 9"/>
          <p:cNvSpPr/>
          <p:nvPr/>
        </p:nvSpPr>
        <p:spPr>
          <a:xfrm>
            <a:off x="2857500" y="3234146"/>
            <a:ext cx="76200" cy="76200"/>
          </a:xfrm>
          <a:prstGeom prst="ellipse">
            <a:avLst/>
          </a:prstGeom>
          <a:gradFill>
            <a:gsLst>
              <a:gs pos="0">
                <a:schemeClr val="accent1">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Oval 10"/>
          <p:cNvSpPr/>
          <p:nvPr/>
        </p:nvSpPr>
        <p:spPr>
          <a:xfrm>
            <a:off x="3657600" y="2971800"/>
            <a:ext cx="76200" cy="76200"/>
          </a:xfrm>
          <a:prstGeom prst="ellipse">
            <a:avLst/>
          </a:prstGeom>
          <a:gradFill>
            <a:gsLst>
              <a:gs pos="0">
                <a:schemeClr val="accent1">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Oval 11"/>
          <p:cNvSpPr/>
          <p:nvPr/>
        </p:nvSpPr>
        <p:spPr>
          <a:xfrm>
            <a:off x="3505200" y="3429000"/>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Oval 12"/>
          <p:cNvSpPr/>
          <p:nvPr/>
        </p:nvSpPr>
        <p:spPr>
          <a:xfrm>
            <a:off x="3695700" y="2362200"/>
            <a:ext cx="76200" cy="76200"/>
          </a:xfrm>
          <a:prstGeom prst="ellipse">
            <a:avLst/>
          </a:prstGeom>
          <a:gradFill>
            <a:gsLst>
              <a:gs pos="0">
                <a:schemeClr val="accent1">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Oval 13"/>
          <p:cNvSpPr/>
          <p:nvPr/>
        </p:nvSpPr>
        <p:spPr>
          <a:xfrm>
            <a:off x="3200400" y="3904706"/>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3581400" y="3942806"/>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Oval 15"/>
          <p:cNvSpPr/>
          <p:nvPr/>
        </p:nvSpPr>
        <p:spPr>
          <a:xfrm>
            <a:off x="4381500" y="1905000"/>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Oval 16"/>
          <p:cNvSpPr/>
          <p:nvPr/>
        </p:nvSpPr>
        <p:spPr>
          <a:xfrm>
            <a:off x="4838700" y="1981200"/>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Oval 17"/>
          <p:cNvSpPr/>
          <p:nvPr/>
        </p:nvSpPr>
        <p:spPr>
          <a:xfrm>
            <a:off x="4572000" y="2319746"/>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9" name="Oval 18"/>
          <p:cNvSpPr/>
          <p:nvPr/>
        </p:nvSpPr>
        <p:spPr>
          <a:xfrm>
            <a:off x="5067300" y="2404655"/>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0" name="Oval 19"/>
          <p:cNvSpPr/>
          <p:nvPr/>
        </p:nvSpPr>
        <p:spPr>
          <a:xfrm>
            <a:off x="4594860" y="3200400"/>
            <a:ext cx="76200" cy="76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1" name="Oval 20"/>
          <p:cNvSpPr/>
          <p:nvPr/>
        </p:nvSpPr>
        <p:spPr>
          <a:xfrm>
            <a:off x="5410200" y="1447800"/>
            <a:ext cx="76200" cy="76200"/>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2" name="Oval 21"/>
          <p:cNvSpPr/>
          <p:nvPr/>
        </p:nvSpPr>
        <p:spPr>
          <a:xfrm>
            <a:off x="4347210" y="3804556"/>
            <a:ext cx="76200" cy="76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3" name="Oval 22"/>
          <p:cNvSpPr/>
          <p:nvPr/>
        </p:nvSpPr>
        <p:spPr>
          <a:xfrm>
            <a:off x="4876800" y="3842656"/>
            <a:ext cx="76200" cy="76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4" name="Oval 23"/>
          <p:cNvSpPr/>
          <p:nvPr/>
        </p:nvSpPr>
        <p:spPr>
          <a:xfrm>
            <a:off x="4194810" y="3461656"/>
            <a:ext cx="76200" cy="76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4038600" y="1447800"/>
            <a:ext cx="0" cy="3528255"/>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3863340" y="5014744"/>
            <a:ext cx="476250" cy="276999"/>
          </a:xfrm>
          <a:prstGeom prst="rect">
            <a:avLst/>
          </a:prstGeom>
          <a:noFill/>
        </p:spPr>
        <p:txBody>
          <a:bodyPr wrap="square" rtlCol="0">
            <a:spAutoFit/>
          </a:bodyPr>
          <a:lstStyle/>
          <a:p>
            <a:r>
              <a:rPr lang="en-GB" sz="1200" dirty="0" smtClean="0"/>
              <a:t>S1</a:t>
            </a:r>
            <a:endParaRPr lang="en-IN" sz="1200" dirty="0" smtClean="0"/>
          </a:p>
        </p:txBody>
      </p:sp>
      <p:cxnSp>
        <p:nvCxnSpPr>
          <p:cNvPr id="30" name="Straight Connector 29"/>
          <p:cNvCxnSpPr/>
          <p:nvPr/>
        </p:nvCxnSpPr>
        <p:spPr>
          <a:xfrm flipH="1">
            <a:off x="4038600" y="2932062"/>
            <a:ext cx="2425065" cy="11977"/>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1176725" y="3586844"/>
            <a:ext cx="476250" cy="276999"/>
          </a:xfrm>
          <a:prstGeom prst="rect">
            <a:avLst/>
          </a:prstGeom>
          <a:noFill/>
        </p:spPr>
        <p:txBody>
          <a:bodyPr wrap="square" rtlCol="0">
            <a:spAutoFit/>
          </a:bodyPr>
          <a:lstStyle/>
          <a:p>
            <a:r>
              <a:rPr lang="en-GB" sz="1200" dirty="0" smtClean="0"/>
              <a:t>S2</a:t>
            </a:r>
            <a:endParaRPr lang="en-IN" sz="1200" dirty="0" smtClean="0"/>
          </a:p>
        </p:txBody>
      </p:sp>
      <p:cxnSp>
        <p:nvCxnSpPr>
          <p:cNvPr id="35" name="Straight Connector 34"/>
          <p:cNvCxnSpPr/>
          <p:nvPr/>
        </p:nvCxnSpPr>
        <p:spPr>
          <a:xfrm flipH="1" flipV="1">
            <a:off x="1697504" y="3349035"/>
            <a:ext cx="2294368" cy="16899"/>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6809307" y="2833300"/>
            <a:ext cx="476250" cy="276999"/>
          </a:xfrm>
          <a:prstGeom prst="rect">
            <a:avLst/>
          </a:prstGeom>
          <a:noFill/>
        </p:spPr>
        <p:txBody>
          <a:bodyPr wrap="square" rtlCol="0">
            <a:spAutoFit/>
          </a:bodyPr>
          <a:lstStyle/>
          <a:p>
            <a:r>
              <a:rPr lang="en-GB" sz="1200" dirty="0" smtClean="0"/>
              <a:t>S3</a:t>
            </a:r>
            <a:endParaRPr lang="en-IN" sz="1200" dirty="0" smtClean="0"/>
          </a:p>
        </p:txBody>
      </p:sp>
      <p:sp>
        <p:nvSpPr>
          <p:cNvPr id="57" name="TextBox 56"/>
          <p:cNvSpPr txBox="1"/>
          <p:nvPr/>
        </p:nvSpPr>
        <p:spPr>
          <a:xfrm>
            <a:off x="2381250" y="5475013"/>
            <a:ext cx="1143000" cy="276999"/>
          </a:xfrm>
          <a:prstGeom prst="rect">
            <a:avLst/>
          </a:prstGeom>
          <a:noFill/>
        </p:spPr>
        <p:txBody>
          <a:bodyPr wrap="square" rtlCol="0">
            <a:spAutoFit/>
          </a:bodyPr>
          <a:lstStyle/>
          <a:p>
            <a:r>
              <a:rPr lang="en-GB" sz="1200" dirty="0" smtClean="0"/>
              <a:t>Dimension 1</a:t>
            </a:r>
            <a:endParaRPr lang="en-IN" sz="1200" dirty="0" smtClean="0"/>
          </a:p>
        </p:txBody>
      </p:sp>
      <p:sp>
        <p:nvSpPr>
          <p:cNvPr id="58" name="TextBox 57"/>
          <p:cNvSpPr txBox="1"/>
          <p:nvPr/>
        </p:nvSpPr>
        <p:spPr>
          <a:xfrm rot="16200000">
            <a:off x="419100" y="2887227"/>
            <a:ext cx="1143000" cy="276999"/>
          </a:xfrm>
          <a:prstGeom prst="rect">
            <a:avLst/>
          </a:prstGeom>
          <a:noFill/>
        </p:spPr>
        <p:txBody>
          <a:bodyPr wrap="square" rtlCol="0">
            <a:spAutoFit/>
          </a:bodyPr>
          <a:lstStyle/>
          <a:p>
            <a:r>
              <a:rPr lang="en-GB" sz="1200" dirty="0" smtClean="0"/>
              <a:t>Dimension 2</a:t>
            </a:r>
            <a:endParaRPr lang="en-IN" sz="1200" dirty="0" smtClean="0"/>
          </a:p>
        </p:txBody>
      </p:sp>
      <p:sp>
        <p:nvSpPr>
          <p:cNvPr id="44" name="TextBox 43"/>
          <p:cNvSpPr txBox="1"/>
          <p:nvPr/>
        </p:nvSpPr>
        <p:spPr>
          <a:xfrm>
            <a:off x="353534" y="914400"/>
            <a:ext cx="6934200" cy="369332"/>
          </a:xfrm>
          <a:prstGeom prst="rect">
            <a:avLst/>
          </a:prstGeom>
          <a:noFill/>
        </p:spPr>
        <p:txBody>
          <a:bodyPr wrap="square" rtlCol="0">
            <a:spAutoFit/>
          </a:bodyPr>
          <a:lstStyle/>
          <a:p>
            <a:r>
              <a:rPr lang="en-GB" b="1" dirty="0" smtClean="0"/>
              <a:t>Decision trees create axis parallel boundaries</a:t>
            </a:r>
            <a:endParaRPr lang="en-IN" b="1" dirty="0" smtClean="0"/>
          </a:p>
        </p:txBody>
      </p:sp>
      <p:sp>
        <p:nvSpPr>
          <p:cNvPr id="7" name="TextBox 6"/>
          <p:cNvSpPr txBox="1"/>
          <p:nvPr/>
        </p:nvSpPr>
        <p:spPr>
          <a:xfrm>
            <a:off x="5835307" y="4352835"/>
            <a:ext cx="2904854" cy="1200329"/>
          </a:xfrm>
          <a:prstGeom prst="rect">
            <a:avLst/>
          </a:prstGeom>
          <a:noFill/>
        </p:spPr>
        <p:txBody>
          <a:bodyPr wrap="square" rtlCol="0">
            <a:spAutoFit/>
          </a:bodyPr>
          <a:lstStyle/>
          <a:p>
            <a:r>
              <a:rPr lang="en-GB" dirty="0" smtClean="0"/>
              <a:t>In some distributions, decision tree can separate the classes better than simple linear models </a:t>
            </a:r>
            <a:endParaRPr lang="en-IN" dirty="0" smtClean="0"/>
          </a:p>
        </p:txBody>
      </p:sp>
    </p:spTree>
    <p:extLst>
      <p:ext uri="{BB962C8B-B14F-4D97-AF65-F5344CB8AC3E}">
        <p14:creationId xmlns:p14="http://schemas.microsoft.com/office/powerpoint/2010/main" val="592707718"/>
      </p:ext>
    </p:extLst>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433900" y="1867988"/>
            <a:ext cx="0" cy="3733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1205300" y="5373188"/>
            <a:ext cx="39052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424500" y="32395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Oval 8"/>
          <p:cNvSpPr/>
          <p:nvPr/>
        </p:nvSpPr>
        <p:spPr>
          <a:xfrm>
            <a:off x="2881700" y="33157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Oval 9"/>
          <p:cNvSpPr/>
          <p:nvPr/>
        </p:nvSpPr>
        <p:spPr>
          <a:xfrm>
            <a:off x="2615000" y="365433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Oval 10"/>
          <p:cNvSpPr/>
          <p:nvPr/>
        </p:nvSpPr>
        <p:spPr>
          <a:xfrm>
            <a:off x="3110300" y="3739243"/>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Oval 11"/>
          <p:cNvSpPr/>
          <p:nvPr/>
        </p:nvSpPr>
        <p:spPr>
          <a:xfrm>
            <a:off x="1853000" y="3816532"/>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Oval 12"/>
          <p:cNvSpPr/>
          <p:nvPr/>
        </p:nvSpPr>
        <p:spPr>
          <a:xfrm>
            <a:off x="3453200" y="27823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Oval 13"/>
          <p:cNvSpPr/>
          <p:nvPr/>
        </p:nvSpPr>
        <p:spPr>
          <a:xfrm>
            <a:off x="1986350" y="432489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2515940" y="436299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Oval 15"/>
          <p:cNvSpPr/>
          <p:nvPr/>
        </p:nvSpPr>
        <p:spPr>
          <a:xfrm>
            <a:off x="4005650" y="3487782"/>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Oval 16"/>
          <p:cNvSpPr/>
          <p:nvPr/>
        </p:nvSpPr>
        <p:spPr>
          <a:xfrm>
            <a:off x="4462850" y="3563982"/>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Oval 17"/>
          <p:cNvSpPr/>
          <p:nvPr/>
        </p:nvSpPr>
        <p:spPr>
          <a:xfrm>
            <a:off x="4196150" y="390252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9" name="Oval 18"/>
          <p:cNvSpPr/>
          <p:nvPr/>
        </p:nvSpPr>
        <p:spPr>
          <a:xfrm>
            <a:off x="4691450" y="3987437"/>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0" name="Oval 19"/>
          <p:cNvSpPr/>
          <p:nvPr/>
        </p:nvSpPr>
        <p:spPr>
          <a:xfrm>
            <a:off x="3719900" y="3968932"/>
            <a:ext cx="76200" cy="76200"/>
          </a:xfrm>
          <a:prstGeom prst="ellipse">
            <a:avLst/>
          </a:prstGeom>
          <a:gradFill>
            <a:gsLst>
              <a:gs pos="0">
                <a:srgbClr val="FF0000"/>
              </a:gs>
              <a:gs pos="0">
                <a:srgbClr val="FF0000"/>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1" name="Oval 20"/>
          <p:cNvSpPr/>
          <p:nvPr/>
        </p:nvSpPr>
        <p:spPr>
          <a:xfrm>
            <a:off x="5034350" y="3030582"/>
            <a:ext cx="76200" cy="76200"/>
          </a:xfrm>
          <a:prstGeom prst="ellipse">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2" name="Oval 21"/>
          <p:cNvSpPr/>
          <p:nvPr/>
        </p:nvSpPr>
        <p:spPr>
          <a:xfrm>
            <a:off x="3567500" y="457308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3" name="Oval 22"/>
          <p:cNvSpPr/>
          <p:nvPr/>
        </p:nvSpPr>
        <p:spPr>
          <a:xfrm>
            <a:off x="4097090" y="461118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4" name="Oval 23"/>
          <p:cNvSpPr/>
          <p:nvPr/>
        </p:nvSpPr>
        <p:spPr>
          <a:xfrm>
            <a:off x="3415100" y="423018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26" name="Straight Connector 25"/>
          <p:cNvCxnSpPr/>
          <p:nvPr/>
        </p:nvCxnSpPr>
        <p:spPr>
          <a:xfrm>
            <a:off x="3281750" y="2521132"/>
            <a:ext cx="0" cy="28956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H="1">
            <a:off x="3281750" y="2968835"/>
            <a:ext cx="2425065" cy="11977"/>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2138750" y="5895201"/>
            <a:ext cx="1143000" cy="276999"/>
          </a:xfrm>
          <a:prstGeom prst="rect">
            <a:avLst/>
          </a:prstGeom>
          <a:noFill/>
        </p:spPr>
        <p:txBody>
          <a:bodyPr wrap="square" rtlCol="0">
            <a:spAutoFit/>
          </a:bodyPr>
          <a:lstStyle/>
          <a:p>
            <a:r>
              <a:rPr lang="en-GB" sz="1200" dirty="0" smtClean="0"/>
              <a:t>Dimension 1</a:t>
            </a:r>
            <a:endParaRPr lang="en-IN" sz="1200" dirty="0" smtClean="0"/>
          </a:p>
        </p:txBody>
      </p:sp>
      <p:sp>
        <p:nvSpPr>
          <p:cNvPr id="58" name="TextBox 57"/>
          <p:cNvSpPr txBox="1"/>
          <p:nvPr/>
        </p:nvSpPr>
        <p:spPr>
          <a:xfrm rot="16200000">
            <a:off x="176600" y="3307415"/>
            <a:ext cx="1143000" cy="276999"/>
          </a:xfrm>
          <a:prstGeom prst="rect">
            <a:avLst/>
          </a:prstGeom>
          <a:noFill/>
        </p:spPr>
        <p:txBody>
          <a:bodyPr wrap="square" rtlCol="0">
            <a:spAutoFit/>
          </a:bodyPr>
          <a:lstStyle/>
          <a:p>
            <a:r>
              <a:rPr lang="en-GB" sz="1200" dirty="0" smtClean="0"/>
              <a:t>Dimension 2</a:t>
            </a:r>
            <a:endParaRPr lang="en-IN" sz="1200" dirty="0" smtClean="0"/>
          </a:p>
        </p:txBody>
      </p:sp>
      <p:sp>
        <p:nvSpPr>
          <p:cNvPr id="59" name="TextBox 58"/>
          <p:cNvSpPr txBox="1"/>
          <p:nvPr/>
        </p:nvSpPr>
        <p:spPr>
          <a:xfrm>
            <a:off x="353534" y="914400"/>
            <a:ext cx="6934200" cy="369332"/>
          </a:xfrm>
          <a:prstGeom prst="rect">
            <a:avLst/>
          </a:prstGeom>
          <a:noFill/>
        </p:spPr>
        <p:txBody>
          <a:bodyPr wrap="square" rtlCol="0">
            <a:spAutoFit/>
          </a:bodyPr>
          <a:lstStyle/>
          <a:p>
            <a:r>
              <a:rPr lang="en-GB" b="1" dirty="0" smtClean="0"/>
              <a:t>Decision trees create axis parallel boundaries</a:t>
            </a:r>
            <a:endParaRPr lang="en-IN" b="1" dirty="0" smtClean="0"/>
          </a:p>
        </p:txBody>
      </p:sp>
      <p:sp>
        <p:nvSpPr>
          <p:cNvPr id="44" name="Oval 43"/>
          <p:cNvSpPr/>
          <p:nvPr/>
        </p:nvSpPr>
        <p:spPr>
          <a:xfrm>
            <a:off x="3048000" y="472548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6" name="Oval 55"/>
          <p:cNvSpPr/>
          <p:nvPr/>
        </p:nvSpPr>
        <p:spPr>
          <a:xfrm>
            <a:off x="3048000" y="4953000"/>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0" name="Oval 59"/>
          <p:cNvSpPr/>
          <p:nvPr/>
        </p:nvSpPr>
        <p:spPr>
          <a:xfrm>
            <a:off x="2743200" y="4953000"/>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1" name="Oval 60"/>
          <p:cNvSpPr/>
          <p:nvPr/>
        </p:nvSpPr>
        <p:spPr>
          <a:xfrm>
            <a:off x="3200400" y="4877888"/>
            <a:ext cx="76200" cy="76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62" name="Straight Connector 61"/>
          <p:cNvCxnSpPr/>
          <p:nvPr/>
        </p:nvCxnSpPr>
        <p:spPr>
          <a:xfrm flipH="1">
            <a:off x="1406085" y="4688222"/>
            <a:ext cx="1868998" cy="6659"/>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5835307" y="4352835"/>
            <a:ext cx="2904854" cy="923330"/>
          </a:xfrm>
          <a:prstGeom prst="rect">
            <a:avLst/>
          </a:prstGeom>
          <a:noFill/>
        </p:spPr>
        <p:txBody>
          <a:bodyPr wrap="square" rtlCol="0">
            <a:spAutoFit/>
          </a:bodyPr>
          <a:lstStyle/>
          <a:p>
            <a:r>
              <a:rPr lang="en-GB" dirty="0" smtClean="0"/>
              <a:t>In some distributions, a simple linear model can do better than a complex tree</a:t>
            </a:r>
            <a:endParaRPr lang="en-IN" dirty="0" smtClean="0"/>
          </a:p>
        </p:txBody>
      </p:sp>
      <p:cxnSp>
        <p:nvCxnSpPr>
          <p:cNvPr id="25" name="Straight Connector 24"/>
          <p:cNvCxnSpPr/>
          <p:nvPr/>
        </p:nvCxnSpPr>
        <p:spPr>
          <a:xfrm flipV="1">
            <a:off x="1406085" y="2133600"/>
            <a:ext cx="3775515" cy="3962400"/>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5334000" y="1867988"/>
            <a:ext cx="1953734" cy="261610"/>
          </a:xfrm>
          <a:prstGeom prst="rect">
            <a:avLst/>
          </a:prstGeom>
          <a:noFill/>
        </p:spPr>
        <p:txBody>
          <a:bodyPr wrap="square" rtlCol="0">
            <a:spAutoFit/>
          </a:bodyPr>
          <a:lstStyle/>
          <a:p>
            <a:r>
              <a:rPr lang="en-GB" sz="1100" dirty="0" smtClean="0"/>
              <a:t>Simple linear model</a:t>
            </a:r>
            <a:endParaRPr lang="en-IN" sz="1100" dirty="0" smtClean="0"/>
          </a:p>
        </p:txBody>
      </p:sp>
      <p:sp>
        <p:nvSpPr>
          <p:cNvPr id="64" name="TextBox 63"/>
          <p:cNvSpPr txBox="1"/>
          <p:nvPr/>
        </p:nvSpPr>
        <p:spPr>
          <a:xfrm>
            <a:off x="5920885" y="2820488"/>
            <a:ext cx="476250" cy="276999"/>
          </a:xfrm>
          <a:prstGeom prst="rect">
            <a:avLst/>
          </a:prstGeom>
          <a:noFill/>
        </p:spPr>
        <p:txBody>
          <a:bodyPr wrap="square" rtlCol="0">
            <a:spAutoFit/>
          </a:bodyPr>
          <a:lstStyle/>
          <a:p>
            <a:r>
              <a:rPr lang="en-GB" sz="1200" dirty="0" smtClean="0"/>
              <a:t>S3</a:t>
            </a:r>
            <a:endParaRPr lang="en-IN" sz="1200" dirty="0" smtClean="0"/>
          </a:p>
        </p:txBody>
      </p:sp>
      <p:sp>
        <p:nvSpPr>
          <p:cNvPr id="65" name="TextBox 64"/>
          <p:cNvSpPr txBox="1"/>
          <p:nvPr/>
        </p:nvSpPr>
        <p:spPr>
          <a:xfrm>
            <a:off x="3143815" y="5438001"/>
            <a:ext cx="476250" cy="276999"/>
          </a:xfrm>
          <a:prstGeom prst="rect">
            <a:avLst/>
          </a:prstGeom>
          <a:noFill/>
        </p:spPr>
        <p:txBody>
          <a:bodyPr wrap="square" rtlCol="0">
            <a:spAutoFit/>
          </a:bodyPr>
          <a:lstStyle/>
          <a:p>
            <a:r>
              <a:rPr lang="en-GB" sz="1200" dirty="0" smtClean="0"/>
              <a:t>S1</a:t>
            </a:r>
            <a:endParaRPr lang="en-IN" sz="1200" dirty="0" smtClean="0"/>
          </a:p>
        </p:txBody>
      </p:sp>
      <p:sp>
        <p:nvSpPr>
          <p:cNvPr id="66" name="TextBox 65"/>
          <p:cNvSpPr txBox="1"/>
          <p:nvPr/>
        </p:nvSpPr>
        <p:spPr>
          <a:xfrm>
            <a:off x="981076" y="4570661"/>
            <a:ext cx="476250" cy="276999"/>
          </a:xfrm>
          <a:prstGeom prst="rect">
            <a:avLst/>
          </a:prstGeom>
          <a:noFill/>
        </p:spPr>
        <p:txBody>
          <a:bodyPr wrap="square" rtlCol="0">
            <a:spAutoFit/>
          </a:bodyPr>
          <a:lstStyle/>
          <a:p>
            <a:r>
              <a:rPr lang="en-GB" sz="1200" dirty="0" smtClean="0"/>
              <a:t>S2</a:t>
            </a:r>
            <a:endParaRPr lang="en-IN" sz="1200" dirty="0" smtClean="0"/>
          </a:p>
        </p:txBody>
      </p:sp>
    </p:spTree>
    <p:extLst>
      <p:ext uri="{BB962C8B-B14F-4D97-AF65-F5344CB8AC3E}">
        <p14:creationId xmlns:p14="http://schemas.microsoft.com/office/powerpoint/2010/main" val="959808140"/>
      </p:ext>
    </p:extLst>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4572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None/>
            </a:pPr>
            <a:r>
              <a:rPr lang="en-US" altLang="en-US" sz="2400" b="1" dirty="0"/>
              <a:t>Algorithmic Approach For Creating Decision Tree</a:t>
            </a:r>
            <a:endParaRPr lang="en-US" altLang="en-US" sz="1800" dirty="0"/>
          </a:p>
        </p:txBody>
      </p:sp>
    </p:spTree>
    <p:extLst>
      <p:ext uri="{BB962C8B-B14F-4D97-AF65-F5344CB8AC3E}">
        <p14:creationId xmlns:p14="http://schemas.microsoft.com/office/powerpoint/2010/main" val="2991345245"/>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69C2B68-9AB2-4F43-A54F-48B268724F0F}"/>
              </a:ext>
            </a:extLst>
          </p:cNvPr>
          <p:cNvGraphicFramePr>
            <a:graphicFrameLocks noGrp="1"/>
          </p:cNvGraphicFramePr>
          <p:nvPr>
            <p:extLst>
              <p:ext uri="{D42A27DB-BD31-4B8C-83A1-F6EECF244321}">
                <p14:modId xmlns:p14="http://schemas.microsoft.com/office/powerpoint/2010/main" val="728488994"/>
              </p:ext>
            </p:extLst>
          </p:nvPr>
        </p:nvGraphicFramePr>
        <p:xfrm>
          <a:off x="152400" y="1143000"/>
          <a:ext cx="8839200" cy="501904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985501158"/>
                    </a:ext>
                  </a:extLst>
                </a:gridCol>
                <a:gridCol w="2057400">
                  <a:extLst>
                    <a:ext uri="{9D8B030D-6E8A-4147-A177-3AD203B41FA5}">
                      <a16:colId xmlns:a16="http://schemas.microsoft.com/office/drawing/2014/main" val="2381964400"/>
                    </a:ext>
                  </a:extLst>
                </a:gridCol>
                <a:gridCol w="3276600">
                  <a:extLst>
                    <a:ext uri="{9D8B030D-6E8A-4147-A177-3AD203B41FA5}">
                      <a16:colId xmlns:a16="http://schemas.microsoft.com/office/drawing/2014/main" val="187063934"/>
                    </a:ext>
                  </a:extLst>
                </a:gridCol>
                <a:gridCol w="2971800">
                  <a:extLst>
                    <a:ext uri="{9D8B030D-6E8A-4147-A177-3AD203B41FA5}">
                      <a16:colId xmlns:a16="http://schemas.microsoft.com/office/drawing/2014/main" val="4229813173"/>
                    </a:ext>
                  </a:extLst>
                </a:gridCol>
              </a:tblGrid>
              <a:tr h="254000">
                <a:tc gridSpan="4">
                  <a:txBody>
                    <a:bodyPr/>
                    <a:lstStyle/>
                    <a:p>
                      <a:pPr algn="ctr"/>
                      <a:r>
                        <a:rPr lang="en-US" dirty="0"/>
                        <a:t>Decision Trees</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723329962"/>
                  </a:ext>
                </a:extLst>
              </a:tr>
              <a:tr h="345440">
                <a:tc>
                  <a:txBody>
                    <a:bodyPr/>
                    <a:lstStyle/>
                    <a:p>
                      <a:pPr algn="ctr"/>
                      <a:r>
                        <a:rPr lang="en-US" sz="1200" dirty="0" err="1"/>
                        <a:t>S.No</a:t>
                      </a:r>
                      <a:endParaRPr lang="en-US" sz="1200" dirty="0"/>
                    </a:p>
                  </a:txBody>
                  <a:tcPr/>
                </a:tc>
                <a:tc>
                  <a:txBody>
                    <a:bodyPr/>
                    <a:lstStyle/>
                    <a:p>
                      <a:pPr algn="ctr"/>
                      <a:r>
                        <a:rPr lang="en-US" sz="1400" dirty="0"/>
                        <a:t>Topic</a:t>
                      </a:r>
                    </a:p>
                  </a:txBody>
                  <a:tcPr/>
                </a:tc>
                <a:tc>
                  <a:txBody>
                    <a:bodyPr/>
                    <a:lstStyle/>
                    <a:p>
                      <a:pPr algn="ctr"/>
                      <a:r>
                        <a:rPr lang="en-US" sz="1400" dirty="0"/>
                        <a:t>Scope</a:t>
                      </a:r>
                    </a:p>
                  </a:txBody>
                  <a:tcPr/>
                </a:tc>
                <a:tc>
                  <a:txBody>
                    <a:bodyPr/>
                    <a:lstStyle/>
                    <a:p>
                      <a:pPr algn="ctr"/>
                      <a:r>
                        <a:rPr lang="en-US" sz="1400" dirty="0"/>
                        <a:t>Objective</a:t>
                      </a:r>
                    </a:p>
                  </a:txBody>
                  <a:tcPr/>
                </a:tc>
                <a:extLst>
                  <a:ext uri="{0D108BD9-81ED-4DB2-BD59-A6C34878D82A}">
                    <a16:rowId xmlns:a16="http://schemas.microsoft.com/office/drawing/2014/main" val="4249931294"/>
                  </a:ext>
                </a:extLst>
              </a:tr>
              <a:tr h="370840">
                <a:tc>
                  <a:txBody>
                    <a:bodyPr/>
                    <a:lstStyle/>
                    <a:p>
                      <a:r>
                        <a:rPr lang="en-US" sz="1200" baseline="0" dirty="0"/>
                        <a:t>1</a:t>
                      </a:r>
                    </a:p>
                  </a:txBody>
                  <a:tcPr/>
                </a:tc>
                <a:tc>
                  <a:txBody>
                    <a:bodyPr/>
                    <a:lstStyle/>
                    <a:p>
                      <a:r>
                        <a:rPr lang="en-US" sz="1200" baseline="0" dirty="0"/>
                        <a:t>Introduction to decision tree</a:t>
                      </a:r>
                    </a:p>
                  </a:txBody>
                  <a:tcPr/>
                </a:tc>
                <a:tc>
                  <a:txBody>
                    <a:bodyPr/>
                    <a:lstStyle/>
                    <a:p>
                      <a:r>
                        <a:rPr lang="en-US" sz="1200" baseline="0" dirty="0"/>
                        <a:t>Discuss use of decision tree in decision making</a:t>
                      </a:r>
                    </a:p>
                  </a:txBody>
                  <a:tcPr/>
                </a:tc>
                <a:tc>
                  <a:txBody>
                    <a:bodyPr/>
                    <a:lstStyle/>
                    <a:p>
                      <a:r>
                        <a:rPr lang="en-US" sz="1200" baseline="0" dirty="0"/>
                        <a:t>A tool to handle uncertainties </a:t>
                      </a:r>
                    </a:p>
                  </a:txBody>
                  <a:tcPr/>
                </a:tc>
                <a:extLst>
                  <a:ext uri="{0D108BD9-81ED-4DB2-BD59-A6C34878D82A}">
                    <a16:rowId xmlns:a16="http://schemas.microsoft.com/office/drawing/2014/main" val="51833739"/>
                  </a:ext>
                </a:extLst>
              </a:tr>
              <a:tr h="370840">
                <a:tc>
                  <a:txBody>
                    <a:bodyPr/>
                    <a:lstStyle/>
                    <a:p>
                      <a:r>
                        <a:rPr lang="en-US" sz="1200" baseline="0" dirty="0"/>
                        <a:t>2</a:t>
                      </a:r>
                    </a:p>
                  </a:txBody>
                  <a:tcPr/>
                </a:tc>
                <a:tc>
                  <a:txBody>
                    <a:bodyPr/>
                    <a:lstStyle/>
                    <a:p>
                      <a:r>
                        <a:rPr lang="en-US" sz="1200" baseline="0" dirty="0"/>
                        <a:t>Mechanics of decision tree</a:t>
                      </a:r>
                    </a:p>
                  </a:txBody>
                  <a:tcPr/>
                </a:tc>
                <a:tc>
                  <a:txBody>
                    <a:bodyPr/>
                    <a:lstStyle/>
                    <a:p>
                      <a:r>
                        <a:rPr lang="en-US" sz="1200" baseline="0" dirty="0"/>
                        <a:t>Process of creating a decision tree</a:t>
                      </a:r>
                    </a:p>
                  </a:txBody>
                  <a:tcPr/>
                </a:tc>
                <a:tc>
                  <a:txBody>
                    <a:bodyPr/>
                    <a:lstStyle/>
                    <a:p>
                      <a:r>
                        <a:rPr lang="en-US" sz="1200" baseline="0" dirty="0"/>
                        <a:t>How decision trees extract information</a:t>
                      </a:r>
                    </a:p>
                  </a:txBody>
                  <a:tcPr/>
                </a:tc>
                <a:extLst>
                  <a:ext uri="{0D108BD9-81ED-4DB2-BD59-A6C34878D82A}">
                    <a16:rowId xmlns:a16="http://schemas.microsoft.com/office/drawing/2014/main" val="2793378521"/>
                  </a:ext>
                </a:extLst>
              </a:tr>
              <a:tr h="370840">
                <a:tc>
                  <a:txBody>
                    <a:bodyPr/>
                    <a:lstStyle/>
                    <a:p>
                      <a:r>
                        <a:rPr lang="en-US" sz="1200" baseline="0" dirty="0"/>
                        <a:t>3</a:t>
                      </a:r>
                    </a:p>
                  </a:txBody>
                  <a:tcPr/>
                </a:tc>
                <a:tc>
                  <a:txBody>
                    <a:bodyPr/>
                    <a:lstStyle/>
                    <a:p>
                      <a:r>
                        <a:rPr lang="en-US" sz="1200" baseline="0" dirty="0"/>
                        <a:t>Geometry of decision tree</a:t>
                      </a:r>
                    </a:p>
                  </a:txBody>
                  <a:tcPr/>
                </a:tc>
                <a:tc>
                  <a:txBody>
                    <a:bodyPr/>
                    <a:lstStyle/>
                    <a:p>
                      <a:r>
                        <a:rPr lang="en-US" sz="1200" baseline="0" dirty="0"/>
                        <a:t>Decision tree as axis parallel boundaries</a:t>
                      </a:r>
                    </a:p>
                  </a:txBody>
                  <a:tcPr/>
                </a:tc>
                <a:tc>
                  <a:txBody>
                    <a:bodyPr/>
                    <a:lstStyle/>
                    <a:p>
                      <a:r>
                        <a:rPr lang="en-US" sz="1200" baseline="0" dirty="0"/>
                        <a:t>Impact of axis parallel boundaries</a:t>
                      </a:r>
                    </a:p>
                  </a:txBody>
                  <a:tcPr/>
                </a:tc>
                <a:extLst>
                  <a:ext uri="{0D108BD9-81ED-4DB2-BD59-A6C34878D82A}">
                    <a16:rowId xmlns:a16="http://schemas.microsoft.com/office/drawing/2014/main" val="1745874892"/>
                  </a:ext>
                </a:extLst>
              </a:tr>
              <a:tr h="370840">
                <a:tc>
                  <a:txBody>
                    <a:bodyPr/>
                    <a:lstStyle/>
                    <a:p>
                      <a:r>
                        <a:rPr lang="en-US" sz="1200" baseline="0" dirty="0"/>
                        <a:t>4</a:t>
                      </a:r>
                    </a:p>
                  </a:txBody>
                  <a:tcPr/>
                </a:tc>
                <a:tc>
                  <a:txBody>
                    <a:bodyPr/>
                    <a:lstStyle/>
                    <a:p>
                      <a:r>
                        <a:rPr lang="en-US" sz="1200" baseline="0" dirty="0"/>
                        <a:t>Algorithmic approach for creating decision tree. </a:t>
                      </a:r>
                    </a:p>
                  </a:txBody>
                  <a:tcPr/>
                </a:tc>
                <a:tc>
                  <a:txBody>
                    <a:bodyPr/>
                    <a:lstStyle/>
                    <a:p>
                      <a:r>
                        <a:rPr lang="en-US" sz="1200" baseline="0" dirty="0"/>
                        <a:t>Discuss Entropy, Gini and information gain </a:t>
                      </a:r>
                    </a:p>
                  </a:txBody>
                  <a:tcPr/>
                </a:tc>
                <a:tc>
                  <a:txBody>
                    <a:bodyPr/>
                    <a:lstStyle/>
                    <a:p>
                      <a:r>
                        <a:rPr lang="en-US" sz="1200" baseline="0" dirty="0"/>
                        <a:t>Quantify uncertainty using Shannon's entropy or Gini index</a:t>
                      </a:r>
                    </a:p>
                  </a:txBody>
                  <a:tcPr/>
                </a:tc>
                <a:extLst>
                  <a:ext uri="{0D108BD9-81ED-4DB2-BD59-A6C34878D82A}">
                    <a16:rowId xmlns:a16="http://schemas.microsoft.com/office/drawing/2014/main" val="710477941"/>
                  </a:ext>
                </a:extLst>
              </a:tr>
              <a:tr h="370840">
                <a:tc>
                  <a:txBody>
                    <a:bodyPr/>
                    <a:lstStyle/>
                    <a:p>
                      <a:r>
                        <a:rPr lang="en-US" sz="1200" baseline="0" dirty="0"/>
                        <a:t>5</a:t>
                      </a:r>
                    </a:p>
                  </a:txBody>
                  <a:tcPr/>
                </a:tc>
                <a:tc>
                  <a:txBody>
                    <a:bodyPr/>
                    <a:lstStyle/>
                    <a:p>
                      <a:r>
                        <a:rPr lang="en-US" sz="1200" baseline="0" dirty="0"/>
                        <a:t>Preparing data for decision trees</a:t>
                      </a:r>
                    </a:p>
                  </a:txBody>
                  <a:tcPr/>
                </a:tc>
                <a:tc>
                  <a:txBody>
                    <a:bodyPr/>
                    <a:lstStyle/>
                    <a:p>
                      <a:r>
                        <a:rPr lang="en-US" sz="1200" baseline="0" dirty="0"/>
                        <a:t>How to handle different types of variables, handling outliers, missing values</a:t>
                      </a:r>
                    </a:p>
                  </a:txBody>
                  <a:tcPr/>
                </a:tc>
                <a:tc>
                  <a:txBody>
                    <a:bodyPr/>
                    <a:lstStyle/>
                    <a:p>
                      <a:r>
                        <a:rPr lang="en-US" sz="1200" baseline="0" dirty="0"/>
                        <a:t>Transforming data for decision tree, impact on accuracy of decision tress</a:t>
                      </a:r>
                    </a:p>
                  </a:txBody>
                  <a:tcPr/>
                </a:tc>
                <a:extLst>
                  <a:ext uri="{0D108BD9-81ED-4DB2-BD59-A6C34878D82A}">
                    <a16:rowId xmlns:a16="http://schemas.microsoft.com/office/drawing/2014/main" val="357667814"/>
                  </a:ext>
                </a:extLst>
              </a:tr>
              <a:tr h="370840">
                <a:tc>
                  <a:txBody>
                    <a:bodyPr/>
                    <a:lstStyle/>
                    <a:p>
                      <a:r>
                        <a:rPr lang="en-US" sz="1200" baseline="0" dirty="0"/>
                        <a:t>6</a:t>
                      </a:r>
                    </a:p>
                  </a:txBody>
                  <a:tcPr/>
                </a:tc>
                <a:tc>
                  <a:txBody>
                    <a:bodyPr/>
                    <a:lstStyle/>
                    <a:p>
                      <a:r>
                        <a:rPr lang="en-US" sz="1200" baseline="0" dirty="0"/>
                        <a:t>Regularizing Decision Tree</a:t>
                      </a:r>
                    </a:p>
                  </a:txBody>
                  <a:tcPr/>
                </a:tc>
                <a:tc>
                  <a:txBody>
                    <a:bodyPr/>
                    <a:lstStyle/>
                    <a:p>
                      <a:r>
                        <a:rPr lang="en-US" sz="1200" baseline="0" dirty="0"/>
                        <a:t>Nature of decision trees to become overfit. Pruning of decision trees</a:t>
                      </a:r>
                    </a:p>
                  </a:txBody>
                  <a:tcPr/>
                </a:tc>
                <a:tc>
                  <a:txBody>
                    <a:bodyPr/>
                    <a:lstStyle/>
                    <a:p>
                      <a:r>
                        <a:rPr lang="en-US" sz="1200" baseline="0" dirty="0"/>
                        <a:t>Impact of overfitting on generalization as increase in variance errors</a:t>
                      </a:r>
                    </a:p>
                  </a:txBody>
                  <a:tcPr/>
                </a:tc>
                <a:extLst>
                  <a:ext uri="{0D108BD9-81ED-4DB2-BD59-A6C34878D82A}">
                    <a16:rowId xmlns:a16="http://schemas.microsoft.com/office/drawing/2014/main" val="107202685"/>
                  </a:ext>
                </a:extLst>
              </a:tr>
              <a:tr h="370840">
                <a:tc>
                  <a:txBody>
                    <a:bodyPr/>
                    <a:lstStyle/>
                    <a:p>
                      <a:r>
                        <a:rPr lang="en-US" sz="1200" baseline="0" dirty="0"/>
                        <a:t>7</a:t>
                      </a:r>
                    </a:p>
                  </a:txBody>
                  <a:tcPr/>
                </a:tc>
                <a:tc>
                  <a:txBody>
                    <a:bodyPr/>
                    <a:lstStyle/>
                    <a:p>
                      <a:r>
                        <a:rPr lang="en-US" sz="1200" baseline="0" dirty="0"/>
                        <a:t>Decision trees for regression </a:t>
                      </a:r>
                    </a:p>
                  </a:txBody>
                  <a:tcPr/>
                </a:tc>
                <a:tc>
                  <a:txBody>
                    <a:bodyPr/>
                    <a:lstStyle/>
                    <a:p>
                      <a:r>
                        <a:rPr lang="en-US" sz="1200" baseline="0" dirty="0"/>
                        <a:t>Explain how the same algorithm can also be used for regression using median / mean</a:t>
                      </a:r>
                    </a:p>
                  </a:txBody>
                  <a:tcPr/>
                </a:tc>
                <a:tc>
                  <a:txBody>
                    <a:bodyPr/>
                    <a:lstStyle/>
                    <a:p>
                      <a:r>
                        <a:rPr lang="en-US" sz="1200" baseline="0" dirty="0"/>
                        <a:t>Predict values using decision trees. </a:t>
                      </a:r>
                    </a:p>
                  </a:txBody>
                  <a:tcPr/>
                </a:tc>
                <a:extLst>
                  <a:ext uri="{0D108BD9-81ED-4DB2-BD59-A6C34878D82A}">
                    <a16:rowId xmlns:a16="http://schemas.microsoft.com/office/drawing/2014/main" val="3758301776"/>
                  </a:ext>
                </a:extLst>
              </a:tr>
              <a:tr h="370840">
                <a:tc>
                  <a:txBody>
                    <a:bodyPr/>
                    <a:lstStyle/>
                    <a:p>
                      <a:r>
                        <a:rPr lang="en-US" sz="1200" baseline="0" dirty="0"/>
                        <a:t>8</a:t>
                      </a:r>
                    </a:p>
                  </a:txBody>
                  <a:tcPr/>
                </a:tc>
                <a:tc>
                  <a:txBody>
                    <a:bodyPr/>
                    <a:lstStyle/>
                    <a:p>
                      <a:r>
                        <a:rPr lang="en-US" sz="1200" baseline="0" dirty="0"/>
                        <a:t>Code walk thru on classification</a:t>
                      </a:r>
                    </a:p>
                  </a:txBody>
                  <a:tcPr/>
                </a:tc>
                <a:tc>
                  <a:txBody>
                    <a:bodyPr/>
                    <a:lstStyle/>
                    <a:p>
                      <a:r>
                        <a:rPr lang="en-US" sz="1200" baseline="0" dirty="0"/>
                        <a:t>Data transformation and use of appropriate libraries, hyper parameters</a:t>
                      </a:r>
                    </a:p>
                  </a:txBody>
                  <a:tcPr/>
                </a:tc>
                <a:tc>
                  <a:txBody>
                    <a:bodyPr/>
                    <a:lstStyle/>
                    <a:p>
                      <a:r>
                        <a:rPr lang="en-US" sz="1200" baseline="0" dirty="0"/>
                        <a:t>Familiarize with appropriate libraries and function calls to build decision </a:t>
                      </a:r>
                      <a:r>
                        <a:rPr lang="en-US" sz="1200" baseline="0"/>
                        <a:t>tree classifier</a:t>
                      </a:r>
                      <a:endParaRPr lang="en-US" sz="1200" baseline="0" dirty="0"/>
                    </a:p>
                  </a:txBody>
                  <a:tcPr/>
                </a:tc>
                <a:extLst>
                  <a:ext uri="{0D108BD9-81ED-4DB2-BD59-A6C34878D82A}">
                    <a16:rowId xmlns:a16="http://schemas.microsoft.com/office/drawing/2014/main" val="1803489443"/>
                  </a:ext>
                </a:extLst>
              </a:tr>
              <a:tr h="370840">
                <a:tc>
                  <a:txBody>
                    <a:bodyPr/>
                    <a:lstStyle/>
                    <a:p>
                      <a:r>
                        <a:rPr lang="en-US" sz="1200" baseline="0" dirty="0"/>
                        <a:t>9</a:t>
                      </a:r>
                    </a:p>
                  </a:txBody>
                  <a:tcPr/>
                </a:tc>
                <a:tc>
                  <a:txBody>
                    <a:bodyPr/>
                    <a:lstStyle/>
                    <a:p>
                      <a:r>
                        <a:rPr lang="en-US" sz="1200" baseline="0" dirty="0"/>
                        <a:t>Advantages / disadvantages of decision trees</a:t>
                      </a:r>
                    </a:p>
                  </a:txBody>
                  <a:tcPr/>
                </a:tc>
                <a:tc>
                  <a:txBody>
                    <a:bodyPr/>
                    <a:lstStyle/>
                    <a:p>
                      <a:r>
                        <a:rPr lang="en-US" sz="1200" baseline="0" dirty="0"/>
                        <a:t>The axis parallel nature and it’s impact on accuracy of a regularized of decision tree </a:t>
                      </a:r>
                    </a:p>
                  </a:txBody>
                  <a:tcPr/>
                </a:tc>
                <a:tc>
                  <a:txBody>
                    <a:bodyPr/>
                    <a:lstStyle/>
                    <a:p>
                      <a:r>
                        <a:rPr lang="en-US" sz="1200" baseline="0" dirty="0"/>
                        <a:t>When is a decision tree right choice and when not</a:t>
                      </a:r>
                    </a:p>
                  </a:txBody>
                  <a:tcPr/>
                </a:tc>
                <a:extLst>
                  <a:ext uri="{0D108BD9-81ED-4DB2-BD59-A6C34878D82A}">
                    <a16:rowId xmlns:a16="http://schemas.microsoft.com/office/drawing/2014/main" val="3692248443"/>
                  </a:ext>
                </a:extLst>
              </a:tr>
            </a:tbl>
          </a:graphicData>
        </a:graphic>
      </p:graphicFrame>
    </p:spTree>
    <p:extLst>
      <p:ext uri="{BB962C8B-B14F-4D97-AF65-F5344CB8AC3E}">
        <p14:creationId xmlns:p14="http://schemas.microsoft.com/office/powerpoint/2010/main" val="1241265239"/>
      </p:ext>
    </p:extLst>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170646"/>
          </a:xfrm>
        </p:spPr>
        <p:txBody>
          <a:bodyPr>
            <a:spAutoFit/>
          </a:bodyPr>
          <a:lstStyle/>
          <a:p>
            <a:pPr marL="0" lvl="1" indent="0">
              <a:spcBef>
                <a:spcPct val="0"/>
              </a:spcBef>
              <a:buNone/>
            </a:pPr>
            <a:r>
              <a:rPr lang="en-US" altLang="en-US" b="1" u="sng" dirty="0">
                <a:latin typeface="Arial" charset="0"/>
              </a:rPr>
              <a:t>Decision Trees </a:t>
            </a:r>
            <a:r>
              <a:rPr lang="en-US" altLang="en-US" u="sng" dirty="0">
                <a:latin typeface="Arial" charset="0"/>
              </a:rPr>
              <a:t>- Algorithms</a:t>
            </a:r>
            <a:endParaRPr lang="en-IN" u="sng" dirty="0">
              <a:latin typeface="Arial" charset="0"/>
            </a:endParaRPr>
          </a:p>
          <a:p>
            <a:pPr marL="0" indent="0">
              <a:buNone/>
            </a:pPr>
            <a:endParaRPr lang="en-IN" sz="1400" dirty="0"/>
          </a:p>
          <a:p>
            <a:pPr marL="342900" indent="-342900">
              <a:buFont typeface="+mj-lt"/>
              <a:buAutoNum type="arabicPeriod"/>
            </a:pPr>
            <a:r>
              <a:rPr lang="en-US" sz="1800" dirty="0"/>
              <a:t>ID3 (Iterative </a:t>
            </a:r>
            <a:r>
              <a:rPr lang="en-US" sz="1800" dirty="0" err="1"/>
              <a:t>Dicotomizer</a:t>
            </a:r>
            <a:r>
              <a:rPr lang="en-US" sz="1800" dirty="0"/>
              <a:t> 3) – developed by Ross Quinlan. Creates a </a:t>
            </a:r>
            <a:r>
              <a:rPr lang="en-US" sz="1800" u="sng" dirty="0"/>
              <a:t>multi branch tree</a:t>
            </a:r>
            <a:r>
              <a:rPr lang="en-US" sz="1800" dirty="0"/>
              <a:t> at each node using greedy algorithm. Trees grow to maximum size before pruning</a:t>
            </a:r>
          </a:p>
          <a:p>
            <a:pPr marL="342900" indent="-342900">
              <a:buFont typeface="+mj-lt"/>
              <a:buAutoNum type="arabicPeriod"/>
            </a:pPr>
            <a:endParaRPr lang="en-US" sz="1800" dirty="0"/>
          </a:p>
          <a:p>
            <a:pPr marL="342900" indent="-342900">
              <a:buFont typeface="+mj-lt"/>
              <a:buAutoNum type="arabicPeriod"/>
            </a:pPr>
            <a:r>
              <a:rPr lang="en-US" sz="1800" dirty="0"/>
              <a:t>C4.5 succeeded ID3 by </a:t>
            </a:r>
            <a:r>
              <a:rPr lang="en-US" sz="1800" u="sng" dirty="0"/>
              <a:t>overcoming limitation of features required to be categorical</a:t>
            </a:r>
            <a:r>
              <a:rPr lang="en-US" sz="1800" dirty="0"/>
              <a:t>. It dynamically defines discrete attribute for numerical attributes. It </a:t>
            </a:r>
            <a:r>
              <a:rPr lang="en-US" sz="1800" u="sng" dirty="0"/>
              <a:t>converts the trained trees into a set of if-then rules</a:t>
            </a:r>
            <a:r>
              <a:rPr lang="en-US" sz="1800" dirty="0"/>
              <a:t>. Accuracy of each rule is evaluated to determine the order in which they should be applied</a:t>
            </a:r>
          </a:p>
          <a:p>
            <a:pPr marL="342900" indent="-342900">
              <a:buFont typeface="+mj-lt"/>
              <a:buAutoNum type="arabicPeriod"/>
            </a:pPr>
            <a:endParaRPr lang="en-US" sz="1800" dirty="0"/>
          </a:p>
          <a:p>
            <a:pPr marL="342900" indent="-342900">
              <a:buFont typeface="+mj-lt"/>
              <a:buAutoNum type="arabicPeriod"/>
            </a:pPr>
            <a:r>
              <a:rPr lang="en-US" sz="1800" dirty="0"/>
              <a:t>C5.0 is Quinlan’s latest version and it </a:t>
            </a:r>
            <a:r>
              <a:rPr lang="en-US" sz="1800" u="sng" dirty="0"/>
              <a:t>uses less memory and builds smaller rulesets</a:t>
            </a:r>
            <a:r>
              <a:rPr lang="en-US" sz="1800" dirty="0"/>
              <a:t> than C4.5 while being more accurate</a:t>
            </a:r>
          </a:p>
          <a:p>
            <a:pPr marL="342900" indent="-342900">
              <a:buFont typeface="+mj-lt"/>
              <a:buAutoNum type="arabicPeriod"/>
            </a:pPr>
            <a:endParaRPr lang="en-US" sz="1800" dirty="0"/>
          </a:p>
          <a:p>
            <a:pPr marL="342900" indent="-342900">
              <a:buFont typeface="+mj-lt"/>
              <a:buAutoNum type="arabicPeriod"/>
            </a:pPr>
            <a:r>
              <a:rPr lang="en-US" sz="1800" dirty="0"/>
              <a:t>CART (Classification &amp; Regression Trees) is similar to C4.5 but it </a:t>
            </a:r>
            <a:r>
              <a:rPr lang="en-US" sz="1800" u="sng" dirty="0"/>
              <a:t>supports numerical target variables  and does not compute rule sets</a:t>
            </a:r>
            <a:r>
              <a:rPr lang="en-US" sz="1800" dirty="0"/>
              <a:t>. Creates binary tree. </a:t>
            </a:r>
            <a:r>
              <a:rPr lang="en-US" sz="1800" dirty="0" err="1"/>
              <a:t>Scikit</a:t>
            </a:r>
            <a:r>
              <a:rPr lang="en-US" sz="1800" dirty="0"/>
              <a:t> uses CART</a:t>
            </a:r>
          </a:p>
        </p:txBody>
      </p:sp>
    </p:spTree>
    <p:extLst>
      <p:ext uri="{BB962C8B-B14F-4D97-AF65-F5344CB8AC3E}">
        <p14:creationId xmlns:p14="http://schemas.microsoft.com/office/powerpoint/2010/main" val="2050712404"/>
      </p:ext>
    </p:extLst>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1066800"/>
            <a:ext cx="8229600" cy="3139321"/>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u="sng" dirty="0"/>
              <a:t>Decision Trees </a:t>
            </a:r>
            <a:r>
              <a:rPr lang="en-US" altLang="en-US" sz="1800" dirty="0" smtClean="0"/>
              <a:t>– Loss functions</a:t>
            </a:r>
            <a:endParaRPr lang="en-US" altLang="en-US" sz="1800" dirty="0"/>
          </a:p>
          <a:p>
            <a:pPr marL="0" indent="0" fontAlgn="auto">
              <a:spcAft>
                <a:spcPts val="0"/>
              </a:spcAft>
              <a:buNone/>
            </a:pPr>
            <a:endParaRPr lang="en-US" sz="1400" dirty="0"/>
          </a:p>
          <a:p>
            <a:pPr marL="342900" indent="-342900" fontAlgn="auto">
              <a:spcAft>
                <a:spcPts val="0"/>
              </a:spcAft>
              <a:buFont typeface="+mj-lt"/>
              <a:buAutoNum type="arabicPeriod"/>
            </a:pPr>
            <a:r>
              <a:rPr lang="en-IN" sz="1600" dirty="0"/>
              <a:t>The decision tree algorithm learns (i.e. creates the decision tree from the data set) through optimization of a loss function</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The loss function represents the loss of impurity in the target column. The requirement here is to minimize the impurity in the target column as much as possible at the leaf nodes</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For this we need to understand how to measure the purity of the target column</a:t>
            </a:r>
          </a:p>
          <a:p>
            <a:pPr marL="342900" indent="-342900" fontAlgn="auto">
              <a:spcAft>
                <a:spcPts val="0"/>
              </a:spcAft>
              <a:buFont typeface="+mj-lt"/>
              <a:buAutoNum type="arabicPeriod"/>
            </a:pPr>
            <a:endParaRPr lang="en-IN" sz="1600" dirty="0"/>
          </a:p>
        </p:txBody>
      </p:sp>
    </p:spTree>
    <p:extLst>
      <p:ext uri="{BB962C8B-B14F-4D97-AF65-F5344CB8AC3E}">
        <p14:creationId xmlns:p14="http://schemas.microsoft.com/office/powerpoint/2010/main" val="3591024175"/>
      </p:ext>
    </p:extLst>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1066800"/>
            <a:ext cx="8229600" cy="627864"/>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b="1" u="sng" dirty="0" smtClean="0"/>
              <a:t>Relation between uncertainty and probability</a:t>
            </a:r>
            <a:endParaRPr lang="en-US" altLang="en-US" sz="1800" b="1" dirty="0"/>
          </a:p>
          <a:p>
            <a:pPr marL="0" indent="0" fontAlgn="auto">
              <a:spcAft>
                <a:spcPts val="0"/>
              </a:spcAft>
              <a:buNone/>
            </a:pPr>
            <a:endParaRPr lang="en-US" sz="1400" dirty="0"/>
          </a:p>
        </p:txBody>
      </p:sp>
      <p:sp>
        <p:nvSpPr>
          <p:cNvPr id="12" name="Rectangle 3">
            <a:extLst>
              <a:ext uri="{FF2B5EF4-FFF2-40B4-BE49-F238E27FC236}">
                <a16:creationId xmlns:a16="http://schemas.microsoft.com/office/drawing/2014/main" id="{B320BA16-BB47-4A8E-B886-43DFD76E7B5B}"/>
              </a:ext>
            </a:extLst>
          </p:cNvPr>
          <p:cNvSpPr txBox="1">
            <a:spLocks noChangeArrowheads="1"/>
          </p:cNvSpPr>
          <p:nvPr/>
        </p:nvSpPr>
        <p:spPr>
          <a:xfrm>
            <a:off x="3100728" y="1586863"/>
            <a:ext cx="5699234" cy="4647426"/>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mj-lt"/>
              <a:buAutoNum type="arabicPeriod"/>
            </a:pPr>
            <a:r>
              <a:rPr lang="en-IN" sz="1600" dirty="0"/>
              <a:t>There is a bag of 50 balls of orange and white respectively</a:t>
            </a:r>
          </a:p>
          <a:p>
            <a:pPr marL="342900" indent="-342900" fontAlgn="auto">
              <a:spcAft>
                <a:spcPts val="0"/>
              </a:spcAft>
              <a:buFont typeface="+mj-lt"/>
              <a:buAutoNum type="arabicPeriod"/>
            </a:pPr>
            <a:r>
              <a:rPr lang="en-IN" sz="1600" dirty="0"/>
              <a:t>You have to pull out one ball from the bag with closed eyes. If the ball is -</a:t>
            </a:r>
          </a:p>
          <a:p>
            <a:pPr marL="854075" lvl="1" indent="-342900" fontAlgn="auto">
              <a:spcAft>
                <a:spcPts val="0"/>
              </a:spcAft>
              <a:buFont typeface="+mj-lt"/>
              <a:buAutoNum type="alphaLcPeriod"/>
            </a:pPr>
            <a:r>
              <a:rPr lang="en-IN" sz="1400" dirty="0"/>
              <a:t>orange, explain the linear regression model</a:t>
            </a:r>
          </a:p>
          <a:p>
            <a:pPr marL="854075" lvl="1" indent="-342900" fontAlgn="auto">
              <a:spcAft>
                <a:spcPts val="0"/>
              </a:spcAft>
              <a:buFont typeface="+mj-lt"/>
              <a:buAutoNum type="alphaLcPeriod"/>
            </a:pPr>
            <a:r>
              <a:rPr lang="en-IN" sz="1400" dirty="0"/>
              <a:t>white, nothing to be done</a:t>
            </a:r>
          </a:p>
          <a:p>
            <a:pPr marL="342900" indent="-342900" fontAlgn="auto">
              <a:spcAft>
                <a:spcPts val="0"/>
              </a:spcAft>
              <a:buFont typeface="+mj-lt"/>
              <a:buAutoNum type="arabicPeriod"/>
            </a:pPr>
            <a:r>
              <a:rPr lang="en-IN" sz="1600" dirty="0"/>
              <a:t>This state where you have to decide and your decision can result in multiple outcomes with equal probability is said to be state of maximum uncertainty</a:t>
            </a:r>
          </a:p>
          <a:p>
            <a:pPr marL="342900" indent="-342900" fontAlgn="auto">
              <a:spcAft>
                <a:spcPts val="0"/>
              </a:spcAft>
              <a:buFont typeface="+mj-lt"/>
              <a:buAutoNum type="arabicPeriod"/>
            </a:pPr>
            <a:r>
              <a:rPr lang="en-IN" sz="1600" dirty="0"/>
              <a:t>If you have a bag full of balls of only one colour, then there is no uncertainty. You know what is going to happen. Uncertainty is zero. </a:t>
            </a:r>
          </a:p>
          <a:p>
            <a:pPr marL="342900" indent="-342900" fontAlgn="auto">
              <a:spcAft>
                <a:spcPts val="0"/>
              </a:spcAft>
              <a:buFont typeface="+mj-lt"/>
              <a:buAutoNum type="arabicPeriod"/>
            </a:pPr>
            <a:r>
              <a:rPr lang="en-IN" sz="1600" dirty="0"/>
              <a:t>Thus, the more the homogeneity, lesser the uncertainty and vice versa</a:t>
            </a:r>
          </a:p>
          <a:p>
            <a:pPr marL="342900" indent="-342900" fontAlgn="auto">
              <a:spcAft>
                <a:spcPts val="0"/>
              </a:spcAft>
              <a:buFont typeface="+mj-lt"/>
              <a:buAutoNum type="arabicPeriod"/>
            </a:pPr>
            <a:r>
              <a:rPr lang="en-IN" sz="1600" dirty="0"/>
              <a:t>Uncertainty is expressed as entropy or Gini index </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endParaRPr lang="en-IN" sz="1600" dirty="0"/>
          </a:p>
        </p:txBody>
      </p:sp>
      <p:sp>
        <p:nvSpPr>
          <p:cNvPr id="11" name="Rectangle 10">
            <a:extLst>
              <a:ext uri="{FF2B5EF4-FFF2-40B4-BE49-F238E27FC236}">
                <a16:creationId xmlns:a16="http://schemas.microsoft.com/office/drawing/2014/main" id="{B6E0CD9C-D5E2-4FEE-B615-2E75CCB30618}"/>
              </a:ext>
            </a:extLst>
          </p:cNvPr>
          <p:cNvSpPr/>
          <p:nvPr/>
        </p:nvSpPr>
        <p:spPr>
          <a:xfrm>
            <a:off x="2743200" y="4010026"/>
            <a:ext cx="6096000" cy="1828800"/>
          </a:xfrm>
          <a:prstGeom prst="rect">
            <a:avLst/>
          </a:prstGeom>
          <a:solidFill>
            <a:schemeClr val="bg1"/>
          </a:solidFill>
          <a:ln>
            <a:noFill/>
          </a:ln>
          <a:effectLst>
            <a:outerShdw blurRad="40000" dist="23000" dir="5400000" rotWithShape="0">
              <a:schemeClr val="bg1">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6C28705-6531-4213-A5B2-6543AA052736}"/>
              </a:ext>
            </a:extLst>
          </p:cNvPr>
          <p:cNvPicPr>
            <a:picLocks noChangeAspect="1"/>
          </p:cNvPicPr>
          <p:nvPr/>
        </p:nvPicPr>
        <p:blipFill>
          <a:blip r:embed="rId2"/>
          <a:stretch>
            <a:fillRect/>
          </a:stretch>
        </p:blipFill>
        <p:spPr>
          <a:xfrm rot="5400000">
            <a:off x="482202" y="2039569"/>
            <a:ext cx="1939357" cy="1352550"/>
          </a:xfrm>
          <a:prstGeom prst="rect">
            <a:avLst/>
          </a:prstGeom>
        </p:spPr>
      </p:pic>
      <p:pic>
        <p:nvPicPr>
          <p:cNvPr id="10" name="Picture 9">
            <a:extLst>
              <a:ext uri="{FF2B5EF4-FFF2-40B4-BE49-F238E27FC236}">
                <a16:creationId xmlns:a16="http://schemas.microsoft.com/office/drawing/2014/main" id="{B87AB4F7-3E81-49B6-8A41-F76CD2EBB9FA}"/>
              </a:ext>
            </a:extLst>
          </p:cNvPr>
          <p:cNvPicPr>
            <a:picLocks noChangeAspect="1"/>
          </p:cNvPicPr>
          <p:nvPr/>
        </p:nvPicPr>
        <p:blipFill>
          <a:blip r:embed="rId3"/>
          <a:stretch>
            <a:fillRect/>
          </a:stretch>
        </p:blipFill>
        <p:spPr>
          <a:xfrm>
            <a:off x="664525" y="1552557"/>
            <a:ext cx="1762125" cy="2209800"/>
          </a:xfrm>
          <a:prstGeom prst="rect">
            <a:avLst/>
          </a:prstGeom>
        </p:spPr>
      </p:pic>
      <p:grpSp>
        <p:nvGrpSpPr>
          <p:cNvPr id="6" name="Group 5">
            <a:extLst>
              <a:ext uri="{FF2B5EF4-FFF2-40B4-BE49-F238E27FC236}">
                <a16:creationId xmlns:a16="http://schemas.microsoft.com/office/drawing/2014/main" id="{B19CA323-C9BE-41E2-83A7-D2282E369AAA}"/>
              </a:ext>
            </a:extLst>
          </p:cNvPr>
          <p:cNvGrpSpPr/>
          <p:nvPr/>
        </p:nvGrpSpPr>
        <p:grpSpPr>
          <a:xfrm>
            <a:off x="974087" y="4101105"/>
            <a:ext cx="1120422" cy="1771650"/>
            <a:chOff x="974087" y="3977279"/>
            <a:chExt cx="1120422" cy="1771650"/>
          </a:xfrm>
        </p:grpSpPr>
        <p:pic>
          <p:nvPicPr>
            <p:cNvPr id="4" name="Picture 3">
              <a:extLst>
                <a:ext uri="{FF2B5EF4-FFF2-40B4-BE49-F238E27FC236}">
                  <a16:creationId xmlns:a16="http://schemas.microsoft.com/office/drawing/2014/main" id="{2D05B966-2631-448B-8202-F864659E2FD1}"/>
                </a:ext>
              </a:extLst>
            </p:cNvPr>
            <p:cNvPicPr>
              <a:picLocks noChangeAspect="1"/>
            </p:cNvPicPr>
            <p:nvPr/>
          </p:nvPicPr>
          <p:blipFill>
            <a:blip r:embed="rId4"/>
            <a:stretch>
              <a:fillRect/>
            </a:stretch>
          </p:blipFill>
          <p:spPr>
            <a:xfrm>
              <a:off x="1523009" y="3977279"/>
              <a:ext cx="571500" cy="1771650"/>
            </a:xfrm>
            <a:prstGeom prst="rect">
              <a:avLst/>
            </a:prstGeom>
          </p:spPr>
        </p:pic>
        <p:pic>
          <p:nvPicPr>
            <p:cNvPr id="5" name="Picture 4">
              <a:extLst>
                <a:ext uri="{FF2B5EF4-FFF2-40B4-BE49-F238E27FC236}">
                  <a16:creationId xmlns:a16="http://schemas.microsoft.com/office/drawing/2014/main" id="{9BDBFC21-A664-4BCD-B42A-316C7A38B6FD}"/>
                </a:ext>
              </a:extLst>
            </p:cNvPr>
            <p:cNvPicPr>
              <a:picLocks noChangeAspect="1"/>
            </p:cNvPicPr>
            <p:nvPr/>
          </p:nvPicPr>
          <p:blipFill>
            <a:blip r:embed="rId4"/>
            <a:stretch>
              <a:fillRect/>
            </a:stretch>
          </p:blipFill>
          <p:spPr>
            <a:xfrm rot="10800000">
              <a:off x="974087" y="3977279"/>
              <a:ext cx="571500" cy="1771650"/>
            </a:xfrm>
            <a:prstGeom prst="rect">
              <a:avLst/>
            </a:prstGeom>
          </p:spPr>
        </p:pic>
      </p:grpSp>
      <p:pic>
        <p:nvPicPr>
          <p:cNvPr id="13" name="Picture 12">
            <a:extLst>
              <a:ext uri="{FF2B5EF4-FFF2-40B4-BE49-F238E27FC236}">
                <a16:creationId xmlns:a16="http://schemas.microsoft.com/office/drawing/2014/main" id="{2182DCCE-9C86-4B64-9ADF-F4CC89CC1CAE}"/>
              </a:ext>
            </a:extLst>
          </p:cNvPr>
          <p:cNvPicPr>
            <a:picLocks noChangeAspect="1"/>
          </p:cNvPicPr>
          <p:nvPr/>
        </p:nvPicPr>
        <p:blipFill>
          <a:blip r:embed="rId3"/>
          <a:stretch>
            <a:fillRect/>
          </a:stretch>
        </p:blipFill>
        <p:spPr>
          <a:xfrm>
            <a:off x="664525" y="4038600"/>
            <a:ext cx="1762125" cy="2209800"/>
          </a:xfrm>
          <a:prstGeom prst="rect">
            <a:avLst/>
          </a:prstGeom>
        </p:spPr>
      </p:pic>
    </p:spTree>
    <p:extLst>
      <p:ext uri="{BB962C8B-B14F-4D97-AF65-F5344CB8AC3E}">
        <p14:creationId xmlns:p14="http://schemas.microsoft.com/office/powerpoint/2010/main" val="285526728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par>
                                <p:cTn id="8" presetID="1"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750"/>
                            </p:stCondLst>
                            <p:childTnLst>
                              <p:par>
                                <p:cTn id="11" presetID="14" presetClass="entr" presetSubtype="10" fill="hold" grpId="0" nodeType="afterEffect">
                                  <p:stCondLst>
                                    <p:cond delay="5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1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0" presetClass="exit" presetSubtype="0" fill="hold" grpId="0"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10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animBg="1"/>
      <p:bldP spid="1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338464" cy="4013406"/>
          </a:xfrm>
        </p:spPr>
        <p:txBody>
          <a:bodyPr wrap="square">
            <a:spAutoFit/>
          </a:bodyPr>
          <a:lstStyle/>
          <a:p>
            <a:pPr marL="0" indent="0">
              <a:buNone/>
            </a:pPr>
            <a:r>
              <a:rPr lang="en-US" altLang="en-US" sz="1800" b="1" u="sng" dirty="0">
                <a:latin typeface="Arial" charset="0"/>
              </a:rPr>
              <a:t>Entropy … a measure of uncertainty</a:t>
            </a:r>
            <a:endParaRPr lang="en-IN" sz="1800" dirty="0">
              <a:latin typeface="Arial" charset="0"/>
            </a:endParaRPr>
          </a:p>
          <a:p>
            <a:pPr marL="342900" indent="-342900">
              <a:buFont typeface="+mj-lt"/>
              <a:buAutoNum type="alphaLcPeriod"/>
            </a:pPr>
            <a:endParaRPr lang="en-IN" sz="1600" dirty="0"/>
          </a:p>
          <a:p>
            <a:pPr marL="342900" indent="-342900">
              <a:buFont typeface="+mj-lt"/>
              <a:buAutoNum type="alphaLcPeriod"/>
            </a:pPr>
            <a:r>
              <a:rPr lang="en-IN" sz="1600" dirty="0"/>
              <a:t>Given that there are multiple outcomes possible (orange or white) for a given action (picking the ball)</a:t>
            </a:r>
          </a:p>
          <a:p>
            <a:pPr marL="342900" indent="-342900">
              <a:buFont typeface="+mj-lt"/>
              <a:buAutoNum type="alphaLcPeriod"/>
            </a:pPr>
            <a:endParaRPr lang="en-IN" sz="1600" dirty="0"/>
          </a:p>
          <a:p>
            <a:pPr marL="342900" indent="-342900">
              <a:buFont typeface="+mj-lt"/>
              <a:buAutoNum type="alphaLcPeriod"/>
            </a:pPr>
            <a:r>
              <a:rPr lang="en-IN" sz="1600" dirty="0"/>
              <a:t>Given that we know the probability of getting each outcome (P(Orange) = .5 and P(White) = 1 - .5 = .5)</a:t>
            </a:r>
          </a:p>
          <a:p>
            <a:pPr marL="342900" indent="-342900">
              <a:buFont typeface="+mj-lt"/>
              <a:buAutoNum type="alphaLcPeriod"/>
            </a:pPr>
            <a:endParaRPr lang="en-IN" sz="1600" dirty="0"/>
          </a:p>
          <a:p>
            <a:pPr marL="342900" indent="-342900">
              <a:buFont typeface="+mj-lt"/>
              <a:buAutoNum type="alphaLcPeriod"/>
            </a:pPr>
            <a:r>
              <a:rPr lang="en-IN" sz="1600" dirty="0"/>
              <a:t>We also know that when only one outcome (White or Orange) is possible, there is no uncertainty. P(White = 1) and P(Orange = 1-1 = 0) </a:t>
            </a:r>
          </a:p>
          <a:p>
            <a:pPr marL="342900" indent="-342900">
              <a:buFont typeface="+mj-lt"/>
              <a:buAutoNum type="alphaLcPeriod"/>
            </a:pPr>
            <a:endParaRPr lang="en-IN" sz="1600" dirty="0"/>
          </a:p>
          <a:p>
            <a:pPr marL="342900" indent="-342900">
              <a:buFont typeface="+mj-lt"/>
              <a:buAutoNum type="alphaLcPeriod"/>
            </a:pPr>
            <a:r>
              <a:rPr lang="en-IN" sz="1600" dirty="0"/>
              <a:t>We can express the relation between uncertainty and probability of states in a mathematical form and give it a name Entropy or Gini</a:t>
            </a:r>
          </a:p>
          <a:p>
            <a:pPr marL="342900" indent="-342900">
              <a:buFont typeface="+mj-lt"/>
              <a:buAutoNum type="alphaLcPeriod"/>
            </a:pPr>
            <a:endParaRPr lang="en-IN" sz="1600" dirty="0"/>
          </a:p>
        </p:txBody>
      </p:sp>
    </p:spTree>
    <p:extLst>
      <p:ext uri="{BB962C8B-B14F-4D97-AF65-F5344CB8AC3E}">
        <p14:creationId xmlns:p14="http://schemas.microsoft.com/office/powerpoint/2010/main" val="148620052"/>
      </p:ext>
    </p:extLst>
  </p:cSld>
  <p:clrMapOvr>
    <a:masterClrMapping/>
  </p:clrMapOvr>
  <p:transition spd="med">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143000"/>
            <a:ext cx="8338464" cy="3508653"/>
          </a:xfrm>
        </p:spPr>
        <p:txBody>
          <a:bodyPr wrap="square">
            <a:spAutoFit/>
          </a:bodyPr>
          <a:lstStyle/>
          <a:p>
            <a:pPr marL="0" indent="0">
              <a:buNone/>
            </a:pPr>
            <a:r>
              <a:rPr lang="en-US" altLang="en-US" sz="1800" b="1" dirty="0" smtClean="0">
                <a:latin typeface="Arial" charset="0"/>
              </a:rPr>
              <a:t>Shannon's </a:t>
            </a:r>
            <a:r>
              <a:rPr lang="en-US" altLang="en-US" sz="1800" b="1" dirty="0">
                <a:latin typeface="Arial" charset="0"/>
              </a:rPr>
              <a:t>Entropy</a:t>
            </a:r>
            <a:endParaRPr lang="en-IN" sz="1800" b="1" dirty="0">
              <a:latin typeface="Arial" charset="0"/>
            </a:endParaRPr>
          </a:p>
          <a:p>
            <a:pPr marL="342900" indent="-342900">
              <a:buFont typeface="+mj-lt"/>
              <a:buAutoNum type="alphaLcPeriod"/>
            </a:pPr>
            <a:r>
              <a:rPr lang="en-IN" sz="1600" dirty="0"/>
              <a:t>Imagine a bag contains  6 Orange and 4 White balls. </a:t>
            </a:r>
          </a:p>
          <a:p>
            <a:pPr marL="342900" indent="-342900">
              <a:buFont typeface="+mj-lt"/>
              <a:buAutoNum type="alphaLcPeriod"/>
            </a:pPr>
            <a:endParaRPr lang="en-IN" sz="1600" dirty="0"/>
          </a:p>
          <a:p>
            <a:pPr marL="342900" indent="-342900">
              <a:buFont typeface="+mj-lt"/>
              <a:buAutoNum type="alphaLcPeriod"/>
            </a:pPr>
            <a:r>
              <a:rPr lang="en-IN" sz="1600" dirty="0"/>
              <a:t>Let the two classes  Orange -&gt;  class 0 and  White -&gt; class 1</a:t>
            </a:r>
          </a:p>
          <a:p>
            <a:pPr marL="342900" indent="-342900">
              <a:buFont typeface="+mj-lt"/>
              <a:buAutoNum type="alphaLcPeriod"/>
            </a:pPr>
            <a:endParaRPr lang="en-IN" sz="1600" dirty="0"/>
          </a:p>
          <a:p>
            <a:pPr marL="342900" indent="-342900">
              <a:buFont typeface="+mj-lt"/>
              <a:buAutoNum type="alphaLcPeriod"/>
            </a:pPr>
            <a:r>
              <a:rPr lang="en-IN" sz="1600" dirty="0"/>
              <a:t>Entropy of the bag (X) will be calculated as per the formula </a:t>
            </a:r>
          </a:p>
          <a:p>
            <a:pPr marL="854075" lvl="1" indent="-342900">
              <a:buFont typeface="+mj-lt"/>
              <a:buAutoNum type="alphaLcPeriod"/>
            </a:pPr>
            <a:r>
              <a:rPr lang="en-IN" sz="1400" dirty="0"/>
              <a:t>The index </a:t>
            </a:r>
            <a:r>
              <a:rPr lang="en-IN" sz="1400" dirty="0" err="1"/>
              <a:t>i</a:t>
            </a:r>
            <a:r>
              <a:rPr lang="en-IN" sz="1400" dirty="0"/>
              <a:t> refers to the number of classes possible</a:t>
            </a:r>
          </a:p>
          <a:p>
            <a:pPr marL="854075" lvl="1" indent="-342900">
              <a:buFont typeface="+mj-lt"/>
              <a:buAutoNum type="alphaLcPeriod"/>
            </a:pPr>
            <a:r>
              <a:rPr lang="en-IN" sz="1400" dirty="0"/>
              <a:t> H(X)  = - (0.6 * log2( 0.6))  - (0.4 * log2(0.4))  =  0.9709506</a:t>
            </a:r>
          </a:p>
          <a:p>
            <a:pPr marL="342900" indent="-342900">
              <a:buFont typeface="+mj-lt"/>
              <a:buAutoNum type="alphaLcPeriod"/>
            </a:pPr>
            <a:endParaRPr lang="en-IN" sz="1600" dirty="0"/>
          </a:p>
          <a:p>
            <a:pPr marL="342900" indent="-342900">
              <a:buFont typeface="+mj-lt"/>
              <a:buAutoNum type="alphaLcPeriod"/>
            </a:pPr>
            <a:r>
              <a:rPr lang="en-IN" sz="1600" dirty="0"/>
              <a:t>Suppose we remove all Orange balls from the bag and then entropy will be</a:t>
            </a:r>
          </a:p>
          <a:p>
            <a:pPr marL="854075" lvl="1" indent="-342900">
              <a:buFont typeface="+mj-lt"/>
              <a:buAutoNum type="alphaLcPeriod"/>
            </a:pPr>
            <a:r>
              <a:rPr lang="en-IN" sz="1400" dirty="0"/>
              <a:t>H(X) = - 1.0 *log2(1.0)  – 0.0 * log2(0)  =  0    ##  Entropy is 0!  i.e. Information is 100%</a:t>
            </a:r>
          </a:p>
          <a:p>
            <a:pPr marL="342900" indent="-342900">
              <a:buFont typeface="+mj-lt"/>
              <a:buAutoNum type="alphaLcPeriod"/>
            </a:pPr>
            <a:endParaRPr lang="en-IN" sz="1600" dirty="0"/>
          </a:p>
        </p:txBody>
      </p:sp>
      <p:pic>
        <p:nvPicPr>
          <p:cNvPr id="18" name="Picture 2" descr="https://en.wikipedia.org/wiki/File:Binary_entropy_plot.svg">
            <a:extLst>
              <a:ext uri="{FF2B5EF4-FFF2-40B4-BE49-F238E27FC236}">
                <a16:creationId xmlns:a16="http://schemas.microsoft.com/office/drawing/2014/main" id="{72DF7032-2D7F-4F48-B8CC-7E1D7ABA2895}"/>
              </a:ext>
            </a:extLst>
          </p:cNvPr>
          <p:cNvPicPr>
            <a:picLocks noChangeAspect="1" noChangeArrowheads="1"/>
          </p:cNvPicPr>
          <p:nvPr/>
        </p:nvPicPr>
        <p:blipFill>
          <a:blip r:embed="rId2" cstate="print"/>
          <a:srcRect/>
          <a:stretch>
            <a:fillRect/>
          </a:stretch>
        </p:blipFill>
        <p:spPr bwMode="auto">
          <a:xfrm>
            <a:off x="5715000" y="4409586"/>
            <a:ext cx="2133600" cy="2056483"/>
          </a:xfrm>
          <a:prstGeom prst="rect">
            <a:avLst/>
          </a:prstGeom>
          <a:noFill/>
        </p:spPr>
      </p:pic>
      <p:pic>
        <p:nvPicPr>
          <p:cNvPr id="2" name="Picture 1">
            <a:extLst>
              <a:ext uri="{FF2B5EF4-FFF2-40B4-BE49-F238E27FC236}">
                <a16:creationId xmlns:a16="http://schemas.microsoft.com/office/drawing/2014/main" id="{B4766A12-ABC8-48C1-B681-21105C074FC1}"/>
              </a:ext>
            </a:extLst>
          </p:cNvPr>
          <p:cNvPicPr>
            <a:picLocks noChangeAspect="1"/>
          </p:cNvPicPr>
          <p:nvPr/>
        </p:nvPicPr>
        <p:blipFill>
          <a:blip r:embed="rId3"/>
          <a:stretch>
            <a:fillRect/>
          </a:stretch>
        </p:blipFill>
        <p:spPr>
          <a:xfrm>
            <a:off x="6248400" y="2512743"/>
            <a:ext cx="2028825" cy="628650"/>
          </a:xfrm>
          <a:prstGeom prst="rect">
            <a:avLst/>
          </a:prstGeom>
        </p:spPr>
      </p:pic>
      <p:sp>
        <p:nvSpPr>
          <p:cNvPr id="3" name="TextBox 2">
            <a:extLst>
              <a:ext uri="{FF2B5EF4-FFF2-40B4-BE49-F238E27FC236}">
                <a16:creationId xmlns:a16="http://schemas.microsoft.com/office/drawing/2014/main" id="{FF57105F-6B15-434B-A57A-334ACF743BA2}"/>
              </a:ext>
            </a:extLst>
          </p:cNvPr>
          <p:cNvSpPr txBox="1"/>
          <p:nvPr/>
        </p:nvSpPr>
        <p:spPr>
          <a:xfrm>
            <a:off x="353980" y="4727863"/>
            <a:ext cx="5029200" cy="830997"/>
          </a:xfrm>
          <a:prstGeom prst="rect">
            <a:avLst/>
          </a:prstGeom>
          <a:noFill/>
        </p:spPr>
        <p:txBody>
          <a:bodyPr wrap="square" rtlCol="0">
            <a:spAutoFit/>
          </a:bodyPr>
          <a:lstStyle/>
          <a:p>
            <a:pPr marL="342900" indent="-342900" defTabSz="457200">
              <a:spcBef>
                <a:spcPct val="20000"/>
              </a:spcBef>
              <a:buFont typeface="+mj-lt"/>
              <a:buAutoNum type="alphaLcPeriod" startAt="5"/>
            </a:pPr>
            <a:r>
              <a:rPr lang="en-US" sz="1600" dirty="0">
                <a:latin typeface="+mn-lt"/>
                <a:cs typeface="Arial"/>
              </a:rPr>
              <a:t>This relation between probability and Entropy can be geometrically represented for a two class case as shown here</a:t>
            </a:r>
          </a:p>
        </p:txBody>
      </p:sp>
    </p:spTree>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8" name="Picture 8"/>
          <p:cNvPicPr>
            <a:picLocks noChangeAspect="1" noChangeArrowheads="1"/>
          </p:cNvPicPr>
          <p:nvPr/>
        </p:nvPicPr>
        <p:blipFill>
          <a:blip r:embed="rId2" cstate="print"/>
          <a:srcRect/>
          <a:stretch>
            <a:fillRect/>
          </a:stretch>
        </p:blipFill>
        <p:spPr bwMode="auto">
          <a:xfrm>
            <a:off x="188688" y="2409379"/>
            <a:ext cx="5620656" cy="609599"/>
          </a:xfrm>
          <a:prstGeom prst="rect">
            <a:avLst/>
          </a:prstGeom>
          <a:ln>
            <a:noFill/>
          </a:ln>
          <a:effectLst>
            <a:outerShdw blurRad="292100" dist="139700" dir="2700000" algn="tl" rotWithShape="0">
              <a:srgbClr val="333333">
                <a:alpha val="65000"/>
              </a:srgbClr>
            </a:outerShdw>
          </a:effectLst>
        </p:spPr>
      </p:pic>
      <p:pic>
        <p:nvPicPr>
          <p:cNvPr id="225289" name="Picture 9"/>
          <p:cNvPicPr>
            <a:picLocks noChangeAspect="1" noChangeArrowheads="1"/>
          </p:cNvPicPr>
          <p:nvPr/>
        </p:nvPicPr>
        <p:blipFill>
          <a:blip r:embed="rId3" cstate="print"/>
          <a:srcRect/>
          <a:stretch>
            <a:fillRect/>
          </a:stretch>
        </p:blipFill>
        <p:spPr bwMode="auto">
          <a:xfrm>
            <a:off x="166914" y="3024879"/>
            <a:ext cx="5638800" cy="1133475"/>
          </a:xfrm>
          <a:prstGeom prst="rect">
            <a:avLst/>
          </a:prstGeom>
          <a:ln>
            <a:noFill/>
          </a:ln>
          <a:effectLst>
            <a:outerShdw blurRad="292100" dist="139700" dir="2700000" algn="tl" rotWithShape="0">
              <a:srgbClr val="333333">
                <a:alpha val="65000"/>
              </a:srgbClr>
            </a:outerShdw>
          </a:effectLst>
        </p:spPr>
      </p:pic>
      <p:pic>
        <p:nvPicPr>
          <p:cNvPr id="225287" name="Picture 7"/>
          <p:cNvPicPr>
            <a:picLocks noChangeAspect="1" noChangeArrowheads="1"/>
          </p:cNvPicPr>
          <p:nvPr/>
        </p:nvPicPr>
        <p:blipFill>
          <a:blip r:embed="rId4" cstate="print"/>
          <a:srcRect/>
          <a:stretch>
            <a:fillRect/>
          </a:stretch>
        </p:blipFill>
        <p:spPr bwMode="auto">
          <a:xfrm>
            <a:off x="210456" y="2445660"/>
            <a:ext cx="5588004" cy="1752600"/>
          </a:xfrm>
          <a:prstGeom prst="rect">
            <a:avLst/>
          </a:prstGeom>
          <a:ln>
            <a:noFill/>
          </a:ln>
          <a:effectLst>
            <a:outerShdw blurRad="292100" dist="139700" dir="2700000" algn="tl" rotWithShape="0">
              <a:srgbClr val="333333">
                <a:alpha val="65000"/>
              </a:srgbClr>
            </a:outerShdw>
          </a:effectLst>
        </p:spPr>
      </p:pic>
      <p:pic>
        <p:nvPicPr>
          <p:cNvPr id="225285" name="Picture 5"/>
          <p:cNvPicPr>
            <a:picLocks noChangeAspect="1" noChangeArrowheads="1"/>
          </p:cNvPicPr>
          <p:nvPr/>
        </p:nvPicPr>
        <p:blipFill>
          <a:blip r:embed="rId5" cstate="print"/>
          <a:srcRect/>
          <a:stretch>
            <a:fillRect/>
          </a:stretch>
        </p:blipFill>
        <p:spPr bwMode="auto">
          <a:xfrm>
            <a:off x="188712" y="2431158"/>
            <a:ext cx="5569854" cy="182880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noChangeArrowheads="1"/>
          </p:cNvPicPr>
          <p:nvPr/>
        </p:nvPicPr>
        <p:blipFill>
          <a:blip r:embed="rId6" cstate="print"/>
          <a:srcRect/>
          <a:stretch>
            <a:fillRect/>
          </a:stretch>
        </p:blipFill>
        <p:spPr bwMode="auto">
          <a:xfrm>
            <a:off x="195724" y="2442030"/>
            <a:ext cx="5566448" cy="3048000"/>
          </a:xfrm>
          <a:prstGeom prst="rect">
            <a:avLst/>
          </a:prstGeom>
          <a:ln>
            <a:noFill/>
          </a:ln>
          <a:effectLst>
            <a:outerShdw blurRad="292100" dist="139700" dir="2700000" algn="tl" rotWithShape="0">
              <a:srgbClr val="333333">
                <a:alpha val="65000"/>
              </a:srgbClr>
            </a:outerShdw>
          </a:effectLst>
        </p:spPr>
      </p:pic>
      <p:sp>
        <p:nvSpPr>
          <p:cNvPr id="4" name="Oval 3"/>
          <p:cNvSpPr/>
          <p:nvPr/>
        </p:nvSpPr>
        <p:spPr>
          <a:xfrm>
            <a:off x="7427682" y="2786742"/>
            <a:ext cx="8382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10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Oval 4"/>
          <p:cNvSpPr/>
          <p:nvPr/>
        </p:nvSpPr>
        <p:spPr>
          <a:xfrm>
            <a:off x="2895600" y="2286000"/>
            <a:ext cx="762000" cy="3276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Arial"/>
              <a:ea typeface="+mn-ea"/>
              <a:cs typeface="+mn-cs"/>
            </a:endParaRPr>
          </a:p>
        </p:txBody>
      </p:sp>
      <p:pic>
        <p:nvPicPr>
          <p:cNvPr id="225284" name="Picture 4"/>
          <p:cNvPicPr>
            <a:picLocks noChangeAspect="1" noChangeArrowheads="1"/>
          </p:cNvPicPr>
          <p:nvPr/>
        </p:nvPicPr>
        <p:blipFill>
          <a:blip r:embed="rId7" cstate="print"/>
          <a:srcRect/>
          <a:stretch>
            <a:fillRect/>
          </a:stretch>
        </p:blipFill>
        <p:spPr bwMode="auto">
          <a:xfrm>
            <a:off x="199572" y="4034983"/>
            <a:ext cx="5580744" cy="1447799"/>
          </a:xfrm>
          <a:prstGeom prst="rect">
            <a:avLst/>
          </a:prstGeom>
          <a:ln>
            <a:noFill/>
          </a:ln>
          <a:effectLst>
            <a:outerShdw blurRad="292100" dist="139700" dir="2700000" algn="tl" rotWithShape="0">
              <a:srgbClr val="333333">
                <a:alpha val="65000"/>
              </a:srgbClr>
            </a:outerShdw>
          </a:effectLst>
        </p:spPr>
      </p:pic>
      <p:pic>
        <p:nvPicPr>
          <p:cNvPr id="225283" name="Picture 3"/>
          <p:cNvPicPr>
            <a:picLocks noChangeAspect="1" noChangeArrowheads="1"/>
          </p:cNvPicPr>
          <p:nvPr/>
        </p:nvPicPr>
        <p:blipFill>
          <a:blip r:embed="rId8" cstate="print"/>
          <a:srcRect/>
          <a:stretch>
            <a:fillRect/>
          </a:stretch>
        </p:blipFill>
        <p:spPr bwMode="auto">
          <a:xfrm>
            <a:off x="185058" y="2402112"/>
            <a:ext cx="5558975" cy="3048000"/>
          </a:xfrm>
          <a:prstGeom prst="rect">
            <a:avLst/>
          </a:prstGeom>
          <a:ln>
            <a:noFill/>
          </a:ln>
          <a:effectLst>
            <a:outerShdw blurRad="292100" dist="139700" dir="2700000" algn="tl" rotWithShape="0">
              <a:srgbClr val="333333">
                <a:alpha val="65000"/>
              </a:srgbClr>
            </a:outerShdw>
          </a:effectLst>
        </p:spPr>
      </p:pic>
      <p:sp>
        <p:nvSpPr>
          <p:cNvPr id="7" name="Oval 6"/>
          <p:cNvSpPr/>
          <p:nvPr/>
        </p:nvSpPr>
        <p:spPr>
          <a:xfrm>
            <a:off x="2891970" y="2300532"/>
            <a:ext cx="762000" cy="32766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11" name="Straight Arrow Connector 10"/>
          <p:cNvCxnSpPr/>
          <p:nvPr/>
        </p:nvCxnSpPr>
        <p:spPr>
          <a:xfrm flipH="1">
            <a:off x="7170054" y="3196770"/>
            <a:ext cx="685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4"/>
          </p:cNvCxnSpPr>
          <p:nvPr/>
        </p:nvCxnSpPr>
        <p:spPr>
          <a:xfrm>
            <a:off x="7846782" y="3167742"/>
            <a:ext cx="5715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6636654" y="3635826"/>
            <a:ext cx="9906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Arial"/>
                <a:ea typeface="+mn-ea"/>
                <a:cs typeface="+mn-cs"/>
              </a:rPr>
              <a:t>Regular Air</a:t>
            </a:r>
          </a:p>
        </p:txBody>
      </p:sp>
      <p:sp>
        <p:nvSpPr>
          <p:cNvPr id="17" name="Oval 16"/>
          <p:cNvSpPr/>
          <p:nvPr/>
        </p:nvSpPr>
        <p:spPr>
          <a:xfrm>
            <a:off x="8008254" y="3653970"/>
            <a:ext cx="9906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000" b="1" i="0" u="none" strike="noStrike" kern="1200" cap="none" spc="0" normalizeH="0" baseline="0" noProof="0" dirty="0" err="1">
                <a:ln>
                  <a:noFill/>
                </a:ln>
                <a:solidFill>
                  <a:prstClr val="black"/>
                </a:solidFill>
                <a:effectLst/>
                <a:uLnTx/>
                <a:uFillTx/>
                <a:latin typeface="Arial"/>
                <a:ea typeface="+mn-ea"/>
                <a:cs typeface="+mn-cs"/>
              </a:rPr>
              <a:t>ExpressAir</a:t>
            </a:r>
            <a:endParaRPr kumimoji="0" lang="en-IN" sz="1000" b="1" i="0" u="none" strike="noStrike" kern="1200" cap="none" spc="0" normalizeH="0" baseline="0" noProof="0" dirty="0">
              <a:ln>
                <a:noFill/>
              </a:ln>
              <a:solidFill>
                <a:prstClr val="black"/>
              </a:solidFill>
              <a:effectLst/>
              <a:uLnTx/>
              <a:uFillTx/>
              <a:latin typeface="Arial"/>
              <a:ea typeface="+mn-ea"/>
              <a:cs typeface="+mn-cs"/>
            </a:endParaRPr>
          </a:p>
        </p:txBody>
      </p:sp>
      <p:sp>
        <p:nvSpPr>
          <p:cNvPr id="18" name="TextBox 17"/>
          <p:cNvSpPr txBox="1"/>
          <p:nvPr/>
        </p:nvSpPr>
        <p:spPr>
          <a:xfrm>
            <a:off x="7340598" y="2783112"/>
            <a:ext cx="99060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Arial" charset="0"/>
                <a:ea typeface="+mn-ea"/>
                <a:cs typeface="+mn-cs"/>
              </a:rPr>
              <a:t>Shipping Mode</a:t>
            </a:r>
          </a:p>
        </p:txBody>
      </p:sp>
      <p:sp>
        <p:nvSpPr>
          <p:cNvPr id="19" name="TextBox 18"/>
          <p:cNvSpPr txBox="1"/>
          <p:nvPr/>
        </p:nvSpPr>
        <p:spPr>
          <a:xfrm>
            <a:off x="7340598" y="2783112"/>
            <a:ext cx="99060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Arial" charset="0"/>
                <a:ea typeface="+mn-ea"/>
                <a:cs typeface="+mn-cs"/>
              </a:rPr>
              <a:t>Sales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Arial" charset="0"/>
                <a:ea typeface="+mn-ea"/>
                <a:cs typeface="+mn-cs"/>
              </a:rPr>
              <a:t>Data</a:t>
            </a:r>
          </a:p>
        </p:txBody>
      </p:sp>
      <p:sp>
        <p:nvSpPr>
          <p:cNvPr id="22" name="Oval 21"/>
          <p:cNvSpPr/>
          <p:nvPr/>
        </p:nvSpPr>
        <p:spPr>
          <a:xfrm>
            <a:off x="1219200" y="2315028"/>
            <a:ext cx="457200" cy="1828800"/>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29" name="Straight Arrow Connector 28"/>
          <p:cNvCxnSpPr/>
          <p:nvPr/>
        </p:nvCxnSpPr>
        <p:spPr>
          <a:xfrm flipH="1">
            <a:off x="6455226" y="4038600"/>
            <a:ext cx="685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7131954" y="4009572"/>
            <a:ext cx="5715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5921826" y="4477656"/>
            <a:ext cx="9906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Arial"/>
                <a:ea typeface="+mn-ea"/>
                <a:cs typeface="+mn-cs"/>
              </a:rPr>
              <a:t>Low Priority</a:t>
            </a:r>
          </a:p>
        </p:txBody>
      </p:sp>
      <p:sp>
        <p:nvSpPr>
          <p:cNvPr id="32" name="Oval 31"/>
          <p:cNvSpPr/>
          <p:nvPr/>
        </p:nvSpPr>
        <p:spPr>
          <a:xfrm>
            <a:off x="7293426" y="4495800"/>
            <a:ext cx="990600" cy="381000"/>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Arial"/>
                <a:ea typeface="+mn-ea"/>
                <a:cs typeface="+mn-cs"/>
              </a:rPr>
              <a:t>High Priority</a:t>
            </a:r>
          </a:p>
        </p:txBody>
      </p:sp>
      <p:sp>
        <p:nvSpPr>
          <p:cNvPr id="24" name="TextBox 23"/>
          <p:cNvSpPr txBox="1"/>
          <p:nvPr/>
        </p:nvSpPr>
        <p:spPr>
          <a:xfrm>
            <a:off x="457200" y="1565429"/>
            <a:ext cx="8229600"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Arial" charset="0"/>
                <a:ea typeface="+mn-ea"/>
                <a:cs typeface="+mn-cs"/>
              </a:rPr>
              <a:t>Suppose we wish to find if there was any influence of shipping mode, order priority on customer location. Customer location is target column and like the bag of coloured balls</a:t>
            </a:r>
          </a:p>
        </p:txBody>
      </p:sp>
      <p:sp>
        <p:nvSpPr>
          <p:cNvPr id="2" name="Rectangle 1">
            <a:extLst>
              <a:ext uri="{FF2B5EF4-FFF2-40B4-BE49-F238E27FC236}">
                <a16:creationId xmlns:a16="http://schemas.microsoft.com/office/drawing/2014/main" id="{1CB3B685-6A4E-45E8-818F-1DE47949E7F9}"/>
              </a:ext>
            </a:extLst>
          </p:cNvPr>
          <p:cNvSpPr/>
          <p:nvPr/>
        </p:nvSpPr>
        <p:spPr>
          <a:xfrm>
            <a:off x="357946" y="1078468"/>
            <a:ext cx="1851854" cy="369332"/>
          </a:xfrm>
          <a:prstGeom prst="rect">
            <a:avLst/>
          </a:prstGeom>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800" b="0" i="0" u="sng" strike="noStrike" kern="1200" cap="none" spc="0" normalizeH="0" baseline="0" noProof="0" dirty="0">
                <a:ln>
                  <a:noFill/>
                </a:ln>
                <a:solidFill>
                  <a:prstClr val="black"/>
                </a:solidFill>
                <a:effectLst/>
                <a:uLnTx/>
                <a:uFillTx/>
                <a:latin typeface="Arial" charset="0"/>
                <a:ea typeface="+mn-ea"/>
                <a:cs typeface="+mn-cs"/>
              </a:rPr>
              <a:t>Decision Trees </a:t>
            </a:r>
            <a:r>
              <a:rPr kumimoji="0" lang="en-US" altLang="en-US" sz="1800" b="0" i="0" u="none" strike="noStrike" kern="1200" cap="none" spc="0" normalizeH="0" baseline="0" noProof="0" dirty="0">
                <a:ln>
                  <a:noFill/>
                </a:ln>
                <a:solidFill>
                  <a:prstClr val="black"/>
                </a:solidFill>
                <a:effectLst/>
                <a:uLnTx/>
                <a:uFillTx/>
                <a:latin typeface="Arial" charset="0"/>
                <a:ea typeface="+mn-ea"/>
                <a:cs typeface="+mn-cs"/>
              </a:rPr>
              <a:t>-</a:t>
            </a:r>
          </a:p>
        </p:txBody>
      </p:sp>
      <p:pic>
        <p:nvPicPr>
          <p:cNvPr id="25" name="Picture 24">
            <a:extLst>
              <a:ext uri="{FF2B5EF4-FFF2-40B4-BE49-F238E27FC236}">
                <a16:creationId xmlns:a16="http://schemas.microsoft.com/office/drawing/2014/main" id="{E1696593-536A-4018-80E3-B6529705A11D}"/>
              </a:ext>
            </a:extLst>
          </p:cNvPr>
          <p:cNvPicPr>
            <a:picLocks noChangeAspect="1"/>
          </p:cNvPicPr>
          <p:nvPr/>
        </p:nvPicPr>
        <p:blipFill>
          <a:blip r:embed="rId9"/>
          <a:stretch>
            <a:fillRect/>
          </a:stretch>
        </p:blipFill>
        <p:spPr>
          <a:xfrm>
            <a:off x="5410200" y="2078820"/>
            <a:ext cx="243332" cy="305151"/>
          </a:xfrm>
          <a:prstGeom prst="rect">
            <a:avLst/>
          </a:prstGeom>
        </p:spPr>
      </p:pic>
      <p:sp>
        <p:nvSpPr>
          <p:cNvPr id="6" name="TextBox 5">
            <a:extLst>
              <a:ext uri="{FF2B5EF4-FFF2-40B4-BE49-F238E27FC236}">
                <a16:creationId xmlns:a16="http://schemas.microsoft.com/office/drawing/2014/main" id="{8C4AC93C-4687-42F2-8060-B0063688C6A6}"/>
              </a:ext>
            </a:extLst>
          </p:cNvPr>
          <p:cNvSpPr txBox="1"/>
          <p:nvPr/>
        </p:nvSpPr>
        <p:spPr>
          <a:xfrm>
            <a:off x="210456" y="5562600"/>
            <a:ext cx="8400144" cy="923330"/>
          </a:xfrm>
          <a:prstGeom prst="rect">
            <a:avLst/>
          </a:prstGeom>
          <a:solidFill>
            <a:srgbClr val="FFFF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Arial" charset="0"/>
                <a:ea typeface="+mn-ea"/>
                <a:cs typeface="+mn-cs"/>
              </a:rPr>
              <a:t>When sub branches are created, the total entropy of the sub branches should be less than the entropy of the parent node.  More the drop in entropy, more the information gained</a:t>
            </a:r>
          </a:p>
        </p:txBody>
      </p:sp>
    </p:spTree>
    <p:extLst>
      <p:ext uri="{BB962C8B-B14F-4D97-AF65-F5344CB8AC3E}">
        <p14:creationId xmlns:p14="http://schemas.microsoft.com/office/powerpoint/2010/main" val="280829523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xit" presetSubtype="0" fill="hold" nodeType="clickEffect">
                                  <p:stCondLst>
                                    <p:cond delay="0"/>
                                  </p:stCondLst>
                                  <p:childTnLst>
                                    <p:anim calcmode="lin" valueType="num">
                                      <p:cBhvr>
                                        <p:cTn id="24" dur="1000"/>
                                        <p:tgtEl>
                                          <p:spTgt spid="3"/>
                                        </p:tgtEl>
                                        <p:attrNameLst>
                                          <p:attrName>ppt_w</p:attrName>
                                        </p:attrNameLst>
                                      </p:cBhvr>
                                      <p:tavLst>
                                        <p:tav tm="0">
                                          <p:val>
                                            <p:strVal val="ppt_w"/>
                                          </p:val>
                                        </p:tav>
                                        <p:tav tm="100000">
                                          <p:val>
                                            <p:strVal val="ppt_w*0.70"/>
                                          </p:val>
                                        </p:tav>
                                      </p:tavLst>
                                    </p:anim>
                                    <p:anim calcmode="lin" valueType="num">
                                      <p:cBhvr>
                                        <p:cTn id="25" dur="1000"/>
                                        <p:tgtEl>
                                          <p:spTgt spid="3"/>
                                        </p:tgtEl>
                                        <p:attrNameLst>
                                          <p:attrName>ppt_h</p:attrName>
                                        </p:attrNameLst>
                                      </p:cBhvr>
                                      <p:tavLst>
                                        <p:tav tm="0">
                                          <p:val>
                                            <p:strVal val="ppt_h"/>
                                          </p:val>
                                        </p:tav>
                                        <p:tav tm="100000">
                                          <p:val>
                                            <p:strVal val="ppt_h"/>
                                          </p:val>
                                        </p:tav>
                                      </p:tavLst>
                                    </p:anim>
                                    <p:animEffect transition="out" filter="fade">
                                      <p:cBhvr>
                                        <p:cTn id="26" dur="1000"/>
                                        <p:tgtEl>
                                          <p:spTgt spid="3"/>
                                        </p:tgtEl>
                                      </p:cBhvr>
                                    </p:animEffect>
                                    <p:set>
                                      <p:cBhvr>
                                        <p:cTn id="27" dur="1" fill="hold">
                                          <p:stCondLst>
                                            <p:cond delay="999"/>
                                          </p:stCondLst>
                                        </p:cTn>
                                        <p:tgtEl>
                                          <p:spTgt spid="3"/>
                                        </p:tgtEl>
                                        <p:attrNameLst>
                                          <p:attrName>style.visibility</p:attrName>
                                        </p:attrNameLst>
                                      </p:cBhvr>
                                      <p:to>
                                        <p:strVal val="hidden"/>
                                      </p:to>
                                    </p:set>
                                  </p:childTnLst>
                                </p:cTn>
                              </p:par>
                              <p:par>
                                <p:cTn id="28" presetID="55" presetClass="exit" presetSubtype="0" fill="hold" grpId="1" nodeType="withEffect">
                                  <p:stCondLst>
                                    <p:cond delay="0"/>
                                  </p:stCondLst>
                                  <p:childTnLst>
                                    <p:anim calcmode="lin" valueType="num">
                                      <p:cBhvr>
                                        <p:cTn id="29" dur="1000"/>
                                        <p:tgtEl>
                                          <p:spTgt spid="5"/>
                                        </p:tgtEl>
                                        <p:attrNameLst>
                                          <p:attrName>ppt_w</p:attrName>
                                        </p:attrNameLst>
                                      </p:cBhvr>
                                      <p:tavLst>
                                        <p:tav tm="0">
                                          <p:val>
                                            <p:strVal val="ppt_w"/>
                                          </p:val>
                                        </p:tav>
                                        <p:tav tm="100000">
                                          <p:val>
                                            <p:strVal val="ppt_w*0.70"/>
                                          </p:val>
                                        </p:tav>
                                      </p:tavLst>
                                    </p:anim>
                                    <p:anim calcmode="lin" valueType="num">
                                      <p:cBhvr>
                                        <p:cTn id="30" dur="1000"/>
                                        <p:tgtEl>
                                          <p:spTgt spid="5"/>
                                        </p:tgtEl>
                                        <p:attrNameLst>
                                          <p:attrName>ppt_h</p:attrName>
                                        </p:attrNameLst>
                                      </p:cBhvr>
                                      <p:tavLst>
                                        <p:tav tm="0">
                                          <p:val>
                                            <p:strVal val="ppt_h"/>
                                          </p:val>
                                        </p:tav>
                                        <p:tav tm="100000">
                                          <p:val>
                                            <p:strVal val="ppt_h"/>
                                          </p:val>
                                        </p:tav>
                                      </p:tavLst>
                                    </p:anim>
                                    <p:animEffect transition="out" filter="fade">
                                      <p:cBhvr>
                                        <p:cTn id="31" dur="1000"/>
                                        <p:tgtEl>
                                          <p:spTgt spid="5"/>
                                        </p:tgtEl>
                                      </p:cBhvr>
                                    </p:animEffect>
                                    <p:set>
                                      <p:cBhvr>
                                        <p:cTn id="32" dur="1" fill="hold">
                                          <p:stCondLst>
                                            <p:cond delay="999"/>
                                          </p:stCondLst>
                                        </p:cTn>
                                        <p:tgtEl>
                                          <p:spTgt spid="5"/>
                                        </p:tgtEl>
                                        <p:attrNameLst>
                                          <p:attrName>style.visibility</p:attrName>
                                        </p:attrNameLst>
                                      </p:cBhvr>
                                      <p:to>
                                        <p:strVal val="hidden"/>
                                      </p:to>
                                    </p:set>
                                  </p:childTnLst>
                                </p:cTn>
                              </p:par>
                            </p:childTnLst>
                          </p:cTn>
                        </p:par>
                        <p:par>
                          <p:cTn id="33" fill="hold">
                            <p:stCondLst>
                              <p:cond delay="1000"/>
                            </p:stCondLst>
                            <p:childTnLst>
                              <p:par>
                                <p:cTn id="34" presetID="55" presetClass="entr" presetSubtype="0" fill="hold" nodeType="afterEffect">
                                  <p:stCondLst>
                                    <p:cond delay="0"/>
                                  </p:stCondLst>
                                  <p:childTnLst>
                                    <p:set>
                                      <p:cBhvr>
                                        <p:cTn id="35" dur="1" fill="hold">
                                          <p:stCondLst>
                                            <p:cond delay="0"/>
                                          </p:stCondLst>
                                        </p:cTn>
                                        <p:tgtEl>
                                          <p:spTgt spid="225283"/>
                                        </p:tgtEl>
                                        <p:attrNameLst>
                                          <p:attrName>style.visibility</p:attrName>
                                        </p:attrNameLst>
                                      </p:cBhvr>
                                      <p:to>
                                        <p:strVal val="visible"/>
                                      </p:to>
                                    </p:set>
                                    <p:anim calcmode="lin" valueType="num">
                                      <p:cBhvr>
                                        <p:cTn id="36" dur="1000" fill="hold"/>
                                        <p:tgtEl>
                                          <p:spTgt spid="225283"/>
                                        </p:tgtEl>
                                        <p:attrNameLst>
                                          <p:attrName>ppt_w</p:attrName>
                                        </p:attrNameLst>
                                      </p:cBhvr>
                                      <p:tavLst>
                                        <p:tav tm="0">
                                          <p:val>
                                            <p:strVal val="#ppt_w*0.70"/>
                                          </p:val>
                                        </p:tav>
                                        <p:tav tm="100000">
                                          <p:val>
                                            <p:strVal val="#ppt_w"/>
                                          </p:val>
                                        </p:tav>
                                      </p:tavLst>
                                    </p:anim>
                                    <p:anim calcmode="lin" valueType="num">
                                      <p:cBhvr>
                                        <p:cTn id="37" dur="1000" fill="hold"/>
                                        <p:tgtEl>
                                          <p:spTgt spid="225283"/>
                                        </p:tgtEl>
                                        <p:attrNameLst>
                                          <p:attrName>ppt_h</p:attrName>
                                        </p:attrNameLst>
                                      </p:cBhvr>
                                      <p:tavLst>
                                        <p:tav tm="0">
                                          <p:val>
                                            <p:strVal val="#ppt_h"/>
                                          </p:val>
                                        </p:tav>
                                        <p:tav tm="100000">
                                          <p:val>
                                            <p:strVal val="#ppt_h"/>
                                          </p:val>
                                        </p:tav>
                                      </p:tavLst>
                                    </p:anim>
                                    <p:animEffect transition="in" filter="fade">
                                      <p:cBhvr>
                                        <p:cTn id="38" dur="1000"/>
                                        <p:tgtEl>
                                          <p:spTgt spid="225283"/>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strVal val="#ppt_w*0.70"/>
                                          </p:val>
                                        </p:tav>
                                        <p:tav tm="100000">
                                          <p:val>
                                            <p:strVal val="#ppt_w"/>
                                          </p:val>
                                        </p:tav>
                                      </p:tavLst>
                                    </p:anim>
                                    <p:anim calcmode="lin" valueType="num">
                                      <p:cBhvr>
                                        <p:cTn id="44" dur="1000" fill="hold"/>
                                        <p:tgtEl>
                                          <p:spTgt spid="7"/>
                                        </p:tgtEl>
                                        <p:attrNameLst>
                                          <p:attrName>ppt_h</p:attrName>
                                        </p:attrNameLst>
                                      </p:cBhvr>
                                      <p:tavLst>
                                        <p:tav tm="0">
                                          <p:val>
                                            <p:strVal val="#ppt_h"/>
                                          </p:val>
                                        </p:tav>
                                        <p:tav tm="100000">
                                          <p:val>
                                            <p:strVal val="#ppt_h"/>
                                          </p:val>
                                        </p:tav>
                                      </p:tavLst>
                                    </p:anim>
                                    <p:animEffect transition="in" filter="fade">
                                      <p:cBhvr>
                                        <p:cTn id="45" dur="1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2528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7"/>
                                        </p:tgtEl>
                                        <p:attrNameLst>
                                          <p:attrName>style.visibility</p:attrName>
                                        </p:attrNameLst>
                                      </p:cBhvr>
                                      <p:to>
                                        <p:strVal val="hidden"/>
                                      </p:to>
                                    </p:set>
                                  </p:childTnLst>
                                </p:cTn>
                              </p:par>
                              <p:par>
                                <p:cTn id="52" presetID="4" presetClass="entr" presetSubtype="16" fill="hold" nodeType="withEffect">
                                  <p:stCondLst>
                                    <p:cond delay="0"/>
                                  </p:stCondLst>
                                  <p:childTnLst>
                                    <p:set>
                                      <p:cBhvr>
                                        <p:cTn id="53" dur="1" fill="hold">
                                          <p:stCondLst>
                                            <p:cond delay="0"/>
                                          </p:stCondLst>
                                        </p:cTn>
                                        <p:tgtEl>
                                          <p:spTgt spid="225285"/>
                                        </p:tgtEl>
                                        <p:attrNameLst>
                                          <p:attrName>style.visibility</p:attrName>
                                        </p:attrNameLst>
                                      </p:cBhvr>
                                      <p:to>
                                        <p:strVal val="visible"/>
                                      </p:to>
                                    </p:set>
                                    <p:animEffect transition="in" filter="box(in)">
                                      <p:cBhvr>
                                        <p:cTn id="54" dur="500"/>
                                        <p:tgtEl>
                                          <p:spTgt spid="225285"/>
                                        </p:tgtEl>
                                      </p:cBhvr>
                                    </p:animEffect>
                                  </p:childTnLst>
                                </p:cTn>
                              </p:par>
                              <p:par>
                                <p:cTn id="55" presetID="4" presetClass="entr" presetSubtype="16" fill="hold" nodeType="withEffect">
                                  <p:stCondLst>
                                    <p:cond delay="0"/>
                                  </p:stCondLst>
                                  <p:childTnLst>
                                    <p:set>
                                      <p:cBhvr>
                                        <p:cTn id="56" dur="1" fill="hold">
                                          <p:stCondLst>
                                            <p:cond delay="0"/>
                                          </p:stCondLst>
                                        </p:cTn>
                                        <p:tgtEl>
                                          <p:spTgt spid="225284"/>
                                        </p:tgtEl>
                                        <p:attrNameLst>
                                          <p:attrName>style.visibility</p:attrName>
                                        </p:attrNameLst>
                                      </p:cBhvr>
                                      <p:to>
                                        <p:strVal val="visible"/>
                                      </p:to>
                                    </p:set>
                                    <p:animEffect transition="in" filter="box(in)">
                                      <p:cBhvr>
                                        <p:cTn id="57" dur="500"/>
                                        <p:tgtEl>
                                          <p:spTgt spid="225284"/>
                                        </p:tgtEl>
                                      </p:cBhvr>
                                    </p:animEffect>
                                  </p:childTnLst>
                                </p:cTn>
                              </p:par>
                              <p:par>
                                <p:cTn id="58" presetID="42" presetClass="path" presetSubtype="0" accel="50000" decel="50000" fill="hold" nodeType="withEffect">
                                  <p:stCondLst>
                                    <p:cond delay="0"/>
                                  </p:stCondLst>
                                  <p:childTnLst>
                                    <p:animMotion origin="layout" path="M 2.77778E-7 -1.48148E-6 L -0.00191 0.26783 " pathEditMode="relative" rAng="0" ptsTypes="AA">
                                      <p:cBhvr>
                                        <p:cTn id="59" dur="2000" fill="hold"/>
                                        <p:tgtEl>
                                          <p:spTgt spid="225284"/>
                                        </p:tgtEl>
                                        <p:attrNameLst>
                                          <p:attrName>ppt_x</p:attrName>
                                          <p:attrName>ppt_y</p:attrName>
                                        </p:attrNameLst>
                                      </p:cBhvr>
                                      <p:rCtr x="-104" y="13380"/>
                                    </p:animMotion>
                                  </p:childTnLst>
                                </p:cTn>
                              </p:par>
                              <p:par>
                                <p:cTn id="60" presetID="9"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dissolve">
                                      <p:cBhvr>
                                        <p:cTn id="62" dur="2000"/>
                                        <p:tgtEl>
                                          <p:spTgt spid="11"/>
                                        </p:tgtEl>
                                      </p:cBhvr>
                                    </p:animEffect>
                                  </p:childTnLst>
                                </p:cTn>
                              </p:par>
                              <p:par>
                                <p:cTn id="63" presetID="9"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dissolve">
                                      <p:cBhvr>
                                        <p:cTn id="65" dur="2000"/>
                                        <p:tgtEl>
                                          <p:spTgt spid="13"/>
                                        </p:tgtEl>
                                      </p:cBhvr>
                                    </p:animEffect>
                                  </p:childTnLst>
                                </p:cTn>
                              </p:par>
                            </p:childTnLst>
                          </p:cTn>
                        </p:par>
                        <p:par>
                          <p:cTn id="66" fill="hold">
                            <p:stCondLst>
                              <p:cond delay="2000"/>
                            </p:stCondLst>
                            <p:childTnLst>
                              <p:par>
                                <p:cTn id="67" presetID="1" presetClass="entr" presetSubtype="0" fill="hold" grpId="0" nodeType="afterEffect">
                                  <p:stCondLst>
                                    <p:cond delay="50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9" presetClass="entr" presetSubtype="0" fill="hold" grpId="1"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dissolve">
                                      <p:cBhvr>
                                        <p:cTn id="73" dur="500"/>
                                        <p:tgtEl>
                                          <p:spTgt spid="15"/>
                                        </p:tgtEl>
                                      </p:cBhvr>
                                    </p:animEffect>
                                  </p:childTnLst>
                                </p:cTn>
                              </p:par>
                              <p:par>
                                <p:cTn id="74" presetID="9" presetClass="entr" presetSubtype="0" fill="hold" grpId="1"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dissolve">
                                      <p:cBhvr>
                                        <p:cTn id="76" dur="500"/>
                                        <p:tgtEl>
                                          <p:spTgt spid="17"/>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55" presetClass="exit" presetSubtype="0" fill="hold" nodeType="clickEffect">
                                  <p:stCondLst>
                                    <p:cond delay="0"/>
                                  </p:stCondLst>
                                  <p:childTnLst>
                                    <p:anim calcmode="lin" valueType="num">
                                      <p:cBhvr>
                                        <p:cTn id="84" dur="1000"/>
                                        <p:tgtEl>
                                          <p:spTgt spid="225285"/>
                                        </p:tgtEl>
                                        <p:attrNameLst>
                                          <p:attrName>ppt_w</p:attrName>
                                        </p:attrNameLst>
                                      </p:cBhvr>
                                      <p:tavLst>
                                        <p:tav tm="0">
                                          <p:val>
                                            <p:strVal val="ppt_w"/>
                                          </p:val>
                                        </p:tav>
                                        <p:tav tm="100000">
                                          <p:val>
                                            <p:strVal val="ppt_w*0.70"/>
                                          </p:val>
                                        </p:tav>
                                      </p:tavLst>
                                    </p:anim>
                                    <p:anim calcmode="lin" valueType="num">
                                      <p:cBhvr>
                                        <p:cTn id="85" dur="1000"/>
                                        <p:tgtEl>
                                          <p:spTgt spid="225285"/>
                                        </p:tgtEl>
                                        <p:attrNameLst>
                                          <p:attrName>ppt_h</p:attrName>
                                        </p:attrNameLst>
                                      </p:cBhvr>
                                      <p:tavLst>
                                        <p:tav tm="0">
                                          <p:val>
                                            <p:strVal val="ppt_h"/>
                                          </p:val>
                                        </p:tav>
                                        <p:tav tm="100000">
                                          <p:val>
                                            <p:strVal val="ppt_h"/>
                                          </p:val>
                                        </p:tav>
                                      </p:tavLst>
                                    </p:anim>
                                    <p:animEffect transition="out" filter="fade">
                                      <p:cBhvr>
                                        <p:cTn id="86" dur="1000"/>
                                        <p:tgtEl>
                                          <p:spTgt spid="225285"/>
                                        </p:tgtEl>
                                      </p:cBhvr>
                                    </p:animEffect>
                                    <p:set>
                                      <p:cBhvr>
                                        <p:cTn id="87" dur="1" fill="hold">
                                          <p:stCondLst>
                                            <p:cond delay="999"/>
                                          </p:stCondLst>
                                        </p:cTn>
                                        <p:tgtEl>
                                          <p:spTgt spid="225285"/>
                                        </p:tgtEl>
                                        <p:attrNameLst>
                                          <p:attrName>style.visibility</p:attrName>
                                        </p:attrNameLst>
                                      </p:cBhvr>
                                      <p:to>
                                        <p:strVal val="hidden"/>
                                      </p:to>
                                    </p:set>
                                  </p:childTnLst>
                                </p:cTn>
                              </p:par>
                            </p:childTnLst>
                          </p:cTn>
                        </p:par>
                        <p:par>
                          <p:cTn id="88" fill="hold">
                            <p:stCondLst>
                              <p:cond delay="1000"/>
                            </p:stCondLst>
                            <p:childTnLst>
                              <p:par>
                                <p:cTn id="89" presetID="55" presetClass="entr" presetSubtype="0" fill="hold" nodeType="afterEffect">
                                  <p:stCondLst>
                                    <p:cond delay="0"/>
                                  </p:stCondLst>
                                  <p:childTnLst>
                                    <p:set>
                                      <p:cBhvr>
                                        <p:cTn id="90" dur="1" fill="hold">
                                          <p:stCondLst>
                                            <p:cond delay="0"/>
                                          </p:stCondLst>
                                        </p:cTn>
                                        <p:tgtEl>
                                          <p:spTgt spid="225287"/>
                                        </p:tgtEl>
                                        <p:attrNameLst>
                                          <p:attrName>style.visibility</p:attrName>
                                        </p:attrNameLst>
                                      </p:cBhvr>
                                      <p:to>
                                        <p:strVal val="visible"/>
                                      </p:to>
                                    </p:set>
                                    <p:anim calcmode="lin" valueType="num">
                                      <p:cBhvr>
                                        <p:cTn id="91" dur="1000" fill="hold"/>
                                        <p:tgtEl>
                                          <p:spTgt spid="225287"/>
                                        </p:tgtEl>
                                        <p:attrNameLst>
                                          <p:attrName>ppt_w</p:attrName>
                                        </p:attrNameLst>
                                      </p:cBhvr>
                                      <p:tavLst>
                                        <p:tav tm="0">
                                          <p:val>
                                            <p:strVal val="#ppt_w*0.70"/>
                                          </p:val>
                                        </p:tav>
                                        <p:tav tm="100000">
                                          <p:val>
                                            <p:strVal val="#ppt_w"/>
                                          </p:val>
                                        </p:tav>
                                      </p:tavLst>
                                    </p:anim>
                                    <p:anim calcmode="lin" valueType="num">
                                      <p:cBhvr>
                                        <p:cTn id="92" dur="1000" fill="hold"/>
                                        <p:tgtEl>
                                          <p:spTgt spid="225287"/>
                                        </p:tgtEl>
                                        <p:attrNameLst>
                                          <p:attrName>ppt_h</p:attrName>
                                        </p:attrNameLst>
                                      </p:cBhvr>
                                      <p:tavLst>
                                        <p:tav tm="0">
                                          <p:val>
                                            <p:strVal val="#ppt_h"/>
                                          </p:val>
                                        </p:tav>
                                        <p:tav tm="100000">
                                          <p:val>
                                            <p:strVal val="#ppt_h"/>
                                          </p:val>
                                        </p:tav>
                                      </p:tavLst>
                                    </p:anim>
                                    <p:animEffect transition="in" filter="fade">
                                      <p:cBhvr>
                                        <p:cTn id="93" dur="1000"/>
                                        <p:tgtEl>
                                          <p:spTgt spid="225287"/>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 calcmode="lin" valueType="num">
                                      <p:cBhvr>
                                        <p:cTn id="96" dur="1000" fill="hold"/>
                                        <p:tgtEl>
                                          <p:spTgt spid="22"/>
                                        </p:tgtEl>
                                        <p:attrNameLst>
                                          <p:attrName>ppt_w</p:attrName>
                                        </p:attrNameLst>
                                      </p:cBhvr>
                                      <p:tavLst>
                                        <p:tav tm="0">
                                          <p:val>
                                            <p:strVal val="#ppt_w*0.70"/>
                                          </p:val>
                                        </p:tav>
                                        <p:tav tm="100000">
                                          <p:val>
                                            <p:strVal val="#ppt_w"/>
                                          </p:val>
                                        </p:tav>
                                      </p:tavLst>
                                    </p:anim>
                                    <p:anim calcmode="lin" valueType="num">
                                      <p:cBhvr>
                                        <p:cTn id="97" dur="1000" fill="hold"/>
                                        <p:tgtEl>
                                          <p:spTgt spid="22"/>
                                        </p:tgtEl>
                                        <p:attrNameLst>
                                          <p:attrName>ppt_h</p:attrName>
                                        </p:attrNameLst>
                                      </p:cBhvr>
                                      <p:tavLst>
                                        <p:tav tm="0">
                                          <p:val>
                                            <p:strVal val="#ppt_h"/>
                                          </p:val>
                                        </p:tav>
                                        <p:tav tm="100000">
                                          <p:val>
                                            <p:strVal val="#ppt_h"/>
                                          </p:val>
                                        </p:tav>
                                      </p:tavLst>
                                    </p:anim>
                                    <p:animEffect transition="in" filter="fade">
                                      <p:cBhvr>
                                        <p:cTn id="98" dur="1000"/>
                                        <p:tgtEl>
                                          <p:spTgt spid="22"/>
                                        </p:tgtEl>
                                      </p:cBhvr>
                                    </p:animEffect>
                                  </p:childTnLst>
                                </p:cTn>
                              </p:par>
                            </p:childTnLst>
                          </p:cTn>
                        </p:par>
                      </p:childTnLst>
                    </p:cTn>
                  </p:par>
                  <p:par>
                    <p:cTn id="99" fill="hold">
                      <p:stCondLst>
                        <p:cond delay="indefinite"/>
                      </p:stCondLst>
                      <p:childTnLst>
                        <p:par>
                          <p:cTn id="100" fill="hold">
                            <p:stCondLst>
                              <p:cond delay="0"/>
                            </p:stCondLst>
                            <p:childTnLst>
                              <p:par>
                                <p:cTn id="101" presetID="55" presetClass="exit" presetSubtype="0" fill="hold" nodeType="clickEffect">
                                  <p:stCondLst>
                                    <p:cond delay="0"/>
                                  </p:stCondLst>
                                  <p:childTnLst>
                                    <p:anim calcmode="lin" valueType="num">
                                      <p:cBhvr>
                                        <p:cTn id="102" dur="1000"/>
                                        <p:tgtEl>
                                          <p:spTgt spid="225285"/>
                                        </p:tgtEl>
                                        <p:attrNameLst>
                                          <p:attrName>ppt_w</p:attrName>
                                        </p:attrNameLst>
                                      </p:cBhvr>
                                      <p:tavLst>
                                        <p:tav tm="0">
                                          <p:val>
                                            <p:strVal val="ppt_w"/>
                                          </p:val>
                                        </p:tav>
                                        <p:tav tm="100000">
                                          <p:val>
                                            <p:strVal val="ppt_w*0.70"/>
                                          </p:val>
                                        </p:tav>
                                      </p:tavLst>
                                    </p:anim>
                                    <p:anim calcmode="lin" valueType="num">
                                      <p:cBhvr>
                                        <p:cTn id="103" dur="1000"/>
                                        <p:tgtEl>
                                          <p:spTgt spid="225285"/>
                                        </p:tgtEl>
                                        <p:attrNameLst>
                                          <p:attrName>ppt_h</p:attrName>
                                        </p:attrNameLst>
                                      </p:cBhvr>
                                      <p:tavLst>
                                        <p:tav tm="0">
                                          <p:val>
                                            <p:strVal val="ppt_h"/>
                                          </p:val>
                                        </p:tav>
                                        <p:tav tm="100000">
                                          <p:val>
                                            <p:strVal val="ppt_h"/>
                                          </p:val>
                                        </p:tav>
                                      </p:tavLst>
                                    </p:anim>
                                    <p:animEffect transition="out" filter="fade">
                                      <p:cBhvr>
                                        <p:cTn id="104" dur="1000"/>
                                        <p:tgtEl>
                                          <p:spTgt spid="225285"/>
                                        </p:tgtEl>
                                      </p:cBhvr>
                                    </p:animEffect>
                                    <p:set>
                                      <p:cBhvr>
                                        <p:cTn id="105" dur="1" fill="hold">
                                          <p:stCondLst>
                                            <p:cond delay="999"/>
                                          </p:stCondLst>
                                        </p:cTn>
                                        <p:tgtEl>
                                          <p:spTgt spid="225285"/>
                                        </p:tgtEl>
                                        <p:attrNameLst>
                                          <p:attrName>style.visibility</p:attrName>
                                        </p:attrNameLst>
                                      </p:cBhvr>
                                      <p:to>
                                        <p:strVal val="hidden"/>
                                      </p:to>
                                    </p:set>
                                  </p:childTnLst>
                                </p:cTn>
                              </p:par>
                              <p:par>
                                <p:cTn id="106" presetID="55" presetClass="exit" presetSubtype="0" fill="hold" grpId="1" nodeType="withEffect">
                                  <p:stCondLst>
                                    <p:cond delay="0"/>
                                  </p:stCondLst>
                                  <p:childTnLst>
                                    <p:anim calcmode="lin" valueType="num">
                                      <p:cBhvr>
                                        <p:cTn id="107" dur="1000"/>
                                        <p:tgtEl>
                                          <p:spTgt spid="22"/>
                                        </p:tgtEl>
                                        <p:attrNameLst>
                                          <p:attrName>ppt_w</p:attrName>
                                        </p:attrNameLst>
                                      </p:cBhvr>
                                      <p:tavLst>
                                        <p:tav tm="0">
                                          <p:val>
                                            <p:strVal val="ppt_w"/>
                                          </p:val>
                                        </p:tav>
                                        <p:tav tm="100000">
                                          <p:val>
                                            <p:strVal val="ppt_w*0.70"/>
                                          </p:val>
                                        </p:tav>
                                      </p:tavLst>
                                    </p:anim>
                                    <p:anim calcmode="lin" valueType="num">
                                      <p:cBhvr>
                                        <p:cTn id="108" dur="1000"/>
                                        <p:tgtEl>
                                          <p:spTgt spid="22"/>
                                        </p:tgtEl>
                                        <p:attrNameLst>
                                          <p:attrName>ppt_h</p:attrName>
                                        </p:attrNameLst>
                                      </p:cBhvr>
                                      <p:tavLst>
                                        <p:tav tm="0">
                                          <p:val>
                                            <p:strVal val="ppt_h"/>
                                          </p:val>
                                        </p:tav>
                                        <p:tav tm="100000">
                                          <p:val>
                                            <p:strVal val="ppt_h"/>
                                          </p:val>
                                        </p:tav>
                                      </p:tavLst>
                                    </p:anim>
                                    <p:animEffect transition="out" filter="fade">
                                      <p:cBhvr>
                                        <p:cTn id="109" dur="1000"/>
                                        <p:tgtEl>
                                          <p:spTgt spid="22"/>
                                        </p:tgtEl>
                                      </p:cBhvr>
                                    </p:animEffect>
                                    <p:set>
                                      <p:cBhvr>
                                        <p:cTn id="110" dur="1" fill="hold">
                                          <p:stCondLst>
                                            <p:cond delay="999"/>
                                          </p:stCondLst>
                                        </p:cTn>
                                        <p:tgtEl>
                                          <p:spTgt spid="22"/>
                                        </p:tgtEl>
                                        <p:attrNameLst>
                                          <p:attrName>style.visibility</p:attrName>
                                        </p:attrNameLst>
                                      </p:cBhvr>
                                      <p:to>
                                        <p:strVal val="hidden"/>
                                      </p:to>
                                    </p:set>
                                  </p:childTnLst>
                                </p:cTn>
                              </p:par>
                              <p:par>
                                <p:cTn id="111" presetID="55" presetClass="exit" presetSubtype="0" fill="hold" nodeType="withEffect">
                                  <p:stCondLst>
                                    <p:cond delay="0"/>
                                  </p:stCondLst>
                                  <p:childTnLst>
                                    <p:anim calcmode="lin" valueType="num">
                                      <p:cBhvr>
                                        <p:cTn id="112" dur="1000"/>
                                        <p:tgtEl>
                                          <p:spTgt spid="225284"/>
                                        </p:tgtEl>
                                        <p:attrNameLst>
                                          <p:attrName>ppt_w</p:attrName>
                                        </p:attrNameLst>
                                      </p:cBhvr>
                                      <p:tavLst>
                                        <p:tav tm="0">
                                          <p:val>
                                            <p:strVal val="ppt_w"/>
                                          </p:val>
                                        </p:tav>
                                        <p:tav tm="100000">
                                          <p:val>
                                            <p:strVal val="ppt_w*0.70"/>
                                          </p:val>
                                        </p:tav>
                                      </p:tavLst>
                                    </p:anim>
                                    <p:anim calcmode="lin" valueType="num">
                                      <p:cBhvr>
                                        <p:cTn id="113" dur="1000"/>
                                        <p:tgtEl>
                                          <p:spTgt spid="225284"/>
                                        </p:tgtEl>
                                        <p:attrNameLst>
                                          <p:attrName>ppt_h</p:attrName>
                                        </p:attrNameLst>
                                      </p:cBhvr>
                                      <p:tavLst>
                                        <p:tav tm="0">
                                          <p:val>
                                            <p:strVal val="ppt_h"/>
                                          </p:val>
                                        </p:tav>
                                        <p:tav tm="100000">
                                          <p:val>
                                            <p:strVal val="ppt_h"/>
                                          </p:val>
                                        </p:tav>
                                      </p:tavLst>
                                    </p:anim>
                                    <p:animEffect transition="out" filter="fade">
                                      <p:cBhvr>
                                        <p:cTn id="114" dur="1000"/>
                                        <p:tgtEl>
                                          <p:spTgt spid="225284"/>
                                        </p:tgtEl>
                                      </p:cBhvr>
                                    </p:animEffect>
                                    <p:set>
                                      <p:cBhvr>
                                        <p:cTn id="115" dur="1" fill="hold">
                                          <p:stCondLst>
                                            <p:cond delay="999"/>
                                          </p:stCondLst>
                                        </p:cTn>
                                        <p:tgtEl>
                                          <p:spTgt spid="225284"/>
                                        </p:tgtEl>
                                        <p:attrNameLst>
                                          <p:attrName>style.visibility</p:attrName>
                                        </p:attrNameLst>
                                      </p:cBhvr>
                                      <p:to>
                                        <p:strVal val="hidden"/>
                                      </p:to>
                                    </p:set>
                                  </p:childTnLst>
                                </p:cTn>
                              </p:par>
                              <p:par>
                                <p:cTn id="116" presetID="55" presetClass="exit" presetSubtype="0" fill="hold" nodeType="withEffect">
                                  <p:stCondLst>
                                    <p:cond delay="0"/>
                                  </p:stCondLst>
                                  <p:childTnLst>
                                    <p:anim calcmode="lin" valueType="num">
                                      <p:cBhvr>
                                        <p:cTn id="117" dur="1000"/>
                                        <p:tgtEl>
                                          <p:spTgt spid="225287"/>
                                        </p:tgtEl>
                                        <p:attrNameLst>
                                          <p:attrName>ppt_w</p:attrName>
                                        </p:attrNameLst>
                                      </p:cBhvr>
                                      <p:tavLst>
                                        <p:tav tm="0">
                                          <p:val>
                                            <p:strVal val="ppt_w"/>
                                          </p:val>
                                        </p:tav>
                                        <p:tav tm="100000">
                                          <p:val>
                                            <p:strVal val="ppt_w*0.70"/>
                                          </p:val>
                                        </p:tav>
                                      </p:tavLst>
                                    </p:anim>
                                    <p:anim calcmode="lin" valueType="num">
                                      <p:cBhvr>
                                        <p:cTn id="118" dur="1000"/>
                                        <p:tgtEl>
                                          <p:spTgt spid="225287"/>
                                        </p:tgtEl>
                                        <p:attrNameLst>
                                          <p:attrName>ppt_h</p:attrName>
                                        </p:attrNameLst>
                                      </p:cBhvr>
                                      <p:tavLst>
                                        <p:tav tm="0">
                                          <p:val>
                                            <p:strVal val="ppt_h"/>
                                          </p:val>
                                        </p:tav>
                                        <p:tav tm="100000">
                                          <p:val>
                                            <p:strVal val="ppt_h"/>
                                          </p:val>
                                        </p:tav>
                                      </p:tavLst>
                                    </p:anim>
                                    <p:animEffect transition="out" filter="fade">
                                      <p:cBhvr>
                                        <p:cTn id="119" dur="1000"/>
                                        <p:tgtEl>
                                          <p:spTgt spid="225287"/>
                                        </p:tgtEl>
                                      </p:cBhvr>
                                    </p:animEffect>
                                    <p:set>
                                      <p:cBhvr>
                                        <p:cTn id="120" dur="1" fill="hold">
                                          <p:stCondLst>
                                            <p:cond delay="999"/>
                                          </p:stCondLst>
                                        </p:cTn>
                                        <p:tgtEl>
                                          <p:spTgt spid="225287"/>
                                        </p:tgtEl>
                                        <p:attrNameLst>
                                          <p:attrName>style.visibility</p:attrName>
                                        </p:attrNameLst>
                                      </p:cBhvr>
                                      <p:to>
                                        <p:strVal val="hidden"/>
                                      </p:to>
                                    </p:set>
                                  </p:childTnLst>
                                </p:cTn>
                              </p:par>
                              <p:par>
                                <p:cTn id="121" presetID="55" presetClass="entr" presetSubtype="0" fill="hold" nodeType="withEffect">
                                  <p:stCondLst>
                                    <p:cond delay="0"/>
                                  </p:stCondLst>
                                  <p:childTnLst>
                                    <p:set>
                                      <p:cBhvr>
                                        <p:cTn id="122" dur="1" fill="hold">
                                          <p:stCondLst>
                                            <p:cond delay="0"/>
                                          </p:stCondLst>
                                        </p:cTn>
                                        <p:tgtEl>
                                          <p:spTgt spid="225288"/>
                                        </p:tgtEl>
                                        <p:attrNameLst>
                                          <p:attrName>style.visibility</p:attrName>
                                        </p:attrNameLst>
                                      </p:cBhvr>
                                      <p:to>
                                        <p:strVal val="visible"/>
                                      </p:to>
                                    </p:set>
                                    <p:anim calcmode="lin" valueType="num">
                                      <p:cBhvr>
                                        <p:cTn id="123" dur="1000" fill="hold"/>
                                        <p:tgtEl>
                                          <p:spTgt spid="225288"/>
                                        </p:tgtEl>
                                        <p:attrNameLst>
                                          <p:attrName>ppt_w</p:attrName>
                                        </p:attrNameLst>
                                      </p:cBhvr>
                                      <p:tavLst>
                                        <p:tav tm="0">
                                          <p:val>
                                            <p:strVal val="#ppt_w*0.70"/>
                                          </p:val>
                                        </p:tav>
                                        <p:tav tm="100000">
                                          <p:val>
                                            <p:strVal val="#ppt_w"/>
                                          </p:val>
                                        </p:tav>
                                      </p:tavLst>
                                    </p:anim>
                                    <p:anim calcmode="lin" valueType="num">
                                      <p:cBhvr>
                                        <p:cTn id="124" dur="1000" fill="hold"/>
                                        <p:tgtEl>
                                          <p:spTgt spid="225288"/>
                                        </p:tgtEl>
                                        <p:attrNameLst>
                                          <p:attrName>ppt_h</p:attrName>
                                        </p:attrNameLst>
                                      </p:cBhvr>
                                      <p:tavLst>
                                        <p:tav tm="0">
                                          <p:val>
                                            <p:strVal val="#ppt_h"/>
                                          </p:val>
                                        </p:tav>
                                        <p:tav tm="100000">
                                          <p:val>
                                            <p:strVal val="#ppt_h"/>
                                          </p:val>
                                        </p:tav>
                                      </p:tavLst>
                                    </p:anim>
                                    <p:animEffect transition="in" filter="fade">
                                      <p:cBhvr>
                                        <p:cTn id="125" dur="1000"/>
                                        <p:tgtEl>
                                          <p:spTgt spid="225288"/>
                                        </p:tgtEl>
                                      </p:cBhvr>
                                    </p:animEffect>
                                  </p:childTnLst>
                                </p:cTn>
                              </p:par>
                              <p:par>
                                <p:cTn id="126" presetID="55" presetClass="entr" presetSubtype="0" fill="hold" nodeType="withEffect">
                                  <p:stCondLst>
                                    <p:cond delay="0"/>
                                  </p:stCondLst>
                                  <p:childTnLst>
                                    <p:set>
                                      <p:cBhvr>
                                        <p:cTn id="127" dur="1" fill="hold">
                                          <p:stCondLst>
                                            <p:cond delay="0"/>
                                          </p:stCondLst>
                                        </p:cTn>
                                        <p:tgtEl>
                                          <p:spTgt spid="225289"/>
                                        </p:tgtEl>
                                        <p:attrNameLst>
                                          <p:attrName>style.visibility</p:attrName>
                                        </p:attrNameLst>
                                      </p:cBhvr>
                                      <p:to>
                                        <p:strVal val="visible"/>
                                      </p:to>
                                    </p:set>
                                    <p:anim calcmode="lin" valueType="num">
                                      <p:cBhvr>
                                        <p:cTn id="128" dur="1000" fill="hold"/>
                                        <p:tgtEl>
                                          <p:spTgt spid="225289"/>
                                        </p:tgtEl>
                                        <p:attrNameLst>
                                          <p:attrName>ppt_w</p:attrName>
                                        </p:attrNameLst>
                                      </p:cBhvr>
                                      <p:tavLst>
                                        <p:tav tm="0">
                                          <p:val>
                                            <p:strVal val="#ppt_w*0.70"/>
                                          </p:val>
                                        </p:tav>
                                        <p:tav tm="100000">
                                          <p:val>
                                            <p:strVal val="#ppt_w"/>
                                          </p:val>
                                        </p:tav>
                                      </p:tavLst>
                                    </p:anim>
                                    <p:anim calcmode="lin" valueType="num">
                                      <p:cBhvr>
                                        <p:cTn id="129" dur="1000" fill="hold"/>
                                        <p:tgtEl>
                                          <p:spTgt spid="225289"/>
                                        </p:tgtEl>
                                        <p:attrNameLst>
                                          <p:attrName>ppt_h</p:attrName>
                                        </p:attrNameLst>
                                      </p:cBhvr>
                                      <p:tavLst>
                                        <p:tav tm="0">
                                          <p:val>
                                            <p:strVal val="#ppt_h"/>
                                          </p:val>
                                        </p:tav>
                                        <p:tav tm="100000">
                                          <p:val>
                                            <p:strVal val="#ppt_h"/>
                                          </p:val>
                                        </p:tav>
                                      </p:tavLst>
                                    </p:anim>
                                    <p:animEffect transition="in" filter="fade">
                                      <p:cBhvr>
                                        <p:cTn id="130" dur="1000"/>
                                        <p:tgtEl>
                                          <p:spTgt spid="225289"/>
                                        </p:tgtEl>
                                      </p:cBhvr>
                                    </p:animEffect>
                                  </p:childTnLst>
                                </p:cTn>
                              </p:par>
                              <p:par>
                                <p:cTn id="131" presetID="42" presetClass="path" presetSubtype="0" accel="50000" decel="50000" fill="hold" nodeType="withEffect">
                                  <p:stCondLst>
                                    <p:cond delay="0"/>
                                  </p:stCondLst>
                                  <p:childTnLst>
                                    <p:animMotion origin="layout" path="M -2.5E-6 -1.11111E-6 L -2.5E-6 0.33287 " pathEditMode="relative" rAng="0" ptsTypes="AA">
                                      <p:cBhvr>
                                        <p:cTn id="132" dur="2000" fill="hold"/>
                                        <p:tgtEl>
                                          <p:spTgt spid="225289"/>
                                        </p:tgtEl>
                                        <p:attrNameLst>
                                          <p:attrName>ppt_x</p:attrName>
                                          <p:attrName>ppt_y</p:attrName>
                                        </p:attrNameLst>
                                      </p:cBhvr>
                                      <p:rCtr x="0" y="16644"/>
                                    </p:animMotion>
                                  </p:childTnLst>
                                </p:cTn>
                              </p:par>
                              <p:par>
                                <p:cTn id="133" presetID="1" presetClass="entr" presetSubtype="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2"/>
                                        </p:tgtEl>
                                        <p:attrNameLst>
                                          <p:attrName>style.visibility</p:attrName>
                                        </p:attrNameLst>
                                      </p:cBhvr>
                                      <p:to>
                                        <p:strVal val="visible"/>
                                      </p:to>
                                    </p:set>
                                  </p:childTnLst>
                                </p:cTn>
                              </p:par>
                              <p:par>
                                <p:cTn id="137" presetID="9" presetClass="entr" presetSubtype="0" fill="hold" nodeType="with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dissolve">
                                      <p:cBhvr>
                                        <p:cTn id="139" dur="2000"/>
                                        <p:tgtEl>
                                          <p:spTgt spid="29"/>
                                        </p:tgtEl>
                                      </p:cBhvr>
                                    </p:animEffect>
                                  </p:childTnLst>
                                </p:cTn>
                              </p:par>
                              <p:par>
                                <p:cTn id="140" presetID="9" presetClass="entr" presetSubtype="0" fill="hold" nodeType="with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dissolve">
                                      <p:cBhvr>
                                        <p:cTn id="142" dur="2000"/>
                                        <p:tgtEl>
                                          <p:spTgt spid="30"/>
                                        </p:tgtEl>
                                      </p:cBhvr>
                                    </p:animEffect>
                                  </p:childTnLst>
                                </p:cTn>
                              </p:par>
                              <p:par>
                                <p:cTn id="143" presetID="9" presetClass="entr"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dissolve">
                                      <p:cBhvr>
                                        <p:cTn id="145" dur="2000"/>
                                        <p:tgtEl>
                                          <p:spTgt spid="31"/>
                                        </p:tgtEl>
                                      </p:cBhvr>
                                    </p:animEffect>
                                  </p:childTnLst>
                                </p:cTn>
                              </p:par>
                              <p:par>
                                <p:cTn id="146" presetID="9" presetClass="entr" presetSubtype="0" fill="hold" grpId="1" nodeType="with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dissolve">
                                      <p:cBhvr>
                                        <p:cTn id="148" dur="2000"/>
                                        <p:tgtEl>
                                          <p:spTgt spid="32"/>
                                        </p:tgtEl>
                                      </p:cBhvr>
                                    </p:animEffec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7" grpId="0" animBg="1"/>
      <p:bldP spid="7" grpId="1" animBg="1"/>
      <p:bldP spid="15" grpId="0" animBg="1"/>
      <p:bldP spid="15" grpId="1" animBg="1"/>
      <p:bldP spid="17" grpId="0" animBg="1"/>
      <p:bldP spid="17" grpId="1" animBg="1"/>
      <p:bldP spid="18" grpId="0"/>
      <p:bldP spid="19" grpId="0"/>
      <p:bldP spid="19" grpId="1"/>
      <p:bldP spid="22" grpId="0" animBg="1"/>
      <p:bldP spid="22" grpId="1" animBg="1"/>
      <p:bldP spid="31" grpId="0" animBg="1"/>
      <p:bldP spid="31" grpId="1" animBg="1"/>
      <p:bldP spid="32" grpId="0" animBg="1"/>
      <p:bldP spid="32" grpId="1"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p:cNvSpPr txBox="1">
            <a:spLocks/>
          </p:cNvSpPr>
          <p:nvPr/>
        </p:nvSpPr>
        <p:spPr>
          <a:xfrm>
            <a:off x="188682" y="653130"/>
            <a:ext cx="8421918" cy="41367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00" b="1" i="0" u="none" strike="noStrike" kern="1200" cap="none" spc="0" normalizeH="0" baseline="0" noProof="0">
                <a:ln>
                  <a:noFill/>
                </a:ln>
                <a:solidFill>
                  <a:schemeClr val="tx1"/>
                </a:solidFill>
                <a:effectLst/>
                <a:uLnTx/>
                <a:uFillTx/>
                <a:latin typeface="+mj-lt"/>
                <a:ea typeface="+mn-ea"/>
                <a:cs typeface="Arial"/>
              </a:rPr>
              <a:t>Machine Learning (Decision Tree Classification) </a:t>
            </a:r>
            <a:endParaRPr kumimoji="0" lang="en-US" altLang="en-US" sz="1800" b="1" i="0" u="none" strike="noStrike" kern="1200" cap="none" spc="0" normalizeH="0" baseline="0" noProof="0" dirty="0">
              <a:ln>
                <a:noFill/>
              </a:ln>
              <a:solidFill>
                <a:schemeClr val="tx1"/>
              </a:solidFill>
              <a:effectLst/>
              <a:uLnTx/>
              <a:uFillTx/>
              <a:latin typeface="+mj-lt"/>
              <a:ea typeface="+mn-ea"/>
              <a:cs typeface="Arial"/>
            </a:endParaRPr>
          </a:p>
        </p:txBody>
      </p:sp>
      <p:sp>
        <p:nvSpPr>
          <p:cNvPr id="14" name="Rectangle 13">
            <a:extLst>
              <a:ext uri="{FF2B5EF4-FFF2-40B4-BE49-F238E27FC236}">
                <a16:creationId xmlns:a16="http://schemas.microsoft.com/office/drawing/2014/main" id="{6ECF6D05-E4AE-420B-A23F-36466DE38A5C}"/>
              </a:ext>
            </a:extLst>
          </p:cNvPr>
          <p:cNvSpPr/>
          <p:nvPr/>
        </p:nvSpPr>
        <p:spPr>
          <a:xfrm>
            <a:off x="357946" y="1078468"/>
            <a:ext cx="1851854" cy="369332"/>
          </a:xfrm>
          <a:prstGeom prst="rect">
            <a:avLst/>
          </a:prstGeom>
        </p:spPr>
        <p:txBody>
          <a:bodyPr wrap="none">
            <a:spAutoFit/>
          </a:bodyPr>
          <a:lstStyle/>
          <a:p>
            <a:pPr marL="0" indent="0" fontAlgn="auto">
              <a:spcAft>
                <a:spcPts val="0"/>
              </a:spcAft>
              <a:buNone/>
            </a:pPr>
            <a:r>
              <a:rPr lang="en-US" altLang="en-US" u="sng" dirty="0"/>
              <a:t>Decision Trees </a:t>
            </a:r>
            <a:r>
              <a:rPr lang="en-US" altLang="en-US" dirty="0"/>
              <a:t>-</a:t>
            </a:r>
          </a:p>
        </p:txBody>
      </p:sp>
      <p:grpSp>
        <p:nvGrpSpPr>
          <p:cNvPr id="12" name="Group 11">
            <a:extLst>
              <a:ext uri="{FF2B5EF4-FFF2-40B4-BE49-F238E27FC236}">
                <a16:creationId xmlns:a16="http://schemas.microsoft.com/office/drawing/2014/main" id="{1E8AE4D0-2181-43F3-996B-1F71A5BC0AB9}"/>
              </a:ext>
            </a:extLst>
          </p:cNvPr>
          <p:cNvGrpSpPr/>
          <p:nvPr/>
        </p:nvGrpSpPr>
        <p:grpSpPr>
          <a:xfrm>
            <a:off x="188681" y="1828403"/>
            <a:ext cx="5498357" cy="3191514"/>
            <a:chOff x="28445" y="1828403"/>
            <a:chExt cx="5658593" cy="3191514"/>
          </a:xfrm>
        </p:grpSpPr>
        <p:sp>
          <p:nvSpPr>
            <p:cNvPr id="4" name="Oval 3"/>
            <p:cNvSpPr/>
            <p:nvPr/>
          </p:nvSpPr>
          <p:spPr>
            <a:xfrm>
              <a:off x="2180717" y="2026063"/>
              <a:ext cx="1072460"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000" dirty="0">
                <a:solidFill>
                  <a:schemeClr val="tx1"/>
                </a:solidFill>
              </a:endParaRPr>
            </a:p>
          </p:txBody>
        </p:sp>
        <p:cxnSp>
          <p:nvCxnSpPr>
            <p:cNvPr id="11" name="Straight Arrow Connector 10"/>
            <p:cNvCxnSpPr/>
            <p:nvPr/>
          </p:nvCxnSpPr>
          <p:spPr>
            <a:xfrm flipH="1">
              <a:off x="1851087" y="2585321"/>
              <a:ext cx="877467" cy="519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4"/>
            </p:cNvCxnSpPr>
            <p:nvPr/>
          </p:nvCxnSpPr>
          <p:spPr>
            <a:xfrm>
              <a:off x="2716947" y="2545729"/>
              <a:ext cx="731223" cy="623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1168612" y="3184172"/>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Regular Air (700), E1a</a:t>
              </a:r>
            </a:p>
          </p:txBody>
        </p:sp>
        <p:sp>
          <p:nvSpPr>
            <p:cNvPr id="17" name="Oval 16"/>
            <p:cNvSpPr/>
            <p:nvPr/>
          </p:nvSpPr>
          <p:spPr>
            <a:xfrm>
              <a:off x="2923547" y="3208920"/>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Express Air (300), E1b</a:t>
              </a:r>
            </a:p>
          </p:txBody>
        </p:sp>
        <p:sp>
          <p:nvSpPr>
            <p:cNvPr id="19" name="TextBox 18"/>
            <p:cNvSpPr txBox="1"/>
            <p:nvPr/>
          </p:nvSpPr>
          <p:spPr>
            <a:xfrm>
              <a:off x="2069294" y="2021112"/>
              <a:ext cx="1267453" cy="400110"/>
            </a:xfrm>
            <a:prstGeom prst="rect">
              <a:avLst/>
            </a:prstGeom>
            <a:noFill/>
          </p:spPr>
          <p:txBody>
            <a:bodyPr wrap="square" rtlCol="0">
              <a:spAutoFit/>
            </a:bodyPr>
            <a:lstStyle/>
            <a:p>
              <a:pPr algn="ctr"/>
              <a:r>
                <a:rPr lang="en-IN" sz="1000" b="1" dirty="0"/>
                <a:t>Shipping </a:t>
              </a:r>
            </a:p>
            <a:p>
              <a:pPr algn="ctr"/>
              <a:r>
                <a:rPr lang="en-IN" sz="1000" b="1" dirty="0"/>
                <a:t>Mode (1000) E0</a:t>
              </a:r>
            </a:p>
          </p:txBody>
        </p:sp>
        <p:cxnSp>
          <p:nvCxnSpPr>
            <p:cNvPr id="29" name="Straight Arrow Connector 28"/>
            <p:cNvCxnSpPr/>
            <p:nvPr/>
          </p:nvCxnSpPr>
          <p:spPr>
            <a:xfrm flipH="1">
              <a:off x="810084" y="3725233"/>
              <a:ext cx="877467" cy="519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cxnSpLocks/>
            </p:cNvCxnSpPr>
            <p:nvPr/>
          </p:nvCxnSpPr>
          <p:spPr>
            <a:xfrm>
              <a:off x="1724553" y="3688982"/>
              <a:ext cx="355388" cy="5869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76200" y="4280935"/>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Low Priority (500) E2a</a:t>
              </a:r>
            </a:p>
          </p:txBody>
        </p:sp>
        <p:sp>
          <p:nvSpPr>
            <p:cNvPr id="32" name="Oval 31"/>
            <p:cNvSpPr/>
            <p:nvPr/>
          </p:nvSpPr>
          <p:spPr>
            <a:xfrm>
              <a:off x="1524000" y="4280935"/>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High Priority (200) E2b</a:t>
              </a:r>
            </a:p>
          </p:txBody>
        </p:sp>
        <p:cxnSp>
          <p:nvCxnSpPr>
            <p:cNvPr id="20" name="Straight Arrow Connector 19">
              <a:extLst>
                <a:ext uri="{FF2B5EF4-FFF2-40B4-BE49-F238E27FC236}">
                  <a16:creationId xmlns:a16="http://schemas.microsoft.com/office/drawing/2014/main" id="{7FD142F1-5806-4741-B7E6-744B21148EE0}"/>
                </a:ext>
              </a:extLst>
            </p:cNvPr>
            <p:cNvCxnSpPr>
              <a:cxnSpLocks/>
              <a:stCxn id="17" idx="4"/>
            </p:cNvCxnSpPr>
            <p:nvPr/>
          </p:nvCxnSpPr>
          <p:spPr>
            <a:xfrm>
              <a:off x="3557274" y="3728585"/>
              <a:ext cx="148396" cy="5380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3ED7F23-C7F9-4022-B021-9B1035452C0B}"/>
                </a:ext>
              </a:extLst>
            </p:cNvPr>
            <p:cNvCxnSpPr>
              <a:cxnSpLocks/>
              <a:stCxn id="17" idx="4"/>
              <a:endCxn id="23" idx="0"/>
            </p:cNvCxnSpPr>
            <p:nvPr/>
          </p:nvCxnSpPr>
          <p:spPr>
            <a:xfrm>
              <a:off x="3557274" y="3728585"/>
              <a:ext cx="1496038" cy="5741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EE5D9A1E-A033-43C3-A2FD-3FD486692D89}"/>
                </a:ext>
              </a:extLst>
            </p:cNvPr>
            <p:cNvSpPr/>
            <p:nvPr/>
          </p:nvSpPr>
          <p:spPr>
            <a:xfrm>
              <a:off x="2971785" y="4302687"/>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Low Priority (100) E2c</a:t>
              </a:r>
            </a:p>
          </p:txBody>
        </p:sp>
        <p:sp>
          <p:nvSpPr>
            <p:cNvPr id="23" name="Oval 22">
              <a:extLst>
                <a:ext uri="{FF2B5EF4-FFF2-40B4-BE49-F238E27FC236}">
                  <a16:creationId xmlns:a16="http://schemas.microsoft.com/office/drawing/2014/main" id="{C2F43E75-A589-41A7-BC8A-2B96FB7AF006}"/>
                </a:ext>
              </a:extLst>
            </p:cNvPr>
            <p:cNvSpPr/>
            <p:nvPr/>
          </p:nvSpPr>
          <p:spPr>
            <a:xfrm>
              <a:off x="4419585" y="4302687"/>
              <a:ext cx="1267453" cy="519665"/>
            </a:xfrm>
            <a:prstGeom prst="ellipse">
              <a:avLst/>
            </a:prstGeom>
            <a:scene3d>
              <a:camera prst="orthographicFront"/>
              <a:lightRig rig="threePt" dir="t"/>
            </a:scene3d>
            <a:sp3d contourW="6350"/>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000" b="1" dirty="0">
                  <a:solidFill>
                    <a:schemeClr val="tx1"/>
                  </a:solidFill>
                </a:rPr>
                <a:t>High Priority (200) E2d</a:t>
              </a:r>
            </a:p>
          </p:txBody>
        </p:sp>
        <p:sp>
          <p:nvSpPr>
            <p:cNvPr id="8" name="Rectangle 7">
              <a:extLst>
                <a:ext uri="{FF2B5EF4-FFF2-40B4-BE49-F238E27FC236}">
                  <a16:creationId xmlns:a16="http://schemas.microsoft.com/office/drawing/2014/main" id="{846E1957-3EF9-475E-81C8-954F0CC4DCA5}"/>
                </a:ext>
              </a:extLst>
            </p:cNvPr>
            <p:cNvSpPr/>
            <p:nvPr/>
          </p:nvSpPr>
          <p:spPr>
            <a:xfrm>
              <a:off x="76201" y="1828403"/>
              <a:ext cx="5610836" cy="9147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80F5090-A279-4960-AEAA-B46B1E36E05C}"/>
                </a:ext>
              </a:extLst>
            </p:cNvPr>
            <p:cNvSpPr/>
            <p:nvPr/>
          </p:nvSpPr>
          <p:spPr>
            <a:xfrm>
              <a:off x="28445" y="2935909"/>
              <a:ext cx="5658591" cy="9147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FEC3617-9EDB-4079-8107-6726D52ACF61}"/>
                </a:ext>
              </a:extLst>
            </p:cNvPr>
            <p:cNvSpPr/>
            <p:nvPr/>
          </p:nvSpPr>
          <p:spPr>
            <a:xfrm>
              <a:off x="28446" y="4105120"/>
              <a:ext cx="5658591" cy="9147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0" name="Table 9">
            <a:extLst>
              <a:ext uri="{FF2B5EF4-FFF2-40B4-BE49-F238E27FC236}">
                <a16:creationId xmlns:a16="http://schemas.microsoft.com/office/drawing/2014/main" id="{B969BB52-0B62-4E60-89D3-2D72969EF18D}"/>
              </a:ext>
            </a:extLst>
          </p:cNvPr>
          <p:cNvGraphicFramePr>
            <a:graphicFrameLocks noGrp="1"/>
          </p:cNvGraphicFramePr>
          <p:nvPr>
            <p:extLst>
              <p:ext uri="{D42A27DB-BD31-4B8C-83A1-F6EECF244321}">
                <p14:modId xmlns:p14="http://schemas.microsoft.com/office/powerpoint/2010/main" val="2168948320"/>
              </p:ext>
            </p:extLst>
          </p:nvPr>
        </p:nvGraphicFramePr>
        <p:xfrm>
          <a:off x="6026060" y="1313079"/>
          <a:ext cx="2965540" cy="3706837"/>
        </p:xfrm>
        <a:graphic>
          <a:graphicData uri="http://schemas.openxmlformats.org/drawingml/2006/table">
            <a:tbl>
              <a:tblPr firstRow="1" bandRow="1">
                <a:tableStyleId>{5C22544A-7EE6-4342-B048-85BDC9FD1C3A}</a:tableStyleId>
              </a:tblPr>
              <a:tblGrid>
                <a:gridCol w="1482770">
                  <a:extLst>
                    <a:ext uri="{9D8B030D-6E8A-4147-A177-3AD203B41FA5}">
                      <a16:colId xmlns:a16="http://schemas.microsoft.com/office/drawing/2014/main" val="1372078723"/>
                    </a:ext>
                  </a:extLst>
                </a:gridCol>
                <a:gridCol w="1482770">
                  <a:extLst>
                    <a:ext uri="{9D8B030D-6E8A-4147-A177-3AD203B41FA5}">
                      <a16:colId xmlns:a16="http://schemas.microsoft.com/office/drawing/2014/main" val="3713394128"/>
                    </a:ext>
                  </a:extLst>
                </a:gridCol>
              </a:tblGrid>
              <a:tr h="602311">
                <a:tc>
                  <a:txBody>
                    <a:bodyPr/>
                    <a:lstStyle/>
                    <a:p>
                      <a:r>
                        <a:rPr lang="en-US" dirty="0"/>
                        <a:t>Entropy</a:t>
                      </a:r>
                    </a:p>
                  </a:txBody>
                  <a:tcPr/>
                </a:tc>
                <a:tc>
                  <a:txBody>
                    <a:bodyPr/>
                    <a:lstStyle/>
                    <a:p>
                      <a:r>
                        <a:rPr lang="en-US" dirty="0"/>
                        <a:t>Info Gain</a:t>
                      </a:r>
                    </a:p>
                  </a:txBody>
                  <a:tcPr/>
                </a:tc>
                <a:extLst>
                  <a:ext uri="{0D108BD9-81ED-4DB2-BD59-A6C34878D82A}">
                    <a16:rowId xmlns:a16="http://schemas.microsoft.com/office/drawing/2014/main" val="2391676375"/>
                  </a:ext>
                </a:extLst>
              </a:tr>
              <a:tr h="1034842">
                <a:tc>
                  <a:txBody>
                    <a:bodyPr/>
                    <a:lstStyle/>
                    <a:p>
                      <a:r>
                        <a:rPr lang="en-US" sz="1200" dirty="0"/>
                        <a:t>E0 = max entropy say 1</a:t>
                      </a:r>
                    </a:p>
                  </a:txBody>
                  <a:tcPr/>
                </a:tc>
                <a:tc>
                  <a:txBody>
                    <a:bodyPr/>
                    <a:lstStyle/>
                    <a:p>
                      <a:r>
                        <a:rPr lang="en-US" sz="1200" dirty="0"/>
                        <a:t> 0</a:t>
                      </a:r>
                    </a:p>
                  </a:txBody>
                  <a:tcPr/>
                </a:tc>
                <a:extLst>
                  <a:ext uri="{0D108BD9-81ED-4DB2-BD59-A6C34878D82A}">
                    <a16:rowId xmlns:a16="http://schemas.microsoft.com/office/drawing/2014/main" val="1191030290"/>
                  </a:ext>
                </a:extLst>
              </a:tr>
              <a:tr h="1034842">
                <a:tc>
                  <a:txBody>
                    <a:bodyPr/>
                    <a:lstStyle/>
                    <a:p>
                      <a:r>
                        <a:rPr lang="en-US" sz="1200" dirty="0"/>
                        <a:t>E1 = (E1a*700/1000) + (E1b * 300/1000)</a:t>
                      </a:r>
                    </a:p>
                  </a:txBody>
                  <a:tcPr/>
                </a:tc>
                <a:tc>
                  <a:txBody>
                    <a:bodyPr/>
                    <a:lstStyle/>
                    <a:p>
                      <a:r>
                        <a:rPr lang="en-US" sz="1200" dirty="0"/>
                        <a:t>E0 – E1</a:t>
                      </a:r>
                    </a:p>
                  </a:txBody>
                  <a:tcPr/>
                </a:tc>
                <a:extLst>
                  <a:ext uri="{0D108BD9-81ED-4DB2-BD59-A6C34878D82A}">
                    <a16:rowId xmlns:a16="http://schemas.microsoft.com/office/drawing/2014/main" val="2561622078"/>
                  </a:ext>
                </a:extLst>
              </a:tr>
              <a:tr h="1034842">
                <a:tc>
                  <a:txBody>
                    <a:bodyPr/>
                    <a:lstStyle/>
                    <a:p>
                      <a:r>
                        <a:rPr lang="en-US" sz="1200" dirty="0"/>
                        <a:t>E2 =  (E2a * 500/700) + (E2b * 200/700) + (E2c * 100/300) + (E2d * 200/300)</a:t>
                      </a:r>
                    </a:p>
                  </a:txBody>
                  <a:tcPr/>
                </a:tc>
                <a:tc>
                  <a:txBody>
                    <a:bodyPr/>
                    <a:lstStyle/>
                    <a:p>
                      <a:r>
                        <a:rPr lang="en-US" sz="1200" dirty="0"/>
                        <a:t>E1 – E2</a:t>
                      </a:r>
                    </a:p>
                  </a:txBody>
                  <a:tcPr/>
                </a:tc>
                <a:extLst>
                  <a:ext uri="{0D108BD9-81ED-4DB2-BD59-A6C34878D82A}">
                    <a16:rowId xmlns:a16="http://schemas.microsoft.com/office/drawing/2014/main" val="589236539"/>
                  </a:ext>
                </a:extLst>
              </a:tr>
            </a:tbl>
          </a:graphicData>
        </a:graphic>
      </p:graphicFrame>
      <p:sp>
        <p:nvSpPr>
          <p:cNvPr id="34" name="Rectangle 3">
            <a:extLst>
              <a:ext uri="{FF2B5EF4-FFF2-40B4-BE49-F238E27FC236}">
                <a16:creationId xmlns:a16="http://schemas.microsoft.com/office/drawing/2014/main" id="{2733ED1A-C417-461C-833D-828AF59AE473}"/>
              </a:ext>
            </a:extLst>
          </p:cNvPr>
          <p:cNvSpPr txBox="1">
            <a:spLocks noChangeArrowheads="1"/>
          </p:cNvSpPr>
          <p:nvPr/>
        </p:nvSpPr>
        <p:spPr>
          <a:xfrm>
            <a:off x="-37426" y="5105400"/>
            <a:ext cx="8571826" cy="1600438"/>
          </a:xfrm>
          <a:prstGeom prst="rect">
            <a:avLst/>
          </a:prstGeom>
          <a:noFill/>
        </p:spPr>
        <p:txBody>
          <a:bodyPr wrap="square">
            <a:spAutoFit/>
          </a:bodyPr>
          <a:lstStyle/>
          <a:p>
            <a:pPr marL="511175" marR="0" lvl="1" algn="l" defTabSz="457200" rtl="0" eaLnBrk="1" fontAlgn="auto" latinLnBrk="0" hangingPunct="1">
              <a:lnSpc>
                <a:spcPct val="100000"/>
              </a:lnSpc>
              <a:spcBef>
                <a:spcPct val="20000"/>
              </a:spcBef>
              <a:spcAft>
                <a:spcPts val="0"/>
              </a:spcAft>
              <a:buClrTx/>
              <a:buSzTx/>
              <a:tabLst/>
              <a:defRPr/>
            </a:pPr>
            <a:r>
              <a:rPr kumimoji="0" lang="en-IN" sz="1400" b="0" i="0" u="none" strike="noStrike" kern="1200" cap="none" spc="0" normalizeH="0" noProof="0" dirty="0">
                <a:ln>
                  <a:noFill/>
                </a:ln>
                <a:solidFill>
                  <a:schemeClr val="tx1"/>
                </a:solidFill>
                <a:effectLst/>
                <a:uLnTx/>
                <a:uFillTx/>
                <a:latin typeface="+mn-lt"/>
                <a:ea typeface="+mn-ea"/>
                <a:cs typeface="+mn-cs"/>
              </a:rPr>
              <a:t>Tree </a:t>
            </a:r>
            <a:r>
              <a:rPr lang="en-IN" sz="1400" dirty="0">
                <a:latin typeface="+mn-lt"/>
              </a:rPr>
              <a:t>will stop growing when s</a:t>
            </a:r>
            <a:r>
              <a:rPr kumimoji="0" lang="en-IN" sz="1400" b="0" i="0" u="none" strike="noStrike" kern="1200" cap="none" spc="0" normalizeH="0" noProof="0" dirty="0">
                <a:ln>
                  <a:noFill/>
                </a:ln>
                <a:solidFill>
                  <a:schemeClr val="tx1"/>
                </a:solidFill>
                <a:effectLst/>
                <a:uLnTx/>
                <a:uFillTx/>
                <a:latin typeface="+mn-lt"/>
                <a:ea typeface="+mn-ea"/>
                <a:cs typeface="+mn-cs"/>
              </a:rPr>
              <a:t>top criterion for the splitting is reached which could be - </a:t>
            </a:r>
          </a:p>
          <a:p>
            <a:pPr marL="854075" lvl="1" indent="-342900" defTabSz="457200" fontAlgn="auto">
              <a:spcBef>
                <a:spcPct val="20000"/>
              </a:spcBef>
              <a:spcAft>
                <a:spcPts val="0"/>
              </a:spcAft>
              <a:buFont typeface="+mj-lt"/>
              <a:buAutoNum type="alphaLcPeriod"/>
              <a:defRPr/>
            </a:pPr>
            <a:r>
              <a:rPr kumimoji="0" lang="en-IN" sz="1400" b="0" i="0" u="none" strike="noStrike" kern="1200" cap="none" spc="0" normalizeH="0" noProof="0" dirty="0">
                <a:ln>
                  <a:noFill/>
                </a:ln>
                <a:solidFill>
                  <a:schemeClr val="tx1"/>
                </a:solidFill>
                <a:effectLst/>
                <a:uLnTx/>
                <a:uFillTx/>
                <a:latin typeface="+mn-lt"/>
                <a:ea typeface="+mn-ea"/>
                <a:cs typeface="+mn-cs"/>
              </a:rPr>
              <a:t>Tree has reached certain pre-fixed depth (longest</a:t>
            </a:r>
            <a:r>
              <a:rPr lang="en-IN" sz="1400" dirty="0">
                <a:latin typeface="+mn-lt"/>
              </a:rPr>
              <a:t>t path from root node to leaf node)</a:t>
            </a:r>
          </a:p>
          <a:p>
            <a:pPr marL="854075" lvl="1" indent="-342900" defTabSz="457200" fontAlgn="auto">
              <a:spcBef>
                <a:spcPct val="20000"/>
              </a:spcBef>
              <a:spcAft>
                <a:spcPts val="0"/>
              </a:spcAft>
              <a:buFont typeface="+mj-lt"/>
              <a:buAutoNum type="alphaLcPeriod"/>
              <a:defRPr/>
            </a:pPr>
            <a:r>
              <a:rPr kumimoji="0" lang="en-IN" sz="1400" b="0" i="0" u="none" strike="noStrike" kern="1200" cap="none" spc="0" normalizeH="0" noProof="0" dirty="0">
                <a:ln>
                  <a:noFill/>
                </a:ln>
                <a:solidFill>
                  <a:schemeClr val="tx1"/>
                </a:solidFill>
                <a:effectLst/>
                <a:uLnTx/>
                <a:uFillTx/>
                <a:latin typeface="+mn-lt"/>
                <a:ea typeface="+mn-ea"/>
                <a:cs typeface="+mn-cs"/>
              </a:rPr>
              <a:t>Tree has achieve maximum</a:t>
            </a:r>
            <a:r>
              <a:rPr lang="en-IN" sz="1400" dirty="0">
                <a:latin typeface="+mn-lt"/>
              </a:rPr>
              <a:t> number of nodes (tree size)</a:t>
            </a:r>
          </a:p>
          <a:p>
            <a:pPr marL="854075" lvl="1" indent="-342900" defTabSz="457200" fontAlgn="auto">
              <a:spcBef>
                <a:spcPct val="20000"/>
              </a:spcBef>
              <a:spcAft>
                <a:spcPts val="0"/>
              </a:spcAft>
              <a:buFont typeface="+mj-lt"/>
              <a:buAutoNum type="alphaLcPeriod"/>
              <a:defRPr/>
            </a:pPr>
            <a:r>
              <a:rPr kumimoji="0" lang="en-IN" sz="1400" b="0" i="0" u="none" strike="noStrike" kern="1200" cap="none" spc="0" normalizeH="0" noProof="0" dirty="0">
                <a:ln>
                  <a:noFill/>
                </a:ln>
                <a:solidFill>
                  <a:schemeClr val="tx1"/>
                </a:solidFill>
                <a:effectLst/>
                <a:uLnTx/>
                <a:uFillTx/>
                <a:latin typeface="+mn-lt"/>
                <a:ea typeface="+mn-ea"/>
                <a:cs typeface="+mn-cs"/>
              </a:rPr>
              <a:t>Exhausted all attributes to split</a:t>
            </a:r>
          </a:p>
          <a:p>
            <a:pPr marL="854075" lvl="1" indent="-342900" defTabSz="457200" fontAlgn="auto">
              <a:spcBef>
                <a:spcPct val="20000"/>
              </a:spcBef>
              <a:spcAft>
                <a:spcPts val="0"/>
              </a:spcAft>
              <a:buFont typeface="+mj-lt"/>
              <a:buAutoNum type="alphaLcPeriod"/>
              <a:defRPr/>
            </a:pPr>
            <a:r>
              <a:rPr lang="en-IN" sz="1400" dirty="0">
                <a:latin typeface="+mn-lt"/>
              </a:rPr>
              <a:t>Leaf node on split will have less than predefined number of data points</a:t>
            </a:r>
          </a:p>
          <a:p>
            <a:pPr marL="854075" lvl="1" indent="-342900" defTabSz="457200" fontAlgn="auto">
              <a:spcBef>
                <a:spcPct val="20000"/>
              </a:spcBef>
              <a:spcAft>
                <a:spcPts val="0"/>
              </a:spcAft>
              <a:buFont typeface="+mj-lt"/>
              <a:buAutoNum type="alphaLcPeriod"/>
              <a:defRPr/>
            </a:pPr>
            <a:endParaRPr kumimoji="0" lang="en-IN" sz="1400" b="0" i="0" u="none" strike="noStrike" kern="1200" cap="none" spc="0" normalizeH="0" noProof="0" dirty="0">
              <a:ln>
                <a:noFill/>
              </a:ln>
              <a:solidFill>
                <a:schemeClr val="tx1"/>
              </a:solidFill>
              <a:effectLst/>
              <a:uLnTx/>
              <a:uFillTx/>
              <a:latin typeface="+mn-lt"/>
              <a:ea typeface="+mn-ea"/>
              <a:cs typeface="+mn-cs"/>
            </a:endParaRPr>
          </a:p>
        </p:txBody>
      </p:sp>
      <p:sp>
        <p:nvSpPr>
          <p:cNvPr id="16" name="Arrow: Right 15">
            <a:extLst>
              <a:ext uri="{FF2B5EF4-FFF2-40B4-BE49-F238E27FC236}">
                <a16:creationId xmlns:a16="http://schemas.microsoft.com/office/drawing/2014/main" id="{F20BED29-EC92-49DF-9C30-9E72A368211B}"/>
              </a:ext>
            </a:extLst>
          </p:cNvPr>
          <p:cNvSpPr/>
          <p:nvPr/>
        </p:nvSpPr>
        <p:spPr>
          <a:xfrm rot="10800000">
            <a:off x="5715001" y="4038600"/>
            <a:ext cx="304800" cy="277358"/>
          </a:xfrm>
          <a:prstGeom prst="rightArrow">
            <a:avLst>
              <a:gd name="adj1" fmla="val 50000"/>
              <a:gd name="adj2" fmla="val 441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62AD4C67-3812-446F-819D-CE05A9AD3D62}"/>
              </a:ext>
            </a:extLst>
          </p:cNvPr>
          <p:cNvSpPr/>
          <p:nvPr/>
        </p:nvSpPr>
        <p:spPr>
          <a:xfrm rot="10800000">
            <a:off x="5715000" y="2895601"/>
            <a:ext cx="304800" cy="277358"/>
          </a:xfrm>
          <a:prstGeom prst="rightArrow">
            <a:avLst>
              <a:gd name="adj1" fmla="val 50000"/>
              <a:gd name="adj2" fmla="val 441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67961CDC-A70D-4E2A-869E-8CD4EF340012}"/>
              </a:ext>
            </a:extLst>
          </p:cNvPr>
          <p:cNvSpPr/>
          <p:nvPr/>
        </p:nvSpPr>
        <p:spPr>
          <a:xfrm rot="10800000">
            <a:off x="5715000" y="1905001"/>
            <a:ext cx="304800" cy="277358"/>
          </a:xfrm>
          <a:prstGeom prst="rightArrow">
            <a:avLst>
              <a:gd name="adj1" fmla="val 50000"/>
              <a:gd name="adj2" fmla="val 441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161018"/>
      </p:ext>
    </p:extLst>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81000" y="1066800"/>
            <a:ext cx="8382000" cy="5226046"/>
          </a:xfrm>
        </p:spPr>
        <p:txBody>
          <a:bodyPr wrap="square">
            <a:spAutoFit/>
          </a:bodyPr>
          <a:lstStyle/>
          <a:p>
            <a:pPr marL="0" lvl="1" indent="0">
              <a:spcBef>
                <a:spcPct val="0"/>
              </a:spcBef>
              <a:buNone/>
            </a:pPr>
            <a:r>
              <a:rPr lang="en-US" altLang="en-US" b="1" u="sng" dirty="0">
                <a:latin typeface="Arial" charset="0"/>
              </a:rPr>
              <a:t>Decision Trees </a:t>
            </a:r>
            <a:r>
              <a:rPr lang="en-US" altLang="en-US" dirty="0">
                <a:latin typeface="Arial" charset="0"/>
              </a:rPr>
              <a:t>-</a:t>
            </a:r>
            <a:endParaRPr lang="en-IN" dirty="0">
              <a:latin typeface="Arial" charset="0"/>
            </a:endParaRPr>
          </a:p>
          <a:p>
            <a:pPr marL="511175" lvl="1" indent="0">
              <a:buNone/>
            </a:pPr>
            <a:endParaRPr lang="en-IN" sz="1400" dirty="0"/>
          </a:p>
          <a:p>
            <a:pPr marL="0" indent="0">
              <a:buNone/>
            </a:pPr>
            <a:r>
              <a:rPr lang="en-IN" sz="1800" dirty="0"/>
              <a:t>Common measures of purity</a:t>
            </a:r>
          </a:p>
          <a:p>
            <a:pPr marL="342900" indent="-342900">
              <a:buFont typeface="+mj-lt"/>
              <a:buAutoNum type="alphaLcPeriod"/>
            </a:pPr>
            <a:endParaRPr lang="en-IN" sz="1600" dirty="0"/>
          </a:p>
          <a:p>
            <a:pPr marL="342900" lvl="1" indent="-342900">
              <a:buFont typeface="+mj-lt"/>
              <a:buAutoNum type="arabicPeriod"/>
            </a:pPr>
            <a:r>
              <a:rPr lang="en-IN" sz="1600" dirty="0">
                <a:cs typeface="Arial"/>
              </a:rPr>
              <a:t>Gini index –  </a:t>
            </a:r>
            <a:r>
              <a:rPr lang="en-US" sz="1600" dirty="0"/>
              <a:t>is calculated by subtracting the sum of the squared probabilities of each class from one</a:t>
            </a:r>
          </a:p>
          <a:p>
            <a:pPr marL="800100" lvl="1" indent="-342900">
              <a:buFont typeface="+mj-lt"/>
              <a:buAutoNum type="alphaLcPeriod"/>
            </a:pPr>
            <a:r>
              <a:rPr lang="en-US" sz="1400" dirty="0"/>
              <a:t>Uses squared proportion of classes</a:t>
            </a:r>
          </a:p>
          <a:p>
            <a:pPr marL="800100" lvl="1" indent="-342900">
              <a:buFont typeface="+mj-lt"/>
              <a:buAutoNum type="alphaLcPeriod"/>
            </a:pPr>
            <a:r>
              <a:rPr lang="en-US" sz="1400" dirty="0"/>
              <a:t>Perfectly classified, Gini Index would be zero</a:t>
            </a:r>
          </a:p>
          <a:p>
            <a:pPr marL="800100" lvl="1" indent="-342900">
              <a:buFont typeface="+mj-lt"/>
              <a:buAutoNum type="alphaLcPeriod"/>
            </a:pPr>
            <a:r>
              <a:rPr lang="en-US" sz="1400" dirty="0"/>
              <a:t>Evenly distributed would be 1 – (1/# Classes)</a:t>
            </a:r>
          </a:p>
          <a:p>
            <a:pPr marL="800100" lvl="1" indent="-342900">
              <a:buFont typeface="+mj-lt"/>
              <a:buAutoNum type="alphaLcPeriod"/>
            </a:pPr>
            <a:r>
              <a:rPr lang="en-US" sz="1400" dirty="0"/>
              <a:t>You want a variable split that has a low Gini Index</a:t>
            </a:r>
          </a:p>
          <a:p>
            <a:pPr marL="800100" lvl="1" indent="-342900">
              <a:buFont typeface="+mj-lt"/>
              <a:buAutoNum type="alphaLcPeriod"/>
            </a:pPr>
            <a:r>
              <a:rPr lang="en-US" sz="1400" dirty="0"/>
              <a:t>Used in CART algorithm</a:t>
            </a:r>
          </a:p>
          <a:p>
            <a:pPr marL="342900" lvl="1" indent="-342900">
              <a:buFont typeface="+mj-lt"/>
              <a:buAutoNum type="alphaLcPeriod"/>
            </a:pPr>
            <a:endParaRPr lang="en-IN" sz="1600" dirty="0">
              <a:cs typeface="Arial"/>
            </a:endParaRPr>
          </a:p>
          <a:p>
            <a:pPr marL="342900" lvl="1" indent="-342900">
              <a:buFont typeface="+mj-lt"/>
              <a:buAutoNum type="arabicPeriod" startAt="2"/>
            </a:pPr>
            <a:r>
              <a:rPr lang="en-IN" sz="1600" dirty="0">
                <a:cs typeface="Arial"/>
              </a:rPr>
              <a:t>Entropy – </a:t>
            </a:r>
          </a:p>
          <a:p>
            <a:pPr marL="800100" lvl="1" indent="-342900">
              <a:buFont typeface="+mj-lt"/>
              <a:buAutoNum type="alphaLcPeriod"/>
            </a:pPr>
            <a:r>
              <a:rPr lang="en-US" sz="1400" dirty="0"/>
              <a:t>Favors splits with small counts but many unique values</a:t>
            </a:r>
          </a:p>
          <a:p>
            <a:pPr marL="800100" lvl="1" indent="-342900">
              <a:buFont typeface="+mj-lt"/>
              <a:buAutoNum type="alphaLcPeriod"/>
            </a:pPr>
            <a:r>
              <a:rPr lang="en-US" sz="1400" dirty="0"/>
              <a:t>Weights probability of class by log(base=2) of the class probability</a:t>
            </a:r>
          </a:p>
          <a:p>
            <a:pPr marL="800100" lvl="1" indent="-342900">
              <a:buFont typeface="+mj-lt"/>
              <a:buAutoNum type="alphaLcPeriod"/>
            </a:pPr>
            <a:r>
              <a:rPr lang="en-US" sz="1400" dirty="0"/>
              <a:t>A smaller value of Entropy is better.  That makes the difference between the parent node’s entropy larger</a:t>
            </a:r>
          </a:p>
          <a:p>
            <a:pPr marL="800100" lvl="1" indent="-342900">
              <a:buFont typeface="+mj-lt"/>
              <a:buAutoNum type="alphaLcPeriod"/>
            </a:pPr>
            <a:r>
              <a:rPr lang="en-US" sz="1400" dirty="0"/>
              <a:t>Information Gain is the Entropy of the parent node minus the entropy of the child nodes</a:t>
            </a:r>
          </a:p>
          <a:p>
            <a:pPr marL="0" lvl="1" indent="0">
              <a:buNone/>
            </a:pPr>
            <a:endParaRPr lang="en-IN" sz="1600" dirty="0">
              <a:cs typeface="Arial"/>
            </a:endParaRPr>
          </a:p>
        </p:txBody>
      </p:sp>
      <p:pic>
        <p:nvPicPr>
          <p:cNvPr id="1026" name="Picture 2" descr="Gini Index Calculation">
            <a:extLst>
              <a:ext uri="{FF2B5EF4-FFF2-40B4-BE49-F238E27FC236}">
                <a16:creationId xmlns:a16="http://schemas.microsoft.com/office/drawing/2014/main" id="{C4FD3F2E-CEF7-468B-A97D-642357784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209" y="2743200"/>
            <a:ext cx="2177141"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ropy Calculation">
            <a:extLst>
              <a:ext uri="{FF2B5EF4-FFF2-40B4-BE49-F238E27FC236}">
                <a16:creationId xmlns:a16="http://schemas.microsoft.com/office/drawing/2014/main" id="{660B362D-612B-4C77-B97E-035CB19CF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079" y="3886200"/>
            <a:ext cx="3113522" cy="72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683237"/>
      </p:ext>
    </p:extLst>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69332"/>
          </a:xfrm>
        </p:spPr>
        <p:txBody>
          <a:bodyPr>
            <a:spAutoFit/>
          </a:bodyPr>
          <a:lstStyle/>
          <a:p>
            <a:pPr marL="0" lvl="1" indent="0">
              <a:spcBef>
                <a:spcPct val="0"/>
              </a:spcBef>
              <a:buNone/>
            </a:pPr>
            <a:r>
              <a:rPr lang="en-US" altLang="en-US" b="1" u="sng" dirty="0">
                <a:latin typeface="Arial" charset="0"/>
              </a:rPr>
              <a:t>Decision Trees </a:t>
            </a:r>
            <a:r>
              <a:rPr lang="en-US" altLang="en-US" u="sng" dirty="0">
                <a:latin typeface="Arial" charset="0"/>
              </a:rPr>
              <a:t>-  Information Gain using Entropy </a:t>
            </a:r>
            <a:endParaRPr lang="en-IN" u="sng" dirty="0">
              <a:latin typeface="Arial" charset="0"/>
            </a:endParaRPr>
          </a:p>
        </p:txBody>
      </p:sp>
      <p:pic>
        <p:nvPicPr>
          <p:cNvPr id="13" name="Picture 12">
            <a:extLst>
              <a:ext uri="{FF2B5EF4-FFF2-40B4-BE49-F238E27FC236}">
                <a16:creationId xmlns:a16="http://schemas.microsoft.com/office/drawing/2014/main" id="{4383BD81-1C56-4BDD-9A7C-45CA44125AA6}"/>
              </a:ext>
            </a:extLst>
          </p:cNvPr>
          <p:cNvPicPr>
            <a:picLocks noChangeAspect="1"/>
          </p:cNvPicPr>
          <p:nvPr/>
        </p:nvPicPr>
        <p:blipFill>
          <a:blip r:embed="rId3"/>
          <a:stretch>
            <a:fillRect/>
          </a:stretch>
        </p:blipFill>
        <p:spPr>
          <a:xfrm>
            <a:off x="3352800" y="2689868"/>
            <a:ext cx="1924050" cy="952500"/>
          </a:xfrm>
          <a:prstGeom prst="rect">
            <a:avLst/>
          </a:prstGeom>
        </p:spPr>
      </p:pic>
      <p:sp>
        <p:nvSpPr>
          <p:cNvPr id="11" name="TextBox 10">
            <a:extLst>
              <a:ext uri="{FF2B5EF4-FFF2-40B4-BE49-F238E27FC236}">
                <a16:creationId xmlns:a16="http://schemas.microsoft.com/office/drawing/2014/main" id="{FBDF0097-7EB8-4B0C-88B2-88004957B21C}"/>
              </a:ext>
            </a:extLst>
          </p:cNvPr>
          <p:cNvSpPr txBox="1"/>
          <p:nvPr/>
        </p:nvSpPr>
        <p:spPr>
          <a:xfrm>
            <a:off x="533400" y="4564101"/>
            <a:ext cx="4495800" cy="369332"/>
          </a:xfrm>
          <a:prstGeom prst="rect">
            <a:avLst/>
          </a:prstGeom>
          <a:noFill/>
        </p:spPr>
        <p:txBody>
          <a:bodyPr wrap="square" rtlCol="0">
            <a:spAutoFit/>
          </a:bodyPr>
          <a:lstStyle/>
          <a:p>
            <a:r>
              <a:rPr lang="en-US" dirty="0"/>
              <a:t>Information Gain =  reduction in entropy =   </a:t>
            </a:r>
          </a:p>
        </p:txBody>
      </p:sp>
      <p:pic>
        <p:nvPicPr>
          <p:cNvPr id="6" name="Picture 5">
            <a:extLst>
              <a:ext uri="{FF2B5EF4-FFF2-40B4-BE49-F238E27FC236}">
                <a16:creationId xmlns:a16="http://schemas.microsoft.com/office/drawing/2014/main" id="{692892A2-26B9-422E-A537-ACC8501ABF9E}"/>
              </a:ext>
            </a:extLst>
          </p:cNvPr>
          <p:cNvPicPr>
            <a:picLocks noChangeAspect="1"/>
          </p:cNvPicPr>
          <p:nvPr/>
        </p:nvPicPr>
        <p:blipFill>
          <a:blip r:embed="rId4"/>
          <a:stretch>
            <a:fillRect/>
          </a:stretch>
        </p:blipFill>
        <p:spPr>
          <a:xfrm>
            <a:off x="4952998" y="2667000"/>
            <a:ext cx="3340693" cy="589156"/>
          </a:xfrm>
          <a:prstGeom prst="rect">
            <a:avLst/>
          </a:prstGeom>
        </p:spPr>
      </p:pic>
      <p:pic>
        <p:nvPicPr>
          <p:cNvPr id="16" name="Picture 15">
            <a:extLst>
              <a:ext uri="{FF2B5EF4-FFF2-40B4-BE49-F238E27FC236}">
                <a16:creationId xmlns:a16="http://schemas.microsoft.com/office/drawing/2014/main" id="{E700B803-A5A9-4FBA-A888-09F10AA25E54}"/>
              </a:ext>
            </a:extLst>
          </p:cNvPr>
          <p:cNvPicPr>
            <a:picLocks noChangeAspect="1"/>
          </p:cNvPicPr>
          <p:nvPr/>
        </p:nvPicPr>
        <p:blipFill>
          <a:blip r:embed="rId5"/>
          <a:stretch>
            <a:fillRect/>
          </a:stretch>
        </p:blipFill>
        <p:spPr>
          <a:xfrm>
            <a:off x="3517247" y="1704928"/>
            <a:ext cx="2028825" cy="628650"/>
          </a:xfrm>
          <a:prstGeom prst="rect">
            <a:avLst/>
          </a:prstGeom>
        </p:spPr>
      </p:pic>
      <p:pic>
        <p:nvPicPr>
          <p:cNvPr id="15" name="Picture 14">
            <a:extLst>
              <a:ext uri="{FF2B5EF4-FFF2-40B4-BE49-F238E27FC236}">
                <a16:creationId xmlns:a16="http://schemas.microsoft.com/office/drawing/2014/main" id="{891A19F8-7B93-4B0B-8785-70472585AB40}"/>
              </a:ext>
            </a:extLst>
          </p:cNvPr>
          <p:cNvPicPr>
            <a:picLocks noChangeAspect="1"/>
          </p:cNvPicPr>
          <p:nvPr/>
        </p:nvPicPr>
        <p:blipFill>
          <a:blip r:embed="rId6"/>
          <a:stretch>
            <a:fillRect/>
          </a:stretch>
        </p:blipFill>
        <p:spPr>
          <a:xfrm>
            <a:off x="4876800" y="3729860"/>
            <a:ext cx="2248793" cy="413957"/>
          </a:xfrm>
          <a:prstGeom prst="rect">
            <a:avLst/>
          </a:prstGeom>
        </p:spPr>
      </p:pic>
      <p:pic>
        <p:nvPicPr>
          <p:cNvPr id="18" name="Picture 17">
            <a:extLst>
              <a:ext uri="{FF2B5EF4-FFF2-40B4-BE49-F238E27FC236}">
                <a16:creationId xmlns:a16="http://schemas.microsoft.com/office/drawing/2014/main" id="{439BB8BB-02C9-4F01-B0EE-810633F2BD5F}"/>
              </a:ext>
            </a:extLst>
          </p:cNvPr>
          <p:cNvPicPr>
            <a:picLocks noChangeAspect="1"/>
          </p:cNvPicPr>
          <p:nvPr/>
        </p:nvPicPr>
        <p:blipFill>
          <a:blip r:embed="rId7"/>
          <a:stretch>
            <a:fillRect/>
          </a:stretch>
        </p:blipFill>
        <p:spPr>
          <a:xfrm>
            <a:off x="2133600" y="3729860"/>
            <a:ext cx="2171700" cy="445199"/>
          </a:xfrm>
          <a:prstGeom prst="rect">
            <a:avLst/>
          </a:prstGeom>
        </p:spPr>
      </p:pic>
      <p:pic>
        <p:nvPicPr>
          <p:cNvPr id="19" name="Picture 18">
            <a:extLst>
              <a:ext uri="{FF2B5EF4-FFF2-40B4-BE49-F238E27FC236}">
                <a16:creationId xmlns:a16="http://schemas.microsoft.com/office/drawing/2014/main" id="{FE5FEF5C-ADF5-42B7-8183-CDB6FCDC4FD1}"/>
              </a:ext>
            </a:extLst>
          </p:cNvPr>
          <p:cNvPicPr>
            <a:picLocks noChangeAspect="1"/>
          </p:cNvPicPr>
          <p:nvPr/>
        </p:nvPicPr>
        <p:blipFill>
          <a:blip r:embed="rId8"/>
          <a:stretch>
            <a:fillRect/>
          </a:stretch>
        </p:blipFill>
        <p:spPr>
          <a:xfrm>
            <a:off x="4952999" y="4532944"/>
            <a:ext cx="1790644" cy="425117"/>
          </a:xfrm>
          <a:prstGeom prst="rect">
            <a:avLst/>
          </a:prstGeom>
        </p:spPr>
      </p:pic>
    </p:spTree>
    <p:extLst>
      <p:ext uri="{BB962C8B-B14F-4D97-AF65-F5344CB8AC3E}">
        <p14:creationId xmlns:p14="http://schemas.microsoft.com/office/powerpoint/2010/main" val="2445411851"/>
      </p:ext>
    </p:extLst>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69332"/>
          </a:xfrm>
        </p:spPr>
        <p:txBody>
          <a:bodyPr>
            <a:spAutoFit/>
          </a:bodyPr>
          <a:lstStyle/>
          <a:p>
            <a:pPr marL="0" lvl="1" indent="0">
              <a:spcBef>
                <a:spcPct val="0"/>
              </a:spcBef>
              <a:buNone/>
            </a:pPr>
            <a:r>
              <a:rPr lang="en-US" altLang="en-US" u="sng" dirty="0">
                <a:latin typeface="Arial" charset="0"/>
              </a:rPr>
              <a:t>Decision Trees -  Information Gain using Gini index</a:t>
            </a:r>
            <a:endParaRPr lang="en-IN" u="sng" dirty="0">
              <a:latin typeface="Arial" charset="0"/>
            </a:endParaRPr>
          </a:p>
        </p:txBody>
      </p:sp>
      <p:pic>
        <p:nvPicPr>
          <p:cNvPr id="13" name="Picture 12">
            <a:extLst>
              <a:ext uri="{FF2B5EF4-FFF2-40B4-BE49-F238E27FC236}">
                <a16:creationId xmlns:a16="http://schemas.microsoft.com/office/drawing/2014/main" id="{4383BD81-1C56-4BDD-9A7C-45CA44125AA6}"/>
              </a:ext>
            </a:extLst>
          </p:cNvPr>
          <p:cNvPicPr>
            <a:picLocks noChangeAspect="1"/>
          </p:cNvPicPr>
          <p:nvPr/>
        </p:nvPicPr>
        <p:blipFill>
          <a:blip r:embed="rId3"/>
          <a:stretch>
            <a:fillRect/>
          </a:stretch>
        </p:blipFill>
        <p:spPr>
          <a:xfrm>
            <a:off x="3352800" y="2754493"/>
            <a:ext cx="1924050" cy="952500"/>
          </a:xfrm>
          <a:prstGeom prst="rect">
            <a:avLst/>
          </a:prstGeom>
        </p:spPr>
      </p:pic>
      <p:sp>
        <p:nvSpPr>
          <p:cNvPr id="11" name="TextBox 10">
            <a:extLst>
              <a:ext uri="{FF2B5EF4-FFF2-40B4-BE49-F238E27FC236}">
                <a16:creationId xmlns:a16="http://schemas.microsoft.com/office/drawing/2014/main" id="{FBDF0097-7EB8-4B0C-88B2-88004957B21C}"/>
              </a:ext>
            </a:extLst>
          </p:cNvPr>
          <p:cNvSpPr txBox="1"/>
          <p:nvPr/>
        </p:nvSpPr>
        <p:spPr>
          <a:xfrm>
            <a:off x="533400" y="4628726"/>
            <a:ext cx="5452302" cy="369332"/>
          </a:xfrm>
          <a:prstGeom prst="rect">
            <a:avLst/>
          </a:prstGeom>
          <a:noFill/>
        </p:spPr>
        <p:txBody>
          <a:bodyPr wrap="square" rtlCol="0">
            <a:spAutoFit/>
          </a:bodyPr>
          <a:lstStyle/>
          <a:p>
            <a:r>
              <a:rPr lang="en-US" dirty="0"/>
              <a:t>Information Gain =  reduction in Gini index =    </a:t>
            </a:r>
          </a:p>
        </p:txBody>
      </p:sp>
      <p:pic>
        <p:nvPicPr>
          <p:cNvPr id="4" name="Picture 3">
            <a:extLst>
              <a:ext uri="{FF2B5EF4-FFF2-40B4-BE49-F238E27FC236}">
                <a16:creationId xmlns:a16="http://schemas.microsoft.com/office/drawing/2014/main" id="{596576C8-89C1-49BE-BCEE-FD091B32EC41}"/>
              </a:ext>
            </a:extLst>
          </p:cNvPr>
          <p:cNvPicPr>
            <a:picLocks noChangeAspect="1"/>
          </p:cNvPicPr>
          <p:nvPr/>
        </p:nvPicPr>
        <p:blipFill>
          <a:blip r:embed="rId4"/>
          <a:stretch>
            <a:fillRect/>
          </a:stretch>
        </p:blipFill>
        <p:spPr>
          <a:xfrm>
            <a:off x="4876800" y="2859733"/>
            <a:ext cx="2062843" cy="264467"/>
          </a:xfrm>
          <a:prstGeom prst="rect">
            <a:avLst/>
          </a:prstGeom>
        </p:spPr>
      </p:pic>
      <p:pic>
        <p:nvPicPr>
          <p:cNvPr id="5" name="Picture 4">
            <a:extLst>
              <a:ext uri="{FF2B5EF4-FFF2-40B4-BE49-F238E27FC236}">
                <a16:creationId xmlns:a16="http://schemas.microsoft.com/office/drawing/2014/main" id="{6961C78B-FF93-42ED-9DA1-85501C77035A}"/>
              </a:ext>
            </a:extLst>
          </p:cNvPr>
          <p:cNvPicPr>
            <a:picLocks noChangeAspect="1"/>
          </p:cNvPicPr>
          <p:nvPr/>
        </p:nvPicPr>
        <p:blipFill>
          <a:blip r:embed="rId5"/>
          <a:stretch>
            <a:fillRect/>
          </a:stretch>
        </p:blipFill>
        <p:spPr>
          <a:xfrm>
            <a:off x="1463884" y="3718333"/>
            <a:ext cx="2622342" cy="529393"/>
          </a:xfrm>
          <a:prstGeom prst="rect">
            <a:avLst/>
          </a:prstGeom>
        </p:spPr>
      </p:pic>
      <p:pic>
        <p:nvPicPr>
          <p:cNvPr id="9" name="Picture 8">
            <a:extLst>
              <a:ext uri="{FF2B5EF4-FFF2-40B4-BE49-F238E27FC236}">
                <a16:creationId xmlns:a16="http://schemas.microsoft.com/office/drawing/2014/main" id="{CF53D419-5A13-4CA4-BFBD-24DB1A70E286}"/>
              </a:ext>
            </a:extLst>
          </p:cNvPr>
          <p:cNvPicPr>
            <a:picLocks noChangeAspect="1"/>
          </p:cNvPicPr>
          <p:nvPr/>
        </p:nvPicPr>
        <p:blipFill>
          <a:blip r:embed="rId6"/>
          <a:stretch>
            <a:fillRect/>
          </a:stretch>
        </p:blipFill>
        <p:spPr>
          <a:xfrm>
            <a:off x="4645050" y="3791180"/>
            <a:ext cx="2338406" cy="456546"/>
          </a:xfrm>
          <a:prstGeom prst="rect">
            <a:avLst/>
          </a:prstGeom>
        </p:spPr>
      </p:pic>
      <p:pic>
        <p:nvPicPr>
          <p:cNvPr id="10" name="Picture 9">
            <a:extLst>
              <a:ext uri="{FF2B5EF4-FFF2-40B4-BE49-F238E27FC236}">
                <a16:creationId xmlns:a16="http://schemas.microsoft.com/office/drawing/2014/main" id="{1B3ABDE4-8986-477C-A88D-123DE0D3312F}"/>
              </a:ext>
            </a:extLst>
          </p:cNvPr>
          <p:cNvPicPr>
            <a:picLocks noChangeAspect="1"/>
          </p:cNvPicPr>
          <p:nvPr/>
        </p:nvPicPr>
        <p:blipFill>
          <a:blip r:embed="rId7"/>
          <a:stretch>
            <a:fillRect/>
          </a:stretch>
        </p:blipFill>
        <p:spPr>
          <a:xfrm>
            <a:off x="5410200" y="4559677"/>
            <a:ext cx="2777298" cy="492339"/>
          </a:xfrm>
          <a:prstGeom prst="rect">
            <a:avLst/>
          </a:prstGeom>
        </p:spPr>
      </p:pic>
      <p:pic>
        <p:nvPicPr>
          <p:cNvPr id="12" name="Picture 2" descr="Gini Index Calculation">
            <a:extLst>
              <a:ext uri="{FF2B5EF4-FFF2-40B4-BE49-F238E27FC236}">
                <a16:creationId xmlns:a16="http://schemas.microsoft.com/office/drawing/2014/main" id="{48531167-74CB-43C4-9FE7-081A82010A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8400" y="1862851"/>
            <a:ext cx="1687564" cy="59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80622"/>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69C2B68-9AB2-4F43-A54F-48B268724F0F}"/>
              </a:ext>
            </a:extLst>
          </p:cNvPr>
          <p:cNvGraphicFramePr>
            <a:graphicFrameLocks noGrp="1"/>
          </p:cNvGraphicFramePr>
          <p:nvPr>
            <p:extLst>
              <p:ext uri="{D42A27DB-BD31-4B8C-83A1-F6EECF244321}">
                <p14:modId xmlns:p14="http://schemas.microsoft.com/office/powerpoint/2010/main" val="887099295"/>
              </p:ext>
            </p:extLst>
          </p:nvPr>
        </p:nvGraphicFramePr>
        <p:xfrm>
          <a:off x="152400" y="889000"/>
          <a:ext cx="8839200" cy="18084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985501158"/>
                    </a:ext>
                  </a:extLst>
                </a:gridCol>
                <a:gridCol w="2057400">
                  <a:extLst>
                    <a:ext uri="{9D8B030D-6E8A-4147-A177-3AD203B41FA5}">
                      <a16:colId xmlns:a16="http://schemas.microsoft.com/office/drawing/2014/main" val="2381964400"/>
                    </a:ext>
                  </a:extLst>
                </a:gridCol>
                <a:gridCol w="3276600">
                  <a:extLst>
                    <a:ext uri="{9D8B030D-6E8A-4147-A177-3AD203B41FA5}">
                      <a16:colId xmlns:a16="http://schemas.microsoft.com/office/drawing/2014/main" val="187063934"/>
                    </a:ext>
                  </a:extLst>
                </a:gridCol>
                <a:gridCol w="2971800">
                  <a:extLst>
                    <a:ext uri="{9D8B030D-6E8A-4147-A177-3AD203B41FA5}">
                      <a16:colId xmlns:a16="http://schemas.microsoft.com/office/drawing/2014/main" val="4229813173"/>
                    </a:ext>
                  </a:extLst>
                </a:gridCol>
              </a:tblGrid>
              <a:tr h="254000">
                <a:tc gridSpan="4">
                  <a:txBody>
                    <a:bodyPr/>
                    <a:lstStyle/>
                    <a:p>
                      <a:pPr algn="ctr"/>
                      <a:r>
                        <a:rPr lang="en-US" dirty="0"/>
                        <a:t>Decision Trees(</a:t>
                      </a:r>
                      <a:r>
                        <a:rPr lang="en-US" dirty="0" err="1"/>
                        <a:t>Contd</a:t>
                      </a:r>
                      <a:r>
                        <a:rPr lang="en-US" dirty="0"/>
                        <a:t>…)</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723329962"/>
                  </a:ext>
                </a:extLst>
              </a:tr>
              <a:tr h="345440">
                <a:tc>
                  <a:txBody>
                    <a:bodyPr/>
                    <a:lstStyle/>
                    <a:p>
                      <a:pPr algn="ctr"/>
                      <a:r>
                        <a:rPr lang="en-US" sz="1200" dirty="0" err="1"/>
                        <a:t>S.No</a:t>
                      </a:r>
                      <a:endParaRPr lang="en-US" sz="1200" dirty="0"/>
                    </a:p>
                  </a:txBody>
                  <a:tcPr/>
                </a:tc>
                <a:tc>
                  <a:txBody>
                    <a:bodyPr/>
                    <a:lstStyle/>
                    <a:p>
                      <a:pPr algn="ctr"/>
                      <a:r>
                        <a:rPr lang="en-US" sz="1400" dirty="0"/>
                        <a:t>Topic</a:t>
                      </a:r>
                    </a:p>
                  </a:txBody>
                  <a:tcPr/>
                </a:tc>
                <a:tc>
                  <a:txBody>
                    <a:bodyPr/>
                    <a:lstStyle/>
                    <a:p>
                      <a:pPr algn="ctr"/>
                      <a:r>
                        <a:rPr lang="en-US" sz="1400" dirty="0"/>
                        <a:t>Scope</a:t>
                      </a:r>
                    </a:p>
                  </a:txBody>
                  <a:tcPr/>
                </a:tc>
                <a:tc>
                  <a:txBody>
                    <a:bodyPr/>
                    <a:lstStyle/>
                    <a:p>
                      <a:pPr algn="ctr"/>
                      <a:r>
                        <a:rPr lang="en-US" sz="1400" dirty="0"/>
                        <a:t>Objective</a:t>
                      </a:r>
                    </a:p>
                  </a:txBody>
                  <a:tcPr/>
                </a:tc>
                <a:extLst>
                  <a:ext uri="{0D108BD9-81ED-4DB2-BD59-A6C34878D82A}">
                    <a16:rowId xmlns:a16="http://schemas.microsoft.com/office/drawing/2014/main" val="4249931294"/>
                  </a:ext>
                </a:extLst>
              </a:tr>
              <a:tr h="370840">
                <a:tc>
                  <a:txBody>
                    <a:bodyPr/>
                    <a:lstStyle/>
                    <a:p>
                      <a:r>
                        <a:rPr lang="en-US" sz="1200" baseline="0" dirty="0"/>
                        <a:t>11</a:t>
                      </a:r>
                    </a:p>
                  </a:txBody>
                  <a:tcPr/>
                </a:tc>
                <a:tc>
                  <a:txBody>
                    <a:bodyPr/>
                    <a:lstStyle/>
                    <a:p>
                      <a:r>
                        <a:rPr lang="en-US" sz="1200" baseline="0" dirty="0"/>
                        <a:t>Online Assets</a:t>
                      </a:r>
                    </a:p>
                  </a:txBody>
                  <a:tcPr/>
                </a:tc>
                <a:tc>
                  <a:txBody>
                    <a:bodyPr/>
                    <a:lstStyle/>
                    <a:p>
                      <a:r>
                        <a:rPr lang="en-US" sz="1200" baseline="0" dirty="0"/>
                        <a:t>Online resources on </a:t>
                      </a:r>
                      <a:r>
                        <a:rPr lang="en-US" sz="1200" baseline="0" dirty="0" smtClean="0"/>
                        <a:t>Decision </a:t>
                      </a:r>
                      <a:r>
                        <a:rPr lang="en-US" sz="1200" baseline="0" dirty="0"/>
                        <a:t>Tree concepts</a:t>
                      </a:r>
                    </a:p>
                  </a:txBody>
                  <a:tcPr/>
                </a:tc>
                <a:tc>
                  <a:txBody>
                    <a:bodyPr/>
                    <a:lstStyle/>
                    <a:p>
                      <a:r>
                        <a:rPr lang="en-US" sz="1200" baseline="0" dirty="0"/>
                        <a:t>Expand horizons beyond what is covered in class in this area</a:t>
                      </a:r>
                    </a:p>
                  </a:txBody>
                  <a:tcPr/>
                </a:tc>
                <a:extLst>
                  <a:ext uri="{0D108BD9-81ED-4DB2-BD59-A6C34878D82A}">
                    <a16:rowId xmlns:a16="http://schemas.microsoft.com/office/drawing/2014/main" val="3998800499"/>
                  </a:ext>
                </a:extLst>
              </a:tr>
              <a:tr h="370840">
                <a:tc>
                  <a:txBody>
                    <a:bodyPr/>
                    <a:lstStyle/>
                    <a:p>
                      <a:r>
                        <a:rPr lang="en-US" sz="1200" baseline="0" dirty="0"/>
                        <a:t>12</a:t>
                      </a:r>
                    </a:p>
                  </a:txBody>
                  <a:tcPr/>
                </a:tc>
                <a:tc>
                  <a:txBody>
                    <a:bodyPr/>
                    <a:lstStyle/>
                    <a:p>
                      <a:r>
                        <a:rPr lang="en-US" sz="1200" baseline="0" dirty="0"/>
                        <a:t>Practice work</a:t>
                      </a:r>
                    </a:p>
                  </a:txBody>
                  <a:tcPr/>
                </a:tc>
                <a:tc>
                  <a:txBody>
                    <a:bodyPr/>
                    <a:lstStyle/>
                    <a:p>
                      <a:r>
                        <a:rPr lang="en-US" sz="1200" baseline="0" dirty="0"/>
                        <a:t>Build decision tree models on opensource datasets</a:t>
                      </a:r>
                    </a:p>
                  </a:txBody>
                  <a:tcPr/>
                </a:tc>
                <a:tc>
                  <a:txBody>
                    <a:bodyPr/>
                    <a:lstStyle/>
                    <a:p>
                      <a:r>
                        <a:rPr lang="en-US" sz="1200" baseline="0" dirty="0"/>
                        <a:t>Learn decision tree based modeling including regularization on other data sets</a:t>
                      </a:r>
                    </a:p>
                  </a:txBody>
                  <a:tcPr/>
                </a:tc>
                <a:extLst>
                  <a:ext uri="{0D108BD9-81ED-4DB2-BD59-A6C34878D82A}">
                    <a16:rowId xmlns:a16="http://schemas.microsoft.com/office/drawing/2014/main" val="1999667864"/>
                  </a:ext>
                </a:extLst>
              </a:tr>
            </a:tbl>
          </a:graphicData>
        </a:graphic>
      </p:graphicFrame>
    </p:spTree>
    <p:extLst>
      <p:ext uri="{BB962C8B-B14F-4D97-AF65-F5344CB8AC3E}">
        <p14:creationId xmlns:p14="http://schemas.microsoft.com/office/powerpoint/2010/main" val="2798021230"/>
      </p:ext>
    </p:extLst>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81000" y="1066800"/>
            <a:ext cx="8382000" cy="664797"/>
          </a:xfrm>
        </p:spPr>
        <p:txBody>
          <a:bodyPr wrap="square">
            <a:spAutoFit/>
          </a:bodyPr>
          <a:lstStyle/>
          <a:p>
            <a:pPr marL="0" lvl="1" indent="0">
              <a:spcBef>
                <a:spcPct val="0"/>
              </a:spcBef>
              <a:buNone/>
            </a:pPr>
            <a:r>
              <a:rPr lang="en-US" altLang="en-US" u="sng" dirty="0">
                <a:latin typeface="Arial" charset="0"/>
              </a:rPr>
              <a:t>Decision Trees </a:t>
            </a:r>
            <a:r>
              <a:rPr lang="en-US" altLang="en-US" dirty="0">
                <a:latin typeface="Arial" charset="0"/>
              </a:rPr>
              <a:t>– Gini ,  Entropy , Misclassification Error</a:t>
            </a:r>
            <a:endParaRPr lang="en-IN" dirty="0">
              <a:latin typeface="Arial" charset="0"/>
            </a:endParaRPr>
          </a:p>
          <a:p>
            <a:pPr marL="0" lvl="1" indent="0">
              <a:buNone/>
            </a:pPr>
            <a:endParaRPr lang="en-IN" sz="1600" dirty="0">
              <a:cs typeface="Arial"/>
            </a:endParaRPr>
          </a:p>
        </p:txBody>
      </p:sp>
      <p:pic>
        <p:nvPicPr>
          <p:cNvPr id="3" name="Picture 2">
            <a:extLst>
              <a:ext uri="{FF2B5EF4-FFF2-40B4-BE49-F238E27FC236}">
                <a16:creationId xmlns:a16="http://schemas.microsoft.com/office/drawing/2014/main" id="{195A56A9-4401-4189-A16C-70606C5D4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828800"/>
            <a:ext cx="6084686" cy="3963303"/>
          </a:xfrm>
          <a:prstGeom prst="rect">
            <a:avLst/>
          </a:prstGeom>
        </p:spPr>
      </p:pic>
      <p:sp>
        <p:nvSpPr>
          <p:cNvPr id="4" name="TextBox 3">
            <a:extLst>
              <a:ext uri="{FF2B5EF4-FFF2-40B4-BE49-F238E27FC236}">
                <a16:creationId xmlns:a16="http://schemas.microsoft.com/office/drawing/2014/main" id="{C9B7EC38-0A8D-4A58-9593-2C08637E7A1D}"/>
              </a:ext>
            </a:extLst>
          </p:cNvPr>
          <p:cNvSpPr txBox="1"/>
          <p:nvPr/>
        </p:nvSpPr>
        <p:spPr>
          <a:xfrm>
            <a:off x="457200" y="5867400"/>
            <a:ext cx="8001000" cy="369332"/>
          </a:xfrm>
          <a:prstGeom prst="rect">
            <a:avLst/>
          </a:prstGeom>
          <a:noFill/>
        </p:spPr>
        <p:txBody>
          <a:bodyPr wrap="square" rtlCol="0">
            <a:spAutoFit/>
          </a:bodyPr>
          <a:lstStyle/>
          <a:p>
            <a:r>
              <a:rPr lang="en-US" dirty="0"/>
              <a:t>Note: Misclassification Error is not used in Decision Trees</a:t>
            </a:r>
          </a:p>
        </p:txBody>
      </p:sp>
    </p:spTree>
    <p:extLst>
      <p:ext uri="{BB962C8B-B14F-4D97-AF65-F5344CB8AC3E}">
        <p14:creationId xmlns:p14="http://schemas.microsoft.com/office/powerpoint/2010/main" val="2437312383"/>
      </p:ext>
    </p:extLst>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4572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None/>
            </a:pPr>
            <a:r>
              <a:rPr lang="en-US" altLang="en-US" sz="2400" b="1" dirty="0"/>
              <a:t>Preparing Data for Decision Tree</a:t>
            </a:r>
            <a:endParaRPr lang="en-US" altLang="en-US" sz="1800" dirty="0"/>
          </a:p>
        </p:txBody>
      </p:sp>
    </p:spTree>
    <p:extLst>
      <p:ext uri="{BB962C8B-B14F-4D97-AF65-F5344CB8AC3E}">
        <p14:creationId xmlns:p14="http://schemas.microsoft.com/office/powerpoint/2010/main" val="2264448788"/>
      </p:ext>
    </p:extLst>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81000" y="1066800"/>
            <a:ext cx="8382000" cy="5226046"/>
          </a:xfrm>
        </p:spPr>
        <p:txBody>
          <a:bodyPr wrap="square">
            <a:spAutoFit/>
          </a:bodyPr>
          <a:lstStyle/>
          <a:p>
            <a:pPr marL="0" lvl="1" indent="0">
              <a:spcBef>
                <a:spcPct val="0"/>
              </a:spcBef>
              <a:buNone/>
            </a:pPr>
            <a:r>
              <a:rPr lang="en-US" altLang="en-US" b="1" u="sng" dirty="0">
                <a:latin typeface="Arial" charset="0"/>
              </a:rPr>
              <a:t>Decision Trees </a:t>
            </a:r>
            <a:r>
              <a:rPr lang="en-US" altLang="en-US" dirty="0">
                <a:latin typeface="Arial" charset="0"/>
              </a:rPr>
              <a:t>-</a:t>
            </a:r>
            <a:endParaRPr lang="en-IN" dirty="0">
              <a:latin typeface="Arial" charset="0"/>
            </a:endParaRPr>
          </a:p>
          <a:p>
            <a:pPr marL="511175" lvl="1" indent="0">
              <a:buNone/>
            </a:pPr>
            <a:endParaRPr lang="en-IN" sz="1400" dirty="0"/>
          </a:p>
          <a:p>
            <a:pPr marL="0" indent="0">
              <a:buNone/>
            </a:pPr>
            <a:r>
              <a:rPr lang="en-IN" sz="1800" dirty="0"/>
              <a:t>Common measures of purity</a:t>
            </a:r>
          </a:p>
          <a:p>
            <a:pPr marL="342900" indent="-342900">
              <a:buFont typeface="+mj-lt"/>
              <a:buAutoNum type="alphaLcPeriod"/>
            </a:pPr>
            <a:endParaRPr lang="en-IN" sz="1600" dirty="0"/>
          </a:p>
          <a:p>
            <a:pPr marL="342900" lvl="1" indent="-342900">
              <a:buFont typeface="+mj-lt"/>
              <a:buAutoNum type="arabicPeriod"/>
            </a:pPr>
            <a:r>
              <a:rPr lang="en-IN" sz="1600" dirty="0">
                <a:cs typeface="Arial"/>
              </a:rPr>
              <a:t>Gini index –  </a:t>
            </a:r>
            <a:r>
              <a:rPr lang="en-US" sz="1600" dirty="0"/>
              <a:t>is calculated by subtracting the sum of the squared probabilities of each class from one</a:t>
            </a:r>
          </a:p>
          <a:p>
            <a:pPr marL="800100" lvl="1" indent="-342900">
              <a:buFont typeface="+mj-lt"/>
              <a:buAutoNum type="alphaLcPeriod"/>
            </a:pPr>
            <a:r>
              <a:rPr lang="en-US" sz="1400" dirty="0"/>
              <a:t>Uses squared proportion of classes</a:t>
            </a:r>
          </a:p>
          <a:p>
            <a:pPr marL="800100" lvl="1" indent="-342900">
              <a:buFont typeface="+mj-lt"/>
              <a:buAutoNum type="alphaLcPeriod"/>
            </a:pPr>
            <a:r>
              <a:rPr lang="en-US" sz="1400" dirty="0"/>
              <a:t>Perfectly classified, Gini Index would be zero</a:t>
            </a:r>
          </a:p>
          <a:p>
            <a:pPr marL="800100" lvl="1" indent="-342900">
              <a:buFont typeface="+mj-lt"/>
              <a:buAutoNum type="alphaLcPeriod"/>
            </a:pPr>
            <a:r>
              <a:rPr lang="en-US" sz="1400" dirty="0"/>
              <a:t>Evenly distributed would be 1 – (1/# Classes)</a:t>
            </a:r>
          </a:p>
          <a:p>
            <a:pPr marL="800100" lvl="1" indent="-342900">
              <a:buFont typeface="+mj-lt"/>
              <a:buAutoNum type="alphaLcPeriod"/>
            </a:pPr>
            <a:r>
              <a:rPr lang="en-US" sz="1400" dirty="0"/>
              <a:t>You want a variable split that has a low Gini Index</a:t>
            </a:r>
          </a:p>
          <a:p>
            <a:pPr marL="800100" lvl="1" indent="-342900">
              <a:buFont typeface="+mj-lt"/>
              <a:buAutoNum type="alphaLcPeriod"/>
            </a:pPr>
            <a:r>
              <a:rPr lang="en-US" sz="1400" dirty="0"/>
              <a:t>Used in CART algorithm</a:t>
            </a:r>
          </a:p>
          <a:p>
            <a:pPr marL="342900" lvl="1" indent="-342900">
              <a:buFont typeface="+mj-lt"/>
              <a:buAutoNum type="alphaLcPeriod"/>
            </a:pPr>
            <a:endParaRPr lang="en-IN" sz="1600" dirty="0">
              <a:cs typeface="Arial"/>
            </a:endParaRPr>
          </a:p>
          <a:p>
            <a:pPr marL="342900" lvl="1" indent="-342900">
              <a:buFont typeface="+mj-lt"/>
              <a:buAutoNum type="arabicPeriod" startAt="2"/>
            </a:pPr>
            <a:r>
              <a:rPr lang="en-IN" sz="1600" dirty="0">
                <a:cs typeface="Arial"/>
              </a:rPr>
              <a:t>Entropy – </a:t>
            </a:r>
          </a:p>
          <a:p>
            <a:pPr marL="800100" lvl="1" indent="-342900">
              <a:buFont typeface="+mj-lt"/>
              <a:buAutoNum type="alphaLcPeriod"/>
            </a:pPr>
            <a:r>
              <a:rPr lang="en-US" sz="1400" dirty="0"/>
              <a:t>Favors splits with small counts but many unique values</a:t>
            </a:r>
          </a:p>
          <a:p>
            <a:pPr marL="800100" lvl="1" indent="-342900">
              <a:buFont typeface="+mj-lt"/>
              <a:buAutoNum type="alphaLcPeriod"/>
            </a:pPr>
            <a:r>
              <a:rPr lang="en-US" sz="1400" dirty="0"/>
              <a:t>Weights probability of class by log(base=2) of the class probability</a:t>
            </a:r>
          </a:p>
          <a:p>
            <a:pPr marL="800100" lvl="1" indent="-342900">
              <a:buFont typeface="+mj-lt"/>
              <a:buAutoNum type="alphaLcPeriod"/>
            </a:pPr>
            <a:r>
              <a:rPr lang="en-US" sz="1400" dirty="0"/>
              <a:t>A smaller value of Entropy is better.  That makes the difference between the parent node’s entropy larger</a:t>
            </a:r>
          </a:p>
          <a:p>
            <a:pPr marL="800100" lvl="1" indent="-342900">
              <a:buFont typeface="+mj-lt"/>
              <a:buAutoNum type="alphaLcPeriod"/>
            </a:pPr>
            <a:r>
              <a:rPr lang="en-US" sz="1400" dirty="0"/>
              <a:t>Information Gain is the Entropy of the parent node minus the entropy of the child nodes</a:t>
            </a:r>
          </a:p>
          <a:p>
            <a:pPr marL="0" lvl="1" indent="0">
              <a:buNone/>
            </a:pPr>
            <a:endParaRPr lang="en-IN" sz="1600" dirty="0">
              <a:cs typeface="Arial"/>
            </a:endParaRPr>
          </a:p>
        </p:txBody>
      </p:sp>
      <p:pic>
        <p:nvPicPr>
          <p:cNvPr id="1026" name="Picture 2" descr="Gini Index Calculation">
            <a:extLst>
              <a:ext uri="{FF2B5EF4-FFF2-40B4-BE49-F238E27FC236}">
                <a16:creationId xmlns:a16="http://schemas.microsoft.com/office/drawing/2014/main" id="{C4FD3F2E-CEF7-468B-A97D-642357784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209" y="2743200"/>
            <a:ext cx="2177141"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ropy Calculation">
            <a:extLst>
              <a:ext uri="{FF2B5EF4-FFF2-40B4-BE49-F238E27FC236}">
                <a16:creationId xmlns:a16="http://schemas.microsoft.com/office/drawing/2014/main" id="{660B362D-612B-4C77-B97E-035CB19CF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079" y="3886200"/>
            <a:ext cx="3113522" cy="72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142804"/>
      </p:ext>
    </p:extLst>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5334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b="1" dirty="0"/>
              <a:t>Regularizing Decision Trees</a:t>
            </a:r>
          </a:p>
        </p:txBody>
      </p:sp>
    </p:spTree>
    <p:extLst>
      <p:ext uri="{BB962C8B-B14F-4D97-AF65-F5344CB8AC3E}">
        <p14:creationId xmlns:p14="http://schemas.microsoft.com/office/powerpoint/2010/main" val="1406639818"/>
      </p:ext>
    </p:extLst>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429179"/>
          </a:xfrm>
        </p:spPr>
        <p:txBody>
          <a:bodyPr>
            <a:spAutoFit/>
          </a:bodyPr>
          <a:lstStyle/>
          <a:p>
            <a:pPr marL="0" lvl="1" indent="0">
              <a:spcBef>
                <a:spcPct val="0"/>
              </a:spcBef>
              <a:buNone/>
            </a:pPr>
            <a:r>
              <a:rPr lang="en-US" altLang="en-US" b="1" u="sng" dirty="0">
                <a:latin typeface="Arial" charset="0"/>
              </a:rPr>
              <a:t>Decision Trees </a:t>
            </a:r>
            <a:r>
              <a:rPr lang="en-US" altLang="en-US" u="sng" dirty="0">
                <a:latin typeface="Arial" charset="0"/>
              </a:rPr>
              <a:t>- </a:t>
            </a:r>
            <a:r>
              <a:rPr lang="en-US" sz="1800" dirty="0"/>
              <a:t>Preventing overfitting through regularization</a:t>
            </a:r>
          </a:p>
          <a:p>
            <a:pPr marL="0" indent="0">
              <a:buNone/>
            </a:pPr>
            <a:endParaRPr lang="en-US" sz="1600" dirty="0"/>
          </a:p>
          <a:p>
            <a:pPr marL="342900" indent="-342900">
              <a:buFont typeface="+mj-lt"/>
              <a:buAutoNum type="arabicPeriod"/>
            </a:pPr>
            <a:r>
              <a:rPr lang="en-US" sz="1800" dirty="0"/>
              <a:t>Decision trees do not assume a particular form of relationship between the independent and dependent variables unlike linear models for e.g.</a:t>
            </a:r>
          </a:p>
          <a:p>
            <a:pPr marL="342900" indent="-342900">
              <a:buFont typeface="+mj-lt"/>
              <a:buAutoNum type="arabicPeriod"/>
            </a:pPr>
            <a:endParaRPr lang="en-US" sz="1800" dirty="0"/>
          </a:p>
          <a:p>
            <a:pPr marL="342900" indent="-342900">
              <a:buFont typeface="+mj-lt"/>
              <a:buAutoNum type="arabicPeriod"/>
            </a:pPr>
            <a:r>
              <a:rPr lang="en-US" sz="1800" dirty="0"/>
              <a:t>DT is a non-parametrized algorithm unlike linear models where we supply the input parameters</a:t>
            </a:r>
          </a:p>
          <a:p>
            <a:pPr marL="342900" indent="-342900">
              <a:buFont typeface="+mj-lt"/>
              <a:buAutoNum type="arabicPeriod"/>
            </a:pPr>
            <a:endParaRPr lang="en-US" sz="1800" dirty="0"/>
          </a:p>
          <a:p>
            <a:pPr marL="342900" indent="-342900">
              <a:buFont typeface="+mj-lt"/>
              <a:buAutoNum type="arabicPeriod"/>
            </a:pPr>
            <a:r>
              <a:rPr lang="en-US" sz="1800" dirty="0"/>
              <a:t>If left unconstrained, they can build tree structures to adapt to the training data leading to overfitting</a:t>
            </a:r>
          </a:p>
          <a:p>
            <a:pPr marL="342900" indent="-342900">
              <a:buFont typeface="+mj-lt"/>
              <a:buAutoNum type="arabicPeriod"/>
            </a:pPr>
            <a:endParaRPr lang="en-US" sz="1800" dirty="0"/>
          </a:p>
          <a:p>
            <a:pPr marL="342900" indent="-342900">
              <a:buFont typeface="+mj-lt"/>
              <a:buAutoNum type="arabicPeriod"/>
            </a:pPr>
            <a:r>
              <a:rPr lang="en-US" sz="1800" dirty="0"/>
              <a:t>To avoid overfitting, we need to restrict the DT’s freedom during the tree creation. This is called regularization</a:t>
            </a:r>
          </a:p>
          <a:p>
            <a:pPr marL="342900" indent="-342900">
              <a:buFont typeface="+mj-lt"/>
              <a:buAutoNum type="arabicPeriod"/>
            </a:pPr>
            <a:endParaRPr lang="en-US" sz="1800" dirty="0"/>
          </a:p>
          <a:p>
            <a:pPr marL="342900" indent="-342900">
              <a:buFont typeface="+mj-lt"/>
              <a:buAutoNum type="arabicPeriod"/>
            </a:pPr>
            <a:r>
              <a:rPr lang="en-US" sz="1800" dirty="0"/>
              <a:t>The regularization hyperparameters depend on the algorithms used</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208100573"/>
      </p:ext>
    </p:extLst>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265783"/>
          </a:xfrm>
        </p:spPr>
        <p:txBody>
          <a:bodyPr>
            <a:spAutoFit/>
          </a:bodyPr>
          <a:lstStyle/>
          <a:p>
            <a:pPr marL="0" lvl="1" indent="0">
              <a:spcBef>
                <a:spcPct val="0"/>
              </a:spcBef>
              <a:buNone/>
            </a:pPr>
            <a:r>
              <a:rPr lang="en-US" altLang="en-US" u="sng" dirty="0">
                <a:latin typeface="Arial" charset="0"/>
              </a:rPr>
              <a:t>Decision Trees - </a:t>
            </a:r>
            <a:r>
              <a:rPr lang="en-US" sz="1800" b="1" dirty="0"/>
              <a:t>Regularization parameters</a:t>
            </a:r>
          </a:p>
          <a:p>
            <a:pPr marL="0" indent="0">
              <a:buNone/>
            </a:pPr>
            <a:endParaRPr lang="en-US" sz="1600" dirty="0"/>
          </a:p>
          <a:p>
            <a:pPr marL="342900" indent="-342900">
              <a:buFont typeface="+mj-lt"/>
              <a:buAutoNum type="arabicPeriod"/>
            </a:pPr>
            <a:r>
              <a:rPr lang="en-US" sz="1800" dirty="0" err="1"/>
              <a:t>max_depth</a:t>
            </a:r>
            <a:r>
              <a:rPr lang="en-US" sz="1800" dirty="0"/>
              <a:t> – Is the maximum length of a path from root to leaf (in terms of number of decision points. The leaf node is not split further. It could lead to a tree with leaf node containing many observations on one side of the tree, whereas on the other side, nodes containing much less observations get further split</a:t>
            </a:r>
          </a:p>
          <a:p>
            <a:pPr marL="342900" indent="-342900">
              <a:buFont typeface="+mj-lt"/>
              <a:buAutoNum type="arabicPeriod"/>
            </a:pPr>
            <a:endParaRPr lang="en-US" sz="1800" dirty="0"/>
          </a:p>
          <a:p>
            <a:pPr marL="342900" indent="-342900">
              <a:buFont typeface="+mj-lt"/>
              <a:buAutoNum type="arabicPeriod"/>
            </a:pPr>
            <a:r>
              <a:rPr lang="en-US" sz="1800" dirty="0" err="1"/>
              <a:t>min_sample_split</a:t>
            </a:r>
            <a:r>
              <a:rPr lang="en-US" sz="1800" dirty="0"/>
              <a:t>  - A limit to stop further splitting of nodes when the number of observations in the node is lower than this value</a:t>
            </a:r>
          </a:p>
          <a:p>
            <a:pPr marL="342900" indent="-342900">
              <a:buFont typeface="+mj-lt"/>
              <a:buAutoNum type="arabicPeriod"/>
            </a:pPr>
            <a:endParaRPr lang="en-US" sz="1800" dirty="0"/>
          </a:p>
          <a:p>
            <a:pPr marL="342900" indent="-342900">
              <a:buFont typeface="+mj-lt"/>
              <a:buAutoNum type="arabicPeriod"/>
            </a:pPr>
            <a:r>
              <a:rPr lang="en-US" sz="1800" dirty="0" err="1"/>
              <a:t>min_sample_leaf</a:t>
            </a:r>
            <a:r>
              <a:rPr lang="en-US" sz="1800" dirty="0"/>
              <a:t> – Minimum number of samples a leaf node must have. When a leaf contains too few observations, further splitting will result in overfitting (modeling of noise in the data).</a:t>
            </a:r>
            <a:endParaRPr lang="en-US" sz="1600" dirty="0"/>
          </a:p>
        </p:txBody>
      </p:sp>
    </p:spTree>
    <p:extLst>
      <p:ext uri="{BB962C8B-B14F-4D97-AF65-F5344CB8AC3E}">
        <p14:creationId xmlns:p14="http://schemas.microsoft.com/office/powerpoint/2010/main" val="2563252859"/>
      </p:ext>
    </p:extLst>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4210383"/>
          </a:xfrm>
        </p:spPr>
        <p:txBody>
          <a:bodyPr>
            <a:spAutoFit/>
          </a:bodyPr>
          <a:lstStyle/>
          <a:p>
            <a:pPr marL="0" lvl="1" indent="0">
              <a:spcBef>
                <a:spcPct val="0"/>
              </a:spcBef>
              <a:buNone/>
            </a:pPr>
            <a:r>
              <a:rPr lang="en-US" altLang="en-US" b="1" u="sng" dirty="0">
                <a:latin typeface="Arial" charset="0"/>
              </a:rPr>
              <a:t>Decision Trees </a:t>
            </a:r>
            <a:r>
              <a:rPr lang="en-US" altLang="en-US" u="sng" dirty="0">
                <a:latin typeface="Arial" charset="0"/>
              </a:rPr>
              <a:t>- </a:t>
            </a:r>
            <a:r>
              <a:rPr lang="en-US" sz="1800" b="1" dirty="0"/>
              <a:t>Regularization parameters</a:t>
            </a:r>
            <a:r>
              <a:rPr lang="en-US" sz="1800" dirty="0"/>
              <a:t> (</a:t>
            </a:r>
            <a:r>
              <a:rPr lang="en-US" sz="1800" dirty="0" err="1"/>
              <a:t>Contd</a:t>
            </a:r>
            <a:r>
              <a:rPr lang="en-US" sz="1800" dirty="0"/>
              <a:t>…)</a:t>
            </a:r>
          </a:p>
          <a:p>
            <a:pPr marL="0" indent="0">
              <a:buNone/>
            </a:pPr>
            <a:endParaRPr lang="en-US" sz="1600" dirty="0"/>
          </a:p>
          <a:p>
            <a:pPr marL="342900" indent="-342900">
              <a:buFont typeface="+mj-lt"/>
              <a:buAutoNum type="arabicPeriod" startAt="4"/>
            </a:pPr>
            <a:r>
              <a:rPr lang="en-US" sz="1800" dirty="0"/>
              <a:t>min_weight_fraction_leaf – Same as </a:t>
            </a:r>
            <a:r>
              <a:rPr lang="en-US" sz="1800" dirty="0" err="1"/>
              <a:t>min_sample_leaf</a:t>
            </a:r>
            <a:r>
              <a:rPr lang="en-US" sz="1800" dirty="0"/>
              <a:t> but expressed in fraction of total number of weighted instances</a:t>
            </a:r>
          </a:p>
          <a:p>
            <a:pPr marL="342900" indent="-342900">
              <a:buFont typeface="+mj-lt"/>
              <a:buAutoNum type="arabicPeriod" startAt="4"/>
            </a:pPr>
            <a:endParaRPr lang="en-US" sz="1800" dirty="0"/>
          </a:p>
          <a:p>
            <a:pPr marL="342900" indent="-342900">
              <a:buFont typeface="+mj-lt"/>
              <a:buAutoNum type="arabicPeriod" startAt="4"/>
            </a:pPr>
            <a:r>
              <a:rPr lang="en-US" sz="1800" dirty="0" err="1"/>
              <a:t>max_leaf_nodes</a:t>
            </a:r>
            <a:r>
              <a:rPr lang="en-US" sz="1800" dirty="0"/>
              <a:t> – maximum number of leaf nodes in a tree</a:t>
            </a:r>
          </a:p>
          <a:p>
            <a:pPr marL="342900" indent="-342900">
              <a:buFont typeface="+mj-lt"/>
              <a:buAutoNum type="arabicPeriod" startAt="4"/>
            </a:pPr>
            <a:endParaRPr lang="en-US" sz="1800" dirty="0"/>
          </a:p>
          <a:p>
            <a:pPr marL="342900" indent="-342900">
              <a:buFont typeface="+mj-lt"/>
              <a:buAutoNum type="arabicPeriod" startAt="4"/>
            </a:pPr>
            <a:r>
              <a:rPr lang="en-US" sz="1800" dirty="0" err="1"/>
              <a:t>max_feature_size</a:t>
            </a:r>
            <a:r>
              <a:rPr lang="en-US" sz="1800" dirty="0"/>
              <a:t> -  max number of features that are evaluated for splitting each node</a:t>
            </a:r>
          </a:p>
          <a:p>
            <a:pPr marL="342900" indent="-342900">
              <a:buFont typeface="+mj-lt"/>
              <a:buAutoNum type="arabicPeriod" startAt="4"/>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66437526"/>
      </p:ext>
    </p:extLst>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5334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b="1" dirty="0"/>
              <a:t>Decision Trees for Regression</a:t>
            </a:r>
          </a:p>
        </p:txBody>
      </p:sp>
    </p:spTree>
    <p:extLst>
      <p:ext uri="{BB962C8B-B14F-4D97-AF65-F5344CB8AC3E}">
        <p14:creationId xmlns:p14="http://schemas.microsoft.com/office/powerpoint/2010/main" val="2604507298"/>
      </p:ext>
    </p:extLst>
  </p:cSld>
  <p:clrMapOvr>
    <a:masterClrMapping/>
  </p:clrMapOvr>
  <p:transition spd="med">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6180153"/>
          </a:xfrm>
        </p:spPr>
        <p:txBody>
          <a:bodyPr>
            <a:spAutoFit/>
          </a:bodyPr>
          <a:lstStyle/>
          <a:p>
            <a:pPr marL="0" lvl="1" indent="0">
              <a:spcBef>
                <a:spcPct val="0"/>
              </a:spcBef>
              <a:buNone/>
            </a:pPr>
            <a:r>
              <a:rPr lang="en-US" altLang="en-US" b="1" u="sng" dirty="0">
                <a:latin typeface="Arial" charset="0"/>
              </a:rPr>
              <a:t>Decision Trees </a:t>
            </a:r>
            <a:r>
              <a:rPr lang="en-US" altLang="en-US" u="sng" dirty="0" smtClean="0">
                <a:latin typeface="Arial" charset="0"/>
              </a:rPr>
              <a:t>for Regression</a:t>
            </a:r>
            <a:endParaRPr lang="en-US" sz="1600" u="sng" dirty="0"/>
          </a:p>
          <a:p>
            <a:pPr marL="342900" indent="-342900">
              <a:buFont typeface="+mj-lt"/>
              <a:buAutoNum type="arabicPeriod"/>
            </a:pPr>
            <a:r>
              <a:rPr lang="en-US" sz="1800" dirty="0" smtClean="0"/>
              <a:t>Decision trees can be use for predicting values such as “mpg” given the attributes of a car</a:t>
            </a:r>
          </a:p>
          <a:p>
            <a:pPr marL="342900" indent="-342900">
              <a:buFont typeface="+mj-lt"/>
              <a:buAutoNum type="arabicPeriod"/>
            </a:pPr>
            <a:endParaRPr lang="en-US" sz="1800" dirty="0"/>
          </a:p>
          <a:p>
            <a:pPr marL="342900" indent="-342900">
              <a:buFont typeface="+mj-lt"/>
              <a:buAutoNum type="arabicPeriod"/>
            </a:pPr>
            <a:r>
              <a:rPr lang="en-US" sz="1800" dirty="0" smtClean="0"/>
              <a:t>The objective of the decision tree </a:t>
            </a:r>
            <a:r>
              <a:rPr lang="en-US" sz="1800" dirty="0" err="1" smtClean="0"/>
              <a:t>regressor</a:t>
            </a:r>
            <a:r>
              <a:rPr lang="en-US" sz="1800" dirty="0" smtClean="0"/>
              <a:t> algorithm is to minimize SSE                  i.e. (</a:t>
            </a:r>
            <a:r>
              <a:rPr lang="en-US" sz="1800" dirty="0" err="1" smtClean="0"/>
              <a:t>yi</a:t>
            </a:r>
            <a:r>
              <a:rPr lang="en-US" sz="1800" dirty="0" smtClean="0"/>
              <a:t> – f(xi))^2. Where f(x) is a predicted value </a:t>
            </a:r>
            <a:r>
              <a:rPr lang="en-US" sz="1800" dirty="0" err="1" smtClean="0"/>
              <a:t>yhat_i</a:t>
            </a:r>
            <a:r>
              <a:rPr lang="en-US" sz="1800" dirty="0" smtClean="0"/>
              <a:t> for given xi</a:t>
            </a:r>
          </a:p>
          <a:p>
            <a:pPr marL="342900" indent="-342900">
              <a:buFont typeface="+mj-lt"/>
              <a:buAutoNum type="arabicPeriod"/>
            </a:pPr>
            <a:endParaRPr lang="en-US" sz="1800" dirty="0"/>
          </a:p>
          <a:p>
            <a:pPr marL="342900" indent="-342900">
              <a:buFont typeface="+mj-lt"/>
              <a:buAutoNum type="arabicPeriod"/>
            </a:pPr>
            <a:r>
              <a:rPr lang="en-US" sz="1800" dirty="0" smtClean="0"/>
              <a:t>Starting with all data, splitting is done on a variable V1 at point s resulting in two regions R1 and R2 where</a:t>
            </a:r>
          </a:p>
          <a:p>
            <a:pPr marL="342900" indent="-342900">
              <a:buFont typeface="+mj-lt"/>
              <a:buAutoNum type="arabicPeriod"/>
            </a:pPr>
            <a:endParaRPr lang="en-US" sz="1800" dirty="0"/>
          </a:p>
          <a:p>
            <a:pPr marL="342900" indent="-342900">
              <a:buFont typeface="+mj-lt"/>
              <a:buAutoNum type="arabicPeriod"/>
            </a:pPr>
            <a:r>
              <a:rPr lang="en-US" sz="1800" dirty="0" smtClean="0"/>
              <a:t>f(x</a:t>
            </a:r>
            <a:r>
              <a:rPr lang="en-US" sz="1800" dirty="0"/>
              <a:t>) = </a:t>
            </a:r>
            <a:r>
              <a:rPr lang="en-US" sz="1800" dirty="0" err="1"/>
              <a:t>ave</a:t>
            </a:r>
            <a:r>
              <a:rPr lang="en-US" sz="1800" dirty="0"/>
              <a:t>(</a:t>
            </a:r>
            <a:r>
              <a:rPr lang="en-US" sz="1800" dirty="0" err="1"/>
              <a:t>yi</a:t>
            </a:r>
            <a:r>
              <a:rPr lang="en-US" sz="1800" dirty="0"/>
              <a:t> | Xi in a region or partition created based on variable and value of an </a:t>
            </a:r>
            <a:r>
              <a:rPr lang="en-US" sz="1800" dirty="0" smtClean="0"/>
              <a:t>attribute</a:t>
            </a:r>
          </a:p>
          <a:p>
            <a:pPr marL="854075" lvl="1" indent="-342900">
              <a:buFont typeface="+mj-lt"/>
              <a:buAutoNum type="arabicPeriod"/>
            </a:pPr>
            <a:r>
              <a:rPr lang="en-US" sz="1600" dirty="0" smtClean="0"/>
              <a:t>most of Xi in training set will have very different y compared to the mean of the region they fall into</a:t>
            </a:r>
          </a:p>
          <a:p>
            <a:pPr marL="854075" lvl="1" indent="-342900">
              <a:buFont typeface="+mj-lt"/>
              <a:buAutoNum type="arabicPeriod"/>
            </a:pPr>
            <a:r>
              <a:rPr lang="en-US" sz="1600" dirty="0" smtClean="0"/>
              <a:t>overall, a very high SSE across the entire data</a:t>
            </a:r>
          </a:p>
          <a:p>
            <a:pPr marL="854075" lvl="1" indent="-342900">
              <a:buFont typeface="+mj-lt"/>
              <a:buAutoNum type="arabicPeriod"/>
            </a:pPr>
            <a:r>
              <a:rPr lang="en-US" sz="1600" dirty="0" smtClean="0"/>
              <a:t>The algorithm splits the regions further using variable which gives maximum reduction in variance in a region across levels</a:t>
            </a:r>
          </a:p>
          <a:p>
            <a:pPr marL="342900" indent="-342900">
              <a:buFont typeface="+mj-lt"/>
              <a:buAutoNum type="arabicPeriod"/>
            </a:pPr>
            <a:endParaRPr lang="en-US" sz="1800" dirty="0"/>
          </a:p>
          <a:p>
            <a:pPr marL="342900" indent="-342900">
              <a:buFont typeface="+mj-lt"/>
              <a:buAutoNum type="arabicPeriod"/>
            </a:pPr>
            <a:endParaRPr lang="en-US" sz="1800" dirty="0"/>
          </a:p>
          <a:p>
            <a:pPr marL="0" indent="0">
              <a:buNone/>
            </a:pPr>
            <a:endParaRPr lang="en-US" sz="1800" dirty="0"/>
          </a:p>
        </p:txBody>
      </p:sp>
    </p:spTree>
    <p:extLst>
      <p:ext uri="{BB962C8B-B14F-4D97-AF65-F5344CB8AC3E}">
        <p14:creationId xmlns:p14="http://schemas.microsoft.com/office/powerpoint/2010/main" val="959942823"/>
      </p:ext>
    </p:extLst>
  </p:cSld>
  <p:clrMapOvr>
    <a:masterClrMapping/>
  </p:clrMapOvr>
  <p:transition spd="med">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433900" y="1867988"/>
            <a:ext cx="0" cy="3733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1205300" y="5373188"/>
            <a:ext cx="39052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424500" y="32395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Oval 8"/>
          <p:cNvSpPr/>
          <p:nvPr/>
        </p:nvSpPr>
        <p:spPr>
          <a:xfrm>
            <a:off x="2881700" y="33157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Oval 9"/>
          <p:cNvSpPr/>
          <p:nvPr/>
        </p:nvSpPr>
        <p:spPr>
          <a:xfrm>
            <a:off x="2615000" y="365433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Oval 10"/>
          <p:cNvSpPr/>
          <p:nvPr/>
        </p:nvSpPr>
        <p:spPr>
          <a:xfrm>
            <a:off x="3110300" y="3739243"/>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Oval 11"/>
          <p:cNvSpPr/>
          <p:nvPr/>
        </p:nvSpPr>
        <p:spPr>
          <a:xfrm>
            <a:off x="1853000" y="3816532"/>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Oval 12"/>
          <p:cNvSpPr/>
          <p:nvPr/>
        </p:nvSpPr>
        <p:spPr>
          <a:xfrm>
            <a:off x="3453200" y="27823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Oval 13"/>
          <p:cNvSpPr/>
          <p:nvPr/>
        </p:nvSpPr>
        <p:spPr>
          <a:xfrm>
            <a:off x="1986350" y="432489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2515940" y="436299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Oval 15"/>
          <p:cNvSpPr/>
          <p:nvPr/>
        </p:nvSpPr>
        <p:spPr>
          <a:xfrm>
            <a:off x="4076700" y="2590800"/>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Oval 16"/>
          <p:cNvSpPr/>
          <p:nvPr/>
        </p:nvSpPr>
        <p:spPr>
          <a:xfrm>
            <a:off x="4533900" y="2667000"/>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Oval 17"/>
          <p:cNvSpPr/>
          <p:nvPr/>
        </p:nvSpPr>
        <p:spPr>
          <a:xfrm>
            <a:off x="4267200" y="3005546"/>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9" name="Oval 18"/>
          <p:cNvSpPr/>
          <p:nvPr/>
        </p:nvSpPr>
        <p:spPr>
          <a:xfrm>
            <a:off x="4762500" y="3090455"/>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0" name="Oval 19"/>
          <p:cNvSpPr/>
          <p:nvPr/>
        </p:nvSpPr>
        <p:spPr>
          <a:xfrm>
            <a:off x="3429000" y="3968932"/>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1" name="Oval 20"/>
          <p:cNvSpPr/>
          <p:nvPr/>
        </p:nvSpPr>
        <p:spPr>
          <a:xfrm>
            <a:off x="5105400" y="2133600"/>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2" name="Oval 21"/>
          <p:cNvSpPr/>
          <p:nvPr/>
        </p:nvSpPr>
        <p:spPr>
          <a:xfrm>
            <a:off x="3638550" y="3676106"/>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3" name="Oval 22"/>
          <p:cNvSpPr/>
          <p:nvPr/>
        </p:nvSpPr>
        <p:spPr>
          <a:xfrm>
            <a:off x="4168140" y="3714206"/>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4" name="Oval 23"/>
          <p:cNvSpPr/>
          <p:nvPr/>
        </p:nvSpPr>
        <p:spPr>
          <a:xfrm>
            <a:off x="3486150" y="3333206"/>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9" name="TextBox 28"/>
          <p:cNvSpPr txBox="1"/>
          <p:nvPr/>
        </p:nvSpPr>
        <p:spPr>
          <a:xfrm>
            <a:off x="3620840" y="5434932"/>
            <a:ext cx="476250" cy="276999"/>
          </a:xfrm>
          <a:prstGeom prst="rect">
            <a:avLst/>
          </a:prstGeom>
          <a:noFill/>
        </p:spPr>
        <p:txBody>
          <a:bodyPr wrap="square" rtlCol="0">
            <a:spAutoFit/>
          </a:bodyPr>
          <a:lstStyle/>
          <a:p>
            <a:r>
              <a:rPr lang="en-GB" sz="1200" dirty="0" smtClean="0"/>
              <a:t>S1</a:t>
            </a:r>
            <a:endParaRPr lang="en-IN" sz="1200" dirty="0" smtClean="0"/>
          </a:p>
        </p:txBody>
      </p:sp>
      <p:sp>
        <p:nvSpPr>
          <p:cNvPr id="33" name="TextBox 32"/>
          <p:cNvSpPr txBox="1"/>
          <p:nvPr/>
        </p:nvSpPr>
        <p:spPr>
          <a:xfrm>
            <a:off x="934225" y="4007032"/>
            <a:ext cx="476250" cy="276999"/>
          </a:xfrm>
          <a:prstGeom prst="rect">
            <a:avLst/>
          </a:prstGeom>
          <a:noFill/>
        </p:spPr>
        <p:txBody>
          <a:bodyPr wrap="square" rtlCol="0">
            <a:spAutoFit/>
          </a:bodyPr>
          <a:lstStyle/>
          <a:p>
            <a:r>
              <a:rPr lang="en-GB" sz="1200" dirty="0" smtClean="0"/>
              <a:t>S2</a:t>
            </a:r>
            <a:endParaRPr lang="en-IN" sz="1200" dirty="0" smtClean="0"/>
          </a:p>
        </p:txBody>
      </p:sp>
      <p:sp>
        <p:nvSpPr>
          <p:cNvPr id="57" name="TextBox 56"/>
          <p:cNvSpPr txBox="1"/>
          <p:nvPr/>
        </p:nvSpPr>
        <p:spPr>
          <a:xfrm>
            <a:off x="2138750" y="5895201"/>
            <a:ext cx="1143000" cy="276999"/>
          </a:xfrm>
          <a:prstGeom prst="rect">
            <a:avLst/>
          </a:prstGeom>
          <a:noFill/>
        </p:spPr>
        <p:txBody>
          <a:bodyPr wrap="square" rtlCol="0">
            <a:spAutoFit/>
          </a:bodyPr>
          <a:lstStyle/>
          <a:p>
            <a:r>
              <a:rPr lang="en-GB" sz="1200" dirty="0" smtClean="0"/>
              <a:t>Dimension 1</a:t>
            </a:r>
            <a:endParaRPr lang="en-IN" sz="1200" dirty="0" smtClean="0"/>
          </a:p>
        </p:txBody>
      </p:sp>
      <p:sp>
        <p:nvSpPr>
          <p:cNvPr id="58" name="TextBox 57"/>
          <p:cNvSpPr txBox="1"/>
          <p:nvPr/>
        </p:nvSpPr>
        <p:spPr>
          <a:xfrm rot="16200000">
            <a:off x="-79506" y="3051308"/>
            <a:ext cx="1655215" cy="276999"/>
          </a:xfrm>
          <a:prstGeom prst="rect">
            <a:avLst/>
          </a:prstGeom>
          <a:noFill/>
        </p:spPr>
        <p:txBody>
          <a:bodyPr wrap="square" rtlCol="0">
            <a:spAutoFit/>
          </a:bodyPr>
          <a:lstStyle/>
          <a:p>
            <a:r>
              <a:rPr lang="en-GB" sz="1200" dirty="0" smtClean="0"/>
              <a:t>Y (target variable)</a:t>
            </a:r>
            <a:endParaRPr lang="en-IN" sz="1200" dirty="0" smtClean="0"/>
          </a:p>
        </p:txBody>
      </p:sp>
      <p:sp>
        <p:nvSpPr>
          <p:cNvPr id="59" name="TextBox 58"/>
          <p:cNvSpPr txBox="1"/>
          <p:nvPr/>
        </p:nvSpPr>
        <p:spPr>
          <a:xfrm>
            <a:off x="353534" y="914400"/>
            <a:ext cx="6934200" cy="369332"/>
          </a:xfrm>
          <a:prstGeom prst="rect">
            <a:avLst/>
          </a:prstGeom>
          <a:noFill/>
        </p:spPr>
        <p:txBody>
          <a:bodyPr wrap="square" rtlCol="0">
            <a:spAutoFit/>
          </a:bodyPr>
          <a:lstStyle/>
          <a:p>
            <a:r>
              <a:rPr lang="en-GB" b="1" dirty="0" smtClean="0"/>
              <a:t>Decision trees create axis parallel boundaries</a:t>
            </a:r>
            <a:endParaRPr lang="en-IN" b="1" dirty="0" smtClean="0"/>
          </a:p>
        </p:txBody>
      </p:sp>
      <p:cxnSp>
        <p:nvCxnSpPr>
          <p:cNvPr id="44" name="Straight Connector 43"/>
          <p:cNvCxnSpPr/>
          <p:nvPr/>
        </p:nvCxnSpPr>
        <p:spPr>
          <a:xfrm>
            <a:off x="3886200" y="2521132"/>
            <a:ext cx="0" cy="289560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 name="Oval 1"/>
          <p:cNvSpPr/>
          <p:nvPr/>
        </p:nvSpPr>
        <p:spPr>
          <a:xfrm rot="19008896">
            <a:off x="3596208" y="2068505"/>
            <a:ext cx="2590800" cy="144331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6" name="Oval 55"/>
          <p:cNvSpPr/>
          <p:nvPr/>
        </p:nvSpPr>
        <p:spPr>
          <a:xfrm rot="19008896">
            <a:off x="1504951" y="3010224"/>
            <a:ext cx="2590800" cy="144331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stretch>
            <a:fillRect/>
          </a:stretch>
        </p:blipFill>
        <p:spPr>
          <a:xfrm>
            <a:off x="4626566" y="2787425"/>
            <a:ext cx="188730" cy="188730"/>
          </a:xfrm>
          <a:prstGeom prst="rect">
            <a:avLst/>
          </a:prstGeom>
        </p:spPr>
      </p:pic>
      <p:pic>
        <p:nvPicPr>
          <p:cNvPr id="60" name="Picture 59"/>
          <p:cNvPicPr>
            <a:picLocks noChangeAspect="1"/>
          </p:cNvPicPr>
          <p:nvPr/>
        </p:nvPicPr>
        <p:blipFill>
          <a:blip r:embed="rId2"/>
          <a:stretch>
            <a:fillRect/>
          </a:stretch>
        </p:blipFill>
        <p:spPr>
          <a:xfrm>
            <a:off x="2819400" y="3545070"/>
            <a:ext cx="188730" cy="188730"/>
          </a:xfrm>
          <a:prstGeom prst="rect">
            <a:avLst/>
          </a:prstGeom>
        </p:spPr>
      </p:pic>
      <p:sp>
        <p:nvSpPr>
          <p:cNvPr id="27" name="TextBox 26"/>
          <p:cNvSpPr txBox="1"/>
          <p:nvPr/>
        </p:nvSpPr>
        <p:spPr>
          <a:xfrm>
            <a:off x="5310597" y="2362200"/>
            <a:ext cx="866140" cy="646331"/>
          </a:xfrm>
          <a:prstGeom prst="rect">
            <a:avLst/>
          </a:prstGeom>
          <a:noFill/>
        </p:spPr>
        <p:txBody>
          <a:bodyPr wrap="square" rtlCol="0">
            <a:spAutoFit/>
          </a:bodyPr>
          <a:lstStyle/>
          <a:p>
            <a:r>
              <a:rPr lang="en-GB" sz="1200" b="1" dirty="0" smtClean="0"/>
              <a:t>Average of y for R1</a:t>
            </a:r>
            <a:endParaRPr lang="en-IN" sz="1200" b="1" dirty="0" smtClean="0"/>
          </a:p>
        </p:txBody>
      </p:sp>
      <p:sp>
        <p:nvSpPr>
          <p:cNvPr id="61" name="TextBox 60"/>
          <p:cNvSpPr txBox="1"/>
          <p:nvPr/>
        </p:nvSpPr>
        <p:spPr>
          <a:xfrm>
            <a:off x="4566167" y="4724401"/>
            <a:ext cx="844033" cy="276999"/>
          </a:xfrm>
          <a:prstGeom prst="rect">
            <a:avLst/>
          </a:prstGeom>
          <a:noFill/>
        </p:spPr>
        <p:txBody>
          <a:bodyPr wrap="square" rtlCol="0">
            <a:spAutoFit/>
          </a:bodyPr>
          <a:lstStyle/>
          <a:p>
            <a:r>
              <a:rPr lang="en-GB" sz="1200" b="1" dirty="0" smtClean="0"/>
              <a:t>Region 1</a:t>
            </a:r>
            <a:endParaRPr lang="en-IN" sz="1200" b="1" dirty="0" smtClean="0"/>
          </a:p>
        </p:txBody>
      </p:sp>
      <p:sp>
        <p:nvSpPr>
          <p:cNvPr id="62" name="TextBox 61"/>
          <p:cNvSpPr txBox="1"/>
          <p:nvPr/>
        </p:nvSpPr>
        <p:spPr>
          <a:xfrm>
            <a:off x="2500700" y="4750861"/>
            <a:ext cx="844033" cy="276999"/>
          </a:xfrm>
          <a:prstGeom prst="rect">
            <a:avLst/>
          </a:prstGeom>
          <a:noFill/>
        </p:spPr>
        <p:txBody>
          <a:bodyPr wrap="square" rtlCol="0">
            <a:spAutoFit/>
          </a:bodyPr>
          <a:lstStyle/>
          <a:p>
            <a:r>
              <a:rPr lang="en-GB" sz="1200" b="1" dirty="0" smtClean="0"/>
              <a:t>Region 2</a:t>
            </a:r>
            <a:endParaRPr lang="en-IN" sz="1200" b="1" dirty="0" smtClean="0"/>
          </a:p>
        </p:txBody>
      </p:sp>
      <p:sp>
        <p:nvSpPr>
          <p:cNvPr id="63" name="TextBox 62"/>
          <p:cNvSpPr txBox="1"/>
          <p:nvPr/>
        </p:nvSpPr>
        <p:spPr>
          <a:xfrm>
            <a:off x="1629480" y="2724975"/>
            <a:ext cx="866140" cy="646331"/>
          </a:xfrm>
          <a:prstGeom prst="rect">
            <a:avLst/>
          </a:prstGeom>
          <a:noFill/>
        </p:spPr>
        <p:txBody>
          <a:bodyPr wrap="square" rtlCol="0">
            <a:spAutoFit/>
          </a:bodyPr>
          <a:lstStyle/>
          <a:p>
            <a:r>
              <a:rPr lang="en-GB" sz="1200" b="1" dirty="0" smtClean="0"/>
              <a:t>Average of y for R2</a:t>
            </a:r>
            <a:endParaRPr lang="en-IN" sz="1200" b="1" dirty="0" smtClean="0"/>
          </a:p>
        </p:txBody>
      </p:sp>
      <p:cxnSp>
        <p:nvCxnSpPr>
          <p:cNvPr id="31" name="Straight Arrow Connector 30"/>
          <p:cNvCxnSpPr>
            <a:stCxn id="27" idx="1"/>
            <a:endCxn id="6" idx="3"/>
          </p:cNvCxnSpPr>
          <p:nvPr/>
        </p:nvCxnSpPr>
        <p:spPr>
          <a:xfrm flipH="1">
            <a:off x="4815296" y="2685366"/>
            <a:ext cx="495301" cy="1964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endCxn id="60" idx="1"/>
          </p:cNvCxnSpPr>
          <p:nvPr/>
        </p:nvCxnSpPr>
        <p:spPr>
          <a:xfrm>
            <a:off x="1986350" y="3166655"/>
            <a:ext cx="833050" cy="47278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a:off x="6248400" y="1867988"/>
            <a:ext cx="2661585" cy="3293209"/>
          </a:xfrm>
          <a:prstGeom prst="rect">
            <a:avLst/>
          </a:prstGeom>
          <a:noFill/>
        </p:spPr>
        <p:txBody>
          <a:bodyPr wrap="square" rtlCol="0">
            <a:spAutoFit/>
          </a:bodyPr>
          <a:lstStyle/>
          <a:p>
            <a:pPr marL="342900" indent="-342900">
              <a:buAutoNum type="arabicPeriod"/>
            </a:pPr>
            <a:r>
              <a:rPr lang="en-GB" sz="1600" dirty="0" smtClean="0"/>
              <a:t>The sum of the square of the difference of </a:t>
            </a:r>
            <a:r>
              <a:rPr lang="en-GB" sz="1600" dirty="0" err="1" smtClean="0"/>
              <a:t>yi</a:t>
            </a:r>
            <a:r>
              <a:rPr lang="en-GB" sz="1600" dirty="0" smtClean="0"/>
              <a:t> from </a:t>
            </a:r>
            <a:r>
              <a:rPr lang="en-GB" sz="1600" dirty="0" err="1" smtClean="0"/>
              <a:t>ave</a:t>
            </a:r>
            <a:r>
              <a:rPr lang="en-GB" sz="1600" dirty="0" smtClean="0"/>
              <a:t>(y) in a region is the SSE of the regions </a:t>
            </a:r>
          </a:p>
          <a:p>
            <a:pPr marL="342900" indent="-342900">
              <a:buAutoNum type="arabicPeriod"/>
            </a:pPr>
            <a:endParaRPr lang="en-GB" sz="1600" dirty="0"/>
          </a:p>
          <a:p>
            <a:pPr marL="342900" indent="-342900">
              <a:buAutoNum type="arabicPeriod"/>
            </a:pPr>
            <a:r>
              <a:rPr lang="en-GB" sz="1600" dirty="0" smtClean="0"/>
              <a:t>The total SSE is highest in the root node i.e. for the entire data </a:t>
            </a:r>
          </a:p>
          <a:p>
            <a:pPr marL="342900" indent="-342900">
              <a:buAutoNum type="arabicPeriod"/>
            </a:pPr>
            <a:endParaRPr lang="en-GB" sz="1600" dirty="0"/>
          </a:p>
          <a:p>
            <a:pPr marL="342900" indent="-342900">
              <a:buAutoNum type="arabicPeriod"/>
            </a:pPr>
            <a:r>
              <a:rPr lang="en-GB" sz="1600" dirty="0" smtClean="0"/>
              <a:t>Total SSE starts decreasing with splitting </a:t>
            </a:r>
            <a:endParaRPr lang="en-IN" sz="1600" dirty="0" smtClean="0"/>
          </a:p>
        </p:txBody>
      </p:sp>
    </p:spTree>
    <p:extLst>
      <p:ext uri="{BB962C8B-B14F-4D97-AF65-F5344CB8AC3E}">
        <p14:creationId xmlns:p14="http://schemas.microsoft.com/office/powerpoint/2010/main" val="2127087122"/>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4572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None/>
            </a:pPr>
            <a:r>
              <a:rPr lang="en-US" altLang="en-US" sz="2400" b="1" dirty="0"/>
              <a:t>Introduction to Decision Trees</a:t>
            </a:r>
            <a:r>
              <a:rPr lang="en-US" altLang="en-US" sz="1800" b="1" u="sng" dirty="0"/>
              <a:t> </a:t>
            </a:r>
            <a:endParaRPr lang="en-US" altLang="en-US" sz="1800" dirty="0"/>
          </a:p>
        </p:txBody>
      </p:sp>
    </p:spTree>
    <p:extLst>
      <p:ext uri="{BB962C8B-B14F-4D97-AF65-F5344CB8AC3E}">
        <p14:creationId xmlns:p14="http://schemas.microsoft.com/office/powerpoint/2010/main" val="1060491848"/>
      </p:ext>
    </p:extLst>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433900" y="1867988"/>
            <a:ext cx="0" cy="3733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a:off x="1205300" y="5373188"/>
            <a:ext cx="39052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424500" y="32395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Oval 8"/>
          <p:cNvSpPr/>
          <p:nvPr/>
        </p:nvSpPr>
        <p:spPr>
          <a:xfrm>
            <a:off x="2881700" y="33157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Oval 9"/>
          <p:cNvSpPr/>
          <p:nvPr/>
        </p:nvSpPr>
        <p:spPr>
          <a:xfrm>
            <a:off x="2615000" y="365433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Oval 10"/>
          <p:cNvSpPr/>
          <p:nvPr/>
        </p:nvSpPr>
        <p:spPr>
          <a:xfrm>
            <a:off x="3110300" y="3739243"/>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Oval 11"/>
          <p:cNvSpPr/>
          <p:nvPr/>
        </p:nvSpPr>
        <p:spPr>
          <a:xfrm>
            <a:off x="1853000" y="3816532"/>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Oval 12"/>
          <p:cNvSpPr/>
          <p:nvPr/>
        </p:nvSpPr>
        <p:spPr>
          <a:xfrm>
            <a:off x="3453200" y="27823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Oval 13"/>
          <p:cNvSpPr/>
          <p:nvPr/>
        </p:nvSpPr>
        <p:spPr>
          <a:xfrm>
            <a:off x="1986350" y="432489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Oval 14"/>
          <p:cNvSpPr/>
          <p:nvPr/>
        </p:nvSpPr>
        <p:spPr>
          <a:xfrm>
            <a:off x="2515940" y="4362994"/>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Oval 15"/>
          <p:cNvSpPr/>
          <p:nvPr/>
        </p:nvSpPr>
        <p:spPr>
          <a:xfrm>
            <a:off x="4076700" y="2590800"/>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Oval 16"/>
          <p:cNvSpPr/>
          <p:nvPr/>
        </p:nvSpPr>
        <p:spPr>
          <a:xfrm>
            <a:off x="4533900" y="2667000"/>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8" name="Oval 17"/>
          <p:cNvSpPr/>
          <p:nvPr/>
        </p:nvSpPr>
        <p:spPr>
          <a:xfrm>
            <a:off x="4267200" y="3005546"/>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9" name="Oval 18"/>
          <p:cNvSpPr/>
          <p:nvPr/>
        </p:nvSpPr>
        <p:spPr>
          <a:xfrm>
            <a:off x="4762500" y="3090455"/>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0" name="Oval 19"/>
          <p:cNvSpPr/>
          <p:nvPr/>
        </p:nvSpPr>
        <p:spPr>
          <a:xfrm>
            <a:off x="3429000" y="3968932"/>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1" name="Oval 20"/>
          <p:cNvSpPr/>
          <p:nvPr/>
        </p:nvSpPr>
        <p:spPr>
          <a:xfrm>
            <a:off x="5105400" y="2133600"/>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2" name="Oval 21"/>
          <p:cNvSpPr/>
          <p:nvPr/>
        </p:nvSpPr>
        <p:spPr>
          <a:xfrm>
            <a:off x="3638550" y="3676106"/>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3" name="Oval 22"/>
          <p:cNvSpPr/>
          <p:nvPr/>
        </p:nvSpPr>
        <p:spPr>
          <a:xfrm>
            <a:off x="4168140" y="3714206"/>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4" name="Oval 23"/>
          <p:cNvSpPr/>
          <p:nvPr/>
        </p:nvSpPr>
        <p:spPr>
          <a:xfrm>
            <a:off x="3486150" y="3333206"/>
            <a:ext cx="76200" cy="76200"/>
          </a:xfrm>
          <a:prstGeom prst="ellipse">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9" name="TextBox 28"/>
          <p:cNvSpPr txBox="1"/>
          <p:nvPr/>
        </p:nvSpPr>
        <p:spPr>
          <a:xfrm>
            <a:off x="3620840" y="5434932"/>
            <a:ext cx="476250" cy="276999"/>
          </a:xfrm>
          <a:prstGeom prst="rect">
            <a:avLst/>
          </a:prstGeom>
          <a:noFill/>
        </p:spPr>
        <p:txBody>
          <a:bodyPr wrap="square" rtlCol="0">
            <a:spAutoFit/>
          </a:bodyPr>
          <a:lstStyle/>
          <a:p>
            <a:r>
              <a:rPr lang="en-GB" sz="1200" dirty="0" smtClean="0"/>
              <a:t>S1</a:t>
            </a:r>
            <a:endParaRPr lang="en-IN" sz="1200" dirty="0" smtClean="0"/>
          </a:p>
        </p:txBody>
      </p:sp>
      <p:sp>
        <p:nvSpPr>
          <p:cNvPr id="33" name="TextBox 32"/>
          <p:cNvSpPr txBox="1"/>
          <p:nvPr/>
        </p:nvSpPr>
        <p:spPr>
          <a:xfrm>
            <a:off x="934225" y="4007032"/>
            <a:ext cx="476250" cy="276999"/>
          </a:xfrm>
          <a:prstGeom prst="rect">
            <a:avLst/>
          </a:prstGeom>
          <a:noFill/>
        </p:spPr>
        <p:txBody>
          <a:bodyPr wrap="square" rtlCol="0">
            <a:spAutoFit/>
          </a:bodyPr>
          <a:lstStyle/>
          <a:p>
            <a:r>
              <a:rPr lang="en-GB" sz="1200" dirty="0" smtClean="0"/>
              <a:t>S2</a:t>
            </a:r>
            <a:endParaRPr lang="en-IN" sz="1200" dirty="0" smtClean="0"/>
          </a:p>
        </p:txBody>
      </p:sp>
      <p:sp>
        <p:nvSpPr>
          <p:cNvPr id="57" name="TextBox 56"/>
          <p:cNvSpPr txBox="1"/>
          <p:nvPr/>
        </p:nvSpPr>
        <p:spPr>
          <a:xfrm>
            <a:off x="2138750" y="5895201"/>
            <a:ext cx="1143000" cy="276999"/>
          </a:xfrm>
          <a:prstGeom prst="rect">
            <a:avLst/>
          </a:prstGeom>
          <a:noFill/>
        </p:spPr>
        <p:txBody>
          <a:bodyPr wrap="square" rtlCol="0">
            <a:spAutoFit/>
          </a:bodyPr>
          <a:lstStyle/>
          <a:p>
            <a:r>
              <a:rPr lang="en-GB" sz="1200" dirty="0" smtClean="0"/>
              <a:t>Dimension 1</a:t>
            </a:r>
            <a:endParaRPr lang="en-IN" sz="1200" dirty="0" smtClean="0"/>
          </a:p>
        </p:txBody>
      </p:sp>
      <p:sp>
        <p:nvSpPr>
          <p:cNvPr id="58" name="TextBox 57"/>
          <p:cNvSpPr txBox="1"/>
          <p:nvPr/>
        </p:nvSpPr>
        <p:spPr>
          <a:xfrm rot="16200000">
            <a:off x="-79506" y="3051308"/>
            <a:ext cx="1655215" cy="276999"/>
          </a:xfrm>
          <a:prstGeom prst="rect">
            <a:avLst/>
          </a:prstGeom>
          <a:noFill/>
        </p:spPr>
        <p:txBody>
          <a:bodyPr wrap="square" rtlCol="0">
            <a:spAutoFit/>
          </a:bodyPr>
          <a:lstStyle/>
          <a:p>
            <a:r>
              <a:rPr lang="en-GB" sz="1200" dirty="0" smtClean="0"/>
              <a:t>Y (target variable)</a:t>
            </a:r>
            <a:endParaRPr lang="en-IN" sz="1200" dirty="0" smtClean="0"/>
          </a:p>
        </p:txBody>
      </p:sp>
      <p:sp>
        <p:nvSpPr>
          <p:cNvPr id="59" name="TextBox 58"/>
          <p:cNvSpPr txBox="1"/>
          <p:nvPr/>
        </p:nvSpPr>
        <p:spPr>
          <a:xfrm>
            <a:off x="353534" y="914400"/>
            <a:ext cx="6934200" cy="369332"/>
          </a:xfrm>
          <a:prstGeom prst="rect">
            <a:avLst/>
          </a:prstGeom>
          <a:noFill/>
        </p:spPr>
        <p:txBody>
          <a:bodyPr wrap="square" rtlCol="0">
            <a:spAutoFit/>
          </a:bodyPr>
          <a:lstStyle/>
          <a:p>
            <a:r>
              <a:rPr lang="en-GB" b="1" dirty="0" smtClean="0"/>
              <a:t>Decision trees create axis parallel boundaries</a:t>
            </a:r>
            <a:endParaRPr lang="en-IN" b="1" dirty="0" smtClean="0"/>
          </a:p>
        </p:txBody>
      </p:sp>
      <p:cxnSp>
        <p:nvCxnSpPr>
          <p:cNvPr id="44" name="Straight Connector 43"/>
          <p:cNvCxnSpPr/>
          <p:nvPr/>
        </p:nvCxnSpPr>
        <p:spPr>
          <a:xfrm>
            <a:off x="3886200" y="2521132"/>
            <a:ext cx="0" cy="289560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2" name="Oval 1"/>
          <p:cNvSpPr/>
          <p:nvPr/>
        </p:nvSpPr>
        <p:spPr>
          <a:xfrm rot="19008896">
            <a:off x="3596208" y="2068505"/>
            <a:ext cx="2590800" cy="144331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stretch>
            <a:fillRect/>
          </a:stretch>
        </p:blipFill>
        <p:spPr>
          <a:xfrm>
            <a:off x="4626566" y="2787425"/>
            <a:ext cx="188730" cy="188730"/>
          </a:xfrm>
          <a:prstGeom prst="rect">
            <a:avLst/>
          </a:prstGeom>
        </p:spPr>
      </p:pic>
      <p:pic>
        <p:nvPicPr>
          <p:cNvPr id="60" name="Picture 59"/>
          <p:cNvPicPr>
            <a:picLocks noChangeAspect="1"/>
          </p:cNvPicPr>
          <p:nvPr/>
        </p:nvPicPr>
        <p:blipFill>
          <a:blip r:embed="rId2"/>
          <a:stretch>
            <a:fillRect/>
          </a:stretch>
        </p:blipFill>
        <p:spPr>
          <a:xfrm>
            <a:off x="2783070" y="3352800"/>
            <a:ext cx="188730" cy="188730"/>
          </a:xfrm>
          <a:prstGeom prst="rect">
            <a:avLst/>
          </a:prstGeom>
        </p:spPr>
      </p:pic>
      <p:sp>
        <p:nvSpPr>
          <p:cNvPr id="27" name="TextBox 26"/>
          <p:cNvSpPr txBox="1"/>
          <p:nvPr/>
        </p:nvSpPr>
        <p:spPr>
          <a:xfrm>
            <a:off x="5310597" y="2362200"/>
            <a:ext cx="866140" cy="646331"/>
          </a:xfrm>
          <a:prstGeom prst="rect">
            <a:avLst/>
          </a:prstGeom>
          <a:noFill/>
        </p:spPr>
        <p:txBody>
          <a:bodyPr wrap="square" rtlCol="0">
            <a:spAutoFit/>
          </a:bodyPr>
          <a:lstStyle/>
          <a:p>
            <a:r>
              <a:rPr lang="en-GB" sz="1200" b="1" dirty="0" smtClean="0"/>
              <a:t>Average of y for R1</a:t>
            </a:r>
            <a:endParaRPr lang="en-IN" sz="1200" b="1" dirty="0" smtClean="0"/>
          </a:p>
        </p:txBody>
      </p:sp>
      <p:sp>
        <p:nvSpPr>
          <p:cNvPr id="61" name="TextBox 60"/>
          <p:cNvSpPr txBox="1"/>
          <p:nvPr/>
        </p:nvSpPr>
        <p:spPr>
          <a:xfrm>
            <a:off x="4566167" y="4724401"/>
            <a:ext cx="844033" cy="276999"/>
          </a:xfrm>
          <a:prstGeom prst="rect">
            <a:avLst/>
          </a:prstGeom>
          <a:noFill/>
        </p:spPr>
        <p:txBody>
          <a:bodyPr wrap="square" rtlCol="0">
            <a:spAutoFit/>
          </a:bodyPr>
          <a:lstStyle/>
          <a:p>
            <a:r>
              <a:rPr lang="en-GB" sz="1200" b="1" dirty="0" smtClean="0"/>
              <a:t>Region 1</a:t>
            </a:r>
            <a:endParaRPr lang="en-IN" sz="1200" b="1" dirty="0" smtClean="0"/>
          </a:p>
        </p:txBody>
      </p:sp>
      <p:sp>
        <p:nvSpPr>
          <p:cNvPr id="62" name="TextBox 61"/>
          <p:cNvSpPr txBox="1"/>
          <p:nvPr/>
        </p:nvSpPr>
        <p:spPr>
          <a:xfrm>
            <a:off x="2500700" y="4750861"/>
            <a:ext cx="844033" cy="461665"/>
          </a:xfrm>
          <a:prstGeom prst="rect">
            <a:avLst/>
          </a:prstGeom>
          <a:noFill/>
        </p:spPr>
        <p:txBody>
          <a:bodyPr wrap="square" rtlCol="0">
            <a:spAutoFit/>
          </a:bodyPr>
          <a:lstStyle/>
          <a:p>
            <a:r>
              <a:rPr lang="en-GB" sz="1200" b="1" dirty="0" smtClean="0"/>
              <a:t>Region 2B</a:t>
            </a:r>
            <a:endParaRPr lang="en-IN" sz="1200" b="1" dirty="0" smtClean="0"/>
          </a:p>
        </p:txBody>
      </p:sp>
      <p:sp>
        <p:nvSpPr>
          <p:cNvPr id="63" name="TextBox 62"/>
          <p:cNvSpPr txBox="1"/>
          <p:nvPr/>
        </p:nvSpPr>
        <p:spPr>
          <a:xfrm>
            <a:off x="1629480" y="2724975"/>
            <a:ext cx="866140" cy="646331"/>
          </a:xfrm>
          <a:prstGeom prst="rect">
            <a:avLst/>
          </a:prstGeom>
          <a:noFill/>
        </p:spPr>
        <p:txBody>
          <a:bodyPr wrap="square" rtlCol="0">
            <a:spAutoFit/>
          </a:bodyPr>
          <a:lstStyle/>
          <a:p>
            <a:r>
              <a:rPr lang="en-GB" sz="1200" b="1" dirty="0" smtClean="0"/>
              <a:t>Average of y for R2A</a:t>
            </a:r>
            <a:endParaRPr lang="en-IN" sz="1200" b="1" dirty="0" smtClean="0"/>
          </a:p>
        </p:txBody>
      </p:sp>
      <p:cxnSp>
        <p:nvCxnSpPr>
          <p:cNvPr id="31" name="Straight Arrow Connector 30"/>
          <p:cNvCxnSpPr>
            <a:stCxn id="27" idx="1"/>
            <a:endCxn id="6" idx="3"/>
          </p:cNvCxnSpPr>
          <p:nvPr/>
        </p:nvCxnSpPr>
        <p:spPr>
          <a:xfrm flipH="1">
            <a:off x="4815296" y="2685366"/>
            <a:ext cx="495301" cy="1964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endCxn id="60" idx="1"/>
          </p:cNvCxnSpPr>
          <p:nvPr/>
        </p:nvCxnSpPr>
        <p:spPr>
          <a:xfrm>
            <a:off x="1986350" y="3166655"/>
            <a:ext cx="796720" cy="2805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Straight Connector 36"/>
          <p:cNvCxnSpPr/>
          <p:nvPr/>
        </p:nvCxnSpPr>
        <p:spPr>
          <a:xfrm flipH="1" flipV="1">
            <a:off x="1439106" y="3963115"/>
            <a:ext cx="2389944" cy="5817"/>
          </a:xfrm>
          <a:prstGeom prst="line">
            <a:avLst/>
          </a:prstGeom>
          <a:ln>
            <a:prstDash val="dash"/>
          </a:ln>
        </p:spPr>
        <p:style>
          <a:lnRef idx="2">
            <a:schemeClr val="dk1"/>
          </a:lnRef>
          <a:fillRef idx="0">
            <a:schemeClr val="dk1"/>
          </a:fillRef>
          <a:effectRef idx="1">
            <a:schemeClr val="dk1"/>
          </a:effectRef>
          <a:fontRef idx="minor">
            <a:schemeClr val="tx1"/>
          </a:fontRef>
        </p:style>
      </p:cxnSp>
      <p:pic>
        <p:nvPicPr>
          <p:cNvPr id="42" name="Picture 41"/>
          <p:cNvPicPr>
            <a:picLocks noChangeAspect="1"/>
          </p:cNvPicPr>
          <p:nvPr/>
        </p:nvPicPr>
        <p:blipFill>
          <a:blip r:embed="rId2"/>
          <a:stretch>
            <a:fillRect/>
          </a:stretch>
        </p:blipFill>
        <p:spPr>
          <a:xfrm>
            <a:off x="2590800" y="4078470"/>
            <a:ext cx="188730" cy="188730"/>
          </a:xfrm>
          <a:prstGeom prst="rect">
            <a:avLst/>
          </a:prstGeom>
        </p:spPr>
      </p:pic>
      <p:cxnSp>
        <p:nvCxnSpPr>
          <p:cNvPr id="43" name="Straight Arrow Connector 42"/>
          <p:cNvCxnSpPr/>
          <p:nvPr/>
        </p:nvCxnSpPr>
        <p:spPr>
          <a:xfrm flipV="1">
            <a:off x="1828692" y="4193649"/>
            <a:ext cx="715767" cy="4501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1103323" y="4298910"/>
            <a:ext cx="866140" cy="646331"/>
          </a:xfrm>
          <a:prstGeom prst="rect">
            <a:avLst/>
          </a:prstGeom>
          <a:noFill/>
        </p:spPr>
        <p:txBody>
          <a:bodyPr wrap="square" rtlCol="0">
            <a:spAutoFit/>
          </a:bodyPr>
          <a:lstStyle/>
          <a:p>
            <a:r>
              <a:rPr lang="en-GB" sz="1200" b="1" dirty="0" smtClean="0"/>
              <a:t>Average of y for R2B</a:t>
            </a:r>
            <a:endParaRPr lang="en-IN" sz="1200" b="1" dirty="0" smtClean="0"/>
          </a:p>
        </p:txBody>
      </p:sp>
      <p:sp>
        <p:nvSpPr>
          <p:cNvPr id="46" name="TextBox 45"/>
          <p:cNvSpPr txBox="1"/>
          <p:nvPr/>
        </p:nvSpPr>
        <p:spPr>
          <a:xfrm>
            <a:off x="6248400" y="1867988"/>
            <a:ext cx="2661585" cy="2800767"/>
          </a:xfrm>
          <a:prstGeom prst="rect">
            <a:avLst/>
          </a:prstGeom>
          <a:noFill/>
        </p:spPr>
        <p:txBody>
          <a:bodyPr wrap="square" rtlCol="0">
            <a:spAutoFit/>
          </a:bodyPr>
          <a:lstStyle/>
          <a:p>
            <a:pPr marL="342900" indent="-342900">
              <a:buFont typeface="+mj-lt"/>
              <a:buAutoNum type="arabicPeriod" startAt="4"/>
            </a:pPr>
            <a:r>
              <a:rPr lang="en-GB" sz="1600" dirty="0" smtClean="0"/>
              <a:t>Total SSE (summed across all regions) minimizes with increase in partitions</a:t>
            </a:r>
          </a:p>
          <a:p>
            <a:pPr marL="342900" indent="-342900">
              <a:buFont typeface="+mj-lt"/>
              <a:buAutoNum type="arabicPeriod" startAt="4"/>
            </a:pPr>
            <a:endParaRPr lang="en-GB" sz="1600" dirty="0"/>
          </a:p>
          <a:p>
            <a:pPr marL="342900" indent="-342900">
              <a:buFont typeface="+mj-lt"/>
              <a:buAutoNum type="arabicPeriod" startAt="4"/>
            </a:pPr>
            <a:r>
              <a:rPr lang="en-GB" sz="1600" dirty="0" smtClean="0"/>
              <a:t>Total SSE will be zero when every data point is a region. This will lead to over fit</a:t>
            </a:r>
          </a:p>
          <a:p>
            <a:pPr marL="342900" indent="-342900">
              <a:buFont typeface="+mj-lt"/>
              <a:buAutoNum type="arabicPeriod" startAt="4"/>
            </a:pPr>
            <a:endParaRPr lang="en-GB" sz="1600" dirty="0"/>
          </a:p>
          <a:p>
            <a:endParaRPr lang="en-IN" sz="1600" dirty="0" smtClean="0"/>
          </a:p>
        </p:txBody>
      </p:sp>
    </p:spTree>
    <p:extLst>
      <p:ext uri="{BB962C8B-B14F-4D97-AF65-F5344CB8AC3E}">
        <p14:creationId xmlns:p14="http://schemas.microsoft.com/office/powerpoint/2010/main" val="4006640448"/>
      </p:ext>
    </p:extLst>
  </p:cSld>
  <p:clrMapOvr>
    <a:masterClrMapping/>
  </p:clrMapOvr>
  <p:transition spd="med">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250121"/>
          </a:xfrm>
        </p:spPr>
        <p:txBody>
          <a:bodyPr>
            <a:spAutoFit/>
          </a:bodyPr>
          <a:lstStyle/>
          <a:p>
            <a:pPr marL="0" lvl="1" indent="0">
              <a:spcBef>
                <a:spcPct val="0"/>
              </a:spcBef>
              <a:buNone/>
            </a:pPr>
            <a:r>
              <a:rPr lang="en-US" altLang="en-US" b="1" u="sng" dirty="0">
                <a:latin typeface="Arial" charset="0"/>
              </a:rPr>
              <a:t>Decision Trees </a:t>
            </a:r>
            <a:r>
              <a:rPr lang="en-US" altLang="en-US" u="sng" dirty="0" smtClean="0">
                <a:latin typeface="Arial" charset="0"/>
              </a:rPr>
              <a:t>for Regression</a:t>
            </a:r>
            <a:endParaRPr lang="en-US" sz="1600" u="sng" dirty="0"/>
          </a:p>
          <a:p>
            <a:pPr marL="342900" indent="-342900">
              <a:buFont typeface="+mj-lt"/>
              <a:buAutoNum type="arabicPeriod"/>
            </a:pPr>
            <a:endParaRPr lang="en-US" sz="1800" dirty="0" smtClean="0"/>
          </a:p>
          <a:p>
            <a:pPr marL="342900" indent="-342900">
              <a:buFont typeface="+mj-lt"/>
              <a:buAutoNum type="arabicPeriod" startAt="5"/>
            </a:pPr>
            <a:r>
              <a:rPr lang="en-US" sz="1800" dirty="0" smtClean="0"/>
              <a:t>As the tree grows, the regions </a:t>
            </a:r>
            <a:r>
              <a:rPr lang="en-US" sz="1800" dirty="0" err="1" smtClean="0"/>
              <a:t>a.k.a</a:t>
            </a:r>
            <a:r>
              <a:rPr lang="en-US" sz="1800" dirty="0" smtClean="0"/>
              <a:t> leaf nodes contain less and less variance and hence overall SSE falls</a:t>
            </a:r>
          </a:p>
          <a:p>
            <a:pPr marL="342900" indent="-342900">
              <a:buFont typeface="+mj-lt"/>
              <a:buAutoNum type="arabicPeriod" startAt="5"/>
            </a:pPr>
            <a:endParaRPr lang="en-US" sz="1800" dirty="0"/>
          </a:p>
          <a:p>
            <a:pPr marL="342900" indent="-342900">
              <a:buFont typeface="+mj-lt"/>
              <a:buAutoNum type="arabicPeriod" startAt="5"/>
            </a:pPr>
            <a:r>
              <a:rPr lang="en-US" sz="1800" dirty="0" smtClean="0"/>
              <a:t>When every region / leaf has one record, the SSE will be the least i.e. 0 but the tree will be over fit!</a:t>
            </a:r>
            <a:endParaRPr lang="en-US" sz="1600" dirty="0" smtClean="0"/>
          </a:p>
          <a:p>
            <a:pPr marL="342900" indent="-342900">
              <a:buFont typeface="+mj-lt"/>
              <a:buAutoNum type="arabicPeriod" startAt="5"/>
            </a:pPr>
            <a:endParaRPr lang="en-US" sz="1800" dirty="0"/>
          </a:p>
          <a:p>
            <a:pPr marL="342900" indent="-342900">
              <a:buFont typeface="+mj-lt"/>
              <a:buAutoNum type="arabicPeriod" startAt="5"/>
            </a:pPr>
            <a:endParaRPr lang="en-US" sz="1800" dirty="0"/>
          </a:p>
          <a:p>
            <a:pPr marL="0" indent="0">
              <a:buNone/>
            </a:pPr>
            <a:endParaRPr lang="en-US" sz="1800" dirty="0"/>
          </a:p>
        </p:txBody>
      </p:sp>
    </p:spTree>
    <p:extLst>
      <p:ext uri="{BB962C8B-B14F-4D97-AF65-F5344CB8AC3E}">
        <p14:creationId xmlns:p14="http://schemas.microsoft.com/office/powerpoint/2010/main" val="1554789362"/>
      </p:ext>
    </p:extLst>
  </p:cSld>
  <p:clrMapOvr>
    <a:masterClrMapping/>
  </p:clrMapOvr>
  <p:transition spd="med">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5334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b="1" dirty="0"/>
              <a:t>Code </a:t>
            </a:r>
            <a:r>
              <a:rPr lang="en-US" sz="2400" b="1" dirty="0" err="1"/>
              <a:t>Walkthru</a:t>
            </a:r>
            <a:r>
              <a:rPr lang="en-US" sz="2400" b="1" dirty="0"/>
              <a:t> on Classification</a:t>
            </a:r>
          </a:p>
        </p:txBody>
      </p:sp>
    </p:spTree>
    <p:extLst>
      <p:ext uri="{BB962C8B-B14F-4D97-AF65-F5344CB8AC3E}">
        <p14:creationId xmlns:p14="http://schemas.microsoft.com/office/powerpoint/2010/main" val="2796722170"/>
      </p:ext>
    </p:extLst>
  </p:cSld>
  <p:clrMapOvr>
    <a:masterClrMapping/>
  </p:clrMapOvr>
  <p:transition spd="med">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3490186"/>
          </a:xfrm>
        </p:spPr>
        <p:txBody>
          <a:bodyPr>
            <a:spAutoFit/>
          </a:bodyPr>
          <a:lstStyle/>
          <a:p>
            <a:pPr marL="0" indent="0" fontAlgn="auto">
              <a:spcAft>
                <a:spcPts val="0"/>
              </a:spcAft>
              <a:buNone/>
            </a:pPr>
            <a:r>
              <a:rPr lang="en-US" altLang="en-US" sz="1800" b="1" u="sng" dirty="0"/>
              <a:t>Decision Tree </a:t>
            </a:r>
            <a:r>
              <a:rPr lang="en-US" altLang="en-US" sz="1800" dirty="0"/>
              <a:t>-</a:t>
            </a:r>
          </a:p>
          <a:p>
            <a:pPr marL="0" indent="0">
              <a:buNone/>
            </a:pPr>
            <a:endParaRPr lang="en-IN" sz="1400" dirty="0"/>
          </a:p>
          <a:p>
            <a:pPr marL="0" indent="0">
              <a:buNone/>
            </a:pPr>
            <a:r>
              <a:rPr lang="en-US" sz="1800" dirty="0"/>
              <a:t>Lab- 5  Model to predict potential credit defaulters</a:t>
            </a:r>
          </a:p>
          <a:p>
            <a:pPr marL="0" indent="0">
              <a:buNone/>
            </a:pPr>
            <a:endParaRPr lang="en-US" sz="1800" dirty="0"/>
          </a:p>
          <a:p>
            <a:pPr marL="0" indent="0">
              <a:buNone/>
            </a:pPr>
            <a:r>
              <a:rPr lang="en-US" sz="1800" dirty="0"/>
              <a:t>Description – Sample data is available at local file system as credit.csv</a:t>
            </a:r>
          </a:p>
          <a:p>
            <a:pPr marL="0" indent="0">
              <a:buNone/>
            </a:pPr>
            <a:endParaRPr lang="en-US" sz="1800" dirty="0"/>
          </a:p>
          <a:p>
            <a:pPr marL="0" indent="0">
              <a:buNone/>
            </a:pPr>
            <a:r>
              <a:rPr lang="en-US" sz="1800" dirty="0"/>
              <a:t>The dataset has 16 attributes described at  </a:t>
            </a:r>
            <a:r>
              <a:rPr lang="en-US" sz="1800" dirty="0">
                <a:hlinkClick r:id="rId3"/>
              </a:rPr>
              <a:t>https://archive.ics.uci.edu/ml/datasets/statlog+(german+credit+data)</a:t>
            </a:r>
            <a:endParaRPr lang="en-US" sz="1800" dirty="0"/>
          </a:p>
          <a:p>
            <a:pPr marL="0" indent="0">
              <a:buNone/>
            </a:pPr>
            <a:r>
              <a:rPr lang="en-US" sz="1800" dirty="0"/>
              <a:t> or in the </a:t>
            </a:r>
            <a:r>
              <a:rPr lang="en-US" sz="1800" u="sng" dirty="0"/>
              <a:t>notes page </a:t>
            </a:r>
            <a:r>
              <a:rPr lang="en-US" sz="1800" dirty="0"/>
              <a:t>of this slide </a:t>
            </a:r>
          </a:p>
          <a:p>
            <a:pPr marL="0" indent="0">
              <a:buNone/>
            </a:pPr>
            <a:endParaRPr lang="en-US" sz="1600" dirty="0"/>
          </a:p>
          <a:p>
            <a:pPr marL="0" indent="0">
              <a:buNone/>
            </a:pPr>
            <a:endParaRPr lang="en-US" sz="1600" dirty="0"/>
          </a:p>
        </p:txBody>
      </p:sp>
      <p:sp>
        <p:nvSpPr>
          <p:cNvPr id="3" name="TextBox 2">
            <a:extLst>
              <a:ext uri="{FF2B5EF4-FFF2-40B4-BE49-F238E27FC236}">
                <a16:creationId xmlns:a16="http://schemas.microsoft.com/office/drawing/2014/main" id="{F00F9BD4-1AD8-49D5-81AC-5AD44146A39D}"/>
              </a:ext>
            </a:extLst>
          </p:cNvPr>
          <p:cNvSpPr txBox="1"/>
          <p:nvPr/>
        </p:nvSpPr>
        <p:spPr>
          <a:xfrm>
            <a:off x="3886200" y="6019800"/>
            <a:ext cx="4953000" cy="369332"/>
          </a:xfrm>
          <a:prstGeom prst="rect">
            <a:avLst/>
          </a:prstGeom>
          <a:noFill/>
        </p:spPr>
        <p:txBody>
          <a:bodyPr wrap="square" rtlCol="0">
            <a:spAutoFit/>
          </a:bodyPr>
          <a:lstStyle/>
          <a:p>
            <a:r>
              <a:rPr lang="en-US" sz="1600" b="1" dirty="0">
                <a:solidFill>
                  <a:srgbClr val="000000"/>
                </a:solidFill>
              </a:rPr>
              <a:t>Sol:</a:t>
            </a:r>
            <a:r>
              <a:rPr lang="en-US" dirty="0">
                <a:solidFill>
                  <a:srgbClr val="000000"/>
                </a:solidFill>
              </a:rPr>
              <a:t> </a:t>
            </a:r>
            <a:r>
              <a:rPr lang="en-US" dirty="0" err="1">
                <a:solidFill>
                  <a:srgbClr val="000000"/>
                </a:solidFill>
              </a:rPr>
              <a:t>Regularization+</a:t>
            </a:r>
            <a:r>
              <a:rPr lang="en-US" sz="1600" dirty="0" err="1">
                <a:solidFill>
                  <a:srgbClr val="000000"/>
                </a:solidFill>
              </a:rPr>
              <a:t>Credit+Decision+Tree.ipynb</a:t>
            </a:r>
            <a:endParaRPr lang="en-US" sz="1600" dirty="0">
              <a:solidFill>
                <a:srgbClr val="000000"/>
              </a:solidFill>
            </a:endParaRPr>
          </a:p>
        </p:txBody>
      </p:sp>
    </p:spTree>
    <p:extLst>
      <p:ext uri="{BB962C8B-B14F-4D97-AF65-F5344CB8AC3E}">
        <p14:creationId xmlns:p14="http://schemas.microsoft.com/office/powerpoint/2010/main" val="1158608427"/>
      </p:ext>
    </p:extLst>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5334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b="1" dirty="0"/>
              <a:t>Advantages / Disadvantages of Decision Tree</a:t>
            </a:r>
          </a:p>
        </p:txBody>
      </p:sp>
    </p:spTree>
    <p:extLst>
      <p:ext uri="{BB962C8B-B14F-4D97-AF65-F5344CB8AC3E}">
        <p14:creationId xmlns:p14="http://schemas.microsoft.com/office/powerpoint/2010/main" val="1714184267"/>
      </p:ext>
    </p:extLst>
  </p:cSld>
  <p:clrMapOvr>
    <a:masterClrMapping/>
  </p:clrMapOvr>
  <p:transition spd="med">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idx="4294967295"/>
          </p:nvPr>
        </p:nvSpPr>
        <p:spPr>
          <a:xfrm>
            <a:off x="348336" y="1066800"/>
            <a:ext cx="8229600" cy="5343001"/>
          </a:xfrm>
        </p:spPr>
        <p:txBody>
          <a:bodyPr>
            <a:spAutoFit/>
          </a:bodyPr>
          <a:lstStyle/>
          <a:p>
            <a:pPr marL="0" lvl="1" indent="0">
              <a:spcBef>
                <a:spcPct val="0"/>
              </a:spcBef>
              <a:buNone/>
            </a:pPr>
            <a:r>
              <a:rPr lang="en-US" altLang="en-US" u="sng" dirty="0">
                <a:latin typeface="Arial" charset="0"/>
              </a:rPr>
              <a:t>Decision Trees -</a:t>
            </a:r>
            <a:endParaRPr lang="en-IN" u="sng" dirty="0">
              <a:latin typeface="Arial" charset="0"/>
            </a:endParaRPr>
          </a:p>
          <a:p>
            <a:pPr marL="0" indent="0">
              <a:buNone/>
            </a:pPr>
            <a:endParaRPr lang="en-IN" sz="1400" dirty="0"/>
          </a:p>
          <a:p>
            <a:pPr marL="0" indent="0">
              <a:buNone/>
            </a:pPr>
            <a:r>
              <a:rPr lang="en-US" sz="1800" dirty="0"/>
              <a:t>Advantages - </a:t>
            </a:r>
          </a:p>
          <a:p>
            <a:pPr marL="342900" indent="-342900" fontAlgn="t">
              <a:buFont typeface="+mj-lt"/>
              <a:buAutoNum type="arabicPeriod"/>
            </a:pPr>
            <a:r>
              <a:rPr lang="en-IN" sz="1600" dirty="0"/>
              <a:t>Simple , Fast in processing and effective</a:t>
            </a:r>
            <a:endParaRPr lang="en-US" sz="1600" dirty="0"/>
          </a:p>
          <a:p>
            <a:pPr marL="342900" indent="-342900" fontAlgn="t">
              <a:buFont typeface="+mj-lt"/>
              <a:buAutoNum type="arabicPeriod"/>
            </a:pPr>
            <a:r>
              <a:rPr lang="en-IN" sz="1600" dirty="0"/>
              <a:t>Can work with missing data </a:t>
            </a:r>
            <a:endParaRPr lang="en-US" sz="1600" dirty="0"/>
          </a:p>
          <a:p>
            <a:pPr marL="342900" indent="-342900" fontAlgn="t">
              <a:buFont typeface="+mj-lt"/>
              <a:buAutoNum type="arabicPeriod"/>
            </a:pPr>
            <a:r>
              <a:rPr lang="en-US" sz="1600" dirty="0"/>
              <a:t>Handles numeric and categorical variables</a:t>
            </a:r>
          </a:p>
          <a:p>
            <a:pPr marL="342900" indent="-342900" fontAlgn="t">
              <a:buFont typeface="+mj-lt"/>
              <a:buAutoNum type="arabicPeriod"/>
            </a:pPr>
            <a:r>
              <a:rPr lang="en-IN" sz="1600" dirty="0"/>
              <a:t>Interpretation of results is easier when represented as </a:t>
            </a:r>
            <a:r>
              <a:rPr lang="en-IN" sz="1600" dirty="0" smtClean="0"/>
              <a:t>rules</a:t>
            </a:r>
          </a:p>
          <a:p>
            <a:pPr marL="342900" indent="-342900" fontAlgn="t">
              <a:buFont typeface="+mj-lt"/>
              <a:buAutoNum type="arabicPeriod"/>
            </a:pPr>
            <a:r>
              <a:rPr lang="en-GB" sz="1600" dirty="0" smtClean="0"/>
              <a:t>Draws non-linear boundaries thus can handle complex distributions relatively easily</a:t>
            </a:r>
            <a:endParaRPr lang="en-IN" sz="1600" dirty="0"/>
          </a:p>
          <a:p>
            <a:pPr marL="342900" indent="-342900">
              <a:buAutoNum type="arabicPeriod"/>
            </a:pPr>
            <a:endParaRPr lang="en-US" sz="1400" dirty="0"/>
          </a:p>
          <a:p>
            <a:pPr marL="0" indent="0">
              <a:buNone/>
            </a:pPr>
            <a:r>
              <a:rPr lang="en-US" sz="1800" dirty="0"/>
              <a:t>Dis-advantages - </a:t>
            </a:r>
          </a:p>
          <a:p>
            <a:pPr marL="457200" indent="-457200" fontAlgn="t">
              <a:buFont typeface="+mj-lt"/>
              <a:buAutoNum type="arabicPeriod"/>
            </a:pPr>
            <a:r>
              <a:rPr lang="en-IN" sz="1600" dirty="0" smtClean="0"/>
              <a:t>For categorical predictors, it is biased </a:t>
            </a:r>
            <a:r>
              <a:rPr lang="en-IN" sz="1600" dirty="0"/>
              <a:t>towards features have large number of </a:t>
            </a:r>
            <a:r>
              <a:rPr lang="en-IN" sz="1600" dirty="0" smtClean="0"/>
              <a:t>levels </a:t>
            </a:r>
          </a:p>
          <a:p>
            <a:pPr marL="457200" indent="-457200" fontAlgn="t">
              <a:buFont typeface="+mj-lt"/>
              <a:buAutoNum type="arabicPeriod"/>
            </a:pPr>
            <a:r>
              <a:rPr lang="en-IN" sz="1600" dirty="0" smtClean="0"/>
              <a:t>May </a:t>
            </a:r>
            <a:r>
              <a:rPr lang="en-IN" sz="1600" dirty="0"/>
              <a:t>not be optimum as modelling some relations on axis parallel basis is not </a:t>
            </a:r>
            <a:r>
              <a:rPr lang="en-IN" sz="1600" dirty="0" smtClean="0"/>
              <a:t>optimal (difficulty in capturing additive structures)</a:t>
            </a:r>
            <a:endParaRPr lang="en-IN" sz="1600" dirty="0"/>
          </a:p>
          <a:p>
            <a:pPr marL="457200" indent="-457200" fontAlgn="t">
              <a:buFont typeface="+mj-lt"/>
              <a:buAutoNum type="arabicPeriod"/>
            </a:pPr>
            <a:r>
              <a:rPr lang="en-IN" sz="1600" dirty="0"/>
              <a:t>Small changes in training data can result in large changes to the logic</a:t>
            </a:r>
          </a:p>
          <a:p>
            <a:pPr marL="457200" indent="-457200" fontAlgn="t">
              <a:buFont typeface="+mj-lt"/>
              <a:buAutoNum type="arabicPeriod"/>
            </a:pPr>
            <a:r>
              <a:rPr lang="en-IN" sz="1600" dirty="0"/>
              <a:t>Decision trees tend to become overfit by default creating large complex trees</a:t>
            </a:r>
          </a:p>
          <a:p>
            <a:pPr marL="457200" indent="-457200" fontAlgn="t">
              <a:buFont typeface="+mj-lt"/>
              <a:buAutoNum type="arabicPeriod"/>
            </a:pPr>
            <a:r>
              <a:rPr lang="en-IN" sz="1600" dirty="0"/>
              <a:t>Large trees can be difficult to interpret </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58072937"/>
      </p:ext>
    </p:extLst>
  </p:cSld>
  <p:clrMapOvr>
    <a:masterClrMapping/>
  </p:clrMapOvr>
  <p:transition spd="med">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5334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b="1" dirty="0"/>
              <a:t>Thank You</a:t>
            </a:r>
          </a:p>
        </p:txBody>
      </p:sp>
    </p:spTree>
    <p:extLst>
      <p:ext uri="{BB962C8B-B14F-4D97-AF65-F5344CB8AC3E}">
        <p14:creationId xmlns:p14="http://schemas.microsoft.com/office/powerpoint/2010/main" val="2271573809"/>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365234" y="1066800"/>
            <a:ext cx="8229600" cy="4370427"/>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b="1" u="sng" dirty="0"/>
              <a:t>Introduction to Decision Trees </a:t>
            </a:r>
            <a:r>
              <a:rPr lang="en-US" altLang="en-US" sz="1800" dirty="0"/>
              <a:t>-</a:t>
            </a:r>
          </a:p>
          <a:p>
            <a:pPr marL="0" indent="0" fontAlgn="auto">
              <a:spcAft>
                <a:spcPts val="0"/>
              </a:spcAft>
              <a:buNone/>
            </a:pPr>
            <a:endParaRPr lang="en-US" sz="1400" dirty="0"/>
          </a:p>
          <a:p>
            <a:pPr marL="342900" indent="-342900" fontAlgn="auto">
              <a:spcAft>
                <a:spcPts val="0"/>
              </a:spcAft>
              <a:buFont typeface="+mj-lt"/>
              <a:buAutoNum type="arabicPeriod"/>
            </a:pPr>
            <a:r>
              <a:rPr lang="en-US" sz="1600" dirty="0"/>
              <a:t>Decision Tree is one of the most commonly used models in data science world</a:t>
            </a:r>
          </a:p>
          <a:p>
            <a:pPr marL="342900" indent="-342900" fontAlgn="auto">
              <a:spcAft>
                <a:spcPts val="0"/>
              </a:spcAft>
              <a:buFont typeface="+mj-lt"/>
              <a:buAutoNum type="arabicPeriod"/>
            </a:pPr>
            <a:endParaRPr lang="en-US" sz="1600" dirty="0"/>
          </a:p>
          <a:p>
            <a:pPr marL="342900" indent="-342900" fontAlgn="auto">
              <a:spcAft>
                <a:spcPts val="0"/>
              </a:spcAft>
              <a:buFont typeface="+mj-lt"/>
              <a:buAutoNum type="arabicPeriod"/>
            </a:pPr>
            <a:r>
              <a:rPr lang="en-IN" sz="1600" dirty="0"/>
              <a:t>It also is a proven management tool used to take decisions in complex situations</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It can be used for regression and classification, more often used for classification</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Can be used for binary class classification such as whether an applicant for loan is likely to turn into defaulter or not, whether a customer is likely to churn or not</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r>
              <a:rPr lang="en-IN" sz="1600" dirty="0"/>
              <a:t>It can also be used for multi-class classification for e.g. identifying the character in English alphabet</a:t>
            </a:r>
          </a:p>
          <a:p>
            <a:pPr marL="342900" indent="-342900" fontAlgn="auto">
              <a:spcAft>
                <a:spcPts val="0"/>
              </a:spcAft>
              <a:buFont typeface="+mj-lt"/>
              <a:buAutoNum type="arabicPeriod"/>
            </a:pPr>
            <a:endParaRPr lang="en-IN" sz="1600" dirty="0"/>
          </a:p>
          <a:p>
            <a:pPr marL="342900" indent="-342900" fontAlgn="auto">
              <a:spcAft>
                <a:spcPts val="0"/>
              </a:spcAft>
              <a:buFont typeface="+mj-lt"/>
              <a:buAutoNum type="arabicPeriod"/>
            </a:pPr>
            <a:endParaRPr lang="en-US" sz="1600" dirty="0"/>
          </a:p>
        </p:txBody>
      </p:sp>
    </p:spTree>
    <p:extLst>
      <p:ext uri="{BB962C8B-B14F-4D97-AF65-F5344CB8AC3E}">
        <p14:creationId xmlns:p14="http://schemas.microsoft.com/office/powerpoint/2010/main" val="2225374266"/>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457200" y="3198167"/>
            <a:ext cx="8229600" cy="461665"/>
          </a:xfrm>
          <a:prstGeom prst="rect">
            <a:avLst/>
          </a:prstGeom>
          <a:noFill/>
        </p:spPr>
        <p:txBody>
          <a:bodyPr>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auto">
              <a:spcAft>
                <a:spcPts val="0"/>
              </a:spcAft>
              <a:buNone/>
            </a:pPr>
            <a:r>
              <a:rPr lang="en-US" altLang="en-US" sz="2400" b="1" dirty="0"/>
              <a:t>Mechanics of Decision Tree</a:t>
            </a:r>
            <a:endParaRPr lang="en-US" altLang="en-US" sz="1800" dirty="0"/>
          </a:p>
        </p:txBody>
      </p:sp>
    </p:spTree>
    <p:extLst>
      <p:ext uri="{BB962C8B-B14F-4D97-AF65-F5344CB8AC3E}">
        <p14:creationId xmlns:p14="http://schemas.microsoft.com/office/powerpoint/2010/main" val="4065801372"/>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382F7173-A4ED-43AB-9B31-55597F2A7B71}"/>
              </a:ext>
            </a:extLst>
          </p:cNvPr>
          <p:cNvSpPr txBox="1">
            <a:spLocks noChangeArrowheads="1"/>
          </p:cNvSpPr>
          <p:nvPr/>
        </p:nvSpPr>
        <p:spPr>
          <a:xfrm>
            <a:off x="609600" y="914400"/>
            <a:ext cx="4038600" cy="4715137"/>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1800" b="1" u="sng" dirty="0"/>
              <a:t>Introduction to Decision Trees </a:t>
            </a:r>
            <a:r>
              <a:rPr lang="en-US" altLang="en-US" sz="1800" dirty="0"/>
              <a:t>-</a:t>
            </a:r>
          </a:p>
          <a:p>
            <a:pPr marL="0" indent="0" fontAlgn="auto">
              <a:spcAft>
                <a:spcPts val="0"/>
              </a:spcAft>
              <a:buNone/>
            </a:pPr>
            <a:endParaRPr lang="en-US" sz="1400" dirty="0"/>
          </a:p>
          <a:p>
            <a:pPr marL="342900" indent="-342900" fontAlgn="auto">
              <a:spcAft>
                <a:spcPts val="0"/>
              </a:spcAft>
              <a:buFont typeface="+mj-lt"/>
              <a:buAutoNum type="arabicPeriod"/>
            </a:pPr>
            <a:r>
              <a:rPr lang="en-US" sz="1600" dirty="0"/>
              <a:t>Suppose we are given the data about cars as shown</a:t>
            </a:r>
          </a:p>
          <a:p>
            <a:pPr marL="342900" indent="-342900" fontAlgn="auto">
              <a:spcAft>
                <a:spcPts val="0"/>
              </a:spcAft>
              <a:buFont typeface="+mj-lt"/>
              <a:buAutoNum type="arabicPeriod"/>
            </a:pPr>
            <a:endParaRPr lang="en-US" sz="1600" dirty="0"/>
          </a:p>
          <a:p>
            <a:pPr marL="342900" indent="-342900" fontAlgn="auto">
              <a:spcAft>
                <a:spcPts val="0"/>
              </a:spcAft>
              <a:buFont typeface="+mj-lt"/>
              <a:buAutoNum type="arabicPeriod"/>
            </a:pPr>
            <a:r>
              <a:rPr lang="en-US" sz="1600" dirty="0"/>
              <a:t>Our objective is to find if any patterns exist that connect the “Horse-Power” and “Weight” to car type (Large or Small)</a:t>
            </a:r>
          </a:p>
          <a:p>
            <a:pPr marL="342900" indent="-342900" fontAlgn="auto">
              <a:spcAft>
                <a:spcPts val="0"/>
              </a:spcAft>
              <a:buFont typeface="+mj-lt"/>
              <a:buAutoNum type="arabicPeriod"/>
            </a:pPr>
            <a:endParaRPr lang="en-US" sz="1600" dirty="0"/>
          </a:p>
          <a:p>
            <a:pPr marL="342900" indent="-342900" fontAlgn="auto">
              <a:spcAft>
                <a:spcPts val="0"/>
              </a:spcAft>
              <a:buFont typeface="+mj-lt"/>
              <a:buAutoNum type="arabicPeriod"/>
            </a:pPr>
            <a:r>
              <a:rPr lang="en-US" sz="1600" dirty="0"/>
              <a:t>The independent variables are “Horse-Power” and “Weight” while the target column is “Car Type”</a:t>
            </a:r>
          </a:p>
          <a:p>
            <a:pPr marL="342900" indent="-342900" fontAlgn="auto">
              <a:spcAft>
                <a:spcPts val="0"/>
              </a:spcAft>
              <a:buFont typeface="+mj-lt"/>
              <a:buAutoNum type="arabicPeriod"/>
            </a:pPr>
            <a:endParaRPr lang="en-US" sz="1600" dirty="0"/>
          </a:p>
          <a:p>
            <a:pPr marL="342900" indent="-342900" fontAlgn="auto">
              <a:spcAft>
                <a:spcPts val="0"/>
              </a:spcAft>
              <a:buFont typeface="+mj-lt"/>
              <a:buAutoNum type="arabicPeriod"/>
            </a:pPr>
            <a:r>
              <a:rPr lang="en-US" sz="1600" dirty="0"/>
              <a:t>The target column has binary values (L and S) in equal numbers. </a:t>
            </a:r>
          </a:p>
          <a:p>
            <a:pPr marL="342900" indent="-342900" fontAlgn="auto">
              <a:spcAft>
                <a:spcPts val="0"/>
              </a:spcAft>
              <a:buFont typeface="+mj-lt"/>
              <a:buAutoNum type="arabicPeriod"/>
            </a:pPr>
            <a:endParaRPr lang="en-US" sz="1600" dirty="0"/>
          </a:p>
        </p:txBody>
      </p:sp>
      <p:graphicFrame>
        <p:nvGraphicFramePr>
          <p:cNvPr id="2" name="Table 1">
            <a:extLst>
              <a:ext uri="{FF2B5EF4-FFF2-40B4-BE49-F238E27FC236}">
                <a16:creationId xmlns:a16="http://schemas.microsoft.com/office/drawing/2014/main" id="{4183D8B6-DDE4-4DA5-B5FA-E98FCCBDF174}"/>
              </a:ext>
            </a:extLst>
          </p:cNvPr>
          <p:cNvGraphicFramePr>
            <a:graphicFrameLocks noGrp="1"/>
          </p:cNvGraphicFramePr>
          <p:nvPr>
            <p:extLst>
              <p:ext uri="{D42A27DB-BD31-4B8C-83A1-F6EECF244321}">
                <p14:modId xmlns:p14="http://schemas.microsoft.com/office/powerpoint/2010/main" val="3530109543"/>
              </p:ext>
            </p:extLst>
          </p:nvPr>
        </p:nvGraphicFramePr>
        <p:xfrm>
          <a:off x="4876800" y="1219200"/>
          <a:ext cx="3657600" cy="4114803"/>
        </p:xfrm>
        <a:graphic>
          <a:graphicData uri="http://schemas.openxmlformats.org/drawingml/2006/table">
            <a:tbl>
              <a:tblPr firstRow="1" bandRow="1">
                <a:tableStyleId>{5C22544A-7EE6-4342-B048-85BDC9FD1C3A}</a:tableStyleId>
              </a:tblPr>
              <a:tblGrid>
                <a:gridCol w="1351722">
                  <a:extLst>
                    <a:ext uri="{9D8B030D-6E8A-4147-A177-3AD203B41FA5}">
                      <a16:colId xmlns:a16="http://schemas.microsoft.com/office/drawing/2014/main" val="769405491"/>
                    </a:ext>
                  </a:extLst>
                </a:gridCol>
                <a:gridCol w="1086678">
                  <a:extLst>
                    <a:ext uri="{9D8B030D-6E8A-4147-A177-3AD203B41FA5}">
                      <a16:colId xmlns:a16="http://schemas.microsoft.com/office/drawing/2014/main" val="970743179"/>
                    </a:ext>
                  </a:extLst>
                </a:gridCol>
                <a:gridCol w="1219200">
                  <a:extLst>
                    <a:ext uri="{9D8B030D-6E8A-4147-A177-3AD203B41FA5}">
                      <a16:colId xmlns:a16="http://schemas.microsoft.com/office/drawing/2014/main" val="1929409589"/>
                    </a:ext>
                  </a:extLst>
                </a:gridCol>
              </a:tblGrid>
              <a:tr h="374073">
                <a:tc>
                  <a:txBody>
                    <a:bodyPr/>
                    <a:lstStyle/>
                    <a:p>
                      <a:r>
                        <a:rPr lang="en-US" sz="1400" dirty="0"/>
                        <a:t>Horse-Power</a:t>
                      </a:r>
                    </a:p>
                  </a:txBody>
                  <a:tcPr/>
                </a:tc>
                <a:tc>
                  <a:txBody>
                    <a:bodyPr/>
                    <a:lstStyle/>
                    <a:p>
                      <a:r>
                        <a:rPr lang="en-US" sz="1400" dirty="0"/>
                        <a:t>Weight</a:t>
                      </a:r>
                    </a:p>
                  </a:txBody>
                  <a:tcPr/>
                </a:tc>
                <a:tc>
                  <a:txBody>
                    <a:bodyPr/>
                    <a:lstStyle/>
                    <a:p>
                      <a:r>
                        <a:rPr lang="en-US" sz="1400" dirty="0"/>
                        <a:t>Car Type</a:t>
                      </a:r>
                    </a:p>
                  </a:txBody>
                  <a:tcPr/>
                </a:tc>
                <a:extLst>
                  <a:ext uri="{0D108BD9-81ED-4DB2-BD59-A6C34878D82A}">
                    <a16:rowId xmlns:a16="http://schemas.microsoft.com/office/drawing/2014/main" val="2851763876"/>
                  </a:ext>
                </a:extLst>
              </a:tr>
              <a:tr h="374073">
                <a:tc>
                  <a:txBody>
                    <a:bodyPr/>
                    <a:lstStyle/>
                    <a:p>
                      <a:r>
                        <a:rPr lang="en-US" sz="1600" dirty="0"/>
                        <a:t>130</a:t>
                      </a:r>
                    </a:p>
                  </a:txBody>
                  <a:tcPr/>
                </a:tc>
                <a:tc>
                  <a:txBody>
                    <a:bodyPr/>
                    <a:lstStyle/>
                    <a:p>
                      <a:r>
                        <a:rPr lang="en-US" sz="1600" dirty="0"/>
                        <a:t>3500</a:t>
                      </a:r>
                    </a:p>
                  </a:txBody>
                  <a:tcPr/>
                </a:tc>
                <a:tc>
                  <a:txBody>
                    <a:bodyPr/>
                    <a:lstStyle/>
                    <a:p>
                      <a:r>
                        <a:rPr lang="en-US" sz="1600" dirty="0"/>
                        <a:t>L</a:t>
                      </a:r>
                    </a:p>
                  </a:txBody>
                  <a:tcPr/>
                </a:tc>
                <a:extLst>
                  <a:ext uri="{0D108BD9-81ED-4DB2-BD59-A6C34878D82A}">
                    <a16:rowId xmlns:a16="http://schemas.microsoft.com/office/drawing/2014/main" val="2315115569"/>
                  </a:ext>
                </a:extLst>
              </a:tr>
              <a:tr h="374073">
                <a:tc>
                  <a:txBody>
                    <a:bodyPr/>
                    <a:lstStyle/>
                    <a:p>
                      <a:r>
                        <a:rPr lang="en-US" sz="1600" dirty="0"/>
                        <a:t>90</a:t>
                      </a:r>
                    </a:p>
                  </a:txBody>
                  <a:tcPr/>
                </a:tc>
                <a:tc>
                  <a:txBody>
                    <a:bodyPr/>
                    <a:lstStyle/>
                    <a:p>
                      <a:r>
                        <a:rPr lang="en-US" sz="1600" dirty="0"/>
                        <a:t>2000</a:t>
                      </a:r>
                    </a:p>
                  </a:txBody>
                  <a:tcPr/>
                </a:tc>
                <a:tc>
                  <a:txBody>
                    <a:bodyPr/>
                    <a:lstStyle/>
                    <a:p>
                      <a:r>
                        <a:rPr lang="en-US" sz="1600" dirty="0"/>
                        <a:t>S</a:t>
                      </a:r>
                    </a:p>
                  </a:txBody>
                  <a:tcPr/>
                </a:tc>
                <a:extLst>
                  <a:ext uri="{0D108BD9-81ED-4DB2-BD59-A6C34878D82A}">
                    <a16:rowId xmlns:a16="http://schemas.microsoft.com/office/drawing/2014/main" val="2149781895"/>
                  </a:ext>
                </a:extLst>
              </a:tr>
              <a:tr h="374073">
                <a:tc>
                  <a:txBody>
                    <a:bodyPr/>
                    <a:lstStyle/>
                    <a:p>
                      <a:r>
                        <a:rPr lang="en-US" sz="1600" dirty="0"/>
                        <a:t>90</a:t>
                      </a:r>
                    </a:p>
                  </a:txBody>
                  <a:tcPr/>
                </a:tc>
                <a:tc>
                  <a:txBody>
                    <a:bodyPr/>
                    <a:lstStyle/>
                    <a:p>
                      <a:r>
                        <a:rPr lang="en-US" sz="1600" dirty="0"/>
                        <a:t>1500</a:t>
                      </a:r>
                    </a:p>
                  </a:txBody>
                  <a:tcPr/>
                </a:tc>
                <a:tc>
                  <a:txBody>
                    <a:bodyPr/>
                    <a:lstStyle/>
                    <a:p>
                      <a:r>
                        <a:rPr lang="en-US" sz="1600" dirty="0"/>
                        <a:t>S</a:t>
                      </a:r>
                    </a:p>
                  </a:txBody>
                  <a:tcPr/>
                </a:tc>
                <a:extLst>
                  <a:ext uri="{0D108BD9-81ED-4DB2-BD59-A6C34878D82A}">
                    <a16:rowId xmlns:a16="http://schemas.microsoft.com/office/drawing/2014/main" val="3882182991"/>
                  </a:ext>
                </a:extLst>
              </a:tr>
              <a:tr h="374073">
                <a:tc>
                  <a:txBody>
                    <a:bodyPr/>
                    <a:lstStyle/>
                    <a:p>
                      <a:r>
                        <a:rPr lang="en-US" sz="1600" dirty="0"/>
                        <a:t>150</a:t>
                      </a:r>
                    </a:p>
                  </a:txBody>
                  <a:tcPr/>
                </a:tc>
                <a:tc>
                  <a:txBody>
                    <a:bodyPr/>
                    <a:lstStyle/>
                    <a:p>
                      <a:r>
                        <a:rPr lang="en-US" sz="1600" dirty="0"/>
                        <a:t>3000</a:t>
                      </a:r>
                    </a:p>
                  </a:txBody>
                  <a:tcPr/>
                </a:tc>
                <a:tc>
                  <a:txBody>
                    <a:bodyPr/>
                    <a:lstStyle/>
                    <a:p>
                      <a:r>
                        <a:rPr lang="en-US" sz="1600" dirty="0"/>
                        <a:t>L</a:t>
                      </a:r>
                    </a:p>
                  </a:txBody>
                  <a:tcPr/>
                </a:tc>
                <a:extLst>
                  <a:ext uri="{0D108BD9-81ED-4DB2-BD59-A6C34878D82A}">
                    <a16:rowId xmlns:a16="http://schemas.microsoft.com/office/drawing/2014/main" val="369788907"/>
                  </a:ext>
                </a:extLst>
              </a:tr>
              <a:tr h="374073">
                <a:tc>
                  <a:txBody>
                    <a:bodyPr/>
                    <a:lstStyle/>
                    <a:p>
                      <a:r>
                        <a:rPr lang="en-US" sz="1600" dirty="0"/>
                        <a:t>270</a:t>
                      </a:r>
                    </a:p>
                  </a:txBody>
                  <a:tcPr/>
                </a:tc>
                <a:tc>
                  <a:txBody>
                    <a:bodyPr/>
                    <a:lstStyle/>
                    <a:p>
                      <a:r>
                        <a:rPr lang="en-US" sz="1600" dirty="0"/>
                        <a:t>2500</a:t>
                      </a:r>
                    </a:p>
                  </a:txBody>
                  <a:tcPr/>
                </a:tc>
                <a:tc>
                  <a:txBody>
                    <a:bodyPr/>
                    <a:lstStyle/>
                    <a:p>
                      <a:r>
                        <a:rPr lang="en-US" sz="1600" dirty="0"/>
                        <a:t>L</a:t>
                      </a:r>
                    </a:p>
                  </a:txBody>
                  <a:tcPr/>
                </a:tc>
                <a:extLst>
                  <a:ext uri="{0D108BD9-81ED-4DB2-BD59-A6C34878D82A}">
                    <a16:rowId xmlns:a16="http://schemas.microsoft.com/office/drawing/2014/main" val="3959774587"/>
                  </a:ext>
                </a:extLst>
              </a:tr>
              <a:tr h="374073">
                <a:tc>
                  <a:txBody>
                    <a:bodyPr/>
                    <a:lstStyle/>
                    <a:p>
                      <a:r>
                        <a:rPr lang="en-US" sz="1600" dirty="0"/>
                        <a:t>200</a:t>
                      </a:r>
                    </a:p>
                  </a:txBody>
                  <a:tcPr/>
                </a:tc>
                <a:tc>
                  <a:txBody>
                    <a:bodyPr/>
                    <a:lstStyle/>
                    <a:p>
                      <a:r>
                        <a:rPr lang="en-US" sz="1600" dirty="0"/>
                        <a:t>2900</a:t>
                      </a:r>
                    </a:p>
                  </a:txBody>
                  <a:tcPr/>
                </a:tc>
                <a:tc>
                  <a:txBody>
                    <a:bodyPr/>
                    <a:lstStyle/>
                    <a:p>
                      <a:r>
                        <a:rPr lang="en-US" sz="1600" dirty="0"/>
                        <a:t>L</a:t>
                      </a:r>
                    </a:p>
                  </a:txBody>
                  <a:tcPr/>
                </a:tc>
                <a:extLst>
                  <a:ext uri="{0D108BD9-81ED-4DB2-BD59-A6C34878D82A}">
                    <a16:rowId xmlns:a16="http://schemas.microsoft.com/office/drawing/2014/main" val="17906723"/>
                  </a:ext>
                </a:extLst>
              </a:tr>
              <a:tr h="374073">
                <a:tc>
                  <a:txBody>
                    <a:bodyPr/>
                    <a:lstStyle/>
                    <a:p>
                      <a:r>
                        <a:rPr lang="en-US" sz="1600" dirty="0"/>
                        <a:t>70</a:t>
                      </a:r>
                    </a:p>
                  </a:txBody>
                  <a:tcPr/>
                </a:tc>
                <a:tc>
                  <a:txBody>
                    <a:bodyPr/>
                    <a:lstStyle/>
                    <a:p>
                      <a:r>
                        <a:rPr lang="en-US" sz="1600" dirty="0"/>
                        <a:t>2530</a:t>
                      </a:r>
                    </a:p>
                  </a:txBody>
                  <a:tcPr/>
                </a:tc>
                <a:tc>
                  <a:txBody>
                    <a:bodyPr/>
                    <a:lstStyle/>
                    <a:p>
                      <a:r>
                        <a:rPr lang="en-US" sz="1600" dirty="0"/>
                        <a:t>S</a:t>
                      </a:r>
                    </a:p>
                  </a:txBody>
                  <a:tcPr/>
                </a:tc>
                <a:extLst>
                  <a:ext uri="{0D108BD9-81ED-4DB2-BD59-A6C34878D82A}">
                    <a16:rowId xmlns:a16="http://schemas.microsoft.com/office/drawing/2014/main" val="656656962"/>
                  </a:ext>
                </a:extLst>
              </a:tr>
              <a:tr h="374073">
                <a:tc>
                  <a:txBody>
                    <a:bodyPr/>
                    <a:lstStyle/>
                    <a:p>
                      <a:r>
                        <a:rPr lang="en-US" sz="1600" dirty="0"/>
                        <a:t>215</a:t>
                      </a:r>
                    </a:p>
                  </a:txBody>
                  <a:tcPr/>
                </a:tc>
                <a:tc>
                  <a:txBody>
                    <a:bodyPr/>
                    <a:lstStyle/>
                    <a:p>
                      <a:r>
                        <a:rPr lang="en-US" sz="1600" dirty="0"/>
                        <a:t>2000</a:t>
                      </a:r>
                    </a:p>
                  </a:txBody>
                  <a:tcPr/>
                </a:tc>
                <a:tc>
                  <a:txBody>
                    <a:bodyPr/>
                    <a:lstStyle/>
                    <a:p>
                      <a:r>
                        <a:rPr lang="en-US" sz="1600" dirty="0"/>
                        <a:t>L</a:t>
                      </a:r>
                    </a:p>
                  </a:txBody>
                  <a:tcPr/>
                </a:tc>
                <a:extLst>
                  <a:ext uri="{0D108BD9-81ED-4DB2-BD59-A6C34878D82A}">
                    <a16:rowId xmlns:a16="http://schemas.microsoft.com/office/drawing/2014/main" val="3745288303"/>
                  </a:ext>
                </a:extLst>
              </a:tr>
              <a:tr h="374073">
                <a:tc>
                  <a:txBody>
                    <a:bodyPr/>
                    <a:lstStyle/>
                    <a:p>
                      <a:r>
                        <a:rPr lang="en-US" sz="1600" dirty="0"/>
                        <a:t>80</a:t>
                      </a:r>
                    </a:p>
                  </a:txBody>
                  <a:tcPr/>
                </a:tc>
                <a:tc>
                  <a:txBody>
                    <a:bodyPr/>
                    <a:lstStyle/>
                    <a:p>
                      <a:r>
                        <a:rPr lang="en-US" sz="1600" dirty="0"/>
                        <a:t>2200</a:t>
                      </a:r>
                    </a:p>
                  </a:txBody>
                  <a:tcPr/>
                </a:tc>
                <a:tc>
                  <a:txBody>
                    <a:bodyPr/>
                    <a:lstStyle/>
                    <a:p>
                      <a:r>
                        <a:rPr lang="en-US" sz="1600" dirty="0"/>
                        <a:t>S</a:t>
                      </a:r>
                    </a:p>
                  </a:txBody>
                  <a:tcPr/>
                </a:tc>
                <a:extLst>
                  <a:ext uri="{0D108BD9-81ED-4DB2-BD59-A6C34878D82A}">
                    <a16:rowId xmlns:a16="http://schemas.microsoft.com/office/drawing/2014/main" val="1956579398"/>
                  </a:ext>
                </a:extLst>
              </a:tr>
              <a:tr h="374073">
                <a:tc>
                  <a:txBody>
                    <a:bodyPr/>
                    <a:lstStyle/>
                    <a:p>
                      <a:r>
                        <a:rPr lang="en-US" sz="1600" dirty="0"/>
                        <a:t>100</a:t>
                      </a:r>
                    </a:p>
                  </a:txBody>
                  <a:tcPr/>
                </a:tc>
                <a:tc>
                  <a:txBody>
                    <a:bodyPr/>
                    <a:lstStyle/>
                    <a:p>
                      <a:r>
                        <a:rPr lang="en-US" sz="1600" dirty="0"/>
                        <a:t>1700</a:t>
                      </a:r>
                    </a:p>
                  </a:txBody>
                  <a:tcPr/>
                </a:tc>
                <a:tc>
                  <a:txBody>
                    <a:bodyPr/>
                    <a:lstStyle/>
                    <a:p>
                      <a:r>
                        <a:rPr lang="en-US" sz="1600" dirty="0"/>
                        <a:t>S</a:t>
                      </a:r>
                    </a:p>
                  </a:txBody>
                  <a:tcPr/>
                </a:tc>
                <a:extLst>
                  <a:ext uri="{0D108BD9-81ED-4DB2-BD59-A6C34878D82A}">
                    <a16:rowId xmlns:a16="http://schemas.microsoft.com/office/drawing/2014/main" val="3451392527"/>
                  </a:ext>
                </a:extLst>
              </a:tr>
            </a:tbl>
          </a:graphicData>
        </a:graphic>
      </p:graphicFrame>
    </p:spTree>
    <p:extLst>
      <p:ext uri="{BB962C8B-B14F-4D97-AF65-F5344CB8AC3E}">
        <p14:creationId xmlns:p14="http://schemas.microsoft.com/office/powerpoint/2010/main" val="1762009938"/>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183D8B6-DDE4-4DA5-B5FA-E98FCCBDF174}"/>
              </a:ext>
            </a:extLst>
          </p:cNvPr>
          <p:cNvGraphicFramePr>
            <a:graphicFrameLocks noGrp="1"/>
          </p:cNvGraphicFramePr>
          <p:nvPr>
            <p:extLst>
              <p:ext uri="{D42A27DB-BD31-4B8C-83A1-F6EECF244321}">
                <p14:modId xmlns:p14="http://schemas.microsoft.com/office/powerpoint/2010/main" val="1035141366"/>
              </p:ext>
            </p:extLst>
          </p:nvPr>
        </p:nvGraphicFramePr>
        <p:xfrm>
          <a:off x="448734" y="2133600"/>
          <a:ext cx="2590800" cy="2834640"/>
        </p:xfrm>
        <a:graphic>
          <a:graphicData uri="http://schemas.openxmlformats.org/drawingml/2006/table">
            <a:tbl>
              <a:tblPr firstRow="1" bandRow="1">
                <a:tableStyleId>{5C22544A-7EE6-4342-B048-85BDC9FD1C3A}</a:tableStyleId>
              </a:tblPr>
              <a:tblGrid>
                <a:gridCol w="957470">
                  <a:extLst>
                    <a:ext uri="{9D8B030D-6E8A-4147-A177-3AD203B41FA5}">
                      <a16:colId xmlns:a16="http://schemas.microsoft.com/office/drawing/2014/main" val="769405491"/>
                    </a:ext>
                  </a:extLst>
                </a:gridCol>
                <a:gridCol w="769730">
                  <a:extLst>
                    <a:ext uri="{9D8B030D-6E8A-4147-A177-3AD203B41FA5}">
                      <a16:colId xmlns:a16="http://schemas.microsoft.com/office/drawing/2014/main" val="970743179"/>
                    </a:ext>
                  </a:extLst>
                </a:gridCol>
                <a:gridCol w="863600">
                  <a:extLst>
                    <a:ext uri="{9D8B030D-6E8A-4147-A177-3AD203B41FA5}">
                      <a16:colId xmlns:a16="http://schemas.microsoft.com/office/drawing/2014/main" val="1929409589"/>
                    </a:ext>
                  </a:extLst>
                </a:gridCol>
              </a:tblGrid>
              <a:tr h="190500">
                <a:tc>
                  <a:txBody>
                    <a:bodyPr/>
                    <a:lstStyle/>
                    <a:p>
                      <a:r>
                        <a:rPr lang="en-US" sz="1000" dirty="0"/>
                        <a:t>Horse-Power</a:t>
                      </a:r>
                    </a:p>
                  </a:txBody>
                  <a:tcPr/>
                </a:tc>
                <a:tc>
                  <a:txBody>
                    <a:bodyPr/>
                    <a:lstStyle/>
                    <a:p>
                      <a:r>
                        <a:rPr lang="en-US" sz="1000" dirty="0"/>
                        <a:t>Weight</a:t>
                      </a:r>
                    </a:p>
                  </a:txBody>
                  <a:tcPr/>
                </a:tc>
                <a:tc>
                  <a:txBody>
                    <a:bodyPr/>
                    <a:lstStyle/>
                    <a:p>
                      <a:r>
                        <a:rPr lang="en-US" sz="1000" dirty="0"/>
                        <a:t>Car Type</a:t>
                      </a:r>
                    </a:p>
                  </a:txBody>
                  <a:tcPr/>
                </a:tc>
                <a:extLst>
                  <a:ext uri="{0D108BD9-81ED-4DB2-BD59-A6C34878D82A}">
                    <a16:rowId xmlns:a16="http://schemas.microsoft.com/office/drawing/2014/main" val="2851763876"/>
                  </a:ext>
                </a:extLst>
              </a:tr>
              <a:tr h="0">
                <a:tc>
                  <a:txBody>
                    <a:bodyPr/>
                    <a:lstStyle/>
                    <a:p>
                      <a:r>
                        <a:rPr lang="en-US" sz="1000" baseline="0" dirty="0"/>
                        <a:t>130</a:t>
                      </a:r>
                    </a:p>
                  </a:txBody>
                  <a:tcPr/>
                </a:tc>
                <a:tc>
                  <a:txBody>
                    <a:bodyPr/>
                    <a:lstStyle/>
                    <a:p>
                      <a:r>
                        <a:rPr lang="en-US" sz="1000" baseline="0" dirty="0"/>
                        <a:t>3500</a:t>
                      </a:r>
                    </a:p>
                  </a:txBody>
                  <a:tcPr/>
                </a:tc>
                <a:tc>
                  <a:txBody>
                    <a:bodyPr/>
                    <a:lstStyle/>
                    <a:p>
                      <a:r>
                        <a:rPr lang="en-US" sz="1000" baseline="0" dirty="0"/>
                        <a:t>L</a:t>
                      </a:r>
                    </a:p>
                  </a:txBody>
                  <a:tcPr/>
                </a:tc>
                <a:extLst>
                  <a:ext uri="{0D108BD9-81ED-4DB2-BD59-A6C34878D82A}">
                    <a16:rowId xmlns:a16="http://schemas.microsoft.com/office/drawing/2014/main" val="2315115569"/>
                  </a:ext>
                </a:extLst>
              </a:tr>
              <a:tr h="0">
                <a:tc>
                  <a:txBody>
                    <a:bodyPr/>
                    <a:lstStyle/>
                    <a:p>
                      <a:r>
                        <a:rPr lang="en-US" sz="1000" baseline="0" dirty="0"/>
                        <a:t>90</a:t>
                      </a:r>
                    </a:p>
                  </a:txBody>
                  <a:tcPr/>
                </a:tc>
                <a:tc>
                  <a:txBody>
                    <a:bodyPr/>
                    <a:lstStyle/>
                    <a:p>
                      <a:r>
                        <a:rPr lang="en-US" sz="1000" baseline="0" dirty="0"/>
                        <a:t>2000</a:t>
                      </a:r>
                    </a:p>
                  </a:txBody>
                  <a:tcPr/>
                </a:tc>
                <a:tc>
                  <a:txBody>
                    <a:bodyPr/>
                    <a:lstStyle/>
                    <a:p>
                      <a:r>
                        <a:rPr lang="en-US" sz="1000" baseline="0" dirty="0"/>
                        <a:t>S</a:t>
                      </a:r>
                    </a:p>
                  </a:txBody>
                  <a:tcPr/>
                </a:tc>
                <a:extLst>
                  <a:ext uri="{0D108BD9-81ED-4DB2-BD59-A6C34878D82A}">
                    <a16:rowId xmlns:a16="http://schemas.microsoft.com/office/drawing/2014/main" val="2149781895"/>
                  </a:ext>
                </a:extLst>
              </a:tr>
              <a:tr h="0">
                <a:tc>
                  <a:txBody>
                    <a:bodyPr/>
                    <a:lstStyle/>
                    <a:p>
                      <a:r>
                        <a:rPr lang="en-US" sz="1000" baseline="0" dirty="0"/>
                        <a:t>90</a:t>
                      </a:r>
                    </a:p>
                  </a:txBody>
                  <a:tcPr/>
                </a:tc>
                <a:tc>
                  <a:txBody>
                    <a:bodyPr/>
                    <a:lstStyle/>
                    <a:p>
                      <a:r>
                        <a:rPr lang="en-US" sz="1000" baseline="0" dirty="0"/>
                        <a:t>1500</a:t>
                      </a:r>
                    </a:p>
                  </a:txBody>
                  <a:tcPr/>
                </a:tc>
                <a:tc>
                  <a:txBody>
                    <a:bodyPr/>
                    <a:lstStyle/>
                    <a:p>
                      <a:r>
                        <a:rPr lang="en-US" sz="1000" baseline="0" dirty="0"/>
                        <a:t>S</a:t>
                      </a:r>
                    </a:p>
                  </a:txBody>
                  <a:tcPr/>
                </a:tc>
                <a:extLst>
                  <a:ext uri="{0D108BD9-81ED-4DB2-BD59-A6C34878D82A}">
                    <a16:rowId xmlns:a16="http://schemas.microsoft.com/office/drawing/2014/main" val="3882182991"/>
                  </a:ext>
                </a:extLst>
              </a:tr>
              <a:tr h="0">
                <a:tc>
                  <a:txBody>
                    <a:bodyPr/>
                    <a:lstStyle/>
                    <a:p>
                      <a:r>
                        <a:rPr lang="en-US" sz="1000" baseline="0" dirty="0"/>
                        <a:t>150</a:t>
                      </a:r>
                    </a:p>
                  </a:txBody>
                  <a:tcPr/>
                </a:tc>
                <a:tc>
                  <a:txBody>
                    <a:bodyPr/>
                    <a:lstStyle/>
                    <a:p>
                      <a:r>
                        <a:rPr lang="en-US" sz="1000" baseline="0" dirty="0"/>
                        <a:t>3000</a:t>
                      </a:r>
                    </a:p>
                  </a:txBody>
                  <a:tcPr/>
                </a:tc>
                <a:tc>
                  <a:txBody>
                    <a:bodyPr/>
                    <a:lstStyle/>
                    <a:p>
                      <a:r>
                        <a:rPr lang="en-US" sz="1000" baseline="0" dirty="0"/>
                        <a:t>L</a:t>
                      </a:r>
                    </a:p>
                  </a:txBody>
                  <a:tcPr/>
                </a:tc>
                <a:extLst>
                  <a:ext uri="{0D108BD9-81ED-4DB2-BD59-A6C34878D82A}">
                    <a16:rowId xmlns:a16="http://schemas.microsoft.com/office/drawing/2014/main" val="369788907"/>
                  </a:ext>
                </a:extLst>
              </a:tr>
              <a:tr h="0">
                <a:tc>
                  <a:txBody>
                    <a:bodyPr/>
                    <a:lstStyle/>
                    <a:p>
                      <a:r>
                        <a:rPr lang="en-US" sz="1000" baseline="0" dirty="0"/>
                        <a:t>270</a:t>
                      </a:r>
                    </a:p>
                  </a:txBody>
                  <a:tcPr/>
                </a:tc>
                <a:tc>
                  <a:txBody>
                    <a:bodyPr/>
                    <a:lstStyle/>
                    <a:p>
                      <a:r>
                        <a:rPr lang="en-US" sz="1000" baseline="0" dirty="0"/>
                        <a:t>2500</a:t>
                      </a:r>
                    </a:p>
                  </a:txBody>
                  <a:tcPr/>
                </a:tc>
                <a:tc>
                  <a:txBody>
                    <a:bodyPr/>
                    <a:lstStyle/>
                    <a:p>
                      <a:r>
                        <a:rPr lang="en-US" sz="1000" baseline="0" dirty="0"/>
                        <a:t>L</a:t>
                      </a:r>
                    </a:p>
                  </a:txBody>
                  <a:tcPr/>
                </a:tc>
                <a:extLst>
                  <a:ext uri="{0D108BD9-81ED-4DB2-BD59-A6C34878D82A}">
                    <a16:rowId xmlns:a16="http://schemas.microsoft.com/office/drawing/2014/main" val="3959774587"/>
                  </a:ext>
                </a:extLst>
              </a:tr>
              <a:tr h="0">
                <a:tc>
                  <a:txBody>
                    <a:bodyPr/>
                    <a:lstStyle/>
                    <a:p>
                      <a:r>
                        <a:rPr lang="en-US" sz="1000" baseline="0" dirty="0"/>
                        <a:t>200</a:t>
                      </a:r>
                    </a:p>
                  </a:txBody>
                  <a:tcPr/>
                </a:tc>
                <a:tc>
                  <a:txBody>
                    <a:bodyPr/>
                    <a:lstStyle/>
                    <a:p>
                      <a:r>
                        <a:rPr lang="en-US" sz="1000" baseline="0" dirty="0"/>
                        <a:t>2900</a:t>
                      </a:r>
                    </a:p>
                  </a:txBody>
                  <a:tcPr/>
                </a:tc>
                <a:tc>
                  <a:txBody>
                    <a:bodyPr/>
                    <a:lstStyle/>
                    <a:p>
                      <a:r>
                        <a:rPr lang="en-US" sz="1000" baseline="0" dirty="0"/>
                        <a:t>L</a:t>
                      </a:r>
                    </a:p>
                  </a:txBody>
                  <a:tcPr/>
                </a:tc>
                <a:extLst>
                  <a:ext uri="{0D108BD9-81ED-4DB2-BD59-A6C34878D82A}">
                    <a16:rowId xmlns:a16="http://schemas.microsoft.com/office/drawing/2014/main" val="17906723"/>
                  </a:ext>
                </a:extLst>
              </a:tr>
              <a:tr h="0">
                <a:tc>
                  <a:txBody>
                    <a:bodyPr/>
                    <a:lstStyle/>
                    <a:p>
                      <a:r>
                        <a:rPr lang="en-US" sz="1000" baseline="0" dirty="0"/>
                        <a:t>70</a:t>
                      </a:r>
                    </a:p>
                  </a:txBody>
                  <a:tcPr/>
                </a:tc>
                <a:tc>
                  <a:txBody>
                    <a:bodyPr/>
                    <a:lstStyle/>
                    <a:p>
                      <a:r>
                        <a:rPr lang="en-US" sz="1000" baseline="0" dirty="0"/>
                        <a:t>2530</a:t>
                      </a:r>
                    </a:p>
                  </a:txBody>
                  <a:tcPr/>
                </a:tc>
                <a:tc>
                  <a:txBody>
                    <a:bodyPr/>
                    <a:lstStyle/>
                    <a:p>
                      <a:r>
                        <a:rPr lang="en-US" sz="1000" baseline="0" dirty="0"/>
                        <a:t>S</a:t>
                      </a:r>
                    </a:p>
                  </a:txBody>
                  <a:tcPr/>
                </a:tc>
                <a:extLst>
                  <a:ext uri="{0D108BD9-81ED-4DB2-BD59-A6C34878D82A}">
                    <a16:rowId xmlns:a16="http://schemas.microsoft.com/office/drawing/2014/main" val="656656962"/>
                  </a:ext>
                </a:extLst>
              </a:tr>
              <a:tr h="0">
                <a:tc>
                  <a:txBody>
                    <a:bodyPr/>
                    <a:lstStyle/>
                    <a:p>
                      <a:r>
                        <a:rPr lang="en-US" sz="1000" baseline="0" dirty="0"/>
                        <a:t>215</a:t>
                      </a:r>
                    </a:p>
                  </a:txBody>
                  <a:tcPr/>
                </a:tc>
                <a:tc>
                  <a:txBody>
                    <a:bodyPr/>
                    <a:lstStyle/>
                    <a:p>
                      <a:r>
                        <a:rPr lang="en-US" sz="1000" baseline="0" dirty="0"/>
                        <a:t>2000</a:t>
                      </a:r>
                    </a:p>
                  </a:txBody>
                  <a:tcPr/>
                </a:tc>
                <a:tc>
                  <a:txBody>
                    <a:bodyPr/>
                    <a:lstStyle/>
                    <a:p>
                      <a:r>
                        <a:rPr lang="en-US" sz="1000" baseline="0" dirty="0"/>
                        <a:t>L</a:t>
                      </a:r>
                    </a:p>
                  </a:txBody>
                  <a:tcPr/>
                </a:tc>
                <a:extLst>
                  <a:ext uri="{0D108BD9-81ED-4DB2-BD59-A6C34878D82A}">
                    <a16:rowId xmlns:a16="http://schemas.microsoft.com/office/drawing/2014/main" val="3745288303"/>
                  </a:ext>
                </a:extLst>
              </a:tr>
              <a:tr h="0">
                <a:tc>
                  <a:txBody>
                    <a:bodyPr/>
                    <a:lstStyle/>
                    <a:p>
                      <a:r>
                        <a:rPr lang="en-US" sz="1000" baseline="0" dirty="0"/>
                        <a:t>80</a:t>
                      </a:r>
                    </a:p>
                  </a:txBody>
                  <a:tcPr/>
                </a:tc>
                <a:tc>
                  <a:txBody>
                    <a:bodyPr/>
                    <a:lstStyle/>
                    <a:p>
                      <a:r>
                        <a:rPr lang="en-US" sz="1000" baseline="0" dirty="0"/>
                        <a:t>2200</a:t>
                      </a:r>
                    </a:p>
                  </a:txBody>
                  <a:tcPr/>
                </a:tc>
                <a:tc>
                  <a:txBody>
                    <a:bodyPr/>
                    <a:lstStyle/>
                    <a:p>
                      <a:r>
                        <a:rPr lang="en-US" sz="1000" baseline="0" dirty="0"/>
                        <a:t>S</a:t>
                      </a:r>
                    </a:p>
                  </a:txBody>
                  <a:tcPr/>
                </a:tc>
                <a:extLst>
                  <a:ext uri="{0D108BD9-81ED-4DB2-BD59-A6C34878D82A}">
                    <a16:rowId xmlns:a16="http://schemas.microsoft.com/office/drawing/2014/main" val="1956579398"/>
                  </a:ext>
                </a:extLst>
              </a:tr>
              <a:tr h="0">
                <a:tc>
                  <a:txBody>
                    <a:bodyPr/>
                    <a:lstStyle/>
                    <a:p>
                      <a:r>
                        <a:rPr lang="en-US" sz="1000" baseline="0" dirty="0"/>
                        <a:t>100</a:t>
                      </a:r>
                    </a:p>
                  </a:txBody>
                  <a:tcPr/>
                </a:tc>
                <a:tc>
                  <a:txBody>
                    <a:bodyPr/>
                    <a:lstStyle/>
                    <a:p>
                      <a:r>
                        <a:rPr lang="en-US" sz="1000" baseline="0" dirty="0"/>
                        <a:t>1700</a:t>
                      </a:r>
                    </a:p>
                  </a:txBody>
                  <a:tcPr/>
                </a:tc>
                <a:tc>
                  <a:txBody>
                    <a:bodyPr/>
                    <a:lstStyle/>
                    <a:p>
                      <a:r>
                        <a:rPr lang="en-US" sz="1000" baseline="0" dirty="0"/>
                        <a:t>S</a:t>
                      </a:r>
                    </a:p>
                  </a:txBody>
                  <a:tcPr/>
                </a:tc>
                <a:extLst>
                  <a:ext uri="{0D108BD9-81ED-4DB2-BD59-A6C34878D82A}">
                    <a16:rowId xmlns:a16="http://schemas.microsoft.com/office/drawing/2014/main" val="3451392527"/>
                  </a:ext>
                </a:extLst>
              </a:tr>
            </a:tbl>
          </a:graphicData>
        </a:graphic>
      </p:graphicFrame>
      <p:graphicFrame>
        <p:nvGraphicFramePr>
          <p:cNvPr id="4" name="Table 3">
            <a:extLst>
              <a:ext uri="{FF2B5EF4-FFF2-40B4-BE49-F238E27FC236}">
                <a16:creationId xmlns:a16="http://schemas.microsoft.com/office/drawing/2014/main" id="{D8B309E3-31AB-452A-A140-93EE9C7310D1}"/>
              </a:ext>
            </a:extLst>
          </p:cNvPr>
          <p:cNvGraphicFramePr>
            <a:graphicFrameLocks noGrp="1"/>
          </p:cNvGraphicFramePr>
          <p:nvPr>
            <p:extLst>
              <p:ext uri="{D42A27DB-BD31-4B8C-83A1-F6EECF244321}">
                <p14:modId xmlns:p14="http://schemas.microsoft.com/office/powerpoint/2010/main" val="303930967"/>
              </p:ext>
            </p:extLst>
          </p:nvPr>
        </p:nvGraphicFramePr>
        <p:xfrm>
          <a:off x="3352800" y="1676400"/>
          <a:ext cx="1828800" cy="1333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009985119"/>
                    </a:ext>
                  </a:extLst>
                </a:gridCol>
                <a:gridCol w="609600">
                  <a:extLst>
                    <a:ext uri="{9D8B030D-6E8A-4147-A177-3AD203B41FA5}">
                      <a16:colId xmlns:a16="http://schemas.microsoft.com/office/drawing/2014/main" val="2527709827"/>
                    </a:ext>
                  </a:extLst>
                </a:gridCol>
                <a:gridCol w="609600">
                  <a:extLst>
                    <a:ext uri="{9D8B030D-6E8A-4147-A177-3AD203B41FA5}">
                      <a16:colId xmlns:a16="http://schemas.microsoft.com/office/drawing/2014/main" val="1705577441"/>
                    </a:ext>
                  </a:extLst>
                </a:gridCol>
              </a:tblGrid>
              <a:tr h="266700">
                <a:tc>
                  <a:txBody>
                    <a:bodyPr/>
                    <a:lstStyle/>
                    <a:p>
                      <a:pPr algn="l" rtl="0" fontAlgn="ctr"/>
                      <a:r>
                        <a:rPr lang="en-US" sz="1000" u="none" strike="noStrike" dirty="0">
                          <a:effectLst/>
                        </a:rPr>
                        <a:t>80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2200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77426090"/>
                  </a:ext>
                </a:extLst>
              </a:tr>
              <a:tr h="266700">
                <a:tc>
                  <a:txBody>
                    <a:bodyPr/>
                    <a:lstStyle/>
                    <a:p>
                      <a:pPr algn="l" rtl="0" fontAlgn="ctr"/>
                      <a:r>
                        <a:rPr lang="en-US" sz="1000" u="none" strike="noStrike" dirty="0">
                          <a:effectLst/>
                        </a:rPr>
                        <a:t>270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2500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L</a:t>
                      </a: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99777912"/>
                  </a:ext>
                </a:extLst>
              </a:tr>
              <a:tr h="266700">
                <a:tc>
                  <a:txBody>
                    <a:bodyPr/>
                    <a:lstStyle/>
                    <a:p>
                      <a:pPr algn="l" rtl="0" fontAlgn="ctr"/>
                      <a:r>
                        <a:rPr lang="en-US" sz="1000" u="none" strike="noStrike">
                          <a:effectLst/>
                        </a:rPr>
                        <a:t>70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2530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S</a:t>
                      </a: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46877204"/>
                  </a:ext>
                </a:extLst>
              </a:tr>
              <a:tr h="266700">
                <a:tc>
                  <a:txBody>
                    <a:bodyPr/>
                    <a:lstStyle/>
                    <a:p>
                      <a:pPr algn="l" rtl="0" fontAlgn="ctr"/>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2900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55639811"/>
                  </a:ext>
                </a:extLst>
              </a:tr>
              <a:tr h="266700">
                <a:tc>
                  <a:txBody>
                    <a:bodyPr/>
                    <a:lstStyle/>
                    <a:p>
                      <a:pPr algn="l" rtl="0" fontAlgn="ctr"/>
                      <a:r>
                        <a:rPr lang="en-US" sz="1000" u="none" strike="noStrike" dirty="0">
                          <a:effectLst/>
                        </a:rPr>
                        <a:t>150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3000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29364831"/>
                  </a:ext>
                </a:extLst>
              </a:tr>
            </a:tbl>
          </a:graphicData>
        </a:graphic>
      </p:graphicFrame>
      <p:graphicFrame>
        <p:nvGraphicFramePr>
          <p:cNvPr id="5" name="Table 4">
            <a:extLst>
              <a:ext uri="{FF2B5EF4-FFF2-40B4-BE49-F238E27FC236}">
                <a16:creationId xmlns:a16="http://schemas.microsoft.com/office/drawing/2014/main" id="{E191666C-3B71-4D91-8FA3-D64020FDE9C3}"/>
              </a:ext>
            </a:extLst>
          </p:cNvPr>
          <p:cNvGraphicFramePr>
            <a:graphicFrameLocks noGrp="1"/>
          </p:cNvGraphicFramePr>
          <p:nvPr>
            <p:extLst>
              <p:ext uri="{D42A27DB-BD31-4B8C-83A1-F6EECF244321}">
                <p14:modId xmlns:p14="http://schemas.microsoft.com/office/powerpoint/2010/main" val="547888832"/>
              </p:ext>
            </p:extLst>
          </p:nvPr>
        </p:nvGraphicFramePr>
        <p:xfrm>
          <a:off x="3352800" y="3009900"/>
          <a:ext cx="1828800" cy="2667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effectLst/>
                        </a:rPr>
                        <a:t>130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3500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0865094"/>
                  </a:ext>
                </a:extLst>
              </a:tr>
            </a:tbl>
          </a:graphicData>
        </a:graphic>
      </p:graphicFrame>
      <p:graphicFrame>
        <p:nvGraphicFramePr>
          <p:cNvPr id="6" name="Table 5">
            <a:extLst>
              <a:ext uri="{FF2B5EF4-FFF2-40B4-BE49-F238E27FC236}">
                <a16:creationId xmlns:a16="http://schemas.microsoft.com/office/drawing/2014/main" id="{9835011E-BBAA-4FB7-BA22-63E23C7F55D5}"/>
              </a:ext>
            </a:extLst>
          </p:cNvPr>
          <p:cNvGraphicFramePr>
            <a:graphicFrameLocks noGrp="1"/>
          </p:cNvGraphicFramePr>
          <p:nvPr>
            <p:extLst>
              <p:ext uri="{D42A27DB-BD31-4B8C-83A1-F6EECF244321}">
                <p14:modId xmlns:p14="http://schemas.microsoft.com/office/powerpoint/2010/main" val="3308215706"/>
              </p:ext>
            </p:extLst>
          </p:nvPr>
        </p:nvGraphicFramePr>
        <p:xfrm>
          <a:off x="3352800" y="4572000"/>
          <a:ext cx="1828800" cy="1076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26056170"/>
                    </a:ext>
                  </a:extLst>
                </a:gridCol>
                <a:gridCol w="609600">
                  <a:extLst>
                    <a:ext uri="{9D8B030D-6E8A-4147-A177-3AD203B41FA5}">
                      <a16:colId xmlns:a16="http://schemas.microsoft.com/office/drawing/2014/main" val="1490837712"/>
                    </a:ext>
                  </a:extLst>
                </a:gridCol>
                <a:gridCol w="609600">
                  <a:extLst>
                    <a:ext uri="{9D8B030D-6E8A-4147-A177-3AD203B41FA5}">
                      <a16:colId xmlns:a16="http://schemas.microsoft.com/office/drawing/2014/main" val="2810285237"/>
                    </a:ext>
                  </a:extLst>
                </a:gridCol>
              </a:tblGrid>
              <a:tr h="266700">
                <a:tc>
                  <a:txBody>
                    <a:bodyPr/>
                    <a:lstStyle/>
                    <a:p>
                      <a:pPr algn="l" rtl="0" fontAlgn="ctr"/>
                      <a:r>
                        <a:rPr lang="en-US" sz="1000" u="none" strike="noStrike" dirty="0">
                          <a:effectLst/>
                        </a:rPr>
                        <a:t>90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1500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9846361"/>
                  </a:ext>
                </a:extLst>
              </a:tr>
              <a:tr h="276225">
                <a:tc>
                  <a:txBody>
                    <a:bodyPr/>
                    <a:lstStyle/>
                    <a:p>
                      <a:pPr algn="l" rtl="0" fontAlgn="ctr"/>
                      <a:r>
                        <a:rPr lang="en-US" sz="1000" u="none" strike="noStrike">
                          <a:effectLst/>
                        </a:rPr>
                        <a:t>100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1700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36962117"/>
                  </a:ext>
                </a:extLst>
              </a:tr>
              <a:tr h="266700">
                <a:tc>
                  <a:txBody>
                    <a:bodyPr/>
                    <a:lstStyle/>
                    <a:p>
                      <a:pPr algn="l" rtl="0" fontAlgn="ctr"/>
                      <a:r>
                        <a:rPr lang="en-US" sz="1000" u="none" strike="noStrike">
                          <a:effectLst/>
                        </a:rPr>
                        <a:t>90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2000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85428172"/>
                  </a:ext>
                </a:extLst>
              </a:tr>
              <a:tr h="266700">
                <a:tc>
                  <a:txBody>
                    <a:bodyPr/>
                    <a:lstStyle/>
                    <a:p>
                      <a:pPr algn="l" rtl="0" fontAlgn="ctr"/>
                      <a:r>
                        <a:rPr lang="en-US" sz="1000" u="none" strike="noStrike">
                          <a:effectLst/>
                        </a:rPr>
                        <a:t>215</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2000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87601835"/>
                  </a:ext>
                </a:extLst>
              </a:tr>
            </a:tbl>
          </a:graphicData>
        </a:graphic>
      </p:graphicFrame>
      <p:sp>
        <p:nvSpPr>
          <p:cNvPr id="14" name="Rectangle 3">
            <a:extLst>
              <a:ext uri="{FF2B5EF4-FFF2-40B4-BE49-F238E27FC236}">
                <a16:creationId xmlns:a16="http://schemas.microsoft.com/office/drawing/2014/main" id="{A7BBA148-CAF3-46A7-9A4E-490461CDAD13}"/>
              </a:ext>
            </a:extLst>
          </p:cNvPr>
          <p:cNvSpPr txBox="1">
            <a:spLocks noChangeArrowheads="1"/>
          </p:cNvSpPr>
          <p:nvPr/>
        </p:nvSpPr>
        <p:spPr>
          <a:xfrm>
            <a:off x="485423" y="1520397"/>
            <a:ext cx="2362200" cy="461665"/>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sz="1200" dirty="0"/>
              <a:t>Let us apply a function on the weight column. </a:t>
            </a:r>
          </a:p>
        </p:txBody>
      </p:sp>
      <p:graphicFrame>
        <p:nvGraphicFramePr>
          <p:cNvPr id="15" name="Table 14">
            <a:extLst>
              <a:ext uri="{FF2B5EF4-FFF2-40B4-BE49-F238E27FC236}">
                <a16:creationId xmlns:a16="http://schemas.microsoft.com/office/drawing/2014/main" id="{95799659-984E-4FB3-B296-9DA7D2B16796}"/>
              </a:ext>
            </a:extLst>
          </p:cNvPr>
          <p:cNvGraphicFramePr>
            <a:graphicFrameLocks noGrp="1"/>
          </p:cNvGraphicFramePr>
          <p:nvPr>
            <p:extLst>
              <p:ext uri="{D42A27DB-BD31-4B8C-83A1-F6EECF244321}">
                <p14:modId xmlns:p14="http://schemas.microsoft.com/office/powerpoint/2010/main" val="1045992078"/>
              </p:ext>
            </p:extLst>
          </p:nvPr>
        </p:nvGraphicFramePr>
        <p:xfrm>
          <a:off x="3352800" y="1363235"/>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320865094"/>
                  </a:ext>
                </a:extLst>
              </a:tr>
            </a:tbl>
          </a:graphicData>
        </a:graphic>
      </p:graphicFrame>
      <p:graphicFrame>
        <p:nvGraphicFramePr>
          <p:cNvPr id="16" name="Table 15">
            <a:extLst>
              <a:ext uri="{FF2B5EF4-FFF2-40B4-BE49-F238E27FC236}">
                <a16:creationId xmlns:a16="http://schemas.microsoft.com/office/drawing/2014/main" id="{83CC41B9-2DE8-4C90-B18D-D3FA3C5A63A0}"/>
              </a:ext>
            </a:extLst>
          </p:cNvPr>
          <p:cNvGraphicFramePr>
            <a:graphicFrameLocks noGrp="1"/>
          </p:cNvGraphicFramePr>
          <p:nvPr>
            <p:extLst>
              <p:ext uri="{D42A27DB-BD31-4B8C-83A1-F6EECF244321}">
                <p14:modId xmlns:p14="http://schemas.microsoft.com/office/powerpoint/2010/main" val="196066261"/>
              </p:ext>
            </p:extLst>
          </p:nvPr>
        </p:nvGraphicFramePr>
        <p:xfrm>
          <a:off x="3352800" y="4257675"/>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320865094"/>
                  </a:ext>
                </a:extLst>
              </a:tr>
            </a:tbl>
          </a:graphicData>
        </a:graphic>
      </p:graphicFrame>
      <p:grpSp>
        <p:nvGrpSpPr>
          <p:cNvPr id="33" name="Group 32">
            <a:extLst>
              <a:ext uri="{FF2B5EF4-FFF2-40B4-BE49-F238E27FC236}">
                <a16:creationId xmlns:a16="http://schemas.microsoft.com/office/drawing/2014/main" id="{5279C8E9-F0BB-4E8D-884D-F741FE6CC2EB}"/>
              </a:ext>
            </a:extLst>
          </p:cNvPr>
          <p:cNvGrpSpPr/>
          <p:nvPr/>
        </p:nvGrpSpPr>
        <p:grpSpPr>
          <a:xfrm>
            <a:off x="3039534" y="3276600"/>
            <a:ext cx="1303866" cy="981075"/>
            <a:chOff x="3039534" y="3276600"/>
            <a:chExt cx="1303866" cy="981075"/>
          </a:xfrm>
        </p:grpSpPr>
        <p:sp>
          <p:nvSpPr>
            <p:cNvPr id="31" name="Rectangle 30">
              <a:extLst>
                <a:ext uri="{FF2B5EF4-FFF2-40B4-BE49-F238E27FC236}">
                  <a16:creationId xmlns:a16="http://schemas.microsoft.com/office/drawing/2014/main" id="{5DDFE7DA-F755-4D79-91B2-33DFA31B15C0}"/>
                </a:ext>
              </a:extLst>
            </p:cNvPr>
            <p:cNvSpPr/>
            <p:nvPr/>
          </p:nvSpPr>
          <p:spPr>
            <a:xfrm>
              <a:off x="3039534" y="3733800"/>
              <a:ext cx="1151466" cy="122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Arrow: Up-Down 16">
              <a:extLst>
                <a:ext uri="{FF2B5EF4-FFF2-40B4-BE49-F238E27FC236}">
                  <a16:creationId xmlns:a16="http://schemas.microsoft.com/office/drawing/2014/main" id="{D05B501D-BAA9-4835-AED3-09D57F8A5443}"/>
                </a:ext>
              </a:extLst>
            </p:cNvPr>
            <p:cNvSpPr/>
            <p:nvPr/>
          </p:nvSpPr>
          <p:spPr>
            <a:xfrm>
              <a:off x="4114800" y="3276600"/>
              <a:ext cx="228600" cy="98107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BF5CAC61-862E-42A3-AE06-18F93A60A7FD}"/>
              </a:ext>
            </a:extLst>
          </p:cNvPr>
          <p:cNvSpPr txBox="1"/>
          <p:nvPr/>
        </p:nvSpPr>
        <p:spPr>
          <a:xfrm>
            <a:off x="3039534" y="3505200"/>
            <a:ext cx="1151465" cy="246221"/>
          </a:xfrm>
          <a:prstGeom prst="rect">
            <a:avLst/>
          </a:prstGeom>
          <a:noFill/>
        </p:spPr>
        <p:txBody>
          <a:bodyPr wrap="square" rtlCol="0">
            <a:spAutoFit/>
          </a:bodyPr>
          <a:lstStyle/>
          <a:p>
            <a:r>
              <a:rPr lang="en-US" sz="1000" dirty="0"/>
              <a:t>Weight &gt; 2000.</a:t>
            </a:r>
            <a:endParaRPr lang="en-US" sz="1000" dirty="0">
              <a:solidFill>
                <a:schemeClr val="tx1">
                  <a:lumMod val="50000"/>
                  <a:lumOff val="50000"/>
                </a:schemeClr>
              </a:solidFill>
            </a:endParaRPr>
          </a:p>
        </p:txBody>
      </p:sp>
      <p:sp>
        <p:nvSpPr>
          <p:cNvPr id="45" name="TextBox 44">
            <a:extLst>
              <a:ext uri="{FF2B5EF4-FFF2-40B4-BE49-F238E27FC236}">
                <a16:creationId xmlns:a16="http://schemas.microsoft.com/office/drawing/2014/main" id="{08D757A0-9012-4D0C-B926-146F3E886B47}"/>
              </a:ext>
            </a:extLst>
          </p:cNvPr>
          <p:cNvSpPr txBox="1"/>
          <p:nvPr/>
        </p:nvSpPr>
        <p:spPr>
          <a:xfrm>
            <a:off x="5715000" y="1359632"/>
            <a:ext cx="3124200" cy="4801314"/>
          </a:xfrm>
          <a:prstGeom prst="rect">
            <a:avLst/>
          </a:prstGeom>
          <a:noFill/>
        </p:spPr>
        <p:txBody>
          <a:bodyPr wrap="square" rtlCol="0">
            <a:spAutoFit/>
          </a:bodyPr>
          <a:lstStyle/>
          <a:p>
            <a:pPr marL="342900" indent="-342900">
              <a:buFont typeface="+mj-lt"/>
              <a:buAutoNum type="arabicPeriod"/>
            </a:pPr>
            <a:r>
              <a:rPr lang="en-US" sz="1600" dirty="0"/>
              <a:t>This smaller node on top has “L” in majority in the target column hence gets label “L”</a:t>
            </a:r>
          </a:p>
          <a:p>
            <a:pPr marL="342900" indent="-342900">
              <a:buFont typeface="+mj-lt"/>
              <a:buAutoNum type="arabicPeriod"/>
            </a:pPr>
            <a:endParaRPr lang="en-US" sz="1600" dirty="0"/>
          </a:p>
          <a:p>
            <a:pPr marL="342900" indent="-342900">
              <a:buFont typeface="+mj-lt"/>
              <a:buAutoNum type="arabicPeriod"/>
            </a:pPr>
            <a:r>
              <a:rPr lang="en-US" sz="1600" dirty="0"/>
              <a:t>The smaller node on the bottom has “S” in majority in the target column hence gets label “S”</a:t>
            </a:r>
          </a:p>
          <a:p>
            <a:pPr marL="342900" indent="-342900">
              <a:buFont typeface="+mj-lt"/>
              <a:buAutoNum type="arabicPeriod"/>
            </a:pPr>
            <a:endParaRPr lang="en-US" sz="1600" dirty="0"/>
          </a:p>
          <a:p>
            <a:pPr marL="342900" indent="-342900">
              <a:buFont typeface="+mj-lt"/>
              <a:buAutoNum type="arabicPeriod"/>
            </a:pPr>
            <a:r>
              <a:rPr lang="en-US" sz="1600" dirty="0"/>
              <a:t>The homogeneity of the target column in both the smaller nodes has increased compared to parent </a:t>
            </a:r>
          </a:p>
          <a:p>
            <a:pPr marL="342900" indent="-342900">
              <a:buFont typeface="+mj-lt"/>
              <a:buAutoNum type="arabicPeriod"/>
            </a:pPr>
            <a:endParaRPr lang="en-US" sz="1600" dirty="0"/>
          </a:p>
          <a:p>
            <a:pPr marL="342900" indent="-342900">
              <a:buFont typeface="+mj-lt"/>
              <a:buAutoNum type="arabicPeriod"/>
            </a:pPr>
            <a:r>
              <a:rPr lang="en-US" sz="1600" dirty="0"/>
              <a:t>But both the smaller nodes still have a mix of values in the target column</a:t>
            </a:r>
          </a:p>
          <a:p>
            <a:endParaRPr lang="en-US" dirty="0"/>
          </a:p>
        </p:txBody>
      </p:sp>
      <p:sp>
        <p:nvSpPr>
          <p:cNvPr id="3" name="Rectangle 2">
            <a:extLst>
              <a:ext uri="{FF2B5EF4-FFF2-40B4-BE49-F238E27FC236}">
                <a16:creationId xmlns:a16="http://schemas.microsoft.com/office/drawing/2014/main" id="{05FD72A9-336E-4AD6-991D-E89E9E7BEB6F}"/>
              </a:ext>
            </a:extLst>
          </p:cNvPr>
          <p:cNvSpPr/>
          <p:nvPr/>
        </p:nvSpPr>
        <p:spPr>
          <a:xfrm>
            <a:off x="228600" y="860316"/>
            <a:ext cx="3647217" cy="369332"/>
          </a:xfrm>
          <a:prstGeom prst="rect">
            <a:avLst/>
          </a:prstGeom>
        </p:spPr>
        <p:txBody>
          <a:bodyPr wrap="none">
            <a:spAutoFit/>
          </a:bodyPr>
          <a:lstStyle/>
          <a:p>
            <a:pPr marL="0" indent="0" fontAlgn="auto">
              <a:spcAft>
                <a:spcPts val="0"/>
              </a:spcAft>
              <a:buNone/>
            </a:pPr>
            <a:r>
              <a:rPr lang="en-US" altLang="en-US" b="1" u="sng" dirty="0"/>
              <a:t>Introduction to Decision Trees </a:t>
            </a:r>
            <a:r>
              <a:rPr lang="en-US" altLang="en-US" dirty="0"/>
              <a:t>-</a:t>
            </a:r>
          </a:p>
        </p:txBody>
      </p:sp>
    </p:spTree>
    <p:extLst>
      <p:ext uri="{BB962C8B-B14F-4D97-AF65-F5344CB8AC3E}">
        <p14:creationId xmlns:p14="http://schemas.microsoft.com/office/powerpoint/2010/main" val="485039495"/>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8B309E3-31AB-452A-A140-93EE9C7310D1}"/>
              </a:ext>
            </a:extLst>
          </p:cNvPr>
          <p:cNvGraphicFramePr>
            <a:graphicFrameLocks noGrp="1"/>
          </p:cNvGraphicFramePr>
          <p:nvPr>
            <p:extLst>
              <p:ext uri="{D42A27DB-BD31-4B8C-83A1-F6EECF244321}">
                <p14:modId xmlns:p14="http://schemas.microsoft.com/office/powerpoint/2010/main" val="2156457435"/>
              </p:ext>
            </p:extLst>
          </p:nvPr>
        </p:nvGraphicFramePr>
        <p:xfrm>
          <a:off x="838200" y="1676400"/>
          <a:ext cx="1828800" cy="1333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009985119"/>
                    </a:ext>
                  </a:extLst>
                </a:gridCol>
                <a:gridCol w="609600">
                  <a:extLst>
                    <a:ext uri="{9D8B030D-6E8A-4147-A177-3AD203B41FA5}">
                      <a16:colId xmlns:a16="http://schemas.microsoft.com/office/drawing/2014/main" val="2527709827"/>
                    </a:ext>
                  </a:extLst>
                </a:gridCol>
                <a:gridCol w="609600">
                  <a:extLst>
                    <a:ext uri="{9D8B030D-6E8A-4147-A177-3AD203B41FA5}">
                      <a16:colId xmlns:a16="http://schemas.microsoft.com/office/drawing/2014/main" val="1705577441"/>
                    </a:ext>
                  </a:extLst>
                </a:gridCol>
              </a:tblGrid>
              <a:tr h="266700">
                <a:tc>
                  <a:txBody>
                    <a:bodyPr/>
                    <a:lstStyle/>
                    <a:p>
                      <a:pPr algn="l" rtl="0" fontAlgn="ctr"/>
                      <a:r>
                        <a:rPr lang="en-US" sz="1000" u="none" strike="noStrike" dirty="0">
                          <a:effectLst/>
                        </a:rPr>
                        <a:t>80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2200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77426090"/>
                  </a:ext>
                </a:extLst>
              </a:tr>
              <a:tr h="266700">
                <a:tc>
                  <a:txBody>
                    <a:bodyPr/>
                    <a:lstStyle/>
                    <a:p>
                      <a:pPr algn="l" rtl="0" fontAlgn="ctr"/>
                      <a:r>
                        <a:rPr lang="en-US" sz="1000" u="none" strike="noStrike" dirty="0">
                          <a:effectLst/>
                        </a:rPr>
                        <a:t>270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2500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L</a:t>
                      </a: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99777912"/>
                  </a:ext>
                </a:extLst>
              </a:tr>
              <a:tr h="266700">
                <a:tc>
                  <a:txBody>
                    <a:bodyPr/>
                    <a:lstStyle/>
                    <a:p>
                      <a:pPr algn="l" rtl="0" fontAlgn="ctr"/>
                      <a:r>
                        <a:rPr lang="en-US" sz="1000" u="none" strike="noStrike">
                          <a:effectLst/>
                        </a:rPr>
                        <a:t>70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2530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S</a:t>
                      </a: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46877204"/>
                  </a:ext>
                </a:extLst>
              </a:tr>
              <a:tr h="266700">
                <a:tc>
                  <a:txBody>
                    <a:bodyPr/>
                    <a:lstStyle/>
                    <a:p>
                      <a:pPr algn="l" rtl="0" fontAlgn="ctr"/>
                      <a:r>
                        <a:rPr lang="en-US" sz="1000" u="none" strike="noStrike">
                          <a:effectLst/>
                        </a:rPr>
                        <a:t>200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2900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55639811"/>
                  </a:ext>
                </a:extLst>
              </a:tr>
              <a:tr h="266700">
                <a:tc>
                  <a:txBody>
                    <a:bodyPr/>
                    <a:lstStyle/>
                    <a:p>
                      <a:pPr algn="l" rtl="0" fontAlgn="ctr"/>
                      <a:r>
                        <a:rPr lang="en-US" sz="1000" u="none" strike="noStrike" dirty="0">
                          <a:effectLst/>
                        </a:rPr>
                        <a:t>150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3000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29364831"/>
                  </a:ext>
                </a:extLst>
              </a:tr>
            </a:tbl>
          </a:graphicData>
        </a:graphic>
      </p:graphicFrame>
      <p:graphicFrame>
        <p:nvGraphicFramePr>
          <p:cNvPr id="5" name="Table 4">
            <a:extLst>
              <a:ext uri="{FF2B5EF4-FFF2-40B4-BE49-F238E27FC236}">
                <a16:creationId xmlns:a16="http://schemas.microsoft.com/office/drawing/2014/main" id="{E191666C-3B71-4D91-8FA3-D64020FDE9C3}"/>
              </a:ext>
            </a:extLst>
          </p:cNvPr>
          <p:cNvGraphicFramePr>
            <a:graphicFrameLocks noGrp="1"/>
          </p:cNvGraphicFramePr>
          <p:nvPr>
            <p:extLst>
              <p:ext uri="{D42A27DB-BD31-4B8C-83A1-F6EECF244321}">
                <p14:modId xmlns:p14="http://schemas.microsoft.com/office/powerpoint/2010/main" val="3542358881"/>
              </p:ext>
            </p:extLst>
          </p:nvPr>
        </p:nvGraphicFramePr>
        <p:xfrm>
          <a:off x="838200" y="3009900"/>
          <a:ext cx="1828800" cy="2667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effectLst/>
                        </a:rPr>
                        <a:t>130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3500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0865094"/>
                  </a:ext>
                </a:extLst>
              </a:tr>
            </a:tbl>
          </a:graphicData>
        </a:graphic>
      </p:graphicFrame>
      <p:graphicFrame>
        <p:nvGraphicFramePr>
          <p:cNvPr id="6" name="Table 5">
            <a:extLst>
              <a:ext uri="{FF2B5EF4-FFF2-40B4-BE49-F238E27FC236}">
                <a16:creationId xmlns:a16="http://schemas.microsoft.com/office/drawing/2014/main" id="{9835011E-BBAA-4FB7-BA22-63E23C7F55D5}"/>
              </a:ext>
            </a:extLst>
          </p:cNvPr>
          <p:cNvGraphicFramePr>
            <a:graphicFrameLocks noGrp="1"/>
          </p:cNvGraphicFramePr>
          <p:nvPr>
            <p:extLst>
              <p:ext uri="{D42A27DB-BD31-4B8C-83A1-F6EECF244321}">
                <p14:modId xmlns:p14="http://schemas.microsoft.com/office/powerpoint/2010/main" val="1437480725"/>
              </p:ext>
            </p:extLst>
          </p:nvPr>
        </p:nvGraphicFramePr>
        <p:xfrm>
          <a:off x="838200" y="4572000"/>
          <a:ext cx="1828800" cy="1076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26056170"/>
                    </a:ext>
                  </a:extLst>
                </a:gridCol>
                <a:gridCol w="609600">
                  <a:extLst>
                    <a:ext uri="{9D8B030D-6E8A-4147-A177-3AD203B41FA5}">
                      <a16:colId xmlns:a16="http://schemas.microsoft.com/office/drawing/2014/main" val="1490837712"/>
                    </a:ext>
                  </a:extLst>
                </a:gridCol>
                <a:gridCol w="609600">
                  <a:extLst>
                    <a:ext uri="{9D8B030D-6E8A-4147-A177-3AD203B41FA5}">
                      <a16:colId xmlns:a16="http://schemas.microsoft.com/office/drawing/2014/main" val="2810285237"/>
                    </a:ext>
                  </a:extLst>
                </a:gridCol>
              </a:tblGrid>
              <a:tr h="266700">
                <a:tc>
                  <a:txBody>
                    <a:bodyPr/>
                    <a:lstStyle/>
                    <a:p>
                      <a:pPr algn="l" rtl="0" fontAlgn="ctr"/>
                      <a:r>
                        <a:rPr lang="en-US" sz="1000" u="none" strike="noStrike" dirty="0">
                          <a:effectLst/>
                        </a:rPr>
                        <a:t>90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1500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89846361"/>
                  </a:ext>
                </a:extLst>
              </a:tr>
              <a:tr h="276225">
                <a:tc>
                  <a:txBody>
                    <a:bodyPr/>
                    <a:lstStyle/>
                    <a:p>
                      <a:pPr algn="l" rtl="0" fontAlgn="ctr"/>
                      <a:r>
                        <a:rPr lang="en-US" sz="1000" u="none" strike="noStrike">
                          <a:effectLst/>
                        </a:rPr>
                        <a:t>100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1700</a:t>
                      </a: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36962117"/>
                  </a:ext>
                </a:extLst>
              </a:tr>
              <a:tr h="266700">
                <a:tc>
                  <a:txBody>
                    <a:bodyPr/>
                    <a:lstStyle/>
                    <a:p>
                      <a:pPr algn="l" rtl="0" fontAlgn="ctr"/>
                      <a:r>
                        <a:rPr lang="en-US" sz="1000" u="none" strike="noStrike">
                          <a:effectLst/>
                        </a:rPr>
                        <a:t>90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2000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S</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85428172"/>
                  </a:ext>
                </a:extLst>
              </a:tr>
              <a:tr h="266700">
                <a:tc>
                  <a:txBody>
                    <a:bodyPr/>
                    <a:lstStyle/>
                    <a:p>
                      <a:pPr algn="l" rtl="0" fontAlgn="ctr"/>
                      <a:r>
                        <a:rPr lang="en-US" sz="1000" u="none" strike="noStrike">
                          <a:effectLst/>
                        </a:rPr>
                        <a:t>215</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a:effectLst/>
                        </a:rPr>
                        <a:t>2000</a:t>
                      </a:r>
                      <a:endParaRPr lang="en-US" sz="100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00" u="none" strike="noStrike" dirty="0">
                          <a:effectLst/>
                        </a:rPr>
                        <a:t>L</a:t>
                      </a:r>
                      <a:endParaRPr lang="en-US" sz="10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887601835"/>
                  </a:ext>
                </a:extLst>
              </a:tr>
            </a:tbl>
          </a:graphicData>
        </a:graphic>
      </p:graphicFrame>
      <p:graphicFrame>
        <p:nvGraphicFramePr>
          <p:cNvPr id="15" name="Table 14">
            <a:extLst>
              <a:ext uri="{FF2B5EF4-FFF2-40B4-BE49-F238E27FC236}">
                <a16:creationId xmlns:a16="http://schemas.microsoft.com/office/drawing/2014/main" id="{95799659-984E-4FB3-B296-9DA7D2B16796}"/>
              </a:ext>
            </a:extLst>
          </p:cNvPr>
          <p:cNvGraphicFramePr>
            <a:graphicFrameLocks noGrp="1"/>
          </p:cNvGraphicFramePr>
          <p:nvPr>
            <p:extLst>
              <p:ext uri="{D42A27DB-BD31-4B8C-83A1-F6EECF244321}">
                <p14:modId xmlns:p14="http://schemas.microsoft.com/office/powerpoint/2010/main" val="1164155794"/>
              </p:ext>
            </p:extLst>
          </p:nvPr>
        </p:nvGraphicFramePr>
        <p:xfrm>
          <a:off x="838200" y="1363235"/>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320865094"/>
                  </a:ext>
                </a:extLst>
              </a:tr>
            </a:tbl>
          </a:graphicData>
        </a:graphic>
      </p:graphicFrame>
      <p:graphicFrame>
        <p:nvGraphicFramePr>
          <p:cNvPr id="16" name="Table 15">
            <a:extLst>
              <a:ext uri="{FF2B5EF4-FFF2-40B4-BE49-F238E27FC236}">
                <a16:creationId xmlns:a16="http://schemas.microsoft.com/office/drawing/2014/main" id="{83CC41B9-2DE8-4C90-B18D-D3FA3C5A63A0}"/>
              </a:ext>
            </a:extLst>
          </p:cNvPr>
          <p:cNvGraphicFramePr>
            <a:graphicFrameLocks noGrp="1"/>
          </p:cNvGraphicFramePr>
          <p:nvPr>
            <p:extLst>
              <p:ext uri="{D42A27DB-BD31-4B8C-83A1-F6EECF244321}">
                <p14:modId xmlns:p14="http://schemas.microsoft.com/office/powerpoint/2010/main" val="2534677132"/>
              </p:ext>
            </p:extLst>
          </p:nvPr>
        </p:nvGraphicFramePr>
        <p:xfrm>
          <a:off x="838200" y="4257675"/>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320865094"/>
                  </a:ext>
                </a:extLst>
              </a:tr>
            </a:tbl>
          </a:graphicData>
        </a:graphic>
      </p:graphicFrame>
      <p:graphicFrame>
        <p:nvGraphicFramePr>
          <p:cNvPr id="19" name="Table 18">
            <a:extLst>
              <a:ext uri="{FF2B5EF4-FFF2-40B4-BE49-F238E27FC236}">
                <a16:creationId xmlns:a16="http://schemas.microsoft.com/office/drawing/2014/main" id="{168C74C8-77C6-4DF0-AABF-3542DF6EBE5A}"/>
              </a:ext>
            </a:extLst>
          </p:cNvPr>
          <p:cNvGraphicFramePr>
            <a:graphicFrameLocks noGrp="1"/>
          </p:cNvGraphicFramePr>
          <p:nvPr>
            <p:extLst>
              <p:ext uri="{D42A27DB-BD31-4B8C-83A1-F6EECF244321}">
                <p14:modId xmlns:p14="http://schemas.microsoft.com/office/powerpoint/2010/main" val="4003980580"/>
              </p:ext>
            </p:extLst>
          </p:nvPr>
        </p:nvGraphicFramePr>
        <p:xfrm>
          <a:off x="3343710" y="4377015"/>
          <a:ext cx="1828800" cy="8096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240003207"/>
                    </a:ext>
                  </a:extLst>
                </a:gridCol>
                <a:gridCol w="609600">
                  <a:extLst>
                    <a:ext uri="{9D8B030D-6E8A-4147-A177-3AD203B41FA5}">
                      <a16:colId xmlns:a16="http://schemas.microsoft.com/office/drawing/2014/main" val="3221750399"/>
                    </a:ext>
                  </a:extLst>
                </a:gridCol>
                <a:gridCol w="609600">
                  <a:extLst>
                    <a:ext uri="{9D8B030D-6E8A-4147-A177-3AD203B41FA5}">
                      <a16:colId xmlns:a16="http://schemas.microsoft.com/office/drawing/2014/main" val="3942631503"/>
                    </a:ext>
                  </a:extLst>
                </a:gridCol>
              </a:tblGrid>
              <a:tr h="266700">
                <a:tc>
                  <a:txBody>
                    <a:bodyPr/>
                    <a:lstStyle/>
                    <a:p>
                      <a:pPr algn="l" rtl="0" fontAlgn="ctr"/>
                      <a:r>
                        <a:rPr lang="en-US" sz="1050" u="none" strike="noStrike">
                          <a:effectLst/>
                        </a:rPr>
                        <a:t>90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1500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S</a:t>
                      </a:r>
                      <a:endParaRPr lang="en-US" sz="105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34022107"/>
                  </a:ext>
                </a:extLst>
              </a:tr>
              <a:tr h="276225">
                <a:tc>
                  <a:txBody>
                    <a:bodyPr/>
                    <a:lstStyle/>
                    <a:p>
                      <a:pPr algn="l" rtl="0" fontAlgn="ctr"/>
                      <a:r>
                        <a:rPr lang="en-US" sz="1050" u="none" strike="noStrike">
                          <a:effectLst/>
                        </a:rPr>
                        <a:t>90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2000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S</a:t>
                      </a:r>
                      <a:endParaRPr lang="en-US" sz="105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345767277"/>
                  </a:ext>
                </a:extLst>
              </a:tr>
              <a:tr h="266700">
                <a:tc>
                  <a:txBody>
                    <a:bodyPr/>
                    <a:lstStyle/>
                    <a:p>
                      <a:pPr algn="l" rtl="0" fontAlgn="ctr"/>
                      <a:r>
                        <a:rPr lang="en-US" sz="1050" u="none" strike="noStrike" dirty="0">
                          <a:effectLst/>
                        </a:rPr>
                        <a:t>100</a:t>
                      </a:r>
                      <a:endParaRPr lang="en-US" sz="105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1700</a:t>
                      </a:r>
                      <a:endParaRPr lang="en-US" sz="105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S</a:t>
                      </a:r>
                      <a:endParaRPr lang="en-US" sz="105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029231268"/>
                  </a:ext>
                </a:extLst>
              </a:tr>
            </a:tbl>
          </a:graphicData>
        </a:graphic>
      </p:graphicFrame>
      <p:graphicFrame>
        <p:nvGraphicFramePr>
          <p:cNvPr id="21" name="Table 20">
            <a:extLst>
              <a:ext uri="{FF2B5EF4-FFF2-40B4-BE49-F238E27FC236}">
                <a16:creationId xmlns:a16="http://schemas.microsoft.com/office/drawing/2014/main" id="{B977E0EF-E230-45AB-9A0E-E46AD32208E5}"/>
              </a:ext>
            </a:extLst>
          </p:cNvPr>
          <p:cNvGraphicFramePr>
            <a:graphicFrameLocks noGrp="1"/>
          </p:cNvGraphicFramePr>
          <p:nvPr>
            <p:extLst>
              <p:ext uri="{D42A27DB-BD31-4B8C-83A1-F6EECF244321}">
                <p14:modId xmlns:p14="http://schemas.microsoft.com/office/powerpoint/2010/main" val="560652309"/>
              </p:ext>
            </p:extLst>
          </p:nvPr>
        </p:nvGraphicFramePr>
        <p:xfrm>
          <a:off x="3338066" y="5905500"/>
          <a:ext cx="1828800" cy="2667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720596954"/>
                    </a:ext>
                  </a:extLst>
                </a:gridCol>
                <a:gridCol w="609600">
                  <a:extLst>
                    <a:ext uri="{9D8B030D-6E8A-4147-A177-3AD203B41FA5}">
                      <a16:colId xmlns:a16="http://schemas.microsoft.com/office/drawing/2014/main" val="2270058520"/>
                    </a:ext>
                  </a:extLst>
                </a:gridCol>
                <a:gridCol w="609600">
                  <a:extLst>
                    <a:ext uri="{9D8B030D-6E8A-4147-A177-3AD203B41FA5}">
                      <a16:colId xmlns:a16="http://schemas.microsoft.com/office/drawing/2014/main" val="156289459"/>
                    </a:ext>
                  </a:extLst>
                </a:gridCol>
              </a:tblGrid>
              <a:tr h="266700">
                <a:tc>
                  <a:txBody>
                    <a:bodyPr/>
                    <a:lstStyle/>
                    <a:p>
                      <a:pPr algn="l" rtl="0" fontAlgn="ctr"/>
                      <a:r>
                        <a:rPr lang="en-US" sz="1050" u="none" strike="noStrike" dirty="0">
                          <a:effectLst/>
                        </a:rPr>
                        <a:t>215</a:t>
                      </a:r>
                      <a:endParaRPr lang="en-US" sz="105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2000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L</a:t>
                      </a:r>
                      <a:endParaRPr lang="en-US" sz="105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018177634"/>
                  </a:ext>
                </a:extLst>
              </a:tr>
            </a:tbl>
          </a:graphicData>
        </a:graphic>
      </p:graphicFrame>
      <p:graphicFrame>
        <p:nvGraphicFramePr>
          <p:cNvPr id="23" name="Table 22">
            <a:extLst>
              <a:ext uri="{FF2B5EF4-FFF2-40B4-BE49-F238E27FC236}">
                <a16:creationId xmlns:a16="http://schemas.microsoft.com/office/drawing/2014/main" id="{03CC0BFF-F776-4878-9779-CA730B33FD20}"/>
              </a:ext>
            </a:extLst>
          </p:cNvPr>
          <p:cNvGraphicFramePr>
            <a:graphicFrameLocks noGrp="1"/>
          </p:cNvGraphicFramePr>
          <p:nvPr>
            <p:extLst>
              <p:ext uri="{D42A27DB-BD31-4B8C-83A1-F6EECF244321}">
                <p14:modId xmlns:p14="http://schemas.microsoft.com/office/powerpoint/2010/main" val="2386661820"/>
              </p:ext>
            </p:extLst>
          </p:nvPr>
        </p:nvGraphicFramePr>
        <p:xfrm>
          <a:off x="3343710" y="1506110"/>
          <a:ext cx="1828800" cy="8001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399955284"/>
                    </a:ext>
                  </a:extLst>
                </a:gridCol>
                <a:gridCol w="609600">
                  <a:extLst>
                    <a:ext uri="{9D8B030D-6E8A-4147-A177-3AD203B41FA5}">
                      <a16:colId xmlns:a16="http://schemas.microsoft.com/office/drawing/2014/main" val="2772819429"/>
                    </a:ext>
                  </a:extLst>
                </a:gridCol>
                <a:gridCol w="609600">
                  <a:extLst>
                    <a:ext uri="{9D8B030D-6E8A-4147-A177-3AD203B41FA5}">
                      <a16:colId xmlns:a16="http://schemas.microsoft.com/office/drawing/2014/main" val="1078621841"/>
                    </a:ext>
                  </a:extLst>
                </a:gridCol>
              </a:tblGrid>
              <a:tr h="266700">
                <a:tc>
                  <a:txBody>
                    <a:bodyPr/>
                    <a:lstStyle/>
                    <a:p>
                      <a:pPr algn="l" rtl="0" fontAlgn="ctr"/>
                      <a:r>
                        <a:rPr lang="en-US" sz="1050" u="none" strike="noStrike" dirty="0">
                          <a:effectLst/>
                        </a:rPr>
                        <a:t>70</a:t>
                      </a:r>
                      <a:endParaRPr lang="en-US" sz="105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2530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S</a:t>
                      </a:r>
                      <a:endParaRPr lang="en-US" sz="105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100979121"/>
                  </a:ext>
                </a:extLst>
              </a:tr>
              <a:tr h="266700">
                <a:tc>
                  <a:txBody>
                    <a:bodyPr/>
                    <a:lstStyle/>
                    <a:p>
                      <a:pPr algn="l" rtl="0" fontAlgn="ctr"/>
                      <a:r>
                        <a:rPr lang="en-US" sz="1050" u="none" strike="noStrike" dirty="0">
                          <a:effectLst/>
                        </a:rPr>
                        <a:t>80</a:t>
                      </a:r>
                      <a:endParaRPr lang="en-US" sz="105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2200</a:t>
                      </a:r>
                      <a:endParaRPr lang="en-US" sz="105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S</a:t>
                      </a:r>
                      <a:endParaRPr lang="en-US" sz="105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33986788"/>
                  </a:ext>
                </a:extLst>
              </a:tr>
              <a:tr h="266700">
                <a:tc>
                  <a:txBody>
                    <a:bodyPr/>
                    <a:lstStyle/>
                    <a:p>
                      <a:pPr algn="l" rtl="0" fontAlgn="ctr"/>
                      <a:r>
                        <a:rPr lang="en-US" sz="1050" u="none" strike="noStrike">
                          <a:effectLst/>
                        </a:rPr>
                        <a:t>80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2200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S</a:t>
                      </a:r>
                      <a:endParaRPr lang="en-US" sz="105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49732628"/>
                  </a:ext>
                </a:extLst>
              </a:tr>
            </a:tbl>
          </a:graphicData>
        </a:graphic>
      </p:graphicFrame>
      <p:graphicFrame>
        <p:nvGraphicFramePr>
          <p:cNvPr id="24" name="Table 23">
            <a:extLst>
              <a:ext uri="{FF2B5EF4-FFF2-40B4-BE49-F238E27FC236}">
                <a16:creationId xmlns:a16="http://schemas.microsoft.com/office/drawing/2014/main" id="{15DFBFF3-7457-4E94-A106-6964A0D49B10}"/>
              </a:ext>
            </a:extLst>
          </p:cNvPr>
          <p:cNvGraphicFramePr>
            <a:graphicFrameLocks noGrp="1"/>
          </p:cNvGraphicFramePr>
          <p:nvPr>
            <p:extLst>
              <p:ext uri="{D42A27DB-BD31-4B8C-83A1-F6EECF244321}">
                <p14:modId xmlns:p14="http://schemas.microsoft.com/office/powerpoint/2010/main" val="4121688841"/>
              </p:ext>
            </p:extLst>
          </p:nvPr>
        </p:nvGraphicFramePr>
        <p:xfrm>
          <a:off x="3338066" y="3023961"/>
          <a:ext cx="1828800" cy="8001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051924544"/>
                    </a:ext>
                  </a:extLst>
                </a:gridCol>
                <a:gridCol w="609600">
                  <a:extLst>
                    <a:ext uri="{9D8B030D-6E8A-4147-A177-3AD203B41FA5}">
                      <a16:colId xmlns:a16="http://schemas.microsoft.com/office/drawing/2014/main" val="2996279012"/>
                    </a:ext>
                  </a:extLst>
                </a:gridCol>
                <a:gridCol w="609600">
                  <a:extLst>
                    <a:ext uri="{9D8B030D-6E8A-4147-A177-3AD203B41FA5}">
                      <a16:colId xmlns:a16="http://schemas.microsoft.com/office/drawing/2014/main" val="914666817"/>
                    </a:ext>
                  </a:extLst>
                </a:gridCol>
              </a:tblGrid>
              <a:tr h="266700">
                <a:tc>
                  <a:txBody>
                    <a:bodyPr/>
                    <a:lstStyle/>
                    <a:p>
                      <a:pPr algn="l" rtl="0" fontAlgn="ctr"/>
                      <a:r>
                        <a:rPr lang="en-US" sz="1050" u="none" strike="noStrike" dirty="0">
                          <a:effectLst/>
                        </a:rPr>
                        <a:t>150</a:t>
                      </a:r>
                      <a:endParaRPr lang="en-US" sz="1050" b="0" i="0" u="none" strike="noStrike" dirty="0">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3000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L</a:t>
                      </a:r>
                      <a:endParaRPr lang="en-US" sz="105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43186159"/>
                  </a:ext>
                </a:extLst>
              </a:tr>
              <a:tr h="266700">
                <a:tc>
                  <a:txBody>
                    <a:bodyPr/>
                    <a:lstStyle/>
                    <a:p>
                      <a:pPr algn="l" rtl="0" fontAlgn="ctr"/>
                      <a:r>
                        <a:rPr lang="en-US" sz="1050" u="none" strike="noStrike">
                          <a:effectLst/>
                        </a:rPr>
                        <a:t>200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2900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L</a:t>
                      </a:r>
                      <a:endParaRPr lang="en-US" sz="105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54819191"/>
                  </a:ext>
                </a:extLst>
              </a:tr>
              <a:tr h="266700">
                <a:tc>
                  <a:txBody>
                    <a:bodyPr/>
                    <a:lstStyle/>
                    <a:p>
                      <a:pPr algn="l" rtl="0" fontAlgn="ctr"/>
                      <a:r>
                        <a:rPr lang="en-US" sz="1050" u="none" strike="noStrike">
                          <a:effectLst/>
                        </a:rPr>
                        <a:t>270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a:effectLst/>
                        </a:rPr>
                        <a:t>2500</a:t>
                      </a:r>
                      <a:endParaRPr lang="en-US" sz="1050" b="0" i="0" u="none" strike="noStrike">
                        <a:solidFill>
                          <a:srgbClr val="000000"/>
                        </a:solidFill>
                        <a:effectLst/>
                        <a:latin typeface="Arial" panose="020B0604020202020204" pitchFamily="34" charset="0"/>
                      </a:endParaRPr>
                    </a:p>
                  </a:txBody>
                  <a:tcPr marL="9525" marR="9525" marT="9525" marB="0" anchor="ctr"/>
                </a:tc>
                <a:tc>
                  <a:txBody>
                    <a:bodyPr/>
                    <a:lstStyle/>
                    <a:p>
                      <a:pPr algn="l" rtl="0" fontAlgn="ctr"/>
                      <a:r>
                        <a:rPr lang="en-US" sz="1050" u="none" strike="noStrike" dirty="0">
                          <a:effectLst/>
                        </a:rPr>
                        <a:t>L</a:t>
                      </a:r>
                      <a:endParaRPr lang="en-US" sz="105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6072649"/>
                  </a:ext>
                </a:extLst>
              </a:tr>
            </a:tbl>
          </a:graphicData>
        </a:graphic>
      </p:graphicFrame>
      <p:graphicFrame>
        <p:nvGraphicFramePr>
          <p:cNvPr id="25" name="Table 24">
            <a:extLst>
              <a:ext uri="{FF2B5EF4-FFF2-40B4-BE49-F238E27FC236}">
                <a16:creationId xmlns:a16="http://schemas.microsoft.com/office/drawing/2014/main" id="{C5BC9FB5-B33D-440A-B287-E3182DE0C747}"/>
              </a:ext>
            </a:extLst>
          </p:cNvPr>
          <p:cNvGraphicFramePr>
            <a:graphicFrameLocks noGrp="1"/>
          </p:cNvGraphicFramePr>
          <p:nvPr>
            <p:extLst>
              <p:ext uri="{D42A27DB-BD31-4B8C-83A1-F6EECF244321}">
                <p14:modId xmlns:p14="http://schemas.microsoft.com/office/powerpoint/2010/main" val="2269462934"/>
              </p:ext>
            </p:extLst>
          </p:nvPr>
        </p:nvGraphicFramePr>
        <p:xfrm>
          <a:off x="3343710" y="1186141"/>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28743666"/>
                    </a:ext>
                  </a:extLst>
                </a:gridCol>
                <a:gridCol w="609600">
                  <a:extLst>
                    <a:ext uri="{9D8B030D-6E8A-4147-A177-3AD203B41FA5}">
                      <a16:colId xmlns:a16="http://schemas.microsoft.com/office/drawing/2014/main" val="1407651197"/>
                    </a:ext>
                  </a:extLst>
                </a:gridCol>
                <a:gridCol w="609600">
                  <a:extLst>
                    <a:ext uri="{9D8B030D-6E8A-4147-A177-3AD203B41FA5}">
                      <a16:colId xmlns:a16="http://schemas.microsoft.com/office/drawing/2014/main" val="283143414"/>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2749957158"/>
                  </a:ext>
                </a:extLst>
              </a:tr>
            </a:tbl>
          </a:graphicData>
        </a:graphic>
      </p:graphicFrame>
      <p:graphicFrame>
        <p:nvGraphicFramePr>
          <p:cNvPr id="28" name="Table 27">
            <a:extLst>
              <a:ext uri="{FF2B5EF4-FFF2-40B4-BE49-F238E27FC236}">
                <a16:creationId xmlns:a16="http://schemas.microsoft.com/office/drawing/2014/main" id="{1D85C3FF-8C3A-4C7F-98B0-5E071E790E00}"/>
              </a:ext>
            </a:extLst>
          </p:cNvPr>
          <p:cNvGraphicFramePr>
            <a:graphicFrameLocks noGrp="1"/>
          </p:cNvGraphicFramePr>
          <p:nvPr>
            <p:extLst>
              <p:ext uri="{D42A27DB-BD31-4B8C-83A1-F6EECF244321}">
                <p14:modId xmlns:p14="http://schemas.microsoft.com/office/powerpoint/2010/main" val="1926375742"/>
              </p:ext>
            </p:extLst>
          </p:nvPr>
        </p:nvGraphicFramePr>
        <p:xfrm>
          <a:off x="3343710" y="4062690"/>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320865094"/>
                  </a:ext>
                </a:extLst>
              </a:tr>
            </a:tbl>
          </a:graphicData>
        </a:graphic>
      </p:graphicFrame>
      <p:graphicFrame>
        <p:nvGraphicFramePr>
          <p:cNvPr id="29" name="Table 28">
            <a:extLst>
              <a:ext uri="{FF2B5EF4-FFF2-40B4-BE49-F238E27FC236}">
                <a16:creationId xmlns:a16="http://schemas.microsoft.com/office/drawing/2014/main" id="{E26111EB-6887-4CD5-8765-06EBB4921890}"/>
              </a:ext>
            </a:extLst>
          </p:cNvPr>
          <p:cNvGraphicFramePr>
            <a:graphicFrameLocks noGrp="1"/>
          </p:cNvGraphicFramePr>
          <p:nvPr>
            <p:extLst>
              <p:ext uri="{D42A27DB-BD31-4B8C-83A1-F6EECF244321}">
                <p14:modId xmlns:p14="http://schemas.microsoft.com/office/powerpoint/2010/main" val="618747024"/>
              </p:ext>
            </p:extLst>
          </p:nvPr>
        </p:nvGraphicFramePr>
        <p:xfrm>
          <a:off x="3338066" y="2722589"/>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320865094"/>
                  </a:ext>
                </a:extLst>
              </a:tr>
            </a:tbl>
          </a:graphicData>
        </a:graphic>
      </p:graphicFrame>
      <p:graphicFrame>
        <p:nvGraphicFramePr>
          <p:cNvPr id="30" name="Table 29">
            <a:extLst>
              <a:ext uri="{FF2B5EF4-FFF2-40B4-BE49-F238E27FC236}">
                <a16:creationId xmlns:a16="http://schemas.microsoft.com/office/drawing/2014/main" id="{51213D21-16CE-47B9-9460-F99D09261AC5}"/>
              </a:ext>
            </a:extLst>
          </p:cNvPr>
          <p:cNvGraphicFramePr>
            <a:graphicFrameLocks noGrp="1"/>
          </p:cNvGraphicFramePr>
          <p:nvPr>
            <p:extLst>
              <p:ext uri="{D42A27DB-BD31-4B8C-83A1-F6EECF244321}">
                <p14:modId xmlns:p14="http://schemas.microsoft.com/office/powerpoint/2010/main" val="106265099"/>
              </p:ext>
            </p:extLst>
          </p:nvPr>
        </p:nvGraphicFramePr>
        <p:xfrm>
          <a:off x="3338066" y="5600902"/>
          <a:ext cx="1828800" cy="31432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23995833"/>
                    </a:ext>
                  </a:extLst>
                </a:gridCol>
                <a:gridCol w="609600">
                  <a:extLst>
                    <a:ext uri="{9D8B030D-6E8A-4147-A177-3AD203B41FA5}">
                      <a16:colId xmlns:a16="http://schemas.microsoft.com/office/drawing/2014/main" val="2981595379"/>
                    </a:ext>
                  </a:extLst>
                </a:gridCol>
                <a:gridCol w="609600">
                  <a:extLst>
                    <a:ext uri="{9D8B030D-6E8A-4147-A177-3AD203B41FA5}">
                      <a16:colId xmlns:a16="http://schemas.microsoft.com/office/drawing/2014/main" val="2153810033"/>
                    </a:ext>
                  </a:extLst>
                </a:gridCol>
              </a:tblGrid>
              <a:tr h="266700">
                <a:tc>
                  <a:txBody>
                    <a:bodyPr/>
                    <a:lstStyle/>
                    <a:p>
                      <a:pPr algn="l" rtl="0" fontAlgn="ctr"/>
                      <a:r>
                        <a:rPr lang="en-US" sz="1000" u="none" strike="noStrike" dirty="0">
                          <a:solidFill>
                            <a:schemeClr val="bg1"/>
                          </a:solidFill>
                          <a:effectLst/>
                        </a:rPr>
                        <a:t>Horse-Power</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Weight</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tc>
                  <a:txBody>
                    <a:bodyPr/>
                    <a:lstStyle/>
                    <a:p>
                      <a:pPr algn="l" rtl="0" fontAlgn="ctr"/>
                      <a:r>
                        <a:rPr lang="en-US" sz="1000" u="none" strike="noStrike" dirty="0">
                          <a:solidFill>
                            <a:schemeClr val="bg1"/>
                          </a:solidFill>
                          <a:effectLst/>
                        </a:rPr>
                        <a:t>Car Type</a:t>
                      </a:r>
                      <a:endParaRPr lang="en-US" sz="1000" b="0" i="0" u="none" strike="noStrike" dirty="0">
                        <a:solidFill>
                          <a:schemeClr val="bg1"/>
                        </a:solidFill>
                        <a:effectLst/>
                        <a:latin typeface="Arial" panose="020B0604020202020204" pitchFamily="34" charset="0"/>
                      </a:endParaRPr>
                    </a:p>
                  </a:txBody>
                  <a:tcPr marL="9525" marR="9525" marT="9525" marB="0" anchor="ctr">
                    <a:solidFill>
                      <a:srgbClr val="00B0F0"/>
                    </a:solidFill>
                  </a:tcPr>
                </a:tc>
                <a:extLst>
                  <a:ext uri="{0D108BD9-81ED-4DB2-BD59-A6C34878D82A}">
                    <a16:rowId xmlns:a16="http://schemas.microsoft.com/office/drawing/2014/main" val="320865094"/>
                  </a:ext>
                </a:extLst>
              </a:tr>
            </a:tbl>
          </a:graphicData>
        </a:graphic>
      </p:graphicFrame>
      <p:grpSp>
        <p:nvGrpSpPr>
          <p:cNvPr id="34" name="Group 33">
            <a:extLst>
              <a:ext uri="{FF2B5EF4-FFF2-40B4-BE49-F238E27FC236}">
                <a16:creationId xmlns:a16="http://schemas.microsoft.com/office/drawing/2014/main" id="{DBE2400B-1BC4-40F5-BCDE-3CBD50A1ADF5}"/>
              </a:ext>
            </a:extLst>
          </p:cNvPr>
          <p:cNvGrpSpPr/>
          <p:nvPr/>
        </p:nvGrpSpPr>
        <p:grpSpPr>
          <a:xfrm>
            <a:off x="2640977" y="2286000"/>
            <a:ext cx="905934" cy="444451"/>
            <a:chOff x="3039534" y="3276600"/>
            <a:chExt cx="1303866" cy="981075"/>
          </a:xfrm>
        </p:grpSpPr>
        <p:sp>
          <p:nvSpPr>
            <p:cNvPr id="35" name="Rectangle 34">
              <a:extLst>
                <a:ext uri="{FF2B5EF4-FFF2-40B4-BE49-F238E27FC236}">
                  <a16:creationId xmlns:a16="http://schemas.microsoft.com/office/drawing/2014/main" id="{6A50CE59-E109-4BEF-8873-0207A79BEBF5}"/>
                </a:ext>
              </a:extLst>
            </p:cNvPr>
            <p:cNvSpPr/>
            <p:nvPr/>
          </p:nvSpPr>
          <p:spPr>
            <a:xfrm>
              <a:off x="3039534" y="3733800"/>
              <a:ext cx="1151466" cy="122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Arrow: Up-Down 35">
              <a:extLst>
                <a:ext uri="{FF2B5EF4-FFF2-40B4-BE49-F238E27FC236}">
                  <a16:creationId xmlns:a16="http://schemas.microsoft.com/office/drawing/2014/main" id="{5BF982C7-0137-4B00-AC17-AE0EE6CE5E4B}"/>
                </a:ext>
              </a:extLst>
            </p:cNvPr>
            <p:cNvSpPr/>
            <p:nvPr/>
          </p:nvSpPr>
          <p:spPr>
            <a:xfrm>
              <a:off x="4114800" y="3276600"/>
              <a:ext cx="228600" cy="98107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AE611D08-4AAC-4A59-A32B-0A483DE94B18}"/>
              </a:ext>
            </a:extLst>
          </p:cNvPr>
          <p:cNvGrpSpPr/>
          <p:nvPr/>
        </p:nvGrpSpPr>
        <p:grpSpPr>
          <a:xfrm>
            <a:off x="2640977" y="5156451"/>
            <a:ext cx="905934" cy="444451"/>
            <a:chOff x="3039534" y="3276600"/>
            <a:chExt cx="1303866" cy="981075"/>
          </a:xfrm>
        </p:grpSpPr>
        <p:sp>
          <p:nvSpPr>
            <p:cNvPr id="38" name="Rectangle 37">
              <a:extLst>
                <a:ext uri="{FF2B5EF4-FFF2-40B4-BE49-F238E27FC236}">
                  <a16:creationId xmlns:a16="http://schemas.microsoft.com/office/drawing/2014/main" id="{933D69C9-407A-4FEB-AE83-E21EDF30D346}"/>
                </a:ext>
              </a:extLst>
            </p:cNvPr>
            <p:cNvSpPr/>
            <p:nvPr/>
          </p:nvSpPr>
          <p:spPr>
            <a:xfrm>
              <a:off x="3039534" y="3733800"/>
              <a:ext cx="1151466" cy="122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Arrow: Up-Down 38">
              <a:extLst>
                <a:ext uri="{FF2B5EF4-FFF2-40B4-BE49-F238E27FC236}">
                  <a16:creationId xmlns:a16="http://schemas.microsoft.com/office/drawing/2014/main" id="{44189637-232E-4882-BE47-97ABC54DBD43}"/>
                </a:ext>
              </a:extLst>
            </p:cNvPr>
            <p:cNvSpPr/>
            <p:nvPr/>
          </p:nvSpPr>
          <p:spPr>
            <a:xfrm>
              <a:off x="4114800" y="3276600"/>
              <a:ext cx="228600" cy="981075"/>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30C93F57-516D-4467-ACCC-5338B6A908B1}"/>
              </a:ext>
            </a:extLst>
          </p:cNvPr>
          <p:cNvSpPr txBox="1"/>
          <p:nvPr/>
        </p:nvSpPr>
        <p:spPr>
          <a:xfrm>
            <a:off x="2590800" y="2493409"/>
            <a:ext cx="914400" cy="400110"/>
          </a:xfrm>
          <a:prstGeom prst="rect">
            <a:avLst/>
          </a:prstGeom>
          <a:noFill/>
        </p:spPr>
        <p:txBody>
          <a:bodyPr wrap="square" rtlCol="0">
            <a:spAutoFit/>
          </a:bodyPr>
          <a:lstStyle/>
          <a:p>
            <a:r>
              <a:rPr lang="en-US" sz="1000" dirty="0" err="1"/>
              <a:t>HorsePower</a:t>
            </a:r>
            <a:r>
              <a:rPr lang="en-US" sz="1000" dirty="0"/>
              <a:t>&gt; 100.</a:t>
            </a:r>
            <a:endParaRPr lang="en-US" sz="1000" dirty="0">
              <a:solidFill>
                <a:schemeClr val="tx1">
                  <a:lumMod val="50000"/>
                  <a:lumOff val="50000"/>
                </a:schemeClr>
              </a:solidFill>
            </a:endParaRPr>
          </a:p>
        </p:txBody>
      </p:sp>
      <p:sp>
        <p:nvSpPr>
          <p:cNvPr id="43" name="TextBox 42">
            <a:extLst>
              <a:ext uri="{FF2B5EF4-FFF2-40B4-BE49-F238E27FC236}">
                <a16:creationId xmlns:a16="http://schemas.microsoft.com/office/drawing/2014/main" id="{8F74D1B2-9CDF-451B-9D9F-EB880CD31A90}"/>
              </a:ext>
            </a:extLst>
          </p:cNvPr>
          <p:cNvSpPr txBox="1"/>
          <p:nvPr/>
        </p:nvSpPr>
        <p:spPr>
          <a:xfrm>
            <a:off x="2610555" y="5365929"/>
            <a:ext cx="914400" cy="400110"/>
          </a:xfrm>
          <a:prstGeom prst="rect">
            <a:avLst/>
          </a:prstGeom>
          <a:noFill/>
        </p:spPr>
        <p:txBody>
          <a:bodyPr wrap="square" rtlCol="0">
            <a:spAutoFit/>
          </a:bodyPr>
          <a:lstStyle/>
          <a:p>
            <a:r>
              <a:rPr lang="en-US" sz="1000" dirty="0" err="1"/>
              <a:t>HorsePower</a:t>
            </a:r>
            <a:r>
              <a:rPr lang="en-US" sz="1000" dirty="0"/>
              <a:t>&gt; 200.</a:t>
            </a:r>
            <a:endParaRPr lang="en-US" sz="1000" dirty="0">
              <a:solidFill>
                <a:schemeClr val="tx1">
                  <a:lumMod val="50000"/>
                  <a:lumOff val="50000"/>
                </a:schemeClr>
              </a:solidFill>
            </a:endParaRPr>
          </a:p>
        </p:txBody>
      </p:sp>
      <p:sp>
        <p:nvSpPr>
          <p:cNvPr id="44" name="Rectangle 3">
            <a:extLst>
              <a:ext uri="{FF2B5EF4-FFF2-40B4-BE49-F238E27FC236}">
                <a16:creationId xmlns:a16="http://schemas.microsoft.com/office/drawing/2014/main" id="{AB7B931E-5879-4D16-9D46-89CA224C9394}"/>
              </a:ext>
            </a:extLst>
          </p:cNvPr>
          <p:cNvSpPr txBox="1">
            <a:spLocks noChangeArrowheads="1"/>
          </p:cNvSpPr>
          <p:nvPr/>
        </p:nvSpPr>
        <p:spPr>
          <a:xfrm>
            <a:off x="886176" y="1071732"/>
            <a:ext cx="1535289" cy="276999"/>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sz="1200" dirty="0"/>
              <a:t>Class = L (Majority) </a:t>
            </a:r>
          </a:p>
        </p:txBody>
      </p:sp>
      <p:sp>
        <p:nvSpPr>
          <p:cNvPr id="32" name="Rectangle 3">
            <a:extLst>
              <a:ext uri="{FF2B5EF4-FFF2-40B4-BE49-F238E27FC236}">
                <a16:creationId xmlns:a16="http://schemas.microsoft.com/office/drawing/2014/main" id="{D8D88C9B-7C9B-4E8B-94E5-8B740D0D06FF}"/>
              </a:ext>
            </a:extLst>
          </p:cNvPr>
          <p:cNvSpPr txBox="1">
            <a:spLocks noChangeArrowheads="1"/>
          </p:cNvSpPr>
          <p:nvPr/>
        </p:nvSpPr>
        <p:spPr>
          <a:xfrm>
            <a:off x="908754" y="5685651"/>
            <a:ext cx="1535289" cy="276999"/>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sz="1200" dirty="0"/>
              <a:t>Class = S (Majority) </a:t>
            </a:r>
          </a:p>
        </p:txBody>
      </p:sp>
      <p:sp>
        <p:nvSpPr>
          <p:cNvPr id="41" name="Rectangle 3">
            <a:extLst>
              <a:ext uri="{FF2B5EF4-FFF2-40B4-BE49-F238E27FC236}">
                <a16:creationId xmlns:a16="http://schemas.microsoft.com/office/drawing/2014/main" id="{8605BF5C-49B8-4335-83E2-CF79572D3478}"/>
              </a:ext>
            </a:extLst>
          </p:cNvPr>
          <p:cNvSpPr txBox="1">
            <a:spLocks noChangeArrowheads="1"/>
          </p:cNvSpPr>
          <p:nvPr/>
        </p:nvSpPr>
        <p:spPr>
          <a:xfrm>
            <a:off x="733776" y="3540892"/>
            <a:ext cx="2362200" cy="461665"/>
          </a:xfrm>
          <a:prstGeom prst="rect">
            <a:avLst/>
          </a:prstGeom>
          <a:noFill/>
        </p:spPr>
        <p:txBody>
          <a:bodyPr wrap="square">
            <a:sp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sz="1200" dirty="0"/>
              <a:t>Let us apply a function on the Horsepower column</a:t>
            </a:r>
          </a:p>
        </p:txBody>
      </p:sp>
      <p:sp>
        <p:nvSpPr>
          <p:cNvPr id="45" name="TextBox 44">
            <a:extLst>
              <a:ext uri="{FF2B5EF4-FFF2-40B4-BE49-F238E27FC236}">
                <a16:creationId xmlns:a16="http://schemas.microsoft.com/office/drawing/2014/main" id="{9A73D1BE-7287-41DF-8F07-05DC065324ED}"/>
              </a:ext>
            </a:extLst>
          </p:cNvPr>
          <p:cNvSpPr txBox="1"/>
          <p:nvPr/>
        </p:nvSpPr>
        <p:spPr>
          <a:xfrm>
            <a:off x="5597091" y="1231600"/>
            <a:ext cx="3124200" cy="4801314"/>
          </a:xfrm>
          <a:prstGeom prst="rect">
            <a:avLst/>
          </a:prstGeom>
          <a:noFill/>
        </p:spPr>
        <p:txBody>
          <a:bodyPr wrap="square" rtlCol="0">
            <a:spAutoFit/>
          </a:bodyPr>
          <a:lstStyle/>
          <a:p>
            <a:pPr marL="342900" indent="-342900">
              <a:buFont typeface="+mj-lt"/>
              <a:buAutoNum type="arabicPeriod"/>
            </a:pPr>
            <a:r>
              <a:rPr lang="en-US" sz="1600" dirty="0"/>
              <a:t>The smaller node on the top now is perfectly homogenous in target column and belongs to class “S”</a:t>
            </a:r>
          </a:p>
          <a:p>
            <a:pPr marL="342900" indent="-342900">
              <a:buFont typeface="+mj-lt"/>
              <a:buAutoNum type="arabicPeriod"/>
            </a:pPr>
            <a:endParaRPr lang="en-US" sz="1600" dirty="0"/>
          </a:p>
          <a:p>
            <a:pPr marL="342900" indent="-342900">
              <a:buFont typeface="+mj-lt"/>
              <a:buAutoNum type="arabicPeriod"/>
            </a:pPr>
            <a:r>
              <a:rPr lang="en-US" sz="1600" dirty="0"/>
              <a:t>The second node similarly belongs to “L”</a:t>
            </a:r>
          </a:p>
          <a:p>
            <a:pPr marL="342900" indent="-342900">
              <a:buFont typeface="+mj-lt"/>
              <a:buAutoNum type="arabicPeriod"/>
            </a:pPr>
            <a:endParaRPr lang="en-US" sz="1600" dirty="0"/>
          </a:p>
          <a:p>
            <a:pPr marL="342900" indent="-342900">
              <a:buFont typeface="+mj-lt"/>
              <a:buAutoNum type="arabicPeriod"/>
            </a:pPr>
            <a:r>
              <a:rPr lang="en-US" sz="1600" dirty="0"/>
              <a:t>The third node belongs to “S”</a:t>
            </a:r>
          </a:p>
          <a:p>
            <a:pPr marL="342900" indent="-342900">
              <a:buFont typeface="+mj-lt"/>
              <a:buAutoNum type="arabicPeriod"/>
            </a:pPr>
            <a:endParaRPr lang="en-US" sz="1600" dirty="0"/>
          </a:p>
          <a:p>
            <a:pPr marL="342900" indent="-342900">
              <a:buFont typeface="+mj-lt"/>
              <a:buAutoNum type="arabicPeriod"/>
            </a:pPr>
            <a:r>
              <a:rPr lang="en-US" sz="1600" dirty="0"/>
              <a:t>The fourth node belongs to “L”</a:t>
            </a:r>
          </a:p>
          <a:p>
            <a:pPr marL="342900" indent="-342900">
              <a:buFont typeface="+mj-lt"/>
              <a:buAutoNum type="arabicPeriod"/>
            </a:pPr>
            <a:endParaRPr lang="en-US" sz="1600" dirty="0"/>
          </a:p>
          <a:p>
            <a:pPr marL="342900" indent="-342900">
              <a:buFont typeface="+mj-lt"/>
              <a:buAutoNum type="arabicPeriod"/>
            </a:pPr>
            <a:r>
              <a:rPr lang="en-US" sz="1600" dirty="0"/>
              <a:t>There is no further need to split the data as it is perfectly homogenous!</a:t>
            </a:r>
          </a:p>
          <a:p>
            <a:endParaRPr lang="en-US" dirty="0"/>
          </a:p>
        </p:txBody>
      </p:sp>
      <p:sp>
        <p:nvSpPr>
          <p:cNvPr id="2" name="Rectangle 1">
            <a:extLst>
              <a:ext uri="{FF2B5EF4-FFF2-40B4-BE49-F238E27FC236}">
                <a16:creationId xmlns:a16="http://schemas.microsoft.com/office/drawing/2014/main" id="{6881B0AB-A4A7-4755-AA6E-8878D5282628}"/>
              </a:ext>
            </a:extLst>
          </p:cNvPr>
          <p:cNvSpPr/>
          <p:nvPr/>
        </p:nvSpPr>
        <p:spPr>
          <a:xfrm>
            <a:off x="228600" y="652127"/>
            <a:ext cx="3647217" cy="369332"/>
          </a:xfrm>
          <a:prstGeom prst="rect">
            <a:avLst/>
          </a:prstGeom>
        </p:spPr>
        <p:txBody>
          <a:bodyPr wrap="none">
            <a:spAutoFit/>
          </a:bodyPr>
          <a:lstStyle/>
          <a:p>
            <a:pPr marL="0" indent="0" fontAlgn="auto">
              <a:spcAft>
                <a:spcPts val="0"/>
              </a:spcAft>
              <a:buNone/>
            </a:pPr>
            <a:r>
              <a:rPr lang="en-US" altLang="en-US" b="1" u="sng" dirty="0"/>
              <a:t>Introduction to Decision Trees </a:t>
            </a:r>
            <a:r>
              <a:rPr lang="en-US" altLang="en-US" dirty="0"/>
              <a:t>-</a:t>
            </a:r>
          </a:p>
        </p:txBody>
      </p:sp>
    </p:spTree>
    <p:extLst>
      <p:ext uri="{BB962C8B-B14F-4D97-AF65-F5344CB8AC3E}">
        <p14:creationId xmlns:p14="http://schemas.microsoft.com/office/powerpoint/2010/main" val="2558762282"/>
      </p:ext>
    </p:extLst>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68511</TotalTime>
  <Words>3060</Words>
  <Application>Microsoft Office PowerPoint</Application>
  <PresentationFormat>On-screen Show (4:3)</PresentationFormat>
  <Paragraphs>614</Paragraphs>
  <Slides>46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Wipro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Valued Customer</dc:creator>
  <cp:lastModifiedBy>My PC</cp:lastModifiedBy>
  <cp:revision>1772</cp:revision>
  <dcterms:created xsi:type="dcterms:W3CDTF">2012-11-25T06:27:51Z</dcterms:created>
  <dcterms:modified xsi:type="dcterms:W3CDTF">2020-05-10T02:57:35Z</dcterms:modified>
</cp:coreProperties>
</file>