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94" r:id="rId3"/>
    <p:sldId id="258" r:id="rId4"/>
    <p:sldId id="295" r:id="rId5"/>
    <p:sldId id="296" r:id="rId6"/>
    <p:sldId id="297" r:id="rId7"/>
    <p:sldId id="264" r:id="rId8"/>
    <p:sldId id="265" r:id="rId9"/>
    <p:sldId id="266" r:id="rId10"/>
    <p:sldId id="267" r:id="rId11"/>
    <p:sldId id="268" r:id="rId12"/>
    <p:sldId id="301" r:id="rId13"/>
    <p:sldId id="302" r:id="rId14"/>
    <p:sldId id="303" r:id="rId15"/>
    <p:sldId id="269" r:id="rId16"/>
    <p:sldId id="270" r:id="rId17"/>
    <p:sldId id="291" r:id="rId18"/>
    <p:sldId id="272" r:id="rId19"/>
    <p:sldId id="273" r:id="rId20"/>
    <p:sldId id="274" r:id="rId21"/>
    <p:sldId id="275" r:id="rId22"/>
    <p:sldId id="276" r:id="rId23"/>
    <p:sldId id="277" r:id="rId24"/>
    <p:sldId id="278" r:id="rId25"/>
    <p:sldId id="279" r:id="rId26"/>
    <p:sldId id="280" r:id="rId27"/>
    <p:sldId id="292" r:id="rId28"/>
    <p:sldId id="260" r:id="rId29"/>
    <p:sldId id="262" r:id="rId30"/>
    <p:sldId id="263" r:id="rId31"/>
    <p:sldId id="281" r:id="rId32"/>
    <p:sldId id="282" r:id="rId33"/>
    <p:sldId id="298" r:id="rId34"/>
    <p:sldId id="283" r:id="rId35"/>
    <p:sldId id="285" r:id="rId36"/>
    <p:sldId id="259" r:id="rId37"/>
    <p:sldId id="286" r:id="rId38"/>
    <p:sldId id="287" r:id="rId39"/>
    <p:sldId id="288" r:id="rId40"/>
    <p:sldId id="289" r:id="rId41"/>
    <p:sldId id="290" r:id="rId42"/>
    <p:sldId id="293" r:id="rId43"/>
    <p:sldId id="299" r:id="rId44"/>
    <p:sldId id="30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262" autoAdjust="0"/>
  </p:normalViewPr>
  <p:slideViewPr>
    <p:cSldViewPr snapToGrid="0">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195C53-09EB-4965-BD7C-6BE0AB96C1A5}" type="datetimeFigureOut">
              <a:rPr lang="en-IN" smtClean="0"/>
              <a:t>08-02-2020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203A6E-6D45-4EF8-A897-45CBBB4995D5}" type="slidenum">
              <a:rPr lang="en-IN" smtClean="0"/>
              <a:t>‹#›</a:t>
            </a:fld>
            <a:endParaRPr lang="en-IN"/>
          </a:p>
        </p:txBody>
      </p:sp>
    </p:spTree>
    <p:extLst>
      <p:ext uri="{BB962C8B-B14F-4D97-AF65-F5344CB8AC3E}">
        <p14:creationId xmlns:p14="http://schemas.microsoft.com/office/powerpoint/2010/main" val="1841661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203A6E-6D45-4EF8-A897-45CBBB4995D5}" type="slidenum">
              <a:rPr lang="en-IN" smtClean="0"/>
              <a:t>2</a:t>
            </a:fld>
            <a:endParaRPr lang="en-IN"/>
          </a:p>
        </p:txBody>
      </p:sp>
    </p:spTree>
    <p:extLst>
      <p:ext uri="{BB962C8B-B14F-4D97-AF65-F5344CB8AC3E}">
        <p14:creationId xmlns:p14="http://schemas.microsoft.com/office/powerpoint/2010/main" val="3428419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6D203A6E-6D45-4EF8-A897-45CBBB4995D5}" type="slidenum">
              <a:rPr lang="en-IN" smtClean="0"/>
              <a:t>3</a:t>
            </a:fld>
            <a:endParaRPr lang="en-IN"/>
          </a:p>
        </p:txBody>
      </p:sp>
    </p:spTree>
    <p:extLst>
      <p:ext uri="{BB962C8B-B14F-4D97-AF65-F5344CB8AC3E}">
        <p14:creationId xmlns:p14="http://schemas.microsoft.com/office/powerpoint/2010/main" val="3773298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203A6E-6D45-4EF8-A897-45CBBB4995D5}" type="slidenum">
              <a:rPr lang="en-IN" smtClean="0"/>
              <a:t>4</a:t>
            </a:fld>
            <a:endParaRPr lang="en-IN"/>
          </a:p>
        </p:txBody>
      </p:sp>
    </p:spTree>
    <p:extLst>
      <p:ext uri="{BB962C8B-B14F-4D97-AF65-F5344CB8AC3E}">
        <p14:creationId xmlns:p14="http://schemas.microsoft.com/office/powerpoint/2010/main" val="132007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203A6E-6D45-4EF8-A897-45CBBB4995D5}" type="slidenum">
              <a:rPr lang="en-IN" smtClean="0"/>
              <a:t>5</a:t>
            </a:fld>
            <a:endParaRPr lang="en-IN"/>
          </a:p>
        </p:txBody>
      </p:sp>
    </p:spTree>
    <p:extLst>
      <p:ext uri="{BB962C8B-B14F-4D97-AF65-F5344CB8AC3E}">
        <p14:creationId xmlns:p14="http://schemas.microsoft.com/office/powerpoint/2010/main" val="470937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6D203A6E-6D45-4EF8-A897-45CBBB4995D5}" type="slidenum">
              <a:rPr lang="en-IN" smtClean="0"/>
              <a:t>6</a:t>
            </a:fld>
            <a:endParaRPr lang="en-IN"/>
          </a:p>
        </p:txBody>
      </p:sp>
    </p:spTree>
    <p:extLst>
      <p:ext uri="{BB962C8B-B14F-4D97-AF65-F5344CB8AC3E}">
        <p14:creationId xmlns:p14="http://schemas.microsoft.com/office/powerpoint/2010/main" val="303491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D203A6E-6D45-4EF8-A897-45CBBB4995D5}" type="slidenum">
              <a:rPr lang="en-IN" smtClean="0"/>
              <a:t>28</a:t>
            </a:fld>
            <a:endParaRPr lang="en-IN"/>
          </a:p>
        </p:txBody>
      </p:sp>
    </p:spTree>
    <p:extLst>
      <p:ext uri="{BB962C8B-B14F-4D97-AF65-F5344CB8AC3E}">
        <p14:creationId xmlns:p14="http://schemas.microsoft.com/office/powerpoint/2010/main" val="3551642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Product – </a:t>
            </a:r>
            <a:r>
              <a:rPr lang="en-IN" dirty="0" err="1"/>
              <a:t>catg</a:t>
            </a:r>
            <a:endParaRPr lang="en-IN" dirty="0"/>
          </a:p>
          <a:p>
            <a:r>
              <a:rPr lang="en-IN" dirty="0"/>
              <a:t>Age – continuous</a:t>
            </a:r>
          </a:p>
          <a:p>
            <a:r>
              <a:rPr lang="en-IN" dirty="0"/>
              <a:t>Usage</a:t>
            </a:r>
          </a:p>
          <a:p>
            <a:r>
              <a:rPr lang="en-IN" dirty="0"/>
              <a:t>Fitness: Interval</a:t>
            </a:r>
          </a:p>
          <a:p>
            <a:r>
              <a:rPr lang="en-IN" dirty="0"/>
              <a:t>Miles: Ratio</a:t>
            </a:r>
          </a:p>
        </p:txBody>
      </p:sp>
      <p:sp>
        <p:nvSpPr>
          <p:cNvPr id="4" name="Slide Number Placeholder 3"/>
          <p:cNvSpPr>
            <a:spLocks noGrp="1"/>
          </p:cNvSpPr>
          <p:nvPr>
            <p:ph type="sldNum" sz="quarter" idx="5"/>
          </p:nvPr>
        </p:nvSpPr>
        <p:spPr/>
        <p:txBody>
          <a:bodyPr/>
          <a:lstStyle/>
          <a:p>
            <a:fld id="{6D203A6E-6D45-4EF8-A897-45CBBB4995D5}" type="slidenum">
              <a:rPr lang="en-IN" smtClean="0"/>
              <a:t>36</a:t>
            </a:fld>
            <a:endParaRPr lang="en-IN"/>
          </a:p>
        </p:txBody>
      </p:sp>
    </p:spTree>
    <p:extLst>
      <p:ext uri="{BB962C8B-B14F-4D97-AF65-F5344CB8AC3E}">
        <p14:creationId xmlns:p14="http://schemas.microsoft.com/office/powerpoint/2010/main" val="3456375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56CF7B2-858F-4F50-BCC3-636E94529BF1}"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6" name="Slide Number Placeholder 5"/>
          <p:cNvSpPr>
            <a:spLocks noGrp="1"/>
          </p:cNvSpPr>
          <p:nvPr>
            <p:ph type="sldNum" sz="quarter" idx="12"/>
          </p:nvPr>
        </p:nvSpPr>
        <p:spPr/>
        <p:txBody>
          <a:bodyPr/>
          <a:lstStyle>
            <a:lvl1pPr>
              <a:defRPr/>
            </a:lvl1pPr>
          </a:lstStyle>
          <a:p>
            <a:pPr>
              <a:defRPr/>
            </a:pPr>
            <a:fld id="{015DF8B8-79AB-4254-8C21-852545C67BC9}"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265437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FC5B072-E32D-4654-86F7-FF9AF32F5160}"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6" name="Slide Number Placeholder 5"/>
          <p:cNvSpPr>
            <a:spLocks noGrp="1"/>
          </p:cNvSpPr>
          <p:nvPr>
            <p:ph type="sldNum" sz="quarter" idx="12"/>
          </p:nvPr>
        </p:nvSpPr>
        <p:spPr/>
        <p:txBody>
          <a:bodyPr/>
          <a:lstStyle>
            <a:lvl1pPr>
              <a:defRPr/>
            </a:lvl1pPr>
          </a:lstStyle>
          <a:p>
            <a:pPr>
              <a:defRPr/>
            </a:pPr>
            <a:fld id="{A2A40508-5529-4C85-A0CE-A25981475DCF}"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453383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CA849B5-65B0-4DFE-A6EF-D64D5A42BA67}"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6" name="Slide Number Placeholder 5"/>
          <p:cNvSpPr>
            <a:spLocks noGrp="1"/>
          </p:cNvSpPr>
          <p:nvPr>
            <p:ph type="sldNum" sz="quarter" idx="12"/>
          </p:nvPr>
        </p:nvSpPr>
        <p:spPr/>
        <p:txBody>
          <a:bodyPr/>
          <a:lstStyle>
            <a:lvl1pPr>
              <a:defRPr/>
            </a:lvl1pPr>
          </a:lstStyle>
          <a:p>
            <a:pPr>
              <a:defRPr/>
            </a:pPr>
            <a:fld id="{148F51FA-BF37-437E-AEC1-DACEE46B290A}"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526269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7" name="Shape 47"/>
          <p:cNvSpPr>
            <a:spLocks noGrp="1"/>
          </p:cNvSpPr>
          <p:nvPr>
            <p:ph type="sldNum" sz="quarter" idx="2"/>
          </p:nvPr>
        </p:nvSpPr>
        <p:spPr>
          <a:xfrm>
            <a:off x="8077200" y="6427574"/>
            <a:ext cx="2133600" cy="311572"/>
          </a:xfrm>
          <a:prstGeom prst="rect">
            <a:avLst/>
          </a:prstGeom>
        </p:spPr>
        <p:txBody>
          <a:bodyPr lIns="34289" tIns="34289" rIns="34289" bIns="34289"/>
          <a:lstStyle>
            <a:lvl1pPr algn="ctr">
              <a:defRPr sz="1000">
                <a:solidFill>
                  <a:srgbClr val="595959"/>
                </a:solidFill>
                <a:latin typeface="Candara"/>
                <a:ea typeface="Candara"/>
                <a:cs typeface="Candara"/>
                <a:sym typeface="Candara"/>
              </a:defRPr>
            </a:lvl1pPr>
          </a:lstStyle>
          <a:p>
            <a:fld id="{86CB4B4D-7CA3-9044-876B-883B54F8677D}" type="slidenum">
              <a:rPr/>
              <a:pPr/>
              <a:t>‹#›</a:t>
            </a:fld>
            <a:endParaRPr/>
          </a:p>
        </p:txBody>
      </p:sp>
    </p:spTree>
    <p:extLst>
      <p:ext uri="{BB962C8B-B14F-4D97-AF65-F5344CB8AC3E}">
        <p14:creationId xmlns:p14="http://schemas.microsoft.com/office/powerpoint/2010/main" val="116749615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477001"/>
            <a:ext cx="2844800" cy="365125"/>
          </a:xfrm>
        </p:spPr>
        <p:txBody>
          <a:bodyPr/>
          <a:lstStyle>
            <a:lvl1pPr>
              <a:defRPr/>
            </a:lvl1pPr>
          </a:lstStyle>
          <a:p>
            <a:pPr>
              <a:defRPr/>
            </a:pPr>
            <a:fld id="{DBDE819A-3679-4C3F-9B15-CE967F8F2CC1}"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a:xfrm>
            <a:off x="8737600" y="6477001"/>
            <a:ext cx="2844800" cy="365125"/>
          </a:xfrm>
        </p:spPr>
        <p:txBody>
          <a:bodyPr/>
          <a:lstStyle>
            <a:lvl1pPr>
              <a:defRPr/>
            </a:lvl1pPr>
          </a:lstStyle>
          <a:p>
            <a:pPr>
              <a:defRPr/>
            </a:pPr>
            <a:fld id="{68A28B74-D0B0-44C9-97BB-72A7317291C9}"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097142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C566F2A-F236-4408-B422-FD3080BDB266}"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6" name="Slide Number Placeholder 5"/>
          <p:cNvSpPr>
            <a:spLocks noGrp="1"/>
          </p:cNvSpPr>
          <p:nvPr>
            <p:ph type="sldNum" sz="quarter" idx="12"/>
          </p:nvPr>
        </p:nvSpPr>
        <p:spPr/>
        <p:txBody>
          <a:bodyPr/>
          <a:lstStyle>
            <a:lvl1pPr>
              <a:defRPr/>
            </a:lvl1pPr>
          </a:lstStyle>
          <a:p>
            <a:pPr>
              <a:defRPr/>
            </a:pPr>
            <a:fld id="{D43898BF-8F4F-4080-BCD2-F571F205BC2E}"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344316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B012128-0692-4185-B3E3-E85ADAE38AEC}"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7" name="Slide Number Placeholder 5"/>
          <p:cNvSpPr>
            <a:spLocks noGrp="1"/>
          </p:cNvSpPr>
          <p:nvPr>
            <p:ph type="sldNum" sz="quarter" idx="12"/>
          </p:nvPr>
        </p:nvSpPr>
        <p:spPr/>
        <p:txBody>
          <a:bodyPr/>
          <a:lstStyle>
            <a:lvl1pPr>
              <a:defRPr/>
            </a:lvl1pPr>
          </a:lstStyle>
          <a:p>
            <a:pPr>
              <a:defRPr/>
            </a:pPr>
            <a:fld id="{F1CE2383-5301-4A68-ACC6-895CE9F71700}"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871625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E3A89AD-ED0A-4F5D-8454-94DF34B3CF60}"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9" name="Slide Number Placeholder 5"/>
          <p:cNvSpPr>
            <a:spLocks noGrp="1"/>
          </p:cNvSpPr>
          <p:nvPr>
            <p:ph type="sldNum" sz="quarter" idx="12"/>
          </p:nvPr>
        </p:nvSpPr>
        <p:spPr/>
        <p:txBody>
          <a:bodyPr/>
          <a:lstStyle>
            <a:lvl1pPr>
              <a:defRPr/>
            </a:lvl1pPr>
          </a:lstStyle>
          <a:p>
            <a:pPr>
              <a:defRPr/>
            </a:pPr>
            <a:fld id="{910AE4E1-D2BB-4838-A326-2F1F42CBEF79}"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59179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0A4EEF4-667B-435F-AFF1-9560D74A0FEC}"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Himadri Das</a:t>
            </a:r>
          </a:p>
        </p:txBody>
      </p:sp>
      <p:sp>
        <p:nvSpPr>
          <p:cNvPr id="5" name="Slide Number Placeholder 5"/>
          <p:cNvSpPr>
            <a:spLocks noGrp="1"/>
          </p:cNvSpPr>
          <p:nvPr>
            <p:ph type="sldNum" sz="quarter" idx="12"/>
          </p:nvPr>
        </p:nvSpPr>
        <p:spPr/>
        <p:txBody>
          <a:bodyPr/>
          <a:lstStyle>
            <a:lvl1pPr>
              <a:defRPr/>
            </a:lvl1pPr>
          </a:lstStyle>
          <a:p>
            <a:pPr>
              <a:defRPr/>
            </a:pPr>
            <a:fld id="{2DD9E54C-AAE8-4B4D-AEA9-EDDF2CAD3115}"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097549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7C2D8D3-3D15-4A8E-9532-44C2FD8166C6}"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3"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Himadri Das</a:t>
            </a:r>
          </a:p>
        </p:txBody>
      </p:sp>
      <p:sp>
        <p:nvSpPr>
          <p:cNvPr id="4" name="Slide Number Placeholder 5"/>
          <p:cNvSpPr>
            <a:spLocks noGrp="1"/>
          </p:cNvSpPr>
          <p:nvPr>
            <p:ph type="sldNum" sz="quarter" idx="12"/>
          </p:nvPr>
        </p:nvSpPr>
        <p:spPr/>
        <p:txBody>
          <a:bodyPr/>
          <a:lstStyle>
            <a:lvl1pPr>
              <a:defRPr/>
            </a:lvl1pPr>
          </a:lstStyle>
          <a:p>
            <a:pPr>
              <a:defRPr/>
            </a:pPr>
            <a:fld id="{36FA5826-BAD6-45FD-B14B-B2B62F05BB7A}"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250255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647BF68-14A7-4261-9C45-34DA8BDD03C0}"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7" name="Slide Number Placeholder 5"/>
          <p:cNvSpPr>
            <a:spLocks noGrp="1"/>
          </p:cNvSpPr>
          <p:nvPr>
            <p:ph type="sldNum" sz="quarter" idx="12"/>
          </p:nvPr>
        </p:nvSpPr>
        <p:spPr/>
        <p:txBody>
          <a:bodyPr/>
          <a:lstStyle>
            <a:lvl1pPr>
              <a:defRPr/>
            </a:lvl1pPr>
          </a:lstStyle>
          <a:p>
            <a:pPr>
              <a:defRPr/>
            </a:pPr>
            <a:fld id="{1A91E6D7-5353-4EEE-BF34-EEB32780ADEC}"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28127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E48B74-01F6-4C39-B0C2-E42467ABAB71}"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7" name="Slide Number Placeholder 5"/>
          <p:cNvSpPr>
            <a:spLocks noGrp="1"/>
          </p:cNvSpPr>
          <p:nvPr>
            <p:ph type="sldNum" sz="quarter" idx="12"/>
          </p:nvPr>
        </p:nvSpPr>
        <p:spPr/>
        <p:txBody>
          <a:bodyPr/>
          <a:lstStyle>
            <a:lvl1pPr>
              <a:defRPr/>
            </a:lvl1pPr>
          </a:lstStyle>
          <a:p>
            <a:pPr>
              <a:defRPr/>
            </a:pPr>
            <a:fld id="{D064BD2A-4708-4F08-A423-11195647154D}"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57764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ctr" fontAlgn="auto">
              <a:spcBef>
                <a:spcPts val="0"/>
              </a:spcBef>
              <a:spcAft>
                <a:spcPts val="0"/>
              </a:spcAft>
              <a:defRPr sz="1400">
                <a:solidFill>
                  <a:schemeClr val="tx1">
                    <a:lumMod val="65000"/>
                    <a:lumOff val="35000"/>
                  </a:schemeClr>
                </a:solidFill>
                <a:latin typeface="Candara" pitchFamily="34" charset="0"/>
                <a:cs typeface="+mn-cs"/>
              </a:defRPr>
            </a:lvl1pPr>
          </a:lstStyle>
          <a:p>
            <a:pPr>
              <a:defRPr/>
            </a:pPr>
            <a:fld id="{E3466A14-A8D2-42CA-82EB-A674026EB971}"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ctr" fontAlgn="auto">
              <a:spcBef>
                <a:spcPts val="0"/>
              </a:spcBef>
              <a:spcAft>
                <a:spcPts val="0"/>
              </a:spcAft>
              <a:defRPr sz="1400">
                <a:solidFill>
                  <a:schemeClr val="tx1">
                    <a:lumMod val="65000"/>
                    <a:lumOff val="35000"/>
                  </a:schemeClr>
                </a:solidFill>
                <a:latin typeface="Candara" pitchFamily="34" charset="0"/>
                <a:cs typeface="+mn-cs"/>
              </a:defRPr>
            </a:lvl1pPr>
          </a:lstStyle>
          <a:p>
            <a:pPr>
              <a:defRPr/>
            </a:pPr>
            <a:fld id="{D320241F-32C3-4363-9FC9-6BB1E5183521}" type="slidenum">
              <a:rPr lang="en-US">
                <a:solidFill>
                  <a:prstClr val="black">
                    <a:lumMod val="65000"/>
                    <a:lumOff val="35000"/>
                  </a:prstClr>
                </a:solidFill>
              </a:rPr>
              <a:pPr>
                <a:defRPr/>
              </a:pPr>
              <a:t>‹#›</a:t>
            </a:fld>
            <a:endParaRPr lang="en-US">
              <a:solidFill>
                <a:prstClr val="black">
                  <a:lumMod val="65000"/>
                  <a:lumOff val="35000"/>
                </a:prstClr>
              </a:solidFill>
            </a:endParaRPr>
          </a:p>
        </p:txBody>
      </p:sp>
      <p:sp>
        <p:nvSpPr>
          <p:cNvPr id="8" name="Rectangle 7"/>
          <p:cNvSpPr/>
          <p:nvPr userDrawn="1"/>
        </p:nvSpPr>
        <p:spPr>
          <a:xfrm>
            <a:off x="0" y="0"/>
            <a:ext cx="508000" cy="685800"/>
          </a:xfrm>
          <a:prstGeom prst="rect">
            <a:avLst/>
          </a:prstGeom>
          <a:solidFill>
            <a:srgbClr val="0F75B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userDrawn="1"/>
        </p:nvSpPr>
        <p:spPr>
          <a:xfrm>
            <a:off x="0" y="685800"/>
            <a:ext cx="508000" cy="685800"/>
          </a:xfrm>
          <a:prstGeom prst="rect">
            <a:avLst/>
          </a:prstGeom>
          <a:solidFill>
            <a:srgbClr val="25AAE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pic>
        <p:nvPicPr>
          <p:cNvPr id="3" name="Picture 3"/>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392485" y="304800"/>
            <a:ext cx="3494715" cy="533400"/>
          </a:xfrm>
          <a:prstGeom prst="rect">
            <a:avLst/>
          </a:prstGeom>
          <a:solidFill>
            <a:schemeClr val="bg1"/>
          </a:solidFill>
          <a:ln>
            <a:noFill/>
          </a:ln>
          <a:effectLst/>
        </p:spPr>
      </p:pic>
    </p:spTree>
    <p:extLst>
      <p:ext uri="{BB962C8B-B14F-4D97-AF65-F5344CB8AC3E}">
        <p14:creationId xmlns:p14="http://schemas.microsoft.com/office/powerpoint/2010/main" val="10931784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rtl="0" eaLnBrk="0" fontAlgn="base" hangingPunct="0">
        <a:spcBef>
          <a:spcPct val="0"/>
        </a:spcBef>
        <a:spcAft>
          <a:spcPct val="0"/>
        </a:spcAft>
        <a:defRPr sz="4400" kern="1200">
          <a:solidFill>
            <a:schemeClr val="tx1"/>
          </a:solidFill>
          <a:latin typeface="Corbel" pitchFamily="34" charset="0"/>
          <a:ea typeface="+mj-ea"/>
          <a:cs typeface="+mj-cs"/>
        </a:defRPr>
      </a:lvl1pPr>
      <a:lvl2pPr algn="l" rtl="0" eaLnBrk="0" fontAlgn="base" hangingPunct="0">
        <a:spcBef>
          <a:spcPct val="0"/>
        </a:spcBef>
        <a:spcAft>
          <a:spcPct val="0"/>
        </a:spcAft>
        <a:defRPr sz="4400">
          <a:solidFill>
            <a:schemeClr val="tx1"/>
          </a:solidFill>
          <a:latin typeface="Corbel" pitchFamily="34" charset="0"/>
        </a:defRPr>
      </a:lvl2pPr>
      <a:lvl3pPr algn="l" rtl="0" eaLnBrk="0" fontAlgn="base" hangingPunct="0">
        <a:spcBef>
          <a:spcPct val="0"/>
        </a:spcBef>
        <a:spcAft>
          <a:spcPct val="0"/>
        </a:spcAft>
        <a:defRPr sz="4400">
          <a:solidFill>
            <a:schemeClr val="tx1"/>
          </a:solidFill>
          <a:latin typeface="Corbel" pitchFamily="34" charset="0"/>
        </a:defRPr>
      </a:lvl3pPr>
      <a:lvl4pPr algn="l" rtl="0" eaLnBrk="0" fontAlgn="base" hangingPunct="0">
        <a:spcBef>
          <a:spcPct val="0"/>
        </a:spcBef>
        <a:spcAft>
          <a:spcPct val="0"/>
        </a:spcAft>
        <a:defRPr sz="4400">
          <a:solidFill>
            <a:schemeClr val="tx1"/>
          </a:solidFill>
          <a:latin typeface="Corbel" pitchFamily="34" charset="0"/>
        </a:defRPr>
      </a:lvl4pPr>
      <a:lvl5pPr algn="l" rtl="0" eaLnBrk="0" fontAlgn="base" hangingPunct="0">
        <a:spcBef>
          <a:spcPct val="0"/>
        </a:spcBef>
        <a:spcAft>
          <a:spcPct val="0"/>
        </a:spcAft>
        <a:defRPr sz="4400">
          <a:solidFill>
            <a:schemeClr val="tx1"/>
          </a:solidFill>
          <a:latin typeface="Corbel" pitchFamily="34" charset="0"/>
        </a:defRPr>
      </a:lvl5pPr>
      <a:lvl6pPr marL="457200" algn="l" rtl="0" fontAlgn="base">
        <a:spcBef>
          <a:spcPct val="0"/>
        </a:spcBef>
        <a:spcAft>
          <a:spcPct val="0"/>
        </a:spcAft>
        <a:defRPr sz="4400">
          <a:solidFill>
            <a:schemeClr val="tx1"/>
          </a:solidFill>
          <a:latin typeface="Corbel" pitchFamily="34" charset="0"/>
        </a:defRPr>
      </a:lvl6pPr>
      <a:lvl7pPr marL="914400" algn="l" rtl="0" fontAlgn="base">
        <a:spcBef>
          <a:spcPct val="0"/>
        </a:spcBef>
        <a:spcAft>
          <a:spcPct val="0"/>
        </a:spcAft>
        <a:defRPr sz="4400">
          <a:solidFill>
            <a:schemeClr val="tx1"/>
          </a:solidFill>
          <a:latin typeface="Corbel" pitchFamily="34" charset="0"/>
        </a:defRPr>
      </a:lvl7pPr>
      <a:lvl8pPr marL="1371600" algn="l" rtl="0" fontAlgn="base">
        <a:spcBef>
          <a:spcPct val="0"/>
        </a:spcBef>
        <a:spcAft>
          <a:spcPct val="0"/>
        </a:spcAft>
        <a:defRPr sz="4400">
          <a:solidFill>
            <a:schemeClr val="tx1"/>
          </a:solidFill>
          <a:latin typeface="Corbel" pitchFamily="34" charset="0"/>
        </a:defRPr>
      </a:lvl8pPr>
      <a:lvl9pPr marL="1828800" algn="l" rtl="0" fontAlgn="base">
        <a:spcBef>
          <a:spcPct val="0"/>
        </a:spcBef>
        <a:spcAft>
          <a:spcPct val="0"/>
        </a:spcAft>
        <a:defRPr sz="4400">
          <a:solidFill>
            <a:schemeClr val="tx1"/>
          </a:solidFill>
          <a:latin typeface="Corbe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Candara"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Candara"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Candara"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conomictimes.indiatimes.com/articleshow/52450273.cms?utm_source=contentofinterest&amp;utm_medium=text&amp;utm_campaign=cppst"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hyperlink" Target="https://www.cnbc.com/2018/09/12/median-household-income-climbs-to-new-high-of-61372.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timesofindia.indiatimes.com/articleshow/45292785.cms?utm_source=contentofinterest&amp;utm_medium=text&amp;utm_campaign=cpps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015" y="1589314"/>
            <a:ext cx="11527970" cy="2732315"/>
          </a:xfrm>
        </p:spPr>
        <p:txBody>
          <a:bodyPr>
            <a:normAutofit/>
          </a:bodyPr>
          <a:lstStyle/>
          <a:p>
            <a:pPr algn="ctr"/>
            <a:r>
              <a:rPr lang="en-IN" b="1">
                <a:solidFill>
                  <a:schemeClr val="accent5">
                    <a:lumMod val="75000"/>
                  </a:schemeClr>
                </a:solidFill>
                <a:latin typeface="+mn-lt"/>
              </a:rPr>
              <a:t>Statistical </a:t>
            </a:r>
            <a:r>
              <a:rPr lang="en-IN" b="1" smtClean="0">
                <a:solidFill>
                  <a:schemeClr val="accent5">
                    <a:lumMod val="75000"/>
                  </a:schemeClr>
                </a:solidFill>
                <a:latin typeface="+mn-lt"/>
              </a:rPr>
              <a:t>Learning</a:t>
            </a:r>
            <a:r>
              <a:rPr lang="en-IN" dirty="0"/>
              <a:t/>
            </a:r>
            <a:br>
              <a:rPr lang="en-IN" dirty="0"/>
            </a:br>
            <a:r>
              <a:rPr lang="en-IN" dirty="0"/>
              <a:t/>
            </a:r>
            <a:br>
              <a:rPr lang="en-IN" dirty="0"/>
            </a:br>
            <a:r>
              <a:rPr lang="en-IN" sz="4000" b="1" dirty="0">
                <a:solidFill>
                  <a:schemeClr val="tx1">
                    <a:tint val="75000"/>
                  </a:schemeClr>
                </a:solidFill>
                <a:latin typeface="Candara" pitchFamily="34" charset="0"/>
                <a:ea typeface="+mn-ea"/>
                <a:cs typeface="+mn-cs"/>
              </a:rPr>
              <a:t>What do the numbers tell?</a:t>
            </a:r>
          </a:p>
        </p:txBody>
      </p:sp>
    </p:spTree>
    <p:extLst>
      <p:ext uri="{BB962C8B-B14F-4D97-AF65-F5344CB8AC3E}">
        <p14:creationId xmlns:p14="http://schemas.microsoft.com/office/powerpoint/2010/main" val="1426788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Median</a:t>
            </a:r>
          </a:p>
        </p:txBody>
      </p:sp>
      <p:sp>
        <p:nvSpPr>
          <p:cNvPr id="3" name="Content Placeholder 2"/>
          <p:cNvSpPr>
            <a:spLocks noGrp="1"/>
          </p:cNvSpPr>
          <p:nvPr>
            <p:ph idx="1"/>
          </p:nvPr>
        </p:nvSpPr>
        <p:spPr>
          <a:xfrm>
            <a:off x="425004" y="1825626"/>
            <a:ext cx="10928797" cy="4781237"/>
          </a:xfrm>
        </p:spPr>
        <p:txBody>
          <a:bodyPr>
            <a:normAutofit/>
          </a:bodyPr>
          <a:lstStyle/>
          <a:p>
            <a:r>
              <a:rPr lang="en-IN" dirty="0"/>
              <a:t>Median is the middle most observation when you arrange data in ascending order of magnitude. Median is such 50% of the observations are above the median and 50% of the observations are below the median.</a:t>
            </a:r>
          </a:p>
          <a:p>
            <a:r>
              <a:rPr lang="en-IN" dirty="0"/>
              <a:t>Median is a very useful measure for ranked data in the context Preferences and rating. It is not affected by extreme values (greater resistance to outliers)</a:t>
            </a:r>
          </a:p>
          <a:p>
            <a:r>
              <a:rPr lang="en-IN" dirty="0"/>
              <a:t>Median = (n+1)/2 </a:t>
            </a:r>
            <a:r>
              <a:rPr lang="en-IN" dirty="0" err="1"/>
              <a:t>th</a:t>
            </a:r>
            <a:r>
              <a:rPr lang="en-IN" dirty="0"/>
              <a:t> value of ranked data.</a:t>
            </a:r>
          </a:p>
          <a:p>
            <a:r>
              <a:rPr lang="en-IN" dirty="0"/>
              <a:t>n = Number of observations in the sample</a:t>
            </a:r>
          </a:p>
          <a:p>
            <a:endParaRPr lang="en-IN" dirty="0"/>
          </a:p>
        </p:txBody>
      </p:sp>
    </p:spTree>
    <p:extLst>
      <p:ext uri="{BB962C8B-B14F-4D97-AF65-F5344CB8AC3E}">
        <p14:creationId xmlns:p14="http://schemas.microsoft.com/office/powerpoint/2010/main" val="4202070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 - Example</a:t>
            </a:r>
          </a:p>
        </p:txBody>
      </p:sp>
      <p:sp>
        <p:nvSpPr>
          <p:cNvPr id="3" name="Content Placeholder 2"/>
          <p:cNvSpPr>
            <a:spLocks noGrp="1"/>
          </p:cNvSpPr>
          <p:nvPr>
            <p:ph idx="1"/>
          </p:nvPr>
        </p:nvSpPr>
        <p:spPr>
          <a:xfrm>
            <a:off x="656825" y="1825626"/>
            <a:ext cx="10696977" cy="4716843"/>
          </a:xfrm>
        </p:spPr>
        <p:txBody>
          <a:bodyPr/>
          <a:lstStyle/>
          <a:p>
            <a:r>
              <a:rPr lang="en-IN" dirty="0"/>
              <a:t>Marks obtained by 7 students in computer science exam are given below: Compute the median.</a:t>
            </a:r>
          </a:p>
          <a:p>
            <a:pPr marL="0" indent="0">
              <a:buNone/>
            </a:pPr>
            <a:r>
              <a:rPr lang="en-IN" dirty="0"/>
              <a:t>  45	40	60	80	90	65	55</a:t>
            </a:r>
          </a:p>
          <a:p>
            <a:r>
              <a:rPr lang="en-IN" dirty="0"/>
              <a:t>Arranging the data after ranking them</a:t>
            </a:r>
          </a:p>
          <a:p>
            <a:pPr marL="0" indent="0">
              <a:buNone/>
            </a:pPr>
            <a:r>
              <a:rPr lang="en-IN" dirty="0"/>
              <a:t>  40    45    55    60    65    80    90</a:t>
            </a:r>
          </a:p>
          <a:p>
            <a:r>
              <a:rPr lang="en-IN" dirty="0"/>
              <a:t>Median = (n+1)/2 </a:t>
            </a:r>
            <a:r>
              <a:rPr lang="en-IN" dirty="0" err="1"/>
              <a:t>th</a:t>
            </a:r>
            <a:r>
              <a:rPr lang="en-IN" dirty="0"/>
              <a:t> value in this set = (7+1)/2 </a:t>
            </a:r>
            <a:r>
              <a:rPr lang="en-IN" dirty="0" err="1"/>
              <a:t>th</a:t>
            </a:r>
            <a:r>
              <a:rPr lang="en-IN" dirty="0"/>
              <a:t> observation= 4th observation=60</a:t>
            </a:r>
          </a:p>
          <a:p>
            <a:r>
              <a:rPr lang="en-IN" dirty="0"/>
              <a:t>Hence median = 60 for this problem.</a:t>
            </a:r>
          </a:p>
          <a:p>
            <a:pPr marL="0" indent="0">
              <a:buNone/>
            </a:pPr>
            <a:endParaRPr lang="en-IN" dirty="0"/>
          </a:p>
        </p:txBody>
      </p:sp>
    </p:spTree>
    <p:extLst>
      <p:ext uri="{BB962C8B-B14F-4D97-AF65-F5344CB8AC3E}">
        <p14:creationId xmlns:p14="http://schemas.microsoft.com/office/powerpoint/2010/main" val="3812469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a:xfrm>
            <a:off x="1189263" y="5500156"/>
            <a:ext cx="10696977" cy="857102"/>
          </a:xfrm>
        </p:spPr>
        <p:txBody>
          <a:bodyPr/>
          <a:lstStyle/>
          <a:p>
            <a:pPr marL="0" indent="0">
              <a:buNone/>
            </a:pPr>
            <a:r>
              <a:rPr lang="en-IN" sz="2000" dirty="0">
                <a:hlinkClick r:id="rId2"/>
              </a:rPr>
              <a:t>https://economictimes.indiatimes.com/articleshow/52450273.cms?utm_source=contentofinterest&amp;utm_medium=text&amp;utm_campaign=cppst</a:t>
            </a:r>
            <a:endParaRPr lang="en-IN" sz="2000" dirty="0"/>
          </a:p>
        </p:txBody>
      </p:sp>
      <p:pic>
        <p:nvPicPr>
          <p:cNvPr id="4" name="Picture 3">
            <a:extLst>
              <a:ext uri="{FF2B5EF4-FFF2-40B4-BE49-F238E27FC236}">
                <a16:creationId xmlns:a16="http://schemas.microsoft.com/office/drawing/2014/main" id="{9D5D0EC5-47E4-49C8-AF08-16AC90978B3E}"/>
              </a:ext>
            </a:extLst>
          </p:cNvPr>
          <p:cNvPicPr>
            <a:picLocks noChangeAspect="1"/>
          </p:cNvPicPr>
          <p:nvPr/>
        </p:nvPicPr>
        <p:blipFill>
          <a:blip r:embed="rId3"/>
          <a:stretch>
            <a:fillRect/>
          </a:stretch>
        </p:blipFill>
        <p:spPr>
          <a:xfrm>
            <a:off x="1265463" y="2167165"/>
            <a:ext cx="8251894" cy="3120119"/>
          </a:xfrm>
          <a:prstGeom prst="rect">
            <a:avLst/>
          </a:prstGeom>
        </p:spPr>
      </p:pic>
      <p:pic>
        <p:nvPicPr>
          <p:cNvPr id="5" name="Picture 4">
            <a:extLst>
              <a:ext uri="{FF2B5EF4-FFF2-40B4-BE49-F238E27FC236}">
                <a16:creationId xmlns:a16="http://schemas.microsoft.com/office/drawing/2014/main" id="{E5FDE07A-C974-4BEF-8980-7C1F780603C7}"/>
              </a:ext>
            </a:extLst>
          </p:cNvPr>
          <p:cNvPicPr>
            <a:picLocks noChangeAspect="1"/>
          </p:cNvPicPr>
          <p:nvPr/>
        </p:nvPicPr>
        <p:blipFill>
          <a:blip r:embed="rId4"/>
          <a:stretch>
            <a:fillRect/>
          </a:stretch>
        </p:blipFill>
        <p:spPr>
          <a:xfrm>
            <a:off x="1448480" y="928916"/>
            <a:ext cx="7705725" cy="1238250"/>
          </a:xfrm>
          <a:prstGeom prst="rect">
            <a:avLst/>
          </a:prstGeom>
        </p:spPr>
      </p:pic>
    </p:spTree>
    <p:extLst>
      <p:ext uri="{BB962C8B-B14F-4D97-AF65-F5344CB8AC3E}">
        <p14:creationId xmlns:p14="http://schemas.microsoft.com/office/powerpoint/2010/main" val="2876408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a:xfrm>
            <a:off x="609600" y="2118180"/>
            <a:ext cx="10696977" cy="3999591"/>
          </a:xfrm>
        </p:spPr>
        <p:txBody>
          <a:bodyPr/>
          <a:lstStyle/>
          <a:p>
            <a:pPr marL="0" indent="0">
              <a:buNone/>
            </a:pPr>
            <a:r>
              <a:rPr lang="en-US" sz="2400" dirty="0"/>
              <a:t>If you're a member of the middle class, chances are things are looking up. </a:t>
            </a:r>
            <a:r>
              <a:rPr lang="en-US" sz="2400" b="1" dirty="0"/>
              <a:t>Median </a:t>
            </a:r>
            <a:r>
              <a:rPr lang="en-US" sz="2400" dirty="0"/>
              <a:t>household income reached a record $61,372 in 2017, up 1.8 percent from $60,309 in 2016.This marks the third year in a row that </a:t>
            </a:r>
            <a:r>
              <a:rPr lang="en-US" sz="2400" b="1" dirty="0"/>
              <a:t>median </a:t>
            </a:r>
            <a:r>
              <a:rPr lang="en-US" sz="2400" dirty="0"/>
              <a:t>household income has gone up, according to the U.S. Census Bureau, which compiled the data.</a:t>
            </a:r>
          </a:p>
          <a:p>
            <a:pPr marL="0" indent="0">
              <a:buNone/>
            </a:pPr>
            <a:endParaRPr lang="en-US" sz="2400" dirty="0">
              <a:hlinkClick r:id="rId2"/>
            </a:endParaRPr>
          </a:p>
          <a:p>
            <a:pPr marL="0" indent="0">
              <a:buNone/>
            </a:pPr>
            <a:r>
              <a:rPr lang="en-US" sz="2400" dirty="0">
                <a:hlinkClick r:id="rId2"/>
              </a:rPr>
              <a:t>https://www.cnbc.com/2018/09/12/median-household-income-climbs-to-new-high-of-61372.html</a:t>
            </a:r>
            <a:endParaRPr lang="en-US" sz="2400" dirty="0"/>
          </a:p>
          <a:p>
            <a:pPr marL="0" indent="0">
              <a:buNone/>
            </a:pPr>
            <a:endParaRPr lang="en-US" sz="2400" dirty="0"/>
          </a:p>
        </p:txBody>
      </p:sp>
      <p:sp>
        <p:nvSpPr>
          <p:cNvPr id="5" name="Title 1">
            <a:extLst>
              <a:ext uri="{FF2B5EF4-FFF2-40B4-BE49-F238E27FC236}">
                <a16:creationId xmlns:a16="http://schemas.microsoft.com/office/drawing/2014/main" id="{47469E37-AC55-4D92-A790-D15142AA9AF9}"/>
              </a:ext>
            </a:extLst>
          </p:cNvPr>
          <p:cNvSpPr txBox="1">
            <a:spLocks/>
          </p:cNvSpPr>
          <p:nvPr/>
        </p:nvSpPr>
        <p:spPr bwMode="auto">
          <a:xfrm>
            <a:off x="697346" y="97518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1"/>
                </a:solidFill>
                <a:latin typeface="Corbel" pitchFamily="34" charset="0"/>
                <a:ea typeface="+mj-ea"/>
                <a:cs typeface="+mj-cs"/>
              </a:defRPr>
            </a:lvl1pPr>
            <a:lvl2pPr algn="l" rtl="0" eaLnBrk="0" fontAlgn="base" hangingPunct="0">
              <a:spcBef>
                <a:spcPct val="0"/>
              </a:spcBef>
              <a:spcAft>
                <a:spcPct val="0"/>
              </a:spcAft>
              <a:defRPr sz="4400">
                <a:solidFill>
                  <a:schemeClr val="tx1"/>
                </a:solidFill>
                <a:latin typeface="Corbel" pitchFamily="34" charset="0"/>
              </a:defRPr>
            </a:lvl2pPr>
            <a:lvl3pPr algn="l" rtl="0" eaLnBrk="0" fontAlgn="base" hangingPunct="0">
              <a:spcBef>
                <a:spcPct val="0"/>
              </a:spcBef>
              <a:spcAft>
                <a:spcPct val="0"/>
              </a:spcAft>
              <a:defRPr sz="4400">
                <a:solidFill>
                  <a:schemeClr val="tx1"/>
                </a:solidFill>
                <a:latin typeface="Corbel" pitchFamily="34" charset="0"/>
              </a:defRPr>
            </a:lvl3pPr>
            <a:lvl4pPr algn="l" rtl="0" eaLnBrk="0" fontAlgn="base" hangingPunct="0">
              <a:spcBef>
                <a:spcPct val="0"/>
              </a:spcBef>
              <a:spcAft>
                <a:spcPct val="0"/>
              </a:spcAft>
              <a:defRPr sz="4400">
                <a:solidFill>
                  <a:schemeClr val="tx1"/>
                </a:solidFill>
                <a:latin typeface="Corbel" pitchFamily="34" charset="0"/>
              </a:defRPr>
            </a:lvl4pPr>
            <a:lvl5pPr algn="l" rtl="0" eaLnBrk="0" fontAlgn="base" hangingPunct="0">
              <a:spcBef>
                <a:spcPct val="0"/>
              </a:spcBef>
              <a:spcAft>
                <a:spcPct val="0"/>
              </a:spcAft>
              <a:defRPr sz="4400">
                <a:solidFill>
                  <a:schemeClr val="tx1"/>
                </a:solidFill>
                <a:latin typeface="Corbel" pitchFamily="34" charset="0"/>
              </a:defRPr>
            </a:lvl5pPr>
            <a:lvl6pPr marL="457200" algn="l" rtl="0" fontAlgn="base">
              <a:spcBef>
                <a:spcPct val="0"/>
              </a:spcBef>
              <a:spcAft>
                <a:spcPct val="0"/>
              </a:spcAft>
              <a:defRPr sz="4400">
                <a:solidFill>
                  <a:schemeClr val="tx1"/>
                </a:solidFill>
                <a:latin typeface="Corbel" pitchFamily="34" charset="0"/>
              </a:defRPr>
            </a:lvl6pPr>
            <a:lvl7pPr marL="914400" algn="l" rtl="0" fontAlgn="base">
              <a:spcBef>
                <a:spcPct val="0"/>
              </a:spcBef>
              <a:spcAft>
                <a:spcPct val="0"/>
              </a:spcAft>
              <a:defRPr sz="4400">
                <a:solidFill>
                  <a:schemeClr val="tx1"/>
                </a:solidFill>
                <a:latin typeface="Corbel" pitchFamily="34" charset="0"/>
              </a:defRPr>
            </a:lvl7pPr>
            <a:lvl8pPr marL="1371600" algn="l" rtl="0" fontAlgn="base">
              <a:spcBef>
                <a:spcPct val="0"/>
              </a:spcBef>
              <a:spcAft>
                <a:spcPct val="0"/>
              </a:spcAft>
              <a:defRPr sz="4400">
                <a:solidFill>
                  <a:schemeClr val="tx1"/>
                </a:solidFill>
                <a:latin typeface="Corbel" pitchFamily="34" charset="0"/>
              </a:defRPr>
            </a:lvl8pPr>
            <a:lvl9pPr marL="1828800" algn="l" rtl="0" fontAlgn="base">
              <a:spcBef>
                <a:spcPct val="0"/>
              </a:spcBef>
              <a:spcAft>
                <a:spcPct val="0"/>
              </a:spcAft>
              <a:defRPr sz="4400">
                <a:solidFill>
                  <a:schemeClr val="tx1"/>
                </a:solidFill>
                <a:latin typeface="Corbel" pitchFamily="34" charset="0"/>
              </a:defRPr>
            </a:lvl9pPr>
          </a:lstStyle>
          <a:p>
            <a:r>
              <a:rPr lang="en-US" sz="3200" b="1" dirty="0"/>
              <a:t>US median household income climbs to new high</a:t>
            </a:r>
            <a:endParaRPr lang="en-US" b="1" dirty="0"/>
          </a:p>
        </p:txBody>
      </p:sp>
    </p:spTree>
    <p:extLst>
      <p:ext uri="{BB962C8B-B14F-4D97-AF65-F5344CB8AC3E}">
        <p14:creationId xmlns:p14="http://schemas.microsoft.com/office/powerpoint/2010/main" val="2540041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a:xfrm>
            <a:off x="609600" y="2118180"/>
            <a:ext cx="10696977" cy="3999591"/>
          </a:xfrm>
        </p:spPr>
        <p:txBody>
          <a:bodyPr/>
          <a:lstStyle/>
          <a:p>
            <a:pPr marL="0" indent="0">
              <a:buNone/>
            </a:pPr>
            <a:r>
              <a:rPr lang="en-US" sz="2400" dirty="0"/>
              <a:t>………. Questions about the response time of ambulances dispatched to the stadium were also raised. The head of New South Wales Ambulance was to be hauled before the state health minister Jillian Skinner on Thursday after the ambulance authority issued conflicting statements about their response times. The arrival of the first ambulance took 15 minutes, NSW Ambulance clarified in a statement on Wednesday. The state's </a:t>
            </a:r>
            <a:r>
              <a:rPr lang="en-US" sz="2400" b="1" dirty="0"/>
              <a:t>median response time </a:t>
            </a:r>
            <a:r>
              <a:rPr lang="en-US" sz="2400" dirty="0"/>
              <a:t>for the highest priority life-threatening cases was just under eight minutes in 2013-14, according the authority's statistics……</a:t>
            </a:r>
          </a:p>
          <a:p>
            <a:pPr marL="0" indent="0">
              <a:buNone/>
            </a:pPr>
            <a:r>
              <a:rPr lang="en-US" sz="2400" dirty="0">
                <a:hlinkClick r:id="rId2"/>
              </a:rPr>
              <a:t>http://timesofindia.indiatimes.com/articleshow/45292785.cms?utm_source=contentofinterest&amp;utm_medium=text&amp;utm_campaign=cppst</a:t>
            </a:r>
            <a:endParaRPr lang="en-US" sz="2400" dirty="0"/>
          </a:p>
        </p:txBody>
      </p:sp>
      <p:pic>
        <p:nvPicPr>
          <p:cNvPr id="7" name="Picture 6">
            <a:extLst>
              <a:ext uri="{FF2B5EF4-FFF2-40B4-BE49-F238E27FC236}">
                <a16:creationId xmlns:a16="http://schemas.microsoft.com/office/drawing/2014/main" id="{F7206A26-7D01-4FA0-AFCE-D4939D4C8966}"/>
              </a:ext>
            </a:extLst>
          </p:cNvPr>
          <p:cNvPicPr>
            <a:picLocks noChangeAspect="1"/>
          </p:cNvPicPr>
          <p:nvPr/>
        </p:nvPicPr>
        <p:blipFill>
          <a:blip r:embed="rId3"/>
          <a:stretch>
            <a:fillRect/>
          </a:stretch>
        </p:blipFill>
        <p:spPr>
          <a:xfrm>
            <a:off x="1169226" y="975180"/>
            <a:ext cx="7905750" cy="1066800"/>
          </a:xfrm>
          <a:prstGeom prst="rect">
            <a:avLst/>
          </a:prstGeom>
        </p:spPr>
      </p:pic>
    </p:spTree>
    <p:extLst>
      <p:ext uri="{BB962C8B-B14F-4D97-AF65-F5344CB8AC3E}">
        <p14:creationId xmlns:p14="http://schemas.microsoft.com/office/powerpoint/2010/main" val="1876564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Mode</a:t>
            </a:r>
          </a:p>
        </p:txBody>
      </p:sp>
      <p:sp>
        <p:nvSpPr>
          <p:cNvPr id="3" name="Content Placeholder 2"/>
          <p:cNvSpPr>
            <a:spLocks noGrp="1"/>
          </p:cNvSpPr>
          <p:nvPr>
            <p:ph idx="1"/>
          </p:nvPr>
        </p:nvSpPr>
        <p:spPr/>
        <p:txBody>
          <a:bodyPr/>
          <a:lstStyle/>
          <a:p>
            <a:r>
              <a:rPr lang="en-IN" dirty="0"/>
              <a:t>Mode is that value which occurs most often. It has the maximum frequency of occurrence. Mode also has resistance to outliers.</a:t>
            </a:r>
          </a:p>
          <a:p>
            <a:r>
              <a:rPr lang="en-IN" dirty="0"/>
              <a:t>Mode is a very useful measure when you want to keep in the inventory, the most popular shirt in terms of collar size during festival season.</a:t>
            </a:r>
          </a:p>
          <a:p>
            <a:r>
              <a:rPr lang="en-IN" dirty="0">
                <a:solidFill>
                  <a:schemeClr val="accent1">
                    <a:lumMod val="75000"/>
                  </a:schemeClr>
                </a:solidFill>
              </a:rPr>
              <a:t>Caution: In a few problems in real life, there will be more than one mode such as bimodal and multi-modal values. In these cases mode cannot be uniquely determined.</a:t>
            </a:r>
          </a:p>
          <a:p>
            <a:endParaRPr lang="en-IN" dirty="0"/>
          </a:p>
        </p:txBody>
      </p:sp>
    </p:spTree>
    <p:extLst>
      <p:ext uri="{BB962C8B-B14F-4D97-AF65-F5344CB8AC3E}">
        <p14:creationId xmlns:p14="http://schemas.microsoft.com/office/powerpoint/2010/main" val="3663478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 - Example</a:t>
            </a:r>
          </a:p>
        </p:txBody>
      </p:sp>
      <p:sp>
        <p:nvSpPr>
          <p:cNvPr id="3" name="Content Placeholder 2"/>
          <p:cNvSpPr>
            <a:spLocks noGrp="1"/>
          </p:cNvSpPr>
          <p:nvPr>
            <p:ph idx="1"/>
          </p:nvPr>
        </p:nvSpPr>
        <p:spPr>
          <a:xfrm>
            <a:off x="463640" y="1825625"/>
            <a:ext cx="10058400" cy="4351338"/>
          </a:xfrm>
        </p:spPr>
        <p:txBody>
          <a:bodyPr/>
          <a:lstStyle/>
          <a:p>
            <a:r>
              <a:rPr lang="en-IN" dirty="0"/>
              <a:t>The life in number of hours of 10 flashlight batteries are as follows: Find the mode</a:t>
            </a:r>
          </a:p>
          <a:p>
            <a:endParaRPr lang="en-IN" dirty="0"/>
          </a:p>
          <a:p>
            <a:r>
              <a:rPr lang="en-IN" dirty="0"/>
              <a:t>340	340	350	350	340	340	320	340	330	330</a:t>
            </a:r>
          </a:p>
          <a:p>
            <a:endParaRPr lang="en-IN" dirty="0"/>
          </a:p>
          <a:p>
            <a:r>
              <a:rPr lang="en-IN" dirty="0"/>
              <a:t>340 occurs five times. Hence, mode = 34O.</a:t>
            </a:r>
          </a:p>
          <a:p>
            <a:endParaRPr lang="en-IN" dirty="0"/>
          </a:p>
        </p:txBody>
      </p:sp>
    </p:spTree>
    <p:extLst>
      <p:ext uri="{BB962C8B-B14F-4D97-AF65-F5344CB8AC3E}">
        <p14:creationId xmlns:p14="http://schemas.microsoft.com/office/powerpoint/2010/main" val="1550793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Comparison of Mean, Median</a:t>
            </a:r>
            <a:br>
              <a:rPr lang="en-IN" dirty="0"/>
            </a:br>
            <a:r>
              <a:rPr lang="en-IN" dirty="0"/>
              <a:t>and Mode</a:t>
            </a:r>
          </a:p>
        </p:txBody>
      </p:sp>
      <p:sp>
        <p:nvSpPr>
          <p:cNvPr id="3" name="Content Placeholder 2"/>
          <p:cNvSpPr>
            <a:spLocks noGrp="1"/>
          </p:cNvSpPr>
          <p:nvPr>
            <p:ph idx="1"/>
          </p:nvPr>
        </p:nvSpPr>
        <p:spPr/>
        <p:txBody>
          <a:bodyPr/>
          <a:lstStyle/>
          <a:p>
            <a:pPr marL="0" indent="0">
              <a:buNone/>
            </a:pPr>
            <a:r>
              <a:rPr lang="en-IN" dirty="0"/>
              <a:t> </a:t>
            </a:r>
          </a:p>
        </p:txBody>
      </p:sp>
      <p:graphicFrame>
        <p:nvGraphicFramePr>
          <p:cNvPr id="4" name="Table 3"/>
          <p:cNvGraphicFramePr>
            <a:graphicFrameLocks noGrp="1"/>
          </p:cNvGraphicFramePr>
          <p:nvPr>
            <p:extLst>
              <p:ext uri="{D42A27DB-BD31-4B8C-83A1-F6EECF244321}">
                <p14:modId xmlns:p14="http://schemas.microsoft.com/office/powerpoint/2010/main" val="688053183"/>
              </p:ext>
            </p:extLst>
          </p:nvPr>
        </p:nvGraphicFramePr>
        <p:xfrm>
          <a:off x="927279" y="1690689"/>
          <a:ext cx="10586435" cy="373487"/>
        </p:xfrm>
        <a:graphic>
          <a:graphicData uri="http://schemas.openxmlformats.org/drawingml/2006/table">
            <a:tbl>
              <a:tblPr/>
              <a:tblGrid>
                <a:gridCol w="10586435">
                  <a:extLst>
                    <a:ext uri="{9D8B030D-6E8A-4147-A177-3AD203B41FA5}">
                      <a16:colId xmlns:a16="http://schemas.microsoft.com/office/drawing/2014/main" val="20000"/>
                    </a:ext>
                  </a:extLst>
                </a:gridCol>
              </a:tblGrid>
              <a:tr h="373487">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43592775"/>
              </p:ext>
            </p:extLst>
          </p:nvPr>
        </p:nvGraphicFramePr>
        <p:xfrm>
          <a:off x="953038" y="1690690"/>
          <a:ext cx="3554569" cy="5096477"/>
        </p:xfrm>
        <a:graphic>
          <a:graphicData uri="http://schemas.openxmlformats.org/drawingml/2006/table">
            <a:tbl>
              <a:tblPr/>
              <a:tblGrid>
                <a:gridCol w="3554569">
                  <a:extLst>
                    <a:ext uri="{9D8B030D-6E8A-4147-A177-3AD203B41FA5}">
                      <a16:colId xmlns:a16="http://schemas.microsoft.com/office/drawing/2014/main" val="20000"/>
                    </a:ext>
                  </a:extLst>
                </a:gridCol>
              </a:tblGrid>
              <a:tr h="5096477">
                <a:tc>
                  <a:txBody>
                    <a:bodyPr/>
                    <a:lstStyle/>
                    <a:p>
                      <a:pPr algn="ctr"/>
                      <a:r>
                        <a:rPr lang="en-IN" dirty="0">
                          <a:solidFill>
                            <a:schemeClr val="accent1">
                              <a:lumMod val="75000"/>
                            </a:schemeClr>
                          </a:solidFill>
                        </a:rPr>
                        <a:t>Mean</a:t>
                      </a:r>
                    </a:p>
                    <a:p>
                      <a:endParaRPr lang="en-IN" dirty="0"/>
                    </a:p>
                    <a:p>
                      <a:r>
                        <a:rPr lang="en-IN" sz="1800" kern="1200" dirty="0">
                          <a:solidFill>
                            <a:schemeClr val="tx1"/>
                          </a:solidFill>
                          <a:effectLst/>
                          <a:latin typeface="+mn-lt"/>
                          <a:ea typeface="+mn-ea"/>
                          <a:cs typeface="+mn-cs"/>
                        </a:rPr>
                        <a:t>Affected by extreme</a:t>
                      </a:r>
                      <a:r>
                        <a:rPr lang="en-IN" sz="1800" kern="1200" baseline="0" dirty="0">
                          <a:solidFill>
                            <a:schemeClr val="tx1"/>
                          </a:solidFill>
                          <a:effectLst/>
                          <a:latin typeface="+mn-lt"/>
                          <a:ea typeface="+mn-ea"/>
                          <a:cs typeface="+mn-cs"/>
                        </a:rPr>
                        <a:t> </a:t>
                      </a:r>
                      <a:r>
                        <a:rPr lang="en-IN" sz="1800" kern="1200" dirty="0">
                          <a:solidFill>
                            <a:schemeClr val="tx1"/>
                          </a:solidFill>
                          <a:effectLst/>
                          <a:latin typeface="+mn-lt"/>
                          <a:ea typeface="+mn-ea"/>
                          <a:cs typeface="+mn-cs"/>
                        </a:rPr>
                        <a:t>values.</a:t>
                      </a:r>
                    </a:p>
                    <a:p>
                      <a:endParaRPr lang="en-IN" dirty="0"/>
                    </a:p>
                    <a:p>
                      <a:endParaRPr lang="en-IN" dirty="0"/>
                    </a:p>
                    <a:p>
                      <a:r>
                        <a:rPr lang="en-IN" sz="1800" kern="1200" dirty="0">
                          <a:solidFill>
                            <a:schemeClr val="tx1"/>
                          </a:solidFill>
                          <a:effectLst/>
                          <a:latin typeface="+mn-lt"/>
                          <a:ea typeface="+mn-ea"/>
                          <a:cs typeface="+mn-cs"/>
                        </a:rPr>
                        <a:t>Can be treated</a:t>
                      </a:r>
                      <a:r>
                        <a:rPr lang="en-IN" sz="1800" kern="1200" baseline="0" dirty="0">
                          <a:solidFill>
                            <a:schemeClr val="tx1"/>
                          </a:solidFill>
                          <a:effectLst/>
                          <a:latin typeface="+mn-lt"/>
                          <a:ea typeface="+mn-ea"/>
                          <a:cs typeface="+mn-cs"/>
                        </a:rPr>
                        <a:t> </a:t>
                      </a:r>
                      <a:r>
                        <a:rPr lang="en-IN" sz="1800" kern="1200" dirty="0">
                          <a:solidFill>
                            <a:schemeClr val="tx1"/>
                          </a:solidFill>
                          <a:effectLst/>
                          <a:latin typeface="+mn-lt"/>
                          <a:ea typeface="+mn-ea"/>
                          <a:cs typeface="+mn-cs"/>
                        </a:rPr>
                        <a:t>algebraically. That is,</a:t>
                      </a:r>
                      <a:r>
                        <a:rPr lang="en-IN" sz="1800" kern="1200" baseline="0" dirty="0">
                          <a:solidFill>
                            <a:schemeClr val="tx1"/>
                          </a:solidFill>
                          <a:effectLst/>
                          <a:latin typeface="+mn-lt"/>
                          <a:ea typeface="+mn-ea"/>
                          <a:cs typeface="+mn-cs"/>
                        </a:rPr>
                        <a:t> </a:t>
                      </a:r>
                      <a:r>
                        <a:rPr lang="en-IN" sz="1800" kern="1200" dirty="0">
                          <a:solidFill>
                            <a:schemeClr val="tx1"/>
                          </a:solidFill>
                          <a:effectLst/>
                          <a:latin typeface="+mn-lt"/>
                          <a:ea typeface="+mn-ea"/>
                          <a:cs typeface="+mn-cs"/>
                        </a:rPr>
                        <a:t>Means of several groups can be combined.</a:t>
                      </a:r>
                    </a:p>
                    <a:p>
                      <a:endParaRPr lang="en-IN" sz="1800" kern="1200" dirty="0">
                        <a:solidFill>
                          <a:schemeClr val="tx1"/>
                        </a:solidFill>
                        <a:effectLst/>
                        <a:latin typeface="+mn-lt"/>
                        <a:ea typeface="+mn-ea"/>
                        <a:cs typeface="+mn-cs"/>
                      </a:endParaRPr>
                    </a:p>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94904071"/>
              </p:ext>
            </p:extLst>
          </p:nvPr>
        </p:nvGraphicFramePr>
        <p:xfrm>
          <a:off x="4494729" y="1690690"/>
          <a:ext cx="3760631" cy="5109357"/>
        </p:xfrm>
        <a:graphic>
          <a:graphicData uri="http://schemas.openxmlformats.org/drawingml/2006/table">
            <a:tbl>
              <a:tblPr/>
              <a:tblGrid>
                <a:gridCol w="3760631">
                  <a:extLst>
                    <a:ext uri="{9D8B030D-6E8A-4147-A177-3AD203B41FA5}">
                      <a16:colId xmlns:a16="http://schemas.microsoft.com/office/drawing/2014/main" val="20000"/>
                    </a:ext>
                  </a:extLst>
                </a:gridCol>
              </a:tblGrid>
              <a:tr h="5109357">
                <a:tc>
                  <a:txBody>
                    <a:bodyPr/>
                    <a:lstStyle/>
                    <a:p>
                      <a:pPr algn="ctr"/>
                      <a:r>
                        <a:rPr lang="en-IN" dirty="0">
                          <a:solidFill>
                            <a:schemeClr val="accent1">
                              <a:lumMod val="75000"/>
                            </a:schemeClr>
                          </a:solidFill>
                        </a:rPr>
                        <a:t>Median</a:t>
                      </a:r>
                    </a:p>
                    <a:p>
                      <a:endParaRPr lang="en-IN" dirty="0"/>
                    </a:p>
                    <a:p>
                      <a:r>
                        <a:rPr lang="en-IN" sz="1800" kern="1200" dirty="0">
                          <a:solidFill>
                            <a:schemeClr val="tx1"/>
                          </a:solidFill>
                          <a:effectLst/>
                          <a:latin typeface="+mn-lt"/>
                          <a:ea typeface="+mn-ea"/>
                          <a:cs typeface="+mn-cs"/>
                        </a:rPr>
                        <a:t>Not affected by</a:t>
                      </a:r>
                      <a:r>
                        <a:rPr lang="en-IN" sz="1800" kern="1200" baseline="0" dirty="0">
                          <a:solidFill>
                            <a:schemeClr val="tx1"/>
                          </a:solidFill>
                          <a:effectLst/>
                          <a:latin typeface="+mn-lt"/>
                          <a:ea typeface="+mn-ea"/>
                          <a:cs typeface="+mn-cs"/>
                        </a:rPr>
                        <a:t> </a:t>
                      </a:r>
                      <a:r>
                        <a:rPr lang="en-IN" sz="1800" kern="1200" dirty="0">
                          <a:solidFill>
                            <a:schemeClr val="tx1"/>
                          </a:solidFill>
                          <a:effectLst/>
                          <a:latin typeface="+mn-lt"/>
                          <a:ea typeface="+mn-ea"/>
                          <a:cs typeface="+mn-cs"/>
                        </a:rPr>
                        <a:t>extreme values.</a:t>
                      </a:r>
                    </a:p>
                    <a:p>
                      <a:endParaRPr lang="en-IN" dirty="0"/>
                    </a:p>
                    <a:p>
                      <a:endParaRPr lang="en-IN" dirty="0"/>
                    </a:p>
                    <a:p>
                      <a:r>
                        <a:rPr lang="en-IN" sz="1800" kern="1200" dirty="0">
                          <a:solidFill>
                            <a:schemeClr val="tx1"/>
                          </a:solidFill>
                          <a:effectLst/>
                          <a:latin typeface="+mn-lt"/>
                          <a:ea typeface="+mn-ea"/>
                          <a:cs typeface="+mn-cs"/>
                        </a:rPr>
                        <a:t>Cannot be treated</a:t>
                      </a:r>
                      <a:r>
                        <a:rPr lang="en-IN" sz="1800" kern="1200" baseline="0" dirty="0">
                          <a:solidFill>
                            <a:schemeClr val="tx1"/>
                          </a:solidFill>
                          <a:effectLst/>
                          <a:latin typeface="+mn-lt"/>
                          <a:ea typeface="+mn-ea"/>
                          <a:cs typeface="+mn-cs"/>
                        </a:rPr>
                        <a:t> </a:t>
                      </a:r>
                      <a:r>
                        <a:rPr lang="en-IN" sz="1800" kern="1200" dirty="0">
                          <a:solidFill>
                            <a:schemeClr val="tx1"/>
                          </a:solidFill>
                          <a:effectLst/>
                          <a:latin typeface="+mn-lt"/>
                          <a:ea typeface="+mn-ea"/>
                          <a:cs typeface="+mn-cs"/>
                        </a:rPr>
                        <a:t>algebraically. That is,</a:t>
                      </a:r>
                      <a:r>
                        <a:rPr lang="en-IN" sz="1800" kern="1200" baseline="0" dirty="0">
                          <a:solidFill>
                            <a:schemeClr val="tx1"/>
                          </a:solidFill>
                          <a:effectLst/>
                          <a:latin typeface="+mn-lt"/>
                          <a:ea typeface="+mn-ea"/>
                          <a:cs typeface="+mn-cs"/>
                        </a:rPr>
                        <a:t> </a:t>
                      </a:r>
                      <a:r>
                        <a:rPr lang="en-IN" sz="1800" kern="1200" dirty="0">
                          <a:solidFill>
                            <a:schemeClr val="tx1"/>
                          </a:solidFill>
                          <a:effectLst/>
                          <a:latin typeface="+mn-lt"/>
                          <a:ea typeface="+mn-ea"/>
                          <a:cs typeface="+mn-cs"/>
                        </a:rPr>
                        <a:t>Medians of several</a:t>
                      </a:r>
                      <a:r>
                        <a:rPr lang="en-IN" sz="1800" kern="1200" baseline="0" dirty="0">
                          <a:solidFill>
                            <a:schemeClr val="tx1"/>
                          </a:solidFill>
                          <a:effectLst/>
                          <a:latin typeface="+mn-lt"/>
                          <a:ea typeface="+mn-ea"/>
                          <a:cs typeface="+mn-cs"/>
                        </a:rPr>
                        <a:t> </a:t>
                      </a:r>
                      <a:r>
                        <a:rPr lang="en-IN" sz="1800" kern="1200" dirty="0">
                          <a:solidFill>
                            <a:schemeClr val="tx1"/>
                          </a:solidFill>
                          <a:effectLst/>
                          <a:latin typeface="+mn-lt"/>
                          <a:ea typeface="+mn-ea"/>
                          <a:cs typeface="+mn-cs"/>
                        </a:rPr>
                        <a:t>groups cannot be</a:t>
                      </a:r>
                      <a:r>
                        <a:rPr lang="en-IN" sz="1800" kern="1200" baseline="0" dirty="0">
                          <a:solidFill>
                            <a:schemeClr val="tx1"/>
                          </a:solidFill>
                          <a:effectLst/>
                          <a:latin typeface="+mn-lt"/>
                          <a:ea typeface="+mn-ea"/>
                          <a:cs typeface="+mn-cs"/>
                        </a:rPr>
                        <a:t> </a:t>
                      </a:r>
                      <a:r>
                        <a:rPr lang="en-IN" sz="1800" kern="1200" dirty="0">
                          <a:solidFill>
                            <a:schemeClr val="tx1"/>
                          </a:solidFill>
                          <a:effectLst/>
                          <a:latin typeface="+mn-lt"/>
                          <a:ea typeface="+mn-ea"/>
                          <a:cs typeface="+mn-cs"/>
                        </a:rPr>
                        <a:t>combined.</a:t>
                      </a:r>
                    </a:p>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90266478"/>
              </p:ext>
            </p:extLst>
          </p:nvPr>
        </p:nvGraphicFramePr>
        <p:xfrm>
          <a:off x="8255357" y="1690691"/>
          <a:ext cx="3271235" cy="5070719"/>
        </p:xfrm>
        <a:graphic>
          <a:graphicData uri="http://schemas.openxmlformats.org/drawingml/2006/table">
            <a:tbl>
              <a:tblPr/>
              <a:tblGrid>
                <a:gridCol w="3271235">
                  <a:extLst>
                    <a:ext uri="{9D8B030D-6E8A-4147-A177-3AD203B41FA5}">
                      <a16:colId xmlns:a16="http://schemas.microsoft.com/office/drawing/2014/main" val="20000"/>
                    </a:ext>
                  </a:extLst>
                </a:gridCol>
              </a:tblGrid>
              <a:tr h="5070719">
                <a:tc>
                  <a:txBody>
                    <a:bodyPr/>
                    <a:lstStyle/>
                    <a:p>
                      <a:pPr algn="ctr"/>
                      <a:r>
                        <a:rPr lang="en-IN" dirty="0">
                          <a:solidFill>
                            <a:schemeClr val="accent1">
                              <a:lumMod val="75000"/>
                            </a:schemeClr>
                          </a:solidFill>
                        </a:rPr>
                        <a:t>Mode</a:t>
                      </a:r>
                    </a:p>
                    <a:p>
                      <a:endParaRPr lang="en-IN" dirty="0"/>
                    </a:p>
                    <a:p>
                      <a:r>
                        <a:rPr lang="en-IN" sz="1800" kern="1200" dirty="0">
                          <a:solidFill>
                            <a:schemeClr val="tx1"/>
                          </a:solidFill>
                          <a:effectLst/>
                          <a:latin typeface="+mn-lt"/>
                          <a:ea typeface="+mn-ea"/>
                          <a:cs typeface="+mn-cs"/>
                        </a:rPr>
                        <a:t>Not affected by</a:t>
                      </a:r>
                      <a:r>
                        <a:rPr lang="en-IN" sz="1800" kern="1200" baseline="0" dirty="0">
                          <a:solidFill>
                            <a:schemeClr val="tx1"/>
                          </a:solidFill>
                          <a:effectLst/>
                          <a:latin typeface="+mn-lt"/>
                          <a:ea typeface="+mn-ea"/>
                          <a:cs typeface="+mn-cs"/>
                        </a:rPr>
                        <a:t> </a:t>
                      </a:r>
                      <a:r>
                        <a:rPr lang="en-IN" sz="1800" kern="1200" dirty="0">
                          <a:solidFill>
                            <a:schemeClr val="tx1"/>
                          </a:solidFill>
                          <a:effectLst/>
                          <a:latin typeface="+mn-lt"/>
                          <a:ea typeface="+mn-ea"/>
                          <a:cs typeface="+mn-cs"/>
                        </a:rPr>
                        <a:t>extreme values.</a:t>
                      </a:r>
                    </a:p>
                    <a:p>
                      <a:endParaRPr lang="en-IN" sz="1800" kern="1200" dirty="0">
                        <a:solidFill>
                          <a:schemeClr val="tx1"/>
                        </a:solidFill>
                        <a:effectLst/>
                        <a:latin typeface="+mn-lt"/>
                        <a:ea typeface="+mn-ea"/>
                        <a:cs typeface="+mn-cs"/>
                      </a:endParaRPr>
                    </a:p>
                    <a:p>
                      <a:endParaRPr lang="en-IN" sz="18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latin typeface="+mn-lt"/>
                          <a:ea typeface="+mn-ea"/>
                          <a:cs typeface="+mn-cs"/>
                        </a:rPr>
                        <a:t>Cannot be treated</a:t>
                      </a:r>
                      <a:r>
                        <a:rPr lang="en-IN" sz="1800" kern="1200" baseline="0" dirty="0">
                          <a:solidFill>
                            <a:schemeClr val="tx1"/>
                          </a:solidFill>
                          <a:effectLst/>
                          <a:latin typeface="+mn-lt"/>
                          <a:ea typeface="+mn-ea"/>
                          <a:cs typeface="+mn-cs"/>
                        </a:rPr>
                        <a:t> </a:t>
                      </a:r>
                      <a:r>
                        <a:rPr lang="en-IN" sz="1800" kern="1200" dirty="0">
                          <a:solidFill>
                            <a:schemeClr val="tx1"/>
                          </a:solidFill>
                          <a:effectLst/>
                          <a:latin typeface="+mn-lt"/>
                          <a:ea typeface="+mn-ea"/>
                          <a:cs typeface="+mn-cs"/>
                        </a:rPr>
                        <a:t>algebraically. That is,</a:t>
                      </a:r>
                      <a:r>
                        <a:rPr lang="en-IN" sz="1800" kern="1200" baseline="0" dirty="0">
                          <a:solidFill>
                            <a:schemeClr val="tx1"/>
                          </a:solidFill>
                          <a:effectLst/>
                          <a:latin typeface="+mn-lt"/>
                          <a:ea typeface="+mn-ea"/>
                          <a:cs typeface="+mn-cs"/>
                        </a:rPr>
                        <a:t> </a:t>
                      </a:r>
                      <a:r>
                        <a:rPr lang="en-IN" sz="1800" kern="1200" dirty="0">
                          <a:solidFill>
                            <a:schemeClr val="tx1"/>
                          </a:solidFill>
                          <a:effectLst/>
                          <a:latin typeface="+mn-lt"/>
                          <a:ea typeface="+mn-ea"/>
                          <a:cs typeface="+mn-cs"/>
                        </a:rPr>
                        <a:t>Modes of several</a:t>
                      </a:r>
                      <a:r>
                        <a:rPr lang="en-IN" sz="1800" kern="1200" baseline="0" dirty="0">
                          <a:solidFill>
                            <a:schemeClr val="tx1"/>
                          </a:solidFill>
                          <a:effectLst/>
                          <a:latin typeface="+mn-lt"/>
                          <a:ea typeface="+mn-ea"/>
                          <a:cs typeface="+mn-cs"/>
                        </a:rPr>
                        <a:t> </a:t>
                      </a:r>
                      <a:r>
                        <a:rPr lang="en-IN" sz="1800" kern="1200" dirty="0">
                          <a:solidFill>
                            <a:schemeClr val="tx1"/>
                          </a:solidFill>
                          <a:effectLst/>
                          <a:latin typeface="+mn-lt"/>
                          <a:ea typeface="+mn-ea"/>
                          <a:cs typeface="+mn-cs"/>
                        </a:rPr>
                        <a:t>groups cannot be</a:t>
                      </a:r>
                      <a:r>
                        <a:rPr lang="en-IN" sz="1800" kern="1200" baseline="0" dirty="0">
                          <a:solidFill>
                            <a:schemeClr val="tx1"/>
                          </a:solidFill>
                          <a:effectLst/>
                          <a:latin typeface="+mn-lt"/>
                          <a:ea typeface="+mn-ea"/>
                          <a:cs typeface="+mn-cs"/>
                        </a:rPr>
                        <a:t> </a:t>
                      </a:r>
                      <a:r>
                        <a:rPr lang="en-IN" sz="1800" kern="1200" dirty="0">
                          <a:solidFill>
                            <a:schemeClr val="tx1"/>
                          </a:solidFill>
                          <a:effectLst/>
                          <a:latin typeface="+mn-lt"/>
                          <a:ea typeface="+mn-ea"/>
                          <a:cs typeface="+mn-cs"/>
                        </a:rPr>
                        <a:t>combined.</a:t>
                      </a:r>
                    </a:p>
                    <a:p>
                      <a:endParaRPr lang="en-IN" sz="1800" kern="1200" dirty="0">
                        <a:solidFill>
                          <a:schemeClr val="tx1"/>
                        </a:solidFill>
                        <a:effectLst/>
                        <a:latin typeface="+mn-lt"/>
                        <a:ea typeface="+mn-ea"/>
                        <a:cs typeface="+mn-cs"/>
                      </a:endParaRPr>
                    </a:p>
                    <a:p>
                      <a:endParaRPr lang="en-IN" sz="1800" kern="1200" dirty="0">
                        <a:solidFill>
                          <a:schemeClr val="tx1"/>
                        </a:solidFill>
                        <a:effectLst/>
                        <a:latin typeface="+mn-lt"/>
                        <a:ea typeface="+mn-ea"/>
                        <a:cs typeface="+mn-cs"/>
                      </a:endParaRPr>
                    </a:p>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6919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Measures of Dispersion</a:t>
            </a:r>
            <a:br>
              <a:rPr lang="en-IN" dirty="0"/>
            </a:br>
            <a:endParaRPr lang="en-IN" dirty="0"/>
          </a:p>
        </p:txBody>
      </p:sp>
      <p:sp>
        <p:nvSpPr>
          <p:cNvPr id="3" name="Content Placeholder 2"/>
          <p:cNvSpPr>
            <a:spLocks noGrp="1"/>
          </p:cNvSpPr>
          <p:nvPr>
            <p:ph idx="1"/>
          </p:nvPr>
        </p:nvSpPr>
        <p:spPr/>
        <p:txBody>
          <a:bodyPr/>
          <a:lstStyle/>
          <a:p>
            <a:r>
              <a:rPr lang="en-IN" dirty="0"/>
              <a:t>In simple terms, of dispersion indicate how large the spread of the distribution is around the central tendency.</a:t>
            </a:r>
          </a:p>
          <a:p>
            <a:r>
              <a:rPr lang="en-IN" dirty="0"/>
              <a:t>It answers unambiguously the equation</a:t>
            </a:r>
          </a:p>
          <a:p>
            <a:pPr marL="0" indent="0">
              <a:buNone/>
            </a:pPr>
            <a:r>
              <a:rPr lang="en-IN" dirty="0"/>
              <a:t>“What is the magnitude of departure from the average value for different groups having identical averages?”.</a:t>
            </a:r>
          </a:p>
          <a:p>
            <a:endParaRPr lang="en-IN" dirty="0"/>
          </a:p>
        </p:txBody>
      </p:sp>
    </p:spTree>
    <p:extLst>
      <p:ext uri="{BB962C8B-B14F-4D97-AF65-F5344CB8AC3E}">
        <p14:creationId xmlns:p14="http://schemas.microsoft.com/office/powerpoint/2010/main" val="4224509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Range</a:t>
            </a:r>
          </a:p>
        </p:txBody>
      </p:sp>
      <p:sp>
        <p:nvSpPr>
          <p:cNvPr id="3" name="Content Placeholder 2"/>
          <p:cNvSpPr>
            <a:spLocks noGrp="1"/>
          </p:cNvSpPr>
          <p:nvPr>
            <p:ph idx="1"/>
          </p:nvPr>
        </p:nvSpPr>
        <p:spPr/>
        <p:txBody>
          <a:bodyPr/>
          <a:lstStyle/>
          <a:p>
            <a:r>
              <a:rPr lang="en-IN" dirty="0"/>
              <a:t>Range is the simplest of all the measures of dispersion. It is calculated as the difference between maximum and minimum value in the data set.</a:t>
            </a:r>
          </a:p>
          <a:p>
            <a:pPr marL="0" indent="0">
              <a:buNone/>
            </a:pPr>
            <a:endParaRPr lang="en-IN" dirty="0"/>
          </a:p>
          <a:p>
            <a:pPr marL="0" indent="0">
              <a:buNone/>
            </a:pPr>
            <a:r>
              <a:rPr lang="en-IN" dirty="0"/>
              <a:t>       Range  =    </a:t>
            </a:r>
            <a:r>
              <a:rPr lang="en-IN" sz="4800" b="1" dirty="0" err="1"/>
              <a:t>X</a:t>
            </a:r>
            <a:r>
              <a:rPr lang="en-IN" sz="1400" b="1" dirty="0" err="1"/>
              <a:t>Maximum</a:t>
            </a:r>
            <a:r>
              <a:rPr lang="en-IN" sz="1400" b="1" dirty="0"/>
              <a:t> </a:t>
            </a:r>
            <a:r>
              <a:rPr lang="en-IN" sz="4400" b="1" dirty="0"/>
              <a:t>–</a:t>
            </a:r>
            <a:r>
              <a:rPr lang="en-IN" sz="4800" b="1" dirty="0"/>
              <a:t> </a:t>
            </a:r>
            <a:r>
              <a:rPr lang="en-IN" sz="4800" b="1" dirty="0" err="1"/>
              <a:t>X</a:t>
            </a:r>
            <a:r>
              <a:rPr lang="en-IN" sz="1400" b="1" dirty="0" err="1"/>
              <a:t>Minimum</a:t>
            </a:r>
            <a:endParaRPr lang="en-IN" sz="1400" b="1" dirty="0"/>
          </a:p>
          <a:p>
            <a:pPr marL="0" indent="0">
              <a:buNone/>
            </a:pPr>
            <a:endParaRPr lang="en-IN" sz="4800" b="1" dirty="0"/>
          </a:p>
        </p:txBody>
      </p:sp>
    </p:spTree>
    <p:extLst>
      <p:ext uri="{BB962C8B-B14F-4D97-AF65-F5344CB8AC3E}">
        <p14:creationId xmlns:p14="http://schemas.microsoft.com/office/powerpoint/2010/main" val="1543318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Study Statistics</a:t>
            </a:r>
          </a:p>
        </p:txBody>
      </p:sp>
      <p:sp>
        <p:nvSpPr>
          <p:cNvPr id="3" name="Content Placeholder 2"/>
          <p:cNvSpPr>
            <a:spLocks noGrp="1"/>
          </p:cNvSpPr>
          <p:nvPr>
            <p:ph idx="1"/>
          </p:nvPr>
        </p:nvSpPr>
        <p:spPr/>
        <p:txBody>
          <a:bodyPr/>
          <a:lstStyle/>
          <a:p>
            <a:r>
              <a:rPr lang="en-US" sz="2800" dirty="0"/>
              <a:t>Technological developments, Revolution of Internet and social networks, data generated from electronic devices, produce large amount of data</a:t>
            </a:r>
          </a:p>
          <a:p>
            <a:r>
              <a:rPr lang="en-US" sz="2800" dirty="0"/>
              <a:t>Large storage capacity</a:t>
            </a:r>
          </a:p>
          <a:p>
            <a:r>
              <a:rPr lang="en-US" sz="2800" dirty="0"/>
              <a:t>Advancement in enormous computing power to effectively process and analyze large amount of data</a:t>
            </a:r>
          </a:p>
          <a:p>
            <a:r>
              <a:rPr lang="en-US" sz="2800" dirty="0"/>
              <a:t>Better data visualization from Business Intelligence</a:t>
            </a:r>
          </a:p>
          <a:p>
            <a:r>
              <a:rPr lang="en-US" sz="2800" dirty="0"/>
              <a:t>Discovery of patterns and trends from this data can help organizations gain competitive advantage in marketplace</a:t>
            </a:r>
          </a:p>
        </p:txBody>
      </p:sp>
    </p:spTree>
    <p:extLst>
      <p:ext uri="{BB962C8B-B14F-4D97-AF65-F5344CB8AC3E}">
        <p14:creationId xmlns:p14="http://schemas.microsoft.com/office/powerpoint/2010/main" val="1648767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Range -Example</a:t>
            </a:r>
          </a:p>
        </p:txBody>
      </p:sp>
      <p:sp>
        <p:nvSpPr>
          <p:cNvPr id="3" name="Content Placeholder 2"/>
          <p:cNvSpPr>
            <a:spLocks noGrp="1"/>
          </p:cNvSpPr>
          <p:nvPr>
            <p:ph idx="1"/>
          </p:nvPr>
        </p:nvSpPr>
        <p:spPr>
          <a:xfrm>
            <a:off x="838200" y="1825625"/>
            <a:ext cx="10515600" cy="4819874"/>
          </a:xfrm>
        </p:spPr>
        <p:txBody>
          <a:bodyPr>
            <a:normAutofit fontScale="92500" lnSpcReduction="10000"/>
          </a:bodyPr>
          <a:lstStyle/>
          <a:p>
            <a:pPr marL="0" indent="0">
              <a:buNone/>
            </a:pPr>
            <a:r>
              <a:rPr lang="en-IN" dirty="0"/>
              <a:t>Example for calculating Range</a:t>
            </a:r>
          </a:p>
          <a:p>
            <a:pPr marL="0" indent="0">
              <a:buNone/>
            </a:pPr>
            <a:r>
              <a:rPr lang="en-IN" dirty="0"/>
              <a:t>The following data represents the percentage return on the investment for the 10 mutual funds per annum.</a:t>
            </a:r>
          </a:p>
          <a:p>
            <a:pPr marL="0" indent="0">
              <a:buNone/>
            </a:pPr>
            <a:r>
              <a:rPr lang="en-IN" dirty="0"/>
              <a:t>Calculate the Range.</a:t>
            </a:r>
          </a:p>
          <a:p>
            <a:pPr marL="0" indent="0">
              <a:buNone/>
            </a:pPr>
            <a:r>
              <a:rPr lang="en-IN" dirty="0"/>
              <a:t>12, 14, 11, 18, 11.3, 12, 14, 11, 9</a:t>
            </a:r>
          </a:p>
          <a:p>
            <a:pPr marL="0" indent="0">
              <a:buNone/>
            </a:pPr>
            <a:r>
              <a:rPr lang="en-IN" dirty="0"/>
              <a:t>Range  =    </a:t>
            </a:r>
            <a:r>
              <a:rPr lang="en-IN" sz="6600" b="1" dirty="0" err="1"/>
              <a:t>X</a:t>
            </a:r>
            <a:r>
              <a:rPr lang="en-IN" sz="2000" b="1" dirty="0" err="1"/>
              <a:t>Maximum</a:t>
            </a:r>
            <a:r>
              <a:rPr lang="en-IN" sz="2000" b="1" dirty="0"/>
              <a:t> </a:t>
            </a:r>
            <a:r>
              <a:rPr lang="en-IN" sz="6000" b="1" dirty="0"/>
              <a:t>–</a:t>
            </a:r>
            <a:r>
              <a:rPr lang="en-IN" sz="6600" b="1" dirty="0"/>
              <a:t> </a:t>
            </a:r>
            <a:r>
              <a:rPr lang="en-IN" sz="6600" b="1" dirty="0" err="1"/>
              <a:t>X</a:t>
            </a:r>
            <a:r>
              <a:rPr lang="en-IN" sz="2000" b="1" dirty="0" err="1"/>
              <a:t>minimum</a:t>
            </a:r>
            <a:r>
              <a:rPr lang="en-IN" sz="2000" b="1" dirty="0"/>
              <a:t>  </a:t>
            </a:r>
            <a:r>
              <a:rPr lang="en-IN" b="1" dirty="0"/>
              <a:t>=  18 - 9 = 9</a:t>
            </a:r>
          </a:p>
          <a:p>
            <a:pPr marL="0" indent="0">
              <a:buNone/>
            </a:pPr>
            <a:r>
              <a:rPr lang="en-IN" dirty="0">
                <a:solidFill>
                  <a:schemeClr val="accent1">
                    <a:lumMod val="75000"/>
                  </a:schemeClr>
                </a:solidFill>
              </a:rPr>
              <a:t>Caution</a:t>
            </a:r>
            <a:r>
              <a:rPr lang="en-IN" dirty="0"/>
              <a:t>: If one of the components of range namely the maximum value or minimum value becomes an extreme value, then range should not be used.</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68458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Inter-Quartile Range(IQR)</a:t>
            </a:r>
            <a:br>
              <a:rPr lang="en-IN" dirty="0"/>
            </a:br>
            <a:endParaRPr lang="en-IN" dirty="0"/>
          </a:p>
        </p:txBody>
      </p:sp>
      <p:sp>
        <p:nvSpPr>
          <p:cNvPr id="3" name="Content Placeholder 2"/>
          <p:cNvSpPr>
            <a:spLocks noGrp="1"/>
          </p:cNvSpPr>
          <p:nvPr>
            <p:ph idx="1"/>
          </p:nvPr>
        </p:nvSpPr>
        <p:spPr/>
        <p:txBody>
          <a:bodyPr/>
          <a:lstStyle/>
          <a:p>
            <a:r>
              <a:rPr lang="en-IN" dirty="0"/>
              <a:t>IQR= Range computed on middle 50% of the observations after eliminating the highest and lowest 25% of observations in a data set that is arranged ascending order.  IQR is less affected by outliers.</a:t>
            </a:r>
          </a:p>
          <a:p>
            <a:endParaRPr lang="en-IN" dirty="0"/>
          </a:p>
          <a:p>
            <a:r>
              <a:rPr lang="en-IN" sz="3200" b="1" dirty="0"/>
              <a:t>IQR =Q3-Q1</a:t>
            </a:r>
          </a:p>
          <a:p>
            <a:endParaRPr lang="en-IN" dirty="0"/>
          </a:p>
        </p:txBody>
      </p:sp>
    </p:spTree>
    <p:extLst>
      <p:ext uri="{BB962C8B-B14F-4D97-AF65-F5344CB8AC3E}">
        <p14:creationId xmlns:p14="http://schemas.microsoft.com/office/powerpoint/2010/main" val="2515178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Interquartile Range-Example</a:t>
            </a:r>
            <a:br>
              <a:rPr lang="en-IN" dirty="0"/>
            </a:br>
            <a:endParaRPr lang="en-IN" dirty="0"/>
          </a:p>
        </p:txBody>
      </p:sp>
      <p:sp>
        <p:nvSpPr>
          <p:cNvPr id="3" name="Content Placeholder 2"/>
          <p:cNvSpPr>
            <a:spLocks noGrp="1"/>
          </p:cNvSpPr>
          <p:nvPr>
            <p:ph idx="1"/>
          </p:nvPr>
        </p:nvSpPr>
        <p:spPr/>
        <p:txBody>
          <a:bodyPr/>
          <a:lstStyle/>
          <a:p>
            <a:r>
              <a:rPr lang="en-IN" dirty="0"/>
              <a:t>The following data represents the percentage return on investment for 9 mutual funds per annum. Calculate interquartile range.</a:t>
            </a:r>
          </a:p>
          <a:p>
            <a:endParaRPr lang="en-IN" dirty="0"/>
          </a:p>
          <a:p>
            <a:r>
              <a:rPr lang="en-IN" dirty="0"/>
              <a:t>Data set: 12, 14, 11, 18, 11.5, 12, 14, 11, 9</a:t>
            </a:r>
          </a:p>
          <a:p>
            <a:r>
              <a:rPr lang="en-IN" dirty="0"/>
              <a:t>Arranging in ascending order, the data set becomes</a:t>
            </a:r>
          </a:p>
          <a:p>
            <a:pPr marL="0" indent="0">
              <a:buNone/>
            </a:pPr>
            <a:r>
              <a:rPr lang="en-IN" dirty="0"/>
              <a:t>	         9, 11, 11, 11.5, 12, 12, 14, 14, 18</a:t>
            </a:r>
          </a:p>
          <a:p>
            <a:pPr marL="0" indent="0">
              <a:buNone/>
            </a:pPr>
            <a:r>
              <a:rPr lang="en-IN" dirty="0"/>
              <a:t>IQR = Q3 – Q1 = 14 – 11 = 3</a:t>
            </a:r>
          </a:p>
        </p:txBody>
      </p:sp>
    </p:spTree>
    <p:extLst>
      <p:ext uri="{BB962C8B-B14F-4D97-AF65-F5344CB8AC3E}">
        <p14:creationId xmlns:p14="http://schemas.microsoft.com/office/powerpoint/2010/main" val="3809682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Standard deviation</a:t>
            </a:r>
          </a:p>
        </p:txBody>
      </p:sp>
      <p:sp>
        <p:nvSpPr>
          <p:cNvPr id="3" name="Content Placeholder 2"/>
          <p:cNvSpPr>
            <a:spLocks noGrp="1"/>
          </p:cNvSpPr>
          <p:nvPr>
            <p:ph idx="1"/>
          </p:nvPr>
        </p:nvSpPr>
        <p:spPr/>
        <p:txBody>
          <a:bodyPr/>
          <a:lstStyle/>
          <a:p>
            <a:r>
              <a:rPr lang="en-IN" dirty="0"/>
              <a:t>Standard deviation forms the cornerstone for the inferential statistics.</a:t>
            </a:r>
          </a:p>
          <a:p>
            <a:endParaRPr lang="en-IN" dirty="0"/>
          </a:p>
          <a:p>
            <a:r>
              <a:rPr lang="en-IN" dirty="0"/>
              <a:t>To define standard deviation, you need to define another term called variance. In simple terms, standard deviation is the square root of variance.</a:t>
            </a:r>
          </a:p>
        </p:txBody>
      </p:sp>
    </p:spTree>
    <p:extLst>
      <p:ext uri="{BB962C8B-B14F-4D97-AF65-F5344CB8AC3E}">
        <p14:creationId xmlns:p14="http://schemas.microsoft.com/office/powerpoint/2010/main" val="3475004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00" y="103033"/>
            <a:ext cx="12005295" cy="6754969"/>
          </a:xfrm>
        </p:spPr>
      </p:pic>
    </p:spTree>
    <p:extLst>
      <p:ext uri="{BB962C8B-B14F-4D97-AF65-F5344CB8AC3E}">
        <p14:creationId xmlns:p14="http://schemas.microsoft.com/office/powerpoint/2010/main" val="3870835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Example of Standard Deviation</a:t>
            </a:r>
          </a:p>
        </p:txBody>
      </p:sp>
      <p:sp>
        <p:nvSpPr>
          <p:cNvPr id="3" name="Content Placeholder 2"/>
          <p:cNvSpPr>
            <a:spLocks noGrp="1"/>
          </p:cNvSpPr>
          <p:nvPr>
            <p:ph idx="1"/>
          </p:nvPr>
        </p:nvSpPr>
        <p:spPr/>
        <p:txBody>
          <a:bodyPr/>
          <a:lstStyle/>
          <a:p>
            <a:r>
              <a:rPr lang="en-IN" dirty="0"/>
              <a:t>The following data represent the percentage return on investment for 10 mutual funds per annum. Calculate the sample standard deviation.</a:t>
            </a:r>
          </a:p>
          <a:p>
            <a:endParaRPr lang="en-IN" dirty="0"/>
          </a:p>
          <a:p>
            <a:r>
              <a:rPr lang="en-IN" dirty="0"/>
              <a:t>12, 14, 11, 18, 10.5, 11.3, 12, 14, 11, 9</a:t>
            </a:r>
          </a:p>
        </p:txBody>
      </p:sp>
    </p:spTree>
    <p:extLst>
      <p:ext uri="{BB962C8B-B14F-4D97-AF65-F5344CB8AC3E}">
        <p14:creationId xmlns:p14="http://schemas.microsoft.com/office/powerpoint/2010/main" val="3747626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213" y="143298"/>
            <a:ext cx="11771291" cy="6463564"/>
          </a:xfrm>
        </p:spPr>
      </p:pic>
    </p:spTree>
    <p:extLst>
      <p:ext uri="{BB962C8B-B14F-4D97-AF65-F5344CB8AC3E}">
        <p14:creationId xmlns:p14="http://schemas.microsoft.com/office/powerpoint/2010/main" val="2016927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 for the example cont.</a:t>
            </a:r>
          </a:p>
        </p:txBody>
      </p:sp>
      <p:sp>
        <p:nvSpPr>
          <p:cNvPr id="3" name="Content Placeholder 2"/>
          <p:cNvSpPr>
            <a:spLocks noGrp="1"/>
          </p:cNvSpPr>
          <p:nvPr>
            <p:ph idx="1"/>
          </p:nvPr>
        </p:nvSpPr>
        <p:spPr>
          <a:xfrm>
            <a:off x="838200" y="1690689"/>
            <a:ext cx="10958848" cy="4890415"/>
          </a:xfrm>
        </p:spPr>
        <p:txBody>
          <a:bodyPr/>
          <a:lstStyle/>
          <a:p>
            <a:pPr marL="0" indent="0">
              <a:buNone/>
            </a:pPr>
            <a:r>
              <a:rPr lang="en-IN" sz="2800" dirty="0"/>
              <a:t>Form the spreadsheet of the Microsoft excel in the previous slide, it is easy to see</a:t>
            </a:r>
          </a:p>
          <a:p>
            <a:pPr marL="0" indent="0">
              <a:buNone/>
            </a:pPr>
            <a:r>
              <a:rPr lang="en-IN" sz="2800" dirty="0"/>
              <a:t> that Mean =              = 12.28 ( In column A and row14, 12.28 is seen)</a:t>
            </a:r>
          </a:p>
          <a:p>
            <a:pPr marL="0" indent="0">
              <a:buNone/>
            </a:pPr>
            <a:endParaRPr lang="en-IN" sz="2800" dirty="0"/>
          </a:p>
          <a:p>
            <a:pPr marL="0" indent="0">
              <a:buNone/>
            </a:pPr>
            <a:r>
              <a:rPr lang="en-IN" sz="2800" dirty="0"/>
              <a:t>Sample variance =                  = 6.33 ( In column D and row14, 6.33 is seen)</a:t>
            </a:r>
          </a:p>
          <a:p>
            <a:pPr marL="0" indent="0">
              <a:buNone/>
            </a:pPr>
            <a:endParaRPr lang="en-IN" sz="2800" dirty="0"/>
          </a:p>
          <a:p>
            <a:pPr marL="0" indent="0">
              <a:buNone/>
            </a:pPr>
            <a:r>
              <a:rPr lang="en-IN" sz="2800" dirty="0"/>
              <a:t>Sample standard deviation =                        = 2.52 ( In column D and row15,              								2.52 is seen)</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9921" y="2371130"/>
            <a:ext cx="828791" cy="5811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8711" y="3335413"/>
            <a:ext cx="1209844" cy="7144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6737" y="4165056"/>
            <a:ext cx="1638529" cy="743054"/>
          </a:xfrm>
          <a:prstGeom prst="rect">
            <a:avLst/>
          </a:prstGeom>
        </p:spPr>
      </p:pic>
    </p:spTree>
    <p:extLst>
      <p:ext uri="{BB962C8B-B14F-4D97-AF65-F5344CB8AC3E}">
        <p14:creationId xmlns:p14="http://schemas.microsoft.com/office/powerpoint/2010/main" val="943277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9801" y="522145"/>
            <a:ext cx="5085939" cy="3202323"/>
          </a:xfrm>
        </p:spPr>
      </p:pic>
      <p:sp>
        <p:nvSpPr>
          <p:cNvPr id="5" name="TextBox 4"/>
          <p:cNvSpPr txBox="1"/>
          <p:nvPr/>
        </p:nvSpPr>
        <p:spPr>
          <a:xfrm>
            <a:off x="1030309" y="3953815"/>
            <a:ext cx="10323491" cy="2031325"/>
          </a:xfrm>
          <a:prstGeom prst="rect">
            <a:avLst/>
          </a:prstGeom>
          <a:noFill/>
        </p:spPr>
        <p:txBody>
          <a:bodyPr wrap="square" rtlCol="0">
            <a:spAutoFit/>
          </a:bodyPr>
          <a:lstStyle/>
          <a:p>
            <a:r>
              <a:rPr lang="en-IN" b="1" dirty="0"/>
              <a:t>Histogram</a:t>
            </a:r>
            <a:r>
              <a:rPr lang="en-IN" dirty="0"/>
              <a:t>( also known as frequency histogram) is a snap shot of the frequency distribution.</a:t>
            </a:r>
          </a:p>
          <a:p>
            <a:endParaRPr lang="en-IN" dirty="0"/>
          </a:p>
          <a:p>
            <a:r>
              <a:rPr lang="en-IN" dirty="0"/>
              <a:t>Histogram is a graphical representation of  the frequency distribution in which the X-axis represents the classes and the Y-axis represents the frequencies in bars.</a:t>
            </a:r>
          </a:p>
          <a:p>
            <a:endParaRPr lang="en-IN" dirty="0"/>
          </a:p>
          <a:p>
            <a:r>
              <a:rPr lang="en-IN" dirty="0"/>
              <a:t>Histogram depicts the pattern of the distribution emerging from the characteristic being measured.</a:t>
            </a:r>
          </a:p>
          <a:p>
            <a:endParaRPr lang="en-IN" dirty="0"/>
          </a:p>
        </p:txBody>
      </p:sp>
    </p:spTree>
    <p:extLst>
      <p:ext uri="{BB962C8B-B14F-4D97-AF65-F5344CB8AC3E}">
        <p14:creationId xmlns:p14="http://schemas.microsoft.com/office/powerpoint/2010/main" val="1745235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Empirical Rule</a:t>
            </a:r>
          </a:p>
        </p:txBody>
      </p:sp>
      <p:sp>
        <p:nvSpPr>
          <p:cNvPr id="3" name="Content Placeholder 2"/>
          <p:cNvSpPr>
            <a:spLocks noGrp="1"/>
          </p:cNvSpPr>
          <p:nvPr>
            <p:ph idx="1"/>
          </p:nvPr>
        </p:nvSpPr>
        <p:spPr/>
        <p:txBody>
          <a:bodyPr/>
          <a:lstStyle/>
          <a:p>
            <a:r>
              <a:rPr lang="en-IN" dirty="0"/>
              <a:t>The empirical rule approximates the variation of data in the bell-shaped distribution.</a:t>
            </a:r>
          </a:p>
          <a:p>
            <a:r>
              <a:rPr lang="en-IN" dirty="0"/>
              <a:t>Approximately 68% of the data in a bell shaped distribution is within 1 standard deviation of the mean or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7305" y="3247999"/>
            <a:ext cx="857371" cy="36200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6531" y="4001296"/>
            <a:ext cx="5344732" cy="1752845"/>
          </a:xfrm>
          <a:prstGeom prst="rect">
            <a:avLst/>
          </a:prstGeom>
        </p:spPr>
      </p:pic>
    </p:spTree>
    <p:extLst>
      <p:ext uri="{BB962C8B-B14F-4D97-AF65-F5344CB8AC3E}">
        <p14:creationId xmlns:p14="http://schemas.microsoft.com/office/powerpoint/2010/main" val="679843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Statistics</a:t>
            </a:r>
          </a:p>
        </p:txBody>
      </p:sp>
      <p:sp>
        <p:nvSpPr>
          <p:cNvPr id="3" name="Content Placeholder 2"/>
          <p:cNvSpPr>
            <a:spLocks noGrp="1"/>
          </p:cNvSpPr>
          <p:nvPr>
            <p:ph idx="1"/>
          </p:nvPr>
        </p:nvSpPr>
        <p:spPr/>
        <p:txBody>
          <a:bodyPr/>
          <a:lstStyle/>
          <a:p>
            <a:r>
              <a:rPr lang="en-IN" dirty="0"/>
              <a:t>Descriptive statistics is concerned with Data Summarization Graphs/Charts and tables.</a:t>
            </a:r>
          </a:p>
          <a:p>
            <a:endParaRPr lang="en-IN" dirty="0"/>
          </a:p>
          <a:p>
            <a:r>
              <a:rPr lang="en-IN" dirty="0"/>
              <a:t>Inferential Statistics is the method used to talk about a population parameter from a sample. It involves point estimation, interval estimation, and hypothesis testing.</a:t>
            </a:r>
          </a:p>
        </p:txBody>
      </p:sp>
    </p:spTree>
    <p:extLst>
      <p:ext uri="{BB962C8B-B14F-4D97-AF65-F5344CB8AC3E}">
        <p14:creationId xmlns:p14="http://schemas.microsoft.com/office/powerpoint/2010/main" val="91487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The Empirical Rule</a:t>
            </a:r>
            <a:endParaRPr lang="en-IN" dirty="0"/>
          </a:p>
        </p:txBody>
      </p:sp>
      <p:sp>
        <p:nvSpPr>
          <p:cNvPr id="3" name="Content Placeholder 2"/>
          <p:cNvSpPr>
            <a:spLocks noGrp="1"/>
          </p:cNvSpPr>
          <p:nvPr>
            <p:ph idx="1"/>
          </p:nvPr>
        </p:nvSpPr>
        <p:spPr/>
        <p:txBody>
          <a:bodyPr/>
          <a:lstStyle/>
          <a:p>
            <a:r>
              <a:rPr lang="en-IN" sz="2800" dirty="0"/>
              <a:t>Approximately 95% of the data is a bell-shaped distribution lies within two standard deviations of the mean, or </a:t>
            </a:r>
          </a:p>
          <a:p>
            <a:endParaRPr lang="en-IN" sz="2800" dirty="0"/>
          </a:p>
          <a:p>
            <a:r>
              <a:rPr lang="en-IN" sz="2800" dirty="0"/>
              <a:t>Approximately 99.73% of the data is a bell-shaped distribution lies within three standard deviations of the mean, or </a:t>
            </a:r>
          </a:p>
          <a:p>
            <a:endParaRPr lang="en-IN"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4577" y="2123204"/>
            <a:ext cx="900563" cy="3678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0864" y="3565241"/>
            <a:ext cx="908446" cy="328050"/>
          </a:xfrm>
          <a:prstGeom prst="rect">
            <a:avLst/>
          </a:prstGeom>
        </p:spPr>
      </p:pic>
      <p:pic>
        <p:nvPicPr>
          <p:cNvPr id="7" name="Picture 6">
            <a:extLst>
              <a:ext uri="{FF2B5EF4-FFF2-40B4-BE49-F238E27FC236}">
                <a16:creationId xmlns:a16="http://schemas.microsoft.com/office/drawing/2014/main" id="{BEE13C05-3246-4A5F-A0CA-E209FC202CE9}"/>
              </a:ext>
            </a:extLst>
          </p:cNvPr>
          <p:cNvPicPr>
            <a:picLocks noChangeAspect="1"/>
          </p:cNvPicPr>
          <p:nvPr/>
        </p:nvPicPr>
        <p:blipFill>
          <a:blip r:embed="rId4"/>
          <a:stretch>
            <a:fillRect/>
          </a:stretch>
        </p:blipFill>
        <p:spPr>
          <a:xfrm>
            <a:off x="2458228" y="4366961"/>
            <a:ext cx="6486525" cy="2171700"/>
          </a:xfrm>
          <a:prstGeom prst="rect">
            <a:avLst/>
          </a:prstGeom>
        </p:spPr>
      </p:pic>
    </p:spTree>
    <p:extLst>
      <p:ext uri="{BB962C8B-B14F-4D97-AF65-F5344CB8AC3E}">
        <p14:creationId xmlns:p14="http://schemas.microsoft.com/office/powerpoint/2010/main" val="3686968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1980"/>
            <a:ext cx="10972800" cy="1143000"/>
          </a:xfrm>
        </p:spPr>
        <p:txBody>
          <a:bodyPr>
            <a:normAutofit fontScale="90000"/>
          </a:bodyPr>
          <a:lstStyle/>
          <a:p>
            <a:r>
              <a:rPr lang="en-IN" dirty="0"/>
              <a:t>Coefficient of Variation </a:t>
            </a:r>
            <a:br>
              <a:rPr lang="en-IN" dirty="0"/>
            </a:br>
            <a:r>
              <a:rPr lang="en-IN" dirty="0"/>
              <a:t>(Relative Dispersion)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621972"/>
                <a:ext cx="10972800" cy="4525963"/>
              </a:xfrm>
            </p:spPr>
            <p:txBody>
              <a:bodyPr/>
              <a:lstStyle/>
              <a:p>
                <a:r>
                  <a:rPr lang="en-IN" dirty="0"/>
                  <a:t>Coefficient Variation (CV) is defined as the ratio of standard deviation to mean.</a:t>
                </a:r>
              </a:p>
              <a:p>
                <a:endParaRPr lang="en-IN" dirty="0"/>
              </a:p>
              <a:p>
                <a:r>
                  <a:rPr lang="en-IN" dirty="0"/>
                  <a:t>In symbolic form </a:t>
                </a:r>
              </a:p>
              <a:p>
                <a:endParaRPr lang="en-IN" dirty="0"/>
              </a:p>
              <a:p>
                <a:pPr marL="0" indent="0">
                  <a:buNone/>
                </a:pPr>
                <a:r>
                  <a:rPr lang="en-IN" dirty="0"/>
                  <a:t>    CV = S/</a:t>
                </a:r>
                <a14:m>
                  <m:oMath xmlns:m="http://schemas.openxmlformats.org/officeDocument/2006/math">
                    <m:acc>
                      <m:accPr>
                        <m:chr m:val="̅"/>
                        <m:ctrlPr>
                          <a:rPr lang="en-IN" i="1" dirty="0" smtClean="0">
                            <a:latin typeface="Cambria Math" panose="02040503050406030204" pitchFamily="18" charset="0"/>
                          </a:rPr>
                        </m:ctrlPr>
                      </m:accPr>
                      <m:e>
                        <m:r>
                          <a:rPr lang="en-IN" i="1" dirty="0">
                            <a:latin typeface="Cambria Math" panose="02040503050406030204" pitchFamily="18" charset="0"/>
                          </a:rPr>
                          <m:t>𝑋</m:t>
                        </m:r>
                      </m:e>
                    </m:acc>
                  </m:oMath>
                </a14:m>
                <a:r>
                  <a:rPr lang="en-IN" dirty="0"/>
                  <a:t> for the sample data and = </a:t>
                </a:r>
                <a:r>
                  <a:rPr lang="el-GR" dirty="0">
                    <a:ea typeface="SimSun" panose="02010600030101010101" pitchFamily="2" charset="-122"/>
                  </a:rPr>
                  <a:t>σ</a:t>
                </a:r>
                <a:r>
                  <a:rPr lang="en-IN" dirty="0">
                    <a:ea typeface="SimSun" panose="02010600030101010101" pitchFamily="2" charset="-122"/>
                  </a:rPr>
                  <a:t>/µ for the  population data.</a:t>
                </a:r>
                <a:endParaRPr lang="en-IN" dirty="0"/>
              </a:p>
              <a:p>
                <a:endParaRPr lang="en-IN" dirty="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621972"/>
                <a:ext cx="10972800" cy="4525963"/>
              </a:xfrm>
              <a:blipFill>
                <a:blip r:embed="rId2"/>
                <a:stretch>
                  <a:fillRect l="-1389" t="-1750"/>
                </a:stretch>
              </a:blipFill>
            </p:spPr>
            <p:txBody>
              <a:bodyPr/>
              <a:lstStyle/>
              <a:p>
                <a:r>
                  <a:rPr lang="en-IN">
                    <a:noFill/>
                  </a:rPr>
                  <a:t> </a:t>
                </a:r>
              </a:p>
            </p:txBody>
          </p:sp>
        </mc:Fallback>
      </mc:AlternateContent>
    </p:spTree>
    <p:extLst>
      <p:ext uri="{BB962C8B-B14F-4D97-AF65-F5344CB8AC3E}">
        <p14:creationId xmlns:p14="http://schemas.microsoft.com/office/powerpoint/2010/main" val="433697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Coefficient of Variation</a:t>
            </a:r>
            <a:br>
              <a:rPr lang="en-IN" dirty="0"/>
            </a:br>
            <a:r>
              <a:rPr lang="en-IN" dirty="0"/>
              <a:t>Example</a:t>
            </a:r>
          </a:p>
        </p:txBody>
      </p:sp>
      <p:sp>
        <p:nvSpPr>
          <p:cNvPr id="3" name="Content Placeholder 2"/>
          <p:cNvSpPr>
            <a:spLocks noGrp="1"/>
          </p:cNvSpPr>
          <p:nvPr>
            <p:ph idx="1"/>
          </p:nvPr>
        </p:nvSpPr>
        <p:spPr>
          <a:xfrm>
            <a:off x="838200" y="1690690"/>
            <a:ext cx="10515600" cy="4967689"/>
          </a:xfrm>
        </p:spPr>
        <p:txBody>
          <a:bodyPr>
            <a:normAutofit/>
          </a:bodyPr>
          <a:lstStyle/>
          <a:p>
            <a:r>
              <a:rPr lang="en-IN" dirty="0"/>
              <a:t>Following is the performance of two Sales Teams in terms of monthly sales</a:t>
            </a:r>
          </a:p>
          <a:p>
            <a:pPr marL="0" indent="0">
              <a:buNone/>
            </a:pPr>
            <a:r>
              <a:rPr lang="en-IN" dirty="0"/>
              <a:t>Comment on the results.</a:t>
            </a:r>
          </a:p>
          <a:p>
            <a:pPr marL="0" indent="0">
              <a:buNone/>
            </a:pPr>
            <a:r>
              <a:rPr lang="en-IN" b="1" dirty="0"/>
              <a:t>Sales Team 1</a:t>
            </a:r>
          </a:p>
          <a:p>
            <a:r>
              <a:rPr lang="en-IN" dirty="0"/>
              <a:t>Standard deviation: 10 units</a:t>
            </a:r>
          </a:p>
          <a:p>
            <a:endParaRPr lang="en-IN" dirty="0"/>
          </a:p>
          <a:p>
            <a:pPr marL="0" indent="0">
              <a:buNone/>
            </a:pPr>
            <a:r>
              <a:rPr lang="en-IN" b="1" dirty="0"/>
              <a:t>Sales Team 2</a:t>
            </a:r>
          </a:p>
          <a:p>
            <a:r>
              <a:rPr lang="en-IN" dirty="0"/>
              <a:t>Standard Deviation 12 units</a:t>
            </a:r>
          </a:p>
          <a:p>
            <a:endParaRPr lang="en-IN" dirty="0"/>
          </a:p>
        </p:txBody>
      </p:sp>
    </p:spTree>
    <p:extLst>
      <p:ext uri="{BB962C8B-B14F-4D97-AF65-F5344CB8AC3E}">
        <p14:creationId xmlns:p14="http://schemas.microsoft.com/office/powerpoint/2010/main" val="504812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Coefficient of Variation</a:t>
            </a:r>
            <a:br>
              <a:rPr lang="en-IN" dirty="0"/>
            </a:br>
            <a:r>
              <a:rPr lang="en-IN" dirty="0"/>
              <a:t>Example</a:t>
            </a:r>
          </a:p>
        </p:txBody>
      </p:sp>
      <p:sp>
        <p:nvSpPr>
          <p:cNvPr id="3" name="Content Placeholder 2"/>
          <p:cNvSpPr>
            <a:spLocks noGrp="1"/>
          </p:cNvSpPr>
          <p:nvPr>
            <p:ph idx="1"/>
          </p:nvPr>
        </p:nvSpPr>
        <p:spPr>
          <a:xfrm>
            <a:off x="838200" y="1690690"/>
            <a:ext cx="10515600" cy="4967689"/>
          </a:xfrm>
        </p:spPr>
        <p:txBody>
          <a:bodyPr>
            <a:normAutofit/>
          </a:bodyPr>
          <a:lstStyle/>
          <a:p>
            <a:r>
              <a:rPr lang="en-IN" dirty="0"/>
              <a:t>Additional information</a:t>
            </a:r>
          </a:p>
          <a:p>
            <a:pPr marL="0" indent="0">
              <a:buNone/>
            </a:pPr>
            <a:r>
              <a:rPr lang="en-IN" b="1" dirty="0"/>
              <a:t>Sales Team 1</a:t>
            </a:r>
          </a:p>
          <a:p>
            <a:r>
              <a:rPr lang="en-IN" dirty="0"/>
              <a:t>Mean: 70 units</a:t>
            </a:r>
          </a:p>
          <a:p>
            <a:endParaRPr lang="en-IN" dirty="0"/>
          </a:p>
          <a:p>
            <a:pPr marL="0" indent="0">
              <a:buNone/>
            </a:pPr>
            <a:r>
              <a:rPr lang="en-IN" b="1" dirty="0"/>
              <a:t>Sales Team 2</a:t>
            </a:r>
          </a:p>
          <a:p>
            <a:r>
              <a:rPr lang="en-IN" dirty="0"/>
              <a:t>Mean: 120 units</a:t>
            </a:r>
          </a:p>
          <a:p>
            <a:endParaRPr lang="en-IN" dirty="0"/>
          </a:p>
        </p:txBody>
      </p:sp>
    </p:spTree>
    <p:extLst>
      <p:ext uri="{BB962C8B-B14F-4D97-AF65-F5344CB8AC3E}">
        <p14:creationId xmlns:p14="http://schemas.microsoft.com/office/powerpoint/2010/main" val="5493741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Interpretation for the Example</a:t>
            </a:r>
          </a:p>
        </p:txBody>
      </p:sp>
      <p:sp>
        <p:nvSpPr>
          <p:cNvPr id="3" name="Content Placeholder 2"/>
          <p:cNvSpPr>
            <a:spLocks noGrp="1"/>
          </p:cNvSpPr>
          <p:nvPr>
            <p:ph idx="1"/>
          </p:nvPr>
        </p:nvSpPr>
        <p:spPr/>
        <p:txBody>
          <a:bodyPr/>
          <a:lstStyle/>
          <a:p>
            <a:r>
              <a:rPr lang="en-IN" dirty="0"/>
              <a:t>The CV for Team 1 is 10/70 = 0.14 or 14% </a:t>
            </a:r>
          </a:p>
          <a:p>
            <a:r>
              <a:rPr lang="en-IN" dirty="0"/>
              <a:t>The CV for Team 2 is 12/120 = 0.10 or 10%</a:t>
            </a:r>
          </a:p>
          <a:p>
            <a:endParaRPr lang="en-IN" dirty="0"/>
          </a:p>
        </p:txBody>
      </p:sp>
    </p:spTree>
    <p:extLst>
      <p:ext uri="{BB962C8B-B14F-4D97-AF65-F5344CB8AC3E}">
        <p14:creationId xmlns:p14="http://schemas.microsoft.com/office/powerpoint/2010/main" val="1611659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five number summary</a:t>
            </a:r>
          </a:p>
        </p:txBody>
      </p:sp>
      <p:sp>
        <p:nvSpPr>
          <p:cNvPr id="3" name="Content Placeholder 2"/>
          <p:cNvSpPr>
            <a:spLocks noGrp="1"/>
          </p:cNvSpPr>
          <p:nvPr>
            <p:ph idx="1"/>
          </p:nvPr>
        </p:nvSpPr>
        <p:spPr/>
        <p:txBody>
          <a:bodyPr/>
          <a:lstStyle/>
          <a:p>
            <a:r>
              <a:rPr lang="en-IN" dirty="0"/>
              <a:t>The five numbers that help describe the </a:t>
            </a:r>
            <a:r>
              <a:rPr lang="en-IN" dirty="0" err="1"/>
              <a:t>center</a:t>
            </a:r>
            <a:r>
              <a:rPr lang="en-IN" dirty="0"/>
              <a:t>, spread and shape of the data are:</a:t>
            </a:r>
          </a:p>
          <a:p>
            <a:pPr lvl="2">
              <a:buFont typeface="Wingdings" panose="05000000000000000000" pitchFamily="2" charset="2"/>
              <a:buChar char="§"/>
            </a:pPr>
            <a:r>
              <a:rPr lang="en-IN" sz="3200" dirty="0"/>
              <a:t> </a:t>
            </a:r>
            <a:r>
              <a:rPr lang="en-IN" sz="3200" dirty="0" err="1"/>
              <a:t>X</a:t>
            </a:r>
            <a:r>
              <a:rPr lang="en-IN" dirty="0" err="1"/>
              <a:t>Smallest</a:t>
            </a:r>
            <a:endParaRPr lang="en-IN" dirty="0"/>
          </a:p>
          <a:p>
            <a:pPr lvl="2">
              <a:buFont typeface="Wingdings" panose="05000000000000000000" pitchFamily="2" charset="2"/>
              <a:buChar char="§"/>
            </a:pPr>
            <a:r>
              <a:rPr lang="en-IN" sz="2800" dirty="0"/>
              <a:t> First Quartile (Q</a:t>
            </a:r>
            <a:r>
              <a:rPr lang="en-IN" sz="1800" dirty="0"/>
              <a:t>1</a:t>
            </a:r>
            <a:r>
              <a:rPr lang="en-IN" sz="2800" dirty="0"/>
              <a:t>)</a:t>
            </a:r>
          </a:p>
          <a:p>
            <a:pPr lvl="2">
              <a:buFont typeface="Wingdings" panose="05000000000000000000" pitchFamily="2" charset="2"/>
              <a:buChar char="§"/>
            </a:pPr>
            <a:r>
              <a:rPr lang="en-IN" sz="2800" dirty="0"/>
              <a:t> Median (Q</a:t>
            </a:r>
            <a:r>
              <a:rPr lang="en-IN" dirty="0"/>
              <a:t>2</a:t>
            </a:r>
            <a:r>
              <a:rPr lang="en-IN" sz="2800" dirty="0"/>
              <a:t>)</a:t>
            </a:r>
          </a:p>
          <a:p>
            <a:pPr lvl="2">
              <a:buFont typeface="Wingdings" panose="05000000000000000000" pitchFamily="2" charset="2"/>
              <a:buChar char="§"/>
            </a:pPr>
            <a:r>
              <a:rPr lang="en-IN" sz="2800" dirty="0"/>
              <a:t> Third Quartile (Q</a:t>
            </a:r>
            <a:r>
              <a:rPr lang="en-IN" dirty="0"/>
              <a:t>3</a:t>
            </a:r>
            <a:r>
              <a:rPr lang="en-IN" sz="2800" dirty="0"/>
              <a:t>)</a:t>
            </a:r>
          </a:p>
          <a:p>
            <a:pPr lvl="2">
              <a:buFont typeface="Wingdings" panose="05000000000000000000" pitchFamily="2" charset="2"/>
              <a:buChar char="§"/>
            </a:pPr>
            <a:r>
              <a:rPr lang="en-IN" sz="2800" dirty="0"/>
              <a:t> </a:t>
            </a:r>
            <a:r>
              <a:rPr lang="en-IN" sz="2800" dirty="0" err="1"/>
              <a:t>X</a:t>
            </a:r>
            <a:r>
              <a:rPr lang="en-IN" sz="1800" dirty="0" err="1"/>
              <a:t>Largest</a:t>
            </a:r>
            <a:r>
              <a:rPr lang="en-IN" dirty="0"/>
              <a:t>	</a:t>
            </a:r>
          </a:p>
        </p:txBody>
      </p:sp>
    </p:spTree>
    <p:extLst>
      <p:ext uri="{BB962C8B-B14F-4D97-AF65-F5344CB8AC3E}">
        <p14:creationId xmlns:p14="http://schemas.microsoft.com/office/powerpoint/2010/main" val="3607307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118501" cy="1143000"/>
          </a:xfrm>
        </p:spPr>
        <p:txBody>
          <a:bodyPr/>
          <a:lstStyle/>
          <a:p>
            <a:r>
              <a:rPr lang="en-IN" sz="3500" dirty="0"/>
              <a:t>  </a:t>
            </a:r>
            <a:r>
              <a:rPr lang="en-IN" sz="3500" b="1" dirty="0"/>
              <a:t>CASE STUDY - HEALTH INSURANCE </a:t>
            </a:r>
            <a:endParaRPr lang="en-IN" sz="3500" dirty="0"/>
          </a:p>
        </p:txBody>
      </p:sp>
      <p:sp>
        <p:nvSpPr>
          <p:cNvPr id="3" name="Content Placeholder 2"/>
          <p:cNvSpPr>
            <a:spLocks noGrp="1"/>
          </p:cNvSpPr>
          <p:nvPr>
            <p:ph idx="1"/>
          </p:nvPr>
        </p:nvSpPr>
        <p:spPr/>
        <p:txBody>
          <a:bodyPr/>
          <a:lstStyle/>
          <a:p>
            <a:pPr algn="just"/>
            <a:r>
              <a:rPr lang="en-US" sz="2400" dirty="0"/>
              <a:t>Most companies are now recognizing the power of data in making crucial business decisions. For an Insurance company, it becomes  more important to study various attributes about their customers. Leveraging this customer information to make business decisions can provide a competitive edge to the company over other players in the </a:t>
            </a:r>
            <a:r>
              <a:rPr lang="en-US" sz="2400" dirty="0" smtClean="0"/>
              <a:t>market</a:t>
            </a:r>
          </a:p>
          <a:p>
            <a:pPr algn="just"/>
            <a:endParaRPr lang="en-US" sz="2400" dirty="0" smtClean="0"/>
          </a:p>
          <a:p>
            <a:pPr algn="just"/>
            <a:r>
              <a:rPr lang="en-US" sz="2400" dirty="0" smtClean="0"/>
              <a:t>We </a:t>
            </a:r>
            <a:r>
              <a:rPr lang="en-US" sz="2400" dirty="0"/>
              <a:t>are provided with some customer data of an Insurance company like age, gender, BMI and medical charges billed by insurance company. We need to explore this data to see if we can derive some meaningful insights from this data</a:t>
            </a:r>
            <a:r>
              <a:rPr lang="en-US" sz="2400" dirty="0" smtClean="0"/>
              <a:t>.</a:t>
            </a:r>
            <a:r>
              <a:rPr lang="en-US" sz="2400" dirty="0"/>
              <a:t/>
            </a:r>
            <a:br>
              <a:rPr lang="en-US" sz="2400" dirty="0"/>
            </a:br>
            <a:endParaRPr lang="en-IN" sz="2400" dirty="0"/>
          </a:p>
        </p:txBody>
      </p:sp>
    </p:spTree>
    <p:extLst>
      <p:ext uri="{BB962C8B-B14F-4D97-AF65-F5344CB8AC3E}">
        <p14:creationId xmlns:p14="http://schemas.microsoft.com/office/powerpoint/2010/main" val="133754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solidFill>
                  <a:schemeClr val="accent1">
                    <a:lumMod val="75000"/>
                  </a:schemeClr>
                </a:solidFill>
              </a:rPr>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294" y="1073826"/>
            <a:ext cx="10839196" cy="5477940"/>
          </a:xfrm>
        </p:spPr>
      </p:pic>
    </p:spTree>
    <p:extLst>
      <p:ext uri="{BB962C8B-B14F-4D97-AF65-F5344CB8AC3E}">
        <p14:creationId xmlns:p14="http://schemas.microsoft.com/office/powerpoint/2010/main" val="509014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Five number summary and</a:t>
            </a:r>
            <a:br>
              <a:rPr lang="en-IN" dirty="0"/>
            </a:br>
            <a:r>
              <a:rPr lang="en-IN" dirty="0"/>
              <a:t>The Boxplot</a:t>
            </a:r>
          </a:p>
        </p:txBody>
      </p:sp>
      <p:sp>
        <p:nvSpPr>
          <p:cNvPr id="3" name="Content Placeholder 2"/>
          <p:cNvSpPr>
            <a:spLocks noGrp="1"/>
          </p:cNvSpPr>
          <p:nvPr>
            <p:ph idx="1"/>
          </p:nvPr>
        </p:nvSpPr>
        <p:spPr/>
        <p:txBody>
          <a:bodyPr/>
          <a:lstStyle/>
          <a:p>
            <a:r>
              <a:rPr lang="en-IN" dirty="0"/>
              <a:t>The Boxplot: A graphical display of the data on the five-number summary:</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341" y="2941253"/>
            <a:ext cx="9581883" cy="3235711"/>
          </a:xfrm>
          <a:prstGeom prst="rect">
            <a:avLst/>
          </a:prstGeom>
        </p:spPr>
      </p:pic>
    </p:spTree>
    <p:extLst>
      <p:ext uri="{BB962C8B-B14F-4D97-AF65-F5344CB8AC3E}">
        <p14:creationId xmlns:p14="http://schemas.microsoft.com/office/powerpoint/2010/main" val="36473491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Five number summary:</a:t>
            </a:r>
            <a:br>
              <a:rPr lang="en-IN" dirty="0"/>
            </a:br>
            <a:r>
              <a:rPr lang="en-IN" dirty="0"/>
              <a:t>Shape of Boxplots</a:t>
            </a:r>
          </a:p>
        </p:txBody>
      </p:sp>
      <p:sp>
        <p:nvSpPr>
          <p:cNvPr id="3" name="Content Placeholder 2"/>
          <p:cNvSpPr>
            <a:spLocks noGrp="1"/>
          </p:cNvSpPr>
          <p:nvPr>
            <p:ph idx="1"/>
          </p:nvPr>
        </p:nvSpPr>
        <p:spPr>
          <a:xfrm>
            <a:off x="838200" y="1838504"/>
            <a:ext cx="10515600" cy="4351338"/>
          </a:xfrm>
        </p:spPr>
        <p:txBody>
          <a:bodyPr/>
          <a:lstStyle/>
          <a:p>
            <a:r>
              <a:rPr lang="en-IN" dirty="0"/>
              <a:t>If data is symmetric around the median then the box and central line are </a:t>
            </a:r>
            <a:r>
              <a:rPr lang="en-IN" dirty="0" err="1"/>
              <a:t>centered</a:t>
            </a:r>
            <a:r>
              <a:rPr lang="en-IN" dirty="0"/>
              <a:t> between the endpoints.</a:t>
            </a:r>
          </a:p>
          <a:p>
            <a:endParaRPr lang="en-IN" dirty="0"/>
          </a:p>
          <a:p>
            <a:endParaRPr lang="en-IN" dirty="0"/>
          </a:p>
          <a:p>
            <a:endParaRPr lang="en-IN" dirty="0"/>
          </a:p>
          <a:p>
            <a:endParaRPr lang="en-IN" dirty="0"/>
          </a:p>
          <a:p>
            <a:r>
              <a:rPr lang="en-IN" dirty="0"/>
              <a:t>A Boxplot can be shown in either a vertical or horizontal orientation.</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301" y="2941052"/>
            <a:ext cx="6235840" cy="1362265"/>
          </a:xfrm>
          <a:prstGeom prst="rect">
            <a:avLst/>
          </a:prstGeom>
        </p:spPr>
      </p:pic>
    </p:spTree>
    <p:extLst>
      <p:ext uri="{BB962C8B-B14F-4D97-AF65-F5344CB8AC3E}">
        <p14:creationId xmlns:p14="http://schemas.microsoft.com/office/powerpoint/2010/main" val="3896508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Key Terms</a:t>
            </a:r>
          </a:p>
        </p:txBody>
      </p:sp>
      <p:sp>
        <p:nvSpPr>
          <p:cNvPr id="3" name="Content Placeholder 2"/>
          <p:cNvSpPr>
            <a:spLocks noGrp="1"/>
          </p:cNvSpPr>
          <p:nvPr>
            <p:ph idx="1"/>
          </p:nvPr>
        </p:nvSpPr>
        <p:spPr>
          <a:xfrm>
            <a:off x="609600" y="1600201"/>
            <a:ext cx="4637314" cy="4525963"/>
          </a:xfrm>
        </p:spPr>
        <p:txBody>
          <a:bodyPr/>
          <a:lstStyle/>
          <a:p>
            <a:r>
              <a:rPr lang="en-US" sz="2400" b="1" dirty="0"/>
              <a:t>Population</a:t>
            </a:r>
            <a:r>
              <a:rPr lang="en-US" sz="2400" dirty="0"/>
              <a:t> is the collection of all possible observations of a specified of characteristic interest. </a:t>
            </a:r>
          </a:p>
          <a:p>
            <a:endParaRPr lang="en-US" sz="2400" dirty="0"/>
          </a:p>
          <a:p>
            <a:endParaRPr lang="en-US" sz="2400" dirty="0"/>
          </a:p>
          <a:p>
            <a:r>
              <a:rPr lang="en-US" sz="2400" b="1" dirty="0"/>
              <a:t>Sample </a:t>
            </a:r>
            <a:r>
              <a:rPr lang="en-US" sz="2400" dirty="0"/>
              <a:t>is a subset of population</a:t>
            </a:r>
            <a:endParaRPr lang="en-IN" sz="2400" dirty="0"/>
          </a:p>
        </p:txBody>
      </p:sp>
      <p:sp>
        <p:nvSpPr>
          <p:cNvPr id="4" name="Content Placeholder 2">
            <a:extLst>
              <a:ext uri="{FF2B5EF4-FFF2-40B4-BE49-F238E27FC236}">
                <a16:creationId xmlns:a16="http://schemas.microsoft.com/office/drawing/2014/main" id="{924A9B8F-F059-46F6-9365-D1BF70EFB555}"/>
              </a:ext>
            </a:extLst>
          </p:cNvPr>
          <p:cNvSpPr txBox="1">
            <a:spLocks/>
          </p:cNvSpPr>
          <p:nvPr/>
        </p:nvSpPr>
        <p:spPr bwMode="auto">
          <a:xfrm>
            <a:off x="5246914" y="1567543"/>
            <a:ext cx="6139539"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Candara"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Candara"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Candara"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Parameter </a:t>
            </a:r>
            <a:r>
              <a:rPr lang="en-US" sz="2400" dirty="0"/>
              <a:t>is the population characteristic of interest. For example, you are interested in the average income of a particular class of people. The average income of this entire class of people is called a parameter.</a:t>
            </a:r>
          </a:p>
          <a:p>
            <a:endParaRPr lang="en-US" sz="2400" dirty="0"/>
          </a:p>
          <a:p>
            <a:r>
              <a:rPr lang="en-US" sz="2400" b="1" dirty="0"/>
              <a:t>Statistic </a:t>
            </a:r>
            <a:r>
              <a:rPr lang="en-US" sz="2400" dirty="0"/>
              <a:t>is based on a sample to make inferences about the population parameter. The average income in of population can be estimated by the  average income based on the sample. This sample average is called a statistic. </a:t>
            </a:r>
            <a:endParaRPr lang="en-IN" sz="2400" dirty="0"/>
          </a:p>
        </p:txBody>
      </p:sp>
    </p:spTree>
    <p:extLst>
      <p:ext uri="{BB962C8B-B14F-4D97-AF65-F5344CB8AC3E}">
        <p14:creationId xmlns:p14="http://schemas.microsoft.com/office/powerpoint/2010/main" val="3061329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Distribution shape and </a:t>
            </a:r>
            <a:br>
              <a:rPr lang="en-IN" dirty="0"/>
            </a:br>
            <a:r>
              <a:rPr lang="en-IN" dirty="0"/>
              <a:t>The Boxplots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7100" y="2334205"/>
            <a:ext cx="6077799" cy="3057952"/>
          </a:xfrm>
        </p:spPr>
      </p:pic>
    </p:spTree>
    <p:extLst>
      <p:ext uri="{BB962C8B-B14F-4D97-AF65-F5344CB8AC3E}">
        <p14:creationId xmlns:p14="http://schemas.microsoft.com/office/powerpoint/2010/main" val="4130470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Boxplot Example</a:t>
            </a:r>
          </a:p>
        </p:txBody>
      </p:sp>
      <p:sp>
        <p:nvSpPr>
          <p:cNvPr id="3" name="Content Placeholder 2"/>
          <p:cNvSpPr>
            <a:spLocks noGrp="1"/>
          </p:cNvSpPr>
          <p:nvPr>
            <p:ph idx="1"/>
          </p:nvPr>
        </p:nvSpPr>
        <p:spPr>
          <a:xfrm>
            <a:off x="838200" y="1690688"/>
            <a:ext cx="10515600" cy="4722991"/>
          </a:xfrm>
        </p:spPr>
        <p:txBody>
          <a:bodyPr/>
          <a:lstStyle/>
          <a:p>
            <a:r>
              <a:rPr lang="en-IN" dirty="0"/>
              <a:t>Below is a Boxplot for the following data:</a:t>
            </a:r>
          </a:p>
          <a:p>
            <a:endParaRPr lang="en-IN" dirty="0"/>
          </a:p>
          <a:p>
            <a:endParaRPr lang="en-IN" dirty="0"/>
          </a:p>
          <a:p>
            <a:endParaRPr lang="en-IN" dirty="0"/>
          </a:p>
          <a:p>
            <a:endParaRPr lang="en-IN" dirty="0"/>
          </a:p>
          <a:p>
            <a:endParaRPr lang="en-IN" dirty="0"/>
          </a:p>
          <a:p>
            <a:endParaRPr lang="en-IN" dirty="0"/>
          </a:p>
          <a:p>
            <a:r>
              <a:rPr lang="en-IN" dirty="0"/>
              <a:t>The data are right skewed, as the plot depicts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7285" y="2489264"/>
            <a:ext cx="7418231" cy="2600688"/>
          </a:xfrm>
          <a:prstGeom prst="rect">
            <a:avLst/>
          </a:prstGeom>
        </p:spPr>
      </p:pic>
    </p:spTree>
    <p:extLst>
      <p:ext uri="{BB962C8B-B14F-4D97-AF65-F5344CB8AC3E}">
        <p14:creationId xmlns:p14="http://schemas.microsoft.com/office/powerpoint/2010/main" val="12378038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110" y="357762"/>
            <a:ext cx="10972800" cy="1143000"/>
          </a:xfrm>
        </p:spPr>
        <p:txBody>
          <a:bodyPr>
            <a:normAutofit/>
          </a:bodyPr>
          <a:lstStyle/>
          <a:p>
            <a:r>
              <a:rPr lang="en-IN" dirty="0"/>
              <a:t>Boxplot example showing an outlier </a:t>
            </a:r>
          </a:p>
        </p:txBody>
      </p:sp>
      <p:sp>
        <p:nvSpPr>
          <p:cNvPr id="3" name="Content Placeholder 2"/>
          <p:cNvSpPr>
            <a:spLocks noGrp="1"/>
          </p:cNvSpPr>
          <p:nvPr>
            <p:ph idx="1"/>
          </p:nvPr>
        </p:nvSpPr>
        <p:spPr>
          <a:xfrm>
            <a:off x="529107" y="1690688"/>
            <a:ext cx="10515600" cy="4351338"/>
          </a:xfrm>
        </p:spPr>
        <p:txBody>
          <a:bodyPr/>
          <a:lstStyle/>
          <a:p>
            <a:r>
              <a:rPr lang="en-IN" dirty="0"/>
              <a:t>The Boxplot below of the same data shows the outlier value of 27 plotted separately.</a:t>
            </a:r>
          </a:p>
          <a:p>
            <a:r>
              <a:rPr lang="en-IN" dirty="0"/>
              <a:t>A value is considered an outlier if it is more than 1.5 times the interquartile range between Q</a:t>
            </a:r>
            <a:r>
              <a:rPr lang="en-IN" sz="2000" dirty="0"/>
              <a:t>1 </a:t>
            </a:r>
            <a:r>
              <a:rPr lang="en-IN" dirty="0"/>
              <a:t>or above Q</a:t>
            </a:r>
            <a:r>
              <a:rPr lang="en-IN" sz="2000" dirty="0"/>
              <a:t>3.</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433" y="3903102"/>
            <a:ext cx="7993175" cy="2138925"/>
          </a:xfrm>
          <a:prstGeom prst="rect">
            <a:avLst/>
          </a:prstGeom>
        </p:spPr>
      </p:pic>
    </p:spTree>
    <p:extLst>
      <p:ext uri="{BB962C8B-B14F-4D97-AF65-F5344CB8AC3E}">
        <p14:creationId xmlns:p14="http://schemas.microsoft.com/office/powerpoint/2010/main" val="12386039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Covariance</a:t>
            </a:r>
          </a:p>
        </p:txBody>
      </p:sp>
      <p:sp>
        <p:nvSpPr>
          <p:cNvPr id="3" name="Content Placeholder 2"/>
          <p:cNvSpPr>
            <a:spLocks noGrp="1"/>
          </p:cNvSpPr>
          <p:nvPr>
            <p:ph idx="1"/>
          </p:nvPr>
        </p:nvSpPr>
        <p:spPr>
          <a:xfrm>
            <a:off x="529107" y="1690688"/>
            <a:ext cx="10515600" cy="4351338"/>
          </a:xfrm>
        </p:spPr>
        <p:txBody>
          <a:bodyPr/>
          <a:lstStyle/>
          <a:p>
            <a:r>
              <a:rPr lang="en-US" sz="2400" dirty="0"/>
              <a:t>The covariance measures the strength of the linear relationship between two numerical variables (X and Y). Formula for sample Covariance is</a:t>
            </a:r>
          </a:p>
          <a:p>
            <a:endParaRPr lang="en-US" sz="2400" dirty="0"/>
          </a:p>
          <a:p>
            <a:endParaRPr lang="en-US" sz="2400" dirty="0"/>
          </a:p>
          <a:p>
            <a:endParaRPr lang="en-US" sz="2400" dirty="0"/>
          </a:p>
          <a:p>
            <a:endParaRPr lang="en-US" sz="2400" dirty="0"/>
          </a:p>
          <a:p>
            <a:r>
              <a:rPr lang="en-US" sz="2400" dirty="0"/>
              <a:t>Drawback of covariance: It can have any value, so it cannot be used to determine the relative strength of the relationship</a:t>
            </a:r>
            <a:endParaRPr lang="en-IN" sz="2400" dirty="0"/>
          </a:p>
        </p:txBody>
      </p:sp>
      <p:pic>
        <p:nvPicPr>
          <p:cNvPr id="5" name="Picture 4">
            <a:extLst>
              <a:ext uri="{FF2B5EF4-FFF2-40B4-BE49-F238E27FC236}">
                <a16:creationId xmlns:a16="http://schemas.microsoft.com/office/drawing/2014/main" id="{A2A37CED-5165-471F-84C9-AEEA98FC663B}"/>
              </a:ext>
            </a:extLst>
          </p:cNvPr>
          <p:cNvPicPr>
            <a:picLocks noChangeAspect="1"/>
          </p:cNvPicPr>
          <p:nvPr/>
        </p:nvPicPr>
        <p:blipFill>
          <a:blip r:embed="rId2"/>
          <a:stretch>
            <a:fillRect/>
          </a:stretch>
        </p:blipFill>
        <p:spPr>
          <a:xfrm>
            <a:off x="1247775" y="2952750"/>
            <a:ext cx="3295650" cy="952500"/>
          </a:xfrm>
          <a:prstGeom prst="rect">
            <a:avLst/>
          </a:prstGeom>
        </p:spPr>
      </p:pic>
    </p:spTree>
    <p:extLst>
      <p:ext uri="{BB962C8B-B14F-4D97-AF65-F5344CB8AC3E}">
        <p14:creationId xmlns:p14="http://schemas.microsoft.com/office/powerpoint/2010/main" val="2801457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Coefficient of Correlation</a:t>
            </a:r>
          </a:p>
        </p:txBody>
      </p:sp>
      <p:sp>
        <p:nvSpPr>
          <p:cNvPr id="3" name="Content Placeholder 2"/>
          <p:cNvSpPr>
            <a:spLocks noGrp="1"/>
          </p:cNvSpPr>
          <p:nvPr>
            <p:ph idx="1"/>
          </p:nvPr>
        </p:nvSpPr>
        <p:spPr>
          <a:xfrm>
            <a:off x="529107" y="1690688"/>
            <a:ext cx="10515600" cy="4351338"/>
          </a:xfrm>
        </p:spPr>
        <p:txBody>
          <a:bodyPr/>
          <a:lstStyle/>
          <a:p>
            <a:r>
              <a:rPr lang="en-US" sz="2400" dirty="0"/>
              <a:t>Coefficient of correlation (r) measures the relative strength of a linear relationship between two numerical variables. </a:t>
            </a:r>
          </a:p>
          <a:p>
            <a:endParaRPr lang="en-US" sz="2400" dirty="0"/>
          </a:p>
          <a:p>
            <a:endParaRPr lang="en-US" sz="2400" dirty="0"/>
          </a:p>
          <a:p>
            <a:r>
              <a:rPr lang="en-US" sz="2400" dirty="0"/>
              <a:t>The values r range from -1 to + 1</a:t>
            </a:r>
          </a:p>
          <a:p>
            <a:endParaRPr lang="en-US" sz="2400" dirty="0"/>
          </a:p>
          <a:p>
            <a:r>
              <a:rPr lang="en-US" sz="2400" dirty="0"/>
              <a:t>The value -1 indicates a perfect negative correlation and +1 indicates a perfect positive correlation</a:t>
            </a:r>
            <a:endParaRPr lang="en-IN" sz="2400" dirty="0"/>
          </a:p>
        </p:txBody>
      </p:sp>
      <p:pic>
        <p:nvPicPr>
          <p:cNvPr id="4" name="Picture 3">
            <a:extLst>
              <a:ext uri="{FF2B5EF4-FFF2-40B4-BE49-F238E27FC236}">
                <a16:creationId xmlns:a16="http://schemas.microsoft.com/office/drawing/2014/main" id="{545E71F0-000A-45B1-813E-AEEAAB0DA7AA}"/>
              </a:ext>
            </a:extLst>
          </p:cNvPr>
          <p:cNvPicPr>
            <a:picLocks noChangeAspect="1"/>
          </p:cNvPicPr>
          <p:nvPr/>
        </p:nvPicPr>
        <p:blipFill>
          <a:blip r:embed="rId2"/>
          <a:stretch>
            <a:fillRect/>
          </a:stretch>
        </p:blipFill>
        <p:spPr>
          <a:xfrm>
            <a:off x="918693" y="2567667"/>
            <a:ext cx="1869053" cy="752476"/>
          </a:xfrm>
          <a:prstGeom prst="rect">
            <a:avLst/>
          </a:prstGeom>
        </p:spPr>
      </p:pic>
    </p:spTree>
    <p:extLst>
      <p:ext uri="{BB962C8B-B14F-4D97-AF65-F5344CB8AC3E}">
        <p14:creationId xmlns:p14="http://schemas.microsoft.com/office/powerpoint/2010/main" val="3199512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Data</a:t>
            </a:r>
          </a:p>
        </p:txBody>
      </p:sp>
      <p:sp>
        <p:nvSpPr>
          <p:cNvPr id="3" name="Content Placeholder 2"/>
          <p:cNvSpPr>
            <a:spLocks noGrp="1"/>
          </p:cNvSpPr>
          <p:nvPr>
            <p:ph idx="1"/>
          </p:nvPr>
        </p:nvSpPr>
        <p:spPr>
          <a:xfrm>
            <a:off x="1719943" y="3867377"/>
            <a:ext cx="2797628" cy="881742"/>
          </a:xfrm>
        </p:spPr>
        <p:txBody>
          <a:bodyPr/>
          <a:lstStyle/>
          <a:p>
            <a:pPr marL="0" indent="0">
              <a:buNone/>
            </a:pPr>
            <a:r>
              <a:rPr lang="en-US" sz="2000" dirty="0"/>
              <a:t>E.g. Gender, Location of store, Preference</a:t>
            </a:r>
          </a:p>
          <a:p>
            <a:pPr lvl="1"/>
            <a:endParaRPr lang="en-IN" sz="1800" dirty="0"/>
          </a:p>
        </p:txBody>
      </p:sp>
      <p:sp>
        <p:nvSpPr>
          <p:cNvPr id="5" name="Rectangle 4">
            <a:extLst>
              <a:ext uri="{FF2B5EF4-FFF2-40B4-BE49-F238E27FC236}">
                <a16:creationId xmlns:a16="http://schemas.microsoft.com/office/drawing/2014/main" id="{8AE89CAC-9D0C-41B5-9551-AB04C995EF9C}"/>
              </a:ext>
            </a:extLst>
          </p:cNvPr>
          <p:cNvSpPr/>
          <p:nvPr/>
        </p:nvSpPr>
        <p:spPr>
          <a:xfrm>
            <a:off x="4517571" y="1654630"/>
            <a:ext cx="1894116" cy="729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Data</a:t>
            </a:r>
            <a:endParaRPr lang="en-IN" sz="1600" dirty="0">
              <a:solidFill>
                <a:schemeClr val="tx1"/>
              </a:solidFill>
            </a:endParaRPr>
          </a:p>
        </p:txBody>
      </p:sp>
      <p:sp>
        <p:nvSpPr>
          <p:cNvPr id="6" name="Rectangle 5">
            <a:extLst>
              <a:ext uri="{FF2B5EF4-FFF2-40B4-BE49-F238E27FC236}">
                <a16:creationId xmlns:a16="http://schemas.microsoft.com/office/drawing/2014/main" id="{87312EB4-559F-46B6-BEBA-D54BCD495456}"/>
              </a:ext>
            </a:extLst>
          </p:cNvPr>
          <p:cNvSpPr/>
          <p:nvPr/>
        </p:nvSpPr>
        <p:spPr>
          <a:xfrm>
            <a:off x="2188028" y="2934945"/>
            <a:ext cx="2654428" cy="9324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solidFill>
                  <a:schemeClr val="tx1"/>
                </a:solidFill>
              </a:rPr>
              <a:t> Categorical (Qualitative)</a:t>
            </a:r>
            <a:endParaRPr lang="en-IN" sz="1600" dirty="0">
              <a:solidFill>
                <a:schemeClr val="tx1"/>
              </a:solidFill>
            </a:endParaRPr>
          </a:p>
        </p:txBody>
      </p:sp>
      <p:sp>
        <p:nvSpPr>
          <p:cNvPr id="7" name="Rectangle 6">
            <a:extLst>
              <a:ext uri="{FF2B5EF4-FFF2-40B4-BE49-F238E27FC236}">
                <a16:creationId xmlns:a16="http://schemas.microsoft.com/office/drawing/2014/main" id="{35368B84-4054-4E3B-8744-13FFDC49CE7B}"/>
              </a:ext>
            </a:extLst>
          </p:cNvPr>
          <p:cNvSpPr/>
          <p:nvPr/>
        </p:nvSpPr>
        <p:spPr>
          <a:xfrm>
            <a:off x="7147775" y="2923505"/>
            <a:ext cx="2601532" cy="9438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solidFill>
                  <a:schemeClr val="tx1"/>
                </a:solidFill>
              </a:rPr>
              <a:t>Numerical (Quantitative)</a:t>
            </a:r>
            <a:endParaRPr lang="en-IN" sz="1600" dirty="0">
              <a:solidFill>
                <a:schemeClr val="tx1"/>
              </a:solidFill>
            </a:endParaRPr>
          </a:p>
        </p:txBody>
      </p:sp>
      <p:cxnSp>
        <p:nvCxnSpPr>
          <p:cNvPr id="9" name="Connector: Elbow 8">
            <a:extLst>
              <a:ext uri="{FF2B5EF4-FFF2-40B4-BE49-F238E27FC236}">
                <a16:creationId xmlns:a16="http://schemas.microsoft.com/office/drawing/2014/main" id="{AC735752-69C3-4A47-B6F4-CFB2B847E2DF}"/>
              </a:ext>
            </a:extLst>
          </p:cNvPr>
          <p:cNvCxnSpPr>
            <a:stCxn id="5" idx="2"/>
            <a:endCxn id="6" idx="0"/>
          </p:cNvCxnSpPr>
          <p:nvPr/>
        </p:nvCxnSpPr>
        <p:spPr>
          <a:xfrm rot="5400000">
            <a:off x="4214450" y="1684765"/>
            <a:ext cx="550973" cy="1949387"/>
          </a:xfrm>
          <a:prstGeom prst="bentConnector3">
            <a:avLst/>
          </a:prstGeom>
        </p:spPr>
        <p:style>
          <a:lnRef idx="1">
            <a:schemeClr val="dk1"/>
          </a:lnRef>
          <a:fillRef idx="0">
            <a:schemeClr val="dk1"/>
          </a:fillRef>
          <a:effectRef idx="0">
            <a:schemeClr val="dk1"/>
          </a:effectRef>
          <a:fontRef idx="minor">
            <a:schemeClr val="tx1"/>
          </a:fontRef>
        </p:style>
      </p:cxnSp>
      <p:cxnSp>
        <p:nvCxnSpPr>
          <p:cNvPr id="10" name="Connector: Elbow 9">
            <a:extLst>
              <a:ext uri="{FF2B5EF4-FFF2-40B4-BE49-F238E27FC236}">
                <a16:creationId xmlns:a16="http://schemas.microsoft.com/office/drawing/2014/main" id="{F77A3943-6FCF-4F8A-A22F-9BE21DDC8C77}"/>
              </a:ext>
            </a:extLst>
          </p:cNvPr>
          <p:cNvCxnSpPr>
            <a:cxnSpLocks/>
            <a:stCxn id="5" idx="2"/>
            <a:endCxn id="7" idx="0"/>
          </p:cNvCxnSpPr>
          <p:nvPr/>
        </p:nvCxnSpPr>
        <p:spPr>
          <a:xfrm rot="16200000" flipH="1">
            <a:off x="6686819" y="1161782"/>
            <a:ext cx="539533" cy="2983912"/>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96643D6A-660A-4FAD-9B82-4577A6841565}"/>
              </a:ext>
            </a:extLst>
          </p:cNvPr>
          <p:cNvSpPr/>
          <p:nvPr/>
        </p:nvSpPr>
        <p:spPr>
          <a:xfrm>
            <a:off x="5138059" y="4115251"/>
            <a:ext cx="2329543" cy="729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Discrete</a:t>
            </a:r>
            <a:endParaRPr lang="en-IN" sz="1600" dirty="0">
              <a:solidFill>
                <a:schemeClr val="tx1"/>
              </a:solidFill>
            </a:endParaRPr>
          </a:p>
        </p:txBody>
      </p:sp>
      <p:sp>
        <p:nvSpPr>
          <p:cNvPr id="14" name="Rectangle 13">
            <a:extLst>
              <a:ext uri="{FF2B5EF4-FFF2-40B4-BE49-F238E27FC236}">
                <a16:creationId xmlns:a16="http://schemas.microsoft.com/office/drawing/2014/main" id="{4D3D95E5-700B-40FC-9C12-94727153CC8C}"/>
              </a:ext>
            </a:extLst>
          </p:cNvPr>
          <p:cNvSpPr/>
          <p:nvPr/>
        </p:nvSpPr>
        <p:spPr>
          <a:xfrm>
            <a:off x="8686802" y="4119617"/>
            <a:ext cx="2329543" cy="729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Continuous</a:t>
            </a:r>
            <a:endParaRPr lang="en-IN" sz="1600" dirty="0">
              <a:solidFill>
                <a:schemeClr val="tx1"/>
              </a:solidFill>
            </a:endParaRPr>
          </a:p>
        </p:txBody>
      </p:sp>
      <p:sp>
        <p:nvSpPr>
          <p:cNvPr id="15" name="Content Placeholder 2">
            <a:extLst>
              <a:ext uri="{FF2B5EF4-FFF2-40B4-BE49-F238E27FC236}">
                <a16:creationId xmlns:a16="http://schemas.microsoft.com/office/drawing/2014/main" id="{AE99A3C9-9053-4023-8B2B-0C3DD17D4A13}"/>
              </a:ext>
            </a:extLst>
          </p:cNvPr>
          <p:cNvSpPr txBox="1">
            <a:spLocks/>
          </p:cNvSpPr>
          <p:nvPr/>
        </p:nvSpPr>
        <p:spPr bwMode="auto">
          <a:xfrm>
            <a:off x="4517571" y="5040083"/>
            <a:ext cx="3189515" cy="119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Candara"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Candara"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Candara"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E.g. Family size, Number of rooms in a hotel, number of credit cards issued</a:t>
            </a:r>
          </a:p>
          <a:p>
            <a:pPr lvl="1"/>
            <a:endParaRPr lang="en-IN" sz="2000" dirty="0"/>
          </a:p>
        </p:txBody>
      </p:sp>
      <p:sp>
        <p:nvSpPr>
          <p:cNvPr id="16" name="Content Placeholder 2">
            <a:extLst>
              <a:ext uri="{FF2B5EF4-FFF2-40B4-BE49-F238E27FC236}">
                <a16:creationId xmlns:a16="http://schemas.microsoft.com/office/drawing/2014/main" id="{44282C47-E56D-4830-8D7B-0EF2A9E917AB}"/>
              </a:ext>
            </a:extLst>
          </p:cNvPr>
          <p:cNvSpPr txBox="1">
            <a:spLocks/>
          </p:cNvSpPr>
          <p:nvPr/>
        </p:nvSpPr>
        <p:spPr bwMode="auto">
          <a:xfrm>
            <a:off x="8469086" y="5040084"/>
            <a:ext cx="3331028" cy="898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Candara"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Candara"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Candara"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E.g. Waiting time, Length of a part produced</a:t>
            </a:r>
          </a:p>
        </p:txBody>
      </p:sp>
      <p:cxnSp>
        <p:nvCxnSpPr>
          <p:cNvPr id="17" name="Connector: Elbow 16">
            <a:extLst>
              <a:ext uri="{FF2B5EF4-FFF2-40B4-BE49-F238E27FC236}">
                <a16:creationId xmlns:a16="http://schemas.microsoft.com/office/drawing/2014/main" id="{CE3F7118-F7C9-43AC-AB9E-B99D5690F1CA}"/>
              </a:ext>
            </a:extLst>
          </p:cNvPr>
          <p:cNvCxnSpPr>
            <a:cxnSpLocks/>
            <a:stCxn id="7" idx="2"/>
            <a:endCxn id="13" idx="0"/>
          </p:cNvCxnSpPr>
          <p:nvPr/>
        </p:nvCxnSpPr>
        <p:spPr>
          <a:xfrm rot="5400000">
            <a:off x="7251749" y="2918459"/>
            <a:ext cx="247874" cy="214571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AC08973E-C837-4F2A-9CBB-A56E1263505F}"/>
              </a:ext>
            </a:extLst>
          </p:cNvPr>
          <p:cNvCxnSpPr>
            <a:cxnSpLocks/>
            <a:stCxn id="7" idx="2"/>
            <a:endCxn id="14" idx="0"/>
          </p:cNvCxnSpPr>
          <p:nvPr/>
        </p:nvCxnSpPr>
        <p:spPr>
          <a:xfrm rot="16200000" flipH="1">
            <a:off x="9023937" y="3291980"/>
            <a:ext cx="252240" cy="1403033"/>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965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13" grpId="0" animBg="1"/>
      <p:bldP spid="14" grpId="0" animBg="1"/>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Measurement Scales</a:t>
            </a:r>
          </a:p>
        </p:txBody>
      </p:sp>
      <p:sp>
        <p:nvSpPr>
          <p:cNvPr id="3" name="Content Placeholder 2"/>
          <p:cNvSpPr>
            <a:spLocks noGrp="1"/>
          </p:cNvSpPr>
          <p:nvPr>
            <p:ph idx="1"/>
          </p:nvPr>
        </p:nvSpPr>
        <p:spPr/>
        <p:txBody>
          <a:bodyPr/>
          <a:lstStyle/>
          <a:p>
            <a:r>
              <a:rPr lang="en-IN" dirty="0"/>
              <a:t>Nominal –e.g. Internet service provider</a:t>
            </a:r>
          </a:p>
          <a:p>
            <a:endParaRPr lang="en-IN" dirty="0"/>
          </a:p>
          <a:p>
            <a:r>
              <a:rPr lang="en-IN" dirty="0"/>
              <a:t>Ordinal: e.g. Bond rating, employee designation</a:t>
            </a:r>
          </a:p>
          <a:p>
            <a:endParaRPr lang="en-IN" dirty="0"/>
          </a:p>
          <a:p>
            <a:r>
              <a:rPr lang="en-IN" dirty="0"/>
              <a:t>Interval: e.g. IQ Score, Temperature in  </a:t>
            </a:r>
            <a:r>
              <a:rPr lang="en-IN" sz="2800" dirty="0"/>
              <a:t>°</a:t>
            </a:r>
            <a:r>
              <a:rPr lang="en-IN" dirty="0"/>
              <a:t>C or °F</a:t>
            </a:r>
          </a:p>
          <a:p>
            <a:endParaRPr lang="en-IN" dirty="0"/>
          </a:p>
          <a:p>
            <a:r>
              <a:rPr lang="en-IN" dirty="0"/>
              <a:t>Ratio: e.g. cost of an item</a:t>
            </a:r>
          </a:p>
        </p:txBody>
      </p:sp>
    </p:spTree>
    <p:extLst>
      <p:ext uri="{BB962C8B-B14F-4D97-AF65-F5344CB8AC3E}">
        <p14:creationId xmlns:p14="http://schemas.microsoft.com/office/powerpoint/2010/main" val="311627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Measure of central Tendency</a:t>
            </a:r>
          </a:p>
        </p:txBody>
      </p:sp>
      <p:sp>
        <p:nvSpPr>
          <p:cNvPr id="3" name="Content Placeholder 2"/>
          <p:cNvSpPr>
            <a:spLocks noGrp="1"/>
          </p:cNvSpPr>
          <p:nvPr>
            <p:ph idx="1"/>
          </p:nvPr>
        </p:nvSpPr>
        <p:spPr/>
        <p:txBody>
          <a:bodyPr/>
          <a:lstStyle/>
          <a:p>
            <a:r>
              <a:rPr lang="en-IN" dirty="0"/>
              <a:t>You need the summary measures of central tendency to draw meaningful conclusions in the functional area of operation. </a:t>
            </a:r>
          </a:p>
          <a:p>
            <a:pPr marL="0" indent="0">
              <a:buNone/>
            </a:pPr>
            <a:endParaRPr lang="en-IN" dirty="0"/>
          </a:p>
          <a:p>
            <a:pPr marL="0" indent="0">
              <a:buNone/>
            </a:pPr>
            <a:r>
              <a:rPr lang="en-IN" dirty="0"/>
              <a:t>The most widely used measures of central tendency are the Arithmetic Mean, Median and Mode. </a:t>
            </a:r>
          </a:p>
        </p:txBody>
      </p:sp>
    </p:spTree>
    <p:extLst>
      <p:ext uri="{BB962C8B-B14F-4D97-AF65-F5344CB8AC3E}">
        <p14:creationId xmlns:p14="http://schemas.microsoft.com/office/powerpoint/2010/main" val="2528829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Arithmetic Mean</a:t>
            </a:r>
          </a:p>
        </p:txBody>
      </p:sp>
      <p:sp>
        <p:nvSpPr>
          <p:cNvPr id="3" name="Content Placeholder 2"/>
          <p:cNvSpPr>
            <a:spLocks noGrp="1"/>
          </p:cNvSpPr>
          <p:nvPr>
            <p:ph idx="1"/>
          </p:nvPr>
        </p:nvSpPr>
        <p:spPr/>
        <p:txBody>
          <a:bodyPr/>
          <a:lstStyle/>
          <a:p>
            <a:r>
              <a:rPr lang="en-IN" dirty="0"/>
              <a:t>Arithmetic mean(called Mean) is defined as the sum of all observations in a data set divided by the total number of observations. For example, consider a data set containing the following observations:</a:t>
            </a:r>
          </a:p>
          <a:p>
            <a:r>
              <a:rPr lang="en-IN" dirty="0"/>
              <a:t>In symbolic form mean is given b</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8516" y="3473829"/>
            <a:ext cx="1143160" cy="65731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509" y="4339553"/>
            <a:ext cx="6523936" cy="1837410"/>
          </a:xfrm>
          <a:prstGeom prst="rect">
            <a:avLst/>
          </a:prstGeom>
        </p:spPr>
      </p:pic>
    </p:spTree>
    <p:extLst>
      <p:ext uri="{BB962C8B-B14F-4D97-AF65-F5344CB8AC3E}">
        <p14:creationId xmlns:p14="http://schemas.microsoft.com/office/powerpoint/2010/main" val="1967098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Arithmetic Mean - Example</a:t>
            </a:r>
          </a:p>
        </p:txBody>
      </p:sp>
      <p:sp>
        <p:nvSpPr>
          <p:cNvPr id="3" name="Content Placeholder 2"/>
          <p:cNvSpPr>
            <a:spLocks noGrp="1"/>
          </p:cNvSpPr>
          <p:nvPr>
            <p:ph idx="1"/>
          </p:nvPr>
        </p:nvSpPr>
        <p:spPr>
          <a:xfrm>
            <a:off x="437882" y="1825626"/>
            <a:ext cx="10915919" cy="5032375"/>
          </a:xfrm>
        </p:spPr>
        <p:txBody>
          <a:bodyPr>
            <a:normAutofit fontScale="85000" lnSpcReduction="20000"/>
          </a:bodyPr>
          <a:lstStyle/>
          <a:p>
            <a:r>
              <a:rPr lang="en-IN" dirty="0"/>
              <a:t>The inner diameter of a particular grade of tire based on 5 sample measurements are as follows: (Figures in millimetres)</a:t>
            </a:r>
          </a:p>
          <a:p>
            <a:pPr marL="0" indent="0">
              <a:buNone/>
            </a:pPr>
            <a:endParaRPr lang="en-IN" dirty="0"/>
          </a:p>
          <a:p>
            <a:pPr marL="0" indent="0">
              <a:buNone/>
            </a:pPr>
            <a:r>
              <a:rPr lang="en-IN" dirty="0"/>
              <a:t>565, 570, 572, 568, 585</a:t>
            </a:r>
          </a:p>
          <a:p>
            <a:pPr marL="0" indent="0">
              <a:buNone/>
            </a:pPr>
            <a:endParaRPr lang="en-IN" dirty="0"/>
          </a:p>
          <a:p>
            <a:pPr marL="0" indent="0">
              <a:buNone/>
            </a:pPr>
            <a:r>
              <a:rPr lang="en-IN" dirty="0"/>
              <a:t>Applying the formula</a:t>
            </a:r>
          </a:p>
          <a:p>
            <a:pPr marL="0" indent="0">
              <a:buNone/>
            </a:pPr>
            <a:r>
              <a:rPr lang="en-IN" dirty="0"/>
              <a:t> </a:t>
            </a:r>
          </a:p>
          <a:p>
            <a:pPr marL="0" indent="0">
              <a:buNone/>
            </a:pPr>
            <a:r>
              <a:rPr lang="en-IN" dirty="0"/>
              <a:t>We get mean = (565 + 570+572+568+585)/5 =572</a:t>
            </a:r>
          </a:p>
          <a:p>
            <a:pPr marL="0" indent="0">
              <a:buNone/>
            </a:pPr>
            <a:endParaRPr lang="en-IN" dirty="0"/>
          </a:p>
          <a:p>
            <a:r>
              <a:rPr lang="en-IN" dirty="0">
                <a:solidFill>
                  <a:schemeClr val="accent1">
                    <a:lumMod val="75000"/>
                  </a:schemeClr>
                </a:solidFill>
              </a:rPr>
              <a:t>Caution: Arithmetic Mean is affected by extreme values or fluctuations in sampling. It is not the best average to use when the data set contains extreme values (Very high or very low values).</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7109" y="3724700"/>
            <a:ext cx="1038371" cy="714475"/>
          </a:xfrm>
          <a:prstGeom prst="rect">
            <a:avLst/>
          </a:prstGeom>
        </p:spPr>
      </p:pic>
    </p:spTree>
    <p:extLst>
      <p:ext uri="{BB962C8B-B14F-4D97-AF65-F5344CB8AC3E}">
        <p14:creationId xmlns:p14="http://schemas.microsoft.com/office/powerpoint/2010/main" val="385781780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3293</TotalTime>
  <Words>1912</Words>
  <Application>Microsoft Office PowerPoint</Application>
  <PresentationFormat>Widescreen</PresentationFormat>
  <Paragraphs>250</Paragraphs>
  <Slides>44</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SimSun</vt:lpstr>
      <vt:lpstr>Arial</vt:lpstr>
      <vt:lpstr>Calibri</vt:lpstr>
      <vt:lpstr>Cambria Math</vt:lpstr>
      <vt:lpstr>Candara</vt:lpstr>
      <vt:lpstr>Corbel</vt:lpstr>
      <vt:lpstr>Wingdings</vt:lpstr>
      <vt:lpstr>1_Office Theme</vt:lpstr>
      <vt:lpstr>Statistical Learning  What do the numbers tell?</vt:lpstr>
      <vt:lpstr>Why Study Statistics</vt:lpstr>
      <vt:lpstr>Types of Statistics</vt:lpstr>
      <vt:lpstr>Some Key Terms</vt:lpstr>
      <vt:lpstr>Types of Data</vt:lpstr>
      <vt:lpstr>Measurement Scales</vt:lpstr>
      <vt:lpstr>Measure of central Tendency</vt:lpstr>
      <vt:lpstr>Arithmetic Mean</vt:lpstr>
      <vt:lpstr>Arithmetic Mean - Example</vt:lpstr>
      <vt:lpstr>Median</vt:lpstr>
      <vt:lpstr>Median - Example</vt:lpstr>
      <vt:lpstr> </vt:lpstr>
      <vt:lpstr> </vt:lpstr>
      <vt:lpstr> </vt:lpstr>
      <vt:lpstr>Mode</vt:lpstr>
      <vt:lpstr>Mode - Example</vt:lpstr>
      <vt:lpstr>Comparison of Mean, Median and Mode</vt:lpstr>
      <vt:lpstr>Measures of Dispersion </vt:lpstr>
      <vt:lpstr>Range</vt:lpstr>
      <vt:lpstr>Range -Example</vt:lpstr>
      <vt:lpstr>Inter-Quartile Range(IQR) </vt:lpstr>
      <vt:lpstr>Interquartile Range-Example </vt:lpstr>
      <vt:lpstr>Standard deviation</vt:lpstr>
      <vt:lpstr>  </vt:lpstr>
      <vt:lpstr>Example of Standard Deviation</vt:lpstr>
      <vt:lpstr>  </vt:lpstr>
      <vt:lpstr>Solution for the example cont.</vt:lpstr>
      <vt:lpstr>  </vt:lpstr>
      <vt:lpstr>The Empirical Rule</vt:lpstr>
      <vt:lpstr>The Empirical Rule</vt:lpstr>
      <vt:lpstr>Coefficient of Variation  (Relative Dispersion)</vt:lpstr>
      <vt:lpstr>Coefficient of Variation Example</vt:lpstr>
      <vt:lpstr>Coefficient of Variation Example</vt:lpstr>
      <vt:lpstr>Interpretation for the Example</vt:lpstr>
      <vt:lpstr>The five number summary</vt:lpstr>
      <vt:lpstr>  CASE STUDY - HEALTH INSURANCE </vt:lpstr>
      <vt:lpstr>  </vt:lpstr>
      <vt:lpstr>Five number summary and The Boxplot</vt:lpstr>
      <vt:lpstr>Five number summary: Shape of Boxplots</vt:lpstr>
      <vt:lpstr>Distribution shape and  The Boxplots</vt:lpstr>
      <vt:lpstr>Boxplot Example</vt:lpstr>
      <vt:lpstr>Boxplot example showing an outlier </vt:lpstr>
      <vt:lpstr>Covariance</vt:lpstr>
      <vt:lpstr>Coefficient of Correlation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Methods for Decision Making Theme 2 What do the numbers tell?</dc:title>
  <dc:creator>anwesh reddy</dc:creator>
  <cp:lastModifiedBy>Mohit Kalmegh</cp:lastModifiedBy>
  <cp:revision>81</cp:revision>
  <dcterms:created xsi:type="dcterms:W3CDTF">2018-02-16T06:38:58Z</dcterms:created>
  <dcterms:modified xsi:type="dcterms:W3CDTF">2020-02-08T08:35:15Z</dcterms:modified>
</cp:coreProperties>
</file>