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81" r:id="rId5"/>
    <p:sldId id="283" r:id="rId6"/>
    <p:sldId id="282" r:id="rId7"/>
    <p:sldId id="280" r:id="rId8"/>
    <p:sldId id="279" r:id="rId9"/>
    <p:sldId id="278" r:id="rId10"/>
    <p:sldId id="276" r:id="rId11"/>
    <p:sldId id="275" r:id="rId12"/>
    <p:sldId id="274" r:id="rId13"/>
    <p:sldId id="273" r:id="rId14"/>
    <p:sldId id="272" r:id="rId15"/>
    <p:sldId id="277" r:id="rId16"/>
    <p:sldId id="271" r:id="rId17"/>
    <p:sldId id="270" r:id="rId18"/>
    <p:sldId id="269" r:id="rId19"/>
    <p:sldId id="268" r:id="rId20"/>
    <p:sldId id="265" r:id="rId21"/>
    <p:sldId id="266" r:id="rId22"/>
    <p:sldId id="264" r:id="rId23"/>
    <p:sldId id="258" r:id="rId24"/>
    <p:sldId id="263" r:id="rId25"/>
    <p:sldId id="262"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7356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228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64653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624139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6380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0368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22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334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215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561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353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7339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a:solidFill>
                  <a:prstClr val="black">
                    <a:lumMod val="65000"/>
                    <a:lumOff val="35000"/>
                  </a:prstClr>
                </a:solidFill>
              </a:rPr>
              <a:pPr>
                <a:defRPr/>
              </a:pPr>
              <a:t>8-Feb-20</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278961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package" Target="../embeddings/Microsoft_Excel_Worksheet5.xlsx"/><Relationship Id="rId18" Type="http://schemas.openxmlformats.org/officeDocument/2006/relationships/package" Target="../embeddings/Microsoft_Excel_Worksheet7.xlsx"/><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12" Type="http://schemas.openxmlformats.org/officeDocument/2006/relationships/image" Target="../media/image14.emf"/><Relationship Id="rId17" Type="http://schemas.openxmlformats.org/officeDocument/2006/relationships/image" Target="../media/image16.emf"/><Relationship Id="rId2" Type="http://schemas.openxmlformats.org/officeDocument/2006/relationships/slideLayout" Target="../slideLayouts/slideLayout2.xml"/><Relationship Id="rId16" Type="http://schemas.openxmlformats.org/officeDocument/2006/relationships/package" Target="../embeddings/Microsoft_Excel_Worksheet6.xlsx"/><Relationship Id="rId1" Type="http://schemas.openxmlformats.org/officeDocument/2006/relationships/vmlDrawing" Target="../drawings/vmlDrawing1.vml"/><Relationship Id="rId6" Type="http://schemas.openxmlformats.org/officeDocument/2006/relationships/image" Target="../media/image11.emf"/><Relationship Id="rId11" Type="http://schemas.openxmlformats.org/officeDocument/2006/relationships/package" Target="../embeddings/Microsoft_Excel_Worksheet4.xlsx"/><Relationship Id="rId5" Type="http://schemas.openxmlformats.org/officeDocument/2006/relationships/package" Target="../embeddings/Microsoft_Excel_Worksheet1.xlsx"/><Relationship Id="rId15" Type="http://schemas.openxmlformats.org/officeDocument/2006/relationships/image" Target="../media/image9.emf"/><Relationship Id="rId10" Type="http://schemas.openxmlformats.org/officeDocument/2006/relationships/image" Target="../media/image13.emf"/><Relationship Id="rId19" Type="http://schemas.openxmlformats.org/officeDocument/2006/relationships/image" Target="../media/image17.emf"/><Relationship Id="rId4" Type="http://schemas.openxmlformats.org/officeDocument/2006/relationships/image" Target="../media/image10.emf"/><Relationship Id="rId9" Type="http://schemas.openxmlformats.org/officeDocument/2006/relationships/package" Target="../embeddings/Microsoft_Excel_Worksheet3.xlsx"/><Relationship Id="rId14" Type="http://schemas.openxmlformats.org/officeDocument/2006/relationships/image" Target="../media/image15.emf"/></Relationships>
</file>

<file path=ppt/slides/_rels/slide2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package" Target="../embeddings/Microsoft_Excel_Worksheet8.xlsx"/><Relationship Id="rId7" Type="http://schemas.openxmlformats.org/officeDocument/2006/relationships/package" Target="../embeddings/Microsoft_Excel_Worksheet10.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package" Target="../embeddings/Microsoft_Excel_Worksheet9.xlsx"/><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695" y="1889078"/>
            <a:ext cx="11662610" cy="1067385"/>
          </a:xfrm>
        </p:spPr>
        <p:txBody>
          <a:bodyPr>
            <a:normAutofit/>
          </a:bodyPr>
          <a:lstStyle/>
          <a:p>
            <a:pPr algn="ctr"/>
            <a:r>
              <a:rPr lang="en-IN" b="1" dirty="0">
                <a:solidFill>
                  <a:schemeClr val="accent5">
                    <a:lumMod val="75000"/>
                  </a:schemeClr>
                </a:solidFill>
                <a:latin typeface="+mn-lt"/>
              </a:rPr>
              <a:t>Statistical </a:t>
            </a:r>
            <a:r>
              <a:rPr lang="en-IN" b="1" dirty="0" smtClean="0">
                <a:solidFill>
                  <a:schemeClr val="accent5">
                    <a:lumMod val="75000"/>
                  </a:schemeClr>
                </a:solidFill>
                <a:latin typeface="+mn-lt"/>
              </a:rPr>
              <a:t>Learning</a:t>
            </a:r>
            <a:endParaRPr lang="en-IN" b="1" dirty="0">
              <a:solidFill>
                <a:schemeClr val="accent5">
                  <a:lumMod val="75000"/>
                </a:schemeClr>
              </a:solidFill>
              <a:latin typeface="+mn-lt"/>
            </a:endParaRPr>
          </a:p>
        </p:txBody>
      </p:sp>
      <p:sp>
        <p:nvSpPr>
          <p:cNvPr id="3" name="Subtitle 2"/>
          <p:cNvSpPr>
            <a:spLocks noGrp="1"/>
          </p:cNvSpPr>
          <p:nvPr>
            <p:ph type="subTitle" idx="1"/>
          </p:nvPr>
        </p:nvSpPr>
        <p:spPr>
          <a:xfrm>
            <a:off x="625642" y="3230636"/>
            <a:ext cx="10684041" cy="1655762"/>
          </a:xfrm>
        </p:spPr>
        <p:txBody>
          <a:bodyPr>
            <a:normAutofit/>
          </a:bodyPr>
          <a:lstStyle/>
          <a:p>
            <a:r>
              <a:rPr lang="en-IN" sz="4000" b="1" dirty="0"/>
              <a:t>How to Assess Uncertainty Using Probability?</a:t>
            </a:r>
          </a:p>
        </p:txBody>
      </p:sp>
    </p:spTree>
    <p:extLst>
      <p:ext uri="{BB962C8B-B14F-4D97-AF65-F5344CB8AC3E}">
        <p14:creationId xmlns:p14="http://schemas.microsoft.com/office/powerpoint/2010/main" val="17844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Rules for computing probability </a:t>
            </a:r>
          </a:p>
        </p:txBody>
      </p:sp>
      <p:sp>
        <p:nvSpPr>
          <p:cNvPr id="3" name="Content Placeholder 2"/>
          <p:cNvSpPr>
            <a:spLocks noGrp="1"/>
          </p:cNvSpPr>
          <p:nvPr>
            <p:ph idx="1"/>
          </p:nvPr>
        </p:nvSpPr>
        <p:spPr>
          <a:xfrm>
            <a:off x="838199" y="1825625"/>
            <a:ext cx="11126273" cy="4351338"/>
          </a:xfrm>
        </p:spPr>
        <p:txBody>
          <a:bodyPr/>
          <a:lstStyle/>
          <a:p>
            <a:r>
              <a:rPr lang="en-IN" b="1" dirty="0">
                <a:solidFill>
                  <a:schemeClr val="accent5">
                    <a:lumMod val="75000"/>
                  </a:schemeClr>
                </a:solidFill>
              </a:rPr>
              <a:t>1) Addition Rule – Mutually exclusive events</a:t>
            </a:r>
          </a:p>
          <a:p>
            <a:pPr marL="0" indent="0">
              <a:buNone/>
            </a:pPr>
            <a:r>
              <a:rPr lang="en-IN" dirty="0"/>
              <a:t>            P(A U B) = P(A) + P(B)</a:t>
            </a:r>
          </a:p>
          <a:p>
            <a:pPr marL="0" indent="0">
              <a:buNone/>
            </a:pPr>
            <a:r>
              <a:rPr lang="en-IN" dirty="0"/>
              <a:t>    This rule says that the probability of the union of A and B is determined by adding the probability of the events A and B.</a:t>
            </a:r>
          </a:p>
          <a:p>
            <a:pPr marL="0" indent="0">
              <a:buNone/>
            </a:pPr>
            <a:endParaRPr lang="en-IN" dirty="0"/>
          </a:p>
          <a:p>
            <a:pPr marL="0" indent="0">
              <a:buNone/>
            </a:pPr>
            <a:r>
              <a:rPr lang="en-IN" dirty="0"/>
              <a:t>Here the symbol A U B is called A union B meaning A occurs, or B occurs or both A and B simultaneously occur. When A and B are mutually exclusive, A and B cannot simultaneously occur. </a:t>
            </a:r>
          </a:p>
          <a:p>
            <a:pPr marL="0" indent="0">
              <a:buNone/>
            </a:pPr>
            <a:endParaRPr lang="en-IN" dirty="0"/>
          </a:p>
        </p:txBody>
      </p:sp>
    </p:spTree>
    <p:extLst>
      <p:ext uri="{BB962C8B-B14F-4D97-AF65-F5344CB8AC3E}">
        <p14:creationId xmlns:p14="http://schemas.microsoft.com/office/powerpoint/2010/main" val="163521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accent5">
                    <a:lumMod val="75000"/>
                  </a:schemeClr>
                </a:solidFill>
              </a:rPr>
              <a:t>Rules for computing probability </a:t>
            </a:r>
          </a:p>
        </p:txBody>
      </p:sp>
      <p:sp>
        <p:nvSpPr>
          <p:cNvPr id="3" name="Content Placeholder 2"/>
          <p:cNvSpPr>
            <a:spLocks noGrp="1"/>
          </p:cNvSpPr>
          <p:nvPr>
            <p:ph idx="1"/>
          </p:nvPr>
        </p:nvSpPr>
        <p:spPr/>
        <p:txBody>
          <a:bodyPr/>
          <a:lstStyle/>
          <a:p>
            <a:r>
              <a:rPr lang="en-IN" b="1" dirty="0">
                <a:solidFill>
                  <a:schemeClr val="accent5">
                    <a:lumMod val="75000"/>
                  </a:schemeClr>
                </a:solidFill>
              </a:rPr>
              <a:t>1) Addition Rule – Events are not Mutually exclusive events</a:t>
            </a:r>
          </a:p>
          <a:p>
            <a:pPr marL="0" indent="0">
              <a:buNone/>
            </a:pPr>
            <a:r>
              <a:rPr lang="en-IN" dirty="0"/>
              <a:t> 		 P(A U B) = P(A) + P(B) – P(A </a:t>
            </a:r>
            <a:r>
              <a:rPr lang="he-IL" dirty="0"/>
              <a:t>∩</a:t>
            </a:r>
            <a:r>
              <a:rPr lang="en-IN" dirty="0"/>
              <a:t> B)</a:t>
            </a:r>
          </a:p>
          <a:p>
            <a:pPr marL="0" indent="0">
              <a:buNone/>
            </a:pPr>
            <a:r>
              <a:rPr lang="en-IN" dirty="0"/>
              <a:t>This rule says that the probability of the union of A and B is determined by adding the probability of the event A and Band then subtracting the probability of the intersection of the events A and B.</a:t>
            </a:r>
          </a:p>
          <a:p>
            <a:pPr marL="0" indent="0">
              <a:buNone/>
            </a:pPr>
            <a:endParaRPr lang="en-IN" dirty="0"/>
          </a:p>
          <a:p>
            <a:pPr marL="0" indent="0">
              <a:buNone/>
            </a:pPr>
            <a:r>
              <a:rPr lang="en-IN" dirty="0"/>
              <a:t>The symbol A </a:t>
            </a:r>
            <a:r>
              <a:rPr lang="he-IL" dirty="0"/>
              <a:t>∩</a:t>
            </a:r>
            <a:r>
              <a:rPr lang="en-IN" dirty="0"/>
              <a:t> B is called A intersection B meaning both A and B simultaneously occur.</a:t>
            </a:r>
          </a:p>
        </p:txBody>
      </p:sp>
    </p:spTree>
    <p:extLst>
      <p:ext uri="{BB962C8B-B14F-4D97-AF65-F5344CB8AC3E}">
        <p14:creationId xmlns:p14="http://schemas.microsoft.com/office/powerpoint/2010/main" val="286427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of Addition Rules:</a:t>
            </a:r>
          </a:p>
        </p:txBody>
      </p:sp>
      <p:sp>
        <p:nvSpPr>
          <p:cNvPr id="3" name="Content Placeholder 2"/>
          <p:cNvSpPr>
            <a:spLocks noGrp="1"/>
          </p:cNvSpPr>
          <p:nvPr>
            <p:ph idx="1"/>
          </p:nvPr>
        </p:nvSpPr>
        <p:spPr/>
        <p:txBody>
          <a:bodyPr/>
          <a:lstStyle/>
          <a:p>
            <a:r>
              <a:rPr lang="en-IN" dirty="0"/>
              <a:t>From a pack of well-shuffled cards, a card is picked up at random.</a:t>
            </a:r>
          </a:p>
          <a:p>
            <a:pPr marL="514350" indent="-514350">
              <a:buAutoNum type="arabicParenR"/>
            </a:pPr>
            <a:r>
              <a:rPr lang="en-IN" dirty="0"/>
              <a:t>What is the probability of selected card is a King or a Queen?</a:t>
            </a:r>
          </a:p>
          <a:p>
            <a:pPr marL="514350" indent="-514350">
              <a:buAutoNum type="arabicParenR"/>
            </a:pPr>
            <a:r>
              <a:rPr lang="en-IN" dirty="0"/>
              <a:t>What is the probability that the selected card is a King or a Diamond</a:t>
            </a:r>
          </a:p>
        </p:txBody>
      </p:sp>
    </p:spTree>
    <p:extLst>
      <p:ext uri="{BB962C8B-B14F-4D97-AF65-F5344CB8AC3E}">
        <p14:creationId xmlns:p14="http://schemas.microsoft.com/office/powerpoint/2010/main" val="74081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to part 1)</a:t>
            </a:r>
          </a:p>
        </p:txBody>
      </p:sp>
      <p:sp>
        <p:nvSpPr>
          <p:cNvPr id="3" name="Content Placeholder 2"/>
          <p:cNvSpPr>
            <a:spLocks noGrp="1"/>
          </p:cNvSpPr>
          <p:nvPr>
            <p:ph idx="1"/>
          </p:nvPr>
        </p:nvSpPr>
        <p:spPr>
          <a:xfrm>
            <a:off x="838200" y="1596980"/>
            <a:ext cx="10515600" cy="5087155"/>
          </a:xfrm>
        </p:spPr>
        <p:txBody>
          <a:bodyPr/>
          <a:lstStyle/>
          <a:p>
            <a:endParaRPr lang="en-IN" dirty="0"/>
          </a:p>
          <a:p>
            <a:endParaRPr lang="en-IN" dirty="0"/>
          </a:p>
          <a:p>
            <a:pPr marL="0" indent="0">
              <a:buNone/>
            </a:pPr>
            <a:endParaRPr lang="en-IN" dirty="0"/>
          </a:p>
          <a:p>
            <a:r>
              <a:rPr lang="en-IN" sz="2800" dirty="0"/>
              <a:t>Let A = getting a King</a:t>
            </a:r>
          </a:p>
          <a:p>
            <a:r>
              <a:rPr lang="en-IN" sz="2800" dirty="0"/>
              <a:t>Let B = getting a Queen</a:t>
            </a:r>
          </a:p>
          <a:p>
            <a:pPr marL="0" indent="0">
              <a:buNone/>
            </a:pPr>
            <a:endParaRPr lang="en-IN" sz="2800" dirty="0"/>
          </a:p>
          <a:p>
            <a:pPr marL="0" indent="0">
              <a:buNone/>
            </a:pPr>
            <a:r>
              <a:rPr lang="en-IN" sz="2800" dirty="0"/>
              <a:t>There are 4 kings and there are 4 Queens. The events are clearly mutually exclusive. Apply the formula.</a:t>
            </a:r>
          </a:p>
          <a:p>
            <a:pPr marL="0" indent="0">
              <a:buNone/>
            </a:pPr>
            <a:r>
              <a:rPr lang="en-IN" sz="2800" dirty="0"/>
              <a:t>P(A U B) = P(A) + P(B) = 4/52 + 4/52 = 8/52 = 2/13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32" y="1183022"/>
            <a:ext cx="4191585" cy="2276793"/>
          </a:xfrm>
          <a:prstGeom prst="rect">
            <a:avLst/>
          </a:prstGeom>
        </p:spPr>
      </p:pic>
    </p:spTree>
    <p:extLst>
      <p:ext uri="{BB962C8B-B14F-4D97-AF65-F5344CB8AC3E}">
        <p14:creationId xmlns:p14="http://schemas.microsoft.com/office/powerpoint/2010/main" val="24747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to part 2</a:t>
            </a:r>
          </a:p>
        </p:txBody>
      </p:sp>
      <p:sp>
        <p:nvSpPr>
          <p:cNvPr id="3" name="Content Placeholder 2"/>
          <p:cNvSpPr>
            <a:spLocks noGrp="1"/>
          </p:cNvSpPr>
          <p:nvPr>
            <p:ph idx="1"/>
          </p:nvPr>
        </p:nvSpPr>
        <p:spPr>
          <a:xfrm>
            <a:off x="838200" y="1339403"/>
            <a:ext cx="10515600" cy="4837560"/>
          </a:xfrm>
        </p:spPr>
        <p:txBody>
          <a:bodyPr/>
          <a:lstStyle/>
          <a:p>
            <a:r>
              <a:rPr lang="en-IN" sz="2800" dirty="0"/>
              <a:t>Look at the diagram:</a:t>
            </a:r>
          </a:p>
          <a:p>
            <a:pPr marL="0" indent="0">
              <a:buNone/>
            </a:pPr>
            <a:r>
              <a:rPr lang="en-IN" sz="2800" dirty="0"/>
              <a:t>There are totally 52 cards in the pack out of which 4 are kings and 13 are diamonds. Let A = getting a King and B = getting a Diamond. The two events here are not mutually exclusive because you can have a </a:t>
            </a:r>
            <a:r>
              <a:rPr lang="en-IN" sz="2800" dirty="0" err="1"/>
              <a:t>a</a:t>
            </a:r>
            <a:r>
              <a:rPr lang="en-IN" sz="2800" dirty="0"/>
              <a:t> card, which is both king and a Diamond called King Diamond.</a:t>
            </a:r>
          </a:p>
          <a:p>
            <a:pPr marL="0" indent="0">
              <a:buNone/>
            </a:pPr>
            <a:r>
              <a:rPr lang="en-IN" sz="2800" dirty="0"/>
              <a:t>		P(K U D) = P(K) + P(D) – P(K </a:t>
            </a:r>
            <a:r>
              <a:rPr lang="he-IL" sz="2800" dirty="0"/>
              <a:t>∩</a:t>
            </a:r>
            <a:r>
              <a:rPr lang="en-IN" sz="2800" dirty="0"/>
              <a:t> D)</a:t>
            </a:r>
          </a:p>
          <a:p>
            <a:pPr marL="0" indent="0">
              <a:buNone/>
            </a:pPr>
            <a:r>
              <a:rPr lang="en-IN" sz="2800" dirty="0"/>
              <a:t>	= 4/52 + 13/52 – 1/52 = 16/52 = 4/13</a:t>
            </a:r>
          </a:p>
          <a:p>
            <a:pPr marL="0" indent="0">
              <a:buNone/>
            </a:pPr>
            <a:endParaRPr lang="en-IN" sz="2800" dirty="0"/>
          </a:p>
          <a:p>
            <a:pPr marL="0" indent="0">
              <a:buNone/>
            </a:pPr>
            <a:endParaRPr lang="en-IN" sz="2800" dirty="0"/>
          </a:p>
          <a:p>
            <a:pPr marL="0" indent="0">
              <a:buNone/>
            </a:pP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764" y="4699099"/>
            <a:ext cx="3543795" cy="2195848"/>
          </a:xfrm>
          <a:prstGeom prst="rect">
            <a:avLst/>
          </a:prstGeom>
        </p:spPr>
      </p:pic>
    </p:spTree>
    <p:extLst>
      <p:ext uri="{BB962C8B-B14F-4D97-AF65-F5344CB8AC3E}">
        <p14:creationId xmlns:p14="http://schemas.microsoft.com/office/powerpoint/2010/main" val="134287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Independents events</a:t>
            </a:r>
          </a:p>
        </p:txBody>
      </p:sp>
      <p:sp>
        <p:nvSpPr>
          <p:cNvPr id="3" name="Content Placeholder 2"/>
          <p:cNvSpPr>
            <a:spLocks noGrp="1"/>
          </p:cNvSpPr>
          <p:nvPr>
            <p:ph idx="1"/>
          </p:nvPr>
        </p:nvSpPr>
        <p:spPr/>
        <p:txBody>
          <a:bodyPr/>
          <a:lstStyle/>
          <a:p>
            <a:r>
              <a:rPr lang="en-IN" dirty="0"/>
              <a:t>Two events A and B are said to be independent if the occurrence of A is in no way influenced by the occurrence of B. Likewise occurrence of B is in no way influenced by the occurrence of A.</a:t>
            </a:r>
          </a:p>
        </p:txBody>
      </p:sp>
    </p:spTree>
    <p:extLst>
      <p:ext uri="{BB962C8B-B14F-4D97-AF65-F5344CB8AC3E}">
        <p14:creationId xmlns:p14="http://schemas.microsoft.com/office/powerpoint/2010/main" val="296864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p:txBody>
          <a:bodyPr/>
          <a:lstStyle/>
          <a:p>
            <a:r>
              <a:rPr lang="en-IN" dirty="0"/>
              <a:t>Independent events</a:t>
            </a:r>
          </a:p>
          <a:p>
            <a:pPr marL="0" indent="0">
              <a:buNone/>
            </a:pPr>
            <a:r>
              <a:rPr lang="en-IN" dirty="0"/>
              <a:t>   P(A </a:t>
            </a:r>
            <a:r>
              <a:rPr lang="he-IL" dirty="0"/>
              <a:t>∩</a:t>
            </a:r>
            <a:r>
              <a:rPr lang="en-IN" dirty="0"/>
              <a:t> B) = P(A).P(B)</a:t>
            </a:r>
          </a:p>
          <a:p>
            <a:pPr marL="0" indent="0">
              <a:buNone/>
            </a:pPr>
            <a:r>
              <a:rPr lang="en-IN" dirty="0"/>
              <a:t>This rule says when the two events A and B are independent the probability of the simultaneous occurrence of A and B (also known as probability of intersection A and B) equals the product of the probability of A and the probability of B. </a:t>
            </a:r>
          </a:p>
          <a:p>
            <a:pPr marL="0" indent="0">
              <a:buNone/>
            </a:pPr>
            <a:r>
              <a:rPr lang="en-IN" dirty="0"/>
              <a:t>Of course this rule can be extended to more than two events. </a:t>
            </a:r>
          </a:p>
        </p:txBody>
      </p:sp>
    </p:spTree>
    <p:extLst>
      <p:ext uri="{BB962C8B-B14F-4D97-AF65-F5344CB8AC3E}">
        <p14:creationId xmlns:p14="http://schemas.microsoft.com/office/powerpoint/2010/main" val="38236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a:xfrm>
            <a:off x="489397" y="1275008"/>
            <a:ext cx="10864403" cy="5473522"/>
          </a:xfrm>
        </p:spPr>
        <p:txBody>
          <a:bodyPr>
            <a:normAutofit fontScale="92500" lnSpcReduction="20000"/>
          </a:bodyPr>
          <a:lstStyle/>
          <a:p>
            <a:pPr marL="0" indent="0">
              <a:buNone/>
            </a:pPr>
            <a:r>
              <a:rPr lang="en-IN" b="1" dirty="0">
                <a:solidFill>
                  <a:schemeClr val="accent5">
                    <a:lumMod val="75000"/>
                  </a:schemeClr>
                </a:solidFill>
              </a:rPr>
              <a:t>Independent Events-Example</a:t>
            </a:r>
          </a:p>
          <a:p>
            <a:r>
              <a:rPr lang="en-IN" dirty="0"/>
              <a:t>Example:</a:t>
            </a:r>
          </a:p>
          <a:p>
            <a:pPr marL="0" indent="0">
              <a:buNone/>
            </a:pPr>
            <a:r>
              <a:rPr lang="en-IN" dirty="0"/>
              <a:t>The probability that you will get an A grade in Quantitative Methods is 0.7. The probability that you will get an A grade in Marketing is 0.5. Assuming these two courses are independent, compute the probability that you will get an A grade in both these subjects.</a:t>
            </a:r>
          </a:p>
          <a:p>
            <a:r>
              <a:rPr lang="en-IN" dirty="0"/>
              <a:t>Solution:</a:t>
            </a:r>
          </a:p>
          <a:p>
            <a:pPr marL="0" indent="0">
              <a:buNone/>
            </a:pPr>
            <a:r>
              <a:rPr lang="en-IN" dirty="0"/>
              <a:t>Let A = getting A grade in Quantitative Methods</a:t>
            </a:r>
          </a:p>
          <a:p>
            <a:pPr marL="0" indent="0">
              <a:buNone/>
            </a:pPr>
            <a:r>
              <a:rPr lang="en-IN" dirty="0"/>
              <a:t>Let B =getting A grade in Marketing</a:t>
            </a:r>
          </a:p>
          <a:p>
            <a:pPr marL="0" indent="0">
              <a:buNone/>
            </a:pPr>
            <a:r>
              <a:rPr lang="en-IN" dirty="0"/>
              <a:t>It is given that A and B are independent.</a:t>
            </a:r>
          </a:p>
          <a:p>
            <a:pPr marL="0" indent="0">
              <a:buNone/>
            </a:pPr>
            <a:r>
              <a:rPr lang="en-IN" dirty="0"/>
              <a:t>P(A </a:t>
            </a:r>
            <a:r>
              <a:rPr lang="he-IL" dirty="0"/>
              <a:t>∩</a:t>
            </a:r>
            <a:r>
              <a:rPr lang="en-IN" dirty="0"/>
              <a:t> B) = P(A).P(B) = 0.7.0.5 = 0.35</a:t>
            </a:r>
          </a:p>
          <a:p>
            <a:endParaRPr lang="en-IN" dirty="0"/>
          </a:p>
          <a:p>
            <a:endParaRPr lang="en-IN" dirty="0"/>
          </a:p>
        </p:txBody>
      </p:sp>
    </p:spTree>
    <p:extLst>
      <p:ext uri="{BB962C8B-B14F-4D97-AF65-F5344CB8AC3E}">
        <p14:creationId xmlns:p14="http://schemas.microsoft.com/office/powerpoint/2010/main" val="178762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a:xfrm>
            <a:off x="476518" y="1506828"/>
            <a:ext cx="10877282" cy="5351172"/>
          </a:xfrm>
        </p:spPr>
        <p:txBody>
          <a:bodyPr/>
          <a:lstStyle/>
          <a:p>
            <a:r>
              <a:rPr lang="en-IN" b="1" dirty="0">
                <a:solidFill>
                  <a:schemeClr val="accent5">
                    <a:lumMod val="75000"/>
                  </a:schemeClr>
                </a:solidFill>
              </a:rPr>
              <a:t>Events are not independent</a:t>
            </a:r>
          </a:p>
          <a:p>
            <a:pPr marL="0" indent="0">
              <a:buNone/>
            </a:pPr>
            <a:r>
              <a:rPr lang="en-IN" dirty="0"/>
              <a:t> 	P(A </a:t>
            </a:r>
            <a:r>
              <a:rPr lang="he-IL" dirty="0"/>
              <a:t>∩</a:t>
            </a:r>
            <a:r>
              <a:rPr lang="en-IN" dirty="0"/>
              <a:t> B) = P(A).P(B|A)</a:t>
            </a:r>
          </a:p>
          <a:p>
            <a:r>
              <a:rPr lang="en-IN" sz="2800" dirty="0"/>
              <a:t>This rule says that the probability of the intersection of the events A and B equals the product of the probability of A and the probability of B given that A has happened or known to you. This is symbolized in the second term of the above expression as P(B|A). </a:t>
            </a:r>
          </a:p>
          <a:p>
            <a:r>
              <a:rPr lang="en-IN" sz="2800" dirty="0"/>
              <a:t>P(B|A) is called the conditional probability of B given the fact that A has </a:t>
            </a:r>
            <a:r>
              <a:rPr lang="en-IN" sz="2800" dirty="0" err="1"/>
              <a:t>occured</a:t>
            </a:r>
            <a:r>
              <a:rPr lang="en-IN" sz="2800" dirty="0"/>
              <a:t>.</a:t>
            </a:r>
          </a:p>
          <a:p>
            <a:endParaRPr lang="en-IN" sz="2800" dirty="0"/>
          </a:p>
          <a:p>
            <a:r>
              <a:rPr lang="en-IN" sz="2800" dirty="0"/>
              <a:t>We can also write P(A </a:t>
            </a:r>
            <a:r>
              <a:rPr lang="he-IL" sz="2800" dirty="0"/>
              <a:t>∩ </a:t>
            </a:r>
            <a:r>
              <a:rPr lang="en-IN" sz="2800" dirty="0"/>
              <a:t> B) = P(B).P(A|B) if B has already </a:t>
            </a:r>
            <a:r>
              <a:rPr lang="en-IN" sz="2800" dirty="0" err="1"/>
              <a:t>occured</a:t>
            </a:r>
            <a:r>
              <a:rPr lang="en-IN" sz="2800" dirty="0"/>
              <a:t>.</a:t>
            </a:r>
          </a:p>
          <a:p>
            <a:endParaRPr lang="en-IN" sz="2800" dirty="0"/>
          </a:p>
        </p:txBody>
      </p:sp>
    </p:spTree>
    <p:extLst>
      <p:ext uri="{BB962C8B-B14F-4D97-AF65-F5344CB8AC3E}">
        <p14:creationId xmlns:p14="http://schemas.microsoft.com/office/powerpoint/2010/main" val="321893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639427"/>
          </a:xfrm>
        </p:spPr>
        <p:txBody>
          <a:bodyPr>
            <a:no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a:xfrm>
            <a:off x="502276" y="811368"/>
            <a:ext cx="11320530" cy="5924283"/>
          </a:xfrm>
        </p:spPr>
        <p:txBody>
          <a:bodyPr>
            <a:normAutofit fontScale="85000" lnSpcReduction="20000"/>
          </a:bodyPr>
          <a:lstStyle/>
          <a:p>
            <a:pPr marL="0" indent="0">
              <a:buNone/>
            </a:pPr>
            <a:r>
              <a:rPr lang="en-IN" b="1" dirty="0">
                <a:solidFill>
                  <a:schemeClr val="accent5">
                    <a:lumMod val="75000"/>
                  </a:schemeClr>
                </a:solidFill>
              </a:rPr>
              <a:t>Events are not independent-Example</a:t>
            </a:r>
          </a:p>
          <a:p>
            <a:pPr marL="0" indent="0">
              <a:buNone/>
            </a:pPr>
            <a:r>
              <a:rPr lang="en-IN" dirty="0"/>
              <a:t>From a pack of cards, 2 cards are drawn in succession one after the other. After every draw, the selected card is not replaced. What is the probability that in both the draws you will get Spades?</a:t>
            </a:r>
          </a:p>
          <a:p>
            <a:pPr marL="0" indent="0">
              <a:buNone/>
            </a:pPr>
            <a:endParaRPr lang="en-IN" dirty="0"/>
          </a:p>
          <a:p>
            <a:pPr marL="0" indent="0">
              <a:buNone/>
            </a:pPr>
            <a:r>
              <a:rPr lang="en-IN" dirty="0"/>
              <a:t>Solution:</a:t>
            </a:r>
          </a:p>
          <a:p>
            <a:pPr marL="0" indent="0">
              <a:buNone/>
            </a:pPr>
            <a:r>
              <a:rPr lang="en-IN" dirty="0"/>
              <a:t>Let A = getting spade in the first draw</a:t>
            </a:r>
          </a:p>
          <a:p>
            <a:pPr marL="0" indent="0">
              <a:buNone/>
            </a:pPr>
            <a:r>
              <a:rPr lang="en-IN" dirty="0"/>
              <a:t>Let B = getting spade in the second draw.</a:t>
            </a:r>
          </a:p>
          <a:p>
            <a:pPr marL="0" indent="0">
              <a:buNone/>
            </a:pPr>
            <a:r>
              <a:rPr lang="en-IN" dirty="0"/>
              <a:t>The cards are not replaced.</a:t>
            </a:r>
          </a:p>
          <a:p>
            <a:pPr marL="0" indent="0">
              <a:buNone/>
            </a:pPr>
            <a:r>
              <a:rPr lang="en-IN" dirty="0"/>
              <a:t>This situation requires the use of conditional probability.</a:t>
            </a:r>
          </a:p>
          <a:p>
            <a:r>
              <a:rPr lang="en-IN" dirty="0"/>
              <a:t>P(A) = 13/52 (There are 13 Spades and 52 cards in a pack)</a:t>
            </a:r>
          </a:p>
          <a:p>
            <a:r>
              <a:rPr lang="en-IN" dirty="0"/>
              <a:t>P(B|A) = 12/51(There are 12 Spades and 51 cards because the first card selected</a:t>
            </a:r>
          </a:p>
          <a:p>
            <a:r>
              <a:rPr lang="en-IN" dirty="0"/>
              <a:t>P(A </a:t>
            </a:r>
            <a:r>
              <a:rPr lang="he-IL" dirty="0"/>
              <a:t>∩</a:t>
            </a:r>
            <a:r>
              <a:rPr lang="en-IN" dirty="0"/>
              <a:t> B) = P(A).P(B|A) = (13/52).(12/51)=156/2652= 1/17.</a:t>
            </a:r>
          </a:p>
          <a:p>
            <a:endParaRPr lang="en-IN" dirty="0"/>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66560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Introduction</a:t>
            </a:r>
          </a:p>
        </p:txBody>
      </p:sp>
      <p:sp>
        <p:nvSpPr>
          <p:cNvPr id="3" name="Content Placeholder 2"/>
          <p:cNvSpPr>
            <a:spLocks noGrp="1"/>
          </p:cNvSpPr>
          <p:nvPr>
            <p:ph idx="1"/>
          </p:nvPr>
        </p:nvSpPr>
        <p:spPr/>
        <p:txBody>
          <a:bodyPr/>
          <a:lstStyle/>
          <a:p>
            <a:r>
              <a:rPr lang="en-IN" dirty="0"/>
              <a:t>Managers will have to cope with uncertainty in many decision situations. Concepts of probability will help you measure uncertainty and perform associated analysis that are essential in making effective business decisions.</a:t>
            </a:r>
          </a:p>
          <a:p>
            <a:endParaRPr lang="en-IN" dirty="0"/>
          </a:p>
        </p:txBody>
      </p:sp>
    </p:spTree>
    <p:extLst>
      <p:ext uri="{BB962C8B-B14F-4D97-AF65-F5344CB8AC3E}">
        <p14:creationId xmlns:p14="http://schemas.microsoft.com/office/powerpoint/2010/main" val="74267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811369"/>
          </a:xfrm>
        </p:spPr>
        <p:txBody>
          <a:bodyPr>
            <a:noAutofit/>
          </a:bodyPr>
          <a:lstStyle/>
          <a:p>
            <a:r>
              <a:rPr lang="en-IN" sz="4000" b="1" dirty="0">
                <a:solidFill>
                  <a:schemeClr val="accent5">
                    <a:lumMod val="75000"/>
                  </a:schemeClr>
                </a:solidFill>
              </a:rPr>
              <a:t>Marginal Probability</a:t>
            </a:r>
            <a:br>
              <a:rPr lang="en-IN" sz="4000" b="1" dirty="0">
                <a:solidFill>
                  <a:schemeClr val="accent5">
                    <a:lumMod val="75000"/>
                  </a:schemeClr>
                </a:solidFill>
              </a:rPr>
            </a:br>
            <a:endParaRPr lang="en-IN" sz="4000" b="1" dirty="0">
              <a:solidFill>
                <a:schemeClr val="accent5">
                  <a:lumMod val="75000"/>
                </a:schemeClr>
              </a:solidFill>
            </a:endParaRPr>
          </a:p>
        </p:txBody>
      </p:sp>
      <p:sp>
        <p:nvSpPr>
          <p:cNvPr id="3" name="Content Placeholder 2"/>
          <p:cNvSpPr>
            <a:spLocks noGrp="1"/>
          </p:cNvSpPr>
          <p:nvPr>
            <p:ph idx="1"/>
          </p:nvPr>
        </p:nvSpPr>
        <p:spPr>
          <a:xfrm>
            <a:off x="838200" y="824248"/>
            <a:ext cx="10515600" cy="5352715"/>
          </a:xfrm>
        </p:spPr>
        <p:txBody>
          <a:bodyPr/>
          <a:lstStyle/>
          <a:p>
            <a:r>
              <a:rPr lang="en-IN" dirty="0"/>
              <a:t>Contingency table consists of rows and columns of two attributes at different levels with frequencies or numbers in each of the cells. It is a matrix of frequencies assigned to rows and columns.</a:t>
            </a:r>
          </a:p>
          <a:p>
            <a:pPr marL="0" indent="0">
              <a:buNone/>
            </a:pPr>
            <a:endParaRPr lang="en-IN" dirty="0"/>
          </a:p>
          <a:p>
            <a:r>
              <a:rPr lang="en-IN" dirty="0"/>
              <a:t>The term marginal is used to indicate that the probabilities are calculated using contingency table (also called joint probability table).</a:t>
            </a:r>
          </a:p>
          <a:p>
            <a:endParaRPr lang="en-IN" dirty="0"/>
          </a:p>
        </p:txBody>
      </p:sp>
    </p:spTree>
    <p:extLst>
      <p:ext uri="{BB962C8B-B14F-4D97-AF65-F5344CB8AC3E}">
        <p14:creationId xmlns:p14="http://schemas.microsoft.com/office/powerpoint/2010/main" val="76479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678064"/>
          </a:xfrm>
        </p:spPr>
        <p:txBody>
          <a:bodyPr>
            <a:normAutofit fontScale="90000"/>
          </a:bodyPr>
          <a:lstStyle/>
          <a:p>
            <a:r>
              <a:rPr lang="en-IN" sz="4000" b="1" dirty="0">
                <a:solidFill>
                  <a:schemeClr val="accent5">
                    <a:lumMod val="75000"/>
                  </a:schemeClr>
                </a:solidFill>
              </a:rPr>
              <a:t>Marginal Probability-Example</a:t>
            </a:r>
          </a:p>
        </p:txBody>
      </p:sp>
      <p:sp>
        <p:nvSpPr>
          <p:cNvPr id="3" name="Content Placeholder 2"/>
          <p:cNvSpPr>
            <a:spLocks noGrp="1"/>
          </p:cNvSpPr>
          <p:nvPr>
            <p:ph idx="1"/>
          </p:nvPr>
        </p:nvSpPr>
        <p:spPr>
          <a:xfrm>
            <a:off x="464713" y="927277"/>
            <a:ext cx="11551276" cy="5795493"/>
          </a:xfrm>
        </p:spPr>
        <p:txBody>
          <a:bodyPr>
            <a:normAutofit fontScale="85000" lnSpcReduction="10000"/>
          </a:bodyPr>
          <a:lstStyle/>
          <a:p>
            <a:r>
              <a:rPr lang="en-IN" dirty="0"/>
              <a:t>A survey involving 200 families was conducted. Information regarding family income per year and whether the family buys a car are given in the following table.</a:t>
            </a:r>
          </a:p>
          <a:p>
            <a:pPr marL="0" indent="0">
              <a:buNone/>
            </a:pPr>
            <a:endParaRPr lang="en-IN" dirty="0"/>
          </a:p>
          <a:p>
            <a:endParaRPr lang="en-IN" dirty="0"/>
          </a:p>
          <a:p>
            <a:endParaRPr lang="en-IN" dirty="0"/>
          </a:p>
          <a:p>
            <a:endParaRPr lang="en-IN" dirty="0"/>
          </a:p>
          <a:p>
            <a:r>
              <a:rPr lang="en-IN" dirty="0"/>
              <a:t>a) What is the probability that a randomly selected family is a buyer of the car?</a:t>
            </a:r>
          </a:p>
          <a:p>
            <a:r>
              <a:rPr lang="en-IN" dirty="0"/>
              <a:t>b) What is the probability that a randomly selected family is both a buyer of car and belonging to income of Rs.10 lakhs and above?</a:t>
            </a:r>
          </a:p>
          <a:p>
            <a:r>
              <a:rPr lang="en-IN" dirty="0"/>
              <a:t>c) A family selected at random is found to be belonging to income of </a:t>
            </a:r>
            <a:r>
              <a:rPr lang="en-IN" dirty="0" err="1"/>
              <a:t>Rs</a:t>
            </a:r>
            <a:r>
              <a:rPr lang="en-IN" dirty="0"/>
              <a:t> 10 lakhs and above. What is the probability that this family is buyer of car?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644" y="1976916"/>
            <a:ext cx="7960712" cy="1848108"/>
          </a:xfrm>
          <a:prstGeom prst="rect">
            <a:avLst/>
          </a:prstGeom>
        </p:spPr>
      </p:pic>
    </p:spTree>
    <p:extLst>
      <p:ext uri="{BB962C8B-B14F-4D97-AF65-F5344CB8AC3E}">
        <p14:creationId xmlns:p14="http://schemas.microsoft.com/office/powerpoint/2010/main" val="166545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Autofit/>
          </a:bodyPr>
          <a:lstStyle/>
          <a:p>
            <a:r>
              <a:rPr lang="en-IN" sz="4000" b="1" dirty="0">
                <a:solidFill>
                  <a:schemeClr val="accent5">
                    <a:lumMod val="75000"/>
                  </a:schemeClr>
                </a:solidFill>
              </a:rPr>
              <a:t>Solution</a:t>
            </a:r>
            <a:br>
              <a:rPr lang="en-IN" sz="4000" b="1" dirty="0">
                <a:solidFill>
                  <a:schemeClr val="accent5">
                    <a:lumMod val="75000"/>
                  </a:schemeClr>
                </a:solidFill>
              </a:rPr>
            </a:br>
            <a:endParaRPr lang="en-IN" sz="4000" b="1" dirty="0">
              <a:solidFill>
                <a:schemeClr val="accent5">
                  <a:lumMod val="75000"/>
                </a:schemeClr>
              </a:solidFill>
            </a:endParaRPr>
          </a:p>
        </p:txBody>
      </p:sp>
      <p:sp>
        <p:nvSpPr>
          <p:cNvPr id="3" name="Content Placeholder 2"/>
          <p:cNvSpPr>
            <a:spLocks noGrp="1"/>
          </p:cNvSpPr>
          <p:nvPr>
            <p:ph idx="1"/>
          </p:nvPr>
        </p:nvSpPr>
        <p:spPr>
          <a:xfrm>
            <a:off x="450761" y="953037"/>
            <a:ext cx="11384923" cy="5525036"/>
          </a:xfrm>
        </p:spPr>
        <p:txBody>
          <a:bodyPr>
            <a:normAutofit fontScale="92500" lnSpcReduction="20000"/>
          </a:bodyPr>
          <a:lstStyle/>
          <a:p>
            <a:r>
              <a:rPr lang="en-IN" dirty="0"/>
              <a:t>a) What is the probability that a randomly selected family is a buyer of the Car?</a:t>
            </a:r>
          </a:p>
          <a:p>
            <a:pPr marL="0" indent="0">
              <a:buNone/>
            </a:pPr>
            <a:r>
              <a:rPr lang="en-IN" dirty="0"/>
              <a:t> 	80/200 = 0.40.</a:t>
            </a:r>
          </a:p>
          <a:p>
            <a:pPr marL="0" indent="0">
              <a:buNone/>
            </a:pPr>
            <a:endParaRPr lang="en-IN" dirty="0"/>
          </a:p>
          <a:p>
            <a:r>
              <a:rPr lang="en-IN" dirty="0"/>
              <a:t>b) What is the probability that a randomly selected family is both a buyer of car and belonging to income of Rs.10 lakhs and above?</a:t>
            </a:r>
          </a:p>
          <a:p>
            <a:pPr marL="0" indent="0">
              <a:buNone/>
            </a:pPr>
            <a:r>
              <a:rPr lang="en-IN" dirty="0"/>
              <a:t>	42/200 =0.21</a:t>
            </a:r>
          </a:p>
          <a:p>
            <a:pPr marL="0" indent="0">
              <a:buNone/>
            </a:pPr>
            <a:endParaRPr lang="en-IN" dirty="0"/>
          </a:p>
          <a:p>
            <a:r>
              <a:rPr lang="en-IN" dirty="0"/>
              <a:t>c) A family selected at random is found to be belonging to income of </a:t>
            </a:r>
            <a:r>
              <a:rPr lang="en-IN" dirty="0" err="1"/>
              <a:t>Rs</a:t>
            </a:r>
            <a:r>
              <a:rPr lang="en-IN" dirty="0"/>
              <a:t> 10 lakhs and above. What is the probability that this family is buyer of car?</a:t>
            </a:r>
          </a:p>
          <a:p>
            <a:pPr marL="0" indent="0">
              <a:buNone/>
            </a:pPr>
            <a:r>
              <a:rPr lang="en-IN" dirty="0"/>
              <a:t>	42/80 =0.525. Note this is a case of conditional probability of buyer given income is Rs.10 lakhs and above.</a:t>
            </a:r>
          </a:p>
          <a:p>
            <a:endParaRPr lang="en-IN" dirty="0"/>
          </a:p>
        </p:txBody>
      </p:sp>
    </p:spTree>
    <p:extLst>
      <p:ext uri="{BB962C8B-B14F-4D97-AF65-F5344CB8AC3E}">
        <p14:creationId xmlns:p14="http://schemas.microsoft.com/office/powerpoint/2010/main" val="294660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fontScale="90000"/>
          </a:bodyPr>
          <a:lstStyle/>
          <a:p>
            <a:r>
              <a:rPr lang="en-IN" sz="4000" b="1" dirty="0">
                <a:solidFill>
                  <a:schemeClr val="accent5">
                    <a:lumMod val="75000"/>
                  </a:schemeClr>
                </a:solidFill>
              </a:rPr>
              <a:t>Some interesting problems </a:t>
            </a:r>
            <a:br>
              <a:rPr lang="en-IN" sz="4000" b="1" dirty="0">
                <a:solidFill>
                  <a:schemeClr val="accent5">
                    <a:lumMod val="75000"/>
                  </a:schemeClr>
                </a:solidFill>
              </a:rPr>
            </a:br>
            <a:r>
              <a:rPr lang="en-IN" sz="4000" b="1" dirty="0">
                <a:solidFill>
                  <a:schemeClr val="accent5">
                    <a:lumMod val="75000"/>
                  </a:schemeClr>
                </a:solidFill>
              </a:rPr>
              <a:t>for discussion</a:t>
            </a:r>
            <a:endParaRPr lang="en-IN" sz="4000" dirty="0"/>
          </a:p>
        </p:txBody>
      </p:sp>
      <p:sp>
        <p:nvSpPr>
          <p:cNvPr id="6" name="Content Placeholder 5"/>
          <p:cNvSpPr>
            <a:spLocks noGrp="1"/>
          </p:cNvSpPr>
          <p:nvPr>
            <p:ph idx="1"/>
          </p:nvPr>
        </p:nvSpPr>
        <p:spPr/>
        <p:txBody>
          <a:bodyPr/>
          <a:lstStyle/>
          <a:p>
            <a:endParaRPr lang="en-IN" dirty="0"/>
          </a:p>
          <a:p>
            <a:endParaRPr lang="en-IN" dirty="0"/>
          </a:p>
          <a:p>
            <a:endParaRPr lang="en-IN" dirty="0"/>
          </a:p>
          <a:p>
            <a:endParaRPr lang="en-IN" dirty="0"/>
          </a:p>
          <a:p>
            <a:r>
              <a:rPr lang="en-IN" dirty="0"/>
              <a:t>What is the probability that a car has a CD player, given that it has AC?</a:t>
            </a:r>
          </a:p>
          <a:p>
            <a:pPr lvl="3"/>
            <a:r>
              <a:rPr lang="en-IN" sz="2800" dirty="0"/>
              <a:t>i.e., we want to find P(CD | AC)</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8" y="1497023"/>
            <a:ext cx="10413641" cy="1555270"/>
          </a:xfrm>
          <a:prstGeom prst="rect">
            <a:avLst/>
          </a:prstGeom>
        </p:spPr>
      </p:pic>
    </p:spTree>
    <p:extLst>
      <p:ext uri="{BB962C8B-B14F-4D97-AF65-F5344CB8AC3E}">
        <p14:creationId xmlns:p14="http://schemas.microsoft.com/office/powerpoint/2010/main" val="348159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781094"/>
          </a:xfrm>
        </p:spPr>
        <p:txBody>
          <a:bodyPr>
            <a:normAutofit/>
          </a:bodyPr>
          <a:lstStyle/>
          <a:p>
            <a:r>
              <a:rPr lang="en-IN" sz="4000" b="1" dirty="0">
                <a:solidFill>
                  <a:schemeClr val="accent5">
                    <a:lumMod val="75000"/>
                  </a:schemeClr>
                </a:solidFill>
              </a:rPr>
              <a:t>Bayes’ Theorem</a:t>
            </a:r>
          </a:p>
        </p:txBody>
      </p:sp>
      <p:sp>
        <p:nvSpPr>
          <p:cNvPr id="3" name="Content Placeholder 2"/>
          <p:cNvSpPr>
            <a:spLocks noGrp="1"/>
          </p:cNvSpPr>
          <p:nvPr>
            <p:ph idx="1"/>
          </p:nvPr>
        </p:nvSpPr>
        <p:spPr>
          <a:xfrm>
            <a:off x="838200" y="1352282"/>
            <a:ext cx="10515600" cy="4824681"/>
          </a:xfrm>
        </p:spPr>
        <p:txBody>
          <a:bodyPr/>
          <a:lstStyle/>
          <a:p>
            <a:r>
              <a:rPr lang="en-IN" dirty="0"/>
              <a:t>Bayes’ Theorem is used to revise previously calculated probabilities based on new information.</a:t>
            </a:r>
          </a:p>
          <a:p>
            <a:endParaRPr lang="en-IN" dirty="0"/>
          </a:p>
          <a:p>
            <a:r>
              <a:rPr lang="en-IN" dirty="0"/>
              <a:t>Developed by Thomas Bayes in the 18th Century.</a:t>
            </a:r>
          </a:p>
          <a:p>
            <a:endParaRPr lang="en-IN" dirty="0"/>
          </a:p>
          <a:p>
            <a:r>
              <a:rPr lang="en-IN" dirty="0"/>
              <a:t>It is an extension of conditional probability.</a:t>
            </a:r>
          </a:p>
          <a:p>
            <a:endParaRPr lang="en-IN" dirty="0"/>
          </a:p>
        </p:txBody>
      </p:sp>
    </p:spTree>
    <p:extLst>
      <p:ext uri="{BB962C8B-B14F-4D97-AF65-F5344CB8AC3E}">
        <p14:creationId xmlns:p14="http://schemas.microsoft.com/office/powerpoint/2010/main" val="425639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lstStyle/>
          <a:p>
            <a:r>
              <a:rPr lang="en-IN" sz="4000" b="1" dirty="0">
                <a:solidFill>
                  <a:schemeClr val="accent5">
                    <a:lumMod val="75000"/>
                  </a:schemeClr>
                </a:solidFill>
              </a:rPr>
              <a:t>Bayes’ Theorem</a:t>
            </a:r>
          </a:p>
        </p:txBody>
      </p:sp>
      <p:sp>
        <p:nvSpPr>
          <p:cNvPr id="3" name="Content Placeholder 2"/>
          <p:cNvSpPr>
            <a:spLocks noGrp="1"/>
          </p:cNvSpPr>
          <p:nvPr>
            <p:ph idx="1"/>
          </p:nvPr>
        </p:nvSpPr>
        <p:spPr>
          <a:xfrm>
            <a:off x="838200" y="1171977"/>
            <a:ext cx="10515600" cy="5004986"/>
          </a:xfrm>
        </p:spPr>
        <p:txBody>
          <a:bodyPr/>
          <a:lstStyle/>
          <a:p>
            <a:endParaRPr lang="en-IN" dirty="0"/>
          </a:p>
          <a:p>
            <a:endParaRPr lang="en-IN" dirty="0"/>
          </a:p>
          <a:p>
            <a:endParaRPr lang="en-IN" dirty="0"/>
          </a:p>
          <a:p>
            <a:endParaRPr lang="en-IN" dirty="0"/>
          </a:p>
          <a:p>
            <a:endParaRPr lang="en-IN" dirty="0"/>
          </a:p>
          <a:p>
            <a:r>
              <a:rPr lang="en-IN" dirty="0"/>
              <a:t>Where: </a:t>
            </a:r>
          </a:p>
          <a:p>
            <a:pPr lvl="2"/>
            <a:r>
              <a:rPr lang="en-IN" sz="2800" dirty="0"/>
              <a:t>B</a:t>
            </a:r>
            <a:r>
              <a:rPr lang="en-IN" dirty="0"/>
              <a:t>i = </a:t>
            </a:r>
            <a:r>
              <a:rPr lang="en-IN" sz="2800" dirty="0" err="1"/>
              <a:t>i</a:t>
            </a:r>
            <a:r>
              <a:rPr lang="en-IN" sz="2800" baseline="30000" dirty="0" err="1"/>
              <a:t>th</a:t>
            </a:r>
            <a:r>
              <a:rPr lang="en-IN" dirty="0"/>
              <a:t> </a:t>
            </a:r>
            <a:r>
              <a:rPr lang="en-IN" sz="2800" dirty="0"/>
              <a:t>event of K mutually exclusive and collectively exhaustive events.</a:t>
            </a:r>
          </a:p>
          <a:p>
            <a:pPr lvl="2"/>
            <a:r>
              <a:rPr lang="en-IN" sz="2800" dirty="0"/>
              <a:t>A = new event that might impact P(Bi)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347" y="1541301"/>
            <a:ext cx="6814290" cy="1266293"/>
          </a:xfrm>
          <a:prstGeom prst="rect">
            <a:avLst/>
          </a:prstGeom>
        </p:spPr>
      </p:pic>
    </p:spTree>
    <p:extLst>
      <p:ext uri="{BB962C8B-B14F-4D97-AF65-F5344CB8AC3E}">
        <p14:creationId xmlns:p14="http://schemas.microsoft.com/office/powerpoint/2010/main" val="1554923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lstStyle/>
          <a:p>
            <a:r>
              <a:rPr lang="en-IN" sz="4000" b="1" dirty="0">
                <a:solidFill>
                  <a:schemeClr val="accent5">
                    <a:lumMod val="75000"/>
                  </a:schemeClr>
                </a:solidFill>
              </a:rPr>
              <a:t>Bayes’ Theorem</a:t>
            </a:r>
          </a:p>
        </p:txBody>
      </p:sp>
      <p:sp>
        <p:nvSpPr>
          <p:cNvPr id="3" name="Content Placeholder 2"/>
          <p:cNvSpPr>
            <a:spLocks noGrp="1"/>
          </p:cNvSpPr>
          <p:nvPr>
            <p:ph idx="1"/>
          </p:nvPr>
        </p:nvSpPr>
        <p:spPr>
          <a:xfrm>
            <a:off x="838200" y="1171977"/>
            <a:ext cx="10515600" cy="5004986"/>
          </a:xfrm>
        </p:spPr>
        <p:txBody>
          <a:bodyPr/>
          <a:lstStyle/>
          <a:p>
            <a:endParaRPr lang="en-IN" dirty="0"/>
          </a:p>
          <a:p>
            <a:endParaRPr lang="en-IN" dirty="0"/>
          </a:p>
          <a:p>
            <a:endParaRPr lang="en-IN" dirty="0"/>
          </a:p>
          <a:p>
            <a:endParaRPr lang="en-IN" dirty="0"/>
          </a:p>
          <a:p>
            <a:pPr marL="0" indent="0">
              <a:buNone/>
            </a:pPr>
            <a:endParaRPr lang="en-IN" dirty="0"/>
          </a:p>
          <a:p>
            <a:r>
              <a:rPr lang="en-IN" dirty="0"/>
              <a:t>Where: </a:t>
            </a:r>
          </a:p>
          <a:p>
            <a:pPr lvl="2"/>
            <a:r>
              <a:rPr lang="en-IN" sz="2800" dirty="0"/>
              <a:t>B’</a:t>
            </a:r>
            <a:r>
              <a:rPr lang="en-IN" dirty="0"/>
              <a:t> = </a:t>
            </a:r>
            <a:r>
              <a:rPr lang="en-IN" sz="2800" dirty="0"/>
              <a:t>Complement of B</a:t>
            </a:r>
          </a:p>
          <a:p>
            <a:pPr lvl="2"/>
            <a:r>
              <a:rPr lang="en-IN" sz="2800" dirty="0"/>
              <a:t>A = new event that might impact P(B)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347" y="1541301"/>
            <a:ext cx="6814290" cy="1266293"/>
          </a:xfrm>
          <a:prstGeom prst="rect">
            <a:avLst/>
          </a:prstGeom>
        </p:spPr>
      </p:pic>
      <p:pic>
        <p:nvPicPr>
          <p:cNvPr id="9" name="Picture 8">
            <a:extLst>
              <a:ext uri="{FF2B5EF4-FFF2-40B4-BE49-F238E27FC236}">
                <a16:creationId xmlns:a16="http://schemas.microsoft.com/office/drawing/2014/main" id="{07DBF20D-1A20-4827-BAC4-48BE7748B410}"/>
              </a:ext>
            </a:extLst>
          </p:cNvPr>
          <p:cNvPicPr>
            <a:picLocks noChangeAspect="1"/>
          </p:cNvPicPr>
          <p:nvPr/>
        </p:nvPicPr>
        <p:blipFill>
          <a:blip r:embed="rId3"/>
          <a:stretch>
            <a:fillRect/>
          </a:stretch>
        </p:blipFill>
        <p:spPr>
          <a:xfrm>
            <a:off x="3232199" y="2978666"/>
            <a:ext cx="5727601" cy="900667"/>
          </a:xfrm>
          <a:prstGeom prst="rect">
            <a:avLst/>
          </a:prstGeom>
        </p:spPr>
      </p:pic>
    </p:spTree>
    <p:extLst>
      <p:ext uri="{BB962C8B-B14F-4D97-AF65-F5344CB8AC3E}">
        <p14:creationId xmlns:p14="http://schemas.microsoft.com/office/powerpoint/2010/main" val="264638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23200" cy="1143000"/>
          </a:xfrm>
        </p:spPr>
        <p:txBody>
          <a:bodyPr/>
          <a:lstStyle/>
          <a:p>
            <a:r>
              <a:rPr lang="en-IN" sz="3600" b="1" dirty="0">
                <a:solidFill>
                  <a:schemeClr val="accent5">
                    <a:lumMod val="75000"/>
                  </a:schemeClr>
                </a:solidFill>
              </a:rPr>
              <a:t>Bayes Theorem Discussion Problem1</a:t>
            </a:r>
            <a:endParaRPr lang="en-IN" dirty="0"/>
          </a:p>
        </p:txBody>
      </p:sp>
      <p:sp>
        <p:nvSpPr>
          <p:cNvPr id="3" name="Content Placeholder 2"/>
          <p:cNvSpPr>
            <a:spLocks noGrp="1"/>
          </p:cNvSpPr>
          <p:nvPr>
            <p:ph idx="1"/>
          </p:nvPr>
        </p:nvSpPr>
        <p:spPr>
          <a:xfrm>
            <a:off x="838200" y="1416676"/>
            <a:ext cx="10515600" cy="5074275"/>
          </a:xfrm>
        </p:spPr>
        <p:txBody>
          <a:bodyPr/>
          <a:lstStyle/>
          <a:p>
            <a:endParaRPr lang="en-IN" sz="3600" baseline="30000" dirty="0"/>
          </a:p>
          <a:p>
            <a:r>
              <a:rPr lang="en-IN" sz="3600" baseline="30000" dirty="0"/>
              <a:t>ABCD Network has produced a new TV show. Of all the shows they produced, 40% hit shows and 60% flop shows.  </a:t>
            </a:r>
          </a:p>
          <a:p>
            <a:r>
              <a:rPr lang="en-IN" sz="3600" baseline="30000" dirty="0"/>
              <a:t>They are considering to employ a market research firm to conduct  audience view pilot survey. The  track record of the market research firm is – the shows that were actually hit, 90% of the times they had positive survey result. While the shows that were actually flop, </a:t>
            </a:r>
            <a:r>
              <a:rPr lang="en-IN" sz="3600" baseline="30000"/>
              <a:t>they 70</a:t>
            </a:r>
            <a:r>
              <a:rPr lang="en-IN" sz="3600" baseline="30000" dirty="0"/>
              <a:t>% of the times negative survey result.</a:t>
            </a:r>
          </a:p>
          <a:p>
            <a:r>
              <a:rPr lang="en-IN" sz="3600" baseline="30000" dirty="0"/>
              <a:t>If the market research firm survey is positive, what is the probability that the show will be hit</a:t>
            </a:r>
          </a:p>
          <a:p>
            <a:endParaRPr lang="en-IN" dirty="0"/>
          </a:p>
        </p:txBody>
      </p:sp>
    </p:spTree>
    <p:extLst>
      <p:ext uri="{BB962C8B-B14F-4D97-AF65-F5344CB8AC3E}">
        <p14:creationId xmlns:p14="http://schemas.microsoft.com/office/powerpoint/2010/main" val="419452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23200" cy="1143000"/>
          </a:xfrm>
        </p:spPr>
        <p:txBody>
          <a:bodyPr/>
          <a:lstStyle/>
          <a:p>
            <a:pPr algn="ctr"/>
            <a:r>
              <a:rPr lang="en-IN" sz="3600" b="1" dirty="0">
                <a:solidFill>
                  <a:schemeClr val="accent5">
                    <a:lumMod val="75000"/>
                  </a:schemeClr>
                </a:solidFill>
              </a:rPr>
              <a:t>Bayes Theorem Discussion Problem1</a:t>
            </a:r>
            <a:br>
              <a:rPr lang="en-IN" sz="3600" b="1" dirty="0">
                <a:solidFill>
                  <a:schemeClr val="accent5">
                    <a:lumMod val="75000"/>
                  </a:schemeClr>
                </a:solidFill>
              </a:rPr>
            </a:br>
            <a:endParaRPr lang="en-IN" sz="3600" b="1" dirty="0">
              <a:solidFill>
                <a:schemeClr val="accent5">
                  <a:lumMod val="75000"/>
                </a:schemeClr>
              </a:solidFill>
            </a:endParaRPr>
          </a:p>
        </p:txBody>
      </p:sp>
      <p:sp>
        <p:nvSpPr>
          <p:cNvPr id="3" name="Content Placeholder 2"/>
          <p:cNvSpPr>
            <a:spLocks noGrp="1"/>
          </p:cNvSpPr>
          <p:nvPr>
            <p:ph idx="1"/>
          </p:nvPr>
        </p:nvSpPr>
        <p:spPr>
          <a:xfrm>
            <a:off x="838200" y="1416676"/>
            <a:ext cx="10515600" cy="5074275"/>
          </a:xfrm>
        </p:spPr>
        <p:txBody>
          <a:bodyPr/>
          <a:lstStyle/>
          <a:p>
            <a:endParaRPr lang="en-IN" sz="3600" baseline="30000" dirty="0"/>
          </a:p>
          <a:p>
            <a:endParaRPr lang="en-IN" dirty="0"/>
          </a:p>
        </p:txBody>
      </p:sp>
      <p:graphicFrame>
        <p:nvGraphicFramePr>
          <p:cNvPr id="7" name="Object 6">
            <a:extLst>
              <a:ext uri="{FF2B5EF4-FFF2-40B4-BE49-F238E27FC236}">
                <a16:creationId xmlns:a16="http://schemas.microsoft.com/office/drawing/2014/main" id="{6DE215EB-D4A7-492F-98E3-302EFB9E0C5A}"/>
              </a:ext>
            </a:extLst>
          </p:cNvPr>
          <p:cNvGraphicFramePr>
            <a:graphicFrameLocks noChangeAspect="1"/>
          </p:cNvGraphicFramePr>
          <p:nvPr>
            <p:extLst>
              <p:ext uri="{D42A27DB-BD31-4B8C-83A1-F6EECF244321}">
                <p14:modId xmlns:p14="http://schemas.microsoft.com/office/powerpoint/2010/main" val="3582065306"/>
              </p:ext>
            </p:extLst>
          </p:nvPr>
        </p:nvGraphicFramePr>
        <p:xfrm>
          <a:off x="6096000" y="1085706"/>
          <a:ext cx="5105400" cy="1341437"/>
        </p:xfrm>
        <a:graphic>
          <a:graphicData uri="http://schemas.openxmlformats.org/presentationml/2006/ole">
            <mc:AlternateContent xmlns:mc="http://schemas.openxmlformats.org/markup-compatibility/2006">
              <mc:Choice xmlns:v="urn:schemas-microsoft-com:vml" Requires="v">
                <p:oleObj spid="_x0000_s2326" name="Worksheet" r:id="rId3" imgW="5105329" imgH="1341041" progId="Excel.Sheet.12">
                  <p:embed/>
                </p:oleObj>
              </mc:Choice>
              <mc:Fallback>
                <p:oleObj name="Worksheet" r:id="rId3" imgW="5105329" imgH="1341041" progId="Excel.Sheet.12">
                  <p:embed/>
                  <p:pic>
                    <p:nvPicPr>
                      <p:cNvPr id="0" name=""/>
                      <p:cNvPicPr/>
                      <p:nvPr/>
                    </p:nvPicPr>
                    <p:blipFill>
                      <a:blip r:embed="rId4"/>
                      <a:stretch>
                        <a:fillRect/>
                      </a:stretch>
                    </p:blipFill>
                    <p:spPr>
                      <a:xfrm>
                        <a:off x="6096000" y="1085706"/>
                        <a:ext cx="5105400" cy="13414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8909DDF0-961C-4286-A220-A58E5A453890}"/>
              </a:ext>
            </a:extLst>
          </p:cNvPr>
          <p:cNvGraphicFramePr>
            <a:graphicFrameLocks noChangeAspect="1"/>
          </p:cNvGraphicFramePr>
          <p:nvPr>
            <p:extLst>
              <p:ext uri="{D42A27DB-BD31-4B8C-83A1-F6EECF244321}">
                <p14:modId xmlns:p14="http://schemas.microsoft.com/office/powerpoint/2010/main" val="2000667506"/>
              </p:ext>
            </p:extLst>
          </p:nvPr>
        </p:nvGraphicFramePr>
        <p:xfrm>
          <a:off x="838200" y="1289916"/>
          <a:ext cx="4514496" cy="632474"/>
        </p:xfrm>
        <a:graphic>
          <a:graphicData uri="http://schemas.openxmlformats.org/presentationml/2006/ole">
            <mc:AlternateContent xmlns:mc="http://schemas.openxmlformats.org/markup-compatibility/2006">
              <mc:Choice xmlns:v="urn:schemas-microsoft-com:vml" Requires="v">
                <p:oleObj spid="_x0000_s2327" name="Worksheet" r:id="rId5" imgW="3863446" imgH="541107" progId="Excel.Sheet.12">
                  <p:embed/>
                </p:oleObj>
              </mc:Choice>
              <mc:Fallback>
                <p:oleObj name="Worksheet" r:id="rId5" imgW="3863446" imgH="541107" progId="Excel.Sheet.12">
                  <p:embed/>
                  <p:pic>
                    <p:nvPicPr>
                      <p:cNvPr id="0" name=""/>
                      <p:cNvPicPr/>
                      <p:nvPr/>
                    </p:nvPicPr>
                    <p:blipFill>
                      <a:blip r:embed="rId6"/>
                      <a:stretch>
                        <a:fillRect/>
                      </a:stretch>
                    </p:blipFill>
                    <p:spPr>
                      <a:xfrm>
                        <a:off x="838200" y="1289916"/>
                        <a:ext cx="4514496" cy="632474"/>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2D0F468-AB14-4F59-849F-DCC7BE79992C}"/>
              </a:ext>
            </a:extLst>
          </p:cNvPr>
          <p:cNvGraphicFramePr>
            <a:graphicFrameLocks noChangeAspect="1"/>
          </p:cNvGraphicFramePr>
          <p:nvPr>
            <p:extLst>
              <p:ext uri="{D42A27DB-BD31-4B8C-83A1-F6EECF244321}">
                <p14:modId xmlns:p14="http://schemas.microsoft.com/office/powerpoint/2010/main" val="175515657"/>
              </p:ext>
            </p:extLst>
          </p:nvPr>
        </p:nvGraphicFramePr>
        <p:xfrm>
          <a:off x="3319747" y="4836322"/>
          <a:ext cx="2674558" cy="664794"/>
        </p:xfrm>
        <a:graphic>
          <a:graphicData uri="http://schemas.openxmlformats.org/presentationml/2006/ole">
            <mc:AlternateContent xmlns:mc="http://schemas.openxmlformats.org/markup-compatibility/2006">
              <mc:Choice xmlns:v="urn:schemas-microsoft-com:vml" Requires="v">
                <p:oleObj spid="_x0000_s2328" name="Worksheet" r:id="rId7" imgW="2484191" imgH="617433" progId="Excel.Sheet.12">
                  <p:embed/>
                </p:oleObj>
              </mc:Choice>
              <mc:Fallback>
                <p:oleObj name="Worksheet" r:id="rId7" imgW="2484191" imgH="617433" progId="Excel.Sheet.12">
                  <p:embed/>
                  <p:pic>
                    <p:nvPicPr>
                      <p:cNvPr id="0" name=""/>
                      <p:cNvPicPr/>
                      <p:nvPr/>
                    </p:nvPicPr>
                    <p:blipFill>
                      <a:blip r:embed="rId8"/>
                      <a:stretch>
                        <a:fillRect/>
                      </a:stretch>
                    </p:blipFill>
                    <p:spPr>
                      <a:xfrm>
                        <a:off x="3319747" y="4836322"/>
                        <a:ext cx="2674558" cy="66479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A80B5933-49C1-4D83-B778-8F022C87E9AF}"/>
              </a:ext>
            </a:extLst>
          </p:cNvPr>
          <p:cNvGraphicFramePr>
            <a:graphicFrameLocks noChangeAspect="1"/>
          </p:cNvGraphicFramePr>
          <p:nvPr>
            <p:extLst>
              <p:ext uri="{D42A27DB-BD31-4B8C-83A1-F6EECF244321}">
                <p14:modId xmlns:p14="http://schemas.microsoft.com/office/powerpoint/2010/main" val="3987305531"/>
              </p:ext>
            </p:extLst>
          </p:nvPr>
        </p:nvGraphicFramePr>
        <p:xfrm>
          <a:off x="6415525" y="4836322"/>
          <a:ext cx="1886715" cy="664793"/>
        </p:xfrm>
        <a:graphic>
          <a:graphicData uri="http://schemas.openxmlformats.org/presentationml/2006/ole">
            <mc:AlternateContent xmlns:mc="http://schemas.openxmlformats.org/markup-compatibility/2006">
              <mc:Choice xmlns:v="urn:schemas-microsoft-com:vml" Requires="v">
                <p:oleObj spid="_x0000_s2329" name="Worksheet" r:id="rId9" imgW="1752671" imgH="617433" progId="Excel.Sheet.12">
                  <p:embed/>
                </p:oleObj>
              </mc:Choice>
              <mc:Fallback>
                <p:oleObj name="Worksheet" r:id="rId9" imgW="1752671" imgH="617433" progId="Excel.Sheet.12">
                  <p:embed/>
                  <p:pic>
                    <p:nvPicPr>
                      <p:cNvPr id="0" name=""/>
                      <p:cNvPicPr/>
                      <p:nvPr/>
                    </p:nvPicPr>
                    <p:blipFill>
                      <a:blip r:embed="rId10"/>
                      <a:stretch>
                        <a:fillRect/>
                      </a:stretch>
                    </p:blipFill>
                    <p:spPr>
                      <a:xfrm>
                        <a:off x="6415525" y="4836322"/>
                        <a:ext cx="1886715" cy="664793"/>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B546DEE-F1FF-459A-8934-994638828618}"/>
              </a:ext>
            </a:extLst>
          </p:cNvPr>
          <p:cNvGraphicFramePr>
            <a:graphicFrameLocks noChangeAspect="1"/>
          </p:cNvGraphicFramePr>
          <p:nvPr>
            <p:extLst>
              <p:ext uri="{D42A27DB-BD31-4B8C-83A1-F6EECF244321}">
                <p14:modId xmlns:p14="http://schemas.microsoft.com/office/powerpoint/2010/main" val="240359213"/>
              </p:ext>
            </p:extLst>
          </p:nvPr>
        </p:nvGraphicFramePr>
        <p:xfrm>
          <a:off x="8740920" y="4836321"/>
          <a:ext cx="967283" cy="664793"/>
        </p:xfrm>
        <a:graphic>
          <a:graphicData uri="http://schemas.openxmlformats.org/presentationml/2006/ole">
            <mc:AlternateContent xmlns:mc="http://schemas.openxmlformats.org/markup-compatibility/2006">
              <mc:Choice xmlns:v="urn:schemas-microsoft-com:vml" Requires="v">
                <p:oleObj spid="_x0000_s2330" name="Worksheet" r:id="rId11" imgW="899089" imgH="617433" progId="Excel.Sheet.12">
                  <p:embed/>
                </p:oleObj>
              </mc:Choice>
              <mc:Fallback>
                <p:oleObj name="Worksheet" r:id="rId11" imgW="899089" imgH="617433" progId="Excel.Sheet.12">
                  <p:embed/>
                  <p:pic>
                    <p:nvPicPr>
                      <p:cNvPr id="0" name=""/>
                      <p:cNvPicPr/>
                      <p:nvPr/>
                    </p:nvPicPr>
                    <p:blipFill>
                      <a:blip r:embed="rId12"/>
                      <a:stretch>
                        <a:fillRect/>
                      </a:stretch>
                    </p:blipFill>
                    <p:spPr>
                      <a:xfrm>
                        <a:off x="8740920" y="4836321"/>
                        <a:ext cx="967283" cy="66479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86D751A4-A9F0-4E73-97BF-10338F1DEAB8}"/>
              </a:ext>
            </a:extLst>
          </p:cNvPr>
          <p:cNvGraphicFramePr>
            <a:graphicFrameLocks noChangeAspect="1"/>
          </p:cNvGraphicFramePr>
          <p:nvPr>
            <p:extLst>
              <p:ext uri="{D42A27DB-BD31-4B8C-83A1-F6EECF244321}">
                <p14:modId xmlns:p14="http://schemas.microsoft.com/office/powerpoint/2010/main" val="1168644442"/>
              </p:ext>
            </p:extLst>
          </p:nvPr>
        </p:nvGraphicFramePr>
        <p:xfrm>
          <a:off x="9982788" y="4923991"/>
          <a:ext cx="1096427" cy="359993"/>
        </p:xfrm>
        <a:graphic>
          <a:graphicData uri="http://schemas.openxmlformats.org/presentationml/2006/ole">
            <mc:AlternateContent xmlns:mc="http://schemas.openxmlformats.org/markup-compatibility/2006">
              <mc:Choice xmlns:v="urn:schemas-microsoft-com:vml" Requires="v">
                <p:oleObj spid="_x0000_s2331" name="Worksheet" r:id="rId13" imgW="952677" imgH="312554" progId="Excel.Sheet.12">
                  <p:embed/>
                </p:oleObj>
              </mc:Choice>
              <mc:Fallback>
                <p:oleObj name="Worksheet" r:id="rId13" imgW="952677" imgH="312554" progId="Excel.Sheet.12">
                  <p:embed/>
                  <p:pic>
                    <p:nvPicPr>
                      <p:cNvPr id="0" name=""/>
                      <p:cNvPicPr/>
                      <p:nvPr/>
                    </p:nvPicPr>
                    <p:blipFill>
                      <a:blip r:embed="rId14"/>
                      <a:stretch>
                        <a:fillRect/>
                      </a:stretch>
                    </p:blipFill>
                    <p:spPr>
                      <a:xfrm>
                        <a:off x="9982788" y="4923991"/>
                        <a:ext cx="1096427" cy="359993"/>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5B5DA1CB-E644-4B7A-AF99-130BD2FA4AD2}"/>
              </a:ext>
            </a:extLst>
          </p:cNvPr>
          <p:cNvPicPr>
            <a:picLocks noChangeAspect="1"/>
          </p:cNvPicPr>
          <p:nvPr/>
        </p:nvPicPr>
        <p:blipFill>
          <a:blip r:embed="rId15"/>
          <a:stretch>
            <a:fillRect/>
          </a:stretch>
        </p:blipFill>
        <p:spPr>
          <a:xfrm>
            <a:off x="3232874" y="2762711"/>
            <a:ext cx="4322471" cy="679710"/>
          </a:xfrm>
          <a:prstGeom prst="rect">
            <a:avLst/>
          </a:prstGeom>
        </p:spPr>
      </p:pic>
      <p:sp>
        <p:nvSpPr>
          <p:cNvPr id="16" name="Content Placeholder 2">
            <a:extLst>
              <a:ext uri="{FF2B5EF4-FFF2-40B4-BE49-F238E27FC236}">
                <a16:creationId xmlns:a16="http://schemas.microsoft.com/office/drawing/2014/main" id="{89B28915-8D7B-4AC5-BD7D-F5717666B1DC}"/>
              </a:ext>
            </a:extLst>
          </p:cNvPr>
          <p:cNvSpPr txBox="1">
            <a:spLocks/>
          </p:cNvSpPr>
          <p:nvPr/>
        </p:nvSpPr>
        <p:spPr bwMode="auto">
          <a:xfrm>
            <a:off x="990600" y="5643418"/>
            <a:ext cx="10515600" cy="99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600" baseline="30000" dirty="0"/>
              <a:t>67% probability that the show will be hit, given the survey is positive</a:t>
            </a:r>
            <a:endParaRPr lang="en-IN" sz="3600" dirty="0"/>
          </a:p>
          <a:p>
            <a:endParaRPr lang="en-IN" dirty="0"/>
          </a:p>
        </p:txBody>
      </p:sp>
      <p:graphicFrame>
        <p:nvGraphicFramePr>
          <p:cNvPr id="18" name="Object 17">
            <a:extLst>
              <a:ext uri="{FF2B5EF4-FFF2-40B4-BE49-F238E27FC236}">
                <a16:creationId xmlns:a16="http://schemas.microsoft.com/office/drawing/2014/main" id="{95C975FB-0098-4DD6-9372-45A7BFF15972}"/>
              </a:ext>
            </a:extLst>
          </p:cNvPr>
          <p:cNvGraphicFramePr>
            <a:graphicFrameLocks noChangeAspect="1"/>
          </p:cNvGraphicFramePr>
          <p:nvPr>
            <p:extLst>
              <p:ext uri="{D42A27DB-BD31-4B8C-83A1-F6EECF244321}">
                <p14:modId xmlns:p14="http://schemas.microsoft.com/office/powerpoint/2010/main" val="2751918231"/>
              </p:ext>
            </p:extLst>
          </p:nvPr>
        </p:nvGraphicFramePr>
        <p:xfrm>
          <a:off x="914400" y="3899668"/>
          <a:ext cx="2589839" cy="651647"/>
        </p:xfrm>
        <a:graphic>
          <a:graphicData uri="http://schemas.openxmlformats.org/presentationml/2006/ole">
            <mc:AlternateContent xmlns:mc="http://schemas.openxmlformats.org/markup-compatibility/2006">
              <mc:Choice xmlns:v="urn:schemas-microsoft-com:vml" Requires="v">
                <p:oleObj spid="_x0000_s2332" name="Worksheet" r:id="rId16" imgW="2453569" imgH="617433" progId="Excel.Sheet.12">
                  <p:embed/>
                </p:oleObj>
              </mc:Choice>
              <mc:Fallback>
                <p:oleObj name="Worksheet" r:id="rId16" imgW="2453569" imgH="617433" progId="Excel.Sheet.12">
                  <p:embed/>
                  <p:pic>
                    <p:nvPicPr>
                      <p:cNvPr id="0" name=""/>
                      <p:cNvPicPr/>
                      <p:nvPr/>
                    </p:nvPicPr>
                    <p:blipFill>
                      <a:blip r:embed="rId17"/>
                      <a:stretch>
                        <a:fillRect/>
                      </a:stretch>
                    </p:blipFill>
                    <p:spPr>
                      <a:xfrm>
                        <a:off x="914400" y="3899668"/>
                        <a:ext cx="2589839" cy="651647"/>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985B38BB-8DBA-411D-A7E4-1C3588C1C61D}"/>
              </a:ext>
            </a:extLst>
          </p:cNvPr>
          <p:cNvGraphicFramePr>
            <a:graphicFrameLocks noChangeAspect="1"/>
          </p:cNvGraphicFramePr>
          <p:nvPr>
            <p:extLst>
              <p:ext uri="{D42A27DB-BD31-4B8C-83A1-F6EECF244321}">
                <p14:modId xmlns:p14="http://schemas.microsoft.com/office/powerpoint/2010/main" val="3467445285"/>
              </p:ext>
            </p:extLst>
          </p:nvPr>
        </p:nvGraphicFramePr>
        <p:xfrm>
          <a:off x="3504238" y="3859350"/>
          <a:ext cx="7296841" cy="679710"/>
        </p:xfrm>
        <a:graphic>
          <a:graphicData uri="http://schemas.openxmlformats.org/presentationml/2006/ole">
            <mc:AlternateContent xmlns:mc="http://schemas.openxmlformats.org/markup-compatibility/2006">
              <mc:Choice xmlns:v="urn:schemas-microsoft-com:vml" Requires="v">
                <p:oleObj spid="_x0000_s2333" name="Worksheet" r:id="rId18" imgW="6629613" imgH="617433" progId="Excel.Sheet.12">
                  <p:embed/>
                </p:oleObj>
              </mc:Choice>
              <mc:Fallback>
                <p:oleObj name="Worksheet" r:id="rId18" imgW="6629613" imgH="617433" progId="Excel.Sheet.12">
                  <p:embed/>
                  <p:pic>
                    <p:nvPicPr>
                      <p:cNvPr id="0" name=""/>
                      <p:cNvPicPr/>
                      <p:nvPr/>
                    </p:nvPicPr>
                    <p:blipFill>
                      <a:blip r:embed="rId19"/>
                      <a:stretch>
                        <a:fillRect/>
                      </a:stretch>
                    </p:blipFill>
                    <p:spPr>
                      <a:xfrm>
                        <a:off x="3504238" y="3859350"/>
                        <a:ext cx="7296841" cy="679710"/>
                      </a:xfrm>
                      <a:prstGeom prst="rect">
                        <a:avLst/>
                      </a:prstGeom>
                    </p:spPr>
                  </p:pic>
                </p:oleObj>
              </mc:Fallback>
            </mc:AlternateContent>
          </a:graphicData>
        </a:graphic>
      </p:graphicFrame>
    </p:spTree>
    <p:extLst>
      <p:ext uri="{BB962C8B-B14F-4D97-AF65-F5344CB8AC3E}">
        <p14:creationId xmlns:p14="http://schemas.microsoft.com/office/powerpoint/2010/main" val="159573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23200" cy="1143000"/>
          </a:xfrm>
        </p:spPr>
        <p:txBody>
          <a:bodyPr/>
          <a:lstStyle/>
          <a:p>
            <a:pPr algn="ctr"/>
            <a:r>
              <a:rPr lang="en-IN" sz="3600" b="1" dirty="0">
                <a:solidFill>
                  <a:schemeClr val="accent5">
                    <a:lumMod val="75000"/>
                  </a:schemeClr>
                </a:solidFill>
              </a:rPr>
              <a:t>Bayes Theorem Discussion Problem1</a:t>
            </a:r>
            <a:br>
              <a:rPr lang="en-IN" sz="3600" b="1" dirty="0">
                <a:solidFill>
                  <a:schemeClr val="accent5">
                    <a:lumMod val="75000"/>
                  </a:schemeClr>
                </a:solidFill>
              </a:rPr>
            </a:br>
            <a:endParaRPr lang="en-IN" sz="3600" b="1" dirty="0">
              <a:solidFill>
                <a:schemeClr val="accent5">
                  <a:lumMod val="75000"/>
                </a:schemeClr>
              </a:solidFill>
            </a:endParaRPr>
          </a:p>
        </p:txBody>
      </p:sp>
      <p:sp>
        <p:nvSpPr>
          <p:cNvPr id="16" name="Content Placeholder 2">
            <a:extLst>
              <a:ext uri="{FF2B5EF4-FFF2-40B4-BE49-F238E27FC236}">
                <a16:creationId xmlns:a16="http://schemas.microsoft.com/office/drawing/2014/main" id="{89B28915-8D7B-4AC5-BD7D-F5717666B1DC}"/>
              </a:ext>
            </a:extLst>
          </p:cNvPr>
          <p:cNvSpPr txBox="1">
            <a:spLocks/>
          </p:cNvSpPr>
          <p:nvPr/>
        </p:nvSpPr>
        <p:spPr bwMode="auto">
          <a:xfrm>
            <a:off x="7315200" y="3639128"/>
            <a:ext cx="4424218" cy="294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800" baseline="30000" dirty="0"/>
          </a:p>
          <a:p>
            <a:pPr marL="0" indent="0">
              <a:buNone/>
            </a:pPr>
            <a:r>
              <a:rPr lang="en-IN" sz="2800" baseline="30000" dirty="0"/>
              <a:t>P(Hit | Survey Positive) =  36 / 54   = 0.67</a:t>
            </a:r>
          </a:p>
          <a:p>
            <a:pPr marL="0" indent="0">
              <a:buNone/>
            </a:pPr>
            <a:endParaRPr lang="en-IN" sz="2800" baseline="30000" dirty="0"/>
          </a:p>
        </p:txBody>
      </p:sp>
      <p:graphicFrame>
        <p:nvGraphicFramePr>
          <p:cNvPr id="9" name="Object 8">
            <a:extLst>
              <a:ext uri="{FF2B5EF4-FFF2-40B4-BE49-F238E27FC236}">
                <a16:creationId xmlns:a16="http://schemas.microsoft.com/office/drawing/2014/main" id="{DFB52B04-AB43-4AFE-8B60-36A8D3BD3B71}"/>
              </a:ext>
            </a:extLst>
          </p:cNvPr>
          <p:cNvGraphicFramePr>
            <a:graphicFrameLocks noChangeAspect="1"/>
          </p:cNvGraphicFramePr>
          <p:nvPr>
            <p:extLst>
              <p:ext uri="{D42A27DB-BD31-4B8C-83A1-F6EECF244321}">
                <p14:modId xmlns:p14="http://schemas.microsoft.com/office/powerpoint/2010/main" val="307292480"/>
              </p:ext>
            </p:extLst>
          </p:nvPr>
        </p:nvGraphicFramePr>
        <p:xfrm>
          <a:off x="901701" y="2136180"/>
          <a:ext cx="5306771" cy="1394347"/>
        </p:xfrm>
        <a:graphic>
          <a:graphicData uri="http://schemas.openxmlformats.org/presentationml/2006/ole">
            <mc:AlternateContent xmlns:mc="http://schemas.openxmlformats.org/markup-compatibility/2006">
              <mc:Choice xmlns:v="urn:schemas-microsoft-com:vml" Requires="v">
                <p:oleObj spid="_x0000_s3157" name="Worksheet" r:id="rId3" imgW="5105329" imgH="1341041" progId="Excel.Sheet.12">
                  <p:embed/>
                </p:oleObj>
              </mc:Choice>
              <mc:Fallback>
                <p:oleObj name="Worksheet" r:id="rId3" imgW="5105329" imgH="1341041" progId="Excel.Sheet.12">
                  <p:embed/>
                  <p:pic>
                    <p:nvPicPr>
                      <p:cNvPr id="0" name=""/>
                      <p:cNvPicPr/>
                      <p:nvPr/>
                    </p:nvPicPr>
                    <p:blipFill>
                      <a:blip r:embed="rId4"/>
                      <a:stretch>
                        <a:fillRect/>
                      </a:stretch>
                    </p:blipFill>
                    <p:spPr>
                      <a:xfrm>
                        <a:off x="901701" y="2136180"/>
                        <a:ext cx="5306771" cy="139434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AF6B48E-10FC-4F87-9283-4044D5EAD879}"/>
              </a:ext>
            </a:extLst>
          </p:cNvPr>
          <p:cNvGraphicFramePr>
            <a:graphicFrameLocks noChangeAspect="1"/>
          </p:cNvGraphicFramePr>
          <p:nvPr>
            <p:extLst>
              <p:ext uri="{D42A27DB-BD31-4B8C-83A1-F6EECF244321}">
                <p14:modId xmlns:p14="http://schemas.microsoft.com/office/powerpoint/2010/main" val="2568674220"/>
              </p:ext>
            </p:extLst>
          </p:nvPr>
        </p:nvGraphicFramePr>
        <p:xfrm>
          <a:off x="816838" y="3937492"/>
          <a:ext cx="6062523" cy="1705926"/>
        </p:xfrm>
        <a:graphic>
          <a:graphicData uri="http://schemas.openxmlformats.org/presentationml/2006/ole">
            <mc:AlternateContent xmlns:mc="http://schemas.openxmlformats.org/markup-compatibility/2006">
              <mc:Choice xmlns:v="urn:schemas-microsoft-com:vml" Requires="v">
                <p:oleObj spid="_x0000_s3158" name="Worksheet" r:id="rId5" imgW="5715213" imgH="1607970" progId="Excel.Sheet.12">
                  <p:embed/>
                </p:oleObj>
              </mc:Choice>
              <mc:Fallback>
                <p:oleObj name="Worksheet" r:id="rId5" imgW="5715213" imgH="1607970" progId="Excel.Sheet.12">
                  <p:embed/>
                  <p:pic>
                    <p:nvPicPr>
                      <p:cNvPr id="0" name=""/>
                      <p:cNvPicPr/>
                      <p:nvPr/>
                    </p:nvPicPr>
                    <p:blipFill>
                      <a:blip r:embed="rId6"/>
                      <a:stretch>
                        <a:fillRect/>
                      </a:stretch>
                    </p:blipFill>
                    <p:spPr>
                      <a:xfrm>
                        <a:off x="816838" y="3937492"/>
                        <a:ext cx="6062523" cy="1705926"/>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AEFD4175-668E-41E6-B7F0-305D237506CD}"/>
              </a:ext>
            </a:extLst>
          </p:cNvPr>
          <p:cNvGraphicFramePr>
            <a:graphicFrameLocks noChangeAspect="1"/>
          </p:cNvGraphicFramePr>
          <p:nvPr>
            <p:extLst>
              <p:ext uri="{D42A27DB-BD31-4B8C-83A1-F6EECF244321}">
                <p14:modId xmlns:p14="http://schemas.microsoft.com/office/powerpoint/2010/main" val="751211053"/>
              </p:ext>
            </p:extLst>
          </p:nvPr>
        </p:nvGraphicFramePr>
        <p:xfrm>
          <a:off x="990600" y="1221861"/>
          <a:ext cx="5715000" cy="541337"/>
        </p:xfrm>
        <a:graphic>
          <a:graphicData uri="http://schemas.openxmlformats.org/presentationml/2006/ole">
            <mc:AlternateContent xmlns:mc="http://schemas.openxmlformats.org/markup-compatibility/2006">
              <mc:Choice xmlns:v="urn:schemas-microsoft-com:vml" Requires="v">
                <p:oleObj spid="_x0000_s3159" name="Worksheet" r:id="rId7" imgW="5715213" imgH="541107" progId="Excel.Sheet.12">
                  <p:embed/>
                </p:oleObj>
              </mc:Choice>
              <mc:Fallback>
                <p:oleObj name="Worksheet" r:id="rId7" imgW="5715213" imgH="541107" progId="Excel.Sheet.12">
                  <p:embed/>
                  <p:pic>
                    <p:nvPicPr>
                      <p:cNvPr id="0" name=""/>
                      <p:cNvPicPr/>
                      <p:nvPr/>
                    </p:nvPicPr>
                    <p:blipFill>
                      <a:blip r:embed="rId8"/>
                      <a:stretch>
                        <a:fillRect/>
                      </a:stretch>
                    </p:blipFill>
                    <p:spPr>
                      <a:xfrm>
                        <a:off x="990600" y="1221861"/>
                        <a:ext cx="5715000" cy="541337"/>
                      </a:xfrm>
                      <a:prstGeom prst="rect">
                        <a:avLst/>
                      </a:prstGeom>
                    </p:spPr>
                  </p:pic>
                </p:oleObj>
              </mc:Fallback>
            </mc:AlternateContent>
          </a:graphicData>
        </a:graphic>
      </p:graphicFrame>
    </p:spTree>
    <p:extLst>
      <p:ext uri="{BB962C8B-B14F-4D97-AF65-F5344CB8AC3E}">
        <p14:creationId xmlns:p14="http://schemas.microsoft.com/office/powerpoint/2010/main" val="30510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Probability – Meaning and Concepts</a:t>
            </a:r>
          </a:p>
        </p:txBody>
      </p:sp>
      <p:sp>
        <p:nvSpPr>
          <p:cNvPr id="3" name="Content Placeholder 2"/>
          <p:cNvSpPr>
            <a:spLocks noGrp="1"/>
          </p:cNvSpPr>
          <p:nvPr>
            <p:ph idx="1"/>
          </p:nvPr>
        </p:nvSpPr>
        <p:spPr>
          <a:xfrm>
            <a:off x="865495" y="1429840"/>
            <a:ext cx="10515600" cy="4884268"/>
          </a:xfrm>
        </p:spPr>
        <p:txBody>
          <a:bodyPr/>
          <a:lstStyle/>
          <a:p>
            <a:r>
              <a:rPr lang="en-IN" sz="2800" dirty="0"/>
              <a:t>Probability refers to chance or likelihood of a particular event – taking place</a:t>
            </a:r>
          </a:p>
          <a:p>
            <a:endParaRPr lang="en-IN" sz="2800" dirty="0"/>
          </a:p>
          <a:p>
            <a:r>
              <a:rPr lang="en-IN" sz="2800" dirty="0"/>
              <a:t>An event is an outcome of an experiment.</a:t>
            </a:r>
          </a:p>
          <a:p>
            <a:endParaRPr lang="en-IN" sz="2800" dirty="0"/>
          </a:p>
          <a:p>
            <a:r>
              <a:rPr lang="en-IN" sz="2800" dirty="0"/>
              <a:t>An experiment is a process that is performed to understand and observe possible outcomes.</a:t>
            </a:r>
          </a:p>
          <a:p>
            <a:endParaRPr lang="en-IN" sz="2800" dirty="0"/>
          </a:p>
          <a:p>
            <a:r>
              <a:rPr lang="en-IN" sz="2800" dirty="0"/>
              <a:t>Set of all outcomes of an experiment is called the sample space.</a:t>
            </a:r>
          </a:p>
        </p:txBody>
      </p:sp>
    </p:spTree>
    <p:extLst>
      <p:ext uri="{BB962C8B-B14F-4D97-AF65-F5344CB8AC3E}">
        <p14:creationId xmlns:p14="http://schemas.microsoft.com/office/powerpoint/2010/main" val="234635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205"/>
            <a:ext cx="10515600" cy="678064"/>
          </a:xfrm>
        </p:spPr>
        <p:txBody>
          <a:bodyPr>
            <a:normAutofit fontScale="90000"/>
          </a:bodyPr>
          <a:lstStyle/>
          <a:p>
            <a:r>
              <a:rPr lang="en-IN" sz="4000" b="1" dirty="0">
                <a:solidFill>
                  <a:schemeClr val="accent5">
                    <a:lumMod val="75000"/>
                  </a:schemeClr>
                </a:solidFill>
              </a:rPr>
              <a:t>Practice Problem – Contingency Table</a:t>
            </a:r>
          </a:p>
        </p:txBody>
      </p:sp>
      <p:sp>
        <p:nvSpPr>
          <p:cNvPr id="3" name="Content Placeholder 2"/>
          <p:cNvSpPr>
            <a:spLocks noGrp="1"/>
          </p:cNvSpPr>
          <p:nvPr>
            <p:ph idx="1"/>
          </p:nvPr>
        </p:nvSpPr>
        <p:spPr>
          <a:xfrm>
            <a:off x="464713" y="1200727"/>
            <a:ext cx="11551276" cy="5522043"/>
          </a:xfrm>
        </p:spPr>
        <p:txBody>
          <a:bodyPr>
            <a:normAutofit fontScale="70000" lnSpcReduction="20000"/>
          </a:bodyPr>
          <a:lstStyle/>
          <a:p>
            <a:r>
              <a:rPr lang="en-IN" sz="3000" dirty="0"/>
              <a:t>How will marketers change their social media use in the near future? A survey by a social media examiner of B2B and B2C marketers was based on 1331 B2B marketers and 1694 B2C marketers. The survey revealed that </a:t>
            </a:r>
          </a:p>
          <a:p>
            <a:pPr lvl="1"/>
            <a:r>
              <a:rPr lang="en-IN" sz="3000" dirty="0"/>
              <a:t>1953 respondents said “Yes” to the question related to “Increase in use of LinkedIn” </a:t>
            </a:r>
          </a:p>
          <a:p>
            <a:pPr lvl="1"/>
            <a:r>
              <a:rPr lang="en-IN" sz="3000" dirty="0"/>
              <a:t>293 B2B respondents said “No” to the same question</a:t>
            </a:r>
          </a:p>
          <a:p>
            <a:pPr marL="457200" lvl="1" indent="0">
              <a:buNone/>
            </a:pPr>
            <a:r>
              <a:rPr lang="en-IN" sz="3000" dirty="0"/>
              <a:t>(Problem  4.22, page 166 – modified)</a:t>
            </a:r>
          </a:p>
          <a:p>
            <a:pPr marL="0" indent="0">
              <a:buNone/>
            </a:pPr>
            <a:endParaRPr lang="en-IN" sz="3000" dirty="0"/>
          </a:p>
          <a:p>
            <a:pPr marL="514350" indent="-514350">
              <a:buAutoNum type="alphaLcParenR"/>
            </a:pPr>
            <a:r>
              <a:rPr lang="en-IN" sz="3000" dirty="0"/>
              <a:t>Suppose you know that a marketer is a B2B marketer. What is the probability that he or she plans to increase the use of LinkedIn?</a:t>
            </a:r>
          </a:p>
          <a:p>
            <a:pPr marL="514350" indent="-514350">
              <a:buAutoNum type="alphaLcParenR"/>
            </a:pPr>
            <a:endParaRPr lang="en-IN" sz="3000" dirty="0"/>
          </a:p>
          <a:p>
            <a:pPr marL="514350" indent="-514350">
              <a:buFont typeface="Arial" charset="0"/>
              <a:buAutoNum type="alphaLcParenR"/>
            </a:pPr>
            <a:r>
              <a:rPr lang="en-IN" sz="3000" dirty="0"/>
              <a:t>Suppose you know that a marketer is a B2C marketer. What is the probability that he or she plans to increase the use of LinkedIn?</a:t>
            </a:r>
          </a:p>
          <a:p>
            <a:pPr marL="514350" indent="-514350">
              <a:buFont typeface="Arial" charset="0"/>
              <a:buAutoNum type="alphaLcParenR"/>
            </a:pPr>
            <a:endParaRPr lang="en-IN" sz="3000" dirty="0"/>
          </a:p>
          <a:p>
            <a:pPr marL="514350" indent="-514350">
              <a:buAutoNum type="alphaLcParenR" startAt="3"/>
            </a:pPr>
            <a:r>
              <a:rPr lang="en-IN" sz="3000" dirty="0"/>
              <a:t>What is the probability that a randomly selected marketer plans to increase use of LinkedIn?</a:t>
            </a:r>
          </a:p>
          <a:p>
            <a:pPr marL="514350" indent="-514350">
              <a:buAutoNum type="alphaLcParenR" startAt="3"/>
            </a:pPr>
            <a:endParaRPr lang="en-IN" sz="3000" dirty="0"/>
          </a:p>
          <a:p>
            <a:pPr marL="514350" indent="-514350">
              <a:buAutoNum type="alphaLcParenR" startAt="3"/>
            </a:pPr>
            <a:r>
              <a:rPr lang="en-IN" sz="3000" dirty="0"/>
              <a:t>What is the probability that a randomly selected marketer is a B2B customer and plans to increase use of LinkedIn?</a:t>
            </a:r>
          </a:p>
          <a:p>
            <a:pPr marL="0" indent="0">
              <a:buNone/>
            </a:pPr>
            <a:r>
              <a:rPr lang="en-IN" sz="3000" dirty="0"/>
              <a:t> </a:t>
            </a:r>
          </a:p>
          <a:p>
            <a:endParaRPr lang="en-IN" dirty="0"/>
          </a:p>
        </p:txBody>
      </p:sp>
    </p:spTree>
    <p:extLst>
      <p:ext uri="{BB962C8B-B14F-4D97-AF65-F5344CB8AC3E}">
        <p14:creationId xmlns:p14="http://schemas.microsoft.com/office/powerpoint/2010/main" val="168034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859"/>
            <a:ext cx="10515600" cy="678064"/>
          </a:xfrm>
        </p:spPr>
        <p:txBody>
          <a:bodyPr>
            <a:normAutofit fontScale="90000"/>
          </a:bodyPr>
          <a:lstStyle/>
          <a:p>
            <a:r>
              <a:rPr lang="en-IN" sz="4000" b="1" dirty="0">
                <a:solidFill>
                  <a:schemeClr val="accent5">
                    <a:lumMod val="75000"/>
                  </a:schemeClr>
                </a:solidFill>
              </a:rPr>
              <a:t>Solution</a:t>
            </a:r>
          </a:p>
        </p:txBody>
      </p:sp>
      <p:sp>
        <p:nvSpPr>
          <p:cNvPr id="3" name="Content Placeholder 2"/>
          <p:cNvSpPr>
            <a:spLocks noGrp="1"/>
          </p:cNvSpPr>
          <p:nvPr>
            <p:ph idx="1"/>
          </p:nvPr>
        </p:nvSpPr>
        <p:spPr>
          <a:xfrm>
            <a:off x="464713" y="927277"/>
            <a:ext cx="11551276" cy="5795493"/>
          </a:xfrm>
        </p:spPr>
        <p:txBody>
          <a:bodyPr>
            <a:normAutofit fontScale="62500" lnSpcReduction="20000"/>
          </a:bodyPr>
          <a:lstStyle/>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pPr marL="0" indent="0">
              <a:buNone/>
              <a:tabLst>
                <a:tab pos="0" algn="l"/>
              </a:tabLst>
            </a:pPr>
            <a:r>
              <a:rPr lang="en-IN" dirty="0"/>
              <a:t>a) Since the marketer is a B2B marketer, he/she is one the 1331 B2B marketer</a:t>
            </a:r>
          </a:p>
          <a:p>
            <a:pPr marL="176213" indent="0">
              <a:buNone/>
            </a:pPr>
            <a:r>
              <a:rPr lang="en-IN" dirty="0"/>
              <a:t>P(Increase LinkedIn “Yes” | B2B) = 1038 / 1331 = = 0.7799</a:t>
            </a:r>
          </a:p>
          <a:p>
            <a:endParaRPr lang="en-IN" dirty="0"/>
          </a:p>
          <a:p>
            <a:pPr marL="0" indent="0">
              <a:buNone/>
              <a:tabLst>
                <a:tab pos="0" algn="l"/>
              </a:tabLst>
            </a:pPr>
            <a:r>
              <a:rPr lang="en-IN" dirty="0"/>
              <a:t>b) Since the marketer is a B2c marketer, he/she is one the 1694 B2C marketer</a:t>
            </a:r>
          </a:p>
          <a:p>
            <a:pPr marL="176213" indent="0">
              <a:buNone/>
            </a:pPr>
            <a:r>
              <a:rPr lang="en-IN" dirty="0"/>
              <a:t>P(Increase LinkedIn “Yes” | B2C) = 915 / 1694 = = 0.5401</a:t>
            </a:r>
          </a:p>
          <a:p>
            <a:pPr marL="0" indent="0">
              <a:buNone/>
            </a:pPr>
            <a:endParaRPr lang="en-IN" dirty="0"/>
          </a:p>
          <a:p>
            <a:pPr marL="176213" indent="-176213">
              <a:buNone/>
            </a:pPr>
            <a:r>
              <a:rPr lang="en-IN" dirty="0"/>
              <a:t>c) Since this question is only dealing with use of LinkedIn (and not dealing with business focus), therefore we need not look at the data in Business Focus columns. We will only look at Row Totals</a:t>
            </a:r>
          </a:p>
          <a:p>
            <a:pPr marL="176213" indent="0">
              <a:buNone/>
            </a:pPr>
            <a:r>
              <a:rPr lang="en-IN" dirty="0"/>
              <a:t>P(Increase LinkedIn “Yes”) = 1953 / 3025 = 0.6456</a:t>
            </a:r>
          </a:p>
          <a:p>
            <a:pPr marL="0" indent="0">
              <a:buNone/>
            </a:pPr>
            <a:endParaRPr lang="en-IN" dirty="0"/>
          </a:p>
          <a:p>
            <a:pPr marL="176213" indent="-176213">
              <a:buNone/>
            </a:pPr>
            <a:r>
              <a:rPr lang="en-IN" dirty="0"/>
              <a:t>d) This is a joint probability question. Out of all the marketers, what is the probability that a marketer belongs to top left cell (B2B and Increase LinkedIn=Yes)</a:t>
            </a:r>
          </a:p>
          <a:p>
            <a:pPr marL="176213" indent="0">
              <a:buNone/>
            </a:pPr>
            <a:r>
              <a:rPr lang="en-IN" dirty="0"/>
              <a:t> P (B2B AND Increase LinkedIn “Yes”) = 1038 / 3025 = 0.3431</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41A139B-4C8E-4813-82D2-E97AC37E60DA}"/>
              </a:ext>
            </a:extLst>
          </p:cNvPr>
          <p:cNvPicPr>
            <a:picLocks noChangeAspect="1"/>
          </p:cNvPicPr>
          <p:nvPr/>
        </p:nvPicPr>
        <p:blipFill>
          <a:blip r:embed="rId2"/>
          <a:stretch>
            <a:fillRect/>
          </a:stretch>
        </p:blipFill>
        <p:spPr>
          <a:xfrm>
            <a:off x="3253513" y="798488"/>
            <a:ext cx="5151578" cy="1553974"/>
          </a:xfrm>
          <a:prstGeom prst="rect">
            <a:avLst/>
          </a:prstGeom>
        </p:spPr>
      </p:pic>
    </p:spTree>
    <p:extLst>
      <p:ext uri="{BB962C8B-B14F-4D97-AF65-F5344CB8AC3E}">
        <p14:creationId xmlns:p14="http://schemas.microsoft.com/office/powerpoint/2010/main" val="18128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Definition of probability</a:t>
            </a:r>
          </a:p>
        </p:txBody>
      </p:sp>
      <p:sp>
        <p:nvSpPr>
          <p:cNvPr id="3" name="Content Placeholder 2"/>
          <p:cNvSpPr>
            <a:spLocks noGrp="1"/>
          </p:cNvSpPr>
          <p:nvPr>
            <p:ph idx="1"/>
          </p:nvPr>
        </p:nvSpPr>
        <p:spPr>
          <a:xfrm>
            <a:off x="838200" y="1825624"/>
            <a:ext cx="10515600" cy="4716843"/>
          </a:xfrm>
        </p:spPr>
        <p:txBody>
          <a:bodyPr>
            <a:normAutofit fontScale="85000" lnSpcReduction="10000"/>
          </a:bodyPr>
          <a:lstStyle/>
          <a:p>
            <a:r>
              <a:rPr lang="en-IN" dirty="0"/>
              <a:t>Probability of an event A is defined as the ratio of two numbers m and n. In symbols</a:t>
            </a:r>
          </a:p>
          <a:p>
            <a:endParaRPr lang="en-IN" dirty="0"/>
          </a:p>
          <a:p>
            <a:endParaRPr lang="en-IN" dirty="0"/>
          </a:p>
          <a:p>
            <a:pPr marL="0" indent="0">
              <a:buNone/>
            </a:pPr>
            <a:r>
              <a:rPr lang="en-IN" dirty="0"/>
              <a:t>   Where   m = number of ways that are favourable to the occurrence of 	A and n = the total number of outcomes of the experiment </a:t>
            </a:r>
          </a:p>
          <a:p>
            <a:pPr marL="0" indent="0">
              <a:buNone/>
            </a:pPr>
            <a:r>
              <a:rPr lang="en-IN" dirty="0"/>
              <a:t>							(All possible outcomes)</a:t>
            </a:r>
          </a:p>
          <a:p>
            <a:pPr marL="0" indent="0">
              <a:buNone/>
            </a:pPr>
            <a:r>
              <a:rPr lang="en-IN" dirty="0"/>
              <a:t>   Please note that P(A) is always &gt;= 0 and always &lt;=1.</a:t>
            </a:r>
          </a:p>
          <a:p>
            <a:pPr marL="0" indent="0">
              <a:buNone/>
            </a:pPr>
            <a:r>
              <a:rPr lang="en-IN" dirty="0"/>
              <a:t>   P(A) is a pure number.</a:t>
            </a:r>
          </a:p>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163" y="2902926"/>
            <a:ext cx="1748075" cy="743054"/>
          </a:xfrm>
          <a:prstGeom prst="rect">
            <a:avLst/>
          </a:prstGeom>
        </p:spPr>
      </p:pic>
    </p:spTree>
    <p:extLst>
      <p:ext uri="{BB962C8B-B14F-4D97-AF65-F5344CB8AC3E}">
        <p14:creationId xmlns:p14="http://schemas.microsoft.com/office/powerpoint/2010/main" val="175062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a:t>
            </a:r>
          </a:p>
        </p:txBody>
      </p:sp>
      <p:sp>
        <p:nvSpPr>
          <p:cNvPr id="3" name="Content Placeholder 2"/>
          <p:cNvSpPr>
            <a:spLocks noGrp="1"/>
          </p:cNvSpPr>
          <p:nvPr>
            <p:ph idx="1"/>
          </p:nvPr>
        </p:nvSpPr>
        <p:spPr/>
        <p:txBody>
          <a:bodyPr/>
          <a:lstStyle/>
          <a:p>
            <a:r>
              <a:rPr lang="en-IN" dirty="0"/>
              <a:t>When 2 coins are tossed, determine</a:t>
            </a:r>
          </a:p>
          <a:p>
            <a:pPr marL="0" indent="0">
              <a:buNone/>
            </a:pPr>
            <a:endParaRPr lang="en-IN" dirty="0"/>
          </a:p>
          <a:p>
            <a:pPr marL="0" indent="0">
              <a:buNone/>
            </a:pPr>
            <a:r>
              <a:rPr lang="en-IN" dirty="0"/>
              <a:t>	a)  The sample space.</a:t>
            </a:r>
          </a:p>
          <a:p>
            <a:pPr marL="0" indent="0">
              <a:buNone/>
            </a:pPr>
            <a:r>
              <a:rPr lang="en-IN" dirty="0"/>
              <a:t>	b)  Probability of getting 2 Heads</a:t>
            </a:r>
          </a:p>
        </p:txBody>
      </p:sp>
    </p:spTree>
    <p:extLst>
      <p:ext uri="{BB962C8B-B14F-4D97-AF65-F5344CB8AC3E}">
        <p14:creationId xmlns:p14="http://schemas.microsoft.com/office/powerpoint/2010/main" val="419276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a:t>
            </a:r>
          </a:p>
        </p:txBody>
      </p:sp>
      <p:sp>
        <p:nvSpPr>
          <p:cNvPr id="3" name="Content Placeholder 2"/>
          <p:cNvSpPr>
            <a:spLocks noGrp="1"/>
          </p:cNvSpPr>
          <p:nvPr>
            <p:ph idx="1"/>
          </p:nvPr>
        </p:nvSpPr>
        <p:spPr>
          <a:xfrm>
            <a:off x="664191" y="1368189"/>
            <a:ext cx="10972800" cy="4525963"/>
          </a:xfrm>
        </p:spPr>
        <p:txBody>
          <a:bodyPr/>
          <a:lstStyle/>
          <a:p>
            <a:pPr marL="514350" indent="-514350">
              <a:buAutoNum type="alphaLcParenR"/>
            </a:pPr>
            <a:r>
              <a:rPr lang="en-IN" dirty="0"/>
              <a:t>Let H = Head and T – Tail</a:t>
            </a:r>
          </a:p>
          <a:p>
            <a:pPr marL="534988" indent="0">
              <a:buNone/>
            </a:pPr>
            <a:r>
              <a:rPr lang="en-IN" dirty="0"/>
              <a:t>Sample space = S = {HH, HT, TH, TT}</a:t>
            </a:r>
          </a:p>
          <a:p>
            <a:pPr marL="0" indent="0">
              <a:buNone/>
            </a:pPr>
            <a:endParaRPr lang="en-IN" dirty="0"/>
          </a:p>
          <a:p>
            <a:pPr marL="514350" indent="-514350">
              <a:buAutoNum type="alphaLcParenR" startAt="2"/>
            </a:pPr>
            <a:r>
              <a:rPr lang="en-IN" dirty="0"/>
              <a:t>Let E denote the event of getting two Heads. E = {HH}. It is easy to see that E is a part of S and commonly called as a subset of S. Hence an event is always a subset of the sample space. </a:t>
            </a:r>
          </a:p>
          <a:p>
            <a:pPr marL="534988" indent="0">
              <a:buNone/>
            </a:pPr>
            <a:r>
              <a:rPr lang="en-IN" dirty="0"/>
              <a:t>Probability of two Heads = 1 / 4 = 0.25</a:t>
            </a:r>
          </a:p>
        </p:txBody>
      </p:sp>
    </p:spTree>
    <p:extLst>
      <p:ext uri="{BB962C8B-B14F-4D97-AF65-F5344CB8AC3E}">
        <p14:creationId xmlns:p14="http://schemas.microsoft.com/office/powerpoint/2010/main" val="153968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Portability values</a:t>
            </a:r>
          </a:p>
        </p:txBody>
      </p:sp>
      <p:sp>
        <p:nvSpPr>
          <p:cNvPr id="3" name="Content Placeholder 2"/>
          <p:cNvSpPr>
            <a:spLocks noGrp="1"/>
          </p:cNvSpPr>
          <p:nvPr>
            <p:ph idx="1"/>
          </p:nvPr>
        </p:nvSpPr>
        <p:spPr/>
        <p:txBody>
          <a:bodyPr/>
          <a:lstStyle/>
          <a:p>
            <a:r>
              <a:rPr lang="en-IN" dirty="0"/>
              <a:t>Probability 0 – Impossible event</a:t>
            </a:r>
          </a:p>
          <a:p>
            <a:endParaRPr lang="en-IN" dirty="0"/>
          </a:p>
          <a:p>
            <a:r>
              <a:rPr lang="en-IN" dirty="0"/>
              <a:t>Probability 1: Certain event</a:t>
            </a:r>
          </a:p>
          <a:p>
            <a:endParaRPr lang="en-IN" dirty="0"/>
          </a:p>
          <a:p>
            <a:r>
              <a:rPr lang="en-IN" dirty="0"/>
              <a:t> Probability always in the range of 0 to 1</a:t>
            </a:r>
          </a:p>
          <a:p>
            <a:endParaRPr lang="en-IN" dirty="0"/>
          </a:p>
        </p:txBody>
      </p:sp>
    </p:spTree>
    <p:extLst>
      <p:ext uri="{BB962C8B-B14F-4D97-AF65-F5344CB8AC3E}">
        <p14:creationId xmlns:p14="http://schemas.microsoft.com/office/powerpoint/2010/main" val="274943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Assessing Probability</a:t>
            </a:r>
          </a:p>
        </p:txBody>
      </p:sp>
      <p:sp>
        <p:nvSpPr>
          <p:cNvPr id="3" name="Content Placeholder 2"/>
          <p:cNvSpPr>
            <a:spLocks noGrp="1"/>
          </p:cNvSpPr>
          <p:nvPr>
            <p:ph idx="1"/>
          </p:nvPr>
        </p:nvSpPr>
        <p:spPr/>
        <p:txBody>
          <a:bodyPr/>
          <a:lstStyle/>
          <a:p>
            <a:r>
              <a:rPr lang="en-IN" dirty="0"/>
              <a:t> A Priori classical probability: Based on knowledge of the process</a:t>
            </a:r>
          </a:p>
          <a:p>
            <a:endParaRPr lang="en-IN" dirty="0"/>
          </a:p>
          <a:p>
            <a:r>
              <a:rPr lang="en-IN" dirty="0"/>
              <a:t>Empirical probability: Based on data</a:t>
            </a:r>
          </a:p>
          <a:p>
            <a:endParaRPr lang="en-IN" dirty="0"/>
          </a:p>
          <a:p>
            <a:r>
              <a:rPr lang="en-IN" dirty="0"/>
              <a:t>Subjective probability: Based on experience, analysis of situation and expert opinion </a:t>
            </a:r>
          </a:p>
          <a:p>
            <a:endParaRPr lang="en-IN" dirty="0"/>
          </a:p>
          <a:p>
            <a:endParaRPr lang="en-IN" dirty="0"/>
          </a:p>
        </p:txBody>
      </p:sp>
    </p:spTree>
    <p:extLst>
      <p:ext uri="{BB962C8B-B14F-4D97-AF65-F5344CB8AC3E}">
        <p14:creationId xmlns:p14="http://schemas.microsoft.com/office/powerpoint/2010/main" val="251623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Mutually exclusive events</a:t>
            </a:r>
          </a:p>
        </p:txBody>
      </p:sp>
      <p:sp>
        <p:nvSpPr>
          <p:cNvPr id="3" name="Content Placeholder 2"/>
          <p:cNvSpPr>
            <a:spLocks noGrp="1"/>
          </p:cNvSpPr>
          <p:nvPr>
            <p:ph idx="1"/>
          </p:nvPr>
        </p:nvSpPr>
        <p:spPr>
          <a:xfrm>
            <a:off x="553792" y="1545465"/>
            <a:ext cx="11359166" cy="3183553"/>
          </a:xfrm>
        </p:spPr>
        <p:txBody>
          <a:bodyPr/>
          <a:lstStyle/>
          <a:p>
            <a:r>
              <a:rPr lang="en-IN" sz="2400" dirty="0"/>
              <a:t>Two events A and B are said to be mutually exclusive if the occurrence of A precludes the occurrence of B. For example, from a well shuffled pack of cards, if you pick up one card at random and would like to know whether it is a King or a Queen. The selected card will be either a King or a Queen. It cannot be both a King and a Queen. If King occurs, Queen will not occur and Queen occurs, King will not occur.</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892" y="3956514"/>
            <a:ext cx="4999653" cy="2712042"/>
          </a:xfrm>
          <a:prstGeom prst="rect">
            <a:avLst/>
          </a:prstGeom>
        </p:spPr>
      </p:pic>
    </p:spTree>
    <p:extLst>
      <p:ext uri="{BB962C8B-B14F-4D97-AF65-F5344CB8AC3E}">
        <p14:creationId xmlns:p14="http://schemas.microsoft.com/office/powerpoint/2010/main" val="28326628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1733</TotalTime>
  <Words>1796</Words>
  <Application>Microsoft Office PowerPoint</Application>
  <PresentationFormat>Widescreen</PresentationFormat>
  <Paragraphs>211</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Candara</vt:lpstr>
      <vt:lpstr>Corbel</vt:lpstr>
      <vt:lpstr>1_Office Theme</vt:lpstr>
      <vt:lpstr>Worksheet</vt:lpstr>
      <vt:lpstr>Statistical Learning</vt:lpstr>
      <vt:lpstr>Introduction</vt:lpstr>
      <vt:lpstr>Probability – Meaning and Concepts</vt:lpstr>
      <vt:lpstr>Definition of probability</vt:lpstr>
      <vt:lpstr>Example</vt:lpstr>
      <vt:lpstr>Solution</vt:lpstr>
      <vt:lpstr>Portability values</vt:lpstr>
      <vt:lpstr>Assessing Probability</vt:lpstr>
      <vt:lpstr>Mutually exclusive events</vt:lpstr>
      <vt:lpstr>Rules for computing probability </vt:lpstr>
      <vt:lpstr>Rules for computing probability </vt:lpstr>
      <vt:lpstr>Example of Addition Rules:</vt:lpstr>
      <vt:lpstr>Solution to part 1)</vt:lpstr>
      <vt:lpstr>Solution to part 2</vt:lpstr>
      <vt:lpstr>Independents events</vt:lpstr>
      <vt:lpstr>Multiplication rule</vt:lpstr>
      <vt:lpstr>Multiplication rule</vt:lpstr>
      <vt:lpstr>Multiplication Rule</vt:lpstr>
      <vt:lpstr>Multiplication rule</vt:lpstr>
      <vt:lpstr>Marginal Probability </vt:lpstr>
      <vt:lpstr>Marginal Probability-Example</vt:lpstr>
      <vt:lpstr>Solution </vt:lpstr>
      <vt:lpstr>Some interesting problems  for discussion</vt:lpstr>
      <vt:lpstr>Bayes’ Theorem</vt:lpstr>
      <vt:lpstr>Bayes’ Theorem</vt:lpstr>
      <vt:lpstr>Bayes’ Theorem</vt:lpstr>
      <vt:lpstr>Bayes Theorem Discussion Problem1</vt:lpstr>
      <vt:lpstr>Bayes Theorem Discussion Problem1 </vt:lpstr>
      <vt:lpstr>Bayes Theorem Discussion Problem1 </vt:lpstr>
      <vt:lpstr>Practice Problem – Contingency Table</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anwesh reddy</dc:creator>
  <cp:lastModifiedBy>Mohit Kalmegh</cp:lastModifiedBy>
  <cp:revision>57</cp:revision>
  <dcterms:created xsi:type="dcterms:W3CDTF">2018-03-09T08:24:23Z</dcterms:created>
  <dcterms:modified xsi:type="dcterms:W3CDTF">2020-02-08T08:36:24Z</dcterms:modified>
</cp:coreProperties>
</file>