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308" r:id="rId4"/>
    <p:sldId id="280" r:id="rId5"/>
    <p:sldId id="284" r:id="rId6"/>
    <p:sldId id="285" r:id="rId7"/>
    <p:sldId id="286" r:id="rId8"/>
    <p:sldId id="288" r:id="rId9"/>
    <p:sldId id="287" r:id="rId10"/>
    <p:sldId id="309" r:id="rId11"/>
    <p:sldId id="310" r:id="rId12"/>
    <p:sldId id="311"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5" r:id="rId26"/>
    <p:sldId id="306" r:id="rId27"/>
    <p:sldId id="301" r:id="rId28"/>
    <p:sldId id="302" r:id="rId29"/>
    <p:sldId id="303" r:id="rId30"/>
    <p:sldId id="30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65" autoAdjust="0"/>
    <p:restoredTop sz="94660"/>
  </p:normalViewPr>
  <p:slideViewPr>
    <p:cSldViewPr snapToGrid="0">
      <p:cViewPr varScale="1">
        <p:scale>
          <a:sx n="87" d="100"/>
          <a:sy n="87" d="100"/>
        </p:scale>
        <p:origin x="101"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B56CF7B2-858F-4F50-BCC3-636E94529BF1}" type="datetime5">
              <a:rPr lang="en-US">
                <a:solidFill>
                  <a:prstClr val="black">
                    <a:lumMod val="65000"/>
                    <a:lumOff val="35000"/>
                  </a:prstClr>
                </a:solidFill>
              </a:rPr>
              <a:pPr>
                <a:defRPr/>
              </a:pPr>
              <a:t>8-Feb-20</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6" name="Slide Number Placeholder 5"/>
          <p:cNvSpPr>
            <a:spLocks noGrp="1"/>
          </p:cNvSpPr>
          <p:nvPr>
            <p:ph type="sldNum" sz="quarter" idx="12"/>
          </p:nvPr>
        </p:nvSpPr>
        <p:spPr/>
        <p:txBody>
          <a:bodyPr/>
          <a:lstStyle>
            <a:lvl1pPr>
              <a:defRPr/>
            </a:lvl1pPr>
          </a:lstStyle>
          <a:p>
            <a:pPr>
              <a:defRPr/>
            </a:pPr>
            <a:fld id="{015DF8B8-79AB-4254-8C21-852545C67BC9}"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47356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FC5B072-E32D-4654-86F7-FF9AF32F5160}" type="datetime5">
              <a:rPr lang="en-US">
                <a:solidFill>
                  <a:prstClr val="black">
                    <a:lumMod val="65000"/>
                    <a:lumOff val="35000"/>
                  </a:prstClr>
                </a:solidFill>
              </a:rPr>
              <a:pPr>
                <a:defRPr/>
              </a:pPr>
              <a:t>8-Feb-20</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6" name="Slide Number Placeholder 5"/>
          <p:cNvSpPr>
            <a:spLocks noGrp="1"/>
          </p:cNvSpPr>
          <p:nvPr>
            <p:ph type="sldNum" sz="quarter" idx="12"/>
          </p:nvPr>
        </p:nvSpPr>
        <p:spPr/>
        <p:txBody>
          <a:bodyPr/>
          <a:lstStyle>
            <a:lvl1pPr>
              <a:defRPr/>
            </a:lvl1pPr>
          </a:lstStyle>
          <a:p>
            <a:pPr>
              <a:defRPr/>
            </a:pPr>
            <a:fld id="{A2A40508-5529-4C85-A0CE-A25981475DCF}"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922876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CA849B5-65B0-4DFE-A6EF-D64D5A42BA67}" type="datetime5">
              <a:rPr lang="en-US">
                <a:solidFill>
                  <a:prstClr val="black">
                    <a:lumMod val="65000"/>
                    <a:lumOff val="35000"/>
                  </a:prstClr>
                </a:solidFill>
              </a:rPr>
              <a:pPr>
                <a:defRPr/>
              </a:pPr>
              <a:t>8-Feb-20</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6" name="Slide Number Placeholder 5"/>
          <p:cNvSpPr>
            <a:spLocks noGrp="1"/>
          </p:cNvSpPr>
          <p:nvPr>
            <p:ph type="sldNum" sz="quarter" idx="12"/>
          </p:nvPr>
        </p:nvSpPr>
        <p:spPr/>
        <p:txBody>
          <a:bodyPr/>
          <a:lstStyle>
            <a:lvl1pPr>
              <a:defRPr/>
            </a:lvl1pPr>
          </a:lstStyle>
          <a:p>
            <a:pPr>
              <a:defRPr/>
            </a:pPr>
            <a:fld id="{148F51FA-BF37-437E-AEC1-DACEE46B290A}"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646533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7" name="Shape 47"/>
          <p:cNvSpPr>
            <a:spLocks noGrp="1"/>
          </p:cNvSpPr>
          <p:nvPr>
            <p:ph type="sldNum" sz="quarter" idx="2"/>
          </p:nvPr>
        </p:nvSpPr>
        <p:spPr>
          <a:xfrm>
            <a:off x="8077200" y="6427574"/>
            <a:ext cx="2133600" cy="311572"/>
          </a:xfrm>
          <a:prstGeom prst="rect">
            <a:avLst/>
          </a:prstGeom>
        </p:spPr>
        <p:txBody>
          <a:bodyPr lIns="34289" tIns="34289" rIns="34289" bIns="34289"/>
          <a:lstStyle>
            <a:lvl1pPr algn="ctr">
              <a:defRPr sz="1000">
                <a:solidFill>
                  <a:srgbClr val="595959"/>
                </a:solidFill>
                <a:latin typeface="Candara"/>
                <a:ea typeface="Candara"/>
                <a:cs typeface="Candara"/>
                <a:sym typeface="Candara"/>
              </a:defRPr>
            </a:lvl1pPr>
          </a:lstStyle>
          <a:p>
            <a:fld id="{86CB4B4D-7CA3-9044-876B-883B54F8677D}" type="slidenum">
              <a:rPr/>
              <a:pPr/>
              <a:t>‹#›</a:t>
            </a:fld>
            <a:endParaRPr/>
          </a:p>
        </p:txBody>
      </p:sp>
    </p:spTree>
    <p:extLst>
      <p:ext uri="{BB962C8B-B14F-4D97-AF65-F5344CB8AC3E}">
        <p14:creationId xmlns:p14="http://schemas.microsoft.com/office/powerpoint/2010/main" val="62413972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477001"/>
            <a:ext cx="2844800" cy="365125"/>
          </a:xfrm>
        </p:spPr>
        <p:txBody>
          <a:bodyPr/>
          <a:lstStyle>
            <a:lvl1pPr>
              <a:defRPr/>
            </a:lvl1pPr>
          </a:lstStyle>
          <a:p>
            <a:pPr>
              <a:defRPr/>
            </a:pPr>
            <a:fld id="{DBDE819A-3679-4C3F-9B15-CE967F8F2CC1}" type="datetime5">
              <a:rPr lang="en-US">
                <a:solidFill>
                  <a:prstClr val="black">
                    <a:lumMod val="65000"/>
                    <a:lumOff val="35000"/>
                  </a:prstClr>
                </a:solidFill>
              </a:rPr>
              <a:pPr>
                <a:defRPr/>
              </a:pPr>
              <a:t>8-Feb-20</a:t>
            </a:fld>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a:xfrm>
            <a:off x="8737600" y="6477001"/>
            <a:ext cx="2844800" cy="365125"/>
          </a:xfrm>
        </p:spPr>
        <p:txBody>
          <a:bodyPr/>
          <a:lstStyle>
            <a:lvl1pPr>
              <a:defRPr/>
            </a:lvl1pPr>
          </a:lstStyle>
          <a:p>
            <a:pPr>
              <a:defRPr/>
            </a:pPr>
            <a:fld id="{68A28B74-D0B0-44C9-97BB-72A7317291C9}"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063808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C566F2A-F236-4408-B422-FD3080BDB266}" type="datetime5">
              <a:rPr lang="en-US">
                <a:solidFill>
                  <a:prstClr val="black">
                    <a:lumMod val="65000"/>
                    <a:lumOff val="35000"/>
                  </a:prstClr>
                </a:solidFill>
              </a:rPr>
              <a:pPr>
                <a:defRPr/>
              </a:pPr>
              <a:t>8-Feb-20</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6" name="Slide Number Placeholder 5"/>
          <p:cNvSpPr>
            <a:spLocks noGrp="1"/>
          </p:cNvSpPr>
          <p:nvPr>
            <p:ph type="sldNum" sz="quarter" idx="12"/>
          </p:nvPr>
        </p:nvSpPr>
        <p:spPr/>
        <p:txBody>
          <a:bodyPr/>
          <a:lstStyle>
            <a:lvl1pPr>
              <a:defRPr/>
            </a:lvl1pPr>
          </a:lstStyle>
          <a:p>
            <a:pPr>
              <a:defRPr/>
            </a:pPr>
            <a:fld id="{D43898BF-8F4F-4080-BCD2-F571F205BC2E}"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103684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EB012128-0692-4185-B3E3-E85ADAE38AEC}" type="datetime5">
              <a:rPr lang="en-US">
                <a:solidFill>
                  <a:prstClr val="black">
                    <a:lumMod val="65000"/>
                    <a:lumOff val="35000"/>
                  </a:prstClr>
                </a:solidFill>
              </a:rPr>
              <a:pPr>
                <a:defRPr/>
              </a:pPr>
              <a:t>8-Feb-20</a:t>
            </a:fld>
            <a:endParaRPr lang="en-US" dirty="0">
              <a:solidFill>
                <a:prstClr val="black">
                  <a:lumMod val="65000"/>
                  <a:lumOff val="35000"/>
                </a:prstClr>
              </a:solidFill>
            </a:endParaRPr>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7" name="Slide Number Placeholder 5"/>
          <p:cNvSpPr>
            <a:spLocks noGrp="1"/>
          </p:cNvSpPr>
          <p:nvPr>
            <p:ph type="sldNum" sz="quarter" idx="12"/>
          </p:nvPr>
        </p:nvSpPr>
        <p:spPr/>
        <p:txBody>
          <a:bodyPr/>
          <a:lstStyle>
            <a:lvl1pPr>
              <a:defRPr/>
            </a:lvl1pPr>
          </a:lstStyle>
          <a:p>
            <a:pPr>
              <a:defRPr/>
            </a:pPr>
            <a:fld id="{F1CE2383-5301-4A68-ACC6-895CE9F71700}"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222566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E3A89AD-ED0A-4F5D-8454-94DF34B3CF60}" type="datetime5">
              <a:rPr lang="en-US">
                <a:solidFill>
                  <a:prstClr val="black">
                    <a:lumMod val="65000"/>
                    <a:lumOff val="35000"/>
                  </a:prstClr>
                </a:solidFill>
              </a:rPr>
              <a:pPr>
                <a:defRPr/>
              </a:pPr>
              <a:t>8-Feb-20</a:t>
            </a:fld>
            <a:endParaRPr lang="en-US" dirty="0">
              <a:solidFill>
                <a:prstClr val="black">
                  <a:lumMod val="65000"/>
                  <a:lumOff val="35000"/>
                </a:prstClr>
              </a:solidFill>
            </a:endParaRPr>
          </a:p>
        </p:txBody>
      </p:sp>
      <p:sp>
        <p:nvSpPr>
          <p:cNvPr id="8"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9" name="Slide Number Placeholder 5"/>
          <p:cNvSpPr>
            <a:spLocks noGrp="1"/>
          </p:cNvSpPr>
          <p:nvPr>
            <p:ph type="sldNum" sz="quarter" idx="12"/>
          </p:nvPr>
        </p:nvSpPr>
        <p:spPr/>
        <p:txBody>
          <a:bodyPr/>
          <a:lstStyle>
            <a:lvl1pPr>
              <a:defRPr/>
            </a:lvl1pPr>
          </a:lstStyle>
          <a:p>
            <a:pPr>
              <a:defRPr/>
            </a:pPr>
            <a:fld id="{910AE4E1-D2BB-4838-A326-2F1F42CBEF79}"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33444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0A4EEF4-667B-435F-AFF1-9560D74A0FEC}" type="datetime5">
              <a:rPr lang="en-US">
                <a:solidFill>
                  <a:prstClr val="black">
                    <a:lumMod val="65000"/>
                    <a:lumOff val="35000"/>
                  </a:prstClr>
                </a:solidFill>
              </a:rPr>
              <a:pPr>
                <a:defRPr/>
              </a:pPr>
              <a:t>8-Feb-20</a:t>
            </a:fld>
            <a:endParaRPr lang="en-US" dirty="0">
              <a:solidFill>
                <a:prstClr val="black">
                  <a:lumMod val="65000"/>
                  <a:lumOff val="35000"/>
                </a:prstClr>
              </a:solidFill>
            </a:endParaRPr>
          </a:p>
        </p:txBody>
      </p:sp>
      <p:sp>
        <p:nvSpPr>
          <p:cNvPr id="4"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Himadri Das</a:t>
            </a:r>
          </a:p>
        </p:txBody>
      </p:sp>
      <p:sp>
        <p:nvSpPr>
          <p:cNvPr id="5" name="Slide Number Placeholder 5"/>
          <p:cNvSpPr>
            <a:spLocks noGrp="1"/>
          </p:cNvSpPr>
          <p:nvPr>
            <p:ph type="sldNum" sz="quarter" idx="12"/>
          </p:nvPr>
        </p:nvSpPr>
        <p:spPr/>
        <p:txBody>
          <a:bodyPr/>
          <a:lstStyle>
            <a:lvl1pPr>
              <a:defRPr/>
            </a:lvl1pPr>
          </a:lstStyle>
          <a:p>
            <a:pPr>
              <a:defRPr/>
            </a:pPr>
            <a:fld id="{2DD9E54C-AAE8-4B4D-AEA9-EDDF2CAD3115}"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792154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7C2D8D3-3D15-4A8E-9532-44C2FD8166C6}" type="datetime5">
              <a:rPr lang="en-US">
                <a:solidFill>
                  <a:prstClr val="black">
                    <a:lumMod val="65000"/>
                    <a:lumOff val="35000"/>
                  </a:prstClr>
                </a:solidFill>
              </a:rPr>
              <a:pPr>
                <a:defRPr/>
              </a:pPr>
              <a:t>8-Feb-20</a:t>
            </a:fld>
            <a:endParaRPr lang="en-US" dirty="0">
              <a:solidFill>
                <a:prstClr val="black">
                  <a:lumMod val="65000"/>
                  <a:lumOff val="35000"/>
                </a:prstClr>
              </a:solidFill>
            </a:endParaRPr>
          </a:p>
        </p:txBody>
      </p:sp>
      <p:sp>
        <p:nvSpPr>
          <p:cNvPr id="3"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Himadri Das</a:t>
            </a:r>
          </a:p>
        </p:txBody>
      </p:sp>
      <p:sp>
        <p:nvSpPr>
          <p:cNvPr id="4" name="Slide Number Placeholder 5"/>
          <p:cNvSpPr>
            <a:spLocks noGrp="1"/>
          </p:cNvSpPr>
          <p:nvPr>
            <p:ph type="sldNum" sz="quarter" idx="12"/>
          </p:nvPr>
        </p:nvSpPr>
        <p:spPr/>
        <p:txBody>
          <a:bodyPr/>
          <a:lstStyle>
            <a:lvl1pPr>
              <a:defRPr/>
            </a:lvl1pPr>
          </a:lstStyle>
          <a:p>
            <a:pPr>
              <a:defRPr/>
            </a:pPr>
            <a:fld id="{36FA5826-BAD6-45FD-B14B-B2B62F05BB7A}"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456117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647BF68-14A7-4261-9C45-34DA8BDD03C0}" type="datetime5">
              <a:rPr lang="en-US">
                <a:solidFill>
                  <a:prstClr val="black">
                    <a:lumMod val="65000"/>
                    <a:lumOff val="35000"/>
                  </a:prstClr>
                </a:solidFill>
              </a:rPr>
              <a:pPr>
                <a:defRPr/>
              </a:pPr>
              <a:t>8-Feb-20</a:t>
            </a:fld>
            <a:endParaRPr lang="en-US" dirty="0">
              <a:solidFill>
                <a:prstClr val="black">
                  <a:lumMod val="65000"/>
                  <a:lumOff val="35000"/>
                </a:prstClr>
              </a:solidFill>
            </a:endParaRPr>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7" name="Slide Number Placeholder 5"/>
          <p:cNvSpPr>
            <a:spLocks noGrp="1"/>
          </p:cNvSpPr>
          <p:nvPr>
            <p:ph type="sldNum" sz="quarter" idx="12"/>
          </p:nvPr>
        </p:nvSpPr>
        <p:spPr/>
        <p:txBody>
          <a:bodyPr/>
          <a:lstStyle>
            <a:lvl1pPr>
              <a:defRPr/>
            </a:lvl1pPr>
          </a:lstStyle>
          <a:p>
            <a:pPr>
              <a:defRPr/>
            </a:pPr>
            <a:fld id="{1A91E6D7-5353-4EEE-BF34-EEB32780ADEC}"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535373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E48B74-01F6-4C39-B0C2-E42467ABAB71}" type="datetime5">
              <a:rPr lang="en-US">
                <a:solidFill>
                  <a:prstClr val="black">
                    <a:lumMod val="65000"/>
                    <a:lumOff val="35000"/>
                  </a:prstClr>
                </a:solidFill>
              </a:rPr>
              <a:pPr>
                <a:defRPr/>
              </a:pPr>
              <a:t>8-Feb-20</a:t>
            </a:fld>
            <a:endParaRPr lang="en-US" dirty="0">
              <a:solidFill>
                <a:prstClr val="black">
                  <a:lumMod val="65000"/>
                  <a:lumOff val="35000"/>
                </a:prstClr>
              </a:solidFill>
            </a:endParaRPr>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7" name="Slide Number Placeholder 5"/>
          <p:cNvSpPr>
            <a:spLocks noGrp="1"/>
          </p:cNvSpPr>
          <p:nvPr>
            <p:ph type="sldNum" sz="quarter" idx="12"/>
          </p:nvPr>
        </p:nvSpPr>
        <p:spPr/>
        <p:txBody>
          <a:bodyPr/>
          <a:lstStyle>
            <a:lvl1pPr>
              <a:defRPr/>
            </a:lvl1pPr>
          </a:lstStyle>
          <a:p>
            <a:pPr>
              <a:defRPr/>
            </a:pPr>
            <a:fld id="{D064BD2A-4708-4F08-A423-11195647154D}"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373396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ctr" fontAlgn="auto">
              <a:spcBef>
                <a:spcPts val="0"/>
              </a:spcBef>
              <a:spcAft>
                <a:spcPts val="0"/>
              </a:spcAft>
              <a:defRPr sz="1400">
                <a:solidFill>
                  <a:schemeClr val="tx1">
                    <a:lumMod val="65000"/>
                    <a:lumOff val="35000"/>
                  </a:schemeClr>
                </a:solidFill>
                <a:latin typeface="Candara" pitchFamily="34" charset="0"/>
                <a:cs typeface="+mn-cs"/>
              </a:defRPr>
            </a:lvl1pPr>
          </a:lstStyle>
          <a:p>
            <a:pPr>
              <a:defRPr/>
            </a:pPr>
            <a:fld id="{E3466A14-A8D2-42CA-82EB-A674026EB971}" type="datetime5">
              <a:rPr lang="en-US">
                <a:solidFill>
                  <a:prstClr val="black">
                    <a:lumMod val="65000"/>
                    <a:lumOff val="35000"/>
                  </a:prstClr>
                </a:solidFill>
              </a:rPr>
              <a:pPr>
                <a:defRPr/>
              </a:pPr>
              <a:t>8-Feb-20</a:t>
            </a:fld>
            <a:endParaRPr lang="en-US" dirty="0">
              <a:solidFill>
                <a:prstClr val="black">
                  <a:lumMod val="65000"/>
                  <a:lumOff val="3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ctr" fontAlgn="auto">
              <a:spcBef>
                <a:spcPts val="0"/>
              </a:spcBef>
              <a:spcAft>
                <a:spcPts val="0"/>
              </a:spcAft>
              <a:defRPr sz="1400">
                <a:solidFill>
                  <a:schemeClr val="tx1">
                    <a:lumMod val="65000"/>
                    <a:lumOff val="35000"/>
                  </a:schemeClr>
                </a:solidFill>
                <a:latin typeface="Candara" pitchFamily="34" charset="0"/>
                <a:cs typeface="+mn-cs"/>
              </a:defRPr>
            </a:lvl1pPr>
          </a:lstStyle>
          <a:p>
            <a:pPr>
              <a:defRPr/>
            </a:pPr>
            <a:fld id="{D320241F-32C3-4363-9FC9-6BB1E5183521}" type="slidenum">
              <a:rPr lang="en-US">
                <a:solidFill>
                  <a:prstClr val="black">
                    <a:lumMod val="65000"/>
                    <a:lumOff val="35000"/>
                  </a:prstClr>
                </a:solidFill>
              </a:rPr>
              <a:pPr>
                <a:defRPr/>
              </a:pPr>
              <a:t>‹#›</a:t>
            </a:fld>
            <a:endParaRPr lang="en-US">
              <a:solidFill>
                <a:prstClr val="black">
                  <a:lumMod val="65000"/>
                  <a:lumOff val="35000"/>
                </a:prstClr>
              </a:solidFill>
            </a:endParaRPr>
          </a:p>
        </p:txBody>
      </p:sp>
      <p:sp>
        <p:nvSpPr>
          <p:cNvPr id="8" name="Rectangle 7"/>
          <p:cNvSpPr/>
          <p:nvPr userDrawn="1"/>
        </p:nvSpPr>
        <p:spPr>
          <a:xfrm>
            <a:off x="0" y="0"/>
            <a:ext cx="508000" cy="685800"/>
          </a:xfrm>
          <a:prstGeom prst="rect">
            <a:avLst/>
          </a:prstGeom>
          <a:solidFill>
            <a:srgbClr val="0F75B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userDrawn="1"/>
        </p:nvSpPr>
        <p:spPr>
          <a:xfrm>
            <a:off x="0" y="685800"/>
            <a:ext cx="508000" cy="685800"/>
          </a:xfrm>
          <a:prstGeom prst="rect">
            <a:avLst/>
          </a:prstGeom>
          <a:solidFill>
            <a:srgbClr val="25AAE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pic>
        <p:nvPicPr>
          <p:cNvPr id="3" name="Picture 3"/>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392485" y="304800"/>
            <a:ext cx="3494715" cy="533400"/>
          </a:xfrm>
          <a:prstGeom prst="rect">
            <a:avLst/>
          </a:prstGeom>
          <a:solidFill>
            <a:schemeClr val="bg1"/>
          </a:solidFill>
          <a:ln>
            <a:noFill/>
          </a:ln>
          <a:effectLst/>
        </p:spPr>
      </p:pic>
    </p:spTree>
    <p:extLst>
      <p:ext uri="{BB962C8B-B14F-4D97-AF65-F5344CB8AC3E}">
        <p14:creationId xmlns:p14="http://schemas.microsoft.com/office/powerpoint/2010/main" val="27896111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l" rtl="0" eaLnBrk="0" fontAlgn="base" hangingPunct="0">
        <a:spcBef>
          <a:spcPct val="0"/>
        </a:spcBef>
        <a:spcAft>
          <a:spcPct val="0"/>
        </a:spcAft>
        <a:defRPr sz="4400" kern="1200">
          <a:solidFill>
            <a:schemeClr val="tx1"/>
          </a:solidFill>
          <a:latin typeface="Corbel" pitchFamily="34" charset="0"/>
          <a:ea typeface="+mj-ea"/>
          <a:cs typeface="+mj-cs"/>
        </a:defRPr>
      </a:lvl1pPr>
      <a:lvl2pPr algn="l" rtl="0" eaLnBrk="0" fontAlgn="base" hangingPunct="0">
        <a:spcBef>
          <a:spcPct val="0"/>
        </a:spcBef>
        <a:spcAft>
          <a:spcPct val="0"/>
        </a:spcAft>
        <a:defRPr sz="4400">
          <a:solidFill>
            <a:schemeClr val="tx1"/>
          </a:solidFill>
          <a:latin typeface="Corbel" pitchFamily="34" charset="0"/>
        </a:defRPr>
      </a:lvl2pPr>
      <a:lvl3pPr algn="l" rtl="0" eaLnBrk="0" fontAlgn="base" hangingPunct="0">
        <a:spcBef>
          <a:spcPct val="0"/>
        </a:spcBef>
        <a:spcAft>
          <a:spcPct val="0"/>
        </a:spcAft>
        <a:defRPr sz="4400">
          <a:solidFill>
            <a:schemeClr val="tx1"/>
          </a:solidFill>
          <a:latin typeface="Corbel" pitchFamily="34" charset="0"/>
        </a:defRPr>
      </a:lvl3pPr>
      <a:lvl4pPr algn="l" rtl="0" eaLnBrk="0" fontAlgn="base" hangingPunct="0">
        <a:spcBef>
          <a:spcPct val="0"/>
        </a:spcBef>
        <a:spcAft>
          <a:spcPct val="0"/>
        </a:spcAft>
        <a:defRPr sz="4400">
          <a:solidFill>
            <a:schemeClr val="tx1"/>
          </a:solidFill>
          <a:latin typeface="Corbel" pitchFamily="34" charset="0"/>
        </a:defRPr>
      </a:lvl4pPr>
      <a:lvl5pPr algn="l" rtl="0" eaLnBrk="0" fontAlgn="base" hangingPunct="0">
        <a:spcBef>
          <a:spcPct val="0"/>
        </a:spcBef>
        <a:spcAft>
          <a:spcPct val="0"/>
        </a:spcAft>
        <a:defRPr sz="4400">
          <a:solidFill>
            <a:schemeClr val="tx1"/>
          </a:solidFill>
          <a:latin typeface="Corbel" pitchFamily="34" charset="0"/>
        </a:defRPr>
      </a:lvl5pPr>
      <a:lvl6pPr marL="457200" algn="l" rtl="0" fontAlgn="base">
        <a:spcBef>
          <a:spcPct val="0"/>
        </a:spcBef>
        <a:spcAft>
          <a:spcPct val="0"/>
        </a:spcAft>
        <a:defRPr sz="4400">
          <a:solidFill>
            <a:schemeClr val="tx1"/>
          </a:solidFill>
          <a:latin typeface="Corbel" pitchFamily="34" charset="0"/>
        </a:defRPr>
      </a:lvl6pPr>
      <a:lvl7pPr marL="914400" algn="l" rtl="0" fontAlgn="base">
        <a:spcBef>
          <a:spcPct val="0"/>
        </a:spcBef>
        <a:spcAft>
          <a:spcPct val="0"/>
        </a:spcAft>
        <a:defRPr sz="4400">
          <a:solidFill>
            <a:schemeClr val="tx1"/>
          </a:solidFill>
          <a:latin typeface="Corbel" pitchFamily="34" charset="0"/>
        </a:defRPr>
      </a:lvl7pPr>
      <a:lvl8pPr marL="1371600" algn="l" rtl="0" fontAlgn="base">
        <a:spcBef>
          <a:spcPct val="0"/>
        </a:spcBef>
        <a:spcAft>
          <a:spcPct val="0"/>
        </a:spcAft>
        <a:defRPr sz="4400">
          <a:solidFill>
            <a:schemeClr val="tx1"/>
          </a:solidFill>
          <a:latin typeface="Corbel" pitchFamily="34" charset="0"/>
        </a:defRPr>
      </a:lvl8pPr>
      <a:lvl9pPr marL="1828800" algn="l" rtl="0" fontAlgn="base">
        <a:spcBef>
          <a:spcPct val="0"/>
        </a:spcBef>
        <a:spcAft>
          <a:spcPct val="0"/>
        </a:spcAft>
        <a:defRPr sz="4400">
          <a:solidFill>
            <a:schemeClr val="tx1"/>
          </a:solidFill>
          <a:latin typeface="Corbe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Candara"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Candara"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Candara"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Candara"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Candar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emf"/><Relationship Id="rId5" Type="http://schemas.openxmlformats.org/officeDocument/2006/relationships/package" Target="../embeddings/Microsoft_Excel_Worksheet1.xlsx"/><Relationship Id="rId4" Type="http://schemas.openxmlformats.org/officeDocument/2006/relationships/image" Target="../media/image9.emf"/></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4695" y="1519909"/>
            <a:ext cx="11662610" cy="1067385"/>
          </a:xfrm>
        </p:spPr>
        <p:txBody>
          <a:bodyPr>
            <a:normAutofit/>
          </a:bodyPr>
          <a:lstStyle/>
          <a:p>
            <a:pPr algn="ctr"/>
            <a:r>
              <a:rPr lang="en-IN" b="1" smtClean="0">
                <a:solidFill>
                  <a:schemeClr val="accent5">
                    <a:lumMod val="75000"/>
                  </a:schemeClr>
                </a:solidFill>
                <a:latin typeface="+mn-lt"/>
              </a:rPr>
              <a:t>Statistical Learning	</a:t>
            </a:r>
            <a:endParaRPr lang="en-IN" b="1" dirty="0">
              <a:solidFill>
                <a:schemeClr val="accent5">
                  <a:lumMod val="75000"/>
                </a:schemeClr>
              </a:solidFill>
              <a:latin typeface="+mn-lt"/>
            </a:endParaRPr>
          </a:p>
        </p:txBody>
      </p:sp>
      <p:sp>
        <p:nvSpPr>
          <p:cNvPr id="3" name="Subtitle 2"/>
          <p:cNvSpPr>
            <a:spLocks noGrp="1"/>
          </p:cNvSpPr>
          <p:nvPr>
            <p:ph type="subTitle" idx="1"/>
          </p:nvPr>
        </p:nvSpPr>
        <p:spPr>
          <a:xfrm>
            <a:off x="625642" y="2953836"/>
            <a:ext cx="10684041" cy="1655762"/>
          </a:xfrm>
        </p:spPr>
        <p:txBody>
          <a:bodyPr>
            <a:normAutofit/>
          </a:bodyPr>
          <a:lstStyle/>
          <a:p>
            <a:r>
              <a:rPr lang="en-IN" sz="4000" b="1" dirty="0"/>
              <a:t>Probability Distributions</a:t>
            </a:r>
          </a:p>
        </p:txBody>
      </p:sp>
    </p:spTree>
    <p:extLst>
      <p:ext uri="{BB962C8B-B14F-4D97-AF65-F5344CB8AC3E}">
        <p14:creationId xmlns:p14="http://schemas.microsoft.com/office/powerpoint/2010/main" val="1784446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a:spLocks noGrp="1"/>
          </p:cNvSpPr>
          <p:nvPr>
            <p:ph type="title"/>
          </p:nvPr>
        </p:nvSpPr>
        <p:spPr>
          <a:xfrm>
            <a:off x="609600" y="513789"/>
            <a:ext cx="10972800" cy="1143001"/>
          </a:xfrm>
          <a:prstGeom prst="rect">
            <a:avLst/>
          </a:prstGeom>
        </p:spPr>
        <p:txBody>
          <a:bodyPr lIns="0" tIns="0" rIns="0" bIns="0">
            <a:normAutofit/>
          </a:bodyPr>
          <a:lstStyle/>
          <a:p>
            <a:pPr lvl="0">
              <a:defRPr sz="1800"/>
            </a:pPr>
            <a:r>
              <a:rPr sz="4000" b="1" dirty="0">
                <a:solidFill>
                  <a:schemeClr val="accent5">
                    <a:lumMod val="75000"/>
                  </a:schemeClr>
                </a:solidFill>
              </a:rPr>
              <a:t>Example problem</a:t>
            </a:r>
            <a:r>
              <a:rPr lang="en-US" sz="4000" b="1" dirty="0">
                <a:solidFill>
                  <a:schemeClr val="accent5">
                    <a:lumMod val="75000"/>
                  </a:schemeClr>
                </a:solidFill>
              </a:rPr>
              <a:t> 2</a:t>
            </a:r>
            <a:r>
              <a:rPr sz="4000" b="1" dirty="0" smtClean="0">
                <a:solidFill>
                  <a:schemeClr val="accent5">
                    <a:lumMod val="75000"/>
                  </a:schemeClr>
                </a:solidFill>
              </a:rPr>
              <a:t> </a:t>
            </a:r>
            <a:r>
              <a:rPr sz="4000" b="1" dirty="0">
                <a:solidFill>
                  <a:schemeClr val="accent5">
                    <a:lumMod val="75000"/>
                  </a:schemeClr>
                </a:solidFill>
              </a:rPr>
              <a:t>– binomial distribution</a:t>
            </a:r>
          </a:p>
        </p:txBody>
      </p:sp>
      <p:sp>
        <p:nvSpPr>
          <p:cNvPr id="219" name="Shape 219"/>
          <p:cNvSpPr>
            <a:spLocks noGrp="1"/>
          </p:cNvSpPr>
          <p:nvPr>
            <p:ph type="body" idx="1"/>
          </p:nvPr>
        </p:nvSpPr>
        <p:spPr>
          <a:xfrm>
            <a:off x="792480" y="2514600"/>
            <a:ext cx="10972800" cy="4525963"/>
          </a:xfrm>
          <a:prstGeom prst="rect">
            <a:avLst/>
          </a:prstGeom>
        </p:spPr>
        <p:txBody>
          <a:bodyPr lIns="0" tIns="0" rIns="0" bIns="0">
            <a:normAutofit/>
          </a:bodyPr>
          <a:lstStyle/>
          <a:p>
            <a:pPr marL="257175" lvl="0" indent="-257175">
              <a:spcBef>
                <a:spcPts val="500"/>
              </a:spcBef>
              <a:defRPr sz="1800"/>
            </a:pPr>
            <a:r>
              <a:rPr sz="2400" dirty="0"/>
              <a:t>Jones makes an average of 10 calls per day and has a success rate of 75%. Kate makes and average of 16 calls per day but has a success rate of 45%.</a:t>
            </a:r>
          </a:p>
          <a:p>
            <a:pPr marL="661307" lvl="1" indent="-204107">
              <a:spcBef>
                <a:spcPts val="400"/>
              </a:spcBef>
              <a:defRPr sz="1800"/>
            </a:pPr>
            <a:r>
              <a:rPr sz="2000" dirty="0"/>
              <a:t>What is the probability of the salespersons making 6 sales on any given day?</a:t>
            </a:r>
            <a:endParaRPr sz="2800" dirty="0"/>
          </a:p>
          <a:p>
            <a:pPr marL="661307" lvl="1" indent="-204107">
              <a:spcBef>
                <a:spcPts val="400"/>
              </a:spcBef>
              <a:defRPr sz="1800"/>
            </a:pPr>
            <a:r>
              <a:rPr sz="2000" dirty="0"/>
              <a:t>What is the probability of the salespersons making </a:t>
            </a:r>
            <a:r>
              <a:rPr sz="2000" dirty="0" err="1"/>
              <a:t>upto</a:t>
            </a:r>
            <a:r>
              <a:rPr sz="2000" dirty="0"/>
              <a:t> 6 sales on any given day?</a:t>
            </a:r>
            <a:endParaRPr sz="2800" dirty="0"/>
          </a:p>
          <a:p>
            <a:pPr marL="661307" lvl="1" indent="-204107">
              <a:spcBef>
                <a:spcPts val="400"/>
              </a:spcBef>
              <a:defRPr sz="1800"/>
            </a:pPr>
            <a:r>
              <a:rPr sz="2000" dirty="0"/>
              <a:t>What is the probability of the salespersons making </a:t>
            </a:r>
            <a:r>
              <a:rPr sz="2000" dirty="0" err="1"/>
              <a:t>atleast</a:t>
            </a:r>
            <a:r>
              <a:rPr sz="2000" dirty="0"/>
              <a:t> 6 sales on any given day?</a:t>
            </a:r>
          </a:p>
        </p:txBody>
      </p:sp>
      <p:sp>
        <p:nvSpPr>
          <p:cNvPr id="220" name="Shape 220"/>
          <p:cNvSpPr>
            <a:spLocks noGrp="1"/>
          </p:cNvSpPr>
          <p:nvPr>
            <p:ph type="sldNum" sz="quarter" idx="4294967295"/>
          </p:nvPr>
        </p:nvSpPr>
        <p:spPr>
          <a:xfrm>
            <a:off x="8737600" y="6477000"/>
            <a:ext cx="2844800" cy="365125"/>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400">
                <a:solidFill>
                  <a:srgbClr val="595959"/>
                </a:solidFill>
              </a:rPr>
              <a:t>10</a:t>
            </a:fld>
            <a:endParaRPr sz="1400">
              <a:solidFill>
                <a:srgbClr val="595959"/>
              </a:solidFill>
            </a:endParaRPr>
          </a:p>
        </p:txBody>
      </p:sp>
    </p:spTree>
    <p:extLst>
      <p:ext uri="{BB962C8B-B14F-4D97-AF65-F5344CB8AC3E}">
        <p14:creationId xmlns:p14="http://schemas.microsoft.com/office/powerpoint/2010/main" val="3822533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2" name="Shape 222"/>
          <p:cNvSpPr>
            <a:spLocks noGrp="1"/>
          </p:cNvSpPr>
          <p:nvPr>
            <p:ph type="title"/>
          </p:nvPr>
        </p:nvSpPr>
        <p:spPr>
          <a:xfrm>
            <a:off x="609600" y="493578"/>
            <a:ext cx="10972800" cy="792163"/>
          </a:xfrm>
          <a:prstGeom prst="rect">
            <a:avLst/>
          </a:prstGeom>
        </p:spPr>
        <p:txBody>
          <a:bodyPr lIns="0" tIns="0" rIns="0" bIns="0">
            <a:normAutofit/>
          </a:bodyPr>
          <a:lstStyle>
            <a:lvl1pPr>
              <a:defRPr sz="3200" b="1">
                <a:latin typeface="Times New Roman"/>
                <a:ea typeface="Times New Roman"/>
                <a:cs typeface="Times New Roman"/>
                <a:sym typeface="Times New Roman"/>
              </a:defRPr>
            </a:lvl1pPr>
          </a:lstStyle>
          <a:p>
            <a:pPr lvl="0">
              <a:defRPr sz="1800" b="0"/>
            </a:pPr>
            <a:r>
              <a:rPr sz="4000" dirty="0">
                <a:solidFill>
                  <a:schemeClr val="accent5">
                    <a:lumMod val="75000"/>
                  </a:schemeClr>
                </a:solidFill>
                <a:latin typeface="Corbel" pitchFamily="34" charset="0"/>
                <a:ea typeface="+mj-ea"/>
                <a:cs typeface="+mj-cs"/>
              </a:rPr>
              <a:t>Binomial Distribution</a:t>
            </a:r>
          </a:p>
        </p:txBody>
      </p:sp>
      <p:sp>
        <p:nvSpPr>
          <p:cNvPr id="223" name="Shape 223"/>
          <p:cNvSpPr>
            <a:spLocks noGrp="1"/>
          </p:cNvSpPr>
          <p:nvPr>
            <p:ph type="body" idx="1"/>
          </p:nvPr>
        </p:nvSpPr>
        <p:spPr>
          <a:xfrm>
            <a:off x="609600" y="1854558"/>
            <a:ext cx="10972800" cy="4622442"/>
          </a:xfrm>
          <a:prstGeom prst="rect">
            <a:avLst/>
          </a:prstGeom>
        </p:spPr>
        <p:txBody>
          <a:bodyPr lIns="0" tIns="0" rIns="0" bIns="0">
            <a:normAutofit/>
          </a:bodyPr>
          <a:lstStyle/>
          <a:p>
            <a:pPr marL="0" lvl="0" indent="0" algn="just">
              <a:spcBef>
                <a:spcPts val="400"/>
              </a:spcBef>
              <a:buSzTx/>
              <a:buNone/>
              <a:defRPr sz="1800"/>
            </a:pPr>
            <a:r>
              <a:rPr dirty="0">
                <a:solidFill>
                  <a:srgbClr val="1F497D"/>
                </a:solidFill>
                <a:latin typeface="Times New Roman"/>
                <a:ea typeface="Times New Roman"/>
                <a:cs typeface="Times New Roman"/>
                <a:sym typeface="Times New Roman"/>
              </a:rPr>
              <a:t>P(x) = C(n, x) p</a:t>
            </a:r>
            <a:r>
              <a:rPr baseline="30000" dirty="0">
                <a:solidFill>
                  <a:srgbClr val="1F497D"/>
                </a:solidFill>
                <a:latin typeface="Times New Roman"/>
                <a:ea typeface="Times New Roman"/>
                <a:cs typeface="Times New Roman"/>
                <a:sym typeface="Times New Roman"/>
              </a:rPr>
              <a:t>x </a:t>
            </a:r>
            <a:r>
              <a:rPr dirty="0">
                <a:solidFill>
                  <a:srgbClr val="1F497D"/>
                </a:solidFill>
                <a:latin typeface="Times New Roman"/>
                <a:ea typeface="Times New Roman"/>
                <a:cs typeface="Times New Roman"/>
                <a:sym typeface="Times New Roman"/>
              </a:rPr>
              <a:t>(1 – p)</a:t>
            </a:r>
            <a:r>
              <a:rPr baseline="30000" dirty="0">
                <a:solidFill>
                  <a:srgbClr val="1F497D"/>
                </a:solidFill>
                <a:latin typeface="Times New Roman"/>
                <a:ea typeface="Times New Roman"/>
                <a:cs typeface="Times New Roman"/>
                <a:sym typeface="Times New Roman"/>
              </a:rPr>
              <a:t>n-x</a:t>
            </a:r>
          </a:p>
          <a:p>
            <a:pPr marL="0" lvl="0" indent="0" algn="just">
              <a:spcBef>
                <a:spcPts val="400"/>
              </a:spcBef>
              <a:buSzTx/>
              <a:buNone/>
              <a:defRPr sz="1800"/>
            </a:pPr>
            <a:r>
              <a:rPr i="1" dirty="0">
                <a:latin typeface="Times New Roman"/>
                <a:ea typeface="Times New Roman"/>
                <a:cs typeface="Times New Roman"/>
                <a:sym typeface="Times New Roman"/>
              </a:rPr>
              <a:t>Example:</a:t>
            </a:r>
          </a:p>
          <a:p>
            <a:pPr marL="0" lvl="0" indent="0" algn="just">
              <a:spcBef>
                <a:spcPts val="400"/>
              </a:spcBef>
              <a:buSzTx/>
              <a:buNone/>
              <a:defRPr sz="1800"/>
            </a:pPr>
            <a:r>
              <a:rPr dirty="0">
                <a:latin typeface="Times New Roman"/>
                <a:ea typeface="Times New Roman"/>
                <a:cs typeface="Times New Roman"/>
                <a:sym typeface="Times New Roman"/>
              </a:rPr>
              <a:t>Jones makes an average of 10 calls per day and has a success rate of 75%. Kate makes and average of 16 calls per day but has a success rate of 45%.</a:t>
            </a:r>
          </a:p>
          <a:p>
            <a:pPr marL="0" lvl="0" indent="0" algn="just">
              <a:spcBef>
                <a:spcPts val="400"/>
              </a:spcBef>
              <a:buSzTx/>
              <a:buNone/>
              <a:defRPr sz="1800"/>
            </a:pPr>
            <a:r>
              <a:rPr dirty="0">
                <a:latin typeface="Times New Roman"/>
                <a:ea typeface="Times New Roman"/>
                <a:cs typeface="Times New Roman"/>
                <a:sym typeface="Times New Roman"/>
              </a:rPr>
              <a:t>What is the probability of the salespersons making 6 sales on any given day?</a:t>
            </a:r>
          </a:p>
          <a:p>
            <a:pPr marL="0" lvl="0" indent="0" algn="just">
              <a:buSzTx/>
              <a:buNone/>
              <a:defRPr sz="1800"/>
            </a:pPr>
            <a:endParaRPr dirty="0">
              <a:latin typeface="Times New Roman"/>
              <a:ea typeface="Times New Roman"/>
              <a:cs typeface="Times New Roman"/>
              <a:sym typeface="Times New Roman"/>
            </a:endParaRPr>
          </a:p>
          <a:p>
            <a:pPr marL="0" lvl="0" indent="0" algn="just">
              <a:spcBef>
                <a:spcPts val="400"/>
              </a:spcBef>
              <a:buSzTx/>
              <a:buNone/>
              <a:defRPr sz="1800"/>
            </a:pPr>
            <a:r>
              <a:rPr u="sng" dirty="0">
                <a:latin typeface="Times New Roman"/>
                <a:ea typeface="Times New Roman"/>
                <a:cs typeface="Times New Roman"/>
                <a:sym typeface="Times New Roman"/>
              </a:rPr>
              <a:t>For Jones</a:t>
            </a:r>
            <a:r>
              <a:rPr dirty="0">
                <a:latin typeface="Times New Roman"/>
                <a:ea typeface="Times New Roman"/>
                <a:cs typeface="Times New Roman"/>
                <a:sym typeface="Times New Roman"/>
              </a:rPr>
              <a:t>:					</a:t>
            </a:r>
            <a:r>
              <a:rPr u="sng" dirty="0">
                <a:latin typeface="Times New Roman"/>
                <a:ea typeface="Times New Roman"/>
                <a:cs typeface="Times New Roman"/>
                <a:sym typeface="Times New Roman"/>
              </a:rPr>
              <a:t>For Kate</a:t>
            </a:r>
            <a:r>
              <a:rPr dirty="0">
                <a:latin typeface="Times New Roman"/>
                <a:ea typeface="Times New Roman"/>
                <a:cs typeface="Times New Roman"/>
                <a:sym typeface="Times New Roman"/>
              </a:rPr>
              <a:t>:</a:t>
            </a:r>
          </a:p>
          <a:p>
            <a:pPr marL="0" lvl="0" indent="0" algn="just">
              <a:spcBef>
                <a:spcPts val="400"/>
              </a:spcBef>
              <a:buNone/>
              <a:defRPr sz="1800"/>
            </a:pPr>
            <a:r>
              <a:rPr dirty="0">
                <a:latin typeface="Times New Roman"/>
                <a:ea typeface="Times New Roman"/>
                <a:cs typeface="Times New Roman"/>
                <a:sym typeface="Times New Roman"/>
              </a:rPr>
              <a:t>n = 10					</a:t>
            </a:r>
            <a:r>
              <a:rPr lang="en-US" dirty="0">
                <a:latin typeface="Times New Roman"/>
                <a:ea typeface="Times New Roman"/>
                <a:cs typeface="Times New Roman"/>
                <a:sym typeface="Times New Roman"/>
              </a:rPr>
              <a:t>                </a:t>
            </a:r>
            <a:r>
              <a:rPr dirty="0">
                <a:latin typeface="Times New Roman"/>
                <a:ea typeface="Times New Roman"/>
                <a:cs typeface="Times New Roman"/>
                <a:sym typeface="Times New Roman"/>
              </a:rPr>
              <a:t>n = 16</a:t>
            </a:r>
          </a:p>
          <a:p>
            <a:pPr marL="0" lvl="0" indent="0" algn="just">
              <a:spcBef>
                <a:spcPts val="400"/>
              </a:spcBef>
              <a:buNone/>
              <a:defRPr sz="1800"/>
            </a:pPr>
            <a:r>
              <a:rPr dirty="0">
                <a:latin typeface="Times New Roman"/>
                <a:ea typeface="Times New Roman"/>
                <a:cs typeface="Times New Roman"/>
                <a:sym typeface="Times New Roman"/>
              </a:rPr>
              <a:t>x = 6						x = 6</a:t>
            </a:r>
          </a:p>
          <a:p>
            <a:pPr marL="0" lvl="0" indent="0" algn="just">
              <a:spcBef>
                <a:spcPts val="400"/>
              </a:spcBef>
              <a:buNone/>
              <a:defRPr sz="1800"/>
            </a:pPr>
            <a:r>
              <a:rPr dirty="0">
                <a:latin typeface="Times New Roman"/>
                <a:ea typeface="Times New Roman"/>
                <a:cs typeface="Times New Roman"/>
                <a:sym typeface="Times New Roman"/>
              </a:rPr>
              <a:t>p = 0.75					</a:t>
            </a:r>
            <a:r>
              <a:rPr lang="en-US" dirty="0">
                <a:latin typeface="Times New Roman"/>
                <a:ea typeface="Times New Roman"/>
                <a:cs typeface="Times New Roman"/>
                <a:sym typeface="Times New Roman"/>
              </a:rPr>
              <a:t>                </a:t>
            </a:r>
            <a:r>
              <a:rPr dirty="0">
                <a:latin typeface="Times New Roman"/>
                <a:ea typeface="Times New Roman"/>
                <a:cs typeface="Times New Roman"/>
                <a:sym typeface="Times New Roman"/>
              </a:rPr>
              <a:t>p = 0.40</a:t>
            </a:r>
          </a:p>
          <a:p>
            <a:pPr marL="0" lvl="0" indent="0" algn="just">
              <a:spcBef>
                <a:spcPts val="400"/>
              </a:spcBef>
              <a:buSzTx/>
              <a:buNone/>
              <a:defRPr sz="1800"/>
            </a:pPr>
            <a:r>
              <a:rPr dirty="0">
                <a:latin typeface="Times New Roman"/>
                <a:ea typeface="Times New Roman"/>
                <a:cs typeface="Times New Roman"/>
                <a:sym typeface="Times New Roman"/>
              </a:rPr>
              <a:t>=&gt; P(6) = C (10,6) * (0.75)</a:t>
            </a:r>
            <a:r>
              <a:rPr baseline="30000" dirty="0">
                <a:latin typeface="Times New Roman"/>
                <a:ea typeface="Times New Roman"/>
                <a:cs typeface="Times New Roman"/>
                <a:sym typeface="Times New Roman"/>
              </a:rPr>
              <a:t>6</a:t>
            </a:r>
            <a:r>
              <a:rPr dirty="0">
                <a:latin typeface="Times New Roman"/>
                <a:ea typeface="Times New Roman"/>
                <a:cs typeface="Times New Roman"/>
                <a:sym typeface="Times New Roman"/>
              </a:rPr>
              <a:t> * (0.25)</a:t>
            </a:r>
            <a:r>
              <a:rPr baseline="30000" dirty="0">
                <a:latin typeface="Times New Roman"/>
                <a:ea typeface="Times New Roman"/>
                <a:cs typeface="Times New Roman"/>
                <a:sym typeface="Times New Roman"/>
              </a:rPr>
              <a:t>4 </a:t>
            </a:r>
            <a:r>
              <a:rPr dirty="0">
                <a:latin typeface="Times New Roman"/>
                <a:ea typeface="Times New Roman"/>
                <a:cs typeface="Times New Roman"/>
                <a:sym typeface="Times New Roman"/>
              </a:rPr>
              <a:t>= 0.146		=&gt; P(6) = C (16,6) * (0.45)</a:t>
            </a:r>
            <a:r>
              <a:rPr baseline="30000" dirty="0">
                <a:latin typeface="Times New Roman"/>
                <a:ea typeface="Times New Roman"/>
                <a:cs typeface="Times New Roman"/>
                <a:sym typeface="Times New Roman"/>
              </a:rPr>
              <a:t>6</a:t>
            </a:r>
            <a:r>
              <a:rPr dirty="0">
                <a:latin typeface="Times New Roman"/>
                <a:ea typeface="Times New Roman"/>
                <a:cs typeface="Times New Roman"/>
                <a:sym typeface="Times New Roman"/>
              </a:rPr>
              <a:t> * (0.55)</a:t>
            </a:r>
            <a:r>
              <a:rPr baseline="30000" dirty="0">
                <a:latin typeface="Times New Roman"/>
                <a:ea typeface="Times New Roman"/>
                <a:cs typeface="Times New Roman"/>
                <a:sym typeface="Times New Roman"/>
              </a:rPr>
              <a:t>4 </a:t>
            </a:r>
            <a:r>
              <a:rPr dirty="0">
                <a:latin typeface="Times New Roman"/>
                <a:ea typeface="Times New Roman"/>
                <a:cs typeface="Times New Roman"/>
                <a:sym typeface="Times New Roman"/>
              </a:rPr>
              <a:t>= 0.168</a:t>
            </a:r>
          </a:p>
        </p:txBody>
      </p:sp>
      <p:sp>
        <p:nvSpPr>
          <p:cNvPr id="224" name="Shape 224"/>
          <p:cNvSpPr>
            <a:spLocks noGrp="1"/>
          </p:cNvSpPr>
          <p:nvPr>
            <p:ph type="sldNum" sz="quarter" idx="4294967295"/>
          </p:nvPr>
        </p:nvSpPr>
        <p:spPr>
          <a:xfrm>
            <a:off x="8737600" y="6477000"/>
            <a:ext cx="2844800" cy="365125"/>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400">
                <a:solidFill>
                  <a:srgbClr val="595959"/>
                </a:solidFill>
              </a:rPr>
              <a:t>11</a:t>
            </a:fld>
            <a:endParaRPr sz="1400">
              <a:solidFill>
                <a:srgbClr val="595959"/>
              </a:solidFill>
            </a:endParaRPr>
          </a:p>
        </p:txBody>
      </p:sp>
    </p:spTree>
    <p:extLst>
      <p:ext uri="{BB962C8B-B14F-4D97-AF65-F5344CB8AC3E}">
        <p14:creationId xmlns:p14="http://schemas.microsoft.com/office/powerpoint/2010/main" val="997295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2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22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2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223">
                                            <p:txEl>
                                              <p:pRg st="5" end="5"/>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iterate>
                                    <p:tmAbs val="0"/>
                                  </p:iterate>
                                  <p:childTnLst>
                                    <p:set>
                                      <p:cBhvr>
                                        <p:cTn id="19" fill="hold"/>
                                        <p:tgtEl>
                                          <p:spTgt spid="223">
                                            <p:txEl>
                                              <p:pRg st="6" end="6"/>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iterate>
                                    <p:tmAbs val="0"/>
                                  </p:iterate>
                                  <p:childTnLst>
                                    <p:set>
                                      <p:cBhvr>
                                        <p:cTn id="22" fill="hold"/>
                                        <p:tgtEl>
                                          <p:spTgt spid="223">
                                            <p:txEl>
                                              <p:pRg st="7" end="7"/>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iterate>
                                    <p:tmAbs val="0"/>
                                  </p:iterate>
                                  <p:childTnLst>
                                    <p:set>
                                      <p:cBhvr>
                                        <p:cTn id="25" fill="hold"/>
                                        <p:tgtEl>
                                          <p:spTgt spid="223">
                                            <p:txEl>
                                              <p:pRg st="8" end="8"/>
                                            </p:txEl>
                                          </p:spTgt>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iterate>
                                    <p:tmAbs val="0"/>
                                  </p:iterate>
                                  <p:childTnLst>
                                    <p:set>
                                      <p:cBhvr>
                                        <p:cTn id="28" fill="hold"/>
                                        <p:tgtEl>
                                          <p:spTgt spid="2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build="p" bldLvl="5" animBg="1" advAuto="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9" name="Shape 229"/>
          <p:cNvSpPr>
            <a:spLocks noGrp="1"/>
          </p:cNvSpPr>
          <p:nvPr>
            <p:ph type="title"/>
          </p:nvPr>
        </p:nvSpPr>
        <p:spPr>
          <a:xfrm>
            <a:off x="609600" y="274638"/>
            <a:ext cx="10972800" cy="792163"/>
          </a:xfrm>
          <a:prstGeom prst="rect">
            <a:avLst/>
          </a:prstGeom>
        </p:spPr>
        <p:txBody>
          <a:bodyPr lIns="0" tIns="0" rIns="0" bIns="0">
            <a:normAutofit/>
          </a:bodyPr>
          <a:lstStyle>
            <a:lvl1pPr>
              <a:defRPr sz="3200" b="1">
                <a:latin typeface="Times New Roman"/>
                <a:ea typeface="Times New Roman"/>
                <a:cs typeface="Times New Roman"/>
                <a:sym typeface="Times New Roman"/>
              </a:defRPr>
            </a:lvl1pPr>
          </a:lstStyle>
          <a:p>
            <a:pPr lvl="0">
              <a:defRPr sz="1800" b="0"/>
            </a:pPr>
            <a:r>
              <a:rPr sz="3200" b="1"/>
              <a:t>Binomial Distribution: Mean &amp; Std. Dev</a:t>
            </a:r>
          </a:p>
        </p:txBody>
      </p:sp>
      <p:sp>
        <p:nvSpPr>
          <p:cNvPr id="230" name="Shape 230"/>
          <p:cNvSpPr>
            <a:spLocks noGrp="1"/>
          </p:cNvSpPr>
          <p:nvPr>
            <p:ph type="sldNum" sz="quarter" idx="4294967295"/>
          </p:nvPr>
        </p:nvSpPr>
        <p:spPr>
          <a:xfrm>
            <a:off x="8737600" y="6477000"/>
            <a:ext cx="2844800" cy="365125"/>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400">
                <a:solidFill>
                  <a:srgbClr val="595959"/>
                </a:solidFill>
              </a:rPr>
              <a:t>12</a:t>
            </a:fld>
            <a:endParaRPr sz="1400">
              <a:solidFill>
                <a:srgbClr val="595959"/>
              </a:solidFill>
            </a:endParaRPr>
          </a:p>
        </p:txBody>
      </p:sp>
      <p:sp>
        <p:nvSpPr>
          <p:cNvPr id="231" name="Shape 231"/>
          <p:cNvSpPr>
            <a:spLocks noGrp="1"/>
          </p:cNvSpPr>
          <p:nvPr>
            <p:ph type="body" idx="1"/>
          </p:nvPr>
        </p:nvSpPr>
        <p:spPr>
          <a:xfrm>
            <a:off x="609600" y="1066800"/>
            <a:ext cx="10972800" cy="5410200"/>
          </a:xfrm>
          <a:prstGeom prst="rect">
            <a:avLst/>
          </a:prstGeom>
        </p:spPr>
        <p:txBody>
          <a:bodyPr lIns="0" tIns="0" rIns="0" bIns="0">
            <a:normAutofit/>
          </a:bodyPr>
          <a:lstStyle/>
          <a:p>
            <a:pPr marL="0" lvl="0" indent="0" defTabSz="877823">
              <a:buSzTx/>
              <a:buNone/>
              <a:defRPr sz="1800"/>
            </a:pPr>
            <a:endParaRPr sz="1727" dirty="0">
              <a:latin typeface="Times New Roman"/>
              <a:ea typeface="Times New Roman"/>
              <a:cs typeface="Times New Roman"/>
              <a:sym typeface="Times New Roman"/>
            </a:endParaRPr>
          </a:p>
          <a:p>
            <a:pPr marL="0" lvl="0" indent="0" defTabSz="877823">
              <a:buSzTx/>
              <a:buNone/>
              <a:defRPr sz="1800"/>
            </a:pPr>
            <a:endParaRPr sz="1727" dirty="0">
              <a:latin typeface="Times New Roman"/>
              <a:ea typeface="Times New Roman"/>
              <a:cs typeface="Times New Roman"/>
              <a:sym typeface="Times New Roman"/>
            </a:endParaRPr>
          </a:p>
          <a:p>
            <a:pPr marL="0" lvl="0" indent="0" defTabSz="877823">
              <a:buSzTx/>
              <a:buNone/>
              <a:defRPr sz="1800"/>
            </a:pPr>
            <a:endParaRPr sz="1727" dirty="0">
              <a:latin typeface="Times New Roman"/>
              <a:ea typeface="Times New Roman"/>
              <a:cs typeface="Times New Roman"/>
              <a:sym typeface="Times New Roman"/>
            </a:endParaRPr>
          </a:p>
          <a:p>
            <a:pPr marL="0" lvl="0" indent="0" defTabSz="877823">
              <a:buSzTx/>
              <a:buNone/>
              <a:defRPr sz="1800"/>
            </a:pPr>
            <a:endParaRPr sz="1727" dirty="0">
              <a:latin typeface="Times New Roman"/>
              <a:ea typeface="Times New Roman"/>
              <a:cs typeface="Times New Roman"/>
              <a:sym typeface="Times New Roman"/>
            </a:endParaRPr>
          </a:p>
          <a:p>
            <a:pPr marL="0" lvl="0" indent="0" defTabSz="877823">
              <a:buSzTx/>
              <a:buNone/>
              <a:defRPr sz="1800"/>
            </a:pPr>
            <a:endParaRPr sz="1727" dirty="0">
              <a:latin typeface="Times New Roman"/>
              <a:ea typeface="Times New Roman"/>
              <a:cs typeface="Times New Roman"/>
              <a:sym typeface="Times New Roman"/>
            </a:endParaRPr>
          </a:p>
          <a:p>
            <a:pPr marL="0" lvl="0" indent="0" defTabSz="877823">
              <a:buSzTx/>
              <a:buNone/>
              <a:defRPr sz="1800"/>
            </a:pPr>
            <a:endParaRPr sz="1727" dirty="0">
              <a:latin typeface="Times New Roman"/>
              <a:ea typeface="Times New Roman"/>
              <a:cs typeface="Times New Roman"/>
              <a:sym typeface="Times New Roman"/>
            </a:endParaRPr>
          </a:p>
          <a:p>
            <a:pPr marL="0" lvl="0" indent="0" defTabSz="877823">
              <a:buSzTx/>
              <a:buNone/>
              <a:defRPr sz="1800"/>
            </a:pPr>
            <a:endParaRPr sz="1727" dirty="0">
              <a:latin typeface="Times New Roman"/>
              <a:ea typeface="Times New Roman"/>
              <a:cs typeface="Times New Roman"/>
              <a:sym typeface="Times New Roman"/>
            </a:endParaRPr>
          </a:p>
          <a:p>
            <a:pPr marL="0" lvl="0" indent="0" defTabSz="877823">
              <a:buSzTx/>
              <a:buNone/>
              <a:defRPr sz="1800"/>
            </a:pPr>
            <a:endParaRPr sz="1727" dirty="0">
              <a:latin typeface="Times New Roman"/>
              <a:ea typeface="Times New Roman"/>
              <a:cs typeface="Times New Roman"/>
              <a:sym typeface="Times New Roman"/>
            </a:endParaRPr>
          </a:p>
          <a:p>
            <a:pPr marL="0" lvl="0" indent="0" defTabSz="877823">
              <a:buSzTx/>
              <a:buNone/>
              <a:defRPr sz="1800"/>
            </a:pPr>
            <a:endParaRPr sz="1727" u="sng" dirty="0">
              <a:latin typeface="Times New Roman"/>
              <a:ea typeface="Times New Roman"/>
              <a:cs typeface="Times New Roman"/>
              <a:sym typeface="Times New Roman"/>
            </a:endParaRPr>
          </a:p>
          <a:p>
            <a:pPr marL="0" lvl="0" indent="0" defTabSz="877823">
              <a:spcBef>
                <a:spcPts val="400"/>
              </a:spcBef>
              <a:buSzTx/>
              <a:buNone/>
              <a:defRPr sz="1800"/>
            </a:pPr>
            <a:r>
              <a:rPr sz="1727" u="sng" dirty="0">
                <a:latin typeface="Times New Roman"/>
                <a:ea typeface="Times New Roman"/>
                <a:cs typeface="Times New Roman"/>
                <a:sym typeface="Times New Roman"/>
              </a:rPr>
              <a:t>Mean Daily Sales</a:t>
            </a:r>
            <a:r>
              <a:rPr sz="1727" dirty="0">
                <a:latin typeface="Times New Roman"/>
                <a:ea typeface="Times New Roman"/>
                <a:cs typeface="Times New Roman"/>
                <a:sym typeface="Times New Roman"/>
              </a:rPr>
              <a:t> : ∑x P(x) = </a:t>
            </a:r>
            <a:r>
              <a:rPr sz="1727" dirty="0">
                <a:solidFill>
                  <a:srgbClr val="4F81BD"/>
                </a:solidFill>
                <a:latin typeface="Times New Roman"/>
                <a:ea typeface="Times New Roman"/>
                <a:cs typeface="Times New Roman"/>
                <a:sym typeface="Times New Roman"/>
              </a:rPr>
              <a:t>np</a:t>
            </a:r>
            <a:r>
              <a:rPr sz="1727" dirty="0">
                <a:latin typeface="Times New Roman"/>
                <a:ea typeface="Times New Roman"/>
                <a:cs typeface="Times New Roman"/>
                <a:sym typeface="Times New Roman"/>
              </a:rPr>
              <a:t> </a:t>
            </a:r>
          </a:p>
          <a:p>
            <a:pPr marL="185165" lvl="0" indent="-185165" defTabSz="877823">
              <a:spcBef>
                <a:spcPts val="400"/>
              </a:spcBef>
              <a:defRPr sz="1800"/>
            </a:pPr>
            <a:r>
              <a:rPr sz="1727" dirty="0">
                <a:latin typeface="Times New Roman"/>
                <a:ea typeface="Times New Roman"/>
                <a:cs typeface="Times New Roman"/>
                <a:sym typeface="Times New Roman"/>
              </a:rPr>
              <a:t>Jones: µ = np = 10 * 0.75 = 7.5</a:t>
            </a:r>
          </a:p>
          <a:p>
            <a:pPr marL="185165" lvl="0" indent="-185165" defTabSz="877823">
              <a:spcBef>
                <a:spcPts val="400"/>
              </a:spcBef>
              <a:defRPr sz="1800"/>
            </a:pPr>
            <a:r>
              <a:rPr sz="1727" dirty="0">
                <a:latin typeface="Times New Roman"/>
                <a:ea typeface="Times New Roman"/>
                <a:cs typeface="Times New Roman"/>
                <a:sym typeface="Times New Roman"/>
              </a:rPr>
              <a:t>Kate: µ = np = 16 * 0.45 = 7.2</a:t>
            </a:r>
          </a:p>
          <a:p>
            <a:pPr marL="0" lvl="0" indent="0" defTabSz="877823">
              <a:buSzTx/>
              <a:buNone/>
              <a:defRPr sz="1800"/>
            </a:pPr>
            <a:endParaRPr sz="1727" u="sng" dirty="0">
              <a:latin typeface="Times New Roman"/>
              <a:ea typeface="Times New Roman"/>
              <a:cs typeface="Times New Roman"/>
              <a:sym typeface="Times New Roman"/>
            </a:endParaRPr>
          </a:p>
          <a:p>
            <a:pPr marL="0" lvl="0" indent="0" defTabSz="877823">
              <a:spcBef>
                <a:spcPts val="400"/>
              </a:spcBef>
              <a:buSzTx/>
              <a:buNone/>
              <a:defRPr sz="1800"/>
            </a:pPr>
            <a:r>
              <a:rPr sz="1727" u="sng" dirty="0">
                <a:latin typeface="Times New Roman"/>
                <a:ea typeface="Times New Roman"/>
                <a:cs typeface="Times New Roman"/>
                <a:sym typeface="Times New Roman"/>
              </a:rPr>
              <a:t>Standard deviation in Daily Sales</a:t>
            </a:r>
            <a:r>
              <a:rPr sz="1727" dirty="0">
                <a:latin typeface="Times New Roman"/>
                <a:ea typeface="Times New Roman"/>
                <a:cs typeface="Times New Roman"/>
                <a:sym typeface="Times New Roman"/>
              </a:rPr>
              <a:t>: ∑ (x - µ)</a:t>
            </a:r>
            <a:r>
              <a:rPr sz="1727" baseline="29916" dirty="0">
                <a:latin typeface="Times New Roman"/>
                <a:ea typeface="Times New Roman"/>
                <a:cs typeface="Times New Roman"/>
                <a:sym typeface="Times New Roman"/>
              </a:rPr>
              <a:t>2</a:t>
            </a:r>
            <a:r>
              <a:rPr sz="1727" dirty="0">
                <a:latin typeface="Times New Roman"/>
                <a:ea typeface="Times New Roman"/>
                <a:cs typeface="Times New Roman"/>
                <a:sym typeface="Times New Roman"/>
              </a:rPr>
              <a:t> P(x) = </a:t>
            </a:r>
            <a:r>
              <a:rPr sz="1727" dirty="0" err="1">
                <a:solidFill>
                  <a:srgbClr val="4F81BD"/>
                </a:solidFill>
                <a:latin typeface="Times New Roman"/>
                <a:ea typeface="Times New Roman"/>
                <a:cs typeface="Times New Roman"/>
                <a:sym typeface="Times New Roman"/>
              </a:rPr>
              <a:t>npq</a:t>
            </a:r>
            <a:endParaRPr sz="1727" dirty="0">
              <a:solidFill>
                <a:srgbClr val="4F81BD"/>
              </a:solidFill>
              <a:latin typeface="Times New Roman"/>
              <a:ea typeface="Times New Roman"/>
              <a:cs typeface="Times New Roman"/>
              <a:sym typeface="Times New Roman"/>
            </a:endParaRPr>
          </a:p>
          <a:p>
            <a:pPr marL="185165" lvl="0" indent="-185165" defTabSz="877823">
              <a:spcBef>
                <a:spcPts val="400"/>
              </a:spcBef>
              <a:defRPr sz="1800"/>
            </a:pPr>
            <a:r>
              <a:rPr sz="1727" dirty="0">
                <a:latin typeface="Times New Roman"/>
                <a:ea typeface="Times New Roman"/>
                <a:cs typeface="Times New Roman"/>
                <a:sym typeface="Times New Roman"/>
              </a:rPr>
              <a:t>Jones: σ = √ (10 * 0.75 * 0.25) = 1.369</a:t>
            </a:r>
          </a:p>
          <a:p>
            <a:pPr marL="185165" lvl="0" indent="-185165" defTabSz="877823">
              <a:spcBef>
                <a:spcPts val="400"/>
              </a:spcBef>
              <a:defRPr sz="1800"/>
            </a:pPr>
            <a:r>
              <a:rPr sz="1727" dirty="0">
                <a:latin typeface="Times New Roman"/>
                <a:ea typeface="Times New Roman"/>
                <a:cs typeface="Times New Roman"/>
                <a:sym typeface="Times New Roman"/>
              </a:rPr>
              <a:t>Margo: σ = √ (16 * 0.45 * 0.55) = 1.989</a:t>
            </a:r>
          </a:p>
        </p:txBody>
      </p:sp>
      <p:pic>
        <p:nvPicPr>
          <p:cNvPr id="232" name="image11.png"/>
          <p:cNvPicPr/>
          <p:nvPr/>
        </p:nvPicPr>
        <p:blipFill>
          <a:blip r:embed="rId2"/>
          <a:stretch>
            <a:fillRect/>
          </a:stretch>
        </p:blipFill>
        <p:spPr>
          <a:xfrm>
            <a:off x="762000" y="1314450"/>
            <a:ext cx="4114800" cy="2436814"/>
          </a:xfrm>
          <a:prstGeom prst="rect">
            <a:avLst/>
          </a:prstGeom>
          <a:ln w="12700">
            <a:miter lim="400000"/>
          </a:ln>
        </p:spPr>
      </p:pic>
      <p:pic>
        <p:nvPicPr>
          <p:cNvPr id="233" name="image12.png"/>
          <p:cNvPicPr/>
          <p:nvPr/>
        </p:nvPicPr>
        <p:blipFill>
          <a:blip r:embed="rId3"/>
          <a:stretch>
            <a:fillRect/>
          </a:stretch>
        </p:blipFill>
        <p:spPr>
          <a:xfrm>
            <a:off x="5418137" y="1314450"/>
            <a:ext cx="5246688" cy="2478089"/>
          </a:xfrm>
          <a:prstGeom prst="rect">
            <a:avLst/>
          </a:prstGeom>
          <a:ln w="12700">
            <a:miter lim="400000"/>
          </a:ln>
        </p:spPr>
      </p:pic>
      <p:sp>
        <p:nvSpPr>
          <p:cNvPr id="234" name="Shape 234"/>
          <p:cNvSpPr/>
          <p:nvPr/>
        </p:nvSpPr>
        <p:spPr>
          <a:xfrm>
            <a:off x="3733800" y="1314450"/>
            <a:ext cx="0" cy="1371601"/>
          </a:xfrm>
          <a:prstGeom prst="line">
            <a:avLst/>
          </a:prstGeom>
          <a:ln>
            <a:solidFill>
              <a:srgbClr val="4A7EBB"/>
            </a:solidFill>
            <a:tailEnd type="triangle"/>
          </a:ln>
        </p:spPr>
        <p:txBody>
          <a:bodyPr lIns="0" tIns="0" rIns="0" bIns="0"/>
          <a:lstStyle/>
          <a:p>
            <a:pPr lvl="0" defTabSz="457200">
              <a:defRPr sz="1200">
                <a:latin typeface="+mj-lt"/>
                <a:ea typeface="+mj-ea"/>
                <a:cs typeface="+mj-cs"/>
                <a:sym typeface="Helvetica"/>
              </a:defRPr>
            </a:pPr>
            <a:endParaRPr/>
          </a:p>
        </p:txBody>
      </p:sp>
      <p:sp>
        <p:nvSpPr>
          <p:cNvPr id="235" name="Shape 235"/>
          <p:cNvSpPr/>
          <p:nvPr/>
        </p:nvSpPr>
        <p:spPr>
          <a:xfrm>
            <a:off x="7924800" y="1314450"/>
            <a:ext cx="0" cy="1371601"/>
          </a:xfrm>
          <a:prstGeom prst="line">
            <a:avLst/>
          </a:prstGeom>
          <a:ln>
            <a:solidFill>
              <a:srgbClr val="4A7EBB"/>
            </a:solidFill>
            <a:tailEnd type="triangle"/>
          </a:ln>
        </p:spPr>
        <p:txBody>
          <a:bodyPr lIns="0" tIns="0" rIns="0" bIns="0"/>
          <a:lstStyle/>
          <a:p>
            <a:pPr lvl="0" defTabSz="457200">
              <a:defRPr sz="1200">
                <a:latin typeface="+mj-lt"/>
                <a:ea typeface="+mj-ea"/>
                <a:cs typeface="+mj-cs"/>
                <a:sym typeface="Helvetica"/>
              </a:defRPr>
            </a:pPr>
            <a:endParaRPr/>
          </a:p>
        </p:txBody>
      </p:sp>
      <p:sp>
        <p:nvSpPr>
          <p:cNvPr id="236" name="Shape 236"/>
          <p:cNvSpPr/>
          <p:nvPr/>
        </p:nvSpPr>
        <p:spPr>
          <a:xfrm flipV="1">
            <a:off x="2971800" y="3546475"/>
            <a:ext cx="304801" cy="493713"/>
          </a:xfrm>
          <a:prstGeom prst="line">
            <a:avLst/>
          </a:prstGeom>
          <a:ln>
            <a:solidFill>
              <a:srgbClr val="BE4B48"/>
            </a:solidFill>
            <a:tailEnd type="triangle"/>
          </a:ln>
        </p:spPr>
        <p:txBody>
          <a:bodyPr lIns="0" tIns="0" rIns="0" bIns="0"/>
          <a:lstStyle/>
          <a:p>
            <a:pPr lvl="0" defTabSz="457200">
              <a:defRPr sz="1200">
                <a:latin typeface="+mj-lt"/>
                <a:ea typeface="+mj-ea"/>
                <a:cs typeface="+mj-cs"/>
                <a:sym typeface="Helvetica"/>
              </a:defRPr>
            </a:pPr>
            <a:endParaRPr/>
          </a:p>
        </p:txBody>
      </p:sp>
      <p:sp>
        <p:nvSpPr>
          <p:cNvPr id="237" name="Shape 237"/>
          <p:cNvSpPr/>
          <p:nvPr/>
        </p:nvSpPr>
        <p:spPr>
          <a:xfrm flipH="1" flipV="1">
            <a:off x="4179887" y="3548062"/>
            <a:ext cx="334963" cy="471488"/>
          </a:xfrm>
          <a:prstGeom prst="line">
            <a:avLst/>
          </a:prstGeom>
          <a:ln>
            <a:solidFill>
              <a:srgbClr val="BE4B48"/>
            </a:solidFill>
            <a:tailEnd type="triangle"/>
          </a:ln>
        </p:spPr>
        <p:txBody>
          <a:bodyPr lIns="0" tIns="0" rIns="0" bIns="0"/>
          <a:lstStyle/>
          <a:p>
            <a:pPr lvl="0" defTabSz="457200">
              <a:defRPr sz="1200">
                <a:latin typeface="+mj-lt"/>
                <a:ea typeface="+mj-ea"/>
                <a:cs typeface="+mj-cs"/>
                <a:sym typeface="Helvetica"/>
              </a:defRPr>
            </a:pPr>
            <a:endParaRPr/>
          </a:p>
        </p:txBody>
      </p:sp>
      <p:sp>
        <p:nvSpPr>
          <p:cNvPr id="238" name="Shape 238"/>
          <p:cNvSpPr/>
          <p:nvPr/>
        </p:nvSpPr>
        <p:spPr>
          <a:xfrm flipH="1" flipV="1">
            <a:off x="8432799" y="3546475"/>
            <a:ext cx="304801" cy="433388"/>
          </a:xfrm>
          <a:prstGeom prst="line">
            <a:avLst/>
          </a:prstGeom>
          <a:ln>
            <a:solidFill>
              <a:srgbClr val="BE4B48"/>
            </a:solidFill>
            <a:tailEnd type="triangle"/>
          </a:ln>
        </p:spPr>
        <p:txBody>
          <a:bodyPr lIns="0" tIns="0" rIns="0" bIns="0"/>
          <a:lstStyle/>
          <a:p>
            <a:pPr lvl="0" defTabSz="457200">
              <a:defRPr sz="1200">
                <a:latin typeface="+mj-lt"/>
                <a:ea typeface="+mj-ea"/>
                <a:cs typeface="+mj-cs"/>
                <a:sym typeface="Helvetica"/>
              </a:defRPr>
            </a:pPr>
            <a:endParaRPr/>
          </a:p>
        </p:txBody>
      </p:sp>
      <p:sp>
        <p:nvSpPr>
          <p:cNvPr id="239" name="Shape 239"/>
          <p:cNvSpPr/>
          <p:nvPr/>
        </p:nvSpPr>
        <p:spPr>
          <a:xfrm flipV="1">
            <a:off x="7042150" y="3557587"/>
            <a:ext cx="304801" cy="493713"/>
          </a:xfrm>
          <a:prstGeom prst="line">
            <a:avLst/>
          </a:prstGeom>
          <a:ln>
            <a:solidFill>
              <a:srgbClr val="BE4B48"/>
            </a:solidFill>
            <a:tailEnd type="triangle"/>
          </a:ln>
        </p:spPr>
        <p:txBody>
          <a:bodyPr lIns="0" tIns="0" rIns="0" bIns="0"/>
          <a:lstStyle/>
          <a:p>
            <a:pPr lvl="0" defTabSz="457200">
              <a:defRPr sz="1200">
                <a:latin typeface="+mj-lt"/>
                <a:ea typeface="+mj-ea"/>
                <a:cs typeface="+mj-cs"/>
                <a:sym typeface="Helvetica"/>
              </a:defRPr>
            </a:pPr>
            <a:endParaRPr/>
          </a:p>
        </p:txBody>
      </p:sp>
      <p:sp>
        <p:nvSpPr>
          <p:cNvPr id="240" name="Shape 240"/>
          <p:cNvSpPr/>
          <p:nvPr/>
        </p:nvSpPr>
        <p:spPr>
          <a:xfrm>
            <a:off x="6781800" y="4572000"/>
            <a:ext cx="4038600" cy="76860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r>
              <a:rPr sz="1600" i="1">
                <a:latin typeface="Times New Roman"/>
                <a:ea typeface="Times New Roman"/>
                <a:cs typeface="Times New Roman"/>
                <a:sym typeface="Times New Roman"/>
              </a:rPr>
              <a:t>n = number of trials</a:t>
            </a:r>
          </a:p>
          <a:p>
            <a:pPr lvl="0"/>
            <a:r>
              <a:rPr sz="1600" i="1">
                <a:latin typeface="Times New Roman"/>
                <a:ea typeface="Times New Roman"/>
                <a:cs typeface="Times New Roman"/>
                <a:sym typeface="Times New Roman"/>
              </a:rPr>
              <a:t>p = probability of success in a trial</a:t>
            </a:r>
          </a:p>
          <a:p>
            <a:pPr lvl="0"/>
            <a:r>
              <a:rPr sz="1600" i="1">
                <a:latin typeface="Times New Roman"/>
                <a:ea typeface="Times New Roman"/>
                <a:cs typeface="Times New Roman"/>
                <a:sym typeface="Times New Roman"/>
              </a:rPr>
              <a:t>q = probability of failure in a trial = 1-p</a:t>
            </a:r>
          </a:p>
        </p:txBody>
      </p:sp>
    </p:spTree>
    <p:extLst>
      <p:ext uri="{BB962C8B-B14F-4D97-AF65-F5344CB8AC3E}">
        <p14:creationId xmlns:p14="http://schemas.microsoft.com/office/powerpoint/2010/main" val="3046049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31">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31">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2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231">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231">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231">
                                            <p:txEl>
                                              <p:pRg st="13" end="1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p:tmAbs val="0"/>
                                  </p:iterate>
                                  <p:childTnLst>
                                    <p:set>
                                      <p:cBhvr>
                                        <p:cTn id="30" fill="hold"/>
                                        <p:tgtEl>
                                          <p:spTgt spid="231">
                                            <p:txEl>
                                              <p:pRg st="14" end="1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p:tmAbs val="0"/>
                                  </p:iterate>
                                  <p:childTnLst>
                                    <p:set>
                                      <p:cBhvr>
                                        <p:cTn id="34" fill="hold"/>
                                        <p:tgtEl>
                                          <p:spTgt spid="231">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build="p" animBg="1" advAuto="0"/>
      <p:bldP spid="240"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solidFill>
                  <a:schemeClr val="accent5">
                    <a:lumMod val="75000"/>
                  </a:schemeClr>
                </a:solidFill>
              </a:rPr>
              <a:t>Mean and Standard Deviation of the</a:t>
            </a:r>
            <a:br>
              <a:rPr lang="en-US" sz="4000" b="1" dirty="0">
                <a:solidFill>
                  <a:schemeClr val="accent5">
                    <a:lumMod val="75000"/>
                  </a:schemeClr>
                </a:solidFill>
              </a:rPr>
            </a:br>
            <a:r>
              <a:rPr lang="en-US" sz="4000" b="1" dirty="0">
                <a:solidFill>
                  <a:schemeClr val="accent5">
                    <a:lumMod val="75000"/>
                  </a:schemeClr>
                </a:solidFill>
              </a:rPr>
              <a:t>Binomial Distribution</a:t>
            </a:r>
            <a:endParaRPr lang="en-IN" sz="4000" b="1" dirty="0">
              <a:solidFill>
                <a:schemeClr val="accent5">
                  <a:lumMod val="75000"/>
                </a:schemeClr>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dirty="0"/>
                  <a:t>The mean µ of the Binomial Distribution is</a:t>
                </a:r>
              </a:p>
              <a:p>
                <a:r>
                  <a:rPr lang="en-US" sz="2400" dirty="0"/>
                  <a:t>given by µ = E(x)= np</a:t>
                </a:r>
              </a:p>
              <a:p>
                <a:r>
                  <a:rPr lang="en-US" sz="2400" dirty="0"/>
                  <a:t>The Standard Deviation </a:t>
                </a:r>
                <a:r>
                  <a:rPr lang="el-GR" sz="2400" dirty="0"/>
                  <a:t>σ</a:t>
                </a:r>
                <a:r>
                  <a:rPr lang="en-IN" sz="2400" dirty="0"/>
                  <a:t> </a:t>
                </a:r>
                <a:r>
                  <a:rPr lang="en-US" sz="2400" dirty="0"/>
                  <a:t>is given by</a:t>
                </a:r>
              </a:p>
              <a:p>
                <a:r>
                  <a:rPr lang="el-GR" sz="2400" dirty="0"/>
                  <a:t>σ</a:t>
                </a:r>
                <a:r>
                  <a:rPr lang="en-US" sz="2400" dirty="0"/>
                  <a:t> = </a:t>
                </a:r>
                <a14:m>
                  <m:oMath xmlns:m="http://schemas.openxmlformats.org/officeDocument/2006/math">
                    <m:rad>
                      <m:radPr>
                        <m:degHide m:val="on"/>
                        <m:ctrlPr>
                          <a:rPr lang="en-US" sz="2400" i="1" smtClean="0">
                            <a:latin typeface="Cambria Math" panose="02040503050406030204" pitchFamily="18" charset="0"/>
                          </a:rPr>
                        </m:ctrlPr>
                      </m:radPr>
                      <m:deg/>
                      <m:e>
                        <m:r>
                          <a:rPr lang="en-IN" sz="2400" b="0" i="1" smtClean="0">
                            <a:latin typeface="Cambria Math" panose="02040503050406030204" pitchFamily="18" charset="0"/>
                          </a:rPr>
                          <m:t>𝑛𝑝</m:t>
                        </m:r>
                        <m:r>
                          <a:rPr lang="en-IN" sz="2400" b="0" i="1" smtClean="0">
                            <a:latin typeface="Cambria Math" panose="02040503050406030204" pitchFamily="18" charset="0"/>
                          </a:rPr>
                          <m:t> (</m:t>
                        </m:r>
                        <m:r>
                          <a:rPr lang="en-IN" sz="2400" b="0" i="1" smtClean="0">
                            <a:latin typeface="Cambria Math" panose="02040503050406030204" pitchFamily="18" charset="0"/>
                          </a:rPr>
                          <m:t>1</m:t>
                        </m:r>
                        <m:r>
                          <a:rPr lang="en-IN" sz="2400" b="0" i="1" smtClean="0">
                            <a:latin typeface="Cambria Math" panose="02040503050406030204" pitchFamily="18" charset="0"/>
                          </a:rPr>
                          <m:t>−</m:t>
                        </m:r>
                        <m:r>
                          <a:rPr lang="en-IN" sz="2400" b="0" i="1" smtClean="0">
                            <a:latin typeface="Cambria Math" panose="02040503050406030204" pitchFamily="18" charset="0"/>
                          </a:rPr>
                          <m:t>𝑝</m:t>
                        </m:r>
                        <m:r>
                          <a:rPr lang="en-IN" sz="2400" b="0" i="1" smtClean="0">
                            <a:latin typeface="Cambria Math" panose="02040503050406030204" pitchFamily="18" charset="0"/>
                          </a:rPr>
                          <m:t>)</m:t>
                        </m:r>
                      </m:e>
                    </m:rad>
                  </m:oMath>
                </a14:m>
                <a:endParaRPr lang="en-US" sz="2400" dirty="0"/>
              </a:p>
              <a:p>
                <a:r>
                  <a:rPr lang="en-US" sz="2400" dirty="0"/>
                  <a:t>For the example problem in the previous two slides,</a:t>
                </a:r>
              </a:p>
              <a:p>
                <a:r>
                  <a:rPr lang="en-US" sz="2400" dirty="0"/>
                  <a:t>Mean µ =7 * 0.6 =4.2</a:t>
                </a:r>
              </a:p>
              <a:p>
                <a:r>
                  <a:rPr lang="en-US" sz="2400" dirty="0"/>
                  <a:t>Standard Deviation = </a:t>
                </a:r>
                <a14:m>
                  <m:oMath xmlns:m="http://schemas.openxmlformats.org/officeDocument/2006/math">
                    <m:rad>
                      <m:radPr>
                        <m:degHide m:val="on"/>
                        <m:ctrlPr>
                          <a:rPr lang="en-US" sz="2400" i="1">
                            <a:latin typeface="Cambria Math" panose="02040503050406030204" pitchFamily="18" charset="0"/>
                          </a:rPr>
                        </m:ctrlPr>
                      </m:radPr>
                      <m:deg/>
                      <m:e>
                        <m:r>
                          <a:rPr lang="en-IN" sz="2400" b="0" i="1" smtClean="0">
                            <a:latin typeface="Cambria Math" panose="02040503050406030204" pitchFamily="18" charset="0"/>
                          </a:rPr>
                          <m:t>4</m:t>
                        </m:r>
                        <m:r>
                          <a:rPr lang="en-IN" sz="2400" b="0" i="1" smtClean="0">
                            <a:latin typeface="Cambria Math" panose="02040503050406030204" pitchFamily="18" charset="0"/>
                          </a:rPr>
                          <m:t>.</m:t>
                        </m:r>
                        <m:r>
                          <a:rPr lang="en-IN" sz="2400" b="0" i="1" smtClean="0">
                            <a:latin typeface="Cambria Math" panose="02040503050406030204" pitchFamily="18" charset="0"/>
                          </a:rPr>
                          <m:t>2</m:t>
                        </m:r>
                        <m:r>
                          <a:rPr lang="en-IN" sz="2400" i="1">
                            <a:latin typeface="Cambria Math" panose="02040503050406030204" pitchFamily="18" charset="0"/>
                          </a:rPr>
                          <m:t> (</m:t>
                        </m:r>
                        <m:r>
                          <a:rPr lang="en-IN" sz="2400" i="1">
                            <a:latin typeface="Cambria Math" panose="02040503050406030204" pitchFamily="18" charset="0"/>
                          </a:rPr>
                          <m:t>1</m:t>
                        </m:r>
                        <m:r>
                          <a:rPr lang="en-IN" sz="2400" i="1">
                            <a:latin typeface="Cambria Math" panose="02040503050406030204" pitchFamily="18" charset="0"/>
                          </a:rPr>
                          <m:t>−</m:t>
                        </m:r>
                        <m:r>
                          <a:rPr lang="en-IN" sz="2400" b="0" i="1" smtClean="0">
                            <a:latin typeface="Cambria Math" panose="02040503050406030204" pitchFamily="18" charset="0"/>
                          </a:rPr>
                          <m:t>0</m:t>
                        </m:r>
                        <m:r>
                          <a:rPr lang="en-IN" sz="2400" b="0" i="1" smtClean="0">
                            <a:latin typeface="Cambria Math" panose="02040503050406030204" pitchFamily="18" charset="0"/>
                          </a:rPr>
                          <m:t>.</m:t>
                        </m:r>
                        <m:r>
                          <a:rPr lang="en-IN" sz="2400" b="0" i="1" smtClean="0">
                            <a:latin typeface="Cambria Math" panose="02040503050406030204" pitchFamily="18" charset="0"/>
                          </a:rPr>
                          <m:t>60</m:t>
                        </m:r>
                        <m:r>
                          <a:rPr lang="en-IN" sz="2400" i="1">
                            <a:latin typeface="Cambria Math" panose="02040503050406030204" pitchFamily="18" charset="0"/>
                          </a:rPr>
                          <m:t>)</m:t>
                        </m:r>
                      </m:e>
                    </m:rad>
                    <m:r>
                      <a:rPr lang="en-IN" sz="2400" i="1">
                        <a:latin typeface="Cambria Math" panose="02040503050406030204" pitchFamily="18" charset="0"/>
                      </a:rPr>
                      <m:t> </m:t>
                    </m:r>
                  </m:oMath>
                </a14:m>
                <a:r>
                  <a:rPr lang="en-US" sz="2400" dirty="0"/>
                  <a:t>= 1.30</a:t>
                </a: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22" t="-1078"/>
                </a:stretch>
              </a:blipFill>
            </p:spPr>
            <p:txBody>
              <a:bodyPr/>
              <a:lstStyle/>
              <a:p>
                <a:r>
                  <a:rPr lang="en-IN">
                    <a:noFill/>
                  </a:rPr>
                  <a:t> </a:t>
                </a:r>
              </a:p>
            </p:txBody>
          </p:sp>
        </mc:Fallback>
      </mc:AlternateContent>
    </p:spTree>
    <p:extLst>
      <p:ext uri="{BB962C8B-B14F-4D97-AF65-F5344CB8AC3E}">
        <p14:creationId xmlns:p14="http://schemas.microsoft.com/office/powerpoint/2010/main" val="3645941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Poisson Distribution</a:t>
            </a:r>
          </a:p>
        </p:txBody>
      </p:sp>
      <p:sp>
        <p:nvSpPr>
          <p:cNvPr id="3" name="Content Placeholder 2"/>
          <p:cNvSpPr>
            <a:spLocks noGrp="1"/>
          </p:cNvSpPr>
          <p:nvPr>
            <p:ph idx="1"/>
          </p:nvPr>
        </p:nvSpPr>
        <p:spPr/>
        <p:txBody>
          <a:bodyPr/>
          <a:lstStyle/>
          <a:p>
            <a:r>
              <a:rPr lang="en-US" sz="2400" dirty="0"/>
              <a:t>Poisson Distribution is another discrete distribution which also plays a major role in quality control in the context of reducing the number of defects per standard unit.</a:t>
            </a:r>
          </a:p>
          <a:p>
            <a:endParaRPr lang="en-US" sz="2400" dirty="0"/>
          </a:p>
          <a:p>
            <a:r>
              <a:rPr lang="en-US" sz="2400" dirty="0"/>
              <a:t>Examples include number of defects per item, number of defects per transformer produced, number of defects per 100 m2 of cloth, etc.</a:t>
            </a:r>
          </a:p>
          <a:p>
            <a:endParaRPr lang="en-US" sz="2400" dirty="0"/>
          </a:p>
          <a:p>
            <a:r>
              <a:rPr lang="en-US" sz="2400" dirty="0"/>
              <a:t>Other real life examples would include 1) The number of cars arriving at a highway check post per hour; 2) The number of customers visiting a bank per hour during peak business period.</a:t>
            </a:r>
          </a:p>
        </p:txBody>
      </p:sp>
    </p:spTree>
    <p:extLst>
      <p:ext uri="{BB962C8B-B14F-4D97-AF65-F5344CB8AC3E}">
        <p14:creationId xmlns:p14="http://schemas.microsoft.com/office/powerpoint/2010/main" val="1347011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Poisson Process</a:t>
            </a:r>
          </a:p>
        </p:txBody>
      </p:sp>
      <p:sp>
        <p:nvSpPr>
          <p:cNvPr id="3" name="Content Placeholder 2"/>
          <p:cNvSpPr>
            <a:spLocks noGrp="1"/>
          </p:cNvSpPr>
          <p:nvPr>
            <p:ph idx="1"/>
          </p:nvPr>
        </p:nvSpPr>
        <p:spPr/>
        <p:txBody>
          <a:bodyPr/>
          <a:lstStyle/>
          <a:p>
            <a:r>
              <a:rPr lang="en-US" sz="2400" dirty="0"/>
              <a:t>The probability of getting an event in a continuous interval such as length, area, time and the like is constant.</a:t>
            </a:r>
          </a:p>
          <a:p>
            <a:endParaRPr lang="en-US" sz="2400" dirty="0"/>
          </a:p>
          <a:p>
            <a:r>
              <a:rPr lang="en-US" sz="2400" dirty="0"/>
              <a:t>The probability of an event occurs in any one interval is independent of the probability of event occurring in any other interval.</a:t>
            </a:r>
          </a:p>
          <a:p>
            <a:endParaRPr lang="en-US" sz="2400" dirty="0"/>
          </a:p>
          <a:p>
            <a:r>
              <a:rPr lang="en-US" sz="2400" dirty="0"/>
              <a:t>The probability of getting more than one event in an interval approaches  0 as the interval becomes smaller.</a:t>
            </a:r>
            <a:endParaRPr lang="en-IN" sz="2400" dirty="0"/>
          </a:p>
        </p:txBody>
      </p:sp>
    </p:spTree>
    <p:extLst>
      <p:ext uri="{BB962C8B-B14F-4D97-AF65-F5344CB8AC3E}">
        <p14:creationId xmlns:p14="http://schemas.microsoft.com/office/powerpoint/2010/main" val="3266936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Poisson Probability Function</a:t>
            </a:r>
          </a:p>
        </p:txBody>
      </p:sp>
      <p:sp>
        <p:nvSpPr>
          <p:cNvPr id="3" name="Content Placeholder 2"/>
          <p:cNvSpPr>
            <a:spLocks noGrp="1"/>
          </p:cNvSpPr>
          <p:nvPr>
            <p:ph idx="1"/>
          </p:nvPr>
        </p:nvSpPr>
        <p:spPr>
          <a:xfrm>
            <a:off x="609600" y="1600201"/>
            <a:ext cx="10972800" cy="4983161"/>
          </a:xfrm>
        </p:spPr>
        <p:txBody>
          <a:bodyPr/>
          <a:lstStyle/>
          <a:p>
            <a:pPr marL="0" indent="0">
              <a:buNone/>
            </a:pPr>
            <a:r>
              <a:rPr lang="en-US" sz="2400" b="1" dirty="0"/>
              <a:t>Poisson Distribution Formula </a:t>
            </a:r>
          </a:p>
          <a:p>
            <a:pPr marL="0" indent="0">
              <a:buNone/>
            </a:pPr>
            <a:endParaRPr lang="en-US" sz="2400" dirty="0"/>
          </a:p>
          <a:p>
            <a:endParaRPr lang="en-US" sz="2400" dirty="0"/>
          </a:p>
          <a:p>
            <a:pPr marL="0" indent="0">
              <a:buNone/>
            </a:pPr>
            <a:r>
              <a:rPr lang="en-US" sz="2400" dirty="0"/>
              <a:t>where </a:t>
            </a:r>
          </a:p>
          <a:p>
            <a:pPr marL="0" indent="0">
              <a:buNone/>
            </a:pPr>
            <a:r>
              <a:rPr lang="en-US" sz="2400" dirty="0"/>
              <a:t>P(x) = Probability of x events in an interval given an idea of λ </a:t>
            </a:r>
          </a:p>
          <a:p>
            <a:pPr marL="0" indent="0">
              <a:buNone/>
            </a:pPr>
            <a:r>
              <a:rPr lang="en-US" sz="2400" dirty="0"/>
              <a:t>λ = Average number of events per unit </a:t>
            </a:r>
          </a:p>
          <a:p>
            <a:pPr marL="0" indent="0">
              <a:buNone/>
            </a:pPr>
            <a:r>
              <a:rPr lang="en-US" sz="2400" dirty="0"/>
              <a:t>e = 2.71828(based on natural logarithm) </a:t>
            </a:r>
          </a:p>
          <a:p>
            <a:pPr marL="0" indent="0">
              <a:buNone/>
            </a:pPr>
            <a:r>
              <a:rPr lang="en-US" sz="2400" dirty="0"/>
              <a:t>x = events per unit which can take values 0, 1, 2, 3,…………..∞ </a:t>
            </a:r>
          </a:p>
          <a:p>
            <a:pPr marL="0" indent="0">
              <a:buNone/>
            </a:pPr>
            <a:r>
              <a:rPr lang="en-US" sz="2400" dirty="0"/>
              <a:t>λ is the Parameter of the Poisson Distribution. </a:t>
            </a:r>
          </a:p>
        </p:txBody>
      </p:sp>
      <p:pic>
        <p:nvPicPr>
          <p:cNvPr id="4" name="Picture 3">
            <a:extLst>
              <a:ext uri="{FF2B5EF4-FFF2-40B4-BE49-F238E27FC236}">
                <a16:creationId xmlns:a16="http://schemas.microsoft.com/office/drawing/2014/main" id="{659CCDD2-F953-4002-BF08-00587DAEC3B3}"/>
              </a:ext>
            </a:extLst>
          </p:cNvPr>
          <p:cNvPicPr>
            <a:picLocks noChangeAspect="1"/>
          </p:cNvPicPr>
          <p:nvPr/>
        </p:nvPicPr>
        <p:blipFill>
          <a:blip r:embed="rId2"/>
          <a:stretch>
            <a:fillRect/>
          </a:stretch>
        </p:blipFill>
        <p:spPr>
          <a:xfrm>
            <a:off x="609600" y="1954186"/>
            <a:ext cx="1773382" cy="996976"/>
          </a:xfrm>
          <a:prstGeom prst="rect">
            <a:avLst/>
          </a:prstGeom>
        </p:spPr>
      </p:pic>
    </p:spTree>
    <p:extLst>
      <p:ext uri="{BB962C8B-B14F-4D97-AF65-F5344CB8AC3E}">
        <p14:creationId xmlns:p14="http://schemas.microsoft.com/office/powerpoint/2010/main" val="2852083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Example</a:t>
            </a:r>
          </a:p>
        </p:txBody>
      </p:sp>
      <p:sp>
        <p:nvSpPr>
          <p:cNvPr id="3" name="Content Placeholder 2"/>
          <p:cNvSpPr>
            <a:spLocks noGrp="1"/>
          </p:cNvSpPr>
          <p:nvPr>
            <p:ph idx="1"/>
          </p:nvPr>
        </p:nvSpPr>
        <p:spPr/>
        <p:txBody>
          <a:bodyPr/>
          <a:lstStyle/>
          <a:p>
            <a:pPr marL="0" indent="0">
              <a:buNone/>
            </a:pPr>
            <a:r>
              <a:rPr lang="en-US" sz="2400" dirty="0"/>
              <a:t>If on an average, 6 customers arrive every two minutes at a bank during the busy hours of working, a) what is the probability that exactly four customers arrive in a given minute? b) What is the probability that more than three customers will arrive in a given minute?</a:t>
            </a:r>
          </a:p>
          <a:p>
            <a:pPr marL="0" indent="0">
              <a:buNone/>
            </a:pPr>
            <a:endParaRPr lang="en-US" sz="2400" dirty="0"/>
          </a:p>
          <a:p>
            <a:pPr marL="0" indent="0">
              <a:buNone/>
            </a:pPr>
            <a:r>
              <a:rPr lang="en-US" sz="2400" dirty="0"/>
              <a:t>6 customers arrive every two minutes. Therefore , 3 customers arrive every minute. That implies my lambda=3</a:t>
            </a:r>
          </a:p>
          <a:p>
            <a:pPr marL="0" indent="0">
              <a:buNone/>
            </a:pPr>
            <a:r>
              <a:rPr lang="en-US" sz="2400" dirty="0"/>
              <a:t>P(X=4)=?</a:t>
            </a:r>
          </a:p>
          <a:p>
            <a:pPr marL="0" indent="0">
              <a:buNone/>
            </a:pPr>
            <a:r>
              <a:rPr lang="en-US" sz="2400" dirty="0"/>
              <a:t>P(X&gt;3)=? Implies 1-P(X&lt; =3)?</a:t>
            </a:r>
            <a:endParaRPr lang="en-IN" sz="2400" dirty="0"/>
          </a:p>
        </p:txBody>
      </p:sp>
    </p:spTree>
    <p:extLst>
      <p:ext uri="{BB962C8B-B14F-4D97-AF65-F5344CB8AC3E}">
        <p14:creationId xmlns:p14="http://schemas.microsoft.com/office/powerpoint/2010/main" val="233633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Spreadsheet showing Solution</a:t>
            </a:r>
          </a:p>
        </p:txBody>
      </p:sp>
      <p:sp>
        <p:nvSpPr>
          <p:cNvPr id="3" name="Content Placeholder 2"/>
          <p:cNvSpPr>
            <a:spLocks noGrp="1"/>
          </p:cNvSpPr>
          <p:nvPr>
            <p:ph idx="1"/>
          </p:nvPr>
        </p:nvSpPr>
        <p:spPr>
          <a:xfrm>
            <a:off x="609600" y="5338764"/>
            <a:ext cx="10972800" cy="1143000"/>
          </a:xfrm>
        </p:spPr>
        <p:txBody>
          <a:bodyPr/>
          <a:lstStyle/>
          <a:p>
            <a:pPr marL="0" indent="0">
              <a:buNone/>
            </a:pPr>
            <a:r>
              <a:rPr lang="en-IN" sz="2000" dirty="0"/>
              <a:t>The above spreadsheet shows the formula and solution. </a:t>
            </a:r>
          </a:p>
        </p:txBody>
      </p:sp>
      <p:graphicFrame>
        <p:nvGraphicFramePr>
          <p:cNvPr id="10" name="Object 9">
            <a:extLst>
              <a:ext uri="{FF2B5EF4-FFF2-40B4-BE49-F238E27FC236}">
                <a16:creationId xmlns:a16="http://schemas.microsoft.com/office/drawing/2014/main" id="{3CA5AFCF-6F1C-4342-8CE8-F46FA888E285}"/>
              </a:ext>
            </a:extLst>
          </p:cNvPr>
          <p:cNvGraphicFramePr>
            <a:graphicFrameLocks noChangeAspect="1"/>
          </p:cNvGraphicFramePr>
          <p:nvPr>
            <p:extLst>
              <p:ext uri="{D42A27DB-BD31-4B8C-83A1-F6EECF244321}">
                <p14:modId xmlns:p14="http://schemas.microsoft.com/office/powerpoint/2010/main" val="579323190"/>
              </p:ext>
            </p:extLst>
          </p:nvPr>
        </p:nvGraphicFramePr>
        <p:xfrm>
          <a:off x="6547683" y="1903555"/>
          <a:ext cx="3630069" cy="1809461"/>
        </p:xfrm>
        <a:graphic>
          <a:graphicData uri="http://schemas.openxmlformats.org/presentationml/2006/ole">
            <mc:AlternateContent xmlns:mc="http://schemas.openxmlformats.org/markup-compatibility/2006">
              <mc:Choice xmlns:v="urn:schemas-microsoft-com:vml" Requires="v">
                <p:oleObj spid="_x0000_s1051" name="Worksheet" r:id="rId3" imgW="3101305" imgH="1546994" progId="Excel.Sheet.12">
                  <p:embed/>
                </p:oleObj>
              </mc:Choice>
              <mc:Fallback>
                <p:oleObj name="Worksheet" r:id="rId3" imgW="3101305" imgH="1546994" progId="Excel.Sheet.12">
                  <p:embed/>
                  <p:pic>
                    <p:nvPicPr>
                      <p:cNvPr id="0" name=""/>
                      <p:cNvPicPr/>
                      <p:nvPr/>
                    </p:nvPicPr>
                    <p:blipFill>
                      <a:blip r:embed="rId4"/>
                      <a:stretch>
                        <a:fillRect/>
                      </a:stretch>
                    </p:blipFill>
                    <p:spPr>
                      <a:xfrm>
                        <a:off x="6547683" y="1903555"/>
                        <a:ext cx="3630069" cy="1809461"/>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F117AE9E-3931-43BA-953A-AF1937FFB08B}"/>
              </a:ext>
            </a:extLst>
          </p:cNvPr>
          <p:cNvGraphicFramePr>
            <a:graphicFrameLocks noChangeAspect="1"/>
          </p:cNvGraphicFramePr>
          <p:nvPr>
            <p:extLst>
              <p:ext uri="{D42A27DB-BD31-4B8C-83A1-F6EECF244321}">
                <p14:modId xmlns:p14="http://schemas.microsoft.com/office/powerpoint/2010/main" val="1709539080"/>
              </p:ext>
            </p:extLst>
          </p:nvPr>
        </p:nvGraphicFramePr>
        <p:xfrm>
          <a:off x="879402" y="1903556"/>
          <a:ext cx="5216598" cy="1809461"/>
        </p:xfrm>
        <a:graphic>
          <a:graphicData uri="http://schemas.openxmlformats.org/presentationml/2006/ole">
            <mc:AlternateContent xmlns:mc="http://schemas.openxmlformats.org/markup-compatibility/2006">
              <mc:Choice xmlns:v="urn:schemas-microsoft-com:vml" Requires="v">
                <p:oleObj spid="_x0000_s1052" name="Worksheet" r:id="rId5" imgW="4457594" imgH="1546994" progId="Excel.Sheet.12">
                  <p:embed/>
                </p:oleObj>
              </mc:Choice>
              <mc:Fallback>
                <p:oleObj name="Worksheet" r:id="rId5" imgW="4457594" imgH="1546994" progId="Excel.Sheet.12">
                  <p:embed/>
                  <p:pic>
                    <p:nvPicPr>
                      <p:cNvPr id="0" name=""/>
                      <p:cNvPicPr/>
                      <p:nvPr/>
                    </p:nvPicPr>
                    <p:blipFill>
                      <a:blip r:embed="rId6"/>
                      <a:stretch>
                        <a:fillRect/>
                      </a:stretch>
                    </p:blipFill>
                    <p:spPr>
                      <a:xfrm>
                        <a:off x="879402" y="1903556"/>
                        <a:ext cx="5216598" cy="1809461"/>
                      </a:xfrm>
                      <a:prstGeom prst="rect">
                        <a:avLst/>
                      </a:prstGeom>
                    </p:spPr>
                  </p:pic>
                </p:oleObj>
              </mc:Fallback>
            </mc:AlternateContent>
          </a:graphicData>
        </a:graphic>
      </p:graphicFrame>
    </p:spTree>
    <p:extLst>
      <p:ext uri="{BB962C8B-B14F-4D97-AF65-F5344CB8AC3E}">
        <p14:creationId xmlns:p14="http://schemas.microsoft.com/office/powerpoint/2010/main" val="995733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b="1" dirty="0">
                <a:solidFill>
                  <a:schemeClr val="accent5">
                    <a:lumMod val="75000"/>
                  </a:schemeClr>
                </a:solidFill>
              </a:rPr>
              <a:t>Normal Distribution</a:t>
            </a:r>
          </a:p>
        </p:txBody>
      </p:sp>
      <p:pic>
        <p:nvPicPr>
          <p:cNvPr id="4" name="Content Placeholder 3">
            <a:extLst>
              <a:ext uri="{FF2B5EF4-FFF2-40B4-BE49-F238E27FC236}">
                <a16:creationId xmlns:a16="http://schemas.microsoft.com/office/drawing/2014/main" id="{EAF699B4-DFC3-4F91-B884-FA00A9A6816C}"/>
              </a:ext>
            </a:extLst>
          </p:cNvPr>
          <p:cNvPicPr>
            <a:picLocks noGrp="1" noChangeAspect="1"/>
          </p:cNvPicPr>
          <p:nvPr>
            <p:ph idx="1"/>
          </p:nvPr>
        </p:nvPicPr>
        <p:blipFill>
          <a:blip r:embed="rId2"/>
          <a:stretch>
            <a:fillRect/>
          </a:stretch>
        </p:blipFill>
        <p:spPr>
          <a:xfrm>
            <a:off x="2600959" y="1538064"/>
            <a:ext cx="5597975" cy="2749456"/>
          </a:xfrm>
          <a:prstGeom prst="rect">
            <a:avLst/>
          </a:prstGeom>
        </p:spPr>
      </p:pic>
      <p:sp>
        <p:nvSpPr>
          <p:cNvPr id="6" name="Rectangle 5">
            <a:extLst>
              <a:ext uri="{FF2B5EF4-FFF2-40B4-BE49-F238E27FC236}">
                <a16:creationId xmlns:a16="http://schemas.microsoft.com/office/drawing/2014/main" id="{5F94BDB6-6A30-4B15-B242-7BD243341E3E}"/>
              </a:ext>
            </a:extLst>
          </p:cNvPr>
          <p:cNvSpPr/>
          <p:nvPr/>
        </p:nvSpPr>
        <p:spPr>
          <a:xfrm>
            <a:off x="762000" y="4287520"/>
            <a:ext cx="10820400" cy="2031325"/>
          </a:xfrm>
          <a:prstGeom prst="rect">
            <a:avLst/>
          </a:prstGeom>
        </p:spPr>
        <p:txBody>
          <a:bodyPr wrap="square">
            <a:spAutoFit/>
          </a:bodyPr>
          <a:lstStyle/>
          <a:p>
            <a:pPr marL="285750" indent="-285750">
              <a:buFont typeface="Arial" panose="020B0604020202020204" pitchFamily="34" charset="0"/>
              <a:buChar char="•"/>
            </a:pPr>
            <a:r>
              <a:rPr lang="en-IN" dirty="0"/>
              <a:t>The Normal Distribution is the most widely used continuous distribution. It occupies a unique place in the field of statistics. In fact, the entire quality control function that employs the statistical techniques heavily will come to a grinding halt without the use of the normal distribution. The control charts for reducing and stabilizing variation relies on the normal distribution. Process capability studies to meet the customer specifications needs the normal distribution. The whole subject matter inferential statistics is based on the normal distribution. In all management functions including the human side, the observed frequency distributions encountered are all fairly close to the normal distribution when the sample size is reasonably large.</a:t>
            </a:r>
          </a:p>
        </p:txBody>
      </p:sp>
    </p:spTree>
    <p:extLst>
      <p:ext uri="{BB962C8B-B14F-4D97-AF65-F5344CB8AC3E}">
        <p14:creationId xmlns:p14="http://schemas.microsoft.com/office/powerpoint/2010/main" val="1346477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What is Probability Distribution?</a:t>
            </a:r>
          </a:p>
        </p:txBody>
      </p:sp>
      <p:sp>
        <p:nvSpPr>
          <p:cNvPr id="3" name="Content Placeholder 2"/>
          <p:cNvSpPr>
            <a:spLocks noGrp="1"/>
          </p:cNvSpPr>
          <p:nvPr>
            <p:ph idx="1"/>
          </p:nvPr>
        </p:nvSpPr>
        <p:spPr>
          <a:xfrm>
            <a:off x="865495" y="1429840"/>
            <a:ext cx="10515600" cy="4884268"/>
          </a:xfrm>
        </p:spPr>
        <p:txBody>
          <a:bodyPr/>
          <a:lstStyle/>
          <a:p>
            <a:r>
              <a:rPr lang="en-US" sz="2400" dirty="0"/>
              <a:t>In precise terms, a probability distribution is a total listing of the various values the random variable can take along with the corresponding probability of each value. A real life example could be the pattern of distribution of the machine breakdowns in a manufacturing unit.</a:t>
            </a:r>
          </a:p>
          <a:p>
            <a:r>
              <a:rPr lang="en-US" sz="2400" dirty="0"/>
              <a:t>The random variable in this example would be the various values the machine breakdowns could assume.</a:t>
            </a:r>
          </a:p>
          <a:p>
            <a:r>
              <a:rPr lang="en-US" sz="2400" dirty="0"/>
              <a:t>The probability corresponding to each value of the breakdown is the relative frequency of occurrence of the breakdown.</a:t>
            </a:r>
          </a:p>
          <a:p>
            <a:r>
              <a:rPr lang="en-US" sz="2400" dirty="0"/>
              <a:t>The probability distribution for this example is constructed by the actual breakdown pattern observed over a period of time. Statisticians use the term “observed distribution” of breakdowns.</a:t>
            </a:r>
            <a:endParaRPr lang="en-IN" sz="2400" dirty="0"/>
          </a:p>
        </p:txBody>
      </p:sp>
    </p:spTree>
    <p:extLst>
      <p:ext uri="{BB962C8B-B14F-4D97-AF65-F5344CB8AC3E}">
        <p14:creationId xmlns:p14="http://schemas.microsoft.com/office/powerpoint/2010/main" val="23463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Properties of Normal Distribution</a:t>
            </a:r>
          </a:p>
        </p:txBody>
      </p:sp>
      <p:sp>
        <p:nvSpPr>
          <p:cNvPr id="3" name="Content Placeholder 2"/>
          <p:cNvSpPr>
            <a:spLocks noGrp="1"/>
          </p:cNvSpPr>
          <p:nvPr>
            <p:ph idx="1"/>
          </p:nvPr>
        </p:nvSpPr>
        <p:spPr/>
        <p:txBody>
          <a:bodyPr/>
          <a:lstStyle/>
          <a:p>
            <a:r>
              <a:rPr lang="en-US" sz="2400" dirty="0"/>
              <a:t>The normal distribution is a continuous distribution looking like a bell. Statisticians use the expression “Bell Shaped Distribution”.</a:t>
            </a:r>
          </a:p>
          <a:p>
            <a:r>
              <a:rPr lang="en-US" sz="2400" dirty="0"/>
              <a:t>It is a beautiful distribution in which the mean, the median, and the mode are all equal to one another.</a:t>
            </a:r>
          </a:p>
          <a:p>
            <a:r>
              <a:rPr lang="en-US" sz="2400" dirty="0"/>
              <a:t>It is symmetrical about its mean.</a:t>
            </a:r>
          </a:p>
          <a:p>
            <a:r>
              <a:rPr lang="en-US" sz="2400" dirty="0"/>
              <a:t>If the tails of the normal distribution are extended, they will run parallel to the horizontal axis without actually touching it. (asymptotic to the x-axis)</a:t>
            </a:r>
          </a:p>
          <a:p>
            <a:r>
              <a:rPr lang="en-US" sz="2400" dirty="0"/>
              <a:t>The normal distribution has two parameters namely the mean µ and the standard deviation </a:t>
            </a:r>
            <a:r>
              <a:rPr lang="el-GR" sz="2400" dirty="0"/>
              <a:t>σ</a:t>
            </a:r>
            <a:endParaRPr lang="en-US" sz="2400" dirty="0"/>
          </a:p>
          <a:p>
            <a:pPr marL="0" indent="0">
              <a:buNone/>
            </a:pPr>
            <a:endParaRPr lang="en-IN" sz="2400" dirty="0"/>
          </a:p>
        </p:txBody>
      </p:sp>
    </p:spTree>
    <p:extLst>
      <p:ext uri="{BB962C8B-B14F-4D97-AF65-F5344CB8AC3E}">
        <p14:creationId xmlns:p14="http://schemas.microsoft.com/office/powerpoint/2010/main" val="187694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Normal Probability Density Function</a:t>
            </a:r>
          </a:p>
        </p:txBody>
      </p:sp>
      <p:sp>
        <p:nvSpPr>
          <p:cNvPr id="3" name="Content Placeholder 2"/>
          <p:cNvSpPr>
            <a:spLocks noGrp="1"/>
          </p:cNvSpPr>
          <p:nvPr>
            <p:ph idx="1"/>
          </p:nvPr>
        </p:nvSpPr>
        <p:spPr/>
        <p:txBody>
          <a:bodyPr/>
          <a:lstStyle/>
          <a:p>
            <a:pPr marL="0" indent="0">
              <a:buNone/>
            </a:pPr>
            <a:r>
              <a:rPr lang="en-US" sz="2400" dirty="0"/>
              <a:t>In the usual notation, the probability density function of the normal distribution is given below: </a:t>
            </a:r>
          </a:p>
          <a:p>
            <a:endParaRPr lang="en-US" sz="2400" dirty="0"/>
          </a:p>
          <a:p>
            <a:endParaRPr lang="en-US" sz="2400" dirty="0"/>
          </a:p>
          <a:p>
            <a:endParaRPr lang="en-US" sz="2400" dirty="0"/>
          </a:p>
          <a:p>
            <a:endParaRPr lang="en-US" sz="2400" dirty="0"/>
          </a:p>
          <a:p>
            <a:endParaRPr lang="en-US" sz="2400" dirty="0"/>
          </a:p>
          <a:p>
            <a:pPr marL="0" indent="0">
              <a:buNone/>
            </a:pPr>
            <a:r>
              <a:rPr lang="en-US" sz="2400" dirty="0"/>
              <a:t>x is a continuous normal random variable with  -∞ &lt; x &lt; ∞.</a:t>
            </a:r>
            <a:endParaRPr lang="en-IN" sz="2400" dirty="0"/>
          </a:p>
        </p:txBody>
      </p:sp>
      <p:pic>
        <p:nvPicPr>
          <p:cNvPr id="4" name="Picture 3">
            <a:extLst>
              <a:ext uri="{FF2B5EF4-FFF2-40B4-BE49-F238E27FC236}">
                <a16:creationId xmlns:a16="http://schemas.microsoft.com/office/drawing/2014/main" id="{41EDB540-DF9E-4331-B68E-FD282EA052F1}"/>
              </a:ext>
            </a:extLst>
          </p:cNvPr>
          <p:cNvPicPr>
            <a:picLocks noChangeAspect="1"/>
          </p:cNvPicPr>
          <p:nvPr/>
        </p:nvPicPr>
        <p:blipFill>
          <a:blip r:embed="rId2"/>
          <a:stretch>
            <a:fillRect/>
          </a:stretch>
        </p:blipFill>
        <p:spPr>
          <a:xfrm>
            <a:off x="955040" y="2768457"/>
            <a:ext cx="4860290" cy="1321086"/>
          </a:xfrm>
          <a:prstGeom prst="rect">
            <a:avLst/>
          </a:prstGeom>
        </p:spPr>
      </p:pic>
    </p:spTree>
    <p:extLst>
      <p:ext uri="{BB962C8B-B14F-4D97-AF65-F5344CB8AC3E}">
        <p14:creationId xmlns:p14="http://schemas.microsoft.com/office/powerpoint/2010/main" val="2834888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Standard Normal Distribution</a:t>
            </a:r>
          </a:p>
        </p:txBody>
      </p:sp>
      <p:sp>
        <p:nvSpPr>
          <p:cNvPr id="3" name="Content Placeholder 2"/>
          <p:cNvSpPr>
            <a:spLocks noGrp="1"/>
          </p:cNvSpPr>
          <p:nvPr>
            <p:ph idx="1"/>
          </p:nvPr>
        </p:nvSpPr>
        <p:spPr/>
        <p:txBody>
          <a:bodyPr/>
          <a:lstStyle/>
          <a:p>
            <a:r>
              <a:rPr lang="en-US" sz="2400" dirty="0"/>
              <a:t>The Standard Normal Variable is defined as follows:</a:t>
            </a:r>
          </a:p>
          <a:p>
            <a:endParaRPr lang="en-US" sz="2400" dirty="0"/>
          </a:p>
          <a:p>
            <a:endParaRPr lang="en-US" sz="2400" dirty="0"/>
          </a:p>
          <a:p>
            <a:r>
              <a:rPr lang="en-US" sz="2400" dirty="0"/>
              <a:t>Please note that Z is a pure number independent of the unit of measurement. The random variable Z follows a normal distribution with mean=0 and standard deviation =1.</a:t>
            </a:r>
            <a:endParaRPr lang="en-IN" sz="2400" dirty="0"/>
          </a:p>
        </p:txBody>
      </p:sp>
      <p:pic>
        <p:nvPicPr>
          <p:cNvPr id="4" name="Picture 3">
            <a:extLst>
              <a:ext uri="{FF2B5EF4-FFF2-40B4-BE49-F238E27FC236}">
                <a16:creationId xmlns:a16="http://schemas.microsoft.com/office/drawing/2014/main" id="{EC8FAA85-D649-4A11-B4E3-63F3AF933D57}"/>
              </a:ext>
            </a:extLst>
          </p:cNvPr>
          <p:cNvPicPr>
            <a:picLocks noChangeAspect="1"/>
          </p:cNvPicPr>
          <p:nvPr/>
        </p:nvPicPr>
        <p:blipFill>
          <a:blip r:embed="rId2"/>
          <a:stretch>
            <a:fillRect/>
          </a:stretch>
        </p:blipFill>
        <p:spPr>
          <a:xfrm>
            <a:off x="1186815" y="2025967"/>
            <a:ext cx="2228850" cy="733425"/>
          </a:xfrm>
          <a:prstGeom prst="rect">
            <a:avLst/>
          </a:prstGeom>
        </p:spPr>
      </p:pic>
      <p:pic>
        <p:nvPicPr>
          <p:cNvPr id="5" name="Picture 4">
            <a:extLst>
              <a:ext uri="{FF2B5EF4-FFF2-40B4-BE49-F238E27FC236}">
                <a16:creationId xmlns:a16="http://schemas.microsoft.com/office/drawing/2014/main" id="{9D82A30D-7B53-43B6-B7FF-9917165B4D30}"/>
              </a:ext>
            </a:extLst>
          </p:cNvPr>
          <p:cNvPicPr>
            <a:picLocks noChangeAspect="1"/>
          </p:cNvPicPr>
          <p:nvPr/>
        </p:nvPicPr>
        <p:blipFill>
          <a:blip r:embed="rId3"/>
          <a:stretch>
            <a:fillRect/>
          </a:stretch>
        </p:blipFill>
        <p:spPr>
          <a:xfrm>
            <a:off x="1114425" y="4190999"/>
            <a:ext cx="3124200" cy="1066800"/>
          </a:xfrm>
          <a:prstGeom prst="rect">
            <a:avLst/>
          </a:prstGeom>
        </p:spPr>
      </p:pic>
    </p:spTree>
    <p:extLst>
      <p:ext uri="{BB962C8B-B14F-4D97-AF65-F5344CB8AC3E}">
        <p14:creationId xmlns:p14="http://schemas.microsoft.com/office/powerpoint/2010/main" val="2433331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Example Problem</a:t>
            </a:r>
          </a:p>
        </p:txBody>
      </p:sp>
      <p:sp>
        <p:nvSpPr>
          <p:cNvPr id="3" name="Content Placeholder 2"/>
          <p:cNvSpPr>
            <a:spLocks noGrp="1"/>
          </p:cNvSpPr>
          <p:nvPr>
            <p:ph idx="1"/>
          </p:nvPr>
        </p:nvSpPr>
        <p:spPr/>
        <p:txBody>
          <a:bodyPr/>
          <a:lstStyle/>
          <a:p>
            <a:pPr marL="0" indent="0">
              <a:buNone/>
            </a:pPr>
            <a:r>
              <a:rPr lang="en-US" sz="2400" dirty="0"/>
              <a:t>The mean weight of a morning breakfast cereal pack is 0.295 kg with a standard deviation of 0.025 kg. The random variable weight of the pack follows a normal distribution.</a:t>
            </a:r>
          </a:p>
          <a:p>
            <a:pPr marL="0" indent="0">
              <a:buNone/>
            </a:pPr>
            <a:endParaRPr lang="en-US" sz="2400" dirty="0"/>
          </a:p>
          <a:p>
            <a:pPr marL="0" indent="0">
              <a:buNone/>
            </a:pPr>
            <a:r>
              <a:rPr lang="en-US" sz="2400" dirty="0"/>
              <a:t>a)What is the probability that the pack weighs less than 0.280 kg?</a:t>
            </a:r>
          </a:p>
          <a:p>
            <a:pPr marL="0" indent="0">
              <a:buNone/>
            </a:pPr>
            <a:endParaRPr lang="en-US" sz="2400" dirty="0"/>
          </a:p>
          <a:p>
            <a:pPr marL="0" indent="0">
              <a:buNone/>
            </a:pPr>
            <a:r>
              <a:rPr lang="en-US" sz="2400" dirty="0"/>
              <a:t>b)What is the probability that the pack weighs more than 0.350 kg?</a:t>
            </a:r>
          </a:p>
          <a:p>
            <a:pPr marL="0" indent="0">
              <a:buNone/>
            </a:pPr>
            <a:endParaRPr lang="en-US" sz="2400" dirty="0"/>
          </a:p>
          <a:p>
            <a:pPr marL="0" indent="0">
              <a:buNone/>
            </a:pPr>
            <a:r>
              <a:rPr lang="en-US" sz="2400" dirty="0"/>
              <a:t>c)What is the probability that the pack weighs between 0.260 kg to 0.340 kg?</a:t>
            </a:r>
            <a:endParaRPr lang="en-IN" sz="2400" dirty="0"/>
          </a:p>
        </p:txBody>
      </p:sp>
    </p:spTree>
    <p:extLst>
      <p:ext uri="{BB962C8B-B14F-4D97-AF65-F5344CB8AC3E}">
        <p14:creationId xmlns:p14="http://schemas.microsoft.com/office/powerpoint/2010/main" val="2603055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Solution-a)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3747752"/>
                <a:ext cx="10972800" cy="2687834"/>
              </a:xfrm>
            </p:spPr>
            <p:txBody>
              <a:bodyPr/>
              <a:lstStyle/>
              <a:p>
                <a:pPr marL="0" indent="0">
                  <a:buNone/>
                </a:pPr>
                <a:r>
                  <a:rPr lang="en-IN" sz="2000" dirty="0"/>
                  <a:t>z =</a:t>
                </a:r>
                <a:r>
                  <a:rPr lang="en-IN" sz="2400" dirty="0"/>
                  <a:t> </a:t>
                </a:r>
                <a14:m>
                  <m:oMath xmlns:m="http://schemas.openxmlformats.org/officeDocument/2006/math">
                    <m:f>
                      <m:fPr>
                        <m:ctrlPr>
                          <a:rPr lang="en-US" sz="2400" i="1" smtClean="0">
                            <a:latin typeface="Cambria Math" panose="02040503050406030204" pitchFamily="18" charset="0"/>
                          </a:rPr>
                        </m:ctrlPr>
                      </m:fPr>
                      <m:num>
                        <m:r>
                          <a:rPr lang="en-IN" sz="2400" b="0" i="1" smtClean="0">
                            <a:latin typeface="Cambria Math" panose="02040503050406030204" pitchFamily="18" charset="0"/>
                          </a:rPr>
                          <m:t>𝑥</m:t>
                        </m:r>
                        <m:r>
                          <a:rPr lang="en-IN" sz="2400" b="0" i="1" smtClean="0">
                            <a:latin typeface="Cambria Math" panose="02040503050406030204" pitchFamily="18" charset="0"/>
                          </a:rPr>
                          <m:t> − µ</m:t>
                        </m:r>
                      </m:num>
                      <m:den>
                        <m:r>
                          <m:rPr>
                            <m:sty m:val="p"/>
                          </m:rPr>
                          <a:rPr lang="el-GR" sz="2400" i="1" smtClean="0">
                            <a:latin typeface="Cambria Math" panose="02040503050406030204" pitchFamily="18" charset="0"/>
                          </a:rPr>
                          <m:t>σ</m:t>
                        </m:r>
                      </m:den>
                    </m:f>
                  </m:oMath>
                </a14:m>
                <a:r>
                  <a:rPr lang="en-IN" sz="2000" dirty="0"/>
                  <a:t> = (0.280-0.295)/0.025 = -0.6. </a:t>
                </a:r>
                <a:r>
                  <a:rPr lang="en-US" sz="2000" dirty="0"/>
                  <a:t>Click “Paste Function” of Microsoft Excel, then click the “statistical” option, then click the standard normal distribution option and enter the z value. You get the answer. Excel accepts directly both the negative and positive values of z. Excel always returns the cumulative probability value. When z is negative, the answer is direct. When z is positive, the answer is =1- the probability value returned by Excel. The answer for part a) of the question = 0.2743(Direct from Excel since z is negative). This says that 27.43 % of the packs weigh less than 0.280 kg</a:t>
                </a:r>
                <a:r>
                  <a:rPr lang="en-US" sz="2000" dirty="0" smtClean="0"/>
                  <a:t>.</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3747752"/>
                <a:ext cx="10972800" cy="2687834"/>
              </a:xfrm>
              <a:blipFill rotWithShape="0">
                <a:blip r:embed="rId2"/>
                <a:stretch>
                  <a:fillRect l="-556" r="-556"/>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B2EF2CBE-3184-411A-BB9A-FA0A408DF0B6}"/>
              </a:ext>
            </a:extLst>
          </p:cNvPr>
          <p:cNvPicPr>
            <a:picLocks noChangeAspect="1"/>
          </p:cNvPicPr>
          <p:nvPr/>
        </p:nvPicPr>
        <p:blipFill>
          <a:blip r:embed="rId3"/>
          <a:stretch>
            <a:fillRect/>
          </a:stretch>
        </p:blipFill>
        <p:spPr>
          <a:xfrm>
            <a:off x="3660933" y="1026515"/>
            <a:ext cx="4537122" cy="2817283"/>
          </a:xfrm>
          <a:prstGeom prst="rect">
            <a:avLst/>
          </a:prstGeom>
        </p:spPr>
      </p:pic>
    </p:spTree>
    <p:extLst>
      <p:ext uri="{BB962C8B-B14F-4D97-AF65-F5344CB8AC3E}">
        <p14:creationId xmlns:p14="http://schemas.microsoft.com/office/powerpoint/2010/main" val="3889265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Solution-b)</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3600450"/>
                <a:ext cx="10972800" cy="2525714"/>
              </a:xfrm>
            </p:spPr>
            <p:txBody>
              <a:bodyPr/>
              <a:lstStyle/>
              <a:p>
                <a:pPr marL="0" indent="0">
                  <a:buNone/>
                </a:pPr>
                <a:r>
                  <a:rPr lang="en-IN" sz="2000" dirty="0"/>
                  <a:t>z =</a:t>
                </a:r>
                <a:r>
                  <a:rPr lang="en-IN" sz="2400" dirty="0"/>
                  <a:t> </a:t>
                </a:r>
                <a14:m>
                  <m:oMath xmlns:m="http://schemas.openxmlformats.org/officeDocument/2006/math">
                    <m:f>
                      <m:fPr>
                        <m:ctrlPr>
                          <a:rPr lang="en-US" sz="2400" i="1" smtClean="0">
                            <a:latin typeface="Cambria Math" panose="02040503050406030204" pitchFamily="18" charset="0"/>
                          </a:rPr>
                        </m:ctrlPr>
                      </m:fPr>
                      <m:num>
                        <m:r>
                          <a:rPr lang="en-IN" sz="2400" b="0" i="1" smtClean="0">
                            <a:latin typeface="Cambria Math" panose="02040503050406030204" pitchFamily="18" charset="0"/>
                          </a:rPr>
                          <m:t>𝑥</m:t>
                        </m:r>
                        <m:r>
                          <a:rPr lang="en-IN" sz="2400" b="0" i="1" smtClean="0">
                            <a:latin typeface="Cambria Math" panose="02040503050406030204" pitchFamily="18" charset="0"/>
                          </a:rPr>
                          <m:t> − µ</m:t>
                        </m:r>
                      </m:num>
                      <m:den>
                        <m:r>
                          <m:rPr>
                            <m:sty m:val="p"/>
                          </m:rPr>
                          <a:rPr lang="el-GR" sz="2400" i="1" smtClean="0">
                            <a:latin typeface="Cambria Math" panose="02040503050406030204" pitchFamily="18" charset="0"/>
                          </a:rPr>
                          <m:t>σ</m:t>
                        </m:r>
                      </m:den>
                    </m:f>
                  </m:oMath>
                </a14:m>
                <a:r>
                  <a:rPr lang="en-IN" sz="2000" dirty="0"/>
                  <a:t> = </a:t>
                </a:r>
                <a:r>
                  <a:rPr lang="en-US" sz="2000" dirty="0"/>
                  <a:t>(0.350-0.295)/0.025 =2.2. Excel returns a value of 0.9861. Since z is</a:t>
                </a:r>
              </a:p>
              <a:p>
                <a:pPr marL="0" indent="0">
                  <a:buNone/>
                </a:pPr>
                <a:r>
                  <a:rPr lang="en-US" sz="2000" dirty="0"/>
                  <a:t>positive, the required probability is = 1-0.9861 =0.0139. This means that 1.39% of the</a:t>
                </a:r>
              </a:p>
              <a:p>
                <a:pPr marL="0" indent="0">
                  <a:buNone/>
                </a:pPr>
                <a:r>
                  <a:rPr lang="en-US" sz="2000" dirty="0"/>
                  <a:t>packs weigh more than 0.350 kg.</a:t>
                </a:r>
              </a:p>
              <a:p>
                <a:pPr marL="0" indent="0">
                  <a:buNone/>
                </a:pPr>
                <a:endParaRPr lang="en-US" sz="2000" dirty="0"/>
              </a:p>
              <a:p>
                <a:pPr marL="0" indent="0">
                  <a:buNone/>
                </a:pPr>
                <a:endParaRPr lang="en-IN"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3600450"/>
                <a:ext cx="10972800" cy="2525714"/>
              </a:xfrm>
              <a:blipFill rotWithShape="0">
                <a:blip r:embed="rId2"/>
                <a:stretch>
                  <a:fillRect l="-556"/>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9A4F2978-5531-46B4-BE65-DE59E71928F3}"/>
              </a:ext>
            </a:extLst>
          </p:cNvPr>
          <p:cNvPicPr>
            <a:picLocks noChangeAspect="1"/>
          </p:cNvPicPr>
          <p:nvPr/>
        </p:nvPicPr>
        <p:blipFill>
          <a:blip r:embed="rId3"/>
          <a:stretch>
            <a:fillRect/>
          </a:stretch>
        </p:blipFill>
        <p:spPr>
          <a:xfrm>
            <a:off x="3325187" y="809625"/>
            <a:ext cx="4494513" cy="2790825"/>
          </a:xfrm>
          <a:prstGeom prst="rect">
            <a:avLst/>
          </a:prstGeom>
        </p:spPr>
      </p:pic>
    </p:spTree>
    <p:extLst>
      <p:ext uri="{BB962C8B-B14F-4D97-AF65-F5344CB8AC3E}">
        <p14:creationId xmlns:p14="http://schemas.microsoft.com/office/powerpoint/2010/main" val="4211007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Solution-c)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3443435"/>
                <a:ext cx="10972800" cy="2929656"/>
              </a:xfrm>
            </p:spPr>
            <p:txBody>
              <a:bodyPr/>
              <a:lstStyle/>
              <a:p>
                <a:pPr marL="0" indent="0">
                  <a:buNone/>
                </a:pPr>
                <a:r>
                  <a:rPr lang="en-US" sz="2000" dirty="0"/>
                  <a:t>For this part, you have to first get the cumulative probability up to 0.340 kg and then subtract the cumulative probability up to 0.260.  </a:t>
                </a:r>
                <a:r>
                  <a:rPr lang="en-IN" sz="2000" dirty="0"/>
                  <a:t>z =</a:t>
                </a:r>
                <a:r>
                  <a:rPr lang="en-IN" sz="2400" dirty="0"/>
                  <a:t> </a:t>
                </a:r>
                <a14:m>
                  <m:oMath xmlns:m="http://schemas.openxmlformats.org/officeDocument/2006/math">
                    <m:f>
                      <m:fPr>
                        <m:ctrlPr>
                          <a:rPr lang="en-US" sz="2400" i="1" smtClean="0">
                            <a:latin typeface="Cambria Math" panose="02040503050406030204" pitchFamily="18" charset="0"/>
                          </a:rPr>
                        </m:ctrlPr>
                      </m:fPr>
                      <m:num>
                        <m:r>
                          <a:rPr lang="en-IN" sz="2400" b="0" i="1" smtClean="0">
                            <a:latin typeface="Cambria Math" panose="02040503050406030204" pitchFamily="18" charset="0"/>
                          </a:rPr>
                          <m:t>𝑥</m:t>
                        </m:r>
                        <m:r>
                          <a:rPr lang="en-IN" sz="2400" b="0" i="1" smtClean="0">
                            <a:latin typeface="Cambria Math" panose="02040503050406030204" pitchFamily="18" charset="0"/>
                          </a:rPr>
                          <m:t> − µ</m:t>
                        </m:r>
                      </m:num>
                      <m:den>
                        <m:r>
                          <m:rPr>
                            <m:sty m:val="p"/>
                          </m:rPr>
                          <a:rPr lang="el-GR" sz="2400" i="1" smtClean="0">
                            <a:latin typeface="Cambria Math" panose="02040503050406030204" pitchFamily="18" charset="0"/>
                          </a:rPr>
                          <m:t>σ</m:t>
                        </m:r>
                      </m:den>
                    </m:f>
                  </m:oMath>
                </a14:m>
                <a:r>
                  <a:rPr lang="en-IN" sz="2000" dirty="0"/>
                  <a:t> = </a:t>
                </a:r>
                <a:r>
                  <a:rPr lang="en-US" sz="2000" dirty="0"/>
                  <a:t>(0.340-0.295)/0.025 =1.8(up to 0.340)</a:t>
                </a:r>
              </a:p>
              <a:p>
                <a:pPr marL="0" indent="0">
                  <a:buNone/>
                </a:pPr>
                <a:r>
                  <a:rPr lang="en-IN" sz="2000" dirty="0">
                    <a:solidFill>
                      <a:prstClr val="black"/>
                    </a:solidFill>
                  </a:rPr>
                  <a:t>z =</a:t>
                </a:r>
                <a:r>
                  <a:rPr lang="en-IN" sz="2400" dirty="0">
                    <a:solidFill>
                      <a:prstClr val="black"/>
                    </a:solidFill>
                  </a:rPr>
                  <a:t> </a:t>
                </a:r>
                <a14:m>
                  <m:oMath xmlns:m="http://schemas.openxmlformats.org/officeDocument/2006/math">
                    <m:f>
                      <m:fPr>
                        <m:ctrlPr>
                          <a:rPr lang="en-US" sz="2400" i="1">
                            <a:solidFill>
                              <a:prstClr val="black"/>
                            </a:solidFill>
                            <a:latin typeface="Cambria Math" panose="02040503050406030204" pitchFamily="18" charset="0"/>
                          </a:rPr>
                        </m:ctrlPr>
                      </m:fPr>
                      <m:num>
                        <m:r>
                          <a:rPr lang="en-IN" sz="2400" i="1">
                            <a:solidFill>
                              <a:prstClr val="black"/>
                            </a:solidFill>
                            <a:latin typeface="Cambria Math" panose="02040503050406030204" pitchFamily="18" charset="0"/>
                          </a:rPr>
                          <m:t>𝑥</m:t>
                        </m:r>
                        <m:r>
                          <a:rPr lang="en-IN" sz="2400" i="1">
                            <a:solidFill>
                              <a:prstClr val="black"/>
                            </a:solidFill>
                            <a:latin typeface="Cambria Math" panose="02040503050406030204" pitchFamily="18" charset="0"/>
                          </a:rPr>
                          <m:t> − µ</m:t>
                        </m:r>
                      </m:num>
                      <m:den>
                        <m:r>
                          <m:rPr>
                            <m:sty m:val="p"/>
                          </m:rPr>
                          <a:rPr lang="el-GR" sz="2400" i="1">
                            <a:solidFill>
                              <a:prstClr val="black"/>
                            </a:solidFill>
                            <a:latin typeface="Cambria Math" panose="02040503050406030204" pitchFamily="18" charset="0"/>
                          </a:rPr>
                          <m:t>σ</m:t>
                        </m:r>
                      </m:den>
                    </m:f>
                  </m:oMath>
                </a14:m>
                <a:r>
                  <a:rPr lang="en-IN" sz="2000" dirty="0">
                    <a:solidFill>
                      <a:prstClr val="black"/>
                    </a:solidFill>
                  </a:rPr>
                  <a:t> = </a:t>
                </a:r>
                <a:r>
                  <a:rPr lang="en-US" sz="2000" dirty="0">
                    <a:solidFill>
                      <a:prstClr val="black"/>
                    </a:solidFill>
                  </a:rPr>
                  <a:t>(0.260-0.295)/0.025 = -1.4(up to 0.260). These two probabilities from Excel are 0.9641 and 0.0808 respectively. The answer is = 0.9641 - 0.0808 = 0.8833. This means that 88.33% of the packs weigh between 0.260 kg and 0.340 kg.</a:t>
                </a:r>
              </a:p>
              <a:p>
                <a:pPr marL="0" indent="0">
                  <a:buNone/>
                </a:pPr>
                <a:endParaRPr lang="en-US" sz="2000" dirty="0">
                  <a:solidFill>
                    <a:prstClr val="black"/>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3443435"/>
                <a:ext cx="10972800" cy="2929656"/>
              </a:xfrm>
              <a:blipFill rotWithShape="0">
                <a:blip r:embed="rId2"/>
                <a:stretch>
                  <a:fillRect l="-556" t="-1250"/>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99B1FE5A-76CF-484B-8EFF-8F337A710903}"/>
              </a:ext>
            </a:extLst>
          </p:cNvPr>
          <p:cNvPicPr>
            <a:picLocks noChangeAspect="1"/>
          </p:cNvPicPr>
          <p:nvPr/>
        </p:nvPicPr>
        <p:blipFill>
          <a:blip r:embed="rId3"/>
          <a:stretch>
            <a:fillRect/>
          </a:stretch>
        </p:blipFill>
        <p:spPr>
          <a:xfrm>
            <a:off x="3304457" y="731836"/>
            <a:ext cx="4555018" cy="2828395"/>
          </a:xfrm>
          <a:prstGeom prst="rect">
            <a:avLst/>
          </a:prstGeom>
        </p:spPr>
      </p:pic>
    </p:spTree>
    <p:extLst>
      <p:ext uri="{BB962C8B-B14F-4D97-AF65-F5344CB8AC3E}">
        <p14:creationId xmlns:p14="http://schemas.microsoft.com/office/powerpoint/2010/main" val="1895365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Example 2</a:t>
            </a:r>
          </a:p>
        </p:txBody>
      </p:sp>
      <p:sp>
        <p:nvSpPr>
          <p:cNvPr id="3" name="Content Placeholder 2"/>
          <p:cNvSpPr>
            <a:spLocks noGrp="1"/>
          </p:cNvSpPr>
          <p:nvPr>
            <p:ph idx="1"/>
          </p:nvPr>
        </p:nvSpPr>
        <p:spPr/>
        <p:txBody>
          <a:bodyPr/>
          <a:lstStyle/>
          <a:p>
            <a:pPr marL="0" indent="0">
              <a:buNone/>
            </a:pPr>
            <a:r>
              <a:rPr lang="en-US" sz="2400" dirty="0"/>
              <a:t>A company produces a bolt of length 10mm for its customers   The bolts produces are normally distributed with average length of 10.01mm  &amp; standard deviation 0.06mm </a:t>
            </a:r>
          </a:p>
          <a:p>
            <a:pPr marL="0" indent="0">
              <a:buNone/>
            </a:pPr>
            <a:r>
              <a:rPr lang="en-US" sz="2400" dirty="0"/>
              <a:t>(a) What is the probability that the bolt produced will be longer than 10.2 mm</a:t>
            </a:r>
          </a:p>
          <a:p>
            <a:pPr marL="0" indent="0">
              <a:buNone/>
            </a:pPr>
            <a:endParaRPr lang="en-US" sz="2400" dirty="0"/>
          </a:p>
          <a:p>
            <a:pPr marL="0" indent="0">
              <a:buNone/>
            </a:pPr>
            <a:r>
              <a:rPr lang="en-US" sz="2400" dirty="0"/>
              <a:t>(b) The sales team is negotiating with a new customer who has more stringent quality requirements. The new customer requires bolts shall be between 9.9 and 10.15 mm.  What is the probability that a bolt produces by the current process will be  acceptable to the new customer</a:t>
            </a:r>
          </a:p>
          <a:p>
            <a:pPr marL="0" indent="0">
              <a:buNone/>
            </a:pPr>
            <a:endParaRPr lang="en-US" sz="2400" dirty="0"/>
          </a:p>
          <a:p>
            <a:pPr marL="0" indent="0">
              <a:buNone/>
            </a:pPr>
            <a:r>
              <a:rPr lang="en-US" sz="2400" dirty="0"/>
              <a:t>(c) What is the length for which 99% of bolts produced will be less that the length?</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36079196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Solution a)</a:t>
            </a:r>
          </a:p>
        </p:txBody>
      </p:sp>
      <p:sp>
        <p:nvSpPr>
          <p:cNvPr id="3" name="Content Placeholder 2"/>
          <p:cNvSpPr>
            <a:spLocks noGrp="1"/>
          </p:cNvSpPr>
          <p:nvPr>
            <p:ph idx="1"/>
          </p:nvPr>
        </p:nvSpPr>
        <p:spPr/>
        <p:txBody>
          <a:bodyPr/>
          <a:lstStyle/>
          <a:p>
            <a:pPr marL="0" indent="0">
              <a:buNone/>
            </a:pPr>
            <a:r>
              <a:rPr lang="en-IN" sz="2400" dirty="0" smtClean="0"/>
              <a:t>The </a:t>
            </a:r>
            <a:r>
              <a:rPr lang="en-IN" sz="2400" dirty="0"/>
              <a:t>value required is greater than 10.2 (i.e. right tail)</a:t>
            </a:r>
          </a:p>
          <a:p>
            <a:pPr marL="0" indent="0">
              <a:buNone/>
            </a:pPr>
            <a:endParaRPr lang="en-IN" sz="2400" dirty="0"/>
          </a:p>
          <a:p>
            <a:pPr marL="0" indent="0">
              <a:buNone/>
            </a:pPr>
            <a:endParaRPr lang="en-IN" sz="2400" dirty="0"/>
          </a:p>
          <a:p>
            <a:pPr marL="0" indent="0">
              <a:buNone/>
            </a:pPr>
            <a:r>
              <a:rPr lang="en-IN" sz="2400" dirty="0"/>
              <a:t>The answer is 0.00077 = 0.077% probability</a:t>
            </a:r>
          </a:p>
        </p:txBody>
      </p:sp>
    </p:spTree>
    <p:extLst>
      <p:ext uri="{BB962C8B-B14F-4D97-AF65-F5344CB8AC3E}">
        <p14:creationId xmlns:p14="http://schemas.microsoft.com/office/powerpoint/2010/main" val="1362644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Solution b)</a:t>
            </a:r>
          </a:p>
        </p:txBody>
      </p:sp>
      <p:sp>
        <p:nvSpPr>
          <p:cNvPr id="3" name="Content Placeholder 2"/>
          <p:cNvSpPr>
            <a:spLocks noGrp="1"/>
          </p:cNvSpPr>
          <p:nvPr>
            <p:ph idx="1"/>
          </p:nvPr>
        </p:nvSpPr>
        <p:spPr/>
        <p:txBody>
          <a:bodyPr/>
          <a:lstStyle/>
          <a:p>
            <a:pPr marL="0" indent="0">
              <a:buNone/>
            </a:pPr>
            <a:r>
              <a:rPr lang="en-IN" sz="2400" dirty="0"/>
              <a:t>Since the probability between 10.15 and 9.90 is needed, we need to subtract the cumulative probability of 9.90 from the cumulative probability of 10.15</a:t>
            </a:r>
          </a:p>
          <a:p>
            <a:pPr marL="0" indent="0">
              <a:buNone/>
            </a:pPr>
            <a:endParaRPr lang="en-US" sz="2400" dirty="0"/>
          </a:p>
          <a:p>
            <a:pPr marL="0" indent="0">
              <a:buNone/>
            </a:pPr>
            <a:endParaRPr lang="en-US" sz="2400" dirty="0"/>
          </a:p>
          <a:p>
            <a:pPr marL="0" indent="0">
              <a:buNone/>
            </a:pPr>
            <a:r>
              <a:rPr lang="en-US" sz="2400" dirty="0"/>
              <a:t>Answer: 0.9568 i.e. 95.68% chance of meeting customer criteria. </a:t>
            </a:r>
            <a:endParaRPr lang="en-IN" sz="2400" dirty="0"/>
          </a:p>
        </p:txBody>
      </p:sp>
    </p:spTree>
    <p:extLst>
      <p:ext uri="{BB962C8B-B14F-4D97-AF65-F5344CB8AC3E}">
        <p14:creationId xmlns:p14="http://schemas.microsoft.com/office/powerpoint/2010/main" val="1616900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DBDE819A-3679-4C3F-9B15-CE967F8F2CC1}" type="datetime5">
              <a:rPr lang="en-US" smtClean="0">
                <a:solidFill>
                  <a:prstClr val="black">
                    <a:lumMod val="65000"/>
                    <a:lumOff val="35000"/>
                  </a:prstClr>
                </a:solidFill>
              </a:rPr>
              <a:pPr>
                <a:defRPr/>
              </a:pPr>
              <a:t>8-Feb-20</a:t>
            </a:fld>
            <a:endParaRPr lang="en-US" dirty="0">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pPr>
              <a:defRPr/>
            </a:pPr>
            <a:fld id="{68A28B74-D0B0-44C9-97BB-72A7317291C9}" type="slidenum">
              <a:rPr lang="en-US" smtClean="0">
                <a:solidFill>
                  <a:prstClr val="black">
                    <a:lumMod val="65000"/>
                    <a:lumOff val="35000"/>
                  </a:prstClr>
                </a:solidFill>
              </a:rPr>
              <a:pPr>
                <a:defRPr/>
              </a:pPr>
              <a:t>3</a:t>
            </a:fld>
            <a:endParaRPr lang="en-US">
              <a:solidFill>
                <a:prstClr val="black">
                  <a:lumMod val="65000"/>
                  <a:lumOff val="35000"/>
                </a:prstClr>
              </a:solidFill>
            </a:endParaRPr>
          </a:p>
        </p:txBody>
      </p:sp>
      <p:grpSp>
        <p:nvGrpSpPr>
          <p:cNvPr id="6" name="Group 203"/>
          <p:cNvGrpSpPr/>
          <p:nvPr/>
        </p:nvGrpSpPr>
        <p:grpSpPr>
          <a:xfrm>
            <a:off x="2536766" y="1752487"/>
            <a:ext cx="7636219" cy="4023083"/>
            <a:chOff x="-1" y="-2"/>
            <a:chExt cx="7636218" cy="4023081"/>
          </a:xfrm>
        </p:grpSpPr>
        <p:grpSp>
          <p:nvGrpSpPr>
            <p:cNvPr id="7" name="Group 182"/>
            <p:cNvGrpSpPr/>
            <p:nvPr/>
          </p:nvGrpSpPr>
          <p:grpSpPr>
            <a:xfrm>
              <a:off x="3143028" y="-2"/>
              <a:ext cx="2388705" cy="1005773"/>
              <a:chOff x="-1" y="-1"/>
              <a:chExt cx="2388704" cy="1005771"/>
            </a:xfrm>
          </p:grpSpPr>
          <p:sp>
            <p:nvSpPr>
              <p:cNvPr id="28" name="Shape 180"/>
              <p:cNvSpPr/>
              <p:nvPr/>
            </p:nvSpPr>
            <p:spPr>
              <a:xfrm>
                <a:off x="-1" y="-1"/>
                <a:ext cx="2011540" cy="1005771"/>
              </a:xfrm>
              <a:prstGeom prst="rect">
                <a:avLst/>
              </a:pr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0" tIns="0" rIns="0" bIns="0" numCol="1" anchor="t">
                <a:noAutofit/>
              </a:bodyPr>
              <a:lstStyle/>
              <a:p>
                <a:pPr lvl="0">
                  <a:defRPr sz="1583"/>
                </a:pPr>
                <a:endParaRPr/>
              </a:p>
            </p:txBody>
          </p:sp>
          <p:sp>
            <p:nvSpPr>
              <p:cNvPr id="29" name="Shape 181"/>
              <p:cNvSpPr/>
              <p:nvPr/>
            </p:nvSpPr>
            <p:spPr>
              <a:xfrm>
                <a:off x="377163" y="179551"/>
                <a:ext cx="2011540" cy="5740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583"/>
                </a:lvl1pPr>
              </a:lstStyle>
              <a:p>
                <a:pPr lvl="0">
                  <a:defRPr sz="1800"/>
                </a:pPr>
                <a:r>
                  <a:rPr sz="1583" b="1" dirty="0"/>
                  <a:t>Probability distributions</a:t>
                </a:r>
              </a:p>
            </p:txBody>
          </p:sp>
        </p:grpSp>
        <p:grpSp>
          <p:nvGrpSpPr>
            <p:cNvPr id="8" name="Group 185"/>
            <p:cNvGrpSpPr/>
            <p:nvPr/>
          </p:nvGrpSpPr>
          <p:grpSpPr>
            <a:xfrm>
              <a:off x="1257210" y="1508653"/>
              <a:ext cx="2571336" cy="1005772"/>
              <a:chOff x="-1" y="-1"/>
              <a:chExt cx="2571335" cy="1005771"/>
            </a:xfrm>
          </p:grpSpPr>
          <p:sp>
            <p:nvSpPr>
              <p:cNvPr id="26" name="Shape 183"/>
              <p:cNvSpPr/>
              <p:nvPr/>
            </p:nvSpPr>
            <p:spPr>
              <a:xfrm>
                <a:off x="-1" y="-1"/>
                <a:ext cx="2011540" cy="1005771"/>
              </a:xfrm>
              <a:prstGeom prst="rect">
                <a:avLst/>
              </a:pr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0" tIns="0" rIns="0" bIns="0" numCol="1" anchor="t">
                <a:noAutofit/>
              </a:bodyPr>
              <a:lstStyle/>
              <a:p>
                <a:pPr lvl="0">
                  <a:defRPr sz="1583"/>
                </a:pPr>
                <a:endParaRPr/>
              </a:p>
            </p:txBody>
          </p:sp>
          <p:sp>
            <p:nvSpPr>
              <p:cNvPr id="27" name="Shape 184"/>
              <p:cNvSpPr/>
              <p:nvPr/>
            </p:nvSpPr>
            <p:spPr>
              <a:xfrm>
                <a:off x="559794" y="377860"/>
                <a:ext cx="2011540" cy="332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583"/>
                </a:lvl1pPr>
              </a:lstStyle>
              <a:p>
                <a:pPr lvl="0">
                  <a:defRPr sz="1800"/>
                </a:pPr>
                <a:r>
                  <a:rPr sz="1583" dirty="0"/>
                  <a:t>Discrete</a:t>
                </a:r>
              </a:p>
            </p:txBody>
          </p:sp>
        </p:grpSp>
        <p:sp>
          <p:nvSpPr>
            <p:cNvPr id="9" name="Shape 186"/>
            <p:cNvSpPr/>
            <p:nvPr/>
          </p:nvSpPr>
          <p:spPr>
            <a:xfrm>
              <a:off x="2263088" y="1005035"/>
              <a:ext cx="1885784" cy="50299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800"/>
                  </a:lnTo>
                  <a:lnTo>
                    <a:pt x="0" y="10800"/>
                  </a:lnTo>
                  <a:lnTo>
                    <a:pt x="0" y="21600"/>
                  </a:lnTo>
                </a:path>
              </a:pathLst>
            </a:custGeom>
            <a:noFill/>
            <a:ln w="25400" cap="flat">
              <a:solidFill>
                <a:srgbClr val="3F6696"/>
              </a:solidFill>
              <a:prstDash val="solid"/>
              <a:bevel/>
            </a:ln>
            <a:effectLst/>
          </p:spPr>
          <p:txBody>
            <a:bodyPr wrap="square" lIns="0" tIns="0" rIns="0" bIns="0" numCol="1" anchor="ctr">
              <a:noAutofit/>
            </a:bodyPr>
            <a:lstStyle/>
            <a:p>
              <a:pPr lvl="0"/>
              <a:endParaRPr/>
            </a:p>
          </p:txBody>
        </p:sp>
        <p:grpSp>
          <p:nvGrpSpPr>
            <p:cNvPr id="10" name="Group 189"/>
            <p:cNvGrpSpPr/>
            <p:nvPr/>
          </p:nvGrpSpPr>
          <p:grpSpPr>
            <a:xfrm>
              <a:off x="-1" y="3017307"/>
              <a:ext cx="2580830" cy="1005772"/>
              <a:chOff x="-1" y="-1"/>
              <a:chExt cx="2580829" cy="1005771"/>
            </a:xfrm>
          </p:grpSpPr>
          <p:sp>
            <p:nvSpPr>
              <p:cNvPr id="24" name="Shape 187"/>
              <p:cNvSpPr/>
              <p:nvPr/>
            </p:nvSpPr>
            <p:spPr>
              <a:xfrm>
                <a:off x="-1" y="-1"/>
                <a:ext cx="2011540" cy="1005771"/>
              </a:xfrm>
              <a:prstGeom prst="rect">
                <a:avLst/>
              </a:pr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0" tIns="0" rIns="0" bIns="0" numCol="1" anchor="t">
                <a:noAutofit/>
              </a:bodyPr>
              <a:lstStyle/>
              <a:p>
                <a:pPr lvl="0">
                  <a:defRPr sz="1583"/>
                </a:pPr>
                <a:endParaRPr/>
              </a:p>
            </p:txBody>
          </p:sp>
          <p:sp>
            <p:nvSpPr>
              <p:cNvPr id="25" name="Shape 188"/>
              <p:cNvSpPr/>
              <p:nvPr/>
            </p:nvSpPr>
            <p:spPr>
              <a:xfrm>
                <a:off x="569288" y="283727"/>
                <a:ext cx="2011540" cy="332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583"/>
                </a:lvl1pPr>
              </a:lstStyle>
              <a:p>
                <a:pPr lvl="0">
                  <a:defRPr sz="1800"/>
                </a:pPr>
                <a:r>
                  <a:rPr sz="1583" dirty="0"/>
                  <a:t>Binomial</a:t>
                </a:r>
              </a:p>
            </p:txBody>
          </p:sp>
        </p:grpSp>
        <p:sp>
          <p:nvSpPr>
            <p:cNvPr id="11" name="Shape 190"/>
            <p:cNvSpPr/>
            <p:nvPr/>
          </p:nvSpPr>
          <p:spPr>
            <a:xfrm>
              <a:off x="1005730" y="2514028"/>
              <a:ext cx="1257359" cy="50299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800"/>
                  </a:lnTo>
                  <a:lnTo>
                    <a:pt x="0" y="10800"/>
                  </a:lnTo>
                  <a:lnTo>
                    <a:pt x="0" y="21600"/>
                  </a:lnTo>
                </a:path>
              </a:pathLst>
            </a:custGeom>
            <a:noFill/>
            <a:ln w="25400" cap="flat">
              <a:solidFill>
                <a:srgbClr val="4775AB"/>
              </a:solidFill>
              <a:prstDash val="solid"/>
              <a:bevel/>
            </a:ln>
            <a:effectLst/>
          </p:spPr>
          <p:txBody>
            <a:bodyPr wrap="square" lIns="0" tIns="0" rIns="0" bIns="0" numCol="1" anchor="ctr">
              <a:noAutofit/>
            </a:bodyPr>
            <a:lstStyle/>
            <a:p>
              <a:pPr lvl="0"/>
              <a:endParaRPr/>
            </a:p>
          </p:txBody>
        </p:sp>
        <p:grpSp>
          <p:nvGrpSpPr>
            <p:cNvPr id="12" name="Group 193"/>
            <p:cNvGrpSpPr/>
            <p:nvPr/>
          </p:nvGrpSpPr>
          <p:grpSpPr>
            <a:xfrm>
              <a:off x="2514422" y="3017307"/>
              <a:ext cx="2560898" cy="1005772"/>
              <a:chOff x="-1" y="-1"/>
              <a:chExt cx="2560897" cy="1005771"/>
            </a:xfrm>
          </p:grpSpPr>
          <p:sp>
            <p:nvSpPr>
              <p:cNvPr id="22" name="Shape 191"/>
              <p:cNvSpPr/>
              <p:nvPr/>
            </p:nvSpPr>
            <p:spPr>
              <a:xfrm>
                <a:off x="-1" y="-1"/>
                <a:ext cx="2011540" cy="1005771"/>
              </a:xfrm>
              <a:prstGeom prst="rect">
                <a:avLst/>
              </a:pr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0" tIns="0" rIns="0" bIns="0" numCol="1" anchor="t">
                <a:noAutofit/>
              </a:bodyPr>
              <a:lstStyle/>
              <a:p>
                <a:pPr lvl="0">
                  <a:defRPr sz="1583"/>
                </a:pPr>
                <a:endParaRPr/>
              </a:p>
            </p:txBody>
          </p:sp>
          <p:sp>
            <p:nvSpPr>
              <p:cNvPr id="23" name="Shape 192"/>
              <p:cNvSpPr/>
              <p:nvPr/>
            </p:nvSpPr>
            <p:spPr>
              <a:xfrm>
                <a:off x="549356" y="325748"/>
                <a:ext cx="2011540" cy="332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583"/>
                </a:lvl1pPr>
              </a:lstStyle>
              <a:p>
                <a:pPr lvl="0">
                  <a:defRPr sz="1800"/>
                </a:pPr>
                <a:r>
                  <a:rPr sz="1583" dirty="0"/>
                  <a:t>Poisson</a:t>
                </a:r>
              </a:p>
            </p:txBody>
          </p:sp>
        </p:grpSp>
        <p:sp>
          <p:nvSpPr>
            <p:cNvPr id="13" name="Shape 194"/>
            <p:cNvSpPr/>
            <p:nvPr/>
          </p:nvSpPr>
          <p:spPr>
            <a:xfrm>
              <a:off x="2263088" y="2514028"/>
              <a:ext cx="1257360" cy="5029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0800"/>
                  </a:lnTo>
                  <a:lnTo>
                    <a:pt x="21600" y="10800"/>
                  </a:lnTo>
                  <a:lnTo>
                    <a:pt x="21600" y="21600"/>
                  </a:lnTo>
                </a:path>
              </a:pathLst>
            </a:custGeom>
            <a:noFill/>
            <a:ln w="25400" cap="flat">
              <a:solidFill>
                <a:srgbClr val="4775AB"/>
              </a:solidFill>
              <a:prstDash val="solid"/>
              <a:bevel/>
            </a:ln>
            <a:effectLst/>
          </p:spPr>
          <p:txBody>
            <a:bodyPr wrap="square" lIns="0" tIns="0" rIns="0" bIns="0" numCol="1" anchor="ctr">
              <a:noAutofit/>
            </a:bodyPr>
            <a:lstStyle/>
            <a:p>
              <a:pPr lvl="0"/>
              <a:endParaRPr/>
            </a:p>
          </p:txBody>
        </p:sp>
        <p:grpSp>
          <p:nvGrpSpPr>
            <p:cNvPr id="14" name="Group 197"/>
            <p:cNvGrpSpPr/>
            <p:nvPr/>
          </p:nvGrpSpPr>
          <p:grpSpPr>
            <a:xfrm>
              <a:off x="5028846" y="1508653"/>
              <a:ext cx="2400602" cy="1005772"/>
              <a:chOff x="-1" y="-1"/>
              <a:chExt cx="2400601" cy="1005771"/>
            </a:xfrm>
          </p:grpSpPr>
          <p:sp>
            <p:nvSpPr>
              <p:cNvPr id="20" name="Shape 195"/>
              <p:cNvSpPr/>
              <p:nvPr/>
            </p:nvSpPr>
            <p:spPr>
              <a:xfrm>
                <a:off x="-1" y="-1"/>
                <a:ext cx="2011540" cy="1005771"/>
              </a:xfrm>
              <a:prstGeom prst="rect">
                <a:avLst/>
              </a:pr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0" tIns="0" rIns="0" bIns="0" numCol="1" anchor="t">
                <a:noAutofit/>
              </a:bodyPr>
              <a:lstStyle/>
              <a:p>
                <a:pPr lvl="0">
                  <a:defRPr sz="1583"/>
                </a:pPr>
                <a:endParaRPr/>
              </a:p>
            </p:txBody>
          </p:sp>
          <p:sp>
            <p:nvSpPr>
              <p:cNvPr id="21" name="Shape 196"/>
              <p:cNvSpPr/>
              <p:nvPr/>
            </p:nvSpPr>
            <p:spPr>
              <a:xfrm>
                <a:off x="389060" y="336101"/>
                <a:ext cx="2011540" cy="332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583"/>
                </a:lvl1pPr>
              </a:lstStyle>
              <a:p>
                <a:pPr lvl="0">
                  <a:defRPr sz="1800"/>
                </a:pPr>
                <a:r>
                  <a:rPr sz="1583" dirty="0"/>
                  <a:t>Continuous</a:t>
                </a:r>
              </a:p>
            </p:txBody>
          </p:sp>
        </p:grpSp>
        <p:sp>
          <p:nvSpPr>
            <p:cNvPr id="15" name="Shape 198"/>
            <p:cNvSpPr/>
            <p:nvPr/>
          </p:nvSpPr>
          <p:spPr>
            <a:xfrm>
              <a:off x="4148872" y="1005035"/>
              <a:ext cx="1885784" cy="5029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0800"/>
                  </a:lnTo>
                  <a:lnTo>
                    <a:pt x="21600" y="10800"/>
                  </a:lnTo>
                  <a:lnTo>
                    <a:pt x="21600" y="21600"/>
                  </a:lnTo>
                </a:path>
              </a:pathLst>
            </a:custGeom>
            <a:noFill/>
            <a:ln w="25400" cap="flat">
              <a:solidFill>
                <a:srgbClr val="3F6696"/>
              </a:solidFill>
              <a:prstDash val="solid"/>
              <a:bevel/>
            </a:ln>
            <a:effectLst/>
          </p:spPr>
          <p:txBody>
            <a:bodyPr wrap="square" lIns="0" tIns="0" rIns="0" bIns="0" numCol="1" anchor="ctr">
              <a:noAutofit/>
            </a:bodyPr>
            <a:lstStyle/>
            <a:p>
              <a:pPr lvl="0"/>
              <a:endParaRPr/>
            </a:p>
          </p:txBody>
        </p:sp>
        <p:grpSp>
          <p:nvGrpSpPr>
            <p:cNvPr id="16" name="Group 201"/>
            <p:cNvGrpSpPr/>
            <p:nvPr/>
          </p:nvGrpSpPr>
          <p:grpSpPr>
            <a:xfrm>
              <a:off x="5028846" y="3017307"/>
              <a:ext cx="2607371" cy="1005772"/>
              <a:chOff x="-1" y="-1"/>
              <a:chExt cx="2607370" cy="1005771"/>
            </a:xfrm>
          </p:grpSpPr>
          <p:sp>
            <p:nvSpPr>
              <p:cNvPr id="18" name="Shape 199"/>
              <p:cNvSpPr/>
              <p:nvPr/>
            </p:nvSpPr>
            <p:spPr>
              <a:xfrm>
                <a:off x="-1" y="-1"/>
                <a:ext cx="2011540" cy="1005771"/>
              </a:xfrm>
              <a:prstGeom prst="rect">
                <a:avLst/>
              </a:pr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0" tIns="0" rIns="0" bIns="0" numCol="1" anchor="t">
                <a:noAutofit/>
              </a:bodyPr>
              <a:lstStyle/>
              <a:p>
                <a:pPr lvl="0">
                  <a:defRPr sz="1583"/>
                </a:pPr>
                <a:endParaRPr/>
              </a:p>
            </p:txBody>
          </p:sp>
          <p:sp>
            <p:nvSpPr>
              <p:cNvPr id="19" name="Shape 200"/>
              <p:cNvSpPr/>
              <p:nvPr/>
            </p:nvSpPr>
            <p:spPr>
              <a:xfrm>
                <a:off x="595829" y="283728"/>
                <a:ext cx="2011540" cy="332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583"/>
                </a:lvl1pPr>
              </a:lstStyle>
              <a:p>
                <a:pPr lvl="0">
                  <a:defRPr sz="1800"/>
                </a:pPr>
                <a:r>
                  <a:rPr sz="1583" dirty="0"/>
                  <a:t>Normal</a:t>
                </a:r>
              </a:p>
            </p:txBody>
          </p:sp>
        </p:grpSp>
        <p:sp>
          <p:nvSpPr>
            <p:cNvPr id="17" name="Shape 202"/>
            <p:cNvSpPr/>
            <p:nvPr/>
          </p:nvSpPr>
          <p:spPr>
            <a:xfrm>
              <a:off x="6034655" y="2514028"/>
              <a:ext cx="1" cy="502999"/>
            </a:xfrm>
            <a:prstGeom prst="line">
              <a:avLst/>
            </a:prstGeom>
            <a:noFill/>
            <a:ln w="25400" cap="flat">
              <a:solidFill>
                <a:srgbClr val="4775AB"/>
              </a:solidFill>
              <a:prstDash val="solid"/>
              <a:bevel/>
            </a:ln>
            <a:effectLst/>
          </p:spPr>
          <p:txBody>
            <a:bodyPr wrap="square" lIns="0" tIns="0" rIns="0" bIns="0" numCol="1" anchor="t">
              <a:noAutofit/>
            </a:bodyPr>
            <a:lstStyle/>
            <a:p>
              <a:pPr lvl="0" defTabSz="457200">
                <a:defRPr sz="1200">
                  <a:latin typeface="+mj-lt"/>
                  <a:ea typeface="+mj-ea"/>
                  <a:cs typeface="+mj-cs"/>
                  <a:sym typeface="Helvetica"/>
                </a:defRPr>
              </a:pPr>
              <a:endParaRPr/>
            </a:p>
          </p:txBody>
        </p:sp>
      </p:grpSp>
    </p:spTree>
    <p:extLst>
      <p:ext uri="{BB962C8B-B14F-4D97-AF65-F5344CB8AC3E}">
        <p14:creationId xmlns:p14="http://schemas.microsoft.com/office/powerpoint/2010/main" val="93086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p:tmAbs val="0"/>
                                  </p:iterate>
                                  <p:childTnLst>
                                    <p:set>
                                      <p:cBhvr>
                                        <p:cTn id="6" fill="hold"/>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Solution c)</a:t>
            </a:r>
          </a:p>
        </p:txBody>
      </p:sp>
      <p:sp>
        <p:nvSpPr>
          <p:cNvPr id="3" name="Content Placeholder 2"/>
          <p:cNvSpPr>
            <a:spLocks noGrp="1"/>
          </p:cNvSpPr>
          <p:nvPr>
            <p:ph idx="1"/>
          </p:nvPr>
        </p:nvSpPr>
        <p:spPr/>
        <p:txBody>
          <a:bodyPr/>
          <a:lstStyle/>
          <a:p>
            <a:pPr marL="0" indent="0">
              <a:buNone/>
            </a:pPr>
            <a:r>
              <a:rPr lang="en-IN" sz="2400" dirty="0"/>
              <a:t>In this question the probability is given and we are required to calculate the value below which (to left of which) 99% of area lies. </a:t>
            </a:r>
          </a:p>
          <a:p>
            <a:pPr marL="0" indent="0">
              <a:buNone/>
            </a:pPr>
            <a:endParaRPr lang="en-US" sz="2400" dirty="0"/>
          </a:p>
          <a:p>
            <a:pPr marL="0" indent="0">
              <a:buNone/>
            </a:pPr>
            <a:endParaRPr lang="en-US" sz="2400" dirty="0"/>
          </a:p>
          <a:p>
            <a:pPr marL="0" indent="0">
              <a:buNone/>
            </a:pPr>
            <a:r>
              <a:rPr lang="en-US" sz="2400" dirty="0"/>
              <a:t>Answer: 99% of bolts will be smaller than 10.14958 mm </a:t>
            </a:r>
            <a:endParaRPr lang="en-IN" sz="2400" dirty="0"/>
          </a:p>
        </p:txBody>
      </p:sp>
    </p:spTree>
    <p:extLst>
      <p:ext uri="{BB962C8B-B14F-4D97-AF65-F5344CB8AC3E}">
        <p14:creationId xmlns:p14="http://schemas.microsoft.com/office/powerpoint/2010/main" val="3203639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Binomial Distribution</a:t>
            </a:r>
          </a:p>
        </p:txBody>
      </p:sp>
      <p:sp>
        <p:nvSpPr>
          <p:cNvPr id="3" name="Content Placeholder 2"/>
          <p:cNvSpPr>
            <a:spLocks noGrp="1"/>
          </p:cNvSpPr>
          <p:nvPr>
            <p:ph idx="1"/>
          </p:nvPr>
        </p:nvSpPr>
        <p:spPr>
          <a:xfrm>
            <a:off x="609600" y="1600201"/>
            <a:ext cx="10972800" cy="5059217"/>
          </a:xfrm>
        </p:spPr>
        <p:txBody>
          <a:bodyPr/>
          <a:lstStyle/>
          <a:p>
            <a:r>
              <a:rPr lang="en-US" sz="2400" dirty="0"/>
              <a:t>The Binomial Distribution is a widely used probability distribution of a discrete random variable.</a:t>
            </a:r>
          </a:p>
          <a:p>
            <a:endParaRPr lang="en-US" sz="2400" dirty="0"/>
          </a:p>
          <a:p>
            <a:r>
              <a:rPr lang="en-US" sz="2400" dirty="0"/>
              <a:t>It plays a major role in </a:t>
            </a:r>
            <a:r>
              <a:rPr lang="en-US" sz="2400" b="1" dirty="0"/>
              <a:t>quality control </a:t>
            </a:r>
            <a:r>
              <a:rPr lang="en-US" sz="2400" dirty="0"/>
              <a:t>and </a:t>
            </a:r>
            <a:r>
              <a:rPr lang="en-US" sz="2400" b="1" dirty="0"/>
              <a:t>quality assurance </a:t>
            </a:r>
            <a:r>
              <a:rPr lang="en-US" sz="2400" dirty="0"/>
              <a:t>function. Manufacturing units do use the binomial distribution for </a:t>
            </a:r>
            <a:r>
              <a:rPr lang="en-US" sz="2400" b="1" dirty="0"/>
              <a:t>defective</a:t>
            </a:r>
            <a:r>
              <a:rPr lang="en-US" sz="2400" dirty="0"/>
              <a:t> analysis.</a:t>
            </a:r>
          </a:p>
          <a:p>
            <a:endParaRPr lang="en-US" sz="2400" dirty="0"/>
          </a:p>
          <a:p>
            <a:r>
              <a:rPr lang="en-US" sz="2400" dirty="0"/>
              <a:t>Reducing the number of defectives using the proportion defective control chart (p chart) is an accepted practice in manufacturing organizations.</a:t>
            </a:r>
          </a:p>
          <a:p>
            <a:endParaRPr lang="en-US" sz="2400" dirty="0"/>
          </a:p>
          <a:p>
            <a:r>
              <a:rPr lang="en-US" sz="2400" dirty="0"/>
              <a:t>Binomial distribution is also being used in </a:t>
            </a:r>
            <a:r>
              <a:rPr lang="en-US" sz="2400" b="1" dirty="0"/>
              <a:t>service organizations </a:t>
            </a:r>
            <a:r>
              <a:rPr lang="en-US" sz="2400" dirty="0"/>
              <a:t>like banks, and insurance corporations to get an idea of the proportion customers who are satisfied with the service quality.</a:t>
            </a:r>
            <a:endParaRPr lang="en-IN" sz="2400" dirty="0"/>
          </a:p>
        </p:txBody>
      </p:sp>
    </p:spTree>
    <p:extLst>
      <p:ext uri="{BB962C8B-B14F-4D97-AF65-F5344CB8AC3E}">
        <p14:creationId xmlns:p14="http://schemas.microsoft.com/office/powerpoint/2010/main" val="2749431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solidFill>
                  <a:schemeClr val="accent5">
                    <a:lumMod val="75000"/>
                  </a:schemeClr>
                </a:solidFill>
              </a:rPr>
              <a:t>Conditions for Applying Binomial </a:t>
            </a:r>
            <a:br>
              <a:rPr lang="en-US" sz="4000" b="1" dirty="0">
                <a:solidFill>
                  <a:schemeClr val="accent5">
                    <a:lumMod val="75000"/>
                  </a:schemeClr>
                </a:solidFill>
              </a:rPr>
            </a:br>
            <a:r>
              <a:rPr lang="en-US" sz="4000" b="1" dirty="0">
                <a:solidFill>
                  <a:schemeClr val="accent5">
                    <a:lumMod val="75000"/>
                  </a:schemeClr>
                </a:solidFill>
              </a:rPr>
              <a:t>Distribution (Bernoulli Process)</a:t>
            </a:r>
            <a:endParaRPr lang="en-IN" sz="4000" b="1" dirty="0">
              <a:solidFill>
                <a:schemeClr val="accent5">
                  <a:lumMod val="75000"/>
                </a:schemeClr>
              </a:solidFill>
            </a:endParaRPr>
          </a:p>
        </p:txBody>
      </p:sp>
      <p:sp>
        <p:nvSpPr>
          <p:cNvPr id="3" name="Content Placeholder 2"/>
          <p:cNvSpPr>
            <a:spLocks noGrp="1"/>
          </p:cNvSpPr>
          <p:nvPr>
            <p:ph idx="1"/>
          </p:nvPr>
        </p:nvSpPr>
        <p:spPr/>
        <p:txBody>
          <a:bodyPr/>
          <a:lstStyle/>
          <a:p>
            <a:r>
              <a:rPr lang="en-US" sz="2400" dirty="0"/>
              <a:t>Trials are independent and random.</a:t>
            </a:r>
          </a:p>
          <a:p>
            <a:r>
              <a:rPr lang="en-US" sz="2400" dirty="0"/>
              <a:t>There are fixed number of trials (n trials).</a:t>
            </a:r>
          </a:p>
          <a:p>
            <a:r>
              <a:rPr lang="en-US" sz="2400" dirty="0"/>
              <a:t>There are only two outcomes of the trial designated as success or failure.</a:t>
            </a:r>
          </a:p>
          <a:p>
            <a:r>
              <a:rPr lang="en-US" sz="2400" dirty="0"/>
              <a:t>The probability of success is uniform through out the n trials</a:t>
            </a:r>
            <a:endParaRPr lang="en-IN" sz="2400" dirty="0"/>
          </a:p>
        </p:txBody>
      </p:sp>
    </p:spTree>
    <p:extLst>
      <p:ext uri="{BB962C8B-B14F-4D97-AF65-F5344CB8AC3E}">
        <p14:creationId xmlns:p14="http://schemas.microsoft.com/office/powerpoint/2010/main" val="3242244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accent5">
                    <a:lumMod val="75000"/>
                  </a:schemeClr>
                </a:solidFill>
              </a:rPr>
              <a:t>Binomial Probability Function</a:t>
            </a:r>
            <a:endParaRPr lang="en-IN" sz="4000" b="1" dirty="0">
              <a:solidFill>
                <a:schemeClr val="accent5">
                  <a:lumMod val="75000"/>
                </a:schemeClr>
              </a:solidFill>
            </a:endParaRPr>
          </a:p>
        </p:txBody>
      </p:sp>
      <p:sp>
        <p:nvSpPr>
          <p:cNvPr id="3" name="Content Placeholder 2"/>
          <p:cNvSpPr>
            <a:spLocks noGrp="1"/>
          </p:cNvSpPr>
          <p:nvPr>
            <p:ph idx="1"/>
          </p:nvPr>
        </p:nvSpPr>
        <p:spPr/>
        <p:txBody>
          <a:bodyPr/>
          <a:lstStyle/>
          <a:p>
            <a:r>
              <a:rPr lang="en-US" sz="2000" dirty="0"/>
              <a:t>The probability of getting x successes out of n trials is indeed the definition of a Binomial Distribution. The Binomial Probability Function is given by the following expression</a:t>
            </a:r>
          </a:p>
          <a:p>
            <a:endParaRPr lang="en-US" sz="2000" dirty="0"/>
          </a:p>
          <a:p>
            <a:endParaRPr lang="en-IN" sz="2000" dirty="0"/>
          </a:p>
          <a:p>
            <a:r>
              <a:rPr lang="en-US" sz="2000" dirty="0"/>
              <a:t>Where P(x) is the probability of getting x successes in n trials</a:t>
            </a:r>
          </a:p>
          <a:p>
            <a:endParaRPr lang="en-US" sz="2000" dirty="0"/>
          </a:p>
          <a:p>
            <a:endParaRPr lang="en-US" sz="2000" dirty="0"/>
          </a:p>
          <a:p>
            <a:endParaRPr lang="en-US" sz="2000" dirty="0"/>
          </a:p>
          <a:p>
            <a:r>
              <a:rPr lang="en-US" sz="2000" dirty="0"/>
              <a:t>p is the probability of success, which is the same through out the n trials.</a:t>
            </a:r>
          </a:p>
          <a:p>
            <a:r>
              <a:rPr lang="en-US" sz="2000" dirty="0"/>
              <a:t>p is the parameter of the Binomial distribution</a:t>
            </a:r>
            <a:endParaRPr lang="en-IN" sz="2000" dirty="0"/>
          </a:p>
        </p:txBody>
      </p:sp>
      <p:pic>
        <p:nvPicPr>
          <p:cNvPr id="4" name="Picture 3">
            <a:extLst>
              <a:ext uri="{FF2B5EF4-FFF2-40B4-BE49-F238E27FC236}">
                <a16:creationId xmlns:a16="http://schemas.microsoft.com/office/drawing/2014/main" id="{870B39F0-2299-4276-94AB-377FE05A816A}"/>
              </a:ext>
            </a:extLst>
          </p:cNvPr>
          <p:cNvPicPr>
            <a:picLocks noChangeAspect="1"/>
          </p:cNvPicPr>
          <p:nvPr/>
        </p:nvPicPr>
        <p:blipFill>
          <a:blip r:embed="rId2"/>
          <a:stretch>
            <a:fillRect/>
          </a:stretch>
        </p:blipFill>
        <p:spPr>
          <a:xfrm>
            <a:off x="1184419" y="2280073"/>
            <a:ext cx="2722563" cy="751330"/>
          </a:xfrm>
          <a:prstGeom prst="rect">
            <a:avLst/>
          </a:prstGeom>
        </p:spPr>
      </p:pic>
      <p:sp>
        <p:nvSpPr>
          <p:cNvPr id="5" name="TextBox 4">
            <a:extLst>
              <a:ext uri="{FF2B5EF4-FFF2-40B4-BE49-F238E27FC236}">
                <a16:creationId xmlns:a16="http://schemas.microsoft.com/office/drawing/2014/main" id="{3220056D-E02D-4F38-8455-0E94FB26A61F}"/>
              </a:ext>
            </a:extLst>
          </p:cNvPr>
          <p:cNvSpPr txBox="1"/>
          <p:nvPr/>
        </p:nvSpPr>
        <p:spPr>
          <a:xfrm>
            <a:off x="4174838" y="2554199"/>
            <a:ext cx="3657600" cy="369332"/>
          </a:xfrm>
          <a:prstGeom prst="rect">
            <a:avLst/>
          </a:prstGeom>
          <a:noFill/>
        </p:spPr>
        <p:txBody>
          <a:bodyPr wrap="square" rtlCol="0">
            <a:spAutoFit/>
          </a:bodyPr>
          <a:lstStyle/>
          <a:p>
            <a:r>
              <a:rPr lang="en-US" dirty="0"/>
              <a:t>x can take values 0, 1, 2, ………., n</a:t>
            </a:r>
            <a:endParaRPr lang="en-IN" dirty="0"/>
          </a:p>
        </p:txBody>
      </p:sp>
      <p:pic>
        <p:nvPicPr>
          <p:cNvPr id="6" name="Picture 5">
            <a:extLst>
              <a:ext uri="{FF2B5EF4-FFF2-40B4-BE49-F238E27FC236}">
                <a16:creationId xmlns:a16="http://schemas.microsoft.com/office/drawing/2014/main" id="{FB8EFA80-CDCA-4A6D-A105-8B19840BDC88}"/>
              </a:ext>
            </a:extLst>
          </p:cNvPr>
          <p:cNvPicPr>
            <a:picLocks noChangeAspect="1"/>
          </p:cNvPicPr>
          <p:nvPr/>
        </p:nvPicPr>
        <p:blipFill>
          <a:blip r:embed="rId3"/>
          <a:stretch>
            <a:fillRect/>
          </a:stretch>
        </p:blipFill>
        <p:spPr>
          <a:xfrm>
            <a:off x="1066903" y="3429000"/>
            <a:ext cx="470850" cy="669067"/>
          </a:xfrm>
          <a:prstGeom prst="rect">
            <a:avLst/>
          </a:prstGeom>
        </p:spPr>
      </p:pic>
      <p:sp>
        <p:nvSpPr>
          <p:cNvPr id="7" name="TextBox 6">
            <a:extLst>
              <a:ext uri="{FF2B5EF4-FFF2-40B4-BE49-F238E27FC236}">
                <a16:creationId xmlns:a16="http://schemas.microsoft.com/office/drawing/2014/main" id="{129834EB-D322-4858-940A-73CDFAAD7AA7}"/>
              </a:ext>
            </a:extLst>
          </p:cNvPr>
          <p:cNvSpPr txBox="1"/>
          <p:nvPr/>
        </p:nvSpPr>
        <p:spPr>
          <a:xfrm>
            <a:off x="1685638" y="3578867"/>
            <a:ext cx="8409708" cy="369332"/>
          </a:xfrm>
          <a:prstGeom prst="rect">
            <a:avLst/>
          </a:prstGeom>
          <a:noFill/>
        </p:spPr>
        <p:txBody>
          <a:bodyPr wrap="square" rtlCol="0">
            <a:spAutoFit/>
          </a:bodyPr>
          <a:lstStyle/>
          <a:p>
            <a:r>
              <a:rPr lang="en-US" dirty="0"/>
              <a:t>is the number of ways in which x successes can take place out of n trials</a:t>
            </a:r>
            <a:endParaRPr lang="en-IN" dirty="0"/>
          </a:p>
        </p:txBody>
      </p:sp>
      <p:pic>
        <p:nvPicPr>
          <p:cNvPr id="8" name="Picture 7">
            <a:extLst>
              <a:ext uri="{FF2B5EF4-FFF2-40B4-BE49-F238E27FC236}">
                <a16:creationId xmlns:a16="http://schemas.microsoft.com/office/drawing/2014/main" id="{4E568506-35F0-4999-B81E-BE6E1533581B}"/>
              </a:ext>
            </a:extLst>
          </p:cNvPr>
          <p:cNvPicPr>
            <a:picLocks noChangeAspect="1"/>
          </p:cNvPicPr>
          <p:nvPr/>
        </p:nvPicPr>
        <p:blipFill>
          <a:blip r:embed="rId4"/>
          <a:stretch>
            <a:fillRect/>
          </a:stretch>
        </p:blipFill>
        <p:spPr>
          <a:xfrm>
            <a:off x="8578273" y="3534569"/>
            <a:ext cx="1371600" cy="657225"/>
          </a:xfrm>
          <a:prstGeom prst="rect">
            <a:avLst/>
          </a:prstGeom>
        </p:spPr>
      </p:pic>
    </p:spTree>
    <p:extLst>
      <p:ext uri="{BB962C8B-B14F-4D97-AF65-F5344CB8AC3E}">
        <p14:creationId xmlns:p14="http://schemas.microsoft.com/office/powerpoint/2010/main" val="2122988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Example for Binomial Distribution</a:t>
            </a:r>
          </a:p>
        </p:txBody>
      </p:sp>
      <p:sp>
        <p:nvSpPr>
          <p:cNvPr id="3" name="Content Placeholder 2"/>
          <p:cNvSpPr>
            <a:spLocks noGrp="1"/>
          </p:cNvSpPr>
          <p:nvPr>
            <p:ph idx="1"/>
          </p:nvPr>
        </p:nvSpPr>
        <p:spPr/>
        <p:txBody>
          <a:bodyPr/>
          <a:lstStyle/>
          <a:p>
            <a:r>
              <a:rPr lang="en-US" sz="2400" dirty="0"/>
              <a:t>A bank issues credit cards to customers under the scheme of Master Card. Based on the past data, the bank has found out that 60% of all accounts pay on time following the bill. If a sample of 7 accounts is selected at random from the current database, construct the Binomial Probability Distribution of accounts paying on time.</a:t>
            </a:r>
          </a:p>
          <a:p>
            <a:pPr marL="0" indent="0">
              <a:buNone/>
            </a:pPr>
            <a:endParaRPr lang="en-IN" dirty="0"/>
          </a:p>
        </p:txBody>
      </p:sp>
    </p:spTree>
    <p:extLst>
      <p:ext uri="{BB962C8B-B14F-4D97-AF65-F5344CB8AC3E}">
        <p14:creationId xmlns:p14="http://schemas.microsoft.com/office/powerpoint/2010/main" val="423902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Solution</a:t>
            </a:r>
          </a:p>
        </p:txBody>
      </p:sp>
      <p:sp>
        <p:nvSpPr>
          <p:cNvPr id="3" name="Content Placeholder 2"/>
          <p:cNvSpPr>
            <a:spLocks noGrp="1"/>
          </p:cNvSpPr>
          <p:nvPr>
            <p:ph idx="1"/>
          </p:nvPr>
        </p:nvSpPr>
        <p:spPr/>
        <p:txBody>
          <a:bodyPr/>
          <a:lstStyle/>
          <a:p>
            <a:r>
              <a:rPr lang="en-US" sz="2000" dirty="0"/>
              <a:t>This problem can be structured as a Bernoulli Process where an account paying on time is taken as success and an account not paying on time is taken as failure. The random variable x represents here an account paying on time, which can take values 0,1,2,3,4,5,6,7. You need to prepare a table containing x and P(x) for all the values of x. Performing calculations using Binomial Probability Function </a:t>
            </a:r>
          </a:p>
          <a:p>
            <a:endParaRPr lang="en-IN" sz="2000" dirty="0"/>
          </a:p>
          <a:p>
            <a:endParaRPr lang="en-IN" sz="2000" dirty="0"/>
          </a:p>
          <a:p>
            <a:endParaRPr lang="en-IN" sz="2000" dirty="0"/>
          </a:p>
          <a:p>
            <a:r>
              <a:rPr lang="en-US" sz="2000" dirty="0"/>
              <a:t>The best option is to use the Microsoft Excel to calculate the Binomial Probabilities both for individual values and for the cumulative position. This facility is available under the option "Paste Function". The form of the function is: n, p, O  or 1) where x is the number of successes, n is the number of trials, and p is the probability of success in each trial. The last term 0 or I performs a logical operation. If you enter 0, the computer returns the individual probability value; if 1 is entered, the computer gives the cumulative probability value</a:t>
            </a:r>
            <a:endParaRPr lang="en-IN" sz="2000" dirty="0"/>
          </a:p>
        </p:txBody>
      </p:sp>
      <p:pic>
        <p:nvPicPr>
          <p:cNvPr id="4" name="Picture 3">
            <a:extLst>
              <a:ext uri="{FF2B5EF4-FFF2-40B4-BE49-F238E27FC236}">
                <a16:creationId xmlns:a16="http://schemas.microsoft.com/office/drawing/2014/main" id="{B0F2B111-4C6A-49DA-9CF1-D17DDA1BB7AC}"/>
              </a:ext>
            </a:extLst>
          </p:cNvPr>
          <p:cNvPicPr>
            <a:picLocks noChangeAspect="1"/>
          </p:cNvPicPr>
          <p:nvPr/>
        </p:nvPicPr>
        <p:blipFill>
          <a:blip r:embed="rId2"/>
          <a:stretch>
            <a:fillRect/>
          </a:stretch>
        </p:blipFill>
        <p:spPr>
          <a:xfrm>
            <a:off x="1092056" y="3286838"/>
            <a:ext cx="2722563" cy="751330"/>
          </a:xfrm>
          <a:prstGeom prst="rect">
            <a:avLst/>
          </a:prstGeom>
        </p:spPr>
      </p:pic>
      <p:sp>
        <p:nvSpPr>
          <p:cNvPr id="5" name="TextBox 4">
            <a:extLst>
              <a:ext uri="{FF2B5EF4-FFF2-40B4-BE49-F238E27FC236}">
                <a16:creationId xmlns:a16="http://schemas.microsoft.com/office/drawing/2014/main" id="{EFE5CE72-B5A9-407C-B598-50DBC0EC3A98}"/>
              </a:ext>
            </a:extLst>
          </p:cNvPr>
          <p:cNvSpPr txBox="1"/>
          <p:nvPr/>
        </p:nvSpPr>
        <p:spPr>
          <a:xfrm>
            <a:off x="4082475" y="3560964"/>
            <a:ext cx="5089234" cy="369332"/>
          </a:xfrm>
          <a:prstGeom prst="rect">
            <a:avLst/>
          </a:prstGeom>
          <a:noFill/>
        </p:spPr>
        <p:txBody>
          <a:bodyPr wrap="square" rtlCol="0">
            <a:spAutoFit/>
          </a:bodyPr>
          <a:lstStyle/>
          <a:p>
            <a:r>
              <a:rPr lang="en-US" dirty="0"/>
              <a:t>For x = 0, 1, 2, 3, 4, 5, 6, 7 is very tedious</a:t>
            </a:r>
            <a:endParaRPr lang="en-IN" dirty="0"/>
          </a:p>
        </p:txBody>
      </p:sp>
    </p:spTree>
    <p:extLst>
      <p:ext uri="{BB962C8B-B14F-4D97-AF65-F5344CB8AC3E}">
        <p14:creationId xmlns:p14="http://schemas.microsoft.com/office/powerpoint/2010/main" val="3218788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Spreadsheet Showing the Solution</a:t>
            </a:r>
          </a:p>
        </p:txBody>
      </p:sp>
      <p:pic>
        <p:nvPicPr>
          <p:cNvPr id="4" name="Picture 3">
            <a:extLst>
              <a:ext uri="{FF2B5EF4-FFF2-40B4-BE49-F238E27FC236}">
                <a16:creationId xmlns:a16="http://schemas.microsoft.com/office/drawing/2014/main" id="{413A32F9-776D-4E8E-A283-67DB6C1F1345}"/>
              </a:ext>
            </a:extLst>
          </p:cNvPr>
          <p:cNvPicPr>
            <a:picLocks noChangeAspect="1"/>
          </p:cNvPicPr>
          <p:nvPr/>
        </p:nvPicPr>
        <p:blipFill>
          <a:blip r:embed="rId2"/>
          <a:stretch>
            <a:fillRect/>
          </a:stretch>
        </p:blipFill>
        <p:spPr>
          <a:xfrm>
            <a:off x="1413163" y="1754909"/>
            <a:ext cx="7409365" cy="4549355"/>
          </a:xfrm>
          <a:prstGeom prst="rect">
            <a:avLst/>
          </a:prstGeom>
        </p:spPr>
      </p:pic>
    </p:spTree>
    <p:extLst>
      <p:ext uri="{BB962C8B-B14F-4D97-AF65-F5344CB8AC3E}">
        <p14:creationId xmlns:p14="http://schemas.microsoft.com/office/powerpoint/2010/main" val="405513271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5419</TotalTime>
  <Words>1902</Words>
  <Application>Microsoft Office PowerPoint</Application>
  <PresentationFormat>Widescreen</PresentationFormat>
  <Paragraphs>187</Paragraphs>
  <Slides>30</Slides>
  <Notes>0</Notes>
  <HiddenSlides>2</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9" baseType="lpstr">
      <vt:lpstr>Arial</vt:lpstr>
      <vt:lpstr>Calibri</vt:lpstr>
      <vt:lpstr>Cambria Math</vt:lpstr>
      <vt:lpstr>Candara</vt:lpstr>
      <vt:lpstr>Corbel</vt:lpstr>
      <vt:lpstr>Helvetica</vt:lpstr>
      <vt:lpstr>Times New Roman</vt:lpstr>
      <vt:lpstr>1_Office Theme</vt:lpstr>
      <vt:lpstr>Worksheet</vt:lpstr>
      <vt:lpstr>Statistical Learning </vt:lpstr>
      <vt:lpstr>What is Probability Distribution?</vt:lpstr>
      <vt:lpstr>PowerPoint Presentation</vt:lpstr>
      <vt:lpstr>Binomial Distribution</vt:lpstr>
      <vt:lpstr>Conditions for Applying Binomial  Distribution (Bernoulli Process)</vt:lpstr>
      <vt:lpstr>Binomial Probability Function</vt:lpstr>
      <vt:lpstr>Example for Binomial Distribution</vt:lpstr>
      <vt:lpstr>Solution</vt:lpstr>
      <vt:lpstr>Spreadsheet Showing the Solution</vt:lpstr>
      <vt:lpstr>Example problem 2 – binomial distribution</vt:lpstr>
      <vt:lpstr>Binomial Distribution</vt:lpstr>
      <vt:lpstr>Binomial Distribution: Mean &amp; Std. Dev</vt:lpstr>
      <vt:lpstr>Mean and Standard Deviation of the Binomial Distribution</vt:lpstr>
      <vt:lpstr>Poisson Distribution</vt:lpstr>
      <vt:lpstr>Poisson Process</vt:lpstr>
      <vt:lpstr>Poisson Probability Function</vt:lpstr>
      <vt:lpstr>Example</vt:lpstr>
      <vt:lpstr>Spreadsheet showing Solution</vt:lpstr>
      <vt:lpstr> Normal Distribution</vt:lpstr>
      <vt:lpstr>Properties of Normal Distribution</vt:lpstr>
      <vt:lpstr>Normal Probability Density Function</vt:lpstr>
      <vt:lpstr>Standard Normal Distribution</vt:lpstr>
      <vt:lpstr>Example Problem</vt:lpstr>
      <vt:lpstr>Solution-a)</vt:lpstr>
      <vt:lpstr>Solution-b)</vt:lpstr>
      <vt:lpstr>Solution-c)</vt:lpstr>
      <vt:lpstr>Example 2</vt:lpstr>
      <vt:lpstr>Solution a)</vt:lpstr>
      <vt:lpstr>Solution b)</vt:lpstr>
      <vt:lpstr>Solution 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anwesh reddy</dc:creator>
  <cp:lastModifiedBy>Mohit Kalmegh</cp:lastModifiedBy>
  <cp:revision>96</cp:revision>
  <dcterms:created xsi:type="dcterms:W3CDTF">2018-03-09T08:24:23Z</dcterms:created>
  <dcterms:modified xsi:type="dcterms:W3CDTF">2020-02-08T08:36:28Z</dcterms:modified>
</cp:coreProperties>
</file>