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7"/>
  </p:notesMasterIdLst>
  <p:sldIdLst>
    <p:sldId id="258" r:id="rId3"/>
    <p:sldId id="271" r:id="rId4"/>
    <p:sldId id="432" r:id="rId5"/>
    <p:sldId id="352" r:id="rId6"/>
    <p:sldId id="433" r:id="rId7"/>
    <p:sldId id="423" r:id="rId8"/>
    <p:sldId id="434" r:id="rId9"/>
    <p:sldId id="426" r:id="rId10"/>
    <p:sldId id="427" r:id="rId11"/>
    <p:sldId id="429" r:id="rId12"/>
    <p:sldId id="430" r:id="rId13"/>
    <p:sldId id="425" r:id="rId14"/>
    <p:sldId id="435" r:id="rId15"/>
    <p:sldId id="410" r:id="rId16"/>
    <p:sldId id="383" r:id="rId17"/>
    <p:sldId id="382" r:id="rId18"/>
    <p:sldId id="424" r:id="rId19"/>
    <p:sldId id="428" r:id="rId20"/>
    <p:sldId id="436" r:id="rId21"/>
    <p:sldId id="411" r:id="rId22"/>
    <p:sldId id="412" r:id="rId23"/>
    <p:sldId id="437" r:id="rId24"/>
    <p:sldId id="438"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p:scale>
          <a:sx n="110" d="100"/>
          <a:sy n="110" d="100"/>
        </p:scale>
        <p:origin x="-1632" y="-96"/>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8/13/2020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FC364B-9E96-41C4-86B9-69FD5EC89983}"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FC364B-9E96-41C4-86B9-69FD5EC89983}" type="datetimeFigureOut">
              <a:rPr lang="en-US" smtClean="0"/>
              <a:pPr/>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FC364B-9E96-41C4-86B9-69FD5EC89983}" type="datetimeFigureOut">
              <a:rPr lang="en-US" smtClean="0"/>
              <a:pPr/>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8/13/2020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lumMod val="65000"/>
                    </a:schemeClr>
                  </a:solidFill>
                  <a:latin typeface="Arial" pitchFamily="34" charset="0"/>
                  <a:cs typeface="Arial" pitchFamily="34" charset="0"/>
                </a:rPr>
                <a:t>www.archerinfotech.in</a:t>
              </a:r>
              <a:endParaRPr lang="en-US" sz="1200" dirty="0">
                <a:solidFill>
                  <a:schemeClr val="bg1">
                    <a:lumMod val="65000"/>
                  </a:schemeClr>
                </a:solidFill>
                <a:latin typeface="Arial" pitchFamily="34" charset="0"/>
                <a:cs typeface="Arial" pitchFamily="34" charset="0"/>
              </a:endParaRP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8/13/2020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smtClean="0">
                  <a:solidFill>
                    <a:schemeClr val="bg1"/>
                  </a:solidFill>
                  <a:latin typeface="Arial" pitchFamily="34" charset="0"/>
                  <a:cs typeface="Arial" pitchFamily="34" charset="0"/>
                </a:rPr>
                <a:t>www.archerinfotech.in</a:t>
              </a:r>
              <a:endParaRPr lang="en-US" sz="1200" dirty="0">
                <a:solidFill>
                  <a:schemeClr val="bg1"/>
                </a:solidFill>
                <a:latin typeface="Arial" pitchFamily="34" charset="0"/>
                <a:cs typeface="Arial" pitchFamily="34" charset="0"/>
              </a:endParaRP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smtClean="0">
                <a:solidFill>
                  <a:srgbClr val="CC0000"/>
                </a:solidFill>
              </a:rPr>
              <a:t>Python for Beginners</a:t>
            </a:r>
            <a:endParaRPr lang="en-US" sz="2800" b="1" dirty="0">
              <a:solidFill>
                <a:srgbClr val="CC0000"/>
              </a:solidFill>
            </a:endParaRP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smtClean="0"/>
              <a:t>Archer Infotech , PUNE</a:t>
            </a:r>
            <a:endParaRPr lang="en-US" b="1" dirty="0"/>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876800" cy="792162"/>
          </a:xfrm>
        </p:spPr>
        <p:txBody>
          <a:bodyPr>
            <a:normAutofit/>
          </a:bodyPr>
          <a:lstStyle/>
          <a:p>
            <a:pPr algn="l"/>
            <a:r>
              <a:rPr lang="en-US" sz="2800" b="1" dirty="0" smtClean="0">
                <a:solidFill>
                  <a:srgbClr val="CC0000"/>
                </a:solidFill>
                <a:latin typeface="+mn-lt"/>
                <a:ea typeface="+mn-ea"/>
                <a:cs typeface="+mn-cs"/>
              </a:rPr>
              <a:t>How </a:t>
            </a:r>
            <a:r>
              <a:rPr lang="en-US" sz="2800" b="1" dirty="0" smtClean="0">
                <a:solidFill>
                  <a:srgbClr val="CC0000"/>
                </a:solidFill>
                <a:latin typeface="+mn-lt"/>
                <a:ea typeface="+mn-ea"/>
                <a:cs typeface="+mn-cs"/>
              </a:rPr>
              <a:t>Machine Learning </a:t>
            </a:r>
            <a:r>
              <a:rPr lang="en-US" sz="2800" b="1" dirty="0" smtClean="0">
                <a:solidFill>
                  <a:srgbClr val="CC0000"/>
                </a:solidFill>
                <a:latin typeface="+mn-lt"/>
                <a:ea typeface="+mn-ea"/>
                <a:cs typeface="+mn-cs"/>
              </a:rPr>
              <a:t>works ?</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686800" cy="4525963"/>
          </a:xfrm>
        </p:spPr>
        <p:txBody>
          <a:bodyPr>
            <a:noAutofit/>
          </a:bodyPr>
          <a:lstStyle/>
          <a:p>
            <a:pPr fontAlgn="base"/>
            <a:r>
              <a:rPr lang="en-US" sz="2000" dirty="0"/>
              <a:t>A Machine Learning system </a:t>
            </a:r>
            <a:r>
              <a:rPr lang="en-US" sz="2000" b="1" dirty="0"/>
              <a:t>learns from historical data, builds the prediction models, and whenever it receives new data, predicts the output for it</a:t>
            </a:r>
            <a:r>
              <a:rPr lang="en-US" sz="2000" dirty="0"/>
              <a:t>. The accuracy of predicted output depends upon the amount of data, as the huge amount of data helps to build a better model which predicts the output more accurately.</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600"/>
            <a:ext cx="5943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423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792162"/>
          </a:xfrm>
        </p:spPr>
        <p:txBody>
          <a:bodyPr>
            <a:normAutofit/>
          </a:bodyPr>
          <a:lstStyle/>
          <a:p>
            <a:pPr algn="l"/>
            <a:r>
              <a:rPr lang="en-US" sz="2800" b="1" dirty="0" smtClean="0">
                <a:solidFill>
                  <a:srgbClr val="CC0000"/>
                </a:solidFill>
                <a:latin typeface="+mn-lt"/>
                <a:ea typeface="+mn-ea"/>
                <a:cs typeface="+mn-cs"/>
              </a:rPr>
              <a:t>Machine Learning Classification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38313"/>
            <a:ext cx="50292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027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792162"/>
          </a:xfrm>
        </p:spPr>
        <p:txBody>
          <a:bodyPr>
            <a:normAutofit/>
          </a:bodyPr>
          <a:lstStyle/>
          <a:p>
            <a:pPr algn="l"/>
            <a:r>
              <a:rPr lang="en-US" sz="2800" b="1" dirty="0" smtClean="0">
                <a:solidFill>
                  <a:srgbClr val="CC0000"/>
                </a:solidFill>
                <a:latin typeface="+mn-lt"/>
                <a:ea typeface="+mn-ea"/>
                <a:cs typeface="+mn-cs"/>
              </a:rPr>
              <a:t>Machine Learning Applications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4495800" cy="385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66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792162"/>
          </a:xfrm>
        </p:spPr>
        <p:txBody>
          <a:bodyPr>
            <a:normAutofit/>
          </a:bodyPr>
          <a:lstStyle/>
          <a:p>
            <a:pPr algn="l"/>
            <a:r>
              <a:rPr lang="en-US" sz="2800" b="1" dirty="0" smtClean="0">
                <a:solidFill>
                  <a:srgbClr val="CC0000"/>
                </a:solidFill>
                <a:latin typeface="+mn-lt"/>
                <a:ea typeface="+mn-ea"/>
                <a:cs typeface="+mn-cs"/>
              </a:rPr>
              <a:t>Machine Learning Life Cycle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088" y="1600200"/>
            <a:ext cx="46958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306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fontScale="90000"/>
          </a:bodyPr>
          <a:lstStyle/>
          <a:p>
            <a:pPr algn="l"/>
            <a:r>
              <a:rPr lang="en-US" sz="2800" b="1" dirty="0" smtClean="0">
                <a:solidFill>
                  <a:srgbClr val="CC0000"/>
                </a:solidFill>
                <a:latin typeface="+mn-lt"/>
                <a:ea typeface="+mn-ea"/>
                <a:cs typeface="+mn-cs"/>
              </a:rPr>
              <a:t>Difference between AI &amp; ML</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304800" y="1337125"/>
            <a:ext cx="8458200" cy="1177476"/>
          </a:xfrm>
        </p:spPr>
        <p:txBody>
          <a:bodyPr>
            <a:normAutofit fontScale="70000" lnSpcReduction="20000"/>
          </a:bodyPr>
          <a:lstStyle/>
          <a:p>
            <a:r>
              <a:rPr lang="en-US" b="1" i="1" dirty="0"/>
              <a:t>AI is a bigger concept to create intelligent machines that can simulate human thinking capability and behavior, whereas, machine learning is an application or subset of AI that allows machines to learn from data without being programmed explicitly.</a:t>
            </a:r>
            <a:endParaRPr lang="en-US" b="1" dirty="0"/>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971800"/>
            <a:ext cx="3824308" cy="277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935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smtClean="0">
                <a:solidFill>
                  <a:srgbClr val="CC0000"/>
                </a:solidFill>
                <a:latin typeface="+mn-lt"/>
                <a:ea typeface="+mn-ea"/>
                <a:cs typeface="+mn-cs"/>
              </a:rPr>
              <a:t>Difference Between AI &amp; ML</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35050"/>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1043307705"/>
              </p:ext>
            </p:extLst>
          </p:nvPr>
        </p:nvGraphicFramePr>
        <p:xfrm>
          <a:off x="38819" y="1219200"/>
          <a:ext cx="9067800" cy="4943560"/>
        </p:xfrm>
        <a:graphic>
          <a:graphicData uri="http://schemas.openxmlformats.org/drawingml/2006/table">
            <a:tbl>
              <a:tblPr/>
              <a:tblGrid>
                <a:gridCol w="4408936"/>
                <a:gridCol w="4658864"/>
              </a:tblGrid>
              <a:tr h="213062">
                <a:tc>
                  <a:txBody>
                    <a:bodyPr/>
                    <a:lstStyle/>
                    <a:p>
                      <a:pPr algn="l" fontAlgn="t"/>
                      <a:r>
                        <a:rPr lang="en-US" sz="1200" dirty="0">
                          <a:solidFill>
                            <a:srgbClr val="000000"/>
                          </a:solidFill>
                          <a:effectLst/>
                          <a:latin typeface="times new roman"/>
                        </a:rPr>
                        <a:t>Artificial Intelligence</a:t>
                      </a:r>
                    </a:p>
                  </a:txBody>
                  <a:tcPr marL="48423" marR="48423" marT="48423" marB="48423">
                    <a:lnL w="9525" cap="flat" cmpd="sng" algn="ctr">
                      <a:solidFill>
                        <a:srgbClr val="E03290"/>
                      </a:solidFill>
                      <a:prstDash val="solid"/>
                      <a:round/>
                      <a:headEnd type="none" w="med" len="med"/>
                      <a:tailEnd type="none" w="med" len="med"/>
                    </a:lnL>
                    <a:lnR w="9525" cap="flat" cmpd="sng" algn="ctr">
                      <a:solidFill>
                        <a:srgbClr val="E03290"/>
                      </a:solidFill>
                      <a:prstDash val="solid"/>
                      <a:round/>
                      <a:headEnd type="none" w="med" len="med"/>
                      <a:tailEnd type="none" w="med" len="med"/>
                    </a:lnR>
                    <a:lnT w="9525" cap="flat" cmpd="sng" algn="ctr">
                      <a:solidFill>
                        <a:srgbClr val="E0329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a:rPr>
                        <a:t>Machine learning</a:t>
                      </a:r>
                    </a:p>
                  </a:txBody>
                  <a:tcPr marL="48423" marR="48423" marT="48423" marB="48423">
                    <a:lnL w="9525" cap="flat" cmpd="sng" algn="ctr">
                      <a:solidFill>
                        <a:srgbClr val="E03290"/>
                      </a:solidFill>
                      <a:prstDash val="solid"/>
                      <a:round/>
                      <a:headEnd type="none" w="med" len="med"/>
                      <a:tailEnd type="none" w="med" len="med"/>
                    </a:lnL>
                    <a:lnR w="9525" cap="flat" cmpd="sng" algn="ctr">
                      <a:solidFill>
                        <a:srgbClr val="E03290"/>
                      </a:solidFill>
                      <a:prstDash val="solid"/>
                      <a:round/>
                      <a:headEnd type="none" w="med" len="med"/>
                      <a:tailEnd type="none" w="med" len="med"/>
                    </a:lnR>
                    <a:lnT w="9525" cap="flat" cmpd="sng" algn="ctr">
                      <a:solidFill>
                        <a:srgbClr val="E0329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29428">
                <a:tc>
                  <a:txBody>
                    <a:bodyPr/>
                    <a:lstStyle/>
                    <a:p>
                      <a:pPr algn="l" fontAlgn="t"/>
                      <a:r>
                        <a:rPr lang="en-US" sz="1400" dirty="0">
                          <a:solidFill>
                            <a:srgbClr val="000000"/>
                          </a:solidFill>
                          <a:effectLst/>
                          <a:latin typeface="verdana"/>
                        </a:rPr>
                        <a:t>Artificial intelligence is a technology which enables a machine to simulate human behavior.</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Machine learning is a subset of AI which allows a machine to automatically learn from past data without programming explicitly.</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3212">
                <a:tc>
                  <a:txBody>
                    <a:bodyPr/>
                    <a:lstStyle/>
                    <a:p>
                      <a:pPr algn="l" fontAlgn="t"/>
                      <a:r>
                        <a:rPr lang="en-US" sz="1400" dirty="0">
                          <a:solidFill>
                            <a:srgbClr val="000000"/>
                          </a:solidFill>
                          <a:effectLst/>
                          <a:latin typeface="verdana"/>
                        </a:rPr>
                        <a:t>The goal of AI is to make a smart computer system like humans to solve complex problems.</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The goal of ML is to allow machines to learn from data so that they can give accurate output.</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3212">
                <a:tc>
                  <a:txBody>
                    <a:bodyPr/>
                    <a:lstStyle/>
                    <a:p>
                      <a:pPr algn="l" fontAlgn="t"/>
                      <a:r>
                        <a:rPr lang="en-US" sz="1400" dirty="0">
                          <a:solidFill>
                            <a:srgbClr val="000000"/>
                          </a:solidFill>
                          <a:effectLst/>
                          <a:latin typeface="verdana"/>
                        </a:rPr>
                        <a:t>In AI, we make intelligent systems to perform any task like a human.</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In ML, we teach machines with data to perform a particular task and give an accurate result.</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96996">
                <a:tc>
                  <a:txBody>
                    <a:bodyPr/>
                    <a:lstStyle/>
                    <a:p>
                      <a:pPr algn="l" fontAlgn="t"/>
                      <a:r>
                        <a:rPr lang="en-US" sz="1400" dirty="0">
                          <a:solidFill>
                            <a:srgbClr val="000000"/>
                          </a:solidFill>
                          <a:effectLst/>
                          <a:latin typeface="verdana"/>
                        </a:rPr>
                        <a:t>Machine learning and deep learning are the two main subsets of AI.</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Deep learning is a main subset of machine learning.</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80780">
                <a:tc>
                  <a:txBody>
                    <a:bodyPr/>
                    <a:lstStyle/>
                    <a:p>
                      <a:pPr algn="l" fontAlgn="t"/>
                      <a:r>
                        <a:rPr lang="en-US" sz="1400" dirty="0">
                          <a:solidFill>
                            <a:srgbClr val="000000"/>
                          </a:solidFill>
                          <a:effectLst/>
                          <a:latin typeface="verdana"/>
                        </a:rPr>
                        <a:t>AI has a very wide range of scope.</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Machine learning has a limited scope.</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3212">
                <a:tc>
                  <a:txBody>
                    <a:bodyPr/>
                    <a:lstStyle/>
                    <a:p>
                      <a:pPr algn="l" fontAlgn="t"/>
                      <a:r>
                        <a:rPr lang="en-US" sz="1400" dirty="0">
                          <a:solidFill>
                            <a:srgbClr val="000000"/>
                          </a:solidFill>
                          <a:effectLst/>
                          <a:latin typeface="verdana"/>
                        </a:rPr>
                        <a:t>AI is working to create an intelligent system which can perform various complex tasks.</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Machine learning is working to create machines that can perform only those specific tasks for which they are trained.</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96996">
                <a:tc>
                  <a:txBody>
                    <a:bodyPr/>
                    <a:lstStyle/>
                    <a:p>
                      <a:pPr algn="l" fontAlgn="t"/>
                      <a:r>
                        <a:rPr lang="en-US" sz="1400">
                          <a:solidFill>
                            <a:srgbClr val="000000"/>
                          </a:solidFill>
                          <a:effectLst/>
                          <a:latin typeface="verdana"/>
                        </a:rPr>
                        <a:t>AI system is concerned about maximizing the chances of success.</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Machine learning is mainly concerned about accuracy and patterns.</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11486">
                <a:tc>
                  <a:txBody>
                    <a:bodyPr/>
                    <a:lstStyle/>
                    <a:p>
                      <a:pPr algn="l" fontAlgn="t"/>
                      <a:r>
                        <a:rPr lang="en-US" sz="1400" dirty="0">
                          <a:solidFill>
                            <a:srgbClr val="000000"/>
                          </a:solidFill>
                          <a:effectLst/>
                          <a:latin typeface="verdana"/>
                        </a:rPr>
                        <a:t>The main applications of AI are </a:t>
                      </a:r>
                      <a:r>
                        <a:rPr lang="en-US" sz="1400" b="1" dirty="0" err="1">
                          <a:solidFill>
                            <a:srgbClr val="000000"/>
                          </a:solidFill>
                          <a:effectLst/>
                          <a:latin typeface="verdana"/>
                        </a:rPr>
                        <a:t>Siri</a:t>
                      </a:r>
                      <a:r>
                        <a:rPr lang="en-US" sz="1400" b="1" dirty="0">
                          <a:solidFill>
                            <a:srgbClr val="000000"/>
                          </a:solidFill>
                          <a:effectLst/>
                          <a:latin typeface="verdana"/>
                        </a:rPr>
                        <a:t>, customer support using catboats</a:t>
                      </a:r>
                      <a:r>
                        <a:rPr lang="en-US" sz="1400" dirty="0">
                          <a:solidFill>
                            <a:srgbClr val="000000"/>
                          </a:solidFill>
                          <a:effectLst/>
                          <a:latin typeface="verdana"/>
                        </a:rPr>
                        <a:t>, Expert System, Online game playing, intelligent humanoid robot, etc.</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The main applications of machine learning are </a:t>
                      </a:r>
                      <a:r>
                        <a:rPr lang="en-US" sz="1400" b="1" dirty="0">
                          <a:solidFill>
                            <a:srgbClr val="000000"/>
                          </a:solidFill>
                          <a:effectLst/>
                          <a:latin typeface="verdana"/>
                        </a:rPr>
                        <a:t>Online recommender system</a:t>
                      </a:r>
                      <a:r>
                        <a:rPr lang="en-US" sz="1400" dirty="0">
                          <a:solidFill>
                            <a:srgbClr val="000000"/>
                          </a:solidFill>
                          <a:effectLst/>
                          <a:latin typeface="verdana"/>
                        </a:rPr>
                        <a:t>, </a:t>
                      </a:r>
                      <a:r>
                        <a:rPr lang="en-US" sz="1400" b="1" dirty="0">
                          <a:solidFill>
                            <a:srgbClr val="000000"/>
                          </a:solidFill>
                          <a:effectLst/>
                          <a:latin typeface="verdana"/>
                        </a:rPr>
                        <a:t>Google search algorithms</a:t>
                      </a:r>
                      <a:r>
                        <a:rPr lang="en-US" sz="1400" dirty="0">
                          <a:solidFill>
                            <a:srgbClr val="000000"/>
                          </a:solidFill>
                          <a:effectLst/>
                          <a:latin typeface="verdana"/>
                        </a:rPr>
                        <a:t>, </a:t>
                      </a:r>
                      <a:r>
                        <a:rPr lang="en-US" sz="1400" b="1" dirty="0">
                          <a:solidFill>
                            <a:srgbClr val="000000"/>
                          </a:solidFill>
                          <a:effectLst/>
                          <a:latin typeface="verdana"/>
                        </a:rPr>
                        <a:t>Facebook auto friend tagging suggestions</a:t>
                      </a:r>
                      <a:r>
                        <a:rPr lang="en-US" sz="1400" dirty="0">
                          <a:solidFill>
                            <a:srgbClr val="000000"/>
                          </a:solidFill>
                          <a:effectLst/>
                          <a:latin typeface="verdana"/>
                        </a:rPr>
                        <a:t>, etc.</a:t>
                      </a:r>
                    </a:p>
                  </a:txBody>
                  <a:tcPr marL="32282" marR="32282" marT="32282" marB="322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185447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038600" cy="792162"/>
          </a:xfrm>
        </p:spPr>
        <p:txBody>
          <a:bodyPr>
            <a:normAutofit/>
          </a:bodyPr>
          <a:lstStyle/>
          <a:p>
            <a:pPr algn="l"/>
            <a:r>
              <a:rPr lang="en-US" sz="2800" b="1" dirty="0" smtClean="0">
                <a:solidFill>
                  <a:srgbClr val="CC0000"/>
                </a:solidFill>
                <a:latin typeface="+mn-lt"/>
                <a:ea typeface="+mn-ea"/>
                <a:cs typeface="+mn-cs"/>
              </a:rPr>
              <a:t>What is Deep Learning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0962" y="1295400"/>
            <a:ext cx="8458200" cy="4585871"/>
          </a:xfrm>
          <a:prstGeom prst="rect">
            <a:avLst/>
          </a:prstGeom>
        </p:spPr>
        <p:txBody>
          <a:bodyPr wrap="square">
            <a:spAutoFit/>
          </a:bodyPr>
          <a:lstStyle/>
          <a:p>
            <a:r>
              <a:rPr lang="en-US" sz="2000" b="1" i="1" dirty="0"/>
              <a:t>Deep Learning </a:t>
            </a:r>
            <a:r>
              <a:rPr lang="en-US" sz="2000" i="1" dirty="0"/>
              <a:t>is the subset of </a:t>
            </a:r>
            <a:r>
              <a:rPr lang="en-US" sz="2000" b="1" i="1" dirty="0"/>
              <a:t>machine learning </a:t>
            </a:r>
            <a:r>
              <a:rPr lang="en-US" sz="2000" i="1" dirty="0"/>
              <a:t>or can be said as a special kind of machine learning</a:t>
            </a:r>
            <a:r>
              <a:rPr lang="en-US" sz="2000" dirty="0"/>
              <a:t>. It works technically in the same way as machine learning does, but with different capabilities and approaches</a:t>
            </a:r>
            <a:r>
              <a:rPr lang="en-US" sz="2000" dirty="0" smtClean="0"/>
              <a:t>.</a:t>
            </a:r>
          </a:p>
          <a:p>
            <a:r>
              <a:rPr lang="en-US" sz="2000" dirty="0"/>
              <a:t> </a:t>
            </a:r>
            <a:r>
              <a:rPr lang="en-US" sz="2000" dirty="0" smtClean="0"/>
              <a:t>        </a:t>
            </a:r>
            <a:r>
              <a:rPr lang="en-US" sz="2000" dirty="0"/>
              <a:t>It is inspired by the functionality of human brain cells, which are called </a:t>
            </a:r>
            <a:r>
              <a:rPr lang="en-US" sz="2000" b="1" dirty="0"/>
              <a:t>neurons</a:t>
            </a:r>
            <a:r>
              <a:rPr lang="en-US" sz="2000" dirty="0"/>
              <a:t>, and leads to the concept of </a:t>
            </a:r>
            <a:r>
              <a:rPr lang="en-US" sz="2000" b="1" dirty="0"/>
              <a:t>artificial neural networks</a:t>
            </a:r>
            <a:r>
              <a:rPr lang="en-US" sz="2000" dirty="0"/>
              <a:t>. It is also called a </a:t>
            </a:r>
            <a:r>
              <a:rPr lang="en-US" sz="2000" b="1" dirty="0"/>
              <a:t>deep neural network or deep neural learning</a:t>
            </a:r>
            <a:r>
              <a:rPr lang="en-US" sz="2000" dirty="0" smtClean="0"/>
              <a:t>.</a:t>
            </a:r>
          </a:p>
          <a:p>
            <a:endParaRPr lang="en-US" sz="2000" dirty="0"/>
          </a:p>
          <a:p>
            <a:r>
              <a:rPr lang="en-US" sz="2000" dirty="0"/>
              <a:t>In deep learning, models use different layers to learn and discover insights from the data</a:t>
            </a:r>
            <a:r>
              <a:rPr lang="en-US" sz="2000" dirty="0" smtClean="0"/>
              <a:t>.</a:t>
            </a:r>
          </a:p>
          <a:p>
            <a:r>
              <a:rPr lang="en-US" sz="2000" dirty="0" smtClean="0"/>
              <a:t>Some </a:t>
            </a:r>
            <a:r>
              <a:rPr lang="en-US" sz="2000" dirty="0"/>
              <a:t>popular applications of deep learning are self-driving cars, language translation, natural language processing, etc.</a:t>
            </a:r>
          </a:p>
          <a:p>
            <a:endParaRPr lang="en-US" dirty="0" smtClean="0"/>
          </a:p>
          <a:p>
            <a:r>
              <a:rPr lang="en-US" dirty="0"/>
              <a:t>	</a:t>
            </a:r>
            <a:r>
              <a:rPr lang="en-US" dirty="0" smtClean="0"/>
              <a:t>Some </a:t>
            </a:r>
            <a:r>
              <a:rPr lang="en-US" dirty="0"/>
              <a:t>popular deep learning models are:</a:t>
            </a:r>
          </a:p>
          <a:p>
            <a:r>
              <a:rPr lang="en-US" b="1" dirty="0" smtClean="0"/>
              <a:t>		Convolutional </a:t>
            </a:r>
            <a:r>
              <a:rPr lang="en-US" b="1" dirty="0"/>
              <a:t>Neural </a:t>
            </a:r>
            <a:r>
              <a:rPr lang="en-US" b="1" dirty="0" smtClean="0"/>
              <a:t>Network  , Recurrent </a:t>
            </a:r>
            <a:r>
              <a:rPr lang="en-US" b="1" dirty="0"/>
              <a:t>Neural Network</a:t>
            </a:r>
            <a:endParaRPr lang="en-US" dirty="0"/>
          </a:p>
          <a:p>
            <a:r>
              <a:rPr lang="en-US" b="1" dirty="0" smtClean="0"/>
              <a:t>		</a:t>
            </a:r>
            <a:r>
              <a:rPr lang="en-US" b="1" dirty="0" err="1" smtClean="0"/>
              <a:t>Autoencoders</a:t>
            </a:r>
            <a:r>
              <a:rPr lang="en-US" b="1" dirty="0" smtClean="0"/>
              <a:t> , Classic </a:t>
            </a:r>
            <a:r>
              <a:rPr lang="en-US" b="1" dirty="0"/>
              <a:t>Neural Networks, etc.</a:t>
            </a:r>
            <a:endParaRPr lang="en-US" dirty="0"/>
          </a:p>
        </p:txBody>
      </p:sp>
    </p:spTree>
    <p:extLst>
      <p:ext uri="{BB962C8B-B14F-4D97-AF65-F5344CB8AC3E}">
        <p14:creationId xmlns:p14="http://schemas.microsoft.com/office/powerpoint/2010/main" val="1973314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How ML &amp; DL Works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69342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733800"/>
            <a:ext cx="69342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687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792162"/>
          </a:xfrm>
        </p:spPr>
        <p:txBody>
          <a:bodyPr>
            <a:normAutofit/>
          </a:bodyPr>
          <a:lstStyle/>
          <a:p>
            <a:pPr algn="l"/>
            <a:r>
              <a:rPr lang="en-US" sz="2800" b="1" dirty="0" smtClean="0">
                <a:solidFill>
                  <a:srgbClr val="CC0000"/>
                </a:solidFill>
                <a:latin typeface="+mn-lt"/>
                <a:ea typeface="+mn-ea"/>
                <a:cs typeface="+mn-cs"/>
              </a:rPr>
              <a:t>Comparison between ML &amp; DL</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53896919"/>
              </p:ext>
            </p:extLst>
          </p:nvPr>
        </p:nvGraphicFramePr>
        <p:xfrm>
          <a:off x="24442" y="1219200"/>
          <a:ext cx="8915400" cy="5082264"/>
        </p:xfrm>
        <a:graphic>
          <a:graphicData uri="http://schemas.openxmlformats.org/drawingml/2006/table">
            <a:tbl>
              <a:tblPr/>
              <a:tblGrid>
                <a:gridCol w="2170706"/>
                <a:gridCol w="3087094"/>
                <a:gridCol w="3657600"/>
              </a:tblGrid>
              <a:tr h="233006">
                <a:tc>
                  <a:txBody>
                    <a:bodyPr/>
                    <a:lstStyle/>
                    <a:p>
                      <a:pPr algn="l" fontAlgn="t"/>
                      <a:r>
                        <a:rPr lang="en-US" sz="1400" dirty="0">
                          <a:solidFill>
                            <a:srgbClr val="000000"/>
                          </a:solidFill>
                          <a:effectLst/>
                          <a:latin typeface="times new roman"/>
                        </a:rPr>
                        <a:t>Parameter</a:t>
                      </a:r>
                    </a:p>
                  </a:txBody>
                  <a:tcPr marL="52956" marR="52956" marT="52956" marB="52956">
                    <a:lnL w="9525" cap="flat" cmpd="sng" algn="ctr">
                      <a:solidFill>
                        <a:srgbClr val="4028F2"/>
                      </a:solidFill>
                      <a:prstDash val="solid"/>
                      <a:round/>
                      <a:headEnd type="none" w="med" len="med"/>
                      <a:tailEnd type="none" w="med" len="med"/>
                    </a:lnL>
                    <a:lnR w="9525" cap="flat" cmpd="sng" algn="ctr">
                      <a:solidFill>
                        <a:srgbClr val="4028F2"/>
                      </a:solidFill>
                      <a:prstDash val="solid"/>
                      <a:round/>
                      <a:headEnd type="none" w="med" len="med"/>
                      <a:tailEnd type="none" w="med" len="med"/>
                    </a:lnR>
                    <a:lnT w="9525" cap="flat" cmpd="sng" algn="ctr">
                      <a:solidFill>
                        <a:srgbClr val="4028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a:rPr>
                        <a:t>Machine Learning</a:t>
                      </a:r>
                    </a:p>
                  </a:txBody>
                  <a:tcPr marL="52956" marR="52956" marT="52956" marB="52956">
                    <a:lnL w="9525" cap="flat" cmpd="sng" algn="ctr">
                      <a:solidFill>
                        <a:srgbClr val="4028F2"/>
                      </a:solidFill>
                      <a:prstDash val="solid"/>
                      <a:round/>
                      <a:headEnd type="none" w="med" len="med"/>
                      <a:tailEnd type="none" w="med" len="med"/>
                    </a:lnL>
                    <a:lnR w="9525" cap="flat" cmpd="sng" algn="ctr">
                      <a:solidFill>
                        <a:srgbClr val="4028F2"/>
                      </a:solidFill>
                      <a:prstDash val="solid"/>
                      <a:round/>
                      <a:headEnd type="none" w="med" len="med"/>
                      <a:tailEnd type="none" w="med" len="med"/>
                    </a:lnR>
                    <a:lnT w="9525" cap="flat" cmpd="sng" algn="ctr">
                      <a:solidFill>
                        <a:srgbClr val="4028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a:rPr>
                        <a:t>Deep Learning</a:t>
                      </a:r>
                    </a:p>
                  </a:txBody>
                  <a:tcPr marL="52956" marR="52956" marT="52956" marB="52956">
                    <a:lnL w="9525" cap="flat" cmpd="sng" algn="ctr">
                      <a:solidFill>
                        <a:srgbClr val="4028F2"/>
                      </a:solidFill>
                      <a:prstDash val="solid"/>
                      <a:round/>
                      <a:headEnd type="none" w="med" len="med"/>
                      <a:tailEnd type="none" w="med" len="med"/>
                    </a:lnL>
                    <a:lnR w="9525" cap="flat" cmpd="sng" algn="ctr">
                      <a:solidFill>
                        <a:srgbClr val="4028F2"/>
                      </a:solidFill>
                      <a:prstDash val="solid"/>
                      <a:round/>
                      <a:headEnd type="none" w="med" len="med"/>
                      <a:tailEnd type="none" w="med" len="med"/>
                    </a:lnR>
                    <a:lnT w="9525" cap="flat" cmpd="sng" algn="ctr">
                      <a:solidFill>
                        <a:srgbClr val="4028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06078">
                <a:tc>
                  <a:txBody>
                    <a:bodyPr/>
                    <a:lstStyle/>
                    <a:p>
                      <a:pPr algn="l" fontAlgn="t"/>
                      <a:r>
                        <a:rPr lang="en-US" sz="1400" b="1" dirty="0">
                          <a:solidFill>
                            <a:srgbClr val="000000"/>
                          </a:solidFill>
                          <a:effectLst/>
                          <a:latin typeface="verdana"/>
                        </a:rPr>
                        <a:t>Data Dependency</a:t>
                      </a:r>
                      <a:endParaRPr lang="en-US" sz="1400" dirty="0">
                        <a:solidFill>
                          <a:srgbClr val="000000"/>
                        </a:solidFill>
                        <a:effectLst/>
                        <a:latin typeface="verdana"/>
                      </a:endParaRP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Although machine learning depends on the huge amount of data, it can work with a smaller amount of data.</a:t>
                      </a: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Deep Learning algorithms highly depend on a large amount of data, so we need to feed a large amount of data for good performance</a:t>
                      </a:r>
                      <a:r>
                        <a:rPr lang="en-US" sz="1400" dirty="0" smtClean="0">
                          <a:solidFill>
                            <a:srgbClr val="000000"/>
                          </a:solidFill>
                          <a:effectLst/>
                          <a:latin typeface="verdana"/>
                        </a:rPr>
                        <a:t>.</a:t>
                      </a:r>
                    </a:p>
                    <a:p>
                      <a:pPr algn="l" fontAlgn="t"/>
                      <a:endParaRPr lang="en-US" sz="1400" dirty="0">
                        <a:solidFill>
                          <a:srgbClr val="000000"/>
                        </a:solidFill>
                        <a:effectLst/>
                        <a:latin typeface="verdana"/>
                      </a:endParaRP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078">
                <a:tc>
                  <a:txBody>
                    <a:bodyPr/>
                    <a:lstStyle/>
                    <a:p>
                      <a:pPr algn="l" fontAlgn="t"/>
                      <a:r>
                        <a:rPr lang="en-US" sz="1400" b="1">
                          <a:solidFill>
                            <a:srgbClr val="000000"/>
                          </a:solidFill>
                          <a:effectLst/>
                          <a:latin typeface="verdana"/>
                        </a:rPr>
                        <a:t>Execution time</a:t>
                      </a:r>
                      <a:endParaRPr lang="en-US" sz="1400">
                        <a:solidFill>
                          <a:srgbClr val="000000"/>
                        </a:solidFill>
                        <a:effectLst/>
                        <a:latin typeface="verdana"/>
                      </a:endParaRP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Machine learning algorithm takes less time to train the model than deep learning, but it takes a long-time duration to test the model.</a:t>
                      </a: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Deep Learning takes a long execution time to train the model, but less time to test the model.</a:t>
                      </a: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6078">
                <a:tc>
                  <a:txBody>
                    <a:bodyPr/>
                    <a:lstStyle/>
                    <a:p>
                      <a:pPr algn="l" fontAlgn="t"/>
                      <a:r>
                        <a:rPr lang="en-US" sz="1400" b="1">
                          <a:solidFill>
                            <a:srgbClr val="000000"/>
                          </a:solidFill>
                          <a:effectLst/>
                          <a:latin typeface="verdana"/>
                        </a:rPr>
                        <a:t>Hardware Dependencies</a:t>
                      </a:r>
                      <a:endParaRPr lang="en-US" sz="1400">
                        <a:solidFill>
                          <a:srgbClr val="000000"/>
                        </a:solidFill>
                        <a:effectLst/>
                        <a:latin typeface="verdana"/>
                      </a:endParaRP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Since machine learning models do not need much amount of data, so they can work on low-end machines.</a:t>
                      </a: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The deep learning model needs a huge amount of data to work efficiently, so they need GPU's and hence the high-end machine</a:t>
                      </a:r>
                      <a:r>
                        <a:rPr lang="en-US" sz="1400" dirty="0" smtClean="0">
                          <a:solidFill>
                            <a:srgbClr val="000000"/>
                          </a:solidFill>
                          <a:effectLst/>
                          <a:latin typeface="verdana"/>
                        </a:rPr>
                        <a:t>.</a:t>
                      </a:r>
                    </a:p>
                    <a:p>
                      <a:pPr algn="l" fontAlgn="t"/>
                      <a:endParaRPr lang="en-US" sz="1400" dirty="0">
                        <a:solidFill>
                          <a:srgbClr val="000000"/>
                        </a:solidFill>
                        <a:effectLst/>
                        <a:latin typeface="verdana"/>
                      </a:endParaRP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87361">
                <a:tc>
                  <a:txBody>
                    <a:bodyPr/>
                    <a:lstStyle/>
                    <a:p>
                      <a:pPr algn="l" fontAlgn="t"/>
                      <a:r>
                        <a:rPr lang="en-US" sz="1400" b="1">
                          <a:solidFill>
                            <a:srgbClr val="000000"/>
                          </a:solidFill>
                          <a:effectLst/>
                          <a:latin typeface="verdana"/>
                        </a:rPr>
                        <a:t>Feature Engineering</a:t>
                      </a:r>
                      <a:endParaRPr lang="en-US" sz="1400">
                        <a:solidFill>
                          <a:srgbClr val="000000"/>
                        </a:solidFill>
                        <a:effectLst/>
                        <a:latin typeface="verdana"/>
                      </a:endParaRP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Machine learning models need a step of feature extraction by the expert, and then it proceeds further.</a:t>
                      </a: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Deep learning is the enhanced version of machine learning, so it does not need to develop the feature extractor for each problem; instead, it tries to learn high-level features from the data on its own.</a:t>
                      </a:r>
                    </a:p>
                  </a:txBody>
                  <a:tcPr marL="35304" marR="35304" marT="35304" marB="353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45511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792162"/>
          </a:xfrm>
        </p:spPr>
        <p:txBody>
          <a:bodyPr>
            <a:normAutofit/>
          </a:bodyPr>
          <a:lstStyle/>
          <a:p>
            <a:pPr algn="l"/>
            <a:r>
              <a:rPr lang="en-US" sz="2800" b="1" dirty="0" smtClean="0">
                <a:solidFill>
                  <a:srgbClr val="CC0000"/>
                </a:solidFill>
                <a:latin typeface="+mn-lt"/>
                <a:ea typeface="+mn-ea"/>
                <a:cs typeface="+mn-cs"/>
              </a:rPr>
              <a:t>Comparison between ML &amp; DL</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9744642"/>
              </p:ext>
            </p:extLst>
          </p:nvPr>
        </p:nvGraphicFramePr>
        <p:xfrm>
          <a:off x="152400" y="1295400"/>
          <a:ext cx="9296400" cy="4839726"/>
        </p:xfrm>
        <a:graphic>
          <a:graphicData uri="http://schemas.openxmlformats.org/drawingml/2006/table">
            <a:tbl>
              <a:tblPr/>
              <a:tblGrid>
                <a:gridCol w="2038684"/>
                <a:gridCol w="3371516"/>
                <a:gridCol w="3886200"/>
              </a:tblGrid>
              <a:tr h="1372044">
                <a:tc>
                  <a:txBody>
                    <a:bodyPr/>
                    <a:lstStyle/>
                    <a:p>
                      <a:pPr algn="l" fontAlgn="t"/>
                      <a:r>
                        <a:rPr lang="en-US" sz="1400" b="1" dirty="0">
                          <a:solidFill>
                            <a:srgbClr val="000000"/>
                          </a:solidFill>
                          <a:effectLst/>
                          <a:latin typeface="verdana"/>
                        </a:rPr>
                        <a:t>Problem-solving approach</a:t>
                      </a:r>
                      <a:endParaRPr lang="en-US" sz="1400" dirty="0">
                        <a:solidFill>
                          <a:srgbClr val="000000"/>
                        </a:solidFill>
                        <a:effectLst/>
                        <a:latin typeface="verdana"/>
                      </a:endParaRP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To solve a given problem, the traditional ML model breaks the problem in sub-parts, and after solving each part, produces the final result.</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The problem-solving approach of a deep learning model is different from the traditional ML model, as it takes input for a given problem, and produce the end result. Hence it follows the end-to-end approach.</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92781">
                <a:tc>
                  <a:txBody>
                    <a:bodyPr/>
                    <a:lstStyle/>
                    <a:p>
                      <a:pPr algn="l" fontAlgn="t"/>
                      <a:r>
                        <a:rPr lang="en-US" sz="1400" b="1">
                          <a:solidFill>
                            <a:srgbClr val="000000"/>
                          </a:solidFill>
                          <a:effectLst/>
                          <a:latin typeface="verdana"/>
                        </a:rPr>
                        <a:t>Interpretation of result</a:t>
                      </a:r>
                      <a:endParaRPr lang="en-US" sz="1400">
                        <a:solidFill>
                          <a:srgbClr val="000000"/>
                        </a:solidFill>
                        <a:effectLst/>
                        <a:latin typeface="verdana"/>
                      </a:endParaRP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The interpretation of the result for a given problem is easy. As when we work with machine learning, we can interpret the result easily, it means why this result occur, what was the process.</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The interpretation of the result for a given problem is very difficult. As when we work with the deep learning model, we may get a better result for a given problem than the machine learning model, but we cannot find why this particular outcome occurred, and the reasoning.</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90938">
                <a:tc>
                  <a:txBody>
                    <a:bodyPr/>
                    <a:lstStyle/>
                    <a:p>
                      <a:pPr algn="l" fontAlgn="t"/>
                      <a:r>
                        <a:rPr lang="en-US" sz="1400" b="1">
                          <a:solidFill>
                            <a:srgbClr val="000000"/>
                          </a:solidFill>
                          <a:effectLst/>
                          <a:latin typeface="verdana"/>
                        </a:rPr>
                        <a:t>Type of data</a:t>
                      </a:r>
                      <a:endParaRPr lang="en-US" sz="1400">
                        <a:solidFill>
                          <a:srgbClr val="000000"/>
                        </a:solidFill>
                        <a:effectLst/>
                        <a:latin typeface="verdana"/>
                      </a:endParaRP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Machine learning models mostly require data in a structured form.</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Deep Learning models can work with structured and unstructured data both as they rely on the layers of the Artificial neural network.</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0200">
                <a:tc>
                  <a:txBody>
                    <a:bodyPr/>
                    <a:lstStyle/>
                    <a:p>
                      <a:pPr algn="l" fontAlgn="t"/>
                      <a:r>
                        <a:rPr lang="en-US" sz="1400" b="1">
                          <a:solidFill>
                            <a:srgbClr val="000000"/>
                          </a:solidFill>
                          <a:effectLst/>
                          <a:latin typeface="verdana"/>
                        </a:rPr>
                        <a:t>Suitable for</a:t>
                      </a:r>
                      <a:endParaRPr lang="en-US" sz="1400">
                        <a:solidFill>
                          <a:srgbClr val="000000"/>
                        </a:solidFill>
                        <a:effectLst/>
                        <a:latin typeface="verdana"/>
                      </a:endParaRP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Machine learning models are suitable for solving simple or bit-complex problems.</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Deep learning models are suitable for solving complex problems.</a:t>
                      </a:r>
                    </a:p>
                  </a:txBody>
                  <a:tcPr marL="44547" marR="44547" marT="44547" marB="445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593782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9678" y="3200400"/>
            <a:ext cx="4176144" cy="707886"/>
          </a:xfrm>
          <a:prstGeom prst="rect">
            <a:avLst/>
          </a:prstGeom>
          <a:noFill/>
        </p:spPr>
        <p:txBody>
          <a:bodyPr wrap="none" rtlCol="0">
            <a:spAutoFit/>
          </a:bodyPr>
          <a:lstStyle/>
          <a:p>
            <a:pPr algn="ctr"/>
            <a:r>
              <a:rPr lang="en-US" sz="4000" b="1" dirty="0" smtClean="0">
                <a:latin typeface="Cocogoose" panose="02000000000000000000" pitchFamily="2" charset="0"/>
              </a:rPr>
              <a:t>Python – AI , ML,DL, DS</a:t>
            </a:r>
            <a:endParaRPr lang="en-PH" sz="4000" b="1" dirty="0">
              <a:latin typeface="Cocogoose" panose="02000000000000000000" pitchFamily="2" charset="0"/>
            </a:endParaRPr>
          </a:p>
        </p:txBody>
      </p:sp>
    </p:spTree>
    <p:extLst>
      <p:ext uri="{BB962C8B-B14F-4D97-AF65-F5344CB8AC3E}">
        <p14:creationId xmlns:p14="http://schemas.microsoft.com/office/powerpoint/2010/main" val="2550972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792162"/>
          </a:xfrm>
        </p:spPr>
        <p:txBody>
          <a:bodyPr>
            <a:normAutofit/>
          </a:bodyPr>
          <a:lstStyle/>
          <a:p>
            <a:pPr algn="l"/>
            <a:r>
              <a:rPr lang="en-US" sz="2800" b="1" dirty="0" smtClean="0">
                <a:solidFill>
                  <a:srgbClr val="CC0000"/>
                </a:solidFill>
                <a:latin typeface="+mn-lt"/>
                <a:ea typeface="+mn-ea"/>
                <a:cs typeface="+mn-cs"/>
              </a:rPr>
              <a:t>Which one to Select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399"/>
            <a:ext cx="4800600" cy="421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683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7543800" cy="792162"/>
          </a:xfrm>
        </p:spPr>
        <p:txBody>
          <a:bodyPr>
            <a:normAutofit fontScale="90000"/>
          </a:bodyPr>
          <a:lstStyle/>
          <a:p>
            <a:pPr algn="l"/>
            <a:r>
              <a:rPr lang="en-US" sz="2800" b="1" dirty="0" smtClean="0">
                <a:solidFill>
                  <a:srgbClr val="CC0000"/>
                </a:solidFill>
                <a:latin typeface="+mn-lt"/>
                <a:ea typeface="+mn-ea"/>
                <a:cs typeface="+mn-cs"/>
              </a:rPr>
              <a:t>Difference between Data Science &amp; Machine Learning</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52600"/>
            <a:ext cx="5410200" cy="348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494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7543800" cy="792162"/>
          </a:xfrm>
        </p:spPr>
        <p:txBody>
          <a:bodyPr>
            <a:normAutofit fontScale="90000"/>
          </a:bodyPr>
          <a:lstStyle/>
          <a:p>
            <a:pPr algn="l"/>
            <a:r>
              <a:rPr lang="en-US" sz="2800" b="1" dirty="0" smtClean="0">
                <a:solidFill>
                  <a:srgbClr val="CC0000"/>
                </a:solidFill>
                <a:latin typeface="+mn-lt"/>
                <a:ea typeface="+mn-ea"/>
                <a:cs typeface="+mn-cs"/>
              </a:rPr>
              <a:t>Difference between Data Science &amp; Machine Learning</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2133600"/>
            <a:ext cx="8458200" cy="2862322"/>
          </a:xfrm>
          <a:prstGeom prst="rect">
            <a:avLst/>
          </a:prstGeom>
        </p:spPr>
        <p:txBody>
          <a:bodyPr wrap="square">
            <a:spAutoFit/>
          </a:bodyPr>
          <a:lstStyle/>
          <a:p>
            <a:r>
              <a:rPr lang="en-US" sz="2000" b="1" dirty="0"/>
              <a:t>Data Science is the study of </a:t>
            </a:r>
            <a:r>
              <a:rPr lang="en-US" sz="2000" b="1" i="1" dirty="0"/>
              <a:t>data cleansing, preparation, and analysis</a:t>
            </a:r>
            <a:r>
              <a:rPr lang="en-US" sz="2000" b="1" dirty="0"/>
              <a:t>, while machine learning is a branch of AI and subfield of data science. </a:t>
            </a:r>
            <a:endParaRPr lang="en-US" sz="2000" b="1" dirty="0" smtClean="0"/>
          </a:p>
          <a:p>
            <a:endParaRPr lang="en-US" sz="2000" b="1" dirty="0" smtClean="0"/>
          </a:p>
          <a:p>
            <a:endParaRPr lang="en-US" sz="2000" b="1" dirty="0"/>
          </a:p>
          <a:p>
            <a:r>
              <a:rPr lang="en-US" sz="2000" b="1" dirty="0" smtClean="0"/>
              <a:t>Data </a:t>
            </a:r>
            <a:r>
              <a:rPr lang="en-US" sz="2000" b="1" dirty="0"/>
              <a:t>Science and Machine </a:t>
            </a:r>
            <a:r>
              <a:rPr lang="en-US" sz="2000" b="1" dirty="0" smtClean="0"/>
              <a:t>Learning</a:t>
            </a:r>
            <a:r>
              <a:rPr lang="en-US" sz="2000" b="1" dirty="0"/>
              <a:t> are closely related to each other but have different functionalities and different goals. At a glance, </a:t>
            </a:r>
            <a:r>
              <a:rPr lang="en-US" sz="2000" b="1" i="1" dirty="0"/>
              <a:t>Data Science is a field to study the approaches to find insights from the raw data. Whereas, Machine Learning is a technique used by the group of data scientists to enable the machines to learn automatically from the past data.</a:t>
            </a:r>
            <a:r>
              <a:rPr lang="en-US" sz="2000" b="1" dirty="0"/>
              <a:t> </a:t>
            </a:r>
          </a:p>
        </p:txBody>
      </p:sp>
    </p:spTree>
    <p:extLst>
      <p:ext uri="{BB962C8B-B14F-4D97-AF65-F5344CB8AC3E}">
        <p14:creationId xmlns:p14="http://schemas.microsoft.com/office/powerpoint/2010/main" val="1727822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7543800" cy="792162"/>
          </a:xfrm>
        </p:spPr>
        <p:txBody>
          <a:bodyPr>
            <a:normAutofit fontScale="90000"/>
          </a:bodyPr>
          <a:lstStyle/>
          <a:p>
            <a:pPr algn="l"/>
            <a:r>
              <a:rPr lang="en-US" sz="2800" b="1" dirty="0" smtClean="0">
                <a:solidFill>
                  <a:srgbClr val="CC0000"/>
                </a:solidFill>
                <a:latin typeface="+mn-lt"/>
                <a:ea typeface="+mn-ea"/>
                <a:cs typeface="+mn-cs"/>
              </a:rPr>
              <a:t>Difference between Data Science &amp; Machine Learning</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8784621"/>
              </p:ext>
            </p:extLst>
          </p:nvPr>
        </p:nvGraphicFramePr>
        <p:xfrm>
          <a:off x="152400" y="1219200"/>
          <a:ext cx="8991600" cy="4901609"/>
        </p:xfrm>
        <a:graphic>
          <a:graphicData uri="http://schemas.openxmlformats.org/drawingml/2006/table">
            <a:tbl>
              <a:tblPr/>
              <a:tblGrid>
                <a:gridCol w="4374292"/>
                <a:gridCol w="4617308"/>
              </a:tblGrid>
              <a:tr h="338866">
                <a:tc>
                  <a:txBody>
                    <a:bodyPr/>
                    <a:lstStyle/>
                    <a:p>
                      <a:pPr algn="l" fontAlgn="t"/>
                      <a:r>
                        <a:rPr lang="en-US" sz="1200">
                          <a:solidFill>
                            <a:srgbClr val="000000"/>
                          </a:solidFill>
                          <a:effectLst/>
                          <a:latin typeface="times new roman"/>
                        </a:rPr>
                        <a:t>Data Science</a:t>
                      </a:r>
                    </a:p>
                  </a:txBody>
                  <a:tcPr marL="78034" marR="78034" marT="78034" marB="78034">
                    <a:lnL w="9525" cap="flat" cmpd="sng" algn="ctr">
                      <a:solidFill>
                        <a:srgbClr val="F031CA"/>
                      </a:solidFill>
                      <a:prstDash val="solid"/>
                      <a:round/>
                      <a:headEnd type="none" w="med" len="med"/>
                      <a:tailEnd type="none" w="med" len="med"/>
                    </a:lnL>
                    <a:lnR w="9525" cap="flat" cmpd="sng" algn="ctr">
                      <a:solidFill>
                        <a:srgbClr val="F031CA"/>
                      </a:solidFill>
                      <a:prstDash val="solid"/>
                      <a:round/>
                      <a:headEnd type="none" w="med" len="med"/>
                      <a:tailEnd type="none" w="med" len="med"/>
                    </a:lnR>
                    <a:lnT w="9525" cap="flat" cmpd="sng" algn="ctr">
                      <a:solidFill>
                        <a:srgbClr val="F031C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a:rPr>
                        <a:t>Machine Learning</a:t>
                      </a:r>
                    </a:p>
                  </a:txBody>
                  <a:tcPr marL="78034" marR="78034" marT="78034" marB="78034">
                    <a:lnL w="9525" cap="flat" cmpd="sng" algn="ctr">
                      <a:solidFill>
                        <a:srgbClr val="F031CA"/>
                      </a:solidFill>
                      <a:prstDash val="solid"/>
                      <a:round/>
                      <a:headEnd type="none" w="med" len="med"/>
                      <a:tailEnd type="none" w="med" len="med"/>
                    </a:lnL>
                    <a:lnR w="9525" cap="flat" cmpd="sng" algn="ctr">
                      <a:solidFill>
                        <a:srgbClr val="F031CA"/>
                      </a:solidFill>
                      <a:prstDash val="solid"/>
                      <a:round/>
                      <a:headEnd type="none" w="med" len="med"/>
                      <a:tailEnd type="none" w="med" len="med"/>
                    </a:lnR>
                    <a:lnT w="9525" cap="flat" cmpd="sng" algn="ctr">
                      <a:solidFill>
                        <a:srgbClr val="F031C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42031">
                <a:tc>
                  <a:txBody>
                    <a:bodyPr/>
                    <a:lstStyle/>
                    <a:p>
                      <a:pPr algn="l" fontAlgn="t"/>
                      <a:r>
                        <a:rPr lang="en-US" sz="1400">
                          <a:solidFill>
                            <a:srgbClr val="000000"/>
                          </a:solidFill>
                          <a:effectLst/>
                          <a:latin typeface="verdana"/>
                        </a:rPr>
                        <a:t>It deals with understanding and finding hidden patterns or useful insights from the data, which helps to take smarter business decisions.</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is a subfield of data science that enables the machine to learn from the past data and experiences automatically.</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0933">
                <a:tc>
                  <a:txBody>
                    <a:bodyPr/>
                    <a:lstStyle/>
                    <a:p>
                      <a:pPr algn="l" fontAlgn="t"/>
                      <a:r>
                        <a:rPr lang="en-US" sz="1400">
                          <a:solidFill>
                            <a:srgbClr val="000000"/>
                          </a:solidFill>
                          <a:effectLst/>
                          <a:latin typeface="verdana"/>
                        </a:rPr>
                        <a:t>It is used for discovering insights from the data.</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is used for making predictions and classifying the result for new data points.</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6321">
                <a:tc>
                  <a:txBody>
                    <a:bodyPr/>
                    <a:lstStyle/>
                    <a:p>
                      <a:pPr algn="l" fontAlgn="t"/>
                      <a:r>
                        <a:rPr lang="en-US" sz="1400">
                          <a:solidFill>
                            <a:srgbClr val="000000"/>
                          </a:solidFill>
                          <a:effectLst/>
                          <a:latin typeface="verdana"/>
                        </a:rPr>
                        <a:t>It is a broad term that includes various steps to create a model for a given problem and deploy the model.</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is used in the data modeling step of the data science as a complete process.</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21708">
                <a:tc>
                  <a:txBody>
                    <a:bodyPr/>
                    <a:lstStyle/>
                    <a:p>
                      <a:pPr algn="l" fontAlgn="t"/>
                      <a:r>
                        <a:rPr lang="en-US" sz="1400">
                          <a:solidFill>
                            <a:srgbClr val="000000"/>
                          </a:solidFill>
                          <a:effectLst/>
                          <a:latin typeface="verdana"/>
                        </a:rPr>
                        <a:t>A data scientist needs to have skills to use big data tools like Hadoop, Hive and Pig, statistics, programming in Python, R, or Scala.</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Machine Learning Engineer needs to have skills such as computer science fundamentals, programming skills in Python or R, statistics and probability concepts, etc.</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0933">
                <a:tc>
                  <a:txBody>
                    <a:bodyPr/>
                    <a:lstStyle/>
                    <a:p>
                      <a:pPr algn="l" fontAlgn="t"/>
                      <a:r>
                        <a:rPr lang="en-US" sz="1400">
                          <a:solidFill>
                            <a:srgbClr val="000000"/>
                          </a:solidFill>
                          <a:effectLst/>
                          <a:latin typeface="verdana"/>
                        </a:rPr>
                        <a:t>It can work with raw, structured, and unstructured data.</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mostly requires structured data to work on.</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21708">
                <a:tc>
                  <a:txBody>
                    <a:bodyPr/>
                    <a:lstStyle/>
                    <a:p>
                      <a:pPr algn="l" fontAlgn="t"/>
                      <a:r>
                        <a:rPr lang="en-US" sz="1400">
                          <a:solidFill>
                            <a:srgbClr val="000000"/>
                          </a:solidFill>
                          <a:effectLst/>
                          <a:latin typeface="verdana"/>
                        </a:rPr>
                        <a:t>Data scientists spent lots of time in handling the data, cleansing the data, and understanding its patterns.</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ML engineers spend a lot of time for managing the complexities that occur during the implementation of algorithms and mathematical concepts behind that.</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204913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923330"/>
          </a:xfrm>
          <a:prstGeom prst="rect">
            <a:avLst/>
          </a:prstGeom>
          <a:noFill/>
        </p:spPr>
        <p:txBody>
          <a:bodyPr wrap="square" rtlCol="0">
            <a:spAutoFit/>
          </a:bodyPr>
          <a:lstStyle/>
          <a:p>
            <a:r>
              <a:rPr lang="en-US" sz="5400" b="1" dirty="0" smtClean="0">
                <a:solidFill>
                  <a:srgbClr val="CC0000"/>
                </a:solidFill>
              </a:rPr>
              <a:t>THANK YOU !!!</a:t>
            </a:r>
            <a:endParaRPr lang="en-US" sz="5400" b="1" dirty="0">
              <a:solidFill>
                <a:srgbClr val="CC0000"/>
              </a:solidFill>
            </a:endParaRP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320" y="3276600"/>
            <a:ext cx="3077334" cy="242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1151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346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792162"/>
          </a:xfrm>
        </p:spPr>
        <p:txBody>
          <a:bodyPr>
            <a:normAutofit fontScale="90000"/>
          </a:bodyPr>
          <a:lstStyle/>
          <a:p>
            <a:pPr algn="l"/>
            <a:r>
              <a:rPr lang="en-US" sz="2800" b="1" dirty="0" smtClean="0">
                <a:solidFill>
                  <a:srgbClr val="CC0000"/>
                </a:solidFill>
                <a:latin typeface="+mn-lt"/>
                <a:ea typeface="+mn-ea"/>
                <a:cs typeface="+mn-cs"/>
              </a:rPr>
              <a:t>What is Artificial Intelligence ?</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839200" cy="4525963"/>
          </a:xfrm>
        </p:spPr>
        <p:txBody>
          <a:bodyPr>
            <a:noAutofit/>
          </a:bodyPr>
          <a:lstStyle/>
          <a:p>
            <a:pPr fontAlgn="base"/>
            <a:r>
              <a:rPr lang="en-US" sz="2000" b="1" dirty="0"/>
              <a:t> "It is a branch of computer science by which we can create intelligent machines which can behave like a human, think like humans, and able to make decisions</a:t>
            </a:r>
            <a:r>
              <a:rPr lang="en-US" sz="2000" b="1" dirty="0" smtClean="0"/>
              <a:t>.“</a:t>
            </a:r>
          </a:p>
          <a:p>
            <a:pPr fontAlgn="base"/>
            <a:endParaRPr lang="en-US" sz="2000" b="1" dirty="0" smtClean="0"/>
          </a:p>
          <a:p>
            <a:r>
              <a:rPr lang="en-US" sz="2000" b="1" dirty="0"/>
              <a:t>With the help of </a:t>
            </a:r>
            <a:r>
              <a:rPr lang="en-US" sz="2000" b="1" dirty="0">
                <a:solidFill>
                  <a:srgbClr val="FF0000"/>
                </a:solidFill>
              </a:rPr>
              <a:t>AI</a:t>
            </a:r>
            <a:r>
              <a:rPr lang="en-US" sz="2000" b="1" dirty="0"/>
              <a:t>, you can create such software or devices which can solve real-world problems very easily and with accuracy such as health issues, marketing, traffic issues, etc</a:t>
            </a:r>
            <a:r>
              <a:rPr lang="en-US" sz="2000" b="1" dirty="0" smtClean="0"/>
              <a:t>.</a:t>
            </a:r>
          </a:p>
          <a:p>
            <a:endParaRPr lang="en-US" sz="2000" b="1" dirty="0"/>
          </a:p>
          <a:p>
            <a:r>
              <a:rPr lang="en-US" sz="2000" b="1" dirty="0"/>
              <a:t>With the help of </a:t>
            </a:r>
            <a:r>
              <a:rPr lang="en-US" sz="2000" b="1" dirty="0">
                <a:solidFill>
                  <a:srgbClr val="FF0000"/>
                </a:solidFill>
              </a:rPr>
              <a:t>AI</a:t>
            </a:r>
            <a:r>
              <a:rPr lang="en-US" sz="2000" b="1" dirty="0"/>
              <a:t>, you can create your personal virtual Assistant, such as </a:t>
            </a:r>
            <a:r>
              <a:rPr lang="en-US" sz="2000" b="1" dirty="0" err="1"/>
              <a:t>Cortana</a:t>
            </a:r>
            <a:r>
              <a:rPr lang="en-US" sz="2000" b="1" dirty="0"/>
              <a:t>, Google Assistant, </a:t>
            </a:r>
            <a:r>
              <a:rPr lang="en-US" sz="2000" b="1" dirty="0" err="1"/>
              <a:t>Siri</a:t>
            </a:r>
            <a:r>
              <a:rPr lang="en-US" sz="2000" b="1" dirty="0"/>
              <a:t>, etc</a:t>
            </a:r>
            <a:r>
              <a:rPr lang="en-US" sz="2000" b="1" dirty="0" smtClean="0"/>
              <a:t>.</a:t>
            </a:r>
          </a:p>
          <a:p>
            <a:endParaRPr lang="en-US" sz="2000" b="1" dirty="0"/>
          </a:p>
          <a:p>
            <a:r>
              <a:rPr lang="en-US" sz="2000" b="1" dirty="0"/>
              <a:t>With the help of </a:t>
            </a:r>
            <a:r>
              <a:rPr lang="en-US" sz="2000" b="1" dirty="0">
                <a:solidFill>
                  <a:srgbClr val="FF0000"/>
                </a:solidFill>
              </a:rPr>
              <a:t>AI</a:t>
            </a:r>
            <a:r>
              <a:rPr lang="en-US" sz="2000" b="1" dirty="0"/>
              <a:t>, you can build such Robots which can work in an environment where survival of humans can be at risk.</a:t>
            </a:r>
          </a:p>
          <a:p>
            <a:pPr marL="0" indent="0" fontAlgn="base">
              <a:buNone/>
            </a:pPr>
            <a:r>
              <a:rPr lang="en-US" sz="2000" dirty="0"/>
              <a:t> </a:t>
            </a:r>
            <a:endParaRPr lang="en-US" sz="2000" b="1" dirty="0" smtClean="0"/>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5497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91200" cy="792162"/>
          </a:xfrm>
        </p:spPr>
        <p:txBody>
          <a:bodyPr>
            <a:normAutofit fontScale="90000"/>
          </a:bodyPr>
          <a:lstStyle/>
          <a:p>
            <a:pPr algn="l"/>
            <a:r>
              <a:rPr lang="en-US" sz="2800" b="1" dirty="0" smtClean="0">
                <a:solidFill>
                  <a:srgbClr val="CC0000"/>
                </a:solidFill>
                <a:latin typeface="+mn-lt"/>
                <a:ea typeface="+mn-ea"/>
                <a:cs typeface="+mn-cs"/>
              </a:rPr>
              <a:t>What Comprises Artificial Intelligence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550545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85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AI Advantages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6200" y="1143000"/>
            <a:ext cx="9144000" cy="5078313"/>
          </a:xfrm>
          <a:prstGeom prst="rect">
            <a:avLst/>
          </a:prstGeom>
        </p:spPr>
        <p:txBody>
          <a:bodyPr wrap="square">
            <a:spAutoFit/>
          </a:bodyPr>
          <a:lstStyle/>
          <a:p>
            <a:r>
              <a:rPr lang="en-US" b="1" dirty="0">
                <a:solidFill>
                  <a:srgbClr val="FF0000"/>
                </a:solidFill>
              </a:rPr>
              <a:t>High Accuracy with less errors</a:t>
            </a:r>
            <a:r>
              <a:rPr lang="en-US" b="1" dirty="0" smtClean="0">
                <a:solidFill>
                  <a:srgbClr val="FF0000"/>
                </a:solidFill>
              </a:rPr>
              <a:t>:</a:t>
            </a:r>
            <a:r>
              <a:rPr lang="en-US" b="1" dirty="0" smtClean="0"/>
              <a:t> AI machines or systems are prone to less errors and high accuracy as it takes decisions as per pre-experience or information.</a:t>
            </a:r>
          </a:p>
          <a:p>
            <a:endParaRPr lang="en-US" b="1" dirty="0" smtClean="0"/>
          </a:p>
          <a:p>
            <a:r>
              <a:rPr lang="en-US" b="1" dirty="0" smtClean="0">
                <a:solidFill>
                  <a:srgbClr val="FF0000"/>
                </a:solidFill>
              </a:rPr>
              <a:t>High-Speed</a:t>
            </a:r>
            <a:r>
              <a:rPr lang="en-US" b="1" dirty="0">
                <a:solidFill>
                  <a:srgbClr val="FF0000"/>
                </a:solidFill>
              </a:rPr>
              <a:t>:</a:t>
            </a:r>
            <a:r>
              <a:rPr lang="en-US" b="1" dirty="0"/>
              <a:t> </a:t>
            </a:r>
            <a:r>
              <a:rPr lang="en-US" b="1" dirty="0" smtClean="0"/>
              <a:t>AI systems can be of very high-speed and fast-decision making, because of that AI systems can beat a chess champion in the Chess game.</a:t>
            </a:r>
          </a:p>
          <a:p>
            <a:endParaRPr lang="en-US" b="1" dirty="0" smtClean="0"/>
          </a:p>
          <a:p>
            <a:r>
              <a:rPr lang="en-US" b="1" dirty="0" smtClean="0">
                <a:solidFill>
                  <a:srgbClr val="FF0000"/>
                </a:solidFill>
              </a:rPr>
              <a:t>High reliability: </a:t>
            </a:r>
            <a:r>
              <a:rPr lang="en-US" b="1" dirty="0" smtClean="0"/>
              <a:t>AI machines are highly reliable and can perform the same action multiple times with high accuracy.</a:t>
            </a:r>
          </a:p>
          <a:p>
            <a:endParaRPr lang="en-US" b="1" dirty="0" smtClean="0"/>
          </a:p>
          <a:p>
            <a:r>
              <a:rPr lang="en-US" b="1" dirty="0" smtClean="0">
                <a:solidFill>
                  <a:srgbClr val="FF0000"/>
                </a:solidFill>
              </a:rPr>
              <a:t>Useful </a:t>
            </a:r>
            <a:r>
              <a:rPr lang="en-US" b="1" dirty="0">
                <a:solidFill>
                  <a:srgbClr val="FF0000"/>
                </a:solidFill>
              </a:rPr>
              <a:t>for risky areas:</a:t>
            </a:r>
            <a:r>
              <a:rPr lang="en-US" b="1" dirty="0"/>
              <a:t> </a:t>
            </a:r>
            <a:r>
              <a:rPr lang="en-US" b="1" dirty="0" smtClean="0"/>
              <a:t>AI machines can be helpful in situations such as defusing a bomb, exploring the ocean floor, where to employ a human can be risky.</a:t>
            </a:r>
          </a:p>
          <a:p>
            <a:endParaRPr lang="en-US" b="1" dirty="0" smtClean="0"/>
          </a:p>
          <a:p>
            <a:r>
              <a:rPr lang="en-US" b="1" dirty="0" smtClean="0">
                <a:solidFill>
                  <a:srgbClr val="FF0000"/>
                </a:solidFill>
              </a:rPr>
              <a:t>Digital </a:t>
            </a:r>
            <a:r>
              <a:rPr lang="en-US" b="1" dirty="0">
                <a:solidFill>
                  <a:srgbClr val="FF0000"/>
                </a:solidFill>
              </a:rPr>
              <a:t>Assistant: </a:t>
            </a:r>
            <a:r>
              <a:rPr lang="en-US" b="1" dirty="0"/>
              <a:t>AI can be very useful to provide digital assistant to the users such as AI technology is currently used by various E-commerce websites to show the products as per customer requirement</a:t>
            </a:r>
            <a:r>
              <a:rPr lang="en-US" b="1" dirty="0" smtClean="0"/>
              <a:t>.</a:t>
            </a:r>
          </a:p>
          <a:p>
            <a:r>
              <a:rPr lang="en-US" b="1" dirty="0" smtClean="0">
                <a:solidFill>
                  <a:srgbClr val="FF0000"/>
                </a:solidFill>
              </a:rPr>
              <a:t>Useful </a:t>
            </a:r>
            <a:r>
              <a:rPr lang="en-US" b="1" dirty="0">
                <a:solidFill>
                  <a:srgbClr val="FF0000"/>
                </a:solidFill>
              </a:rPr>
              <a:t>as a public utility: </a:t>
            </a:r>
            <a:r>
              <a:rPr lang="en-US" b="1" dirty="0"/>
              <a:t>AI can be very useful for public utilities such as a self-driving car which can make our journey safer and hassle-free, facial recognition for security purpose, Natural language processing to communicate with the human in human-language, etc.</a:t>
            </a:r>
          </a:p>
        </p:txBody>
      </p:sp>
    </p:spTree>
    <p:extLst>
      <p:ext uri="{BB962C8B-B14F-4D97-AF65-F5344CB8AC3E}">
        <p14:creationId xmlns:p14="http://schemas.microsoft.com/office/powerpoint/2010/main" val="256117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AI Disadvantages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28600" y="1295400"/>
            <a:ext cx="8763000" cy="4801314"/>
          </a:xfrm>
          <a:prstGeom prst="rect">
            <a:avLst/>
          </a:prstGeom>
        </p:spPr>
        <p:txBody>
          <a:bodyPr wrap="square">
            <a:spAutoFit/>
          </a:bodyPr>
          <a:lstStyle/>
          <a:p>
            <a:r>
              <a:rPr lang="en-US" b="1" dirty="0">
                <a:solidFill>
                  <a:srgbClr val="FF0000"/>
                </a:solidFill>
              </a:rPr>
              <a:t>High Cost:</a:t>
            </a:r>
            <a:r>
              <a:rPr lang="en-US" b="1" dirty="0"/>
              <a:t> The hardware and software requirement of AI is very costly as it requires lots of maintenance to meet current world requirements</a:t>
            </a:r>
            <a:r>
              <a:rPr lang="en-US" b="1" dirty="0" smtClean="0"/>
              <a:t>.</a:t>
            </a:r>
          </a:p>
          <a:p>
            <a:endParaRPr lang="en-US" b="1" dirty="0"/>
          </a:p>
          <a:p>
            <a:r>
              <a:rPr lang="en-US" b="1" dirty="0">
                <a:solidFill>
                  <a:srgbClr val="FF0000"/>
                </a:solidFill>
              </a:rPr>
              <a:t>Can't think out of the box: </a:t>
            </a:r>
            <a:r>
              <a:rPr lang="en-US" b="1" dirty="0"/>
              <a:t>Even we are making smarter machines with AI, but still they cannot work out of the box, as the robot will only do that work for which they are trained, or programmed</a:t>
            </a:r>
            <a:r>
              <a:rPr lang="en-US" b="1" dirty="0" smtClean="0"/>
              <a:t>.</a:t>
            </a:r>
          </a:p>
          <a:p>
            <a:endParaRPr lang="en-US" b="1" dirty="0"/>
          </a:p>
          <a:p>
            <a:r>
              <a:rPr lang="en-US" b="1" dirty="0">
                <a:solidFill>
                  <a:srgbClr val="FF0000"/>
                </a:solidFill>
              </a:rPr>
              <a:t>No feelings and emotions: </a:t>
            </a:r>
            <a:r>
              <a:rPr lang="en-US" b="1" dirty="0"/>
              <a:t>AI machines can be an outstanding performer, but still it does not have the feeling so it cannot make any kind of emotional attachment with human, and may sometime be harmful for users if the proper care is not taken</a:t>
            </a:r>
            <a:r>
              <a:rPr lang="en-US" b="1" dirty="0" smtClean="0"/>
              <a:t>.</a:t>
            </a:r>
          </a:p>
          <a:p>
            <a:endParaRPr lang="en-US" b="1" dirty="0"/>
          </a:p>
          <a:p>
            <a:r>
              <a:rPr lang="en-US" b="1" dirty="0">
                <a:solidFill>
                  <a:srgbClr val="FF0000"/>
                </a:solidFill>
              </a:rPr>
              <a:t>Increase dependency on machines: </a:t>
            </a:r>
            <a:r>
              <a:rPr lang="en-US" b="1" dirty="0"/>
              <a:t>With the increment of technology, people are getting more dependent on devices and hence they are losing their mental capabilities</a:t>
            </a:r>
            <a:r>
              <a:rPr lang="en-US" b="1" dirty="0" smtClean="0"/>
              <a:t>.</a:t>
            </a:r>
          </a:p>
          <a:p>
            <a:endParaRPr lang="en-US" b="1" dirty="0"/>
          </a:p>
          <a:p>
            <a:r>
              <a:rPr lang="en-US" b="1" dirty="0">
                <a:solidFill>
                  <a:srgbClr val="FF0000"/>
                </a:solidFill>
              </a:rPr>
              <a:t>No Original Creativity: </a:t>
            </a:r>
            <a:r>
              <a:rPr lang="en-US" b="1" dirty="0"/>
              <a:t>As humans are so creative and can imagine some new ideas but still AI machines cannot beat this power of human intelligence and cannot be creative and imaginative.</a:t>
            </a:r>
          </a:p>
        </p:txBody>
      </p:sp>
    </p:spTree>
    <p:extLst>
      <p:ext uri="{BB962C8B-B14F-4D97-AF65-F5344CB8AC3E}">
        <p14:creationId xmlns:p14="http://schemas.microsoft.com/office/powerpoint/2010/main" val="4137073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a:bodyPr>
          <a:lstStyle/>
          <a:p>
            <a:pPr algn="l"/>
            <a:r>
              <a:rPr lang="en-US" sz="2800" b="1" dirty="0" smtClean="0">
                <a:solidFill>
                  <a:srgbClr val="CC0000"/>
                </a:solidFill>
                <a:latin typeface="+mn-lt"/>
                <a:ea typeface="+mn-ea"/>
                <a:cs typeface="+mn-cs"/>
              </a:rPr>
              <a:t>Applications of AI</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53054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480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fontScale="90000"/>
          </a:bodyPr>
          <a:lstStyle/>
          <a:p>
            <a:pPr algn="l"/>
            <a:r>
              <a:rPr lang="en-US" sz="2800" b="1" dirty="0" smtClean="0">
                <a:solidFill>
                  <a:srgbClr val="CC0000"/>
                </a:solidFill>
                <a:latin typeface="+mn-lt"/>
                <a:ea typeface="+mn-ea"/>
                <a:cs typeface="+mn-cs"/>
              </a:rPr>
              <a:t>What is Machine Learning?</a:t>
            </a:r>
            <a:endParaRPr lang="en-US" sz="2800" b="1" dirty="0">
              <a:solidFill>
                <a:srgbClr val="CC0000"/>
              </a:solidFill>
              <a:latin typeface="+mn-lt"/>
              <a:ea typeface="+mn-ea"/>
              <a:cs typeface="+mn-cs"/>
            </a:endParaRPr>
          </a:p>
        </p:txBody>
      </p:sp>
      <p:sp>
        <p:nvSpPr>
          <p:cNvPr id="3" name="Content Placeholder 2"/>
          <p:cNvSpPr>
            <a:spLocks noGrp="1"/>
          </p:cNvSpPr>
          <p:nvPr>
            <p:ph idx="1"/>
          </p:nvPr>
        </p:nvSpPr>
        <p:spPr>
          <a:xfrm>
            <a:off x="228600" y="1341437"/>
            <a:ext cx="8686800" cy="4525963"/>
          </a:xfrm>
        </p:spPr>
        <p:txBody>
          <a:bodyPr>
            <a:noAutofit/>
          </a:bodyPr>
          <a:lstStyle/>
          <a:p>
            <a:pPr fontAlgn="base"/>
            <a:endParaRPr lang="en-US" sz="2000" b="1" dirty="0" smtClean="0"/>
          </a:p>
          <a:p>
            <a:pPr fontAlgn="base"/>
            <a:r>
              <a:rPr lang="en-US" sz="2000" b="1" dirty="0" smtClean="0"/>
              <a:t>Machine </a:t>
            </a:r>
            <a:r>
              <a:rPr lang="en-US" sz="2000" b="1" dirty="0"/>
              <a:t>Learning </a:t>
            </a:r>
            <a:r>
              <a:rPr lang="en-US" sz="2000" dirty="0"/>
              <a:t>is said as a subset of </a:t>
            </a:r>
            <a:r>
              <a:rPr lang="en-US" sz="2000" b="1" dirty="0"/>
              <a:t>artificial intelligence</a:t>
            </a:r>
            <a:r>
              <a:rPr lang="en-US" sz="2000" dirty="0"/>
              <a:t> that is mainly concerned with the development of algorithms which allow a computer to learn from the data and past experiences on their own</a:t>
            </a:r>
            <a:r>
              <a:rPr lang="en-US" sz="2000" dirty="0" smtClean="0"/>
              <a:t>..</a:t>
            </a:r>
          </a:p>
          <a:p>
            <a:pPr fontAlgn="base"/>
            <a:endParaRPr lang="en-US" sz="2000" dirty="0"/>
          </a:p>
          <a:p>
            <a:pPr fontAlgn="base"/>
            <a:r>
              <a:rPr lang="en-US" sz="2000" b="1" dirty="0"/>
              <a:t>Machine learning </a:t>
            </a:r>
            <a:r>
              <a:rPr lang="en-US" sz="2000" dirty="0"/>
              <a:t>enables a machine to automatically learn from data, improve performance from experiences, and predict things without being explicitly programmed</a:t>
            </a:r>
          </a:p>
          <a:p>
            <a:pPr fontAlgn="base"/>
            <a:endParaRPr lang="en-US" sz="2000" dirty="0" smtClean="0"/>
          </a:p>
          <a:p>
            <a:pPr fontAlgn="base"/>
            <a:r>
              <a:rPr lang="en-US" sz="2000" b="1" dirty="0"/>
              <a:t>A machine has the ability to learn if it can improve its performance by gaining more data</a:t>
            </a:r>
            <a:endParaRPr lang="en-US" sz="2000" dirty="0"/>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3201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5941</TotalTime>
  <Words>1177</Words>
  <Application>Microsoft Office PowerPoint</Application>
  <PresentationFormat>On-screen Show (4:3)</PresentationFormat>
  <Paragraphs>132</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2_Office Theme</vt:lpstr>
      <vt:lpstr>1_Office Theme</vt:lpstr>
      <vt:lpstr>PowerPoint Presentation</vt:lpstr>
      <vt:lpstr>PowerPoint Presentation</vt:lpstr>
      <vt:lpstr>PowerPoint Presentation</vt:lpstr>
      <vt:lpstr>What is Artificial Intelligence ?</vt:lpstr>
      <vt:lpstr>What Comprises Artificial Intelligence ?</vt:lpstr>
      <vt:lpstr>AI Advantages</vt:lpstr>
      <vt:lpstr>AI Disadvantages</vt:lpstr>
      <vt:lpstr>Applications of AI</vt:lpstr>
      <vt:lpstr>What is Machine Learning?</vt:lpstr>
      <vt:lpstr>How Machine Learning works ?</vt:lpstr>
      <vt:lpstr>Machine Learning Classification</vt:lpstr>
      <vt:lpstr>Machine Learning Applications</vt:lpstr>
      <vt:lpstr>Machine Learning Life Cycle</vt:lpstr>
      <vt:lpstr>Difference between AI &amp; ML</vt:lpstr>
      <vt:lpstr>Difference Between AI &amp; ML</vt:lpstr>
      <vt:lpstr>What is Deep Learning ?</vt:lpstr>
      <vt:lpstr>How ML &amp; DL Works</vt:lpstr>
      <vt:lpstr>Comparison between ML &amp; DL</vt:lpstr>
      <vt:lpstr>Comparison between ML &amp; DL</vt:lpstr>
      <vt:lpstr>Which one to Select ?</vt:lpstr>
      <vt:lpstr>Difference between Data Science &amp; Machine Learning</vt:lpstr>
      <vt:lpstr>Difference between Data Science &amp; Machine Learning</vt:lpstr>
      <vt:lpstr>Difference between Data Science &amp; Machine Learning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322</cp:revision>
  <dcterms:created xsi:type="dcterms:W3CDTF">2014-07-01T10:28:01Z</dcterms:created>
  <dcterms:modified xsi:type="dcterms:W3CDTF">2020-08-13T10:18:51Z</dcterms:modified>
</cp:coreProperties>
</file>