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42"/>
  </p:notesMasterIdLst>
  <p:sldIdLst>
    <p:sldId id="258" r:id="rId3"/>
    <p:sldId id="357" r:id="rId4"/>
    <p:sldId id="269" r:id="rId5"/>
    <p:sldId id="358" r:id="rId6"/>
    <p:sldId id="270" r:id="rId7"/>
    <p:sldId id="321" r:id="rId8"/>
    <p:sldId id="325" r:id="rId9"/>
    <p:sldId id="359" r:id="rId10"/>
    <p:sldId id="279" r:id="rId11"/>
    <p:sldId id="361" r:id="rId12"/>
    <p:sldId id="375" r:id="rId13"/>
    <p:sldId id="322" r:id="rId14"/>
    <p:sldId id="323" r:id="rId15"/>
    <p:sldId id="364" r:id="rId16"/>
    <p:sldId id="363" r:id="rId17"/>
    <p:sldId id="362" r:id="rId18"/>
    <p:sldId id="365" r:id="rId19"/>
    <p:sldId id="366" r:id="rId20"/>
    <p:sldId id="376" r:id="rId21"/>
    <p:sldId id="377" r:id="rId22"/>
    <p:sldId id="367" r:id="rId23"/>
    <p:sldId id="368" r:id="rId24"/>
    <p:sldId id="369" r:id="rId25"/>
    <p:sldId id="371" r:id="rId26"/>
    <p:sldId id="370" r:id="rId27"/>
    <p:sldId id="372" r:id="rId28"/>
    <p:sldId id="373" r:id="rId29"/>
    <p:sldId id="374" r:id="rId30"/>
    <p:sldId id="378" r:id="rId31"/>
    <p:sldId id="380" r:id="rId32"/>
    <p:sldId id="381" r:id="rId33"/>
    <p:sldId id="382" r:id="rId34"/>
    <p:sldId id="379" r:id="rId35"/>
    <p:sldId id="385" r:id="rId36"/>
    <p:sldId id="387" r:id="rId37"/>
    <p:sldId id="383" r:id="rId38"/>
    <p:sldId id="384" r:id="rId39"/>
    <p:sldId id="386" r:id="rId40"/>
    <p:sldId id="26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p:scale>
          <a:sx n="118" d="100"/>
          <a:sy n="118" d="100"/>
        </p:scale>
        <p:origin x="-1434" y="12"/>
      </p:cViewPr>
      <p:guideLst>
        <p:guide orient="horz" pos="2160"/>
        <p:guide pos="2880"/>
      </p:guideLst>
    </p:cSldViewPr>
  </p:slideViewPr>
  <p:outlineViewPr>
    <p:cViewPr>
      <p:scale>
        <a:sx n="33" d="100"/>
        <a:sy n="33" d="100"/>
      </p:scale>
      <p:origin x="42" y="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B232-659E-4EFB-8341-400B84E9F21F}" type="datetimeFigureOut">
              <a:rPr lang="en-US" smtClean="0"/>
              <a:t>12/30/2021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DE2E5-B69C-4E32-926B-233912AE4A70}" type="slidenum">
              <a:rPr lang="en-US" smtClean="0"/>
              <a:t>‹#›</a:t>
            </a:fld>
            <a:endParaRPr lang="en-US"/>
          </a:p>
        </p:txBody>
      </p:sp>
    </p:spTree>
    <p:extLst>
      <p:ext uri="{BB962C8B-B14F-4D97-AF65-F5344CB8AC3E}">
        <p14:creationId xmlns:p14="http://schemas.microsoft.com/office/powerpoint/2010/main" val="173206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959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373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232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1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6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14575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026"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6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1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7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55873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6932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6483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94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86663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7765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672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2839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12/30/2021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
        <p:nvSpPr>
          <p:cNvPr id="7" name="Rectangle 6"/>
          <p:cNvSpPr/>
          <p:nvPr/>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82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12/30/2021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Tree>
    <p:extLst>
      <p:ext uri="{BB962C8B-B14F-4D97-AF65-F5344CB8AC3E}">
        <p14:creationId xmlns:p14="http://schemas.microsoft.com/office/powerpoint/2010/main" val="369038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0" r:id="rId7"/>
    <p:sldLayoutId id="214748367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www.simplilearn.com/azure-cloud-services-and-its-importance-article?source=frs_author_p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4495800"/>
            <a:ext cx="9144000" cy="2362200"/>
            <a:chOff x="0" y="4495800"/>
            <a:chExt cx="9144000" cy="2362200"/>
          </a:xfrm>
        </p:grpSpPr>
        <p:grpSp>
          <p:nvGrpSpPr>
            <p:cNvPr id="4" name="Group 3"/>
            <p:cNvGrpSpPr/>
            <p:nvPr/>
          </p:nvGrpSpPr>
          <p:grpSpPr>
            <a:xfrm>
              <a:off x="0" y="6172200"/>
              <a:ext cx="9144000" cy="685800"/>
              <a:chOff x="0" y="6019800"/>
              <a:chExt cx="9144000" cy="685800"/>
            </a:xfrm>
          </p:grpSpPr>
          <p:sp>
            <p:nvSpPr>
              <p:cNvPr id="7" name="Rectangle 6"/>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1.png"/>
            <p:cNvPicPr>
              <a:picLocks noChangeAspect="1"/>
            </p:cNvPicPr>
            <p:nvPr/>
          </p:nvPicPr>
          <p:blipFill>
            <a:blip r:embed="rId2"/>
            <a:stretch>
              <a:fillRect/>
            </a:stretch>
          </p:blipFill>
          <p:spPr>
            <a:xfrm>
              <a:off x="609600" y="4495800"/>
              <a:ext cx="2276793" cy="1876687"/>
            </a:xfrm>
            <a:prstGeom prst="rect">
              <a:avLst/>
            </a:prstGeom>
          </p:spPr>
        </p:pic>
        <p:sp>
          <p:nvSpPr>
            <p:cNvPr id="6" name="TextBox 5"/>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solidFill>
                  <a:latin typeface="Arial" pitchFamily="34" charset="0"/>
                  <a:cs typeface="Arial" pitchFamily="34" charset="0"/>
                </a:rPr>
                <a:t>www.archerinfotech.in</a:t>
              </a:r>
              <a:endParaRPr lang="en-US" sz="1200" dirty="0">
                <a:solidFill>
                  <a:schemeClr val="bg1"/>
                </a:solidFill>
                <a:latin typeface="Arial" pitchFamily="34" charset="0"/>
                <a:cs typeface="Arial" pitchFamily="34" charset="0"/>
              </a:endParaRPr>
            </a:p>
          </p:txBody>
        </p:sp>
      </p:grpSp>
      <p:sp>
        <p:nvSpPr>
          <p:cNvPr id="11" name="TextBox 10"/>
          <p:cNvSpPr txBox="1"/>
          <p:nvPr/>
        </p:nvSpPr>
        <p:spPr>
          <a:xfrm>
            <a:off x="304800" y="2448580"/>
            <a:ext cx="7010400" cy="523220"/>
          </a:xfrm>
          <a:prstGeom prst="rect">
            <a:avLst/>
          </a:prstGeom>
          <a:noFill/>
        </p:spPr>
        <p:txBody>
          <a:bodyPr wrap="square" rtlCol="0">
            <a:spAutoFit/>
          </a:bodyPr>
          <a:lstStyle/>
          <a:p>
            <a:r>
              <a:rPr lang="en-US" sz="2800" b="1" dirty="0" smtClean="0">
                <a:solidFill>
                  <a:srgbClr val="CC0000"/>
                </a:solidFill>
              </a:rPr>
              <a:t>Python for Beginners</a:t>
            </a:r>
            <a:endParaRPr lang="en-US" sz="2800" b="1" dirty="0">
              <a:solidFill>
                <a:srgbClr val="CC0000"/>
              </a:solidFill>
            </a:endParaRPr>
          </a:p>
        </p:txBody>
      </p:sp>
      <p:sp>
        <p:nvSpPr>
          <p:cNvPr id="13" name="TextBox 12"/>
          <p:cNvSpPr txBox="1"/>
          <p:nvPr/>
        </p:nvSpPr>
        <p:spPr>
          <a:xfrm>
            <a:off x="304800" y="2983468"/>
            <a:ext cx="7162800" cy="369332"/>
          </a:xfrm>
          <a:prstGeom prst="rect">
            <a:avLst/>
          </a:prstGeom>
          <a:noFill/>
        </p:spPr>
        <p:txBody>
          <a:bodyPr wrap="square" rtlCol="0">
            <a:spAutoFit/>
          </a:bodyPr>
          <a:lstStyle/>
          <a:p>
            <a:r>
              <a:rPr lang="en-US" b="1" dirty="0" smtClean="0"/>
              <a:t>Archer Infotech , PUNE</a:t>
            </a:r>
            <a:endParaRPr lang="en-US" b="1" dirty="0"/>
          </a:p>
        </p:txBody>
      </p:sp>
      <p:pic>
        <p:nvPicPr>
          <p:cNvPr id="3074" name="Picture 2" descr="D:\YOGESH\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76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How Azure Works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32" y="1752600"/>
            <a:ext cx="75628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940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How Azure Works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7448401"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213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792162"/>
          </a:xfrm>
        </p:spPr>
        <p:txBody>
          <a:bodyPr>
            <a:normAutofit fontScale="90000"/>
          </a:bodyPr>
          <a:lstStyle/>
          <a:p>
            <a:pPr algn="l"/>
            <a:r>
              <a:rPr lang="en-US" sz="2800" b="1" dirty="0" smtClean="0">
                <a:solidFill>
                  <a:srgbClr val="CC0000"/>
                </a:solidFill>
                <a:latin typeface="+mn-lt"/>
                <a:ea typeface="+mn-ea"/>
                <a:cs typeface="+mn-cs"/>
              </a:rPr>
              <a:t>Azure Data Solutions Technologies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75" y="1360811"/>
            <a:ext cx="3571875" cy="280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065" y="4371975"/>
            <a:ext cx="67532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678" y="1371600"/>
            <a:ext cx="3852863"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136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Relational Database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9772"/>
            <a:ext cx="782329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090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Relational Database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3326"/>
            <a:ext cx="5757863" cy="424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120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Relational Data On Azure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04800" y="1341437"/>
            <a:ext cx="8229600" cy="4525963"/>
          </a:xfrm>
        </p:spPr>
        <p:txBody>
          <a:bodyPr>
            <a:normAutofit/>
          </a:bodyPr>
          <a:lstStyle/>
          <a:p>
            <a:r>
              <a:rPr lang="en-US" sz="2000" b="1" dirty="0"/>
              <a:t>A database is a collection of data. A database can be as simple as a desktop spreadsheet, or as complex as a global system holding petabytes of highly structured information. The data can be structured in many different ways. A common approach is to store data in a tabular format, with rows and columns. You can define relationships between tables. These databases are called </a:t>
            </a:r>
            <a:r>
              <a:rPr lang="en-US" sz="2000" b="1" i="1" dirty="0"/>
              <a:t>relational</a:t>
            </a:r>
            <a:r>
              <a:rPr lang="en-US" sz="2000" b="1" dirty="0"/>
              <a:t> databases</a:t>
            </a:r>
            <a:r>
              <a:rPr lang="en-US" sz="2000" b="1" dirty="0" smtClean="0"/>
              <a:t>.</a:t>
            </a:r>
          </a:p>
          <a:p>
            <a:endParaRPr lang="en-US" sz="2000" b="1" dirty="0"/>
          </a:p>
          <a:p>
            <a:endParaRPr lang="en-US" sz="2000" b="1" dirty="0"/>
          </a:p>
        </p:txBody>
      </p:sp>
    </p:spTree>
    <p:extLst>
      <p:ext uri="{BB962C8B-B14F-4D97-AF65-F5344CB8AC3E}">
        <p14:creationId xmlns:p14="http://schemas.microsoft.com/office/powerpoint/2010/main" val="2037021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SQL Database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64865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183" y="2140743"/>
            <a:ext cx="2137708"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028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Deployment Models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868378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581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Deployment Models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38400"/>
            <a:ext cx="7620000" cy="16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561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SQL Logical Server</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1600200"/>
            <a:ext cx="7987461"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968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What is Azure ?</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152400" y="1219200"/>
            <a:ext cx="8839200" cy="4525963"/>
          </a:xfrm>
        </p:spPr>
        <p:txBody>
          <a:bodyPr>
            <a:noAutofit/>
          </a:bodyPr>
          <a:lstStyle/>
          <a:p>
            <a:endParaRPr lang="en-US" sz="2000" b="1" dirty="0" smtClean="0">
              <a:hlinkClick r:id="rId2" tooltip="Azure is a cloud computing platform"/>
            </a:endParaRPr>
          </a:p>
          <a:p>
            <a:r>
              <a:rPr lang="en-US" sz="2000" b="1" dirty="0" smtClean="0">
                <a:hlinkClick r:id="rId2" tooltip="Azure is a cloud computing platform"/>
              </a:rPr>
              <a:t>Azure </a:t>
            </a:r>
            <a:r>
              <a:rPr lang="en-US" sz="2000" b="1" dirty="0">
                <a:hlinkClick r:id="rId2" tooltip="Azure is a cloud computing platform"/>
              </a:rPr>
              <a:t>is a cloud computing platform</a:t>
            </a:r>
            <a:r>
              <a:rPr lang="en-US" sz="2000" b="1" dirty="0"/>
              <a:t> and an online portal that allows you to access and manage cloud services and resources provided by Microsoft</a:t>
            </a:r>
            <a:r>
              <a:rPr lang="en-US" sz="2000" b="1" dirty="0" smtClean="0"/>
              <a:t>.</a:t>
            </a:r>
          </a:p>
          <a:p>
            <a:endParaRPr lang="en-US" sz="2000" dirty="0"/>
          </a:p>
          <a:p>
            <a:r>
              <a:rPr lang="en-US" sz="2000" b="1" dirty="0" smtClean="0"/>
              <a:t>These </a:t>
            </a:r>
            <a:r>
              <a:rPr lang="en-US" sz="2000" b="1" dirty="0"/>
              <a:t>services and resources include storing your data and transforming it, depending on your requirements. </a:t>
            </a:r>
            <a:endParaRPr lang="en-US" sz="2000" b="1" dirty="0" smtClean="0"/>
          </a:p>
          <a:p>
            <a:endParaRPr lang="en-US" sz="2000" dirty="0"/>
          </a:p>
          <a:p>
            <a:r>
              <a:rPr lang="en-US" sz="2000" b="1" dirty="0" smtClean="0"/>
              <a:t>To </a:t>
            </a:r>
            <a:r>
              <a:rPr lang="en-US" sz="2000" b="1" dirty="0"/>
              <a:t>get access to these resources and services, all you need to have is an active internet connection and the ability to connect to the Azure portal.</a:t>
            </a:r>
          </a:p>
        </p:txBody>
      </p:sp>
      <p:sp>
        <p:nvSpPr>
          <p:cNvPr id="4" name="Action Button: Home 3">
            <a:hlinkClick r:id="rId3"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223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Elastic Pools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08" y="1495004"/>
            <a:ext cx="8658225" cy="3572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303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Azure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8048625" cy="362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813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Azure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78121"/>
            <a:ext cx="7243763" cy="4189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797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Blob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7762875" cy="353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84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Blob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5653088" cy="401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30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Blob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800850" cy="315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977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File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487941"/>
            <a:ext cx="5981700" cy="437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517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Message Queue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76400"/>
            <a:ext cx="5691188" cy="394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654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Table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60007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740592"/>
            <a:ext cx="4362450" cy="326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136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Factory</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57400"/>
            <a:ext cx="7667625" cy="2840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166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fontScale="90000"/>
          </a:bodyPr>
          <a:lstStyle/>
          <a:p>
            <a:pPr algn="l"/>
            <a:r>
              <a:rPr lang="en-US" sz="2800" b="1" dirty="0" smtClean="0">
                <a:solidFill>
                  <a:srgbClr val="CC0000"/>
                </a:solidFill>
                <a:latin typeface="+mn-lt"/>
                <a:ea typeface="+mn-ea"/>
                <a:cs typeface="+mn-cs"/>
              </a:rPr>
              <a:t>What is Cloud Computing ?</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152400" y="1219200"/>
            <a:ext cx="8839200" cy="4525963"/>
          </a:xfrm>
        </p:spPr>
        <p:txBody>
          <a:bodyPr>
            <a:noAutofit/>
          </a:bodyPr>
          <a:lstStyle/>
          <a:p>
            <a:r>
              <a:rPr lang="en-US" sz="2000" b="1" dirty="0" smtClean="0">
                <a:solidFill>
                  <a:srgbClr val="FF0000"/>
                </a:solidFill>
              </a:rPr>
              <a:t>Cloud </a:t>
            </a:r>
            <a:r>
              <a:rPr lang="en-US" sz="2000" b="1" dirty="0">
                <a:solidFill>
                  <a:srgbClr val="FF0000"/>
                </a:solidFill>
              </a:rPr>
              <a:t>computing </a:t>
            </a:r>
            <a:r>
              <a:rPr lang="en-US" sz="2000" b="1" dirty="0"/>
              <a:t>is the delivery of computing services—including servers, storage, databases, networking, software, analytics, and intelligence—over the Internet (“the cloud”) to offer faster innovation, flexible resources, and economies of scale. </a:t>
            </a:r>
          </a:p>
          <a:p>
            <a:r>
              <a:rPr lang="en-US" sz="2000" b="1" dirty="0" smtClean="0"/>
              <a:t>You </a:t>
            </a:r>
            <a:r>
              <a:rPr lang="en-US" sz="2000" b="1" dirty="0"/>
              <a:t>typically pay only for cloud services you use, helping lower your operating costs, run your infrastructure more efficiently and scale as your business needs change.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321511"/>
            <a:ext cx="3219450" cy="25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621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Factory</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7324725" cy="370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617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Factory</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7134225" cy="365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610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Factory</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94" y="1447800"/>
            <a:ext cx="8196263" cy="4287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597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Lake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371600"/>
            <a:ext cx="8458200" cy="1754326"/>
          </a:xfrm>
          <a:prstGeom prst="rect">
            <a:avLst/>
          </a:prstGeom>
        </p:spPr>
        <p:txBody>
          <a:bodyPr wrap="square">
            <a:spAutoFit/>
          </a:bodyPr>
          <a:lstStyle/>
          <a:p>
            <a:pPr marL="285750" indent="-285750">
              <a:buFont typeface="Arial" pitchFamily="34" charset="0"/>
              <a:buChar char="•"/>
            </a:pPr>
            <a:r>
              <a:rPr lang="en-US" dirty="0"/>
              <a:t>A data lake is a central storage repository that carries </a:t>
            </a:r>
            <a:r>
              <a:rPr lang="en-US" b="1" dirty="0"/>
              <a:t>big data</a:t>
            </a:r>
            <a:r>
              <a:rPr lang="en-US" dirty="0"/>
              <a:t> from many sources of raw data in its native form until it is needed.</a:t>
            </a:r>
          </a:p>
          <a:p>
            <a:pPr marL="285750" indent="-285750">
              <a:buFont typeface="Arial" pitchFamily="34" charset="0"/>
              <a:buChar char="•"/>
            </a:pPr>
            <a:r>
              <a:rPr lang="en-US" dirty="0"/>
              <a:t>It can store </a:t>
            </a:r>
            <a:r>
              <a:rPr lang="en-US" b="1" dirty="0"/>
              <a:t>structured, unstructured data, or semi-structured</a:t>
            </a:r>
            <a:r>
              <a:rPr lang="en-US" dirty="0"/>
              <a:t>, which means data can be kept in a more flexible format for future use.</a:t>
            </a:r>
          </a:p>
          <a:p>
            <a:pPr marL="285750" indent="-285750">
              <a:buFont typeface="Arial" pitchFamily="34" charset="0"/>
              <a:buChar char="•"/>
            </a:pPr>
            <a:r>
              <a:rPr lang="en-US" dirty="0"/>
              <a:t>A data lake is capable of Store and analyzes </a:t>
            </a:r>
            <a:r>
              <a:rPr lang="en-US" b="1" dirty="0"/>
              <a:t>petabyte-size</a:t>
            </a:r>
            <a:r>
              <a:rPr lang="en-US" dirty="0"/>
              <a:t> files and trillions of objects.</a:t>
            </a:r>
          </a:p>
          <a:p>
            <a:pPr marL="285750" indent="-285750">
              <a:buFont typeface="Arial" pitchFamily="34" charset="0"/>
              <a:buChar char="•"/>
            </a:pPr>
            <a:r>
              <a:rPr lang="en-US" dirty="0"/>
              <a:t>It also Develops massively parallel programs easily.</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316371"/>
            <a:ext cx="4276725" cy="255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158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Lake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76081" y="1294686"/>
            <a:ext cx="8305800" cy="4801314"/>
          </a:xfrm>
          <a:prstGeom prst="rect">
            <a:avLst/>
          </a:prstGeom>
        </p:spPr>
        <p:txBody>
          <a:bodyPr wrap="square">
            <a:spAutoFit/>
          </a:bodyPr>
          <a:lstStyle/>
          <a:p>
            <a:r>
              <a:rPr lang="en-US" dirty="0"/>
              <a:t>Azure Data Lake Store provides a single repository where small or large organizations upload data of just about infinite size</a:t>
            </a:r>
            <a:r>
              <a:rPr lang="en-US" dirty="0" smtClean="0"/>
              <a:t>.</a:t>
            </a:r>
          </a:p>
          <a:p>
            <a:endParaRPr lang="en-US" dirty="0"/>
          </a:p>
          <a:p>
            <a:r>
              <a:rPr lang="en-US" dirty="0"/>
              <a:t>It is designed for high-performance processing and analytics from </a:t>
            </a:r>
            <a:r>
              <a:rPr lang="en-US" b="1" dirty="0"/>
              <a:t>Hadoop Distributed File System</a:t>
            </a:r>
            <a:r>
              <a:rPr lang="en-US" dirty="0"/>
              <a:t> tools and applications, including support for low latency workloads</a:t>
            </a:r>
            <a:r>
              <a:rPr lang="en-US" dirty="0" smtClean="0"/>
              <a:t>.</a:t>
            </a:r>
          </a:p>
          <a:p>
            <a:endParaRPr lang="en-US" dirty="0"/>
          </a:p>
          <a:p>
            <a:r>
              <a:rPr lang="en-US" dirty="0"/>
              <a:t>It allows </a:t>
            </a:r>
            <a:r>
              <a:rPr lang="en-US" b="1" dirty="0"/>
              <a:t>structured</a:t>
            </a:r>
            <a:r>
              <a:rPr lang="en-US" dirty="0"/>
              <a:t> and </a:t>
            </a:r>
            <a:r>
              <a:rPr lang="en-US" b="1" dirty="0"/>
              <a:t>unstructured</a:t>
            </a:r>
            <a:r>
              <a:rPr lang="en-US" dirty="0"/>
              <a:t> data in their native formats</a:t>
            </a:r>
            <a:r>
              <a:rPr lang="en-US" dirty="0" smtClean="0"/>
              <a:t>.</a:t>
            </a:r>
          </a:p>
          <a:p>
            <a:endParaRPr lang="en-US" dirty="0"/>
          </a:p>
          <a:p>
            <a:r>
              <a:rPr lang="en-US" dirty="0"/>
              <a:t>It allows for huge throughput to boost analytic performance</a:t>
            </a:r>
            <a:r>
              <a:rPr lang="en-US" dirty="0" smtClean="0"/>
              <a:t>.</a:t>
            </a:r>
          </a:p>
          <a:p>
            <a:endParaRPr lang="en-US" dirty="0"/>
          </a:p>
          <a:p>
            <a:r>
              <a:rPr lang="en-US" dirty="0"/>
              <a:t>It offers high availability, durability, and reliability</a:t>
            </a:r>
            <a:r>
              <a:rPr lang="en-US" dirty="0" smtClean="0"/>
              <a:t>.</a:t>
            </a:r>
          </a:p>
          <a:p>
            <a:endParaRPr lang="en-US" dirty="0"/>
          </a:p>
          <a:p>
            <a:r>
              <a:rPr lang="en-US" b="1" dirty="0"/>
              <a:t>Azure storage services</a:t>
            </a:r>
            <a:r>
              <a:rPr lang="en-US" dirty="0"/>
              <a:t> are better than </a:t>
            </a:r>
            <a:r>
              <a:rPr lang="en-US" b="1" dirty="0"/>
              <a:t>Amazon S3</a:t>
            </a:r>
            <a:r>
              <a:rPr lang="en-US" dirty="0"/>
              <a:t> because it gives an integrated analytics service and places no limits on file volume.</a:t>
            </a:r>
          </a:p>
          <a:p>
            <a:r>
              <a:rPr lang="en-US" dirty="0"/>
              <a:t>Types of ADLS.</a:t>
            </a:r>
          </a:p>
          <a:p>
            <a:pPr lvl="1"/>
            <a:r>
              <a:rPr lang="en-US" b="1" dirty="0"/>
              <a:t>ADLS Gen1.</a:t>
            </a:r>
            <a:endParaRPr lang="en-US" dirty="0"/>
          </a:p>
          <a:p>
            <a:pPr lvl="1"/>
            <a:r>
              <a:rPr lang="en-US" b="1" dirty="0"/>
              <a:t>ADLS Gen2.</a:t>
            </a:r>
            <a:endParaRPr lang="en-US" dirty="0"/>
          </a:p>
        </p:txBody>
      </p:sp>
    </p:spTree>
    <p:extLst>
      <p:ext uri="{BB962C8B-B14F-4D97-AF65-F5344CB8AC3E}">
        <p14:creationId xmlns:p14="http://schemas.microsoft.com/office/powerpoint/2010/main" val="1841774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Lake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7002867" cy="304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513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Lake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1600200"/>
            <a:ext cx="7772400" cy="2585323"/>
          </a:xfrm>
          <a:prstGeom prst="rect">
            <a:avLst/>
          </a:prstGeom>
        </p:spPr>
        <p:txBody>
          <a:bodyPr wrap="square">
            <a:spAutoFit/>
          </a:bodyPr>
          <a:lstStyle/>
          <a:p>
            <a:pPr marL="285750" indent="-285750">
              <a:buFont typeface="Arial" pitchFamily="34" charset="0"/>
              <a:buChar char="•"/>
            </a:pPr>
            <a:r>
              <a:rPr lang="en-US" b="1" dirty="0"/>
              <a:t>Azure Data Lake includes all the facilities required to make it easy for data scientists, developers, and analysts to store data of any shape, size, and speed</a:t>
            </a:r>
            <a:r>
              <a:rPr lang="en-US" b="1" dirty="0" smtClean="0"/>
              <a:t>.</a:t>
            </a:r>
          </a:p>
          <a:p>
            <a:pPr marL="285750" indent="-285750">
              <a:buFont typeface="Arial" pitchFamily="34" charset="0"/>
              <a:buChar char="•"/>
            </a:pPr>
            <a:endParaRPr lang="en-US" b="1" dirty="0"/>
          </a:p>
          <a:p>
            <a:pPr marL="285750" indent="-285750">
              <a:buFont typeface="Arial" pitchFamily="34" charset="0"/>
              <a:buChar char="•"/>
            </a:pPr>
            <a:r>
              <a:rPr lang="en-US" b="1" dirty="0"/>
              <a:t>It does all types of analytics and processing across platforms and languages.</a:t>
            </a:r>
          </a:p>
          <a:p>
            <a:pPr marL="285750" indent="-285750">
              <a:buFont typeface="Arial" pitchFamily="34" charset="0"/>
              <a:buChar char="•"/>
            </a:pPr>
            <a:endParaRPr lang="en-US" b="1" dirty="0" smtClean="0"/>
          </a:p>
          <a:p>
            <a:pPr marL="285750" indent="-285750">
              <a:buFont typeface="Arial" pitchFamily="34" charset="0"/>
              <a:buChar char="•"/>
            </a:pPr>
            <a:r>
              <a:rPr lang="en-US" b="1" dirty="0" smtClean="0"/>
              <a:t>It </a:t>
            </a:r>
            <a:r>
              <a:rPr lang="en-US" b="1" dirty="0"/>
              <a:t>removes all the difficulties of ingesting and storing all of your data while </a:t>
            </a:r>
            <a:endParaRPr lang="en-US" b="1" dirty="0" smtClean="0"/>
          </a:p>
          <a:p>
            <a:r>
              <a:rPr lang="en-US" b="1" dirty="0" smtClean="0"/>
              <a:t>making </a:t>
            </a:r>
            <a:r>
              <a:rPr lang="en-US" b="1" dirty="0"/>
              <a:t>it faster to get up and running with streaming, batch, and interactive analytics.</a:t>
            </a:r>
          </a:p>
        </p:txBody>
      </p:sp>
    </p:spTree>
    <p:extLst>
      <p:ext uri="{BB962C8B-B14F-4D97-AF65-F5344CB8AC3E}">
        <p14:creationId xmlns:p14="http://schemas.microsoft.com/office/powerpoint/2010/main" val="3211369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Lake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447799"/>
            <a:ext cx="5943600" cy="433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3474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Data Lake Storage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447799"/>
            <a:ext cx="5943600" cy="433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39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2514600"/>
            <a:ext cx="7620000" cy="1754326"/>
          </a:xfrm>
          <a:prstGeom prst="rect">
            <a:avLst/>
          </a:prstGeom>
          <a:noFill/>
        </p:spPr>
        <p:txBody>
          <a:bodyPr wrap="square" rtlCol="0">
            <a:spAutoFit/>
          </a:bodyPr>
          <a:lstStyle/>
          <a:p>
            <a:r>
              <a:rPr lang="en-US" sz="5400" b="1" dirty="0" smtClean="0">
                <a:solidFill>
                  <a:srgbClr val="CC0000"/>
                </a:solidFill>
              </a:rPr>
              <a:t>         THANK YOU !!! </a:t>
            </a:r>
          </a:p>
          <a:p>
            <a:r>
              <a:rPr lang="en-US" sz="5400" b="1" dirty="0">
                <a:solidFill>
                  <a:srgbClr val="CC0000"/>
                </a:solidFill>
              </a:rPr>
              <a:t> </a:t>
            </a:r>
            <a:r>
              <a:rPr lang="en-US" sz="5400" b="1" dirty="0" smtClean="0">
                <a:solidFill>
                  <a:srgbClr val="CC0000"/>
                </a:solidFill>
              </a:rPr>
              <a:t>     </a:t>
            </a:r>
            <a:r>
              <a:rPr lang="en-US" sz="4000" b="1" dirty="0" smtClean="0">
                <a:solidFill>
                  <a:srgbClr val="CC0000"/>
                </a:solidFill>
              </a:rPr>
              <a:t>Amol Patil - 9822291613</a:t>
            </a:r>
            <a:endParaRPr lang="en-US" sz="4000" b="1" dirty="0">
              <a:solidFill>
                <a:srgbClr val="CC0000"/>
              </a:solidFill>
            </a:endParaRPr>
          </a:p>
        </p:txBody>
      </p:sp>
      <p:sp>
        <p:nvSpPr>
          <p:cNvPr id="3" name="Action Button: Home 2">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fontScale="90000"/>
          </a:bodyPr>
          <a:lstStyle/>
          <a:p>
            <a:pPr algn="l"/>
            <a:r>
              <a:rPr lang="en-US" sz="2800" b="1" dirty="0" smtClean="0">
                <a:solidFill>
                  <a:srgbClr val="CC0000"/>
                </a:solidFill>
                <a:latin typeface="+mn-lt"/>
                <a:ea typeface="+mn-ea"/>
                <a:cs typeface="+mn-cs"/>
              </a:rPr>
              <a:t>What is Cloud Computing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00200"/>
            <a:ext cx="47625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201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48200" cy="792162"/>
          </a:xfrm>
        </p:spPr>
        <p:txBody>
          <a:bodyPr>
            <a:normAutofit/>
          </a:bodyPr>
          <a:lstStyle/>
          <a:p>
            <a:pPr algn="l"/>
            <a:r>
              <a:rPr lang="en-US" sz="2800" b="1" dirty="0" smtClean="0">
                <a:solidFill>
                  <a:srgbClr val="CC0000"/>
                </a:solidFill>
                <a:latin typeface="+mn-lt"/>
                <a:ea typeface="+mn-ea"/>
                <a:cs typeface="+mn-cs"/>
              </a:rPr>
              <a:t>Benefits Of Cloud Computing</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96430" y="1524000"/>
            <a:ext cx="8839200" cy="4800600"/>
          </a:xfrm>
        </p:spPr>
        <p:txBody>
          <a:bodyPr>
            <a:noAutofit/>
          </a:bodyPr>
          <a:lstStyle/>
          <a:p>
            <a:r>
              <a:rPr lang="en-US" sz="2000" b="1" dirty="0" smtClean="0"/>
              <a:t>Cost</a:t>
            </a:r>
            <a:r>
              <a:rPr lang="en-US" sz="2000" b="1" dirty="0"/>
              <a:t>:</a:t>
            </a:r>
            <a:r>
              <a:rPr lang="en-US" sz="2000" dirty="0"/>
              <a:t> It reduces the huge capital costs of buying hardware and software</a:t>
            </a:r>
            <a:r>
              <a:rPr lang="en-US" sz="2000" dirty="0" smtClean="0"/>
              <a:t>.</a:t>
            </a:r>
            <a:endParaRPr lang="en-US" sz="2000" dirty="0"/>
          </a:p>
          <a:p>
            <a:r>
              <a:rPr lang="en-US" sz="2000" b="1" dirty="0"/>
              <a:t>Speed:</a:t>
            </a:r>
            <a:r>
              <a:rPr lang="en-US" sz="2000" dirty="0"/>
              <a:t> Resources can be accessed in minutes, typically within a few clicks</a:t>
            </a:r>
            <a:r>
              <a:rPr lang="en-US" sz="2000" dirty="0" smtClean="0"/>
              <a:t>.</a:t>
            </a:r>
            <a:endParaRPr lang="en-US" sz="2000" dirty="0"/>
          </a:p>
          <a:p>
            <a:r>
              <a:rPr lang="en-US" sz="2000" b="1" dirty="0"/>
              <a:t>Scalability: </a:t>
            </a:r>
            <a:r>
              <a:rPr lang="en-US" sz="2000" dirty="0"/>
              <a:t>We can increase or decrease the requirement of resources according to the business requirements</a:t>
            </a:r>
            <a:r>
              <a:rPr lang="en-US" sz="2000" dirty="0" smtClean="0"/>
              <a:t>.</a:t>
            </a:r>
            <a:endParaRPr lang="en-US" sz="2000" dirty="0"/>
          </a:p>
          <a:p>
            <a:r>
              <a:rPr lang="en-US" sz="2000" b="1" dirty="0"/>
              <a:t>Productivity: </a:t>
            </a:r>
            <a:r>
              <a:rPr lang="en-US" sz="2000" dirty="0"/>
              <a:t>While using cloud computing, we put less operational effort. We do not need to apply patching, as well as no need to maintain hardware and software. So, in this way, the IT team can be more productive and focus on achieving business goals.</a:t>
            </a:r>
          </a:p>
          <a:p>
            <a:r>
              <a:rPr lang="en-US" sz="2000" b="1" dirty="0"/>
              <a:t>Reliability: </a:t>
            </a:r>
            <a:r>
              <a:rPr lang="en-US" sz="2000" dirty="0"/>
              <a:t>Backup and recovery of data are less expensive and very fast for business continuity.</a:t>
            </a:r>
          </a:p>
          <a:p>
            <a:r>
              <a:rPr lang="en-US" sz="2000" b="1" dirty="0"/>
              <a:t>Security: </a:t>
            </a:r>
            <a:r>
              <a:rPr lang="en-US" sz="2000" dirty="0"/>
              <a:t>Many cloud vendors offer a broad set of policies, technologies, and controls that strengthen our data security.</a:t>
            </a:r>
          </a:p>
          <a:p>
            <a:pPr marL="0" indent="0">
              <a:buNone/>
            </a:pPr>
            <a:endParaRPr lang="en-US" sz="2000" dirty="0" smtClean="0"/>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4506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48200" cy="792162"/>
          </a:xfrm>
        </p:spPr>
        <p:txBody>
          <a:bodyPr>
            <a:normAutofit/>
          </a:bodyPr>
          <a:lstStyle/>
          <a:p>
            <a:pPr algn="l"/>
            <a:r>
              <a:rPr lang="en-US" sz="2800" b="1" dirty="0" smtClean="0">
                <a:solidFill>
                  <a:srgbClr val="CC0000"/>
                </a:solidFill>
                <a:latin typeface="+mn-lt"/>
                <a:ea typeface="+mn-ea"/>
                <a:cs typeface="+mn-cs"/>
              </a:rPr>
              <a:t>Types of Cloud Computing</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109242" y="1260335"/>
            <a:ext cx="8839200" cy="4800600"/>
          </a:xfrm>
        </p:spPr>
        <p:txBody>
          <a:bodyPr>
            <a:noAutofit/>
          </a:bodyPr>
          <a:lstStyle/>
          <a:p>
            <a:r>
              <a:rPr lang="en-US" sz="2000" b="1" dirty="0" smtClean="0"/>
              <a:t>Public Cloud  : </a:t>
            </a:r>
            <a:r>
              <a:rPr lang="en-US" sz="2000" dirty="0"/>
              <a:t>Public clouds are owned and operated by a third-party </a:t>
            </a:r>
            <a:r>
              <a:rPr lang="en-US" sz="2000" u="sng" dirty="0">
                <a:hlinkClick r:id="rId2"/>
              </a:rPr>
              <a:t>cloud service providers</a:t>
            </a:r>
            <a:r>
              <a:rPr lang="en-US" sz="2000" dirty="0"/>
              <a:t>, which deliver their computing resources like servers and storage over the Internet. Microsoft Azure is an example of a public cloud. With a public cloud, all hardware, software and other supporting infrastructure is owned and managed by the cloud provider. You access these services and manage your account using a web </a:t>
            </a:r>
            <a:r>
              <a:rPr lang="en-US" sz="2000" dirty="0" smtClean="0"/>
              <a:t>browse</a:t>
            </a:r>
          </a:p>
          <a:p>
            <a:endParaRPr lang="en-US" sz="2000" b="1" dirty="0"/>
          </a:p>
          <a:p>
            <a:r>
              <a:rPr lang="en-US" sz="2000" b="1" dirty="0" smtClean="0"/>
              <a:t>Private Cloud : </a:t>
            </a:r>
            <a:r>
              <a:rPr lang="en-US" sz="2000" dirty="0"/>
              <a:t>A private cloud refers to cloud computing resources used exclusively by a single business or </a:t>
            </a:r>
            <a:r>
              <a:rPr lang="en-US" sz="2000" dirty="0" err="1"/>
              <a:t>organisation</a:t>
            </a:r>
            <a:r>
              <a:rPr lang="en-US" sz="2000" dirty="0"/>
              <a:t>. A private cloud can be physically located on the company’s on-site datacenter. Some companies also pay third-party service providers to host their private cloud. A private cloud is one in which the services and infrastructure are maintained on a private </a:t>
            </a:r>
            <a:r>
              <a:rPr lang="en-US" sz="2000" dirty="0" smtClean="0"/>
              <a:t>network</a:t>
            </a:r>
          </a:p>
          <a:p>
            <a:endParaRPr lang="en-US" sz="2000" b="1" dirty="0"/>
          </a:p>
          <a:p>
            <a:r>
              <a:rPr lang="en-US" sz="2000" b="1" smtClean="0"/>
              <a:t>Hybrid Cloud</a:t>
            </a:r>
            <a:endParaRPr lang="en-US" sz="2000" b="1" dirty="0" smtClean="0"/>
          </a:p>
        </p:txBody>
      </p:sp>
      <p:sp>
        <p:nvSpPr>
          <p:cNvPr id="4" name="Action Button: Home 3">
            <a:hlinkClick r:id="rId3"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462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48200" cy="792162"/>
          </a:xfrm>
        </p:spPr>
        <p:txBody>
          <a:bodyPr>
            <a:normAutofit/>
          </a:bodyPr>
          <a:lstStyle/>
          <a:p>
            <a:pPr algn="l"/>
            <a:r>
              <a:rPr lang="en-US" sz="2800" b="1" dirty="0" smtClean="0">
                <a:solidFill>
                  <a:srgbClr val="CC0000"/>
                </a:solidFill>
                <a:latin typeface="+mn-lt"/>
                <a:ea typeface="+mn-ea"/>
                <a:cs typeface="+mn-cs"/>
              </a:rPr>
              <a:t>Types of Cloud Services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 y="1435806"/>
            <a:ext cx="8839200" cy="3970318"/>
          </a:xfrm>
          <a:prstGeom prst="rect">
            <a:avLst/>
          </a:prstGeom>
        </p:spPr>
        <p:txBody>
          <a:bodyPr wrap="square">
            <a:spAutoFit/>
          </a:bodyPr>
          <a:lstStyle/>
          <a:p>
            <a:r>
              <a:rPr lang="en-US" b="1" dirty="0"/>
              <a:t>Infrastructure as a Service (</a:t>
            </a:r>
            <a:r>
              <a:rPr lang="en-US" b="1" dirty="0" err="1"/>
              <a:t>IaaS</a:t>
            </a:r>
            <a:r>
              <a:rPr lang="en-US" b="1" dirty="0"/>
              <a:t>): </a:t>
            </a:r>
            <a:r>
              <a:rPr lang="en-US" dirty="0"/>
              <a:t>In </a:t>
            </a:r>
            <a:r>
              <a:rPr lang="en-US" dirty="0" err="1"/>
              <a:t>IaaS</a:t>
            </a:r>
            <a:r>
              <a:rPr lang="en-US" dirty="0"/>
              <a:t>, we can rent IT infrastructures like servers and virtual machines (VMs), storage, networks, operating systems from a cloud service vendor. We can create VM running Windows or Linux and install anything we want on it</a:t>
            </a:r>
            <a:r>
              <a:rPr lang="en-US" dirty="0" smtClean="0"/>
              <a:t>..</a:t>
            </a:r>
          </a:p>
          <a:p>
            <a:endParaRPr lang="en-US" dirty="0"/>
          </a:p>
          <a:p>
            <a:r>
              <a:rPr lang="en-US" b="1" dirty="0"/>
              <a:t>Platform as a Service (</a:t>
            </a:r>
            <a:r>
              <a:rPr lang="en-US" b="1" dirty="0" err="1"/>
              <a:t>PaaS</a:t>
            </a:r>
            <a:r>
              <a:rPr lang="en-US" b="1" dirty="0"/>
              <a:t>):</a:t>
            </a:r>
            <a:r>
              <a:rPr lang="en-US" dirty="0"/>
              <a:t> This service provides an on-demand environment for developing, testing, delivering, and managing software applications. The developer is responsible for the application, and the </a:t>
            </a:r>
            <a:r>
              <a:rPr lang="en-US" dirty="0" err="1"/>
              <a:t>PaaS</a:t>
            </a:r>
            <a:r>
              <a:rPr lang="en-US" dirty="0"/>
              <a:t> vendor provides the ability to deploy and run it. Using </a:t>
            </a:r>
            <a:r>
              <a:rPr lang="en-US" dirty="0" err="1"/>
              <a:t>PaaS</a:t>
            </a:r>
            <a:r>
              <a:rPr lang="en-US" dirty="0"/>
              <a:t>, the flexibility gets reduce, but the management of the environment is taken care of by the cloud vendors</a:t>
            </a:r>
            <a:r>
              <a:rPr lang="en-US" dirty="0" smtClean="0"/>
              <a:t>.</a:t>
            </a:r>
          </a:p>
          <a:p>
            <a:endParaRPr lang="en-US" dirty="0"/>
          </a:p>
          <a:p>
            <a:r>
              <a:rPr lang="en-US" b="1" dirty="0"/>
              <a:t>Software as a Service (</a:t>
            </a:r>
            <a:r>
              <a:rPr lang="en-US" b="1" dirty="0" err="1"/>
              <a:t>SaaS</a:t>
            </a:r>
            <a:r>
              <a:rPr lang="en-US" b="1" dirty="0"/>
              <a:t>):</a:t>
            </a:r>
            <a:r>
              <a:rPr lang="en-US" dirty="0"/>
              <a:t> It provides a centrally hosted and managed software services to the end-users. It delivers software over the internet, on-demand, and typically on a subscription basis. E.g., Microsoft One Drive, </a:t>
            </a:r>
            <a:r>
              <a:rPr lang="en-US" dirty="0" err="1"/>
              <a:t>Dropbox</a:t>
            </a:r>
            <a:r>
              <a:rPr lang="en-US" dirty="0"/>
              <a:t>, </a:t>
            </a:r>
            <a:r>
              <a:rPr lang="en-US" dirty="0" err="1"/>
              <a:t>WordPress</a:t>
            </a:r>
            <a:r>
              <a:rPr lang="en-US" dirty="0"/>
              <a:t>, Office 365, and Amazon Kindle. </a:t>
            </a:r>
            <a:r>
              <a:rPr lang="en-US" dirty="0" err="1"/>
              <a:t>SaaS</a:t>
            </a:r>
            <a:r>
              <a:rPr lang="en-US" dirty="0"/>
              <a:t> is used to minimize the operational cost to the maximum extent.</a:t>
            </a:r>
          </a:p>
        </p:txBody>
      </p:sp>
    </p:spTree>
    <p:extLst>
      <p:ext uri="{BB962C8B-B14F-4D97-AF65-F5344CB8AC3E}">
        <p14:creationId xmlns:p14="http://schemas.microsoft.com/office/powerpoint/2010/main" val="3281946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48200" cy="792162"/>
          </a:xfrm>
        </p:spPr>
        <p:txBody>
          <a:bodyPr>
            <a:normAutofit/>
          </a:bodyPr>
          <a:lstStyle/>
          <a:p>
            <a:pPr algn="l"/>
            <a:r>
              <a:rPr lang="en-US" sz="2800" b="1" dirty="0" smtClean="0">
                <a:solidFill>
                  <a:srgbClr val="CC0000"/>
                </a:solidFill>
                <a:latin typeface="+mn-lt"/>
                <a:ea typeface="+mn-ea"/>
                <a:cs typeface="+mn-cs"/>
              </a:rPr>
              <a:t>Types of Cloud Services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758950"/>
            <a:ext cx="66675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156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Types of Cloud Services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66675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136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4722</TotalTime>
  <Words>408</Words>
  <Application>Microsoft Office PowerPoint</Application>
  <PresentationFormat>On-screen Show (4:3)</PresentationFormat>
  <Paragraphs>91</Paragraphs>
  <Slides>39</Slides>
  <Notes>0</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2_Office Theme</vt:lpstr>
      <vt:lpstr>1_Office Theme</vt:lpstr>
      <vt:lpstr>PowerPoint Presentation</vt:lpstr>
      <vt:lpstr>What is Azure ?</vt:lpstr>
      <vt:lpstr>What is Cloud Computing ?</vt:lpstr>
      <vt:lpstr>What is Cloud Computing ?</vt:lpstr>
      <vt:lpstr>Benefits Of Cloud Computing</vt:lpstr>
      <vt:lpstr>Types of Cloud Computing</vt:lpstr>
      <vt:lpstr>Types of Cloud Services</vt:lpstr>
      <vt:lpstr>Types of Cloud Services</vt:lpstr>
      <vt:lpstr>Types of Cloud Services</vt:lpstr>
      <vt:lpstr>How Azure Works ?</vt:lpstr>
      <vt:lpstr>How Azure Works ?</vt:lpstr>
      <vt:lpstr>Azure Data Solutions Technologies</vt:lpstr>
      <vt:lpstr>Relational Database</vt:lpstr>
      <vt:lpstr>Relational Database</vt:lpstr>
      <vt:lpstr>Relational Data On Azure</vt:lpstr>
      <vt:lpstr>SQL Database</vt:lpstr>
      <vt:lpstr>Deployment Models</vt:lpstr>
      <vt:lpstr>Deployment Models</vt:lpstr>
      <vt:lpstr>SQL Logical Server</vt:lpstr>
      <vt:lpstr>Elastic Pools</vt:lpstr>
      <vt:lpstr>Azure Storage</vt:lpstr>
      <vt:lpstr>Azure Storage</vt:lpstr>
      <vt:lpstr>Blob Storage</vt:lpstr>
      <vt:lpstr>Blob Storage</vt:lpstr>
      <vt:lpstr>Blob Storage</vt:lpstr>
      <vt:lpstr>File Storage</vt:lpstr>
      <vt:lpstr>Message Queue</vt:lpstr>
      <vt:lpstr>Table Storage</vt:lpstr>
      <vt:lpstr>Data Factory</vt:lpstr>
      <vt:lpstr>Data Factory</vt:lpstr>
      <vt:lpstr>Data Factory</vt:lpstr>
      <vt:lpstr>Data Factory</vt:lpstr>
      <vt:lpstr>Data Lake Storage</vt:lpstr>
      <vt:lpstr>Data Lake Storage</vt:lpstr>
      <vt:lpstr>Data Lake Storage</vt:lpstr>
      <vt:lpstr>Data Lake Storage</vt:lpstr>
      <vt:lpstr>Data Lake Storage</vt:lpstr>
      <vt:lpstr>Data Lake Storage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Ramakant Rode</dc:creator>
  <cp:lastModifiedBy>AMOL</cp:lastModifiedBy>
  <cp:revision>277</cp:revision>
  <dcterms:created xsi:type="dcterms:W3CDTF">2014-07-01T10:28:01Z</dcterms:created>
  <dcterms:modified xsi:type="dcterms:W3CDTF">2021-12-30T03:55:22Z</dcterms:modified>
</cp:coreProperties>
</file>