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8"/>
  </p:notesMasterIdLst>
  <p:sldIdLst>
    <p:sldId id="258" r:id="rId3"/>
    <p:sldId id="352" r:id="rId4"/>
    <p:sldId id="509" r:id="rId5"/>
    <p:sldId id="505" r:id="rId6"/>
    <p:sldId id="506" r:id="rId7"/>
    <p:sldId id="507" r:id="rId8"/>
    <p:sldId id="527" r:id="rId9"/>
    <p:sldId id="488" r:id="rId10"/>
    <p:sldId id="487" r:id="rId11"/>
    <p:sldId id="489" r:id="rId12"/>
    <p:sldId id="501" r:id="rId13"/>
    <p:sldId id="502" r:id="rId14"/>
    <p:sldId id="508" r:id="rId15"/>
    <p:sldId id="510"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2" autoAdjust="0"/>
  </p:normalViewPr>
  <p:slideViewPr>
    <p:cSldViewPr>
      <p:cViewPr varScale="1">
        <p:scale>
          <a:sx n="108" d="100"/>
          <a:sy n="108" d="100"/>
        </p:scale>
        <p:origin x="1302" y="108"/>
      </p:cViewPr>
      <p:guideLst>
        <p:guide orient="horz" pos="2160"/>
        <p:guide pos="2880"/>
      </p:guideLst>
    </p:cSldViewPr>
  </p:slideViewPr>
  <p:outlineViewPr>
    <p:cViewPr>
      <p:scale>
        <a:sx n="33" d="100"/>
        <a:sy n="33" d="100"/>
      </p:scale>
      <p:origin x="42" y="23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03B232-659E-4EFB-8341-400B84E9F21F}" type="datetimeFigureOut">
              <a:rPr lang="en-US" smtClean="0"/>
              <a:t>6/11/2022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DE2E5-B69C-4E32-926B-233912AE4A70}" type="slidenum">
              <a:rPr lang="en-US" smtClean="0"/>
              <a:t>‹#›</a:t>
            </a:fld>
            <a:endParaRPr lang="en-US"/>
          </a:p>
        </p:txBody>
      </p:sp>
    </p:spTree>
    <p:extLst>
      <p:ext uri="{BB962C8B-B14F-4D97-AF65-F5344CB8AC3E}">
        <p14:creationId xmlns:p14="http://schemas.microsoft.com/office/powerpoint/2010/main" val="173206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9590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373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612329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15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965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9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145752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026"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61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
        <p:nvSpPr>
          <p:cNvPr id="8" name="Rectangle 7"/>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0" y="6172200"/>
            <a:ext cx="9144000" cy="685800"/>
            <a:chOff x="0" y="6172200"/>
            <a:chExt cx="9144000" cy="685800"/>
          </a:xfrm>
        </p:grpSpPr>
        <p:grpSp>
          <p:nvGrpSpPr>
            <p:cNvPr id="10" name="Group 10"/>
            <p:cNvGrpSpPr/>
            <p:nvPr/>
          </p:nvGrpSpPr>
          <p:grpSpPr>
            <a:xfrm>
              <a:off x="0" y="6172200"/>
              <a:ext cx="9144000" cy="685800"/>
              <a:chOff x="0" y="6019800"/>
              <a:chExt cx="9144000" cy="685800"/>
            </a:xfrm>
          </p:grpSpPr>
          <p:sp>
            <p:nvSpPr>
              <p:cNvPr id="12" name="Rectangle 11"/>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5"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610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74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
        <p:nvSpPr>
          <p:cNvPr id="7" name="Rectangle 6"/>
          <p:cNvSpPr/>
          <p:nvPr userDrawn="1"/>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3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55873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FC364B-9E96-41C4-86B9-69FD5EC89983}" type="datetimeFigureOut">
              <a:rPr lang="en-US" smtClean="0"/>
              <a:pPr/>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69329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FC364B-9E96-41C4-86B9-69FD5EC89983}"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64832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FC364B-9E96-41C4-86B9-69FD5EC89983}" type="datetimeFigureOut">
              <a:rPr lang="en-US" smtClean="0"/>
              <a:pPr/>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9450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FC364B-9E96-41C4-86B9-69FD5EC89983}" type="datetimeFigureOut">
              <a:rPr lang="en-US" smtClean="0"/>
              <a:pPr/>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86663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C364B-9E96-41C4-86B9-69FD5EC89983}" type="datetimeFigureOut">
              <a:rPr lang="en-US" smtClean="0"/>
              <a:pPr/>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77765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336726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FC364B-9E96-41C4-86B9-69FD5EC89983}" type="datetimeFigureOut">
              <a:rPr lang="en-US" smtClean="0"/>
              <a:pPr/>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6F1172-0EA8-49EF-BB9E-C21FD06209D7}" type="slidenum">
              <a:rPr lang="en-US" smtClean="0"/>
              <a:pPr/>
              <a:t>‹#›</a:t>
            </a:fld>
            <a:endParaRPr lang="en-US"/>
          </a:p>
        </p:txBody>
      </p:sp>
    </p:spTree>
    <p:extLst>
      <p:ext uri="{BB962C8B-B14F-4D97-AF65-F5344CB8AC3E}">
        <p14:creationId xmlns:p14="http://schemas.microsoft.com/office/powerpoint/2010/main" val="1283966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6/11/2022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
        <p:nvSpPr>
          <p:cNvPr id="7" name="Rectangle 6"/>
          <p:cNvSpPr/>
          <p:nvPr/>
        </p:nvSpPr>
        <p:spPr>
          <a:xfrm>
            <a:off x="0" y="1219200"/>
            <a:ext cx="9144000" cy="563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0" y="6172200"/>
            <a:ext cx="9144000" cy="685800"/>
            <a:chOff x="0" y="6172200"/>
            <a:chExt cx="9144000" cy="685800"/>
          </a:xfrm>
        </p:grpSpPr>
        <p:grpSp>
          <p:nvGrpSpPr>
            <p:cNvPr id="9" name="Group 10"/>
            <p:cNvGrpSpPr/>
            <p:nvPr/>
          </p:nvGrpSpPr>
          <p:grpSpPr>
            <a:xfrm>
              <a:off x="0" y="6172200"/>
              <a:ext cx="9144000" cy="685800"/>
              <a:chOff x="0" y="6019800"/>
              <a:chExt cx="9144000" cy="685800"/>
            </a:xfrm>
          </p:grpSpPr>
          <p:sp>
            <p:nvSpPr>
              <p:cNvPr id="11" name="Rectangle 10"/>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lumMod val="65000"/>
                    </a:schemeClr>
                  </a:solidFill>
                  <a:latin typeface="Arial" pitchFamily="34" charset="0"/>
                  <a:cs typeface="Arial" pitchFamily="34" charset="0"/>
                </a:rPr>
                <a:t>www.archerinfotech.in</a:t>
              </a:r>
            </a:p>
          </p:txBody>
        </p:sp>
      </p:grpSp>
      <p:pic>
        <p:nvPicPr>
          <p:cNvPr id="14" name="Picture 2" descr="D:\YOGESH\icon.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8140" y="30480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882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364B-9E96-41C4-86B9-69FD5EC89983}" type="datetimeFigureOut">
              <a:rPr lang="en-US" smtClean="0"/>
              <a:pPr/>
              <a:t>6/11/2022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F1172-0EA8-49EF-BB9E-C21FD06209D7}" type="slidenum">
              <a:rPr lang="en-US" smtClean="0"/>
              <a:pPr/>
              <a:t>‹#›</a:t>
            </a:fld>
            <a:endParaRPr lang="en-US"/>
          </a:p>
        </p:txBody>
      </p:sp>
    </p:spTree>
    <p:extLst>
      <p:ext uri="{BB962C8B-B14F-4D97-AF65-F5344CB8AC3E}">
        <p14:creationId xmlns:p14="http://schemas.microsoft.com/office/powerpoint/2010/main" val="3690380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 id="2147483670" r:id="rId7"/>
    <p:sldLayoutId id="214748367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4495800"/>
            <a:ext cx="9144000" cy="2362200"/>
            <a:chOff x="0" y="4495800"/>
            <a:chExt cx="9144000" cy="2362200"/>
          </a:xfrm>
        </p:grpSpPr>
        <p:grpSp>
          <p:nvGrpSpPr>
            <p:cNvPr id="4" name="Group 3"/>
            <p:cNvGrpSpPr/>
            <p:nvPr/>
          </p:nvGrpSpPr>
          <p:grpSpPr>
            <a:xfrm>
              <a:off x="0" y="6172200"/>
              <a:ext cx="9144000" cy="685800"/>
              <a:chOff x="0" y="6019800"/>
              <a:chExt cx="9144000" cy="685800"/>
            </a:xfrm>
          </p:grpSpPr>
          <p:sp>
            <p:nvSpPr>
              <p:cNvPr id="7" name="Rectangle 6"/>
              <p:cNvSpPr/>
              <p:nvPr/>
            </p:nvSpPr>
            <p:spPr>
              <a:xfrm>
                <a:off x="0" y="6096000"/>
                <a:ext cx="9144000" cy="6096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flipV="1">
                <a:off x="0" y="6019800"/>
                <a:ext cx="9144000" cy="76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1.png"/>
            <p:cNvPicPr>
              <a:picLocks noChangeAspect="1"/>
            </p:cNvPicPr>
            <p:nvPr/>
          </p:nvPicPr>
          <p:blipFill>
            <a:blip r:embed="rId2"/>
            <a:stretch>
              <a:fillRect/>
            </a:stretch>
          </p:blipFill>
          <p:spPr>
            <a:xfrm>
              <a:off x="609600" y="4495800"/>
              <a:ext cx="2276793" cy="1876687"/>
            </a:xfrm>
            <a:prstGeom prst="rect">
              <a:avLst/>
            </a:prstGeom>
          </p:spPr>
        </p:pic>
        <p:sp>
          <p:nvSpPr>
            <p:cNvPr id="6" name="TextBox 5"/>
            <p:cNvSpPr txBox="1"/>
            <p:nvPr/>
          </p:nvSpPr>
          <p:spPr>
            <a:xfrm>
              <a:off x="5029200" y="6397823"/>
              <a:ext cx="3657600" cy="276999"/>
            </a:xfrm>
            <a:prstGeom prst="rect">
              <a:avLst/>
            </a:prstGeom>
            <a:noFill/>
          </p:spPr>
          <p:txBody>
            <a:bodyPr wrap="square" rtlCol="0">
              <a:spAutoFit/>
            </a:bodyPr>
            <a:lstStyle/>
            <a:p>
              <a:pPr algn="r"/>
              <a:r>
                <a:rPr lang="en-US" sz="1200" dirty="0">
                  <a:solidFill>
                    <a:schemeClr val="bg1"/>
                  </a:solidFill>
                  <a:latin typeface="Arial" pitchFamily="34" charset="0"/>
                  <a:cs typeface="Arial" pitchFamily="34" charset="0"/>
                </a:rPr>
                <a:t>www.archerinfotech.in</a:t>
              </a:r>
            </a:p>
          </p:txBody>
        </p:sp>
      </p:grpSp>
      <p:sp>
        <p:nvSpPr>
          <p:cNvPr id="11" name="TextBox 10"/>
          <p:cNvSpPr txBox="1"/>
          <p:nvPr/>
        </p:nvSpPr>
        <p:spPr>
          <a:xfrm>
            <a:off x="304800" y="2448580"/>
            <a:ext cx="7010400" cy="523220"/>
          </a:xfrm>
          <a:prstGeom prst="rect">
            <a:avLst/>
          </a:prstGeom>
          <a:noFill/>
        </p:spPr>
        <p:txBody>
          <a:bodyPr wrap="square" rtlCol="0">
            <a:spAutoFit/>
          </a:bodyPr>
          <a:lstStyle/>
          <a:p>
            <a:r>
              <a:rPr lang="en-US" sz="2800" b="1" dirty="0">
                <a:solidFill>
                  <a:srgbClr val="CC0000"/>
                </a:solidFill>
              </a:rPr>
              <a:t>Basics of Statistics</a:t>
            </a:r>
          </a:p>
        </p:txBody>
      </p:sp>
      <p:sp>
        <p:nvSpPr>
          <p:cNvPr id="13" name="TextBox 12"/>
          <p:cNvSpPr txBox="1"/>
          <p:nvPr/>
        </p:nvSpPr>
        <p:spPr>
          <a:xfrm>
            <a:off x="304800" y="2983468"/>
            <a:ext cx="7162800" cy="369332"/>
          </a:xfrm>
          <a:prstGeom prst="rect">
            <a:avLst/>
          </a:prstGeom>
          <a:noFill/>
        </p:spPr>
        <p:txBody>
          <a:bodyPr wrap="square" rtlCol="0">
            <a:spAutoFit/>
          </a:bodyPr>
          <a:lstStyle/>
          <a:p>
            <a:r>
              <a:rPr lang="en-US" b="1" dirty="0"/>
              <a:t>Archer Infotech , PUNE</a:t>
            </a:r>
          </a:p>
        </p:txBody>
      </p:sp>
      <p:pic>
        <p:nvPicPr>
          <p:cNvPr id="3074" name="Picture 2" descr="D:\YOGESH\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57200"/>
            <a:ext cx="12954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76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Mean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E5C0374-4B71-422F-95D3-BDACB5FE835D}"/>
              </a:ext>
            </a:extLst>
          </p:cNvPr>
          <p:cNvSpPr txBox="1"/>
          <p:nvPr/>
        </p:nvSpPr>
        <p:spPr>
          <a:xfrm>
            <a:off x="426868" y="1447800"/>
            <a:ext cx="8488532" cy="646331"/>
          </a:xfrm>
          <a:prstGeom prst="rect">
            <a:avLst/>
          </a:prstGeom>
          <a:noFill/>
        </p:spPr>
        <p:txBody>
          <a:bodyPr wrap="square">
            <a:spAutoFit/>
          </a:bodyPr>
          <a:lstStyle/>
          <a:p>
            <a:r>
              <a:rPr lang="en-US" dirty="0"/>
              <a:t>The mean is the sum of all the values divided by the number of observations. It is nothing but the average value.</a:t>
            </a:r>
          </a:p>
        </p:txBody>
      </p:sp>
      <p:pic>
        <p:nvPicPr>
          <p:cNvPr id="5" name="Picture 4">
            <a:extLst>
              <a:ext uri="{FF2B5EF4-FFF2-40B4-BE49-F238E27FC236}">
                <a16:creationId xmlns:a16="http://schemas.microsoft.com/office/drawing/2014/main" id="{90DCBDF1-7150-5EB1-551B-7696DE437DA3}"/>
              </a:ext>
            </a:extLst>
          </p:cNvPr>
          <p:cNvPicPr>
            <a:picLocks noChangeAspect="1"/>
          </p:cNvPicPr>
          <p:nvPr/>
        </p:nvPicPr>
        <p:blipFill>
          <a:blip r:embed="rId3"/>
          <a:stretch>
            <a:fillRect/>
          </a:stretch>
        </p:blipFill>
        <p:spPr>
          <a:xfrm>
            <a:off x="3505200" y="2286000"/>
            <a:ext cx="838200" cy="552450"/>
          </a:xfrm>
          <a:prstGeom prst="rect">
            <a:avLst/>
          </a:prstGeom>
        </p:spPr>
      </p:pic>
      <p:pic>
        <p:nvPicPr>
          <p:cNvPr id="8" name="Picture 7">
            <a:extLst>
              <a:ext uri="{FF2B5EF4-FFF2-40B4-BE49-F238E27FC236}">
                <a16:creationId xmlns:a16="http://schemas.microsoft.com/office/drawing/2014/main" id="{40198A86-87FD-DADF-6A54-5E136A439E81}"/>
              </a:ext>
            </a:extLst>
          </p:cNvPr>
          <p:cNvPicPr>
            <a:picLocks noChangeAspect="1"/>
          </p:cNvPicPr>
          <p:nvPr/>
        </p:nvPicPr>
        <p:blipFill>
          <a:blip r:embed="rId4"/>
          <a:stretch>
            <a:fillRect/>
          </a:stretch>
        </p:blipFill>
        <p:spPr>
          <a:xfrm>
            <a:off x="2909887" y="3200400"/>
            <a:ext cx="2867025" cy="2609850"/>
          </a:xfrm>
          <a:prstGeom prst="rect">
            <a:avLst/>
          </a:prstGeom>
        </p:spPr>
      </p:pic>
    </p:spTree>
    <p:extLst>
      <p:ext uri="{BB962C8B-B14F-4D97-AF65-F5344CB8AC3E}">
        <p14:creationId xmlns:p14="http://schemas.microsoft.com/office/powerpoint/2010/main" val="404337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9800" cy="792162"/>
          </a:xfrm>
        </p:spPr>
        <p:txBody>
          <a:bodyPr>
            <a:normAutofit/>
          </a:bodyPr>
          <a:lstStyle/>
          <a:p>
            <a:pPr algn="l"/>
            <a:r>
              <a:rPr lang="en-US" sz="2800" b="1" dirty="0">
                <a:solidFill>
                  <a:srgbClr val="CC0000"/>
                </a:solidFill>
                <a:latin typeface="+mn-lt"/>
                <a:ea typeface="+mn-ea"/>
                <a:cs typeface="+mn-cs"/>
              </a:rPr>
              <a:t>Mean , Median , Mode which to use ?</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AF64ADA-CA0D-9087-460B-F7D933E716E7}"/>
              </a:ext>
            </a:extLst>
          </p:cNvPr>
          <p:cNvSpPr txBox="1"/>
          <p:nvPr/>
        </p:nvSpPr>
        <p:spPr>
          <a:xfrm>
            <a:off x="425388" y="1981200"/>
            <a:ext cx="7924800" cy="2031325"/>
          </a:xfrm>
          <a:prstGeom prst="rect">
            <a:avLst/>
          </a:prstGeom>
          <a:noFill/>
        </p:spPr>
        <p:txBody>
          <a:bodyPr wrap="square">
            <a:spAutoFit/>
          </a:bodyPr>
          <a:lstStyle/>
          <a:p>
            <a:pPr marL="285750" indent="-285750">
              <a:buFont typeface="Arial" panose="020B0604020202020204" pitchFamily="34" charset="0"/>
              <a:buChar char="•"/>
            </a:pPr>
            <a:r>
              <a:rPr lang="en-US" b="1" dirty="0"/>
              <a:t>If data is Categorical (Nominal or Ordinal) it is impossible to calculate mean or median. So, go for mode.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If your data is quantitative then go for mean or median. Basically, if your data is having some influential outliers or data is highly skewed then median is the best measurement for finding central tendency. Otherwise go for Mean.</a:t>
            </a:r>
          </a:p>
        </p:txBody>
      </p:sp>
    </p:spTree>
    <p:extLst>
      <p:ext uri="{BB962C8B-B14F-4D97-AF65-F5344CB8AC3E}">
        <p14:creationId xmlns:p14="http://schemas.microsoft.com/office/powerpoint/2010/main" val="232260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792162"/>
          </a:xfrm>
        </p:spPr>
        <p:txBody>
          <a:bodyPr>
            <a:normAutofit/>
          </a:bodyPr>
          <a:lstStyle/>
          <a:p>
            <a:pPr algn="l"/>
            <a:r>
              <a:rPr lang="en-US" sz="2800" b="1" dirty="0">
                <a:solidFill>
                  <a:srgbClr val="CC0000"/>
                </a:solidFill>
                <a:latin typeface="+mn-lt"/>
                <a:ea typeface="+mn-ea"/>
                <a:cs typeface="+mn-cs"/>
              </a:rPr>
              <a:t>Variance and Standard Deviation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75F6852-E991-83AA-1878-BD6B6D1D76BB}"/>
              </a:ext>
            </a:extLst>
          </p:cNvPr>
          <p:cNvPicPr>
            <a:picLocks noChangeAspect="1"/>
          </p:cNvPicPr>
          <p:nvPr/>
        </p:nvPicPr>
        <p:blipFill>
          <a:blip r:embed="rId3"/>
          <a:stretch>
            <a:fillRect/>
          </a:stretch>
        </p:blipFill>
        <p:spPr>
          <a:xfrm>
            <a:off x="2078830" y="1741897"/>
            <a:ext cx="4986337" cy="1656280"/>
          </a:xfrm>
          <a:prstGeom prst="rect">
            <a:avLst/>
          </a:prstGeom>
        </p:spPr>
      </p:pic>
      <p:sp>
        <p:nvSpPr>
          <p:cNvPr id="8" name="TextBox 7">
            <a:extLst>
              <a:ext uri="{FF2B5EF4-FFF2-40B4-BE49-F238E27FC236}">
                <a16:creationId xmlns:a16="http://schemas.microsoft.com/office/drawing/2014/main" id="{0E314551-EA38-A59A-946E-55EC1617D53E}"/>
              </a:ext>
            </a:extLst>
          </p:cNvPr>
          <p:cNvSpPr txBox="1"/>
          <p:nvPr/>
        </p:nvSpPr>
        <p:spPr>
          <a:xfrm>
            <a:off x="266699" y="3769312"/>
            <a:ext cx="8610600" cy="1754326"/>
          </a:xfrm>
          <a:prstGeom prst="rect">
            <a:avLst/>
          </a:prstGeom>
          <a:noFill/>
        </p:spPr>
        <p:txBody>
          <a:bodyPr wrap="square">
            <a:spAutoFit/>
          </a:bodyPr>
          <a:lstStyle/>
          <a:p>
            <a:pPr marL="285750" indent="-285750">
              <a:buFont typeface="Arial" panose="020B0604020202020204" pitchFamily="34" charset="0"/>
              <a:buChar char="•"/>
            </a:pPr>
            <a:r>
              <a:rPr lang="en-US" b="1" dirty="0"/>
              <a:t>If variance is high, that means you have larger variability in your dataset. In the other way, we can say more values are spread out around your mean value.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Standard deviation represents the average distance of an observation from the mean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The larger the standard deviation, larger the variability of the data.</a:t>
            </a:r>
          </a:p>
        </p:txBody>
      </p:sp>
    </p:spTree>
    <p:extLst>
      <p:ext uri="{BB962C8B-B14F-4D97-AF65-F5344CB8AC3E}">
        <p14:creationId xmlns:p14="http://schemas.microsoft.com/office/powerpoint/2010/main" val="144327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792162"/>
          </a:xfrm>
        </p:spPr>
        <p:txBody>
          <a:bodyPr>
            <a:normAutofit/>
          </a:bodyPr>
          <a:lstStyle/>
          <a:p>
            <a:pPr algn="l"/>
            <a:r>
              <a:rPr lang="en-US" sz="2800" b="1" dirty="0">
                <a:solidFill>
                  <a:srgbClr val="CC0000"/>
                </a:solidFill>
                <a:latin typeface="+mn-lt"/>
                <a:ea typeface="+mn-ea"/>
                <a:cs typeface="+mn-cs"/>
              </a:rPr>
              <a:t>Z Score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A534872-6BD3-4894-6DF5-CE6D93417B6D}"/>
              </a:ext>
            </a:extLst>
          </p:cNvPr>
          <p:cNvSpPr txBox="1"/>
          <p:nvPr/>
        </p:nvSpPr>
        <p:spPr>
          <a:xfrm>
            <a:off x="304800" y="1447800"/>
            <a:ext cx="8382000" cy="1200329"/>
          </a:xfrm>
          <a:prstGeom prst="rect">
            <a:avLst/>
          </a:prstGeom>
          <a:noFill/>
        </p:spPr>
        <p:txBody>
          <a:bodyPr wrap="square">
            <a:spAutoFit/>
          </a:bodyPr>
          <a:lstStyle/>
          <a:p>
            <a:r>
              <a:rPr lang="en-US" dirty="0"/>
              <a:t>	</a:t>
            </a:r>
            <a:r>
              <a:rPr lang="en-US" b="1" dirty="0"/>
              <a:t>A Standardized Score (Z-Score) is useful to know how many standard deviations an element falls from the mean. </a:t>
            </a:r>
          </a:p>
          <a:p>
            <a:endParaRPr lang="en-US" b="1" dirty="0"/>
          </a:p>
          <a:p>
            <a:r>
              <a:rPr lang="en-US" b="1" dirty="0"/>
              <a:t>A z-score can be calculated from the following formula.</a:t>
            </a:r>
          </a:p>
        </p:txBody>
      </p:sp>
      <p:pic>
        <p:nvPicPr>
          <p:cNvPr id="5" name="Picture 4">
            <a:extLst>
              <a:ext uri="{FF2B5EF4-FFF2-40B4-BE49-F238E27FC236}">
                <a16:creationId xmlns:a16="http://schemas.microsoft.com/office/drawing/2014/main" id="{918F0B3B-8FBC-F0C0-CDD1-96DCDD15EF97}"/>
              </a:ext>
            </a:extLst>
          </p:cNvPr>
          <p:cNvPicPr>
            <a:picLocks noChangeAspect="1"/>
          </p:cNvPicPr>
          <p:nvPr/>
        </p:nvPicPr>
        <p:blipFill>
          <a:blip r:embed="rId3"/>
          <a:stretch>
            <a:fillRect/>
          </a:stretch>
        </p:blipFill>
        <p:spPr>
          <a:xfrm>
            <a:off x="3124199" y="3266897"/>
            <a:ext cx="2500967" cy="1076503"/>
          </a:xfrm>
          <a:prstGeom prst="rect">
            <a:avLst/>
          </a:prstGeom>
        </p:spPr>
      </p:pic>
      <p:sp>
        <p:nvSpPr>
          <p:cNvPr id="9" name="TextBox 8">
            <a:extLst>
              <a:ext uri="{FF2B5EF4-FFF2-40B4-BE49-F238E27FC236}">
                <a16:creationId xmlns:a16="http://schemas.microsoft.com/office/drawing/2014/main" id="{B9B42C6F-CFC1-9846-BAD9-4210184BFE18}"/>
              </a:ext>
            </a:extLst>
          </p:cNvPr>
          <p:cNvSpPr txBox="1"/>
          <p:nvPr/>
        </p:nvSpPr>
        <p:spPr>
          <a:xfrm>
            <a:off x="304800" y="4800600"/>
            <a:ext cx="8763000" cy="646331"/>
          </a:xfrm>
          <a:prstGeom prst="rect">
            <a:avLst/>
          </a:prstGeom>
          <a:noFill/>
        </p:spPr>
        <p:txBody>
          <a:bodyPr wrap="square">
            <a:spAutoFit/>
          </a:bodyPr>
          <a:lstStyle/>
          <a:p>
            <a:r>
              <a:rPr lang="en-US" b="1" dirty="0"/>
              <a:t>Z-score will help to understand a specific observation is common or exceptional in your study.</a:t>
            </a:r>
          </a:p>
        </p:txBody>
      </p:sp>
    </p:spTree>
    <p:extLst>
      <p:ext uri="{BB962C8B-B14F-4D97-AF65-F5344CB8AC3E}">
        <p14:creationId xmlns:p14="http://schemas.microsoft.com/office/powerpoint/2010/main" val="80040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81800" cy="792162"/>
          </a:xfrm>
        </p:spPr>
        <p:txBody>
          <a:bodyPr>
            <a:normAutofit/>
          </a:bodyPr>
          <a:lstStyle/>
          <a:p>
            <a:pPr algn="l"/>
            <a:r>
              <a:rPr lang="en-US" sz="2800" b="1" dirty="0">
                <a:solidFill>
                  <a:srgbClr val="CC0000"/>
                </a:solidFill>
                <a:latin typeface="+mn-lt"/>
                <a:ea typeface="+mn-ea"/>
                <a:cs typeface="+mn-cs"/>
              </a:rPr>
              <a:t>Why Z Score Needed ?</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AD777B2-C42F-9A0D-CFC1-EADC4D65E64B}"/>
              </a:ext>
            </a:extLst>
          </p:cNvPr>
          <p:cNvSpPr txBox="1"/>
          <p:nvPr/>
        </p:nvSpPr>
        <p:spPr>
          <a:xfrm>
            <a:off x="381000" y="1447800"/>
            <a:ext cx="8382000" cy="923330"/>
          </a:xfrm>
          <a:prstGeom prst="rect">
            <a:avLst/>
          </a:prstGeom>
          <a:noFill/>
        </p:spPr>
        <p:txBody>
          <a:bodyPr wrap="square">
            <a:spAutoFit/>
          </a:bodyPr>
          <a:lstStyle/>
          <a:p>
            <a:r>
              <a:rPr lang="en-US" b="1" dirty="0"/>
              <a:t>Sometimes, in your statistical analysis you want to figure out a specific observation is common or exceptional case. Then Z-score will help to understand the standard deviation it falls below or above the mean</a:t>
            </a:r>
          </a:p>
        </p:txBody>
      </p:sp>
      <p:pic>
        <p:nvPicPr>
          <p:cNvPr id="5" name="Picture 4">
            <a:extLst>
              <a:ext uri="{FF2B5EF4-FFF2-40B4-BE49-F238E27FC236}">
                <a16:creationId xmlns:a16="http://schemas.microsoft.com/office/drawing/2014/main" id="{0BA55019-0C18-1BB2-321F-76B20A389EE0}"/>
              </a:ext>
            </a:extLst>
          </p:cNvPr>
          <p:cNvPicPr>
            <a:picLocks noChangeAspect="1"/>
          </p:cNvPicPr>
          <p:nvPr/>
        </p:nvPicPr>
        <p:blipFill>
          <a:blip r:embed="rId3"/>
          <a:stretch>
            <a:fillRect/>
          </a:stretch>
        </p:blipFill>
        <p:spPr>
          <a:xfrm>
            <a:off x="1828800" y="3048000"/>
            <a:ext cx="4972050" cy="2537511"/>
          </a:xfrm>
          <a:prstGeom prst="rect">
            <a:avLst/>
          </a:prstGeom>
        </p:spPr>
      </p:pic>
    </p:spTree>
    <p:extLst>
      <p:ext uri="{BB962C8B-B14F-4D97-AF65-F5344CB8AC3E}">
        <p14:creationId xmlns:p14="http://schemas.microsoft.com/office/powerpoint/2010/main" val="262074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2514600"/>
            <a:ext cx="4495800" cy="1415772"/>
          </a:xfrm>
          <a:prstGeom prst="rect">
            <a:avLst/>
          </a:prstGeom>
          <a:noFill/>
        </p:spPr>
        <p:txBody>
          <a:bodyPr wrap="square" rtlCol="0">
            <a:spAutoFit/>
          </a:bodyPr>
          <a:lstStyle/>
          <a:p>
            <a:r>
              <a:rPr lang="en-US" sz="5400" b="1" dirty="0">
                <a:solidFill>
                  <a:srgbClr val="CC0000"/>
                </a:solidFill>
              </a:rPr>
              <a:t>THANK YOU !!!</a:t>
            </a:r>
          </a:p>
          <a:p>
            <a:r>
              <a:rPr lang="en-US" sz="3200" b="1" dirty="0">
                <a:solidFill>
                  <a:srgbClr val="CC0000"/>
                </a:solidFill>
              </a:rPr>
              <a:t>Amol Patil - 9822291613</a:t>
            </a:r>
          </a:p>
        </p:txBody>
      </p:sp>
      <p:sp>
        <p:nvSpPr>
          <p:cNvPr id="3" name="Action Button: Home 2">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What is Dataset ?</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F7D4DBC-7284-9CF5-B162-DBEFF8DDA80D}"/>
              </a:ext>
            </a:extLst>
          </p:cNvPr>
          <p:cNvSpPr txBox="1"/>
          <p:nvPr/>
        </p:nvSpPr>
        <p:spPr>
          <a:xfrm>
            <a:off x="152400" y="1290935"/>
            <a:ext cx="8534400" cy="923330"/>
          </a:xfrm>
          <a:prstGeom prst="rect">
            <a:avLst/>
          </a:prstGeom>
          <a:noFill/>
        </p:spPr>
        <p:txBody>
          <a:bodyPr wrap="square">
            <a:spAutoFit/>
          </a:bodyPr>
          <a:lstStyle/>
          <a:p>
            <a:r>
              <a:rPr lang="en-US" b="0" i="0" dirty="0">
                <a:solidFill>
                  <a:srgbClr val="000000"/>
                </a:solidFill>
                <a:effectLst/>
                <a:latin typeface="+mj-lt"/>
              </a:rPr>
              <a:t>	A data set contains information's about a sample. A Dataset consists of </a:t>
            </a:r>
            <a:r>
              <a:rPr lang="en-US" b="1" i="0" dirty="0">
                <a:solidFill>
                  <a:srgbClr val="000000"/>
                </a:solidFill>
                <a:effectLst/>
                <a:latin typeface="+mj-lt"/>
              </a:rPr>
              <a:t>cases. </a:t>
            </a:r>
            <a:r>
              <a:rPr lang="en-US" b="0" i="0" dirty="0">
                <a:solidFill>
                  <a:srgbClr val="000000"/>
                </a:solidFill>
                <a:effectLst/>
                <a:latin typeface="+mj-lt"/>
              </a:rPr>
              <a:t>Cases are nothing but the objects in the collection. Each case has one or more attributes or qualities, called </a:t>
            </a:r>
            <a:r>
              <a:rPr lang="en-US" b="1" i="0" dirty="0">
                <a:solidFill>
                  <a:srgbClr val="000000"/>
                </a:solidFill>
                <a:effectLst/>
                <a:latin typeface="+mj-lt"/>
              </a:rPr>
              <a:t>variables </a:t>
            </a:r>
            <a:r>
              <a:rPr lang="en-US" b="0" i="0" dirty="0">
                <a:solidFill>
                  <a:srgbClr val="000000"/>
                </a:solidFill>
                <a:effectLst/>
                <a:latin typeface="+mj-lt"/>
              </a:rPr>
              <a:t>which are characteristics of cases.</a:t>
            </a:r>
            <a:endParaRPr lang="en-US" dirty="0">
              <a:latin typeface="+mj-lt"/>
            </a:endParaRPr>
          </a:p>
        </p:txBody>
      </p:sp>
      <p:sp>
        <p:nvSpPr>
          <p:cNvPr id="7" name="TextBox 6">
            <a:extLst>
              <a:ext uri="{FF2B5EF4-FFF2-40B4-BE49-F238E27FC236}">
                <a16:creationId xmlns:a16="http://schemas.microsoft.com/office/drawing/2014/main" id="{7657530C-4C67-DC55-A3FE-1B856C7EA631}"/>
              </a:ext>
            </a:extLst>
          </p:cNvPr>
          <p:cNvSpPr txBox="1"/>
          <p:nvPr/>
        </p:nvSpPr>
        <p:spPr>
          <a:xfrm>
            <a:off x="228600" y="2522765"/>
            <a:ext cx="4572000" cy="3447098"/>
          </a:xfrm>
          <a:prstGeom prst="rect">
            <a:avLst/>
          </a:prstGeom>
          <a:noFill/>
        </p:spPr>
        <p:txBody>
          <a:bodyPr wrap="square">
            <a:spAutoFit/>
          </a:bodyPr>
          <a:lstStyle/>
          <a:p>
            <a:r>
              <a:rPr lang="en-US" sz="1600" dirty="0"/>
              <a:t>Suppose you are collecting information about breast cancer patients. Now for each and every cancer patient you want to know the below information</a:t>
            </a:r>
          </a:p>
          <a:p>
            <a:endParaRPr lang="en-US" sz="1600" dirty="0"/>
          </a:p>
          <a:p>
            <a:r>
              <a:rPr lang="en-US" sz="1400" dirty="0"/>
              <a:t>1. Sample code number: id number</a:t>
            </a:r>
          </a:p>
          <a:p>
            <a:r>
              <a:rPr lang="en-US" sz="1400" dirty="0"/>
              <a:t>2. Clump Thickness: 1 – 10</a:t>
            </a:r>
          </a:p>
          <a:p>
            <a:r>
              <a:rPr lang="en-US" sz="1400" dirty="0"/>
              <a:t>3. Uniformity of Cell Size: 1 – 10</a:t>
            </a:r>
          </a:p>
          <a:p>
            <a:r>
              <a:rPr lang="en-US" sz="1400" dirty="0"/>
              <a:t>4. Uniformity of Cell Shape: 1 – 10</a:t>
            </a:r>
          </a:p>
          <a:p>
            <a:r>
              <a:rPr lang="en-US" sz="1400" dirty="0"/>
              <a:t>5. Marginal Adhesion: 1 – 10</a:t>
            </a:r>
          </a:p>
          <a:p>
            <a:r>
              <a:rPr lang="en-US" sz="1400" dirty="0"/>
              <a:t>6. Single Epithelial Cell Size: 1 – 10</a:t>
            </a:r>
          </a:p>
          <a:p>
            <a:r>
              <a:rPr lang="en-US" sz="1400" dirty="0"/>
              <a:t>7. Bare Nuclei: 1 – 10</a:t>
            </a:r>
          </a:p>
          <a:p>
            <a:r>
              <a:rPr lang="en-US" sz="1400" dirty="0"/>
              <a:t>8. Bland Chromatin: 1 – 10</a:t>
            </a:r>
          </a:p>
          <a:p>
            <a:r>
              <a:rPr lang="en-US" sz="1400" dirty="0"/>
              <a:t>9. Normal Nucleoli: 1 – 10</a:t>
            </a:r>
          </a:p>
          <a:p>
            <a:r>
              <a:rPr lang="en-US" sz="1400" dirty="0"/>
              <a:t>10. Mitoses: 1 – 10</a:t>
            </a:r>
          </a:p>
          <a:p>
            <a:r>
              <a:rPr lang="en-US" sz="1400" dirty="0"/>
              <a:t>11. Class: (2 for benign, 4 for malignant)</a:t>
            </a:r>
            <a:endParaRPr lang="en-US" sz="1600" dirty="0"/>
          </a:p>
        </p:txBody>
      </p:sp>
      <p:sp>
        <p:nvSpPr>
          <p:cNvPr id="8" name="TextBox 7">
            <a:extLst>
              <a:ext uri="{FF2B5EF4-FFF2-40B4-BE49-F238E27FC236}">
                <a16:creationId xmlns:a16="http://schemas.microsoft.com/office/drawing/2014/main" id="{58EC41D0-9E24-28E2-871A-34513B6C3A9F}"/>
              </a:ext>
            </a:extLst>
          </p:cNvPr>
          <p:cNvSpPr txBox="1"/>
          <p:nvPr/>
        </p:nvSpPr>
        <p:spPr>
          <a:xfrm>
            <a:off x="4191000" y="4303002"/>
            <a:ext cx="4572000" cy="923330"/>
          </a:xfrm>
          <a:prstGeom prst="rect">
            <a:avLst/>
          </a:prstGeom>
          <a:noFill/>
        </p:spPr>
        <p:txBody>
          <a:bodyPr wrap="square">
            <a:spAutoFit/>
          </a:bodyPr>
          <a:lstStyle/>
          <a:p>
            <a:r>
              <a:rPr lang="en-US" dirty="0"/>
              <a:t>For this example, breast cancer patients themselves are cases and all these characteristics of the patients are variables.</a:t>
            </a:r>
          </a:p>
        </p:txBody>
      </p:sp>
    </p:spTree>
    <p:extLst>
      <p:ext uri="{BB962C8B-B14F-4D97-AF65-F5344CB8AC3E}">
        <p14:creationId xmlns:p14="http://schemas.microsoft.com/office/powerpoint/2010/main" val="179549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Types of Variables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D21424E-C7B2-6E7C-5AC1-BB1E7C15FBA6}"/>
              </a:ext>
            </a:extLst>
          </p:cNvPr>
          <p:cNvPicPr>
            <a:picLocks noChangeAspect="1"/>
          </p:cNvPicPr>
          <p:nvPr/>
        </p:nvPicPr>
        <p:blipFill>
          <a:blip r:embed="rId3"/>
          <a:stretch>
            <a:fillRect/>
          </a:stretch>
        </p:blipFill>
        <p:spPr>
          <a:xfrm>
            <a:off x="2023872" y="1981200"/>
            <a:ext cx="5096256" cy="2895600"/>
          </a:xfrm>
          <a:prstGeom prst="rect">
            <a:avLst/>
          </a:prstGeom>
        </p:spPr>
      </p:pic>
    </p:spTree>
    <p:extLst>
      <p:ext uri="{BB962C8B-B14F-4D97-AF65-F5344CB8AC3E}">
        <p14:creationId xmlns:p14="http://schemas.microsoft.com/office/powerpoint/2010/main" val="337970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Categorical Variables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A6A4398-97B1-FC19-D460-0DCC08C4A896}"/>
              </a:ext>
            </a:extLst>
          </p:cNvPr>
          <p:cNvSpPr txBox="1"/>
          <p:nvPr/>
        </p:nvSpPr>
        <p:spPr>
          <a:xfrm>
            <a:off x="264111" y="1461824"/>
            <a:ext cx="8686800" cy="4524315"/>
          </a:xfrm>
          <a:prstGeom prst="rect">
            <a:avLst/>
          </a:prstGeom>
          <a:noFill/>
        </p:spPr>
        <p:txBody>
          <a:bodyPr wrap="square">
            <a:spAutoFit/>
          </a:bodyPr>
          <a:lstStyle/>
          <a:p>
            <a:r>
              <a:rPr lang="en-US" dirty="0"/>
              <a:t>Both nominal and ordinal variables can be called categorical variables.</a:t>
            </a:r>
          </a:p>
          <a:p>
            <a:endParaRPr lang="en-US" dirty="0"/>
          </a:p>
          <a:p>
            <a:pPr marL="342900" indent="-342900">
              <a:buAutoNum type="arabicPeriod"/>
            </a:pPr>
            <a:r>
              <a:rPr lang="en-US" b="1" dirty="0"/>
              <a:t>Nominal Variable:</a:t>
            </a:r>
          </a:p>
          <a:p>
            <a:endParaRPr lang="en-US" b="1" dirty="0"/>
          </a:p>
          <a:p>
            <a:r>
              <a:rPr lang="en-US" dirty="0"/>
              <a:t>A nominal variable is made up of various categories which has no order.</a:t>
            </a:r>
          </a:p>
          <a:p>
            <a:endParaRPr lang="en-US" dirty="0"/>
          </a:p>
          <a:p>
            <a:r>
              <a:rPr lang="en-US" dirty="0"/>
              <a:t>Example:</a:t>
            </a:r>
          </a:p>
          <a:p>
            <a:r>
              <a:rPr lang="en-US" dirty="0"/>
              <a:t>Gender of a patient may be Male or Female or State where they live in. Here each category differs from each other but there is no ranking order.</a:t>
            </a:r>
          </a:p>
          <a:p>
            <a:endParaRPr lang="en-US" dirty="0"/>
          </a:p>
          <a:p>
            <a:r>
              <a:rPr lang="en-US" b="1" dirty="0"/>
              <a:t>2. Ordinal Variable</a:t>
            </a:r>
            <a:r>
              <a:rPr lang="en-US" dirty="0"/>
              <a:t>:</a:t>
            </a:r>
          </a:p>
          <a:p>
            <a:endParaRPr lang="en-US" dirty="0"/>
          </a:p>
          <a:p>
            <a:r>
              <a:rPr lang="en-US" dirty="0"/>
              <a:t>The second level of measurement is the ordinal level. There is not only a difference between the categories of a variable; there is also an order.  </a:t>
            </a:r>
          </a:p>
          <a:p>
            <a:endParaRPr lang="en-US" dirty="0"/>
          </a:p>
          <a:p>
            <a:r>
              <a:rPr lang="en-US" dirty="0"/>
              <a:t>An example might be Highest paid, Average Paid and Lowest Paid employee.</a:t>
            </a:r>
          </a:p>
        </p:txBody>
      </p:sp>
    </p:spTree>
    <p:extLst>
      <p:ext uri="{BB962C8B-B14F-4D97-AF65-F5344CB8AC3E}">
        <p14:creationId xmlns:p14="http://schemas.microsoft.com/office/powerpoint/2010/main" val="425601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Data Matrix and Frequency Table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B52D49E1-C5F5-CC0D-D93F-4069B89FD6DA}"/>
              </a:ext>
            </a:extLst>
          </p:cNvPr>
          <p:cNvPicPr>
            <a:picLocks noChangeAspect="1"/>
          </p:cNvPicPr>
          <p:nvPr/>
        </p:nvPicPr>
        <p:blipFill>
          <a:blip r:embed="rId3"/>
          <a:stretch>
            <a:fillRect/>
          </a:stretch>
        </p:blipFill>
        <p:spPr>
          <a:xfrm>
            <a:off x="1852611" y="1777126"/>
            <a:ext cx="5438775" cy="2281336"/>
          </a:xfrm>
          <a:prstGeom prst="rect">
            <a:avLst/>
          </a:prstGeom>
        </p:spPr>
      </p:pic>
      <p:pic>
        <p:nvPicPr>
          <p:cNvPr id="9" name="Picture 8">
            <a:extLst>
              <a:ext uri="{FF2B5EF4-FFF2-40B4-BE49-F238E27FC236}">
                <a16:creationId xmlns:a16="http://schemas.microsoft.com/office/drawing/2014/main" id="{CF49162D-C02E-FF86-325E-AE66DF013F20}"/>
              </a:ext>
            </a:extLst>
          </p:cNvPr>
          <p:cNvPicPr>
            <a:picLocks noChangeAspect="1"/>
          </p:cNvPicPr>
          <p:nvPr/>
        </p:nvPicPr>
        <p:blipFill>
          <a:blip r:embed="rId4"/>
          <a:stretch>
            <a:fillRect/>
          </a:stretch>
        </p:blipFill>
        <p:spPr>
          <a:xfrm>
            <a:off x="2190749" y="4724400"/>
            <a:ext cx="4762500" cy="1085850"/>
          </a:xfrm>
          <a:prstGeom prst="rect">
            <a:avLst/>
          </a:prstGeom>
        </p:spPr>
      </p:pic>
    </p:spTree>
    <p:extLst>
      <p:ext uri="{BB962C8B-B14F-4D97-AF65-F5344CB8AC3E}">
        <p14:creationId xmlns:p14="http://schemas.microsoft.com/office/powerpoint/2010/main" val="125996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Histograms</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0301925-4C6A-1E46-E5B4-5D02003AAF44}"/>
              </a:ext>
            </a:extLst>
          </p:cNvPr>
          <p:cNvSpPr txBox="1"/>
          <p:nvPr/>
        </p:nvSpPr>
        <p:spPr>
          <a:xfrm>
            <a:off x="304800" y="1371600"/>
            <a:ext cx="8686800" cy="1477328"/>
          </a:xfrm>
          <a:prstGeom prst="rect">
            <a:avLst/>
          </a:prstGeom>
          <a:noFill/>
        </p:spPr>
        <p:txBody>
          <a:bodyPr wrap="square">
            <a:spAutoFit/>
          </a:bodyPr>
          <a:lstStyle/>
          <a:p>
            <a:r>
              <a:rPr lang="en-US" dirty="0"/>
              <a:t>A histogram is similar to a bar graph in the sense that it uses bars to portray the frequencies or relative frequencies of the possible values of a variable. However, there is one important difference. That difference is that the bars in a histogram touch each other. This touching represents that the values of an interval/ratio variable represent an underlying continuous scale</a:t>
            </a:r>
          </a:p>
        </p:txBody>
      </p:sp>
      <p:pic>
        <p:nvPicPr>
          <p:cNvPr id="7" name="Picture 6">
            <a:extLst>
              <a:ext uri="{FF2B5EF4-FFF2-40B4-BE49-F238E27FC236}">
                <a16:creationId xmlns:a16="http://schemas.microsoft.com/office/drawing/2014/main" id="{9FCF0946-4555-2353-3DA6-86F5A82012BC}"/>
              </a:ext>
            </a:extLst>
          </p:cNvPr>
          <p:cNvPicPr>
            <a:picLocks noChangeAspect="1"/>
          </p:cNvPicPr>
          <p:nvPr/>
        </p:nvPicPr>
        <p:blipFill>
          <a:blip r:embed="rId3"/>
          <a:stretch>
            <a:fillRect/>
          </a:stretch>
        </p:blipFill>
        <p:spPr>
          <a:xfrm>
            <a:off x="2971800" y="3038475"/>
            <a:ext cx="2971800" cy="2828925"/>
          </a:xfrm>
          <a:prstGeom prst="rect">
            <a:avLst/>
          </a:prstGeom>
        </p:spPr>
      </p:pic>
    </p:spTree>
    <p:extLst>
      <p:ext uri="{BB962C8B-B14F-4D97-AF65-F5344CB8AC3E}">
        <p14:creationId xmlns:p14="http://schemas.microsoft.com/office/powerpoint/2010/main" val="350713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Mode , Median , Mean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BFB9A97-A28B-A9F3-EFC8-6A4BD6C72044}"/>
              </a:ext>
            </a:extLst>
          </p:cNvPr>
          <p:cNvPicPr>
            <a:picLocks noChangeAspect="1"/>
          </p:cNvPicPr>
          <p:nvPr/>
        </p:nvPicPr>
        <p:blipFill>
          <a:blip r:embed="rId3"/>
          <a:stretch>
            <a:fillRect/>
          </a:stretch>
        </p:blipFill>
        <p:spPr>
          <a:xfrm>
            <a:off x="1628775" y="1524000"/>
            <a:ext cx="5886450" cy="4067175"/>
          </a:xfrm>
          <a:prstGeom prst="rect">
            <a:avLst/>
          </a:prstGeom>
        </p:spPr>
      </p:pic>
    </p:spTree>
    <p:extLst>
      <p:ext uri="{BB962C8B-B14F-4D97-AF65-F5344CB8AC3E}">
        <p14:creationId xmlns:p14="http://schemas.microsoft.com/office/powerpoint/2010/main" val="359724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Mode</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161DE5EE-B02C-3870-D12B-4B2629710181}"/>
              </a:ext>
            </a:extLst>
          </p:cNvPr>
          <p:cNvSpPr txBox="1"/>
          <p:nvPr/>
        </p:nvSpPr>
        <p:spPr>
          <a:xfrm>
            <a:off x="292593" y="1232517"/>
            <a:ext cx="8458200" cy="2308324"/>
          </a:xfrm>
          <a:prstGeom prst="rect">
            <a:avLst/>
          </a:prstGeom>
          <a:noFill/>
        </p:spPr>
        <p:txBody>
          <a:bodyPr wrap="square">
            <a:spAutoFit/>
          </a:bodyPr>
          <a:lstStyle/>
          <a:p>
            <a:r>
              <a:rPr lang="en-US" dirty="0"/>
              <a:t> If your variable of interest is measured in nominal or ordinal (Categorical) level then Mode is the most often used technique to measure the central tendency of your data.</a:t>
            </a:r>
          </a:p>
          <a:p>
            <a:endParaRPr lang="en-US" dirty="0"/>
          </a:p>
          <a:p>
            <a:r>
              <a:rPr lang="en-US" dirty="0"/>
              <a:t>Finding the mode is easy. Basically, it is the value that occurs most frequently.  In other words, mode is the most common outcome. Mode is the name of the category that occurs more often.</a:t>
            </a:r>
          </a:p>
          <a:p>
            <a:endParaRPr lang="en-US" dirty="0"/>
          </a:p>
          <a:p>
            <a:r>
              <a:rPr lang="en-US" dirty="0"/>
              <a:t>There is a chance of having more than one mode in your variable.</a:t>
            </a:r>
          </a:p>
        </p:txBody>
      </p:sp>
      <p:pic>
        <p:nvPicPr>
          <p:cNvPr id="11" name="Picture 10">
            <a:extLst>
              <a:ext uri="{FF2B5EF4-FFF2-40B4-BE49-F238E27FC236}">
                <a16:creationId xmlns:a16="http://schemas.microsoft.com/office/drawing/2014/main" id="{A812ED2C-6B27-6EF3-9CAD-2AF605EF0B2E}"/>
              </a:ext>
            </a:extLst>
          </p:cNvPr>
          <p:cNvPicPr>
            <a:picLocks noChangeAspect="1"/>
          </p:cNvPicPr>
          <p:nvPr/>
        </p:nvPicPr>
        <p:blipFill>
          <a:blip r:embed="rId3"/>
          <a:stretch>
            <a:fillRect/>
          </a:stretch>
        </p:blipFill>
        <p:spPr>
          <a:xfrm>
            <a:off x="1447800" y="3711976"/>
            <a:ext cx="6510337" cy="2234208"/>
          </a:xfrm>
          <a:prstGeom prst="rect">
            <a:avLst/>
          </a:prstGeom>
        </p:spPr>
      </p:pic>
    </p:spTree>
    <p:extLst>
      <p:ext uri="{BB962C8B-B14F-4D97-AF65-F5344CB8AC3E}">
        <p14:creationId xmlns:p14="http://schemas.microsoft.com/office/powerpoint/2010/main" val="121527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257800" cy="792162"/>
          </a:xfrm>
        </p:spPr>
        <p:txBody>
          <a:bodyPr>
            <a:normAutofit/>
          </a:bodyPr>
          <a:lstStyle/>
          <a:p>
            <a:pPr algn="l"/>
            <a:r>
              <a:rPr lang="en-US" sz="2800" b="1" dirty="0">
                <a:solidFill>
                  <a:srgbClr val="CC0000"/>
                </a:solidFill>
                <a:latin typeface="+mn-lt"/>
                <a:ea typeface="+mn-ea"/>
                <a:cs typeface="+mn-cs"/>
              </a:rPr>
              <a:t>Median</a:t>
            </a:r>
          </a:p>
        </p:txBody>
      </p:sp>
      <p:sp>
        <p:nvSpPr>
          <p:cNvPr id="4" name="Action Button: Home 3">
            <a:hlinkClick r:id="rId2" action="ppaction://hlinksldjump" highlightClick="1"/>
          </p:cNvPr>
          <p:cNvSpPr/>
          <p:nvPr/>
        </p:nvSpPr>
        <p:spPr>
          <a:xfrm>
            <a:off x="8763000" y="5867400"/>
            <a:ext cx="304800" cy="2286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7F64913-FC7C-62F7-D20B-9060F8387A0B}"/>
              </a:ext>
            </a:extLst>
          </p:cNvPr>
          <p:cNvSpPr txBox="1"/>
          <p:nvPr/>
        </p:nvSpPr>
        <p:spPr>
          <a:xfrm>
            <a:off x="278907" y="1447800"/>
            <a:ext cx="8484093" cy="923330"/>
          </a:xfrm>
          <a:prstGeom prst="rect">
            <a:avLst/>
          </a:prstGeom>
          <a:noFill/>
        </p:spPr>
        <p:txBody>
          <a:bodyPr wrap="square">
            <a:spAutoFit/>
          </a:bodyPr>
          <a:lstStyle/>
          <a:p>
            <a:r>
              <a:rPr lang="en-US" dirty="0"/>
              <a:t>The second measure of central tendency is the median. The median is nothing more than the middle value of your observations when they are order from the smallest to the largest.</a:t>
            </a:r>
          </a:p>
        </p:txBody>
      </p:sp>
      <p:pic>
        <p:nvPicPr>
          <p:cNvPr id="11" name="Picture 10">
            <a:extLst>
              <a:ext uri="{FF2B5EF4-FFF2-40B4-BE49-F238E27FC236}">
                <a16:creationId xmlns:a16="http://schemas.microsoft.com/office/drawing/2014/main" id="{76A93CC4-B95F-A547-013C-EFA6A1AE21AD}"/>
              </a:ext>
            </a:extLst>
          </p:cNvPr>
          <p:cNvPicPr>
            <a:picLocks noChangeAspect="1"/>
          </p:cNvPicPr>
          <p:nvPr/>
        </p:nvPicPr>
        <p:blipFill>
          <a:blip r:embed="rId3"/>
          <a:stretch>
            <a:fillRect/>
          </a:stretch>
        </p:blipFill>
        <p:spPr>
          <a:xfrm>
            <a:off x="278907" y="2762487"/>
            <a:ext cx="2238953" cy="2438400"/>
          </a:xfrm>
          <a:prstGeom prst="rect">
            <a:avLst/>
          </a:prstGeom>
        </p:spPr>
      </p:pic>
      <p:pic>
        <p:nvPicPr>
          <p:cNvPr id="12" name="Picture 11">
            <a:extLst>
              <a:ext uri="{FF2B5EF4-FFF2-40B4-BE49-F238E27FC236}">
                <a16:creationId xmlns:a16="http://schemas.microsoft.com/office/drawing/2014/main" id="{0C5C9917-C1CA-CDCC-12C8-AE634559F60C}"/>
              </a:ext>
            </a:extLst>
          </p:cNvPr>
          <p:cNvPicPr>
            <a:picLocks noChangeAspect="1"/>
          </p:cNvPicPr>
          <p:nvPr/>
        </p:nvPicPr>
        <p:blipFill>
          <a:blip r:embed="rId4"/>
          <a:stretch>
            <a:fillRect/>
          </a:stretch>
        </p:blipFill>
        <p:spPr>
          <a:xfrm>
            <a:off x="2802713" y="2762487"/>
            <a:ext cx="6265087" cy="2438400"/>
          </a:xfrm>
          <a:prstGeom prst="rect">
            <a:avLst/>
          </a:prstGeom>
        </p:spPr>
      </p:pic>
    </p:spTree>
    <p:extLst>
      <p:ext uri="{BB962C8B-B14F-4D97-AF65-F5344CB8AC3E}">
        <p14:creationId xmlns:p14="http://schemas.microsoft.com/office/powerpoint/2010/main" val="66194864"/>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9353</TotalTime>
  <Words>777</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15</vt:i4>
      </vt:variant>
    </vt:vector>
  </HeadingPairs>
  <TitlesOfParts>
    <vt:vector size="19" baseType="lpstr">
      <vt:lpstr>Arial</vt:lpstr>
      <vt:lpstr>Calibri</vt:lpstr>
      <vt:lpstr>2_Office Theme</vt:lpstr>
      <vt:lpstr>1_Office Theme</vt:lpstr>
      <vt:lpstr>PowerPoint Presentation</vt:lpstr>
      <vt:lpstr>What is Dataset ?</vt:lpstr>
      <vt:lpstr>Types of Variables</vt:lpstr>
      <vt:lpstr>Categorical Variables</vt:lpstr>
      <vt:lpstr>Data Matrix and Frequency Table</vt:lpstr>
      <vt:lpstr>Histograms</vt:lpstr>
      <vt:lpstr>Mode , Median , Mean</vt:lpstr>
      <vt:lpstr>Mode</vt:lpstr>
      <vt:lpstr>Median</vt:lpstr>
      <vt:lpstr>Mean</vt:lpstr>
      <vt:lpstr>Mean , Median , Mode which to use ?</vt:lpstr>
      <vt:lpstr>Variance and Standard Deviation</vt:lpstr>
      <vt:lpstr>Z Score</vt:lpstr>
      <vt:lpstr>Why Z Score Needed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Ramakant Rode</dc:creator>
  <cp:lastModifiedBy>AMOL</cp:lastModifiedBy>
  <cp:revision>393</cp:revision>
  <dcterms:created xsi:type="dcterms:W3CDTF">2014-07-01T10:28:01Z</dcterms:created>
  <dcterms:modified xsi:type="dcterms:W3CDTF">2022-06-11T03:22:10Z</dcterms:modified>
</cp:coreProperties>
</file>