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notesMasterIdLst>
    <p:notesMasterId r:id="rId22"/>
  </p:notesMasterIdLst>
  <p:sldIdLst>
    <p:sldId id="258" r:id="rId3"/>
    <p:sldId id="271" r:id="rId4"/>
    <p:sldId id="352" r:id="rId5"/>
    <p:sldId id="536" r:id="rId6"/>
    <p:sldId id="535" r:id="rId7"/>
    <p:sldId id="483" r:id="rId8"/>
    <p:sldId id="532" r:id="rId9"/>
    <p:sldId id="482" r:id="rId10"/>
    <p:sldId id="494" r:id="rId11"/>
    <p:sldId id="492" r:id="rId12"/>
    <p:sldId id="533" r:id="rId13"/>
    <p:sldId id="534" r:id="rId14"/>
    <p:sldId id="428" r:id="rId15"/>
    <p:sldId id="458" r:id="rId16"/>
    <p:sldId id="531" r:id="rId17"/>
    <p:sldId id="459" r:id="rId18"/>
    <p:sldId id="487" r:id="rId19"/>
    <p:sldId id="463" r:id="rId20"/>
    <p:sldId id="26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22" autoAdjust="0"/>
  </p:normalViewPr>
  <p:slideViewPr>
    <p:cSldViewPr>
      <p:cViewPr varScale="1">
        <p:scale>
          <a:sx n="108" d="100"/>
          <a:sy n="108" d="100"/>
        </p:scale>
        <p:origin x="1302" y="108"/>
      </p:cViewPr>
      <p:guideLst>
        <p:guide orient="horz" pos="2160"/>
        <p:guide pos="2880"/>
      </p:guideLst>
    </p:cSldViewPr>
  </p:slideViewPr>
  <p:outlineViewPr>
    <p:cViewPr>
      <p:scale>
        <a:sx n="33" d="100"/>
        <a:sy n="33" d="100"/>
      </p:scale>
      <p:origin x="42" y="234"/>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03B232-659E-4EFB-8341-400B84E9F21F}" type="datetimeFigureOut">
              <a:rPr lang="en-US" smtClean="0"/>
              <a:t>6/19/2022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DE2E5-B69C-4E32-926B-233912AE4A70}" type="slidenum">
              <a:rPr lang="en-US" smtClean="0"/>
              <a:t>‹#›</a:t>
            </a:fld>
            <a:endParaRPr lang="en-US"/>
          </a:p>
        </p:txBody>
      </p:sp>
    </p:spTree>
    <p:extLst>
      <p:ext uri="{BB962C8B-B14F-4D97-AF65-F5344CB8AC3E}">
        <p14:creationId xmlns:p14="http://schemas.microsoft.com/office/powerpoint/2010/main" val="1732068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AFC364B-9E96-41C4-86B9-69FD5EC89983}"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395909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FC364B-9E96-41C4-86B9-69FD5EC89983}"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613731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FC364B-9E96-41C4-86B9-69FD5EC89983}"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612329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AFC364B-9E96-41C4-86B9-69FD5EC89983}"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5"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515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FC364B-9E96-41C4-86B9-69FD5EC89983}"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965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FC364B-9E96-41C4-86B9-69FD5EC89983}"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29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C364B-9E96-41C4-86B9-69FD5EC89983}" type="datetimeFigureOut">
              <a:rPr lang="en-US" smtClean="0"/>
              <a:pPr/>
              <a:t>6/19/2022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1145752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
        <p:nvSpPr>
          <p:cNvPr id="8" name="Rectangle 7"/>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0" y="6172200"/>
            <a:ext cx="9144000" cy="685800"/>
            <a:chOff x="0" y="6172200"/>
            <a:chExt cx="9144000" cy="685800"/>
          </a:xfrm>
        </p:grpSpPr>
        <p:grpSp>
          <p:nvGrpSpPr>
            <p:cNvPr id="10" name="Group 10"/>
            <p:cNvGrpSpPr/>
            <p:nvPr/>
          </p:nvGrpSpPr>
          <p:grpSpPr>
            <a:xfrm>
              <a:off x="0" y="6172200"/>
              <a:ext cx="9144000" cy="685800"/>
              <a:chOff x="0" y="6019800"/>
              <a:chExt cx="9144000" cy="685800"/>
            </a:xfrm>
          </p:grpSpPr>
          <p:sp>
            <p:nvSpPr>
              <p:cNvPr id="12" name="Rectangle 11"/>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026"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261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
        <p:nvSpPr>
          <p:cNvPr id="8" name="Rectangle 7"/>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0" y="6172200"/>
            <a:ext cx="9144000" cy="685800"/>
            <a:chOff x="0" y="6172200"/>
            <a:chExt cx="9144000" cy="685800"/>
          </a:xfrm>
        </p:grpSpPr>
        <p:grpSp>
          <p:nvGrpSpPr>
            <p:cNvPr id="10" name="Group 10"/>
            <p:cNvGrpSpPr/>
            <p:nvPr/>
          </p:nvGrpSpPr>
          <p:grpSpPr>
            <a:xfrm>
              <a:off x="0" y="6172200"/>
              <a:ext cx="9144000" cy="685800"/>
              <a:chOff x="0" y="6019800"/>
              <a:chExt cx="9144000" cy="685800"/>
            </a:xfrm>
          </p:grpSpPr>
          <p:sp>
            <p:nvSpPr>
              <p:cNvPr id="12" name="Rectangle 11"/>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5"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6106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FC364B-9E96-41C4-86B9-69FD5EC89983}"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8747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FC364B-9E96-41C4-86B9-69FD5EC89983}"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331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FC364B-9E96-41C4-86B9-69FD5EC89983}"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558739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FC364B-9E96-41C4-86B9-69FD5EC89983}"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169329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AFC364B-9E96-41C4-86B9-69FD5EC89983}" type="datetimeFigureOut">
              <a:rPr lang="en-US" smtClean="0"/>
              <a:pPr/>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648324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FC364B-9E96-41C4-86B9-69FD5EC89983}" type="datetimeFigureOut">
              <a:rPr lang="en-US" smtClean="0"/>
              <a:pPr/>
              <a:t>6/19/2022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794507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FC364B-9E96-41C4-86B9-69FD5EC89983}" type="datetimeFigureOut">
              <a:rPr lang="en-US" smtClean="0"/>
              <a:pPr/>
              <a:t>6/19/2022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866632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C364B-9E96-41C4-86B9-69FD5EC89983}" type="datetimeFigureOut">
              <a:rPr lang="en-US" smtClean="0"/>
              <a:pPr/>
              <a:t>6/19/2022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77765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367265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128396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C364B-9E96-41C4-86B9-69FD5EC89983}" type="datetimeFigureOut">
              <a:rPr lang="en-US" smtClean="0"/>
              <a:pPr/>
              <a:t>6/19/2022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F1172-0EA8-49EF-BB9E-C21FD06209D7}" type="slidenum">
              <a:rPr lang="en-US" smtClean="0"/>
              <a:pPr/>
              <a:t>‹#›</a:t>
            </a:fld>
            <a:endParaRPr lang="en-US"/>
          </a:p>
        </p:txBody>
      </p:sp>
      <p:sp>
        <p:nvSpPr>
          <p:cNvPr id="7" name="Rectangle 6"/>
          <p:cNvSpPr/>
          <p:nvPr/>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4" name="Picture 2" descr="D:\YOGESH\icon.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882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C364B-9E96-41C4-86B9-69FD5EC89983}" type="datetimeFigureOut">
              <a:rPr lang="en-US" smtClean="0"/>
              <a:pPr/>
              <a:t>6/19/2022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F1172-0EA8-49EF-BB9E-C21FD06209D7}" type="slidenum">
              <a:rPr lang="en-US" smtClean="0"/>
              <a:pPr/>
              <a:t>‹#›</a:t>
            </a:fld>
            <a:endParaRPr lang="en-US"/>
          </a:p>
        </p:txBody>
      </p:sp>
    </p:spTree>
    <p:extLst>
      <p:ext uri="{BB962C8B-B14F-4D97-AF65-F5344CB8AC3E}">
        <p14:creationId xmlns:p14="http://schemas.microsoft.com/office/powerpoint/2010/main" val="3690380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 id="2147483669" r:id="rId6"/>
    <p:sldLayoutId id="2147483670" r:id="rId7"/>
    <p:sldLayoutId id="214748367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2.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4495800"/>
            <a:ext cx="9144000" cy="2362200"/>
            <a:chOff x="0" y="4495800"/>
            <a:chExt cx="9144000" cy="2362200"/>
          </a:xfrm>
        </p:grpSpPr>
        <p:grpSp>
          <p:nvGrpSpPr>
            <p:cNvPr id="4" name="Group 3"/>
            <p:cNvGrpSpPr/>
            <p:nvPr/>
          </p:nvGrpSpPr>
          <p:grpSpPr>
            <a:xfrm>
              <a:off x="0" y="6172200"/>
              <a:ext cx="9144000" cy="685800"/>
              <a:chOff x="0" y="6019800"/>
              <a:chExt cx="9144000" cy="685800"/>
            </a:xfrm>
          </p:grpSpPr>
          <p:sp>
            <p:nvSpPr>
              <p:cNvPr id="7" name="Rectangle 6"/>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1.png"/>
            <p:cNvPicPr>
              <a:picLocks noChangeAspect="1"/>
            </p:cNvPicPr>
            <p:nvPr/>
          </p:nvPicPr>
          <p:blipFill>
            <a:blip r:embed="rId2"/>
            <a:stretch>
              <a:fillRect/>
            </a:stretch>
          </p:blipFill>
          <p:spPr>
            <a:xfrm>
              <a:off x="609600" y="4495800"/>
              <a:ext cx="2276793" cy="1876687"/>
            </a:xfrm>
            <a:prstGeom prst="rect">
              <a:avLst/>
            </a:prstGeom>
          </p:spPr>
        </p:pic>
        <p:sp>
          <p:nvSpPr>
            <p:cNvPr id="6" name="TextBox 5"/>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solidFill>
                  <a:latin typeface="Arial" pitchFamily="34" charset="0"/>
                  <a:cs typeface="Arial" pitchFamily="34" charset="0"/>
                </a:rPr>
                <a:t>www.archerinfotech.in</a:t>
              </a:r>
            </a:p>
          </p:txBody>
        </p:sp>
      </p:grpSp>
      <p:sp>
        <p:nvSpPr>
          <p:cNvPr id="11" name="TextBox 10"/>
          <p:cNvSpPr txBox="1"/>
          <p:nvPr/>
        </p:nvSpPr>
        <p:spPr>
          <a:xfrm>
            <a:off x="304800" y="2448580"/>
            <a:ext cx="7010400" cy="523220"/>
          </a:xfrm>
          <a:prstGeom prst="rect">
            <a:avLst/>
          </a:prstGeom>
          <a:noFill/>
        </p:spPr>
        <p:txBody>
          <a:bodyPr wrap="square" rtlCol="0">
            <a:spAutoFit/>
          </a:bodyPr>
          <a:lstStyle/>
          <a:p>
            <a:r>
              <a:rPr lang="en-US" sz="2800" b="1" dirty="0">
                <a:solidFill>
                  <a:srgbClr val="CC0000"/>
                </a:solidFill>
              </a:rPr>
              <a:t>Microsoft Azure AI Fundamentals</a:t>
            </a:r>
          </a:p>
        </p:txBody>
      </p:sp>
      <p:sp>
        <p:nvSpPr>
          <p:cNvPr id="13" name="TextBox 12"/>
          <p:cNvSpPr txBox="1"/>
          <p:nvPr/>
        </p:nvSpPr>
        <p:spPr>
          <a:xfrm>
            <a:off x="304800" y="2983468"/>
            <a:ext cx="7162800" cy="369332"/>
          </a:xfrm>
          <a:prstGeom prst="rect">
            <a:avLst/>
          </a:prstGeom>
          <a:noFill/>
        </p:spPr>
        <p:txBody>
          <a:bodyPr wrap="square" rtlCol="0">
            <a:spAutoFit/>
          </a:bodyPr>
          <a:lstStyle/>
          <a:p>
            <a:r>
              <a:rPr lang="en-US" b="1" dirty="0"/>
              <a:t>Archer Infotech , PUNE</a:t>
            </a:r>
          </a:p>
        </p:txBody>
      </p:sp>
      <p:pic>
        <p:nvPicPr>
          <p:cNvPr id="3074" name="Picture 2" descr="D:\YOGESH\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57200"/>
            <a:ext cx="12954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476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a:solidFill>
                  <a:srgbClr val="CC0000"/>
                </a:solidFill>
                <a:latin typeface="+mn-lt"/>
                <a:ea typeface="+mn-ea"/>
                <a:cs typeface="+mn-cs"/>
              </a:rPr>
              <a:t>Analyzing Image</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5A19194C-CEE5-44BD-20EE-8560C989AF2D}"/>
              </a:ext>
            </a:extLst>
          </p:cNvPr>
          <p:cNvSpPr txBox="1"/>
          <p:nvPr/>
        </p:nvSpPr>
        <p:spPr>
          <a:xfrm>
            <a:off x="457200" y="1676400"/>
            <a:ext cx="4572000" cy="369332"/>
          </a:xfrm>
          <a:prstGeom prst="rect">
            <a:avLst/>
          </a:prstGeom>
          <a:noFill/>
        </p:spPr>
        <p:txBody>
          <a:bodyPr wrap="square">
            <a:spAutoFit/>
          </a:bodyPr>
          <a:lstStyle/>
          <a:p>
            <a:pPr algn="l"/>
            <a:r>
              <a:rPr lang="en-US" b="1" i="0" dirty="0">
                <a:solidFill>
                  <a:srgbClr val="171717"/>
                </a:solidFill>
                <a:effectLst/>
                <a:latin typeface="Segoe UI" panose="020B0502040204020203" pitchFamily="34" charset="0"/>
              </a:rPr>
              <a:t>Describing an image</a:t>
            </a:r>
          </a:p>
        </p:txBody>
      </p:sp>
      <p:pic>
        <p:nvPicPr>
          <p:cNvPr id="8" name="Picture 7">
            <a:extLst>
              <a:ext uri="{FF2B5EF4-FFF2-40B4-BE49-F238E27FC236}">
                <a16:creationId xmlns:a16="http://schemas.microsoft.com/office/drawing/2014/main" id="{1BC7E2C4-D87A-2CEE-BE50-1A2D191E36C8}"/>
              </a:ext>
            </a:extLst>
          </p:cNvPr>
          <p:cNvPicPr>
            <a:picLocks noChangeAspect="1"/>
          </p:cNvPicPr>
          <p:nvPr/>
        </p:nvPicPr>
        <p:blipFill>
          <a:blip r:embed="rId3"/>
          <a:stretch>
            <a:fillRect/>
          </a:stretch>
        </p:blipFill>
        <p:spPr>
          <a:xfrm>
            <a:off x="685800" y="2655332"/>
            <a:ext cx="2276475" cy="2857500"/>
          </a:xfrm>
          <a:prstGeom prst="rect">
            <a:avLst/>
          </a:prstGeom>
        </p:spPr>
      </p:pic>
      <p:sp>
        <p:nvSpPr>
          <p:cNvPr id="10" name="TextBox 9">
            <a:extLst>
              <a:ext uri="{FF2B5EF4-FFF2-40B4-BE49-F238E27FC236}">
                <a16:creationId xmlns:a16="http://schemas.microsoft.com/office/drawing/2014/main" id="{2475C41C-AAAB-7898-4DA9-1FD94138BF8A}"/>
              </a:ext>
            </a:extLst>
          </p:cNvPr>
          <p:cNvSpPr txBox="1"/>
          <p:nvPr/>
        </p:nvSpPr>
        <p:spPr>
          <a:xfrm>
            <a:off x="4571260" y="3276600"/>
            <a:ext cx="4572000" cy="923330"/>
          </a:xfrm>
          <a:prstGeom prst="rect">
            <a:avLst/>
          </a:prstGeom>
          <a:noFill/>
        </p:spPr>
        <p:txBody>
          <a:bodyPr wrap="square">
            <a:spAutoFit/>
          </a:bodyPr>
          <a:lstStyle/>
          <a:p>
            <a:pPr algn="l">
              <a:buFont typeface="Arial" panose="020B0604020202020204" pitchFamily="34" charset="0"/>
              <a:buChar char="•"/>
            </a:pPr>
            <a:r>
              <a:rPr lang="en-US" b="0" i="0" dirty="0">
                <a:solidFill>
                  <a:srgbClr val="171717"/>
                </a:solidFill>
                <a:effectLst/>
                <a:latin typeface="Segoe UI" panose="020B0502040204020203" pitchFamily="34" charset="0"/>
              </a:rPr>
              <a:t>A black and white photo of a city</a:t>
            </a:r>
          </a:p>
          <a:p>
            <a:pPr algn="l">
              <a:buFont typeface="Arial" panose="020B0604020202020204" pitchFamily="34" charset="0"/>
              <a:buChar char="•"/>
            </a:pPr>
            <a:r>
              <a:rPr lang="en-US" b="0" i="0" dirty="0">
                <a:solidFill>
                  <a:srgbClr val="171717"/>
                </a:solidFill>
                <a:effectLst/>
                <a:latin typeface="Segoe UI" panose="020B0502040204020203" pitchFamily="34" charset="0"/>
              </a:rPr>
              <a:t>A black and white photo of a large city</a:t>
            </a:r>
          </a:p>
          <a:p>
            <a:pPr algn="l">
              <a:buFont typeface="Arial" panose="020B0604020202020204" pitchFamily="34" charset="0"/>
              <a:buChar char="•"/>
            </a:pPr>
            <a:r>
              <a:rPr lang="en-US" b="0" i="0" dirty="0">
                <a:solidFill>
                  <a:srgbClr val="171717"/>
                </a:solidFill>
                <a:effectLst/>
                <a:latin typeface="Segoe UI" panose="020B0502040204020203" pitchFamily="34" charset="0"/>
              </a:rPr>
              <a:t>A large white building in a city</a:t>
            </a:r>
          </a:p>
        </p:txBody>
      </p:sp>
    </p:spTree>
    <p:extLst>
      <p:ext uri="{BB962C8B-B14F-4D97-AF65-F5344CB8AC3E}">
        <p14:creationId xmlns:p14="http://schemas.microsoft.com/office/powerpoint/2010/main" val="2808386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a:solidFill>
                  <a:srgbClr val="CC0000"/>
                </a:solidFill>
                <a:latin typeface="+mn-lt"/>
                <a:ea typeface="+mn-ea"/>
                <a:cs typeface="+mn-cs"/>
              </a:rPr>
              <a:t>Analyzing Image</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74C39654-072C-C851-7CED-D2ACA3473F8C}"/>
              </a:ext>
            </a:extLst>
          </p:cNvPr>
          <p:cNvSpPr txBox="1"/>
          <p:nvPr/>
        </p:nvSpPr>
        <p:spPr>
          <a:xfrm>
            <a:off x="457200" y="1600200"/>
            <a:ext cx="4572000" cy="369332"/>
          </a:xfrm>
          <a:prstGeom prst="rect">
            <a:avLst/>
          </a:prstGeom>
          <a:noFill/>
        </p:spPr>
        <p:txBody>
          <a:bodyPr wrap="square">
            <a:spAutoFit/>
          </a:bodyPr>
          <a:lstStyle/>
          <a:p>
            <a:pPr algn="l"/>
            <a:r>
              <a:rPr lang="en-US" b="1" i="0" dirty="0">
                <a:solidFill>
                  <a:srgbClr val="171717"/>
                </a:solidFill>
                <a:effectLst/>
                <a:latin typeface="Segoe UI" panose="020B0502040204020203" pitchFamily="34" charset="0"/>
              </a:rPr>
              <a:t>Tagging visual features</a:t>
            </a:r>
          </a:p>
        </p:txBody>
      </p:sp>
      <p:sp>
        <p:nvSpPr>
          <p:cNvPr id="12" name="TextBox 11">
            <a:extLst>
              <a:ext uri="{FF2B5EF4-FFF2-40B4-BE49-F238E27FC236}">
                <a16:creationId xmlns:a16="http://schemas.microsoft.com/office/drawing/2014/main" id="{200DDF0B-D9FF-7ED3-FD0F-8D109D864A00}"/>
              </a:ext>
            </a:extLst>
          </p:cNvPr>
          <p:cNvSpPr txBox="1"/>
          <p:nvPr/>
        </p:nvSpPr>
        <p:spPr>
          <a:xfrm>
            <a:off x="838200" y="2209800"/>
            <a:ext cx="8077200" cy="1200329"/>
          </a:xfrm>
          <a:prstGeom prst="rect">
            <a:avLst/>
          </a:prstGeom>
          <a:noFill/>
        </p:spPr>
        <p:txBody>
          <a:bodyPr wrap="square">
            <a:spAutoFit/>
          </a:bodyPr>
          <a:lstStyle/>
          <a:p>
            <a:pPr algn="l"/>
            <a:r>
              <a:rPr lang="en-US" b="0" i="0" dirty="0">
                <a:solidFill>
                  <a:srgbClr val="171717"/>
                </a:solidFill>
                <a:effectLst/>
                <a:latin typeface="Segoe UI" panose="020B0502040204020203" pitchFamily="34" charset="0"/>
              </a:rPr>
              <a:t>For example, the tags returned for the Empire State building image include:</a:t>
            </a:r>
          </a:p>
          <a:p>
            <a:pPr algn="l">
              <a:buFont typeface="Arial" panose="020B0604020202020204" pitchFamily="34" charset="0"/>
              <a:buChar char="•"/>
            </a:pPr>
            <a:r>
              <a:rPr lang="en-US" b="0" i="0" dirty="0">
                <a:solidFill>
                  <a:srgbClr val="171717"/>
                </a:solidFill>
                <a:effectLst/>
                <a:latin typeface="Segoe UI" panose="020B0502040204020203" pitchFamily="34" charset="0"/>
              </a:rPr>
              <a:t>skyscraper</a:t>
            </a:r>
          </a:p>
          <a:p>
            <a:pPr algn="l">
              <a:buFont typeface="Arial" panose="020B0604020202020204" pitchFamily="34" charset="0"/>
              <a:buChar char="•"/>
            </a:pPr>
            <a:r>
              <a:rPr lang="en-US" b="0" i="0" dirty="0">
                <a:solidFill>
                  <a:srgbClr val="171717"/>
                </a:solidFill>
                <a:effectLst/>
                <a:latin typeface="Segoe UI" panose="020B0502040204020203" pitchFamily="34" charset="0"/>
              </a:rPr>
              <a:t>tower</a:t>
            </a:r>
          </a:p>
          <a:p>
            <a:pPr algn="l">
              <a:buFont typeface="Arial" panose="020B0604020202020204" pitchFamily="34" charset="0"/>
              <a:buChar char="•"/>
            </a:pPr>
            <a:r>
              <a:rPr lang="en-US" b="0" i="0" dirty="0">
                <a:solidFill>
                  <a:srgbClr val="171717"/>
                </a:solidFill>
                <a:effectLst/>
                <a:latin typeface="Segoe UI" panose="020B0502040204020203" pitchFamily="34" charset="0"/>
              </a:rPr>
              <a:t>building</a:t>
            </a:r>
          </a:p>
        </p:txBody>
      </p:sp>
      <p:sp>
        <p:nvSpPr>
          <p:cNvPr id="14" name="TextBox 13">
            <a:extLst>
              <a:ext uri="{FF2B5EF4-FFF2-40B4-BE49-F238E27FC236}">
                <a16:creationId xmlns:a16="http://schemas.microsoft.com/office/drawing/2014/main" id="{CC02ED63-48F7-6D67-9F1E-80E959760569}"/>
              </a:ext>
            </a:extLst>
          </p:cNvPr>
          <p:cNvSpPr txBox="1"/>
          <p:nvPr/>
        </p:nvSpPr>
        <p:spPr>
          <a:xfrm>
            <a:off x="457200" y="3650397"/>
            <a:ext cx="4572000" cy="369332"/>
          </a:xfrm>
          <a:prstGeom prst="rect">
            <a:avLst/>
          </a:prstGeom>
          <a:noFill/>
        </p:spPr>
        <p:txBody>
          <a:bodyPr wrap="square">
            <a:spAutoFit/>
          </a:bodyPr>
          <a:lstStyle/>
          <a:p>
            <a:pPr algn="l"/>
            <a:r>
              <a:rPr lang="en-US" b="1" i="0" dirty="0">
                <a:solidFill>
                  <a:srgbClr val="171717"/>
                </a:solidFill>
                <a:effectLst/>
                <a:latin typeface="Segoe UI" panose="020B0502040204020203" pitchFamily="34" charset="0"/>
              </a:rPr>
              <a:t>Detecting objects</a:t>
            </a:r>
          </a:p>
        </p:txBody>
      </p:sp>
      <p:pic>
        <p:nvPicPr>
          <p:cNvPr id="16" name="Picture 15">
            <a:extLst>
              <a:ext uri="{FF2B5EF4-FFF2-40B4-BE49-F238E27FC236}">
                <a16:creationId xmlns:a16="http://schemas.microsoft.com/office/drawing/2014/main" id="{DD985518-26D8-B1E4-FD5B-0BB7B559EAB4}"/>
              </a:ext>
            </a:extLst>
          </p:cNvPr>
          <p:cNvPicPr>
            <a:picLocks noChangeAspect="1"/>
          </p:cNvPicPr>
          <p:nvPr/>
        </p:nvPicPr>
        <p:blipFill>
          <a:blip r:embed="rId3"/>
          <a:stretch>
            <a:fillRect/>
          </a:stretch>
        </p:blipFill>
        <p:spPr>
          <a:xfrm>
            <a:off x="4267200" y="3410129"/>
            <a:ext cx="2057400" cy="2582510"/>
          </a:xfrm>
          <a:prstGeom prst="rect">
            <a:avLst/>
          </a:prstGeom>
        </p:spPr>
      </p:pic>
    </p:spTree>
    <p:extLst>
      <p:ext uri="{BB962C8B-B14F-4D97-AF65-F5344CB8AC3E}">
        <p14:creationId xmlns:p14="http://schemas.microsoft.com/office/powerpoint/2010/main" val="597055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a:solidFill>
                  <a:srgbClr val="CC0000"/>
                </a:solidFill>
                <a:latin typeface="+mn-lt"/>
                <a:ea typeface="+mn-ea"/>
                <a:cs typeface="+mn-cs"/>
              </a:rPr>
              <a:t>Analyzing Image</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3D69B3FB-2E63-95B2-2C53-68AEF44F8E70}"/>
              </a:ext>
            </a:extLst>
          </p:cNvPr>
          <p:cNvSpPr txBox="1"/>
          <p:nvPr/>
        </p:nvSpPr>
        <p:spPr>
          <a:xfrm>
            <a:off x="457200" y="1752600"/>
            <a:ext cx="4572000" cy="369332"/>
          </a:xfrm>
          <a:prstGeom prst="rect">
            <a:avLst/>
          </a:prstGeom>
          <a:noFill/>
        </p:spPr>
        <p:txBody>
          <a:bodyPr wrap="square">
            <a:spAutoFit/>
          </a:bodyPr>
          <a:lstStyle/>
          <a:p>
            <a:pPr algn="l"/>
            <a:r>
              <a:rPr lang="en-US" b="1" i="0" dirty="0">
                <a:solidFill>
                  <a:srgbClr val="171717"/>
                </a:solidFill>
                <a:effectLst/>
                <a:latin typeface="Segoe UI" panose="020B0502040204020203" pitchFamily="34" charset="0"/>
              </a:rPr>
              <a:t>Detecting brands</a:t>
            </a:r>
          </a:p>
        </p:txBody>
      </p:sp>
      <p:pic>
        <p:nvPicPr>
          <p:cNvPr id="7" name="Picture 6">
            <a:extLst>
              <a:ext uri="{FF2B5EF4-FFF2-40B4-BE49-F238E27FC236}">
                <a16:creationId xmlns:a16="http://schemas.microsoft.com/office/drawing/2014/main" id="{302943D1-4DAE-8857-AE08-D013A2693929}"/>
              </a:ext>
            </a:extLst>
          </p:cNvPr>
          <p:cNvPicPr>
            <a:picLocks noChangeAspect="1"/>
          </p:cNvPicPr>
          <p:nvPr/>
        </p:nvPicPr>
        <p:blipFill>
          <a:blip r:embed="rId3"/>
          <a:stretch>
            <a:fillRect/>
          </a:stretch>
        </p:blipFill>
        <p:spPr>
          <a:xfrm>
            <a:off x="457200" y="2438400"/>
            <a:ext cx="2952750" cy="2381250"/>
          </a:xfrm>
          <a:prstGeom prst="rect">
            <a:avLst/>
          </a:prstGeom>
        </p:spPr>
      </p:pic>
      <p:sp>
        <p:nvSpPr>
          <p:cNvPr id="15" name="TextBox 14">
            <a:extLst>
              <a:ext uri="{FF2B5EF4-FFF2-40B4-BE49-F238E27FC236}">
                <a16:creationId xmlns:a16="http://schemas.microsoft.com/office/drawing/2014/main" id="{FD25F521-1AD9-0145-375C-CDC50B571AB5}"/>
              </a:ext>
            </a:extLst>
          </p:cNvPr>
          <p:cNvSpPr txBox="1"/>
          <p:nvPr/>
        </p:nvSpPr>
        <p:spPr>
          <a:xfrm>
            <a:off x="4876800" y="1752600"/>
            <a:ext cx="4572000" cy="369332"/>
          </a:xfrm>
          <a:prstGeom prst="rect">
            <a:avLst/>
          </a:prstGeom>
          <a:noFill/>
        </p:spPr>
        <p:txBody>
          <a:bodyPr wrap="square">
            <a:spAutoFit/>
          </a:bodyPr>
          <a:lstStyle/>
          <a:p>
            <a:pPr algn="l"/>
            <a:r>
              <a:rPr lang="en-US" b="1" i="0" dirty="0">
                <a:solidFill>
                  <a:srgbClr val="171717"/>
                </a:solidFill>
                <a:effectLst/>
                <a:latin typeface="Segoe UI" panose="020B0502040204020203" pitchFamily="34" charset="0"/>
              </a:rPr>
              <a:t>Detecting faces</a:t>
            </a:r>
          </a:p>
        </p:txBody>
      </p:sp>
      <p:pic>
        <p:nvPicPr>
          <p:cNvPr id="10" name="Picture 9">
            <a:extLst>
              <a:ext uri="{FF2B5EF4-FFF2-40B4-BE49-F238E27FC236}">
                <a16:creationId xmlns:a16="http://schemas.microsoft.com/office/drawing/2014/main" id="{A37A1C05-BEB7-D130-9533-635F1B9A50D8}"/>
              </a:ext>
            </a:extLst>
          </p:cNvPr>
          <p:cNvPicPr>
            <a:picLocks noChangeAspect="1"/>
          </p:cNvPicPr>
          <p:nvPr/>
        </p:nvPicPr>
        <p:blipFill>
          <a:blip r:embed="rId4"/>
          <a:stretch>
            <a:fillRect/>
          </a:stretch>
        </p:blipFill>
        <p:spPr>
          <a:xfrm>
            <a:off x="4876800" y="2676525"/>
            <a:ext cx="2857500" cy="1905000"/>
          </a:xfrm>
          <a:prstGeom prst="rect">
            <a:avLst/>
          </a:prstGeom>
        </p:spPr>
      </p:pic>
    </p:spTree>
    <p:extLst>
      <p:ext uri="{BB962C8B-B14F-4D97-AF65-F5344CB8AC3E}">
        <p14:creationId xmlns:p14="http://schemas.microsoft.com/office/powerpoint/2010/main" val="136015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a:solidFill>
                  <a:srgbClr val="CC0000"/>
                </a:solidFill>
                <a:latin typeface="+mn-lt"/>
                <a:ea typeface="+mn-ea"/>
                <a:cs typeface="+mn-cs"/>
              </a:rPr>
              <a:t>Image Classification</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B10D7FD-682E-D94A-D430-7B8386D8B01C}"/>
              </a:ext>
            </a:extLst>
          </p:cNvPr>
          <p:cNvSpPr txBox="1"/>
          <p:nvPr/>
        </p:nvSpPr>
        <p:spPr>
          <a:xfrm>
            <a:off x="457200" y="1447800"/>
            <a:ext cx="8610600" cy="923330"/>
          </a:xfrm>
          <a:prstGeom prst="rect">
            <a:avLst/>
          </a:prstGeom>
          <a:noFill/>
        </p:spPr>
        <p:txBody>
          <a:bodyPr wrap="square">
            <a:spAutoFit/>
          </a:bodyPr>
          <a:lstStyle/>
          <a:p>
            <a:r>
              <a:rPr lang="en-US" b="1" i="0" dirty="0">
                <a:solidFill>
                  <a:srgbClr val="171717"/>
                </a:solidFill>
                <a:effectLst/>
                <a:latin typeface="Segoe UI" panose="020B0502040204020203" pitchFamily="34" charset="0"/>
              </a:rPr>
              <a:t>	Image classification </a:t>
            </a:r>
            <a:r>
              <a:rPr lang="en-US" b="0" i="0" dirty="0">
                <a:solidFill>
                  <a:srgbClr val="171717"/>
                </a:solidFill>
                <a:effectLst/>
                <a:latin typeface="Segoe UI" panose="020B0502040204020203" pitchFamily="34" charset="0"/>
              </a:rPr>
              <a:t>is a common workload in artificial intelligence (AI) applications. It harnesses the predictive power of machine learning to enable AI systems to identify real-world items based on images.</a:t>
            </a:r>
            <a:endParaRPr lang="en-US" dirty="0"/>
          </a:p>
        </p:txBody>
      </p:sp>
      <p:pic>
        <p:nvPicPr>
          <p:cNvPr id="7" name="Picture 6">
            <a:extLst>
              <a:ext uri="{FF2B5EF4-FFF2-40B4-BE49-F238E27FC236}">
                <a16:creationId xmlns:a16="http://schemas.microsoft.com/office/drawing/2014/main" id="{EAF32F69-9AAC-B433-5D47-EE0C73799700}"/>
              </a:ext>
            </a:extLst>
          </p:cNvPr>
          <p:cNvPicPr>
            <a:picLocks noChangeAspect="1"/>
          </p:cNvPicPr>
          <p:nvPr/>
        </p:nvPicPr>
        <p:blipFill>
          <a:blip r:embed="rId3"/>
          <a:stretch>
            <a:fillRect/>
          </a:stretch>
        </p:blipFill>
        <p:spPr>
          <a:xfrm>
            <a:off x="955459" y="2719578"/>
            <a:ext cx="3810000" cy="3143250"/>
          </a:xfrm>
          <a:prstGeom prst="rect">
            <a:avLst/>
          </a:prstGeom>
        </p:spPr>
      </p:pic>
      <p:pic>
        <p:nvPicPr>
          <p:cNvPr id="8" name="Picture 7">
            <a:extLst>
              <a:ext uri="{FF2B5EF4-FFF2-40B4-BE49-F238E27FC236}">
                <a16:creationId xmlns:a16="http://schemas.microsoft.com/office/drawing/2014/main" id="{D9BC740E-51B4-EDE2-FD6C-AB2965AC456F}"/>
              </a:ext>
            </a:extLst>
          </p:cNvPr>
          <p:cNvPicPr>
            <a:picLocks noChangeAspect="1"/>
          </p:cNvPicPr>
          <p:nvPr/>
        </p:nvPicPr>
        <p:blipFill>
          <a:blip r:embed="rId4"/>
          <a:stretch>
            <a:fillRect/>
          </a:stretch>
        </p:blipFill>
        <p:spPr>
          <a:xfrm>
            <a:off x="5257800" y="3591115"/>
            <a:ext cx="3333750" cy="1400175"/>
          </a:xfrm>
          <a:prstGeom prst="rect">
            <a:avLst/>
          </a:prstGeom>
        </p:spPr>
      </p:pic>
    </p:spTree>
    <p:extLst>
      <p:ext uri="{BB962C8B-B14F-4D97-AF65-F5344CB8AC3E}">
        <p14:creationId xmlns:p14="http://schemas.microsoft.com/office/powerpoint/2010/main" val="3862826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334000" cy="792162"/>
          </a:xfrm>
        </p:spPr>
        <p:txBody>
          <a:bodyPr>
            <a:normAutofit/>
          </a:bodyPr>
          <a:lstStyle/>
          <a:p>
            <a:pPr algn="l"/>
            <a:r>
              <a:rPr lang="en-US" sz="2800" b="1" dirty="0">
                <a:solidFill>
                  <a:srgbClr val="CC0000"/>
                </a:solidFill>
                <a:latin typeface="+mn-lt"/>
                <a:ea typeface="+mn-ea"/>
                <a:cs typeface="+mn-cs"/>
              </a:rPr>
              <a:t>Understand Image Classification</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9675045F-18B0-96C3-026E-593DAA6ADB6B}"/>
              </a:ext>
            </a:extLst>
          </p:cNvPr>
          <p:cNvSpPr txBox="1"/>
          <p:nvPr/>
        </p:nvSpPr>
        <p:spPr>
          <a:xfrm>
            <a:off x="304800" y="1371600"/>
            <a:ext cx="8686800" cy="2031325"/>
          </a:xfrm>
          <a:prstGeom prst="rect">
            <a:avLst/>
          </a:prstGeom>
          <a:noFill/>
        </p:spPr>
        <p:txBody>
          <a:bodyPr wrap="square">
            <a:spAutoFit/>
          </a:bodyPr>
          <a:lstStyle/>
          <a:p>
            <a:pPr algn="l"/>
            <a:r>
              <a:rPr lang="en-US" b="0" i="1" dirty="0">
                <a:solidFill>
                  <a:srgbClr val="171717"/>
                </a:solidFill>
                <a:effectLst/>
                <a:latin typeface="Segoe UI" panose="020B0502040204020203" pitchFamily="34" charset="0"/>
              </a:rPr>
              <a:t>Image classification</a:t>
            </a:r>
            <a:r>
              <a:rPr lang="en-US" b="0" i="0" dirty="0">
                <a:solidFill>
                  <a:srgbClr val="171717"/>
                </a:solidFill>
                <a:effectLst/>
                <a:latin typeface="Segoe UI" panose="020B0502040204020203" pitchFamily="34" charset="0"/>
              </a:rPr>
              <a:t> is a machine learning technique in which the object being classified is an image, such as a photograph.</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To create an image classification model, you need data that consists of features and their labels. The existing data is a set of categorized images. Digital images are made up of an array of pixel values, and these are used as features to train the model based on the known image classes.</a:t>
            </a:r>
          </a:p>
        </p:txBody>
      </p:sp>
      <p:pic>
        <p:nvPicPr>
          <p:cNvPr id="7" name="Picture 6">
            <a:extLst>
              <a:ext uri="{FF2B5EF4-FFF2-40B4-BE49-F238E27FC236}">
                <a16:creationId xmlns:a16="http://schemas.microsoft.com/office/drawing/2014/main" id="{961E88AF-C581-1AC9-BFA6-FEE155BE9854}"/>
              </a:ext>
            </a:extLst>
          </p:cNvPr>
          <p:cNvPicPr>
            <a:picLocks noChangeAspect="1"/>
          </p:cNvPicPr>
          <p:nvPr/>
        </p:nvPicPr>
        <p:blipFill>
          <a:blip r:embed="rId3"/>
          <a:stretch>
            <a:fillRect/>
          </a:stretch>
        </p:blipFill>
        <p:spPr>
          <a:xfrm>
            <a:off x="304800" y="3810000"/>
            <a:ext cx="4762500" cy="1847850"/>
          </a:xfrm>
          <a:prstGeom prst="rect">
            <a:avLst/>
          </a:prstGeom>
        </p:spPr>
      </p:pic>
      <p:sp>
        <p:nvSpPr>
          <p:cNvPr id="9" name="TextBox 8">
            <a:extLst>
              <a:ext uri="{FF2B5EF4-FFF2-40B4-BE49-F238E27FC236}">
                <a16:creationId xmlns:a16="http://schemas.microsoft.com/office/drawing/2014/main" id="{00CEE668-8E09-B261-5696-34F9E56706F8}"/>
              </a:ext>
            </a:extLst>
          </p:cNvPr>
          <p:cNvSpPr txBox="1"/>
          <p:nvPr/>
        </p:nvSpPr>
        <p:spPr>
          <a:xfrm>
            <a:off x="5633622" y="3810000"/>
            <a:ext cx="3187083" cy="2031325"/>
          </a:xfrm>
          <a:prstGeom prst="rect">
            <a:avLst/>
          </a:prstGeom>
          <a:noFill/>
        </p:spPr>
        <p:txBody>
          <a:bodyPr wrap="square">
            <a:spAutoFit/>
          </a:bodyPr>
          <a:lstStyle/>
          <a:p>
            <a:r>
              <a:rPr lang="en-US" dirty="0"/>
              <a:t>The model is trained to match the patterns in the pixel values to a set of class labels. After the model has been trained, you can use it with new sets of features to predict unknown label values.</a:t>
            </a:r>
          </a:p>
        </p:txBody>
      </p:sp>
    </p:spTree>
    <p:extLst>
      <p:ext uri="{BB962C8B-B14F-4D97-AF65-F5344CB8AC3E}">
        <p14:creationId xmlns:p14="http://schemas.microsoft.com/office/powerpoint/2010/main" val="223467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486400" cy="792162"/>
          </a:xfrm>
        </p:spPr>
        <p:txBody>
          <a:bodyPr>
            <a:normAutofit/>
          </a:bodyPr>
          <a:lstStyle/>
          <a:p>
            <a:pPr algn="l"/>
            <a:r>
              <a:rPr lang="en-US" sz="2800" b="1" dirty="0">
                <a:solidFill>
                  <a:srgbClr val="CC0000"/>
                </a:solidFill>
                <a:latin typeface="+mn-lt"/>
                <a:ea typeface="+mn-ea"/>
                <a:cs typeface="+mn-cs"/>
              </a:rPr>
              <a:t>Azure Custom Vision Service</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ECE44E22-3FFD-D3FF-B1A3-CD99B92CBF43}"/>
              </a:ext>
            </a:extLst>
          </p:cNvPr>
          <p:cNvSpPr txBox="1"/>
          <p:nvPr/>
        </p:nvSpPr>
        <p:spPr>
          <a:xfrm>
            <a:off x="533400" y="1905000"/>
            <a:ext cx="8077200" cy="1754326"/>
          </a:xfrm>
          <a:prstGeom prst="rect">
            <a:avLst/>
          </a:prstGeom>
          <a:noFill/>
        </p:spPr>
        <p:txBody>
          <a:bodyPr wrap="square">
            <a:spAutoFit/>
          </a:bodyPr>
          <a:lstStyle/>
          <a:p>
            <a:r>
              <a:rPr lang="en-US" b="0" i="0" dirty="0">
                <a:solidFill>
                  <a:srgbClr val="171717"/>
                </a:solidFill>
                <a:effectLst/>
                <a:latin typeface="Segoe UI" panose="020B0502040204020203" pitchFamily="34" charset="0"/>
              </a:rPr>
              <a:t>Most modern image classification solutions are based on </a:t>
            </a:r>
            <a:r>
              <a:rPr lang="en-US" b="0" i="1" dirty="0">
                <a:solidFill>
                  <a:srgbClr val="171717"/>
                </a:solidFill>
                <a:effectLst/>
                <a:latin typeface="Segoe UI" panose="020B0502040204020203" pitchFamily="34" charset="0"/>
              </a:rPr>
              <a:t>deep learning</a:t>
            </a:r>
            <a:r>
              <a:rPr lang="en-US" b="0" i="0" dirty="0">
                <a:solidFill>
                  <a:srgbClr val="171717"/>
                </a:solidFill>
                <a:effectLst/>
                <a:latin typeface="Segoe UI" panose="020B0502040204020203" pitchFamily="34" charset="0"/>
              </a:rPr>
              <a:t> techniques that make use of </a:t>
            </a:r>
            <a:r>
              <a:rPr lang="en-US" b="0" i="1" dirty="0">
                <a:solidFill>
                  <a:srgbClr val="171717"/>
                </a:solidFill>
                <a:effectLst/>
                <a:latin typeface="Segoe UI" panose="020B0502040204020203" pitchFamily="34" charset="0"/>
              </a:rPr>
              <a:t>convolutional neural networks</a:t>
            </a:r>
            <a:r>
              <a:rPr lang="en-US" b="0" i="0" dirty="0">
                <a:solidFill>
                  <a:srgbClr val="171717"/>
                </a:solidFill>
                <a:effectLst/>
                <a:latin typeface="Segoe UI" panose="020B0502040204020203" pitchFamily="34" charset="0"/>
              </a:rPr>
              <a:t> (CNNs) to uncover patterns in the pixels that correspond to particular classes.</a:t>
            </a:r>
          </a:p>
          <a:p>
            <a:endParaRPr lang="en-US" dirty="0">
              <a:solidFill>
                <a:srgbClr val="171717"/>
              </a:solidFill>
              <a:latin typeface="Segoe UI" panose="020B0502040204020203" pitchFamily="34" charset="0"/>
            </a:endParaRPr>
          </a:p>
          <a:p>
            <a:r>
              <a:rPr lang="en-US" b="0" i="0" dirty="0">
                <a:solidFill>
                  <a:srgbClr val="171717"/>
                </a:solidFill>
                <a:effectLst/>
                <a:latin typeface="Segoe UI" panose="020B0502040204020203" pitchFamily="34" charset="0"/>
              </a:rPr>
              <a:t>	 Training an effective CNN is a complex task that requires considerable expertise in data science and machine learning.</a:t>
            </a:r>
            <a:endParaRPr lang="en-US" dirty="0"/>
          </a:p>
        </p:txBody>
      </p:sp>
    </p:spTree>
    <p:extLst>
      <p:ext uri="{BB962C8B-B14F-4D97-AF65-F5344CB8AC3E}">
        <p14:creationId xmlns:p14="http://schemas.microsoft.com/office/powerpoint/2010/main" val="3189090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334000" cy="792162"/>
          </a:xfrm>
        </p:spPr>
        <p:txBody>
          <a:bodyPr>
            <a:normAutofit/>
          </a:bodyPr>
          <a:lstStyle/>
          <a:p>
            <a:pPr algn="l"/>
            <a:r>
              <a:rPr lang="en-US" sz="2800" b="1" dirty="0">
                <a:solidFill>
                  <a:srgbClr val="CC0000"/>
                </a:solidFill>
                <a:latin typeface="+mn-lt"/>
                <a:ea typeface="+mn-ea"/>
                <a:cs typeface="+mn-cs"/>
              </a:rPr>
              <a:t>Object Detection</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2B31416-6E16-45E1-B742-341C5C607753}"/>
              </a:ext>
            </a:extLst>
          </p:cNvPr>
          <p:cNvSpPr/>
          <p:nvPr/>
        </p:nvSpPr>
        <p:spPr>
          <a:xfrm>
            <a:off x="417991" y="1447800"/>
            <a:ext cx="237566" cy="369332"/>
          </a:xfrm>
          <a:prstGeom prst="rect">
            <a:avLst/>
          </a:prstGeom>
        </p:spPr>
        <p:txBody>
          <a:bodyPr wrap="none">
            <a:spAutoFit/>
          </a:bodyPr>
          <a:lstStyle/>
          <a:p>
            <a:r>
              <a:rPr lang="en-US" dirty="0"/>
              <a:t> </a:t>
            </a:r>
          </a:p>
        </p:txBody>
      </p:sp>
      <p:sp>
        <p:nvSpPr>
          <p:cNvPr id="7" name="TextBox 6">
            <a:extLst>
              <a:ext uri="{FF2B5EF4-FFF2-40B4-BE49-F238E27FC236}">
                <a16:creationId xmlns:a16="http://schemas.microsoft.com/office/drawing/2014/main" id="{1D4A232F-000C-2F04-A9B2-CA0AD3D7D6A4}"/>
              </a:ext>
            </a:extLst>
          </p:cNvPr>
          <p:cNvSpPr txBox="1"/>
          <p:nvPr/>
        </p:nvSpPr>
        <p:spPr>
          <a:xfrm>
            <a:off x="417990" y="1632466"/>
            <a:ext cx="8421209" cy="923330"/>
          </a:xfrm>
          <a:prstGeom prst="rect">
            <a:avLst/>
          </a:prstGeom>
          <a:noFill/>
        </p:spPr>
        <p:txBody>
          <a:bodyPr wrap="square">
            <a:spAutoFit/>
          </a:bodyPr>
          <a:lstStyle/>
          <a:p>
            <a:r>
              <a:rPr lang="en-US" b="0" i="1" dirty="0">
                <a:solidFill>
                  <a:srgbClr val="171717"/>
                </a:solidFill>
                <a:effectLst/>
                <a:latin typeface="Segoe UI" panose="020B0502040204020203" pitchFamily="34" charset="0"/>
              </a:rPr>
              <a:t>Object detection</a:t>
            </a:r>
            <a:r>
              <a:rPr lang="en-US" b="0" i="0" dirty="0">
                <a:solidFill>
                  <a:srgbClr val="171717"/>
                </a:solidFill>
                <a:effectLst/>
                <a:latin typeface="Segoe UI" panose="020B0502040204020203" pitchFamily="34" charset="0"/>
              </a:rPr>
              <a:t> is a form of machine learning based computer vision in which a model is trained to recognize individual types of objects in an image, and to identify their location in the image.</a:t>
            </a:r>
            <a:endParaRPr lang="en-US" dirty="0"/>
          </a:p>
        </p:txBody>
      </p:sp>
      <p:pic>
        <p:nvPicPr>
          <p:cNvPr id="5" name="Picture 4">
            <a:extLst>
              <a:ext uri="{FF2B5EF4-FFF2-40B4-BE49-F238E27FC236}">
                <a16:creationId xmlns:a16="http://schemas.microsoft.com/office/drawing/2014/main" id="{338F79D7-8E0B-3CD7-D10F-25BFF7ACF213}"/>
              </a:ext>
            </a:extLst>
          </p:cNvPr>
          <p:cNvPicPr>
            <a:picLocks noChangeAspect="1"/>
          </p:cNvPicPr>
          <p:nvPr/>
        </p:nvPicPr>
        <p:blipFill>
          <a:blip r:embed="rId3"/>
          <a:stretch>
            <a:fillRect/>
          </a:stretch>
        </p:blipFill>
        <p:spPr>
          <a:xfrm>
            <a:off x="530116" y="2978230"/>
            <a:ext cx="3543300" cy="2647950"/>
          </a:xfrm>
          <a:prstGeom prst="rect">
            <a:avLst/>
          </a:prstGeom>
        </p:spPr>
      </p:pic>
      <p:sp>
        <p:nvSpPr>
          <p:cNvPr id="12" name="TextBox 11">
            <a:extLst>
              <a:ext uri="{FF2B5EF4-FFF2-40B4-BE49-F238E27FC236}">
                <a16:creationId xmlns:a16="http://schemas.microsoft.com/office/drawing/2014/main" id="{81AE1FE9-F34E-FF73-8051-A3FB095B62B5}"/>
              </a:ext>
            </a:extLst>
          </p:cNvPr>
          <p:cNvSpPr txBox="1"/>
          <p:nvPr/>
        </p:nvSpPr>
        <p:spPr>
          <a:xfrm>
            <a:off x="4343400" y="3200400"/>
            <a:ext cx="5181600" cy="1815882"/>
          </a:xfrm>
          <a:prstGeom prst="rect">
            <a:avLst/>
          </a:prstGeom>
          <a:noFill/>
        </p:spPr>
        <p:txBody>
          <a:bodyPr wrap="square">
            <a:spAutoFit/>
          </a:bodyPr>
          <a:lstStyle/>
          <a:p>
            <a:pPr algn="l">
              <a:buFont typeface="Arial" panose="020B0604020202020204" pitchFamily="34" charset="0"/>
              <a:buChar char="•"/>
            </a:pPr>
            <a:r>
              <a:rPr lang="en-US" sz="1600" b="0" i="0" dirty="0">
                <a:solidFill>
                  <a:srgbClr val="171717"/>
                </a:solidFill>
                <a:effectLst/>
                <a:latin typeface="Segoe UI" panose="020B0502040204020203" pitchFamily="34" charset="0"/>
              </a:rPr>
              <a:t> The </a:t>
            </a:r>
            <a:r>
              <a:rPr lang="en-US" sz="1600" b="0" i="1" dirty="0">
                <a:solidFill>
                  <a:srgbClr val="171717"/>
                </a:solidFill>
                <a:effectLst/>
                <a:latin typeface="Segoe UI" panose="020B0502040204020203" pitchFamily="34" charset="0"/>
              </a:rPr>
              <a:t>class</a:t>
            </a:r>
            <a:r>
              <a:rPr lang="en-US" sz="1600" b="0" i="0" dirty="0">
                <a:solidFill>
                  <a:srgbClr val="171717"/>
                </a:solidFill>
                <a:effectLst/>
                <a:latin typeface="Segoe UI" panose="020B0502040204020203" pitchFamily="34" charset="0"/>
              </a:rPr>
              <a:t> of each object identified in the image.</a:t>
            </a:r>
          </a:p>
          <a:p>
            <a:pPr algn="l">
              <a:buFont typeface="Arial" panose="020B0604020202020204" pitchFamily="34" charset="0"/>
              <a:buChar char="•"/>
            </a:pPr>
            <a:endParaRPr lang="en-US" sz="1600" b="0" i="0" dirty="0">
              <a:solidFill>
                <a:srgbClr val="171717"/>
              </a:solidFill>
              <a:effectLst/>
              <a:latin typeface="Segoe UI" panose="020B0502040204020203" pitchFamily="34" charset="0"/>
            </a:endParaRPr>
          </a:p>
          <a:p>
            <a:pPr algn="l">
              <a:buFont typeface="Arial" panose="020B0604020202020204" pitchFamily="34" charset="0"/>
              <a:buChar char="•"/>
            </a:pPr>
            <a:r>
              <a:rPr lang="en-US" sz="1600" b="0" i="0" dirty="0">
                <a:solidFill>
                  <a:srgbClr val="171717"/>
                </a:solidFill>
                <a:effectLst/>
                <a:latin typeface="Segoe UI" panose="020B0502040204020203" pitchFamily="34" charset="0"/>
              </a:rPr>
              <a:t> The probability score of the object classification  (which you can interpret as the </a:t>
            </a:r>
            <a:r>
              <a:rPr lang="en-US" sz="1600" b="0" i="1" dirty="0">
                <a:solidFill>
                  <a:srgbClr val="171717"/>
                </a:solidFill>
                <a:effectLst/>
                <a:latin typeface="Segoe UI" panose="020B0502040204020203" pitchFamily="34" charset="0"/>
              </a:rPr>
              <a:t>confidence</a:t>
            </a:r>
            <a:r>
              <a:rPr lang="en-US" sz="1600" b="0" i="0" dirty="0">
                <a:solidFill>
                  <a:srgbClr val="171717"/>
                </a:solidFill>
                <a:effectLst/>
                <a:latin typeface="Segoe UI" panose="020B0502040204020203" pitchFamily="34" charset="0"/>
              </a:rPr>
              <a:t> of the predicted class being correct)</a:t>
            </a:r>
          </a:p>
          <a:p>
            <a:pPr algn="l"/>
            <a:endParaRPr lang="en-US" sz="1600" b="0" i="0" dirty="0">
              <a:solidFill>
                <a:srgbClr val="171717"/>
              </a:solidFill>
              <a:effectLst/>
              <a:latin typeface="Segoe UI" panose="020B0502040204020203" pitchFamily="34" charset="0"/>
            </a:endParaRPr>
          </a:p>
          <a:p>
            <a:pPr algn="l">
              <a:buFont typeface="Arial" panose="020B0604020202020204" pitchFamily="34" charset="0"/>
              <a:buChar char="•"/>
            </a:pPr>
            <a:r>
              <a:rPr lang="en-US" sz="1600" b="0" i="0" dirty="0">
                <a:solidFill>
                  <a:srgbClr val="171717"/>
                </a:solidFill>
                <a:effectLst/>
                <a:latin typeface="Segoe UI" panose="020B0502040204020203" pitchFamily="34" charset="0"/>
              </a:rPr>
              <a:t> The coordinates of a </a:t>
            </a:r>
            <a:r>
              <a:rPr lang="en-US" sz="1600" b="0" i="1" dirty="0">
                <a:solidFill>
                  <a:srgbClr val="171717"/>
                </a:solidFill>
                <a:effectLst/>
                <a:latin typeface="Segoe UI" panose="020B0502040204020203" pitchFamily="34" charset="0"/>
              </a:rPr>
              <a:t>bounding box</a:t>
            </a:r>
            <a:r>
              <a:rPr lang="en-US" sz="1600" b="0" i="0" dirty="0">
                <a:solidFill>
                  <a:srgbClr val="171717"/>
                </a:solidFill>
                <a:effectLst/>
                <a:latin typeface="Segoe UI" panose="020B0502040204020203" pitchFamily="34" charset="0"/>
              </a:rPr>
              <a:t> for each object.</a:t>
            </a:r>
          </a:p>
        </p:txBody>
      </p:sp>
    </p:spTree>
    <p:extLst>
      <p:ext uri="{BB962C8B-B14F-4D97-AF65-F5344CB8AC3E}">
        <p14:creationId xmlns:p14="http://schemas.microsoft.com/office/powerpoint/2010/main" val="1551959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486400" cy="792162"/>
          </a:xfrm>
        </p:spPr>
        <p:txBody>
          <a:bodyPr>
            <a:normAutofit/>
          </a:bodyPr>
          <a:lstStyle/>
          <a:p>
            <a:pPr algn="l"/>
            <a:r>
              <a:rPr lang="en-US" sz="2800" b="1" dirty="0">
                <a:solidFill>
                  <a:srgbClr val="CC0000"/>
                </a:solidFill>
                <a:latin typeface="+mn-lt"/>
                <a:ea typeface="+mn-ea"/>
                <a:cs typeface="+mn-cs"/>
              </a:rPr>
              <a:t>Optical Character Recognition</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423C0793-2AA4-02C2-46D7-7CD967C8ACF2}"/>
              </a:ext>
            </a:extLst>
          </p:cNvPr>
          <p:cNvSpPr txBox="1"/>
          <p:nvPr/>
        </p:nvSpPr>
        <p:spPr>
          <a:xfrm>
            <a:off x="457200" y="1447800"/>
            <a:ext cx="8382000" cy="923330"/>
          </a:xfrm>
          <a:prstGeom prst="rect">
            <a:avLst/>
          </a:prstGeom>
          <a:noFill/>
        </p:spPr>
        <p:txBody>
          <a:bodyPr wrap="square">
            <a:spAutoFit/>
          </a:bodyPr>
          <a:lstStyle/>
          <a:p>
            <a:r>
              <a:rPr lang="en-US" b="0" i="0" dirty="0">
                <a:solidFill>
                  <a:srgbClr val="171717"/>
                </a:solidFill>
                <a:effectLst/>
                <a:latin typeface="Segoe UI" panose="020B0502040204020203" pitchFamily="34" charset="0"/>
              </a:rPr>
              <a:t>	</a:t>
            </a:r>
            <a:r>
              <a:rPr lang="en-US" b="1" i="0" dirty="0">
                <a:solidFill>
                  <a:srgbClr val="171717"/>
                </a:solidFill>
                <a:effectLst/>
                <a:latin typeface="Segoe UI" panose="020B0502040204020203" pitchFamily="34" charset="0"/>
              </a:rPr>
              <a:t>Optical character recognition (OCR)</a:t>
            </a:r>
            <a:r>
              <a:rPr lang="en-US" b="0" i="0" dirty="0">
                <a:solidFill>
                  <a:srgbClr val="171717"/>
                </a:solidFill>
                <a:effectLst/>
                <a:latin typeface="Segoe UI" panose="020B0502040204020203" pitchFamily="34" charset="0"/>
              </a:rPr>
              <a:t> enables artificial intelligence (AI) systems to read text in images, enabling applications to extract information from photographs, scanned documents, and other sources of digitized text</a:t>
            </a:r>
            <a:endParaRPr lang="en-US" dirty="0"/>
          </a:p>
        </p:txBody>
      </p:sp>
      <p:sp>
        <p:nvSpPr>
          <p:cNvPr id="10" name="TextBox 9">
            <a:extLst>
              <a:ext uri="{FF2B5EF4-FFF2-40B4-BE49-F238E27FC236}">
                <a16:creationId xmlns:a16="http://schemas.microsoft.com/office/drawing/2014/main" id="{A11F51E6-38D0-22B7-410E-574323C17934}"/>
              </a:ext>
            </a:extLst>
          </p:cNvPr>
          <p:cNvSpPr txBox="1"/>
          <p:nvPr/>
        </p:nvSpPr>
        <p:spPr>
          <a:xfrm>
            <a:off x="457200" y="3048000"/>
            <a:ext cx="8305800" cy="2308324"/>
          </a:xfrm>
          <a:prstGeom prst="rect">
            <a:avLst/>
          </a:prstGeom>
          <a:noFill/>
        </p:spPr>
        <p:txBody>
          <a:bodyPr wrap="square">
            <a:spAutoFit/>
          </a:bodyPr>
          <a:lstStyle/>
          <a:p>
            <a:pPr algn="l"/>
            <a:r>
              <a:rPr lang="en-US" b="1" i="0" dirty="0">
                <a:solidFill>
                  <a:srgbClr val="171717"/>
                </a:solidFill>
                <a:effectLst/>
                <a:latin typeface="Segoe UI" panose="020B0502040204020203" pitchFamily="34" charset="0"/>
              </a:rPr>
              <a:t>Uses of OCR</a:t>
            </a:r>
          </a:p>
          <a:p>
            <a:pPr algn="l"/>
            <a:endParaRPr lang="en-US" b="1"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 ability to recognize printed and handwritten text in images, is beneficial in many scenarios such as:</a:t>
            </a:r>
          </a:p>
          <a:p>
            <a:pPr algn="l"/>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 note taking</a:t>
            </a:r>
          </a:p>
          <a:p>
            <a:pPr algn="l">
              <a:buFont typeface="Arial" panose="020B0604020202020204" pitchFamily="34" charset="0"/>
              <a:buChar char="•"/>
            </a:pPr>
            <a:r>
              <a:rPr lang="en-US" b="0" i="0" dirty="0">
                <a:solidFill>
                  <a:srgbClr val="171717"/>
                </a:solidFill>
                <a:effectLst/>
                <a:latin typeface="Segoe UI" panose="020B0502040204020203" pitchFamily="34" charset="0"/>
              </a:rPr>
              <a:t> digitizing forms, such as medical records or historical documents</a:t>
            </a:r>
          </a:p>
          <a:p>
            <a:pPr algn="l">
              <a:buFont typeface="Arial" panose="020B0604020202020204" pitchFamily="34" charset="0"/>
              <a:buChar char="•"/>
            </a:pPr>
            <a:r>
              <a:rPr lang="en-US" b="0" i="0" dirty="0">
                <a:solidFill>
                  <a:srgbClr val="171717"/>
                </a:solidFill>
                <a:effectLst/>
                <a:latin typeface="Segoe UI" panose="020B0502040204020203" pitchFamily="34" charset="0"/>
              </a:rPr>
              <a:t> scanning printed or handwritten checks for bank deposits</a:t>
            </a:r>
          </a:p>
        </p:txBody>
      </p:sp>
    </p:spTree>
    <p:extLst>
      <p:ext uri="{BB962C8B-B14F-4D97-AF65-F5344CB8AC3E}">
        <p14:creationId xmlns:p14="http://schemas.microsoft.com/office/powerpoint/2010/main" val="1712149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486400" cy="792162"/>
          </a:xfrm>
        </p:spPr>
        <p:txBody>
          <a:bodyPr>
            <a:normAutofit fontScale="90000"/>
          </a:bodyPr>
          <a:lstStyle/>
          <a:p>
            <a:pPr algn="l"/>
            <a:r>
              <a:rPr lang="en-US" sz="2800" b="1" dirty="0">
                <a:solidFill>
                  <a:srgbClr val="CC0000"/>
                </a:solidFill>
                <a:latin typeface="+mn-lt"/>
                <a:ea typeface="+mn-ea"/>
                <a:cs typeface="+mn-cs"/>
              </a:rPr>
              <a:t>Facial Detection , Analysis , Recognition</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52278992-3D40-E66D-88CD-C7D34F3C99B0}"/>
              </a:ext>
            </a:extLst>
          </p:cNvPr>
          <p:cNvPicPr>
            <a:picLocks noChangeAspect="1"/>
          </p:cNvPicPr>
          <p:nvPr/>
        </p:nvPicPr>
        <p:blipFill>
          <a:blip r:embed="rId3"/>
          <a:stretch>
            <a:fillRect/>
          </a:stretch>
        </p:blipFill>
        <p:spPr>
          <a:xfrm>
            <a:off x="304800" y="3276600"/>
            <a:ext cx="2698149" cy="1790700"/>
          </a:xfrm>
          <a:prstGeom prst="rect">
            <a:avLst/>
          </a:prstGeom>
        </p:spPr>
      </p:pic>
      <p:pic>
        <p:nvPicPr>
          <p:cNvPr id="12" name="Picture 11">
            <a:extLst>
              <a:ext uri="{FF2B5EF4-FFF2-40B4-BE49-F238E27FC236}">
                <a16:creationId xmlns:a16="http://schemas.microsoft.com/office/drawing/2014/main" id="{997355B1-0920-3744-695D-175FDAF46622}"/>
              </a:ext>
            </a:extLst>
          </p:cNvPr>
          <p:cNvPicPr>
            <a:picLocks noChangeAspect="1"/>
          </p:cNvPicPr>
          <p:nvPr/>
        </p:nvPicPr>
        <p:blipFill>
          <a:blip r:embed="rId4"/>
          <a:stretch>
            <a:fillRect/>
          </a:stretch>
        </p:blipFill>
        <p:spPr>
          <a:xfrm>
            <a:off x="3505200" y="1295400"/>
            <a:ext cx="2850549" cy="1890787"/>
          </a:xfrm>
          <a:prstGeom prst="rect">
            <a:avLst/>
          </a:prstGeom>
        </p:spPr>
      </p:pic>
      <p:pic>
        <p:nvPicPr>
          <p:cNvPr id="13" name="Picture 12">
            <a:extLst>
              <a:ext uri="{FF2B5EF4-FFF2-40B4-BE49-F238E27FC236}">
                <a16:creationId xmlns:a16="http://schemas.microsoft.com/office/drawing/2014/main" id="{FF5592BD-24D6-9F2A-7332-C8ECD2296E78}"/>
              </a:ext>
            </a:extLst>
          </p:cNvPr>
          <p:cNvPicPr>
            <a:picLocks noChangeAspect="1"/>
          </p:cNvPicPr>
          <p:nvPr/>
        </p:nvPicPr>
        <p:blipFill>
          <a:blip r:embed="rId5"/>
          <a:stretch>
            <a:fillRect/>
          </a:stretch>
        </p:blipFill>
        <p:spPr>
          <a:xfrm>
            <a:off x="5715000" y="3962400"/>
            <a:ext cx="2698150" cy="1798767"/>
          </a:xfrm>
          <a:prstGeom prst="rect">
            <a:avLst/>
          </a:prstGeom>
        </p:spPr>
      </p:pic>
    </p:spTree>
    <p:extLst>
      <p:ext uri="{BB962C8B-B14F-4D97-AF65-F5344CB8AC3E}">
        <p14:creationId xmlns:p14="http://schemas.microsoft.com/office/powerpoint/2010/main" val="1495085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2514600"/>
            <a:ext cx="4495800" cy="923330"/>
          </a:xfrm>
          <a:prstGeom prst="rect">
            <a:avLst/>
          </a:prstGeom>
          <a:noFill/>
        </p:spPr>
        <p:txBody>
          <a:bodyPr wrap="square" rtlCol="0">
            <a:spAutoFit/>
          </a:bodyPr>
          <a:lstStyle/>
          <a:p>
            <a:r>
              <a:rPr lang="en-US" sz="5400" b="1" dirty="0">
                <a:solidFill>
                  <a:srgbClr val="CC0000"/>
                </a:solidFill>
              </a:rPr>
              <a:t>THANK YOU !!!</a:t>
            </a:r>
          </a:p>
        </p:txBody>
      </p:sp>
      <p:sp>
        <p:nvSpPr>
          <p:cNvPr id="3" name="Action Button: Home 2">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01875" y="3075057"/>
            <a:ext cx="3740255" cy="707886"/>
          </a:xfrm>
          <a:prstGeom prst="rect">
            <a:avLst/>
          </a:prstGeom>
          <a:noFill/>
        </p:spPr>
        <p:txBody>
          <a:bodyPr wrap="none" rtlCol="0">
            <a:spAutoFit/>
          </a:bodyPr>
          <a:lstStyle/>
          <a:p>
            <a:pPr algn="ctr"/>
            <a:r>
              <a:rPr lang="en-US" sz="4000" b="1" dirty="0">
                <a:latin typeface="Cocogoose" panose="02000000000000000000" pitchFamily="2" charset="0"/>
              </a:rPr>
              <a:t>Computer Vision</a:t>
            </a:r>
            <a:endParaRPr lang="en-PH" sz="4000" b="1" dirty="0">
              <a:latin typeface="Cocogoose" panose="02000000000000000000" pitchFamily="2" charset="0"/>
            </a:endParaRPr>
          </a:p>
        </p:txBody>
      </p:sp>
    </p:spTree>
    <p:extLst>
      <p:ext uri="{BB962C8B-B14F-4D97-AF65-F5344CB8AC3E}">
        <p14:creationId xmlns:p14="http://schemas.microsoft.com/office/powerpoint/2010/main" val="2550972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724400" cy="792162"/>
          </a:xfrm>
        </p:spPr>
        <p:txBody>
          <a:bodyPr>
            <a:normAutofit/>
          </a:bodyPr>
          <a:lstStyle/>
          <a:p>
            <a:pPr algn="l"/>
            <a:r>
              <a:rPr lang="en-US" sz="2800" b="1" dirty="0">
                <a:solidFill>
                  <a:srgbClr val="CC0000"/>
                </a:solidFill>
                <a:latin typeface="+mn-lt"/>
                <a:ea typeface="+mn-ea"/>
                <a:cs typeface="+mn-cs"/>
              </a:rPr>
              <a:t>Azure Cognitive Services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65F8D3B2-1CC2-B52C-4817-1B00D2503827}"/>
              </a:ext>
            </a:extLst>
          </p:cNvPr>
          <p:cNvPicPr>
            <a:picLocks noChangeAspect="1"/>
          </p:cNvPicPr>
          <p:nvPr/>
        </p:nvPicPr>
        <p:blipFill>
          <a:blip r:embed="rId3"/>
          <a:stretch>
            <a:fillRect/>
          </a:stretch>
        </p:blipFill>
        <p:spPr>
          <a:xfrm>
            <a:off x="652462" y="3005137"/>
            <a:ext cx="7839075" cy="847725"/>
          </a:xfrm>
          <a:prstGeom prst="rect">
            <a:avLst/>
          </a:prstGeom>
        </p:spPr>
      </p:pic>
    </p:spTree>
    <p:extLst>
      <p:ext uri="{BB962C8B-B14F-4D97-AF65-F5344CB8AC3E}">
        <p14:creationId xmlns:p14="http://schemas.microsoft.com/office/powerpoint/2010/main" val="1795497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724400" cy="792162"/>
          </a:xfrm>
        </p:spPr>
        <p:txBody>
          <a:bodyPr>
            <a:normAutofit/>
          </a:bodyPr>
          <a:lstStyle/>
          <a:p>
            <a:pPr algn="l"/>
            <a:r>
              <a:rPr lang="en-US" sz="2800" b="1" dirty="0">
                <a:solidFill>
                  <a:srgbClr val="CC0000"/>
                </a:solidFill>
                <a:latin typeface="+mn-lt"/>
                <a:ea typeface="+mn-ea"/>
                <a:cs typeface="+mn-cs"/>
              </a:rPr>
              <a:t>Azure Cognitive Services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76D064A1-3656-BDDF-4280-6B5957054042}"/>
              </a:ext>
            </a:extLst>
          </p:cNvPr>
          <p:cNvSpPr txBox="1"/>
          <p:nvPr/>
        </p:nvSpPr>
        <p:spPr>
          <a:xfrm>
            <a:off x="457200" y="1447800"/>
            <a:ext cx="7772400" cy="2616101"/>
          </a:xfrm>
          <a:prstGeom prst="rect">
            <a:avLst/>
          </a:prstGeom>
          <a:noFill/>
        </p:spPr>
        <p:txBody>
          <a:bodyPr wrap="square">
            <a:spAutoFit/>
          </a:bodyPr>
          <a:lstStyle/>
          <a:p>
            <a:pPr marL="285750" indent="-285750">
              <a:buFont typeface="Arial" panose="020B0604020202020204" pitchFamily="34" charset="0"/>
              <a:buChar char="•"/>
            </a:pPr>
            <a:r>
              <a:rPr lang="en-US" sz="1600" b="1" i="0" dirty="0">
                <a:solidFill>
                  <a:srgbClr val="171717"/>
                </a:solidFill>
                <a:effectLst/>
                <a:latin typeface="Segoe UI" panose="020B0502040204020203" pitchFamily="34" charset="0"/>
              </a:rPr>
              <a:t>Azure Cognitive Services are cloud-based artificial intelligence (AI) services that help you build cognitive intelligence into your applications. </a:t>
            </a:r>
          </a:p>
          <a:p>
            <a:pPr marL="285750" indent="-285750">
              <a:buFont typeface="Arial" panose="020B0604020202020204" pitchFamily="34" charset="0"/>
              <a:buChar char="•"/>
            </a:pPr>
            <a:endParaRPr lang="en-US" sz="1600" b="1" dirty="0">
              <a:solidFill>
                <a:srgbClr val="171717"/>
              </a:solidFill>
              <a:latin typeface="Segoe UI" panose="020B0502040204020203" pitchFamily="34" charset="0"/>
            </a:endParaRPr>
          </a:p>
          <a:p>
            <a:pPr marL="285750" indent="-285750">
              <a:buFont typeface="Arial" panose="020B0604020202020204" pitchFamily="34" charset="0"/>
              <a:buChar char="•"/>
            </a:pPr>
            <a:r>
              <a:rPr lang="en-US" sz="1600" b="1" i="0" dirty="0">
                <a:solidFill>
                  <a:srgbClr val="171717"/>
                </a:solidFill>
                <a:effectLst/>
                <a:latin typeface="Segoe UI" panose="020B0502040204020203" pitchFamily="34" charset="0"/>
              </a:rPr>
              <a:t>They are available as REST APIs, client library SDKs, and user interfaces. </a:t>
            </a:r>
          </a:p>
          <a:p>
            <a:pPr marL="285750" indent="-285750">
              <a:buFont typeface="Arial" panose="020B0604020202020204" pitchFamily="34" charset="0"/>
              <a:buChar char="•"/>
            </a:pPr>
            <a:endParaRPr lang="en-US" sz="1600" b="1" dirty="0">
              <a:solidFill>
                <a:srgbClr val="171717"/>
              </a:solidFill>
              <a:latin typeface="Segoe UI" panose="020B0502040204020203" pitchFamily="34" charset="0"/>
            </a:endParaRPr>
          </a:p>
          <a:p>
            <a:pPr marL="285750" indent="-285750">
              <a:buFont typeface="Arial" panose="020B0604020202020204" pitchFamily="34" charset="0"/>
              <a:buChar char="•"/>
            </a:pPr>
            <a:r>
              <a:rPr lang="en-US" sz="1600" b="1" i="0" dirty="0">
                <a:solidFill>
                  <a:srgbClr val="171717"/>
                </a:solidFill>
                <a:effectLst/>
                <a:latin typeface="Segoe UI" panose="020B0502040204020203" pitchFamily="34" charset="0"/>
              </a:rPr>
              <a:t>You can add cognitive features to your applications without having AI or data science skills. </a:t>
            </a:r>
          </a:p>
          <a:p>
            <a:pPr marL="285750" indent="-285750">
              <a:buFont typeface="Arial" panose="020B0604020202020204" pitchFamily="34" charset="0"/>
              <a:buChar char="•"/>
            </a:pPr>
            <a:endParaRPr lang="en-US" sz="1600" b="1" dirty="0">
              <a:solidFill>
                <a:srgbClr val="171717"/>
              </a:solidFill>
              <a:latin typeface="Segoe UI" panose="020B0502040204020203" pitchFamily="34" charset="0"/>
            </a:endParaRPr>
          </a:p>
          <a:p>
            <a:pPr marL="285750" indent="-285750">
              <a:buFont typeface="Arial" panose="020B0604020202020204" pitchFamily="34" charset="0"/>
              <a:buChar char="•"/>
            </a:pPr>
            <a:r>
              <a:rPr lang="en-US" sz="1600" b="1" i="0" dirty="0">
                <a:solidFill>
                  <a:srgbClr val="171717"/>
                </a:solidFill>
                <a:effectLst/>
                <a:latin typeface="Segoe UI" panose="020B0502040204020203" pitchFamily="34" charset="0"/>
              </a:rPr>
              <a:t>Cognitive Services enable you to build cognitive solutions that can see, hear, speak, understand, and even make decisions.</a:t>
            </a:r>
            <a:endParaRPr lang="en-US" sz="1600" b="1" dirty="0"/>
          </a:p>
        </p:txBody>
      </p:sp>
      <p:sp>
        <p:nvSpPr>
          <p:cNvPr id="15" name="TextBox 14">
            <a:extLst>
              <a:ext uri="{FF2B5EF4-FFF2-40B4-BE49-F238E27FC236}">
                <a16:creationId xmlns:a16="http://schemas.microsoft.com/office/drawing/2014/main" id="{D4D03191-067E-4FD0-3D18-FE3937862DA7}"/>
              </a:ext>
            </a:extLst>
          </p:cNvPr>
          <p:cNvSpPr txBox="1"/>
          <p:nvPr/>
        </p:nvSpPr>
        <p:spPr>
          <a:xfrm>
            <a:off x="2209800" y="4214057"/>
            <a:ext cx="6477000" cy="1754326"/>
          </a:xfrm>
          <a:prstGeom prst="rect">
            <a:avLst/>
          </a:prstGeom>
          <a:noFill/>
        </p:spPr>
        <p:txBody>
          <a:bodyPr wrap="square">
            <a:spAutoFit/>
          </a:bodyPr>
          <a:lstStyle/>
          <a:p>
            <a:pPr algn="l"/>
            <a:r>
              <a:rPr lang="en-US" b="0" i="0" dirty="0">
                <a:solidFill>
                  <a:srgbClr val="171717"/>
                </a:solidFill>
                <a:effectLst/>
                <a:latin typeface="Segoe UI" panose="020B0502040204020203" pitchFamily="34" charset="0"/>
              </a:rPr>
              <a:t>Cognitive Services can be categorized into four main pillars:</a:t>
            </a:r>
          </a:p>
          <a:p>
            <a:pPr algn="l"/>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 Vision</a:t>
            </a:r>
          </a:p>
          <a:p>
            <a:pPr algn="l">
              <a:buFont typeface="Arial" panose="020B0604020202020204" pitchFamily="34" charset="0"/>
              <a:buChar char="•"/>
            </a:pPr>
            <a:r>
              <a:rPr lang="en-US" b="0" i="0" dirty="0">
                <a:solidFill>
                  <a:srgbClr val="171717"/>
                </a:solidFill>
                <a:effectLst/>
                <a:latin typeface="Segoe UI" panose="020B0502040204020203" pitchFamily="34" charset="0"/>
              </a:rPr>
              <a:t> Speech</a:t>
            </a:r>
          </a:p>
          <a:p>
            <a:pPr algn="l">
              <a:buFont typeface="Arial" panose="020B0604020202020204" pitchFamily="34" charset="0"/>
              <a:buChar char="•"/>
            </a:pPr>
            <a:r>
              <a:rPr lang="en-US" b="0" i="0" dirty="0">
                <a:solidFill>
                  <a:srgbClr val="171717"/>
                </a:solidFill>
                <a:effectLst/>
                <a:latin typeface="Segoe UI" panose="020B0502040204020203" pitchFamily="34" charset="0"/>
              </a:rPr>
              <a:t> Language</a:t>
            </a:r>
          </a:p>
          <a:p>
            <a:pPr algn="l">
              <a:buFont typeface="Arial" panose="020B0604020202020204" pitchFamily="34" charset="0"/>
              <a:buChar char="•"/>
            </a:pPr>
            <a:r>
              <a:rPr lang="en-US" b="0" i="0" dirty="0">
                <a:solidFill>
                  <a:srgbClr val="171717"/>
                </a:solidFill>
                <a:effectLst/>
                <a:latin typeface="Segoe UI" panose="020B0502040204020203" pitchFamily="34" charset="0"/>
              </a:rPr>
              <a:t> Decision</a:t>
            </a:r>
          </a:p>
        </p:txBody>
      </p:sp>
    </p:spTree>
    <p:extLst>
      <p:ext uri="{BB962C8B-B14F-4D97-AF65-F5344CB8AC3E}">
        <p14:creationId xmlns:p14="http://schemas.microsoft.com/office/powerpoint/2010/main" val="3394801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724400" cy="792162"/>
          </a:xfrm>
        </p:spPr>
        <p:txBody>
          <a:bodyPr>
            <a:normAutofit/>
          </a:bodyPr>
          <a:lstStyle/>
          <a:p>
            <a:pPr algn="l"/>
            <a:r>
              <a:rPr lang="en-US" sz="2800" b="1" dirty="0">
                <a:solidFill>
                  <a:srgbClr val="CC0000"/>
                </a:solidFill>
                <a:latin typeface="+mn-lt"/>
                <a:ea typeface="+mn-ea"/>
                <a:cs typeface="+mn-cs"/>
              </a:rPr>
              <a:t>What is Computer Vision ?</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8BC6E79F-156C-5B74-BE00-F34FFEDC5EEA}"/>
              </a:ext>
            </a:extLst>
          </p:cNvPr>
          <p:cNvSpPr txBox="1"/>
          <p:nvPr/>
        </p:nvSpPr>
        <p:spPr>
          <a:xfrm>
            <a:off x="609600" y="2667000"/>
            <a:ext cx="7924800" cy="923330"/>
          </a:xfrm>
          <a:prstGeom prst="rect">
            <a:avLst/>
          </a:prstGeom>
          <a:noFill/>
        </p:spPr>
        <p:txBody>
          <a:bodyPr wrap="square">
            <a:spAutoFit/>
          </a:bodyPr>
          <a:lstStyle/>
          <a:p>
            <a:r>
              <a:rPr lang="en-US" b="1" i="0" dirty="0">
                <a:solidFill>
                  <a:srgbClr val="171717"/>
                </a:solidFill>
                <a:effectLst/>
                <a:latin typeface="Segoe UI" panose="020B0502040204020203" pitchFamily="34" charset="0"/>
              </a:rPr>
              <a:t>	The Computer Vision service enables software engineers to create intelligent solutions that extract information from images; a common task in many artificial intelligence (AI) scenarios.</a:t>
            </a:r>
            <a:endParaRPr lang="en-US" b="1" dirty="0"/>
          </a:p>
        </p:txBody>
      </p:sp>
    </p:spTree>
    <p:extLst>
      <p:ext uri="{BB962C8B-B14F-4D97-AF65-F5344CB8AC3E}">
        <p14:creationId xmlns:p14="http://schemas.microsoft.com/office/powerpoint/2010/main" val="2730908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724400" cy="792162"/>
          </a:xfrm>
        </p:spPr>
        <p:txBody>
          <a:bodyPr>
            <a:normAutofit/>
          </a:bodyPr>
          <a:lstStyle/>
          <a:p>
            <a:pPr algn="l"/>
            <a:r>
              <a:rPr lang="en-US" sz="2800" b="1" dirty="0">
                <a:solidFill>
                  <a:srgbClr val="CC0000"/>
                </a:solidFill>
                <a:latin typeface="+mn-lt"/>
                <a:ea typeface="+mn-ea"/>
                <a:cs typeface="+mn-cs"/>
              </a:rPr>
              <a:t>Computer Vision</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F15E0C41-D364-0C33-C6FC-427E6C671EDF}"/>
              </a:ext>
            </a:extLst>
          </p:cNvPr>
          <p:cNvSpPr txBox="1"/>
          <p:nvPr/>
        </p:nvSpPr>
        <p:spPr>
          <a:xfrm>
            <a:off x="304800" y="1371600"/>
            <a:ext cx="8763000" cy="3416320"/>
          </a:xfrm>
          <a:prstGeom prst="rect">
            <a:avLst/>
          </a:prstGeom>
          <a:noFill/>
        </p:spPr>
        <p:txBody>
          <a:bodyPr wrap="square">
            <a:spAutoFit/>
          </a:bodyPr>
          <a:lstStyle/>
          <a:p>
            <a:pPr algn="l"/>
            <a:r>
              <a:rPr lang="en-US" b="0" i="0" dirty="0">
                <a:solidFill>
                  <a:srgbClr val="171717"/>
                </a:solidFill>
                <a:effectLst/>
                <a:latin typeface="Segoe UI" panose="020B0502040204020203" pitchFamily="34" charset="0"/>
              </a:rPr>
              <a:t>Some potential uses for computer vision include:</a:t>
            </a:r>
          </a:p>
          <a:p>
            <a:pPr algn="l"/>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1" i="0" dirty="0">
                <a:solidFill>
                  <a:srgbClr val="171717"/>
                </a:solidFill>
                <a:effectLst/>
                <a:latin typeface="Segoe UI" panose="020B0502040204020203" pitchFamily="34" charset="0"/>
              </a:rPr>
              <a:t>Content Organization</a:t>
            </a:r>
            <a:r>
              <a:rPr lang="en-US" b="0" i="0" dirty="0">
                <a:solidFill>
                  <a:srgbClr val="171717"/>
                </a:solidFill>
                <a:effectLst/>
                <a:latin typeface="Segoe UI" panose="020B0502040204020203" pitchFamily="34" charset="0"/>
              </a:rPr>
              <a:t>: Identify people or objects in photos and organize them based on that identification. Photo recognition applications like this are commonly used in photo storage and social media applications.</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1" i="0" dirty="0">
                <a:solidFill>
                  <a:srgbClr val="171717"/>
                </a:solidFill>
                <a:effectLst/>
                <a:latin typeface="Segoe UI" panose="020B0502040204020203" pitchFamily="34" charset="0"/>
              </a:rPr>
              <a:t>Text Extraction</a:t>
            </a:r>
            <a:r>
              <a:rPr lang="en-US" b="0" i="0" dirty="0">
                <a:solidFill>
                  <a:srgbClr val="171717"/>
                </a:solidFill>
                <a:effectLst/>
                <a:latin typeface="Segoe UI" panose="020B0502040204020203" pitchFamily="34" charset="0"/>
              </a:rPr>
              <a:t>: Analyze images and PDF documents that contain text and extract the text into a structured format.</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1" i="0" dirty="0">
                <a:solidFill>
                  <a:srgbClr val="171717"/>
                </a:solidFill>
                <a:effectLst/>
                <a:latin typeface="Segoe UI" panose="020B0502040204020203" pitchFamily="34" charset="0"/>
              </a:rPr>
              <a:t>Spatial Analysis</a:t>
            </a:r>
            <a:r>
              <a:rPr lang="en-US" b="0" i="0" dirty="0">
                <a:solidFill>
                  <a:srgbClr val="171717"/>
                </a:solidFill>
                <a:effectLst/>
                <a:latin typeface="Segoe UI" panose="020B0502040204020203" pitchFamily="34" charset="0"/>
              </a:rPr>
              <a:t>: Identify people or objects, such as cars, in a space and map their movement within that space.</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52817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724400" cy="792162"/>
          </a:xfrm>
        </p:spPr>
        <p:txBody>
          <a:bodyPr>
            <a:normAutofit/>
          </a:bodyPr>
          <a:lstStyle/>
          <a:p>
            <a:pPr algn="l"/>
            <a:r>
              <a:rPr lang="en-US" sz="2800" b="1" dirty="0">
                <a:solidFill>
                  <a:srgbClr val="CC0000"/>
                </a:solidFill>
                <a:latin typeface="+mn-lt"/>
                <a:ea typeface="+mn-ea"/>
                <a:cs typeface="+mn-cs"/>
              </a:rPr>
              <a:t>Computer Vision</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9D5B1BC3-8A29-4FE1-0170-E69C30D5042E}"/>
              </a:ext>
            </a:extLst>
          </p:cNvPr>
          <p:cNvSpPr txBox="1"/>
          <p:nvPr/>
        </p:nvSpPr>
        <p:spPr>
          <a:xfrm>
            <a:off x="204186" y="1295400"/>
            <a:ext cx="8534400" cy="923330"/>
          </a:xfrm>
          <a:prstGeom prst="rect">
            <a:avLst/>
          </a:prstGeom>
          <a:noFill/>
        </p:spPr>
        <p:txBody>
          <a:bodyPr wrap="square">
            <a:spAutoFit/>
          </a:bodyPr>
          <a:lstStyle/>
          <a:p>
            <a:pPr algn="l"/>
            <a:r>
              <a:rPr lang="en-US" b="0" i="0" dirty="0">
                <a:solidFill>
                  <a:srgbClr val="171717"/>
                </a:solidFill>
                <a:effectLst/>
                <a:latin typeface="Segoe UI" panose="020B0502040204020203" pitchFamily="34" charset="0"/>
              </a:rPr>
              <a:t>To an AI application, an image is just an array of pixel values. These numeric values can be used as </a:t>
            </a:r>
            <a:r>
              <a:rPr lang="en-US" b="0" i="1" dirty="0">
                <a:solidFill>
                  <a:srgbClr val="171717"/>
                </a:solidFill>
                <a:effectLst/>
                <a:latin typeface="Segoe UI" panose="020B0502040204020203" pitchFamily="34" charset="0"/>
              </a:rPr>
              <a:t>features</a:t>
            </a:r>
            <a:r>
              <a:rPr lang="en-US" b="0" i="0" dirty="0">
                <a:solidFill>
                  <a:srgbClr val="171717"/>
                </a:solidFill>
                <a:effectLst/>
                <a:latin typeface="Segoe UI" panose="020B0502040204020203" pitchFamily="34" charset="0"/>
              </a:rPr>
              <a:t> to train machine learning models that make predictions about the image and its contents.</a:t>
            </a:r>
          </a:p>
        </p:txBody>
      </p:sp>
      <p:pic>
        <p:nvPicPr>
          <p:cNvPr id="7" name="Picture 6">
            <a:extLst>
              <a:ext uri="{FF2B5EF4-FFF2-40B4-BE49-F238E27FC236}">
                <a16:creationId xmlns:a16="http://schemas.microsoft.com/office/drawing/2014/main" id="{DD6423C2-3045-66A9-7945-35FE62317DCF}"/>
              </a:ext>
            </a:extLst>
          </p:cNvPr>
          <p:cNvPicPr>
            <a:picLocks noChangeAspect="1"/>
          </p:cNvPicPr>
          <p:nvPr/>
        </p:nvPicPr>
        <p:blipFill>
          <a:blip r:embed="rId3"/>
          <a:stretch>
            <a:fillRect/>
          </a:stretch>
        </p:blipFill>
        <p:spPr>
          <a:xfrm>
            <a:off x="304800" y="2689596"/>
            <a:ext cx="5715000" cy="3060206"/>
          </a:xfrm>
          <a:prstGeom prst="rect">
            <a:avLst/>
          </a:prstGeom>
        </p:spPr>
      </p:pic>
      <p:sp>
        <p:nvSpPr>
          <p:cNvPr id="11" name="TextBox 10">
            <a:extLst>
              <a:ext uri="{FF2B5EF4-FFF2-40B4-BE49-F238E27FC236}">
                <a16:creationId xmlns:a16="http://schemas.microsoft.com/office/drawing/2014/main" id="{28292456-897C-0E5D-134A-9C737054D7F5}"/>
              </a:ext>
            </a:extLst>
          </p:cNvPr>
          <p:cNvSpPr txBox="1"/>
          <p:nvPr/>
        </p:nvSpPr>
        <p:spPr>
          <a:xfrm>
            <a:off x="6324600" y="2610481"/>
            <a:ext cx="2590800" cy="3139321"/>
          </a:xfrm>
          <a:prstGeom prst="rect">
            <a:avLst/>
          </a:prstGeom>
          <a:noFill/>
        </p:spPr>
        <p:txBody>
          <a:bodyPr wrap="square">
            <a:spAutoFit/>
          </a:bodyPr>
          <a:lstStyle/>
          <a:p>
            <a:r>
              <a:rPr lang="en-US" b="0" i="0" dirty="0">
                <a:solidFill>
                  <a:srgbClr val="171717"/>
                </a:solidFill>
                <a:effectLst/>
                <a:latin typeface="Segoe UI" panose="020B0502040204020203" pitchFamily="34" charset="0"/>
              </a:rPr>
              <a:t>Training machine learning models from scratch can be very time intensive and require a large amount of data. Microsoft's Computer Vision service gives you access to pre-trained computer vision capabilities.</a:t>
            </a:r>
            <a:endParaRPr lang="en-US" dirty="0"/>
          </a:p>
        </p:txBody>
      </p:sp>
    </p:spTree>
    <p:extLst>
      <p:ext uri="{BB962C8B-B14F-4D97-AF65-F5344CB8AC3E}">
        <p14:creationId xmlns:p14="http://schemas.microsoft.com/office/powerpoint/2010/main" val="941192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724400" cy="792162"/>
          </a:xfrm>
        </p:spPr>
        <p:txBody>
          <a:bodyPr>
            <a:normAutofit/>
          </a:bodyPr>
          <a:lstStyle/>
          <a:p>
            <a:pPr algn="l"/>
            <a:r>
              <a:rPr lang="en-US" sz="2800" b="1" dirty="0">
                <a:solidFill>
                  <a:srgbClr val="CC0000"/>
                </a:solidFill>
                <a:latin typeface="+mn-lt"/>
                <a:ea typeface="+mn-ea"/>
                <a:cs typeface="+mn-cs"/>
              </a:rPr>
              <a:t>Computer Vision Applications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0C7AB58-EF33-0F77-61EA-2C47674A0FEA}"/>
              </a:ext>
            </a:extLst>
          </p:cNvPr>
          <p:cNvPicPr>
            <a:picLocks noChangeAspect="1"/>
          </p:cNvPicPr>
          <p:nvPr/>
        </p:nvPicPr>
        <p:blipFill>
          <a:blip r:embed="rId3"/>
          <a:stretch>
            <a:fillRect/>
          </a:stretch>
        </p:blipFill>
        <p:spPr>
          <a:xfrm>
            <a:off x="419100" y="1447800"/>
            <a:ext cx="8305800" cy="4077913"/>
          </a:xfrm>
          <a:prstGeom prst="rect">
            <a:avLst/>
          </a:prstGeom>
        </p:spPr>
      </p:pic>
    </p:spTree>
    <p:extLst>
      <p:ext uri="{BB962C8B-B14F-4D97-AF65-F5344CB8AC3E}">
        <p14:creationId xmlns:p14="http://schemas.microsoft.com/office/powerpoint/2010/main" val="1963996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724400" cy="792162"/>
          </a:xfrm>
        </p:spPr>
        <p:txBody>
          <a:bodyPr>
            <a:normAutofit/>
          </a:bodyPr>
          <a:lstStyle/>
          <a:p>
            <a:pPr algn="l"/>
            <a:r>
              <a:rPr lang="en-US" sz="2800" b="1" dirty="0">
                <a:solidFill>
                  <a:srgbClr val="CC0000"/>
                </a:solidFill>
                <a:latin typeface="+mn-lt"/>
                <a:ea typeface="+mn-ea"/>
                <a:cs typeface="+mn-cs"/>
              </a:rPr>
              <a:t>Azure Computer Vision</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DBEA57A-6A46-23AA-B500-E0B1B0200BFE}"/>
              </a:ext>
            </a:extLst>
          </p:cNvPr>
          <p:cNvSpPr txBox="1"/>
          <p:nvPr/>
        </p:nvSpPr>
        <p:spPr>
          <a:xfrm>
            <a:off x="457200" y="1447800"/>
            <a:ext cx="8305800" cy="1200329"/>
          </a:xfrm>
          <a:prstGeom prst="rect">
            <a:avLst/>
          </a:prstGeom>
          <a:noFill/>
        </p:spPr>
        <p:txBody>
          <a:bodyPr wrap="square">
            <a:spAutoFit/>
          </a:bodyPr>
          <a:lstStyle/>
          <a:p>
            <a:r>
              <a:rPr lang="en-US" b="0" i="0" dirty="0">
                <a:solidFill>
                  <a:srgbClr val="171717"/>
                </a:solidFill>
                <a:effectLst/>
                <a:latin typeface="Segoe UI" panose="020B0502040204020203" pitchFamily="34" charset="0"/>
              </a:rPr>
              <a:t>	The Computer Vision service is a cognitive service in Microsoft Azure that provides pre-built computer vision capabilities. The service can analyze images, and return detailed information about an image and the objects it depicts.</a:t>
            </a:r>
            <a:endParaRPr lang="en-US" dirty="0"/>
          </a:p>
        </p:txBody>
      </p:sp>
      <p:sp>
        <p:nvSpPr>
          <p:cNvPr id="8" name="TextBox 7">
            <a:extLst>
              <a:ext uri="{FF2B5EF4-FFF2-40B4-BE49-F238E27FC236}">
                <a16:creationId xmlns:a16="http://schemas.microsoft.com/office/drawing/2014/main" id="{004ACC46-752C-DE71-6928-79BE753C1BC0}"/>
              </a:ext>
            </a:extLst>
          </p:cNvPr>
          <p:cNvSpPr txBox="1"/>
          <p:nvPr/>
        </p:nvSpPr>
        <p:spPr>
          <a:xfrm>
            <a:off x="457200" y="3029129"/>
            <a:ext cx="4572000" cy="369332"/>
          </a:xfrm>
          <a:prstGeom prst="rect">
            <a:avLst/>
          </a:prstGeom>
          <a:noFill/>
        </p:spPr>
        <p:txBody>
          <a:bodyPr wrap="square">
            <a:spAutoFit/>
          </a:bodyPr>
          <a:lstStyle/>
          <a:p>
            <a:pPr algn="l"/>
            <a:r>
              <a:rPr lang="en-US" b="1" i="0" dirty="0">
                <a:solidFill>
                  <a:srgbClr val="171717"/>
                </a:solidFill>
                <a:effectLst/>
                <a:latin typeface="Segoe UI" panose="020B0502040204020203" pitchFamily="34" charset="0"/>
              </a:rPr>
              <a:t>Azure resources for Computer Vision</a:t>
            </a:r>
          </a:p>
        </p:txBody>
      </p:sp>
      <p:sp>
        <p:nvSpPr>
          <p:cNvPr id="10" name="TextBox 9">
            <a:extLst>
              <a:ext uri="{FF2B5EF4-FFF2-40B4-BE49-F238E27FC236}">
                <a16:creationId xmlns:a16="http://schemas.microsoft.com/office/drawing/2014/main" id="{21940ED8-F70B-2A16-5692-2562B41F9E13}"/>
              </a:ext>
            </a:extLst>
          </p:cNvPr>
          <p:cNvSpPr txBox="1"/>
          <p:nvPr/>
        </p:nvSpPr>
        <p:spPr>
          <a:xfrm>
            <a:off x="1905000" y="3594795"/>
            <a:ext cx="4572000" cy="369332"/>
          </a:xfrm>
          <a:prstGeom prst="rect">
            <a:avLst/>
          </a:prstGeom>
          <a:noFill/>
        </p:spPr>
        <p:txBody>
          <a:bodyPr wrap="square">
            <a:spAutoFit/>
          </a:bodyPr>
          <a:lstStyle/>
          <a:p>
            <a:r>
              <a:rPr lang="en-US" b="1" i="0" dirty="0">
                <a:solidFill>
                  <a:srgbClr val="171717"/>
                </a:solidFill>
                <a:effectLst/>
                <a:latin typeface="Segoe UI" panose="020B0502040204020203" pitchFamily="34" charset="0"/>
              </a:rPr>
              <a:t>Computer Vision</a:t>
            </a:r>
            <a:r>
              <a:rPr lang="en-US" b="0" i="0" dirty="0">
                <a:solidFill>
                  <a:srgbClr val="171717"/>
                </a:solidFill>
                <a:effectLst/>
                <a:latin typeface="Segoe UI" panose="020B0502040204020203" pitchFamily="34" charset="0"/>
              </a:rPr>
              <a:t>:</a:t>
            </a:r>
            <a:endParaRPr lang="en-US" dirty="0"/>
          </a:p>
        </p:txBody>
      </p:sp>
      <p:sp>
        <p:nvSpPr>
          <p:cNvPr id="12" name="TextBox 11">
            <a:extLst>
              <a:ext uri="{FF2B5EF4-FFF2-40B4-BE49-F238E27FC236}">
                <a16:creationId xmlns:a16="http://schemas.microsoft.com/office/drawing/2014/main" id="{CBD0D4BD-3634-FB94-B8CC-E72BA58BE8B8}"/>
              </a:ext>
            </a:extLst>
          </p:cNvPr>
          <p:cNvSpPr txBox="1"/>
          <p:nvPr/>
        </p:nvSpPr>
        <p:spPr>
          <a:xfrm>
            <a:off x="1905000" y="4160461"/>
            <a:ext cx="4572000" cy="369332"/>
          </a:xfrm>
          <a:prstGeom prst="rect">
            <a:avLst/>
          </a:prstGeom>
          <a:noFill/>
        </p:spPr>
        <p:txBody>
          <a:bodyPr wrap="square">
            <a:spAutoFit/>
          </a:bodyPr>
          <a:lstStyle/>
          <a:p>
            <a:r>
              <a:rPr lang="en-US" b="1" i="0" dirty="0">
                <a:solidFill>
                  <a:srgbClr val="171717"/>
                </a:solidFill>
                <a:effectLst/>
                <a:latin typeface="Segoe UI" panose="020B0502040204020203" pitchFamily="34" charset="0"/>
              </a:rPr>
              <a:t>Cognitive Services</a:t>
            </a:r>
            <a:endParaRPr lang="en-US" dirty="0"/>
          </a:p>
        </p:txBody>
      </p:sp>
    </p:spTree>
    <p:extLst>
      <p:ext uri="{BB962C8B-B14F-4D97-AF65-F5344CB8AC3E}">
        <p14:creationId xmlns:p14="http://schemas.microsoft.com/office/powerpoint/2010/main" val="3219272347"/>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7944</TotalTime>
  <Words>816</Words>
  <Application>Microsoft Office PowerPoint</Application>
  <PresentationFormat>On-screen Show (4:3)</PresentationFormat>
  <Paragraphs>83</Paragraphs>
  <Slides>19</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Calibri</vt:lpstr>
      <vt:lpstr>Cocogoose</vt:lpstr>
      <vt:lpstr>Segoe UI</vt:lpstr>
      <vt:lpstr>2_Office Theme</vt:lpstr>
      <vt:lpstr>1_Office Theme</vt:lpstr>
      <vt:lpstr>PowerPoint Presentation</vt:lpstr>
      <vt:lpstr>PowerPoint Presentation</vt:lpstr>
      <vt:lpstr>Azure Cognitive Services</vt:lpstr>
      <vt:lpstr>Azure Cognitive Services</vt:lpstr>
      <vt:lpstr>What is Computer Vision ?</vt:lpstr>
      <vt:lpstr>Computer Vision</vt:lpstr>
      <vt:lpstr>Computer Vision</vt:lpstr>
      <vt:lpstr>Computer Vision Applications</vt:lpstr>
      <vt:lpstr>Azure Computer Vision</vt:lpstr>
      <vt:lpstr>Analyzing Image</vt:lpstr>
      <vt:lpstr>Analyzing Image</vt:lpstr>
      <vt:lpstr>Analyzing Image</vt:lpstr>
      <vt:lpstr>Image Classification</vt:lpstr>
      <vt:lpstr>Understand Image Classification</vt:lpstr>
      <vt:lpstr>Azure Custom Vision Service</vt:lpstr>
      <vt:lpstr>Object Detection</vt:lpstr>
      <vt:lpstr>Optical Character Recognition</vt:lpstr>
      <vt:lpstr>Facial Detection , Analysis , Recognition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Ramakant Rode</dc:creator>
  <cp:lastModifiedBy>AMOL</cp:lastModifiedBy>
  <cp:revision>374</cp:revision>
  <dcterms:created xsi:type="dcterms:W3CDTF">2014-07-01T10:28:01Z</dcterms:created>
  <dcterms:modified xsi:type="dcterms:W3CDTF">2022-06-19T08:24:24Z</dcterms:modified>
</cp:coreProperties>
</file>