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7"/>
  </p:notesMasterIdLst>
  <p:sldIdLst>
    <p:sldId id="258" r:id="rId3"/>
    <p:sldId id="271" r:id="rId4"/>
    <p:sldId id="352" r:id="rId5"/>
    <p:sldId id="505" r:id="rId6"/>
    <p:sldId id="506" r:id="rId7"/>
    <p:sldId id="501" r:id="rId8"/>
    <p:sldId id="518" r:id="rId9"/>
    <p:sldId id="507" r:id="rId10"/>
    <p:sldId id="519" r:id="rId11"/>
    <p:sldId id="509" r:id="rId12"/>
    <p:sldId id="510" r:id="rId13"/>
    <p:sldId id="508" r:id="rId14"/>
    <p:sldId id="511" r:id="rId15"/>
    <p:sldId id="520" r:id="rId16"/>
    <p:sldId id="521" r:id="rId17"/>
    <p:sldId id="515" r:id="rId18"/>
    <p:sldId id="512" r:id="rId19"/>
    <p:sldId id="516" r:id="rId20"/>
    <p:sldId id="522" r:id="rId21"/>
    <p:sldId id="523" r:id="rId22"/>
    <p:sldId id="524" r:id="rId23"/>
    <p:sldId id="517" r:id="rId24"/>
    <p:sldId id="525"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p:scale>
          <a:sx n="118" d="100"/>
          <a:sy n="118" d="100"/>
        </p:scale>
        <p:origin x="-1434" y="72"/>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12/15/2021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12/15/2021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12/15/2021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tanford.edu/~mwaskom/software/seaborn/index.htm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tanford.edu/~mwaskom/software/seaborn/index.html" TargetMode="External"/><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solidFill>
                  <a:latin typeface="Arial" pitchFamily="34" charset="0"/>
                  <a:cs typeface="Arial" pitchFamily="34" charset="0"/>
                </a:rPr>
                <a:t>www.archerinfotech.in</a:t>
              </a:r>
              <a:endParaRPr lang="en-US" sz="1200" dirty="0">
                <a:solidFill>
                  <a:schemeClr val="bg1"/>
                </a:solidFill>
                <a:latin typeface="Arial" pitchFamily="34" charset="0"/>
                <a:cs typeface="Arial" pitchFamily="34" charset="0"/>
              </a:endParaRP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smtClean="0">
                <a:solidFill>
                  <a:srgbClr val="CC0000"/>
                </a:solidFill>
              </a:rPr>
              <a:t>Python for Beginners</a:t>
            </a:r>
            <a:endParaRPr lang="en-US" sz="2800" b="1" dirty="0">
              <a:solidFill>
                <a:srgbClr val="CC0000"/>
              </a:solidFill>
            </a:endParaRP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smtClean="0"/>
              <a:t>Archer Infotech , PUNE</a:t>
            </a:r>
            <a:endParaRPr lang="en-US" b="1" dirty="0"/>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Prediction Using Regression Line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7558839"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938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77100" cy="346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553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096000" cy="397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545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13954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985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221" y="1524000"/>
            <a:ext cx="3667125" cy="329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64" y="1837663"/>
            <a:ext cx="357939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718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599"/>
            <a:ext cx="4000500" cy="371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923" y="2819400"/>
            <a:ext cx="44862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777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fontScale="90000"/>
          </a:bodyPr>
          <a:lstStyle/>
          <a:p>
            <a:pPr algn="l"/>
            <a:r>
              <a:rPr lang="en-US" sz="2800" b="1" dirty="0" smtClean="0">
                <a:solidFill>
                  <a:srgbClr val="CC0000"/>
                </a:solidFill>
                <a:latin typeface="+mn-lt"/>
                <a:ea typeface="+mn-ea"/>
                <a:cs typeface="+mn-cs"/>
              </a:rPr>
              <a:t>Regression Equation – Mean Square Error</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819400"/>
            <a:ext cx="60769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1371600"/>
            <a:ext cx="7924800" cy="923330"/>
          </a:xfrm>
          <a:prstGeom prst="rect">
            <a:avLst/>
          </a:prstGeom>
        </p:spPr>
        <p:txBody>
          <a:bodyPr wrap="square">
            <a:spAutoFit/>
          </a:bodyPr>
          <a:lstStyle/>
          <a:p>
            <a:r>
              <a:rPr lang="en-US" dirty="0"/>
              <a:t>For Linear Regression, we use the </a:t>
            </a:r>
            <a:r>
              <a:rPr lang="en-US" b="1" dirty="0"/>
              <a:t>Mean Squared Error (MSE)</a:t>
            </a:r>
            <a:r>
              <a:rPr lang="en-US" dirty="0"/>
              <a:t> cost function, which is the average of squared error occurred between the predicted values and actual values. It can be written as:</a:t>
            </a:r>
          </a:p>
        </p:txBody>
      </p:sp>
    </p:spTree>
    <p:extLst>
      <p:ext uri="{BB962C8B-B14F-4D97-AF65-F5344CB8AC3E}">
        <p14:creationId xmlns:p14="http://schemas.microsoft.com/office/powerpoint/2010/main" val="3580426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306" y="1371600"/>
            <a:ext cx="69151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 y="2057400"/>
            <a:ext cx="829564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80847" y="5029200"/>
            <a:ext cx="8600440" cy="1200329"/>
          </a:xfrm>
          <a:prstGeom prst="rect">
            <a:avLst/>
          </a:prstGeom>
        </p:spPr>
        <p:txBody>
          <a:bodyPr wrap="square">
            <a:spAutoFit/>
          </a:bodyPr>
          <a:lstStyle/>
          <a:p>
            <a:r>
              <a:rPr lang="en-US" b="1" dirty="0"/>
              <a:t>Residuals:</a:t>
            </a:r>
            <a:r>
              <a:rPr lang="en-US" dirty="0"/>
              <a:t> The distance between the actual value and predicted values is called residual. If the observed points are far from the regression line, then the residual will be high, and so cost function will high. If the scatter points are close to the regression line, then the residual will be small and hence the cost function.</a:t>
            </a:r>
          </a:p>
        </p:txBody>
      </p:sp>
    </p:spTree>
    <p:extLst>
      <p:ext uri="{BB962C8B-B14F-4D97-AF65-F5344CB8AC3E}">
        <p14:creationId xmlns:p14="http://schemas.microsoft.com/office/powerpoint/2010/main" val="2471351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Model Performance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57200" y="1447800"/>
            <a:ext cx="8077200" cy="3416320"/>
          </a:xfrm>
          <a:prstGeom prst="rect">
            <a:avLst/>
          </a:prstGeom>
        </p:spPr>
        <p:txBody>
          <a:bodyPr wrap="square">
            <a:spAutoFit/>
          </a:bodyPr>
          <a:lstStyle/>
          <a:p>
            <a:pPr fontAlgn="base"/>
            <a:r>
              <a:rPr lang="en-US" dirty="0"/>
              <a:t> </a:t>
            </a:r>
          </a:p>
          <a:p>
            <a:pPr fontAlgn="base"/>
            <a:r>
              <a:rPr lang="en-US" b="1" dirty="0"/>
              <a:t>R Squared Concept and Formula</a:t>
            </a:r>
            <a:r>
              <a:rPr lang="en-US" dirty="0"/>
              <a:t/>
            </a:r>
            <a:br>
              <a:rPr lang="en-US" dirty="0"/>
            </a:br>
            <a:endParaRPr lang="en-US" dirty="0"/>
          </a:p>
          <a:p>
            <a:pPr fontAlgn="base"/>
            <a:r>
              <a:rPr lang="en-US" dirty="0"/>
              <a:t>R-Squared is also known as the </a:t>
            </a:r>
            <a:r>
              <a:rPr lang="en-US" b="1" dirty="0"/>
              <a:t>Coefficient of Determination</a:t>
            </a:r>
            <a:r>
              <a:rPr lang="en-US" dirty="0" smtClean="0"/>
              <a:t>.</a:t>
            </a:r>
          </a:p>
          <a:p>
            <a:pPr fontAlgn="base"/>
            <a:endParaRPr lang="en-US" dirty="0"/>
          </a:p>
          <a:p>
            <a:pPr fontAlgn="base"/>
            <a:r>
              <a:rPr lang="en-US" dirty="0" smtClean="0"/>
              <a:t>The </a:t>
            </a:r>
            <a:r>
              <a:rPr lang="en-US" dirty="0"/>
              <a:t>value of R-Squared ranges from </a:t>
            </a:r>
            <a:r>
              <a:rPr lang="en-US" b="1" dirty="0"/>
              <a:t>0 to 1</a:t>
            </a:r>
            <a:r>
              <a:rPr lang="en-US" dirty="0"/>
              <a:t>. The higher the R-Squared value of a model, the better is the model fitting on the data</a:t>
            </a:r>
            <a:r>
              <a:rPr lang="en-US" dirty="0" smtClean="0"/>
              <a:t>.</a:t>
            </a:r>
          </a:p>
          <a:p>
            <a:pPr fontAlgn="base"/>
            <a:endParaRPr lang="en-US" dirty="0"/>
          </a:p>
          <a:p>
            <a:pPr fontAlgn="base"/>
            <a:r>
              <a:rPr lang="en-US" dirty="0" smtClean="0"/>
              <a:t>However</a:t>
            </a:r>
            <a:r>
              <a:rPr lang="en-US" dirty="0"/>
              <a:t>, if the R-Squared value is very close to 1, then there is a possibility of model </a:t>
            </a:r>
            <a:r>
              <a:rPr lang="en-US" dirty="0" err="1"/>
              <a:t>overfitting</a:t>
            </a:r>
            <a:r>
              <a:rPr lang="en-US" dirty="0"/>
              <a:t>, which should be avoided. </a:t>
            </a:r>
            <a:endParaRPr lang="en-US" dirty="0" smtClean="0"/>
          </a:p>
          <a:p>
            <a:pPr fontAlgn="base"/>
            <a:endParaRPr lang="en-US" dirty="0"/>
          </a:p>
          <a:p>
            <a:pPr fontAlgn="base"/>
            <a:r>
              <a:rPr lang="en-US" b="1" dirty="0" smtClean="0"/>
              <a:t>A </a:t>
            </a:r>
            <a:r>
              <a:rPr lang="en-US" b="1" dirty="0"/>
              <a:t>good model should have an R-Squared above 0.8.</a:t>
            </a:r>
          </a:p>
        </p:txBody>
      </p:sp>
    </p:spTree>
    <p:extLst>
      <p:ext uri="{BB962C8B-B14F-4D97-AF65-F5344CB8AC3E}">
        <p14:creationId xmlns:p14="http://schemas.microsoft.com/office/powerpoint/2010/main" val="391651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Calculation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458075" cy="353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872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0170" y="3200400"/>
            <a:ext cx="3655168" cy="707886"/>
          </a:xfrm>
          <a:prstGeom prst="rect">
            <a:avLst/>
          </a:prstGeom>
          <a:noFill/>
        </p:spPr>
        <p:txBody>
          <a:bodyPr wrap="none" rtlCol="0">
            <a:spAutoFit/>
          </a:bodyPr>
          <a:lstStyle/>
          <a:p>
            <a:pPr algn="ctr"/>
            <a:r>
              <a:rPr lang="en-US" sz="4000" b="1" dirty="0" smtClean="0">
                <a:latin typeface="Cocogoose" panose="02000000000000000000" pitchFamily="2" charset="0"/>
              </a:rPr>
              <a:t>Python – Regression</a:t>
            </a:r>
            <a:endParaRPr lang="en-PH" sz="4000" b="1" dirty="0">
              <a:latin typeface="Cocogoose" panose="02000000000000000000" pitchFamily="2" charset="0"/>
            </a:endParaRPr>
          </a:p>
        </p:txBody>
      </p:sp>
    </p:spTree>
    <p:extLst>
      <p:ext uri="{BB962C8B-B14F-4D97-AF65-F5344CB8AC3E}">
        <p14:creationId xmlns:p14="http://schemas.microsoft.com/office/powerpoint/2010/main" val="2550972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Calculation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458075" cy="353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767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Calculation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4771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72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Multiple Linear Regression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16313"/>
            <a:ext cx="7460685" cy="3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717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Polynomial Regression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57200" y="1608947"/>
            <a:ext cx="8382000" cy="646331"/>
          </a:xfrm>
          <a:prstGeom prst="rect">
            <a:avLst/>
          </a:prstGeom>
        </p:spPr>
        <p:txBody>
          <a:bodyPr wrap="square">
            <a:spAutoFit/>
          </a:bodyPr>
          <a:lstStyle/>
          <a:p>
            <a:r>
              <a:rPr lang="en-US" b="1" dirty="0"/>
              <a:t>Polynomial regression also a type of linear regression is often used to make predictions using polynomial powers of the independent variables</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90801"/>
            <a:ext cx="5181600" cy="55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46685"/>
            <a:ext cx="6781800" cy="184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185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1415772"/>
          </a:xfrm>
          <a:prstGeom prst="rect">
            <a:avLst/>
          </a:prstGeom>
          <a:noFill/>
        </p:spPr>
        <p:txBody>
          <a:bodyPr wrap="square" rtlCol="0">
            <a:spAutoFit/>
          </a:bodyPr>
          <a:lstStyle/>
          <a:p>
            <a:r>
              <a:rPr lang="en-US" sz="5400" b="1" dirty="0" smtClean="0">
                <a:solidFill>
                  <a:srgbClr val="CC0000"/>
                </a:solidFill>
              </a:rPr>
              <a:t>THANK YOU !!!</a:t>
            </a:r>
          </a:p>
          <a:p>
            <a:r>
              <a:rPr lang="en-US" sz="3200" b="1" dirty="0" smtClean="0">
                <a:solidFill>
                  <a:srgbClr val="CC0000"/>
                </a:solidFill>
              </a:rPr>
              <a:t>Amol Patil - 9822291613</a:t>
            </a:r>
            <a:endParaRPr lang="en-US" sz="3200" b="1" dirty="0">
              <a:solidFill>
                <a:srgbClr val="CC0000"/>
              </a:solidFill>
            </a:endParaRP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Regression Analysis </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686800" cy="4525963"/>
          </a:xfrm>
        </p:spPr>
        <p:txBody>
          <a:bodyPr>
            <a:noAutofit/>
          </a:bodyPr>
          <a:lstStyle/>
          <a:p>
            <a:endParaRPr lang="en-US" sz="2000" b="1" dirty="0" smtClean="0">
              <a:hlinkClick r:id="rId2"/>
            </a:endParaRPr>
          </a:p>
          <a:p>
            <a:r>
              <a:rPr lang="en-US" sz="2000" b="1" dirty="0" smtClean="0"/>
              <a:t>Regression </a:t>
            </a:r>
            <a:r>
              <a:rPr lang="en-US" sz="2000" b="1" dirty="0"/>
              <a:t>analysis </a:t>
            </a:r>
            <a:r>
              <a:rPr lang="en-US" sz="2000" dirty="0"/>
              <a:t>is a statistical method to model the relationship between a dependent (target) and independent (predictor) variables with one or more independent variables. </a:t>
            </a:r>
            <a:endParaRPr lang="en-US" sz="2000" dirty="0" smtClean="0"/>
          </a:p>
          <a:p>
            <a:endParaRPr lang="en-US" sz="2000" dirty="0"/>
          </a:p>
          <a:p>
            <a:r>
              <a:rPr lang="en-US" sz="2000" dirty="0" smtClean="0"/>
              <a:t>More </a:t>
            </a:r>
            <a:r>
              <a:rPr lang="en-US" sz="2000" dirty="0"/>
              <a:t>specifically, Regression analysis helps us to understand how the value of the dependent variable is changing corresponding to an independent variable when other independent variables are held fixed. </a:t>
            </a:r>
            <a:endParaRPr lang="en-US" sz="2000" dirty="0" smtClean="0"/>
          </a:p>
          <a:p>
            <a:endParaRPr lang="en-US" sz="2000" dirty="0"/>
          </a:p>
          <a:p>
            <a:r>
              <a:rPr lang="en-US" sz="2000" dirty="0" smtClean="0"/>
              <a:t>It </a:t>
            </a:r>
            <a:r>
              <a:rPr lang="en-US" sz="2000" dirty="0"/>
              <a:t>predicts continuous/real values such as </a:t>
            </a:r>
            <a:r>
              <a:rPr lang="en-US" sz="2000" b="1" dirty="0"/>
              <a:t>temperature, age, salary, price,</a:t>
            </a:r>
            <a:r>
              <a:rPr lang="en-US" sz="2000" dirty="0"/>
              <a:t> etc.</a:t>
            </a:r>
          </a:p>
          <a:p>
            <a:pPr marL="0" indent="0">
              <a:buNone/>
            </a:pPr>
            <a:endParaRPr lang="en-US" sz="2400" dirty="0"/>
          </a:p>
        </p:txBody>
      </p:sp>
      <p:sp>
        <p:nvSpPr>
          <p:cNvPr id="4" name="Action Button: Home 3">
            <a:hlinkClick r:id="rId3"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549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Regression Analysis </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686800" cy="4525963"/>
          </a:xfrm>
        </p:spPr>
        <p:txBody>
          <a:bodyPr>
            <a:noAutofit/>
          </a:bodyPr>
          <a:lstStyle/>
          <a:p>
            <a:r>
              <a:rPr lang="en-US" sz="2000" dirty="0"/>
              <a:t>Regression is a </a:t>
            </a:r>
            <a:r>
              <a:rPr lang="en-US" sz="2000" dirty="0">
                <a:hlinkClick r:id="rId2"/>
              </a:rPr>
              <a:t>supervised learning technique</a:t>
            </a:r>
            <a:r>
              <a:rPr lang="en-US" sz="2000" dirty="0"/>
              <a:t> which helps in finding the correlation between variables and enables us to predict the continuous output variable based on the one or more predictor variables. It is mainly used for </a:t>
            </a:r>
            <a:r>
              <a:rPr lang="en-US" sz="2000" b="1" dirty="0"/>
              <a:t>prediction, forecasting, time series modeling, and determining the causal-effect relationship between variables</a:t>
            </a:r>
            <a:r>
              <a:rPr lang="en-US" sz="2000" dirty="0"/>
              <a:t>.</a:t>
            </a:r>
            <a:endParaRPr lang="en-US" sz="2000" b="1" dirty="0" smtClean="0">
              <a:hlinkClick r:id="rId3"/>
            </a:endParaRPr>
          </a:p>
        </p:txBody>
      </p:sp>
      <p:sp>
        <p:nvSpPr>
          <p:cNvPr id="4" name="Action Button: Home 3">
            <a:hlinkClick r:id="rId4"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276600"/>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601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Types of Regressions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1487488"/>
            <a:ext cx="50006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378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Single Linear Regression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1447800"/>
            <a:ext cx="8686800" cy="1200329"/>
          </a:xfrm>
          <a:prstGeom prst="rect">
            <a:avLst/>
          </a:prstGeom>
        </p:spPr>
        <p:txBody>
          <a:bodyPr wrap="square">
            <a:spAutoFit/>
          </a:bodyPr>
          <a:lstStyle/>
          <a:p>
            <a:pPr marL="285750" indent="-285750">
              <a:buFont typeface="Arial" pitchFamily="34" charset="0"/>
              <a:buChar char="•"/>
            </a:pPr>
            <a:r>
              <a:rPr lang="en-US" dirty="0"/>
              <a:t>Linear regression is a statistical regression method which is used for predictive </a:t>
            </a:r>
            <a:r>
              <a:rPr lang="en-US" dirty="0" smtClean="0"/>
              <a:t>analysis</a:t>
            </a:r>
          </a:p>
          <a:p>
            <a:pPr marL="285750" indent="-285750">
              <a:buFont typeface="Arial" pitchFamily="34" charset="0"/>
              <a:buChar char="•"/>
            </a:pPr>
            <a:endParaRPr lang="en-US" dirty="0"/>
          </a:p>
          <a:p>
            <a:pPr marL="285750" indent="-285750">
              <a:buFont typeface="Arial" pitchFamily="34" charset="0"/>
              <a:buChar char="•"/>
            </a:pPr>
            <a:r>
              <a:rPr lang="en-US" dirty="0"/>
              <a:t>Linear regression shows the linear relationship between the independent variable (X-axis) and the dependent variable (Y-axis), hence called linear regression</a:t>
            </a:r>
          </a:p>
        </p:txBody>
      </p:sp>
      <p:sp>
        <p:nvSpPr>
          <p:cNvPr id="5" name="Rectangle 4"/>
          <p:cNvSpPr/>
          <p:nvPr/>
        </p:nvSpPr>
        <p:spPr>
          <a:xfrm>
            <a:off x="381000" y="3124200"/>
            <a:ext cx="4572000" cy="2031325"/>
          </a:xfrm>
          <a:prstGeom prst="rect">
            <a:avLst/>
          </a:prstGeom>
        </p:spPr>
        <p:txBody>
          <a:bodyPr wrap="square">
            <a:spAutoFit/>
          </a:bodyPr>
          <a:lstStyle/>
          <a:p>
            <a:r>
              <a:rPr lang="en-US" dirty="0"/>
              <a:t>The straight line in the diagram is </a:t>
            </a:r>
            <a:r>
              <a:rPr lang="en-US" b="1" dirty="0"/>
              <a:t>the best fit line</a:t>
            </a:r>
            <a:r>
              <a:rPr lang="en-US" dirty="0"/>
              <a:t>. </a:t>
            </a:r>
            <a:endParaRPr lang="en-US" dirty="0" smtClean="0"/>
          </a:p>
          <a:p>
            <a:endParaRPr lang="en-US" dirty="0"/>
          </a:p>
          <a:p>
            <a:r>
              <a:rPr lang="en-US" dirty="0" smtClean="0"/>
              <a:t>The </a:t>
            </a:r>
            <a:r>
              <a:rPr lang="en-US" dirty="0"/>
              <a:t>main goal of the simple linear regression is to consider the given data points and plot the best fit line to fit the model in the best way possible.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733" y="3087786"/>
            <a:ext cx="3690938" cy="2159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607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 – Best Fit Line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8105775" cy="362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462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smtClean="0">
                <a:solidFill>
                  <a:srgbClr val="CC0000"/>
                </a:solidFill>
                <a:latin typeface="+mn-lt"/>
                <a:ea typeface="+mn-ea"/>
                <a:cs typeface="+mn-cs"/>
              </a:rPr>
              <a:t>Regression Equation – Cost Function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349396"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681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792162"/>
          </a:xfrm>
        </p:spPr>
        <p:txBody>
          <a:bodyPr>
            <a:normAutofit fontScale="90000"/>
          </a:bodyPr>
          <a:lstStyle/>
          <a:p>
            <a:r>
              <a:rPr lang="en-US" sz="2800" b="1" dirty="0">
                <a:solidFill>
                  <a:srgbClr val="FF0000"/>
                </a:solidFill>
              </a:rPr>
              <a:t>Least Square Method – Finding the best fit line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533400" y="1295400"/>
            <a:ext cx="7848600" cy="3416320"/>
          </a:xfrm>
          <a:prstGeom prst="rect">
            <a:avLst/>
          </a:prstGeom>
        </p:spPr>
        <p:txBody>
          <a:bodyPr wrap="square">
            <a:spAutoFit/>
          </a:bodyPr>
          <a:lstStyle/>
          <a:p>
            <a:r>
              <a:rPr lang="en-US" dirty="0"/>
              <a:t>	</a:t>
            </a:r>
            <a:r>
              <a:rPr lang="en-US" dirty="0" smtClean="0"/>
              <a:t>Least </a:t>
            </a:r>
            <a:r>
              <a:rPr lang="en-US" dirty="0"/>
              <a:t>squares is a statistical method used to determine the best fit line or the regression line by minimizing the sum of squares created by a mathematical function. The “square” here refers to squaring the distance between a data point and the regression line. The line with the minimum value of the sum of square is the best-fit regression line. </a:t>
            </a:r>
            <a:endParaRPr lang="en-US" dirty="0" smtClean="0"/>
          </a:p>
          <a:p>
            <a:endParaRPr lang="en-US" dirty="0"/>
          </a:p>
          <a:p>
            <a:r>
              <a:rPr lang="en-US" dirty="0"/>
              <a:t>Regression Line, y = </a:t>
            </a:r>
            <a:r>
              <a:rPr lang="en-US" dirty="0" err="1"/>
              <a:t>mx+c</a:t>
            </a:r>
            <a:r>
              <a:rPr lang="en-US" dirty="0"/>
              <a:t> where,</a:t>
            </a:r>
          </a:p>
          <a:p>
            <a:endParaRPr lang="en-US" dirty="0"/>
          </a:p>
          <a:p>
            <a:r>
              <a:rPr lang="en-US" dirty="0"/>
              <a:t>y = Dependent </a:t>
            </a:r>
            <a:r>
              <a:rPr lang="en-US" dirty="0" smtClean="0"/>
              <a:t>Variable</a:t>
            </a:r>
            <a:endParaRPr lang="en-US" dirty="0"/>
          </a:p>
          <a:p>
            <a:r>
              <a:rPr lang="en-US" dirty="0"/>
              <a:t>x= Independent Variable </a:t>
            </a:r>
          </a:p>
          <a:p>
            <a:r>
              <a:rPr lang="en-US" dirty="0" smtClean="0"/>
              <a:t>c </a:t>
            </a:r>
            <a:r>
              <a:rPr lang="en-US" dirty="0"/>
              <a:t>= y-Intercept</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609850"/>
            <a:ext cx="28575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935" y="3657600"/>
            <a:ext cx="38004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814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9030</TotalTime>
  <Words>259</Words>
  <Application>Microsoft Office PowerPoint</Application>
  <PresentationFormat>On-screen Show (4:3)</PresentationFormat>
  <Paragraphs>59</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2_Office Theme</vt:lpstr>
      <vt:lpstr>1_Office Theme</vt:lpstr>
      <vt:lpstr>PowerPoint Presentation</vt:lpstr>
      <vt:lpstr>PowerPoint Presentation</vt:lpstr>
      <vt:lpstr>Regression Analysis </vt:lpstr>
      <vt:lpstr>Regression Analysis </vt:lpstr>
      <vt:lpstr>Types of Regressions</vt:lpstr>
      <vt:lpstr>Single Linear Regression</vt:lpstr>
      <vt:lpstr>Regression Equation – Best Fit Line</vt:lpstr>
      <vt:lpstr>Regression Equation – Cost Function</vt:lpstr>
      <vt:lpstr>Least Square Method – Finding the best fit line</vt:lpstr>
      <vt:lpstr>Prediction Using Regression Line</vt:lpstr>
      <vt:lpstr>Regression Equation</vt:lpstr>
      <vt:lpstr>Regression Equation</vt:lpstr>
      <vt:lpstr>Regression Equation</vt:lpstr>
      <vt:lpstr>Regression Equation</vt:lpstr>
      <vt:lpstr>Regression Equation</vt:lpstr>
      <vt:lpstr>Regression Equation – Mean Square Error</vt:lpstr>
      <vt:lpstr>Regression Equation</vt:lpstr>
      <vt:lpstr>Model Performance</vt:lpstr>
      <vt:lpstr>Calculation </vt:lpstr>
      <vt:lpstr>Calculation </vt:lpstr>
      <vt:lpstr>Calculation </vt:lpstr>
      <vt:lpstr>Multiple Linear Regression</vt:lpstr>
      <vt:lpstr>Polynomial Regression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397</cp:revision>
  <dcterms:created xsi:type="dcterms:W3CDTF">2014-07-01T10:28:01Z</dcterms:created>
  <dcterms:modified xsi:type="dcterms:W3CDTF">2021-12-15T02:02:53Z</dcterms:modified>
</cp:coreProperties>
</file>