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26"/>
  </p:notesMasterIdLst>
  <p:sldIdLst>
    <p:sldId id="258" r:id="rId3"/>
    <p:sldId id="271" r:id="rId4"/>
    <p:sldId id="352" r:id="rId5"/>
    <p:sldId id="521" r:id="rId6"/>
    <p:sldId id="505" r:id="rId7"/>
    <p:sldId id="518" r:id="rId8"/>
    <p:sldId id="519" r:id="rId9"/>
    <p:sldId id="520" r:id="rId10"/>
    <p:sldId id="522" r:id="rId11"/>
    <p:sldId id="506" r:id="rId12"/>
    <p:sldId id="523" r:id="rId13"/>
    <p:sldId id="501" r:id="rId14"/>
    <p:sldId id="509" r:id="rId15"/>
    <p:sldId id="507" r:id="rId16"/>
    <p:sldId id="516" r:id="rId17"/>
    <p:sldId id="524" r:id="rId18"/>
    <p:sldId id="526" r:id="rId19"/>
    <p:sldId id="525" r:id="rId20"/>
    <p:sldId id="528" r:id="rId21"/>
    <p:sldId id="529" r:id="rId22"/>
    <p:sldId id="527" r:id="rId23"/>
    <p:sldId id="530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18" d="100"/>
          <a:sy n="118" d="100"/>
        </p:scale>
        <p:origin x="-1434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B232-659E-4EFB-8341-400B84E9F21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E2E5-B69C-4E32-926B-233912AE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6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6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1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7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confusion_matrix.html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scikit-learn.org/stable/modules/generated/sklearn.metrics.classification_report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495800"/>
            <a:ext cx="9144000" cy="2362200"/>
            <a:chOff x="0" y="4495800"/>
            <a:chExt cx="9144000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495800"/>
              <a:ext cx="2276793" cy="18766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4485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Python for Beginners</a:t>
            </a:r>
            <a:endParaRPr lang="en-US" sz="2800" b="1" dirty="0">
              <a:solidFill>
                <a:srgbClr val="CC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9834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Archer Infotech , PUNE</a:t>
            </a:r>
            <a:endParaRPr lang="en-US" b="1" dirty="0"/>
          </a:p>
        </p:txBody>
      </p:sp>
      <p:pic>
        <p:nvPicPr>
          <p:cNvPr id="3074" name="Picture 2" descr="D:\YOGESH\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Logistic Function 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343400" cy="248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648200"/>
            <a:ext cx="7658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Logistic Function 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96275" cy="378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Linear Vs. Logistic </a:t>
            </a:r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Regression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00"/>
            <a:ext cx="4953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6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Examples of Logistic Regression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3009900" cy="304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38" y="1323978"/>
            <a:ext cx="310576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38" y="3042942"/>
            <a:ext cx="29049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3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Regression Equation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49396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Performance – Confusion Matrix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6196" y="1219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A confusion matrix is a table that is often used to </a:t>
            </a:r>
            <a:r>
              <a:rPr lang="en-US" b="1" dirty="0"/>
              <a:t>describe the performance of a classification model</a:t>
            </a:r>
            <a:r>
              <a:rPr lang="en-US" dirty="0"/>
              <a:t> (or "classifier") on a set of test data for which the true values are known. 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2762250" cy="145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946" y="4267200"/>
            <a:ext cx="8480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are two possible predicted classes: "yes" and "no</a:t>
            </a:r>
            <a:r>
              <a:rPr lang="en-US" dirty="0" smtClean="0"/>
              <a:t>".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classifier made a total of 165 predictions (e.g., 165 patients were being tested for the presence of that disease).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Out of those 165 cases, the classifier predicted "yes" 110 times, and "no" 55 times.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reality, 105 patients in the sample have the disease, and 60 patients do not.</a:t>
            </a:r>
          </a:p>
        </p:txBody>
      </p:sp>
    </p:spTree>
    <p:extLst>
      <p:ext uri="{BB962C8B-B14F-4D97-AF65-F5344CB8AC3E}">
        <p14:creationId xmlns:p14="http://schemas.microsoft.com/office/powerpoint/2010/main" val="3916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Performance – Confusion Matrix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432" y="1294686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True Positive (TP) 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predicted value matches the actual value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actual value was positive and the model predicted a positive </a:t>
            </a:r>
            <a:r>
              <a:rPr lang="en-US" dirty="0" smtClean="0">
                <a:solidFill>
                  <a:srgbClr val="222222"/>
                </a:solidFill>
                <a:latin typeface="Lato"/>
              </a:rPr>
              <a:t>value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222222"/>
              </a:solidFill>
              <a:latin typeface="Lato"/>
            </a:endParaRPr>
          </a:p>
          <a:p>
            <a:r>
              <a:rPr lang="en-US" b="1" dirty="0">
                <a:solidFill>
                  <a:srgbClr val="222222"/>
                </a:solidFill>
                <a:latin typeface="Lato"/>
              </a:rPr>
              <a:t>True Negative (TN) 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predicted value matches the actual value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actual value was negative and the model predicted a negative </a:t>
            </a:r>
            <a:r>
              <a:rPr lang="en-US" dirty="0" smtClean="0">
                <a:solidFill>
                  <a:srgbClr val="222222"/>
                </a:solidFill>
                <a:latin typeface="Lato"/>
              </a:rPr>
              <a:t>value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222222"/>
              </a:solidFill>
              <a:latin typeface="Lato"/>
            </a:endParaRPr>
          </a:p>
          <a:p>
            <a:r>
              <a:rPr lang="en-US" b="1" dirty="0">
                <a:solidFill>
                  <a:srgbClr val="222222"/>
                </a:solidFill>
                <a:latin typeface="Lato"/>
              </a:rPr>
              <a:t>False Positive (FP) – Type 1 error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predicted value was falsely predicted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actual value was negative but the model predicted a positive value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Also known as the </a:t>
            </a:r>
            <a:r>
              <a:rPr lang="en-US" b="1" dirty="0">
                <a:solidFill>
                  <a:srgbClr val="222222"/>
                </a:solidFill>
                <a:latin typeface="Lato"/>
              </a:rPr>
              <a:t>Type 1 </a:t>
            </a:r>
            <a:r>
              <a:rPr lang="en-US" b="1" dirty="0" smtClean="0">
                <a:solidFill>
                  <a:srgbClr val="222222"/>
                </a:solidFill>
                <a:latin typeface="Lato"/>
              </a:rPr>
              <a:t>error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222222"/>
              </a:solidFill>
              <a:latin typeface="Lato"/>
            </a:endParaRPr>
          </a:p>
          <a:p>
            <a:r>
              <a:rPr lang="en-US" b="1" dirty="0">
                <a:solidFill>
                  <a:srgbClr val="222222"/>
                </a:solidFill>
                <a:latin typeface="Lato"/>
              </a:rPr>
              <a:t>False Negative (FN) – Type 2 error</a:t>
            </a:r>
            <a:endParaRPr lang="en-US" dirty="0">
              <a:solidFill>
                <a:srgbClr val="222222"/>
              </a:solidFill>
              <a:latin typeface="Lato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predicted value was falsely predicted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The actual value was positive but the model predicted a negative value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Lato"/>
              </a:rPr>
              <a:t>Also known as the </a:t>
            </a:r>
            <a:r>
              <a:rPr lang="en-US" b="1" dirty="0">
                <a:solidFill>
                  <a:srgbClr val="222222"/>
                </a:solidFill>
                <a:latin typeface="Lato"/>
              </a:rPr>
              <a:t>Type 2 error</a:t>
            </a:r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155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Performance – Confusion Matrix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8" y="1371600"/>
            <a:ext cx="24193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33800" y="13716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True Positive (TP) = 560; meaning 560 positive class data points were correctly classified by the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/>
              <a:t>True Negative (TN) = 330; meaning 330 negative class data points were correctly classified by the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/>
              <a:t>False Positive (FP) = 60; meaning 60 negative class data points were incorrectly classified as belonging to the positive class by the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/>
              <a:t>False Negative (FN) = 50; meaning 50 positive class data points were incorrectly classified as belonging to the negative class by the model</a:t>
            </a:r>
          </a:p>
        </p:txBody>
      </p:sp>
    </p:spTree>
    <p:extLst>
      <p:ext uri="{BB962C8B-B14F-4D97-AF65-F5344CB8AC3E}">
        <p14:creationId xmlns:p14="http://schemas.microsoft.com/office/powerpoint/2010/main" val="5927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</a:rPr>
              <a:t>Why Need </a:t>
            </a:r>
            <a:r>
              <a:rPr lang="en-US" sz="2800" b="1" dirty="0">
                <a:solidFill>
                  <a:srgbClr val="CC0000"/>
                </a:solidFill>
              </a:rPr>
              <a:t>Confusion </a:t>
            </a:r>
            <a:r>
              <a:rPr lang="en-US" sz="2800" b="1" dirty="0" smtClean="0">
                <a:solidFill>
                  <a:srgbClr val="CC0000"/>
                </a:solidFill>
              </a:rPr>
              <a:t>Matrix ?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048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43400" y="137160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 = 30, TN = 930, FP = 30, FN = 10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29813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91000" y="310252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96%! Not bad!</a:t>
            </a:r>
          </a:p>
          <a:p>
            <a:r>
              <a:rPr lang="en-US" dirty="0"/>
              <a:t>But it is giving the wrong idea about the result.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Our model is saying “I can predict sick people 96% of the time”. However, it is doing the opposite.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predicting the people who will not get sick with 96% accuracy while the sick are spreading the virus!</a:t>
            </a:r>
          </a:p>
        </p:txBody>
      </p:sp>
    </p:spTree>
    <p:extLst>
      <p:ext uri="{BB962C8B-B14F-4D97-AF65-F5344CB8AC3E}">
        <p14:creationId xmlns:p14="http://schemas.microsoft.com/office/powerpoint/2010/main" val="6077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</a:rPr>
              <a:t>Precision Vs. Recall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847" y="1447800"/>
            <a:ext cx="898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Precision tells us how many of the correctly predicted cases actually turned out to be positive.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2019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2981077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Recall tells us how many of the actual positive cases we were able to predict correctly with our model.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4114800"/>
            <a:ext cx="1704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1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6874" y="3200400"/>
            <a:ext cx="5041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Cocogoose" panose="02000000000000000000" pitchFamily="2" charset="0"/>
              </a:rPr>
              <a:t>Python – Logistic Regression</a:t>
            </a:r>
            <a:endParaRPr lang="en-PH" sz="4000" b="1" dirty="0">
              <a:latin typeface="Cocogoos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</a:rPr>
              <a:t>Precision Vs. Recall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282638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01800"/>
            <a:ext cx="2333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5588" y="3505200"/>
            <a:ext cx="9209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50% percent of the correctly predicted cases turned out to be positive cases. Whereas 75% of the positives were successfully predicted by our model. Awesome!</a:t>
            </a:r>
          </a:p>
          <a:p>
            <a:endParaRPr lang="en-US" dirty="0"/>
          </a:p>
          <a:p>
            <a:r>
              <a:rPr lang="en-US" dirty="0"/>
              <a:t>Precision is a useful metric in cases where False Positive is a higher concern than False Negatives.</a:t>
            </a:r>
          </a:p>
          <a:p>
            <a:endParaRPr lang="en-US" dirty="0"/>
          </a:p>
          <a:p>
            <a:r>
              <a:rPr lang="en-US" dirty="0"/>
              <a:t>Precision is important in music or video recommendation systems, e-commerce websites, etc. Wrong results could lead to customer churn and be harmful to the business.</a:t>
            </a:r>
          </a:p>
          <a:p>
            <a:endParaRPr lang="en-US" dirty="0"/>
          </a:p>
          <a:p>
            <a:r>
              <a:rPr lang="en-US" dirty="0"/>
              <a:t>Recall is a useful metric in cases where False Negative trumps False Positive.</a:t>
            </a:r>
          </a:p>
          <a:p>
            <a:endParaRPr lang="en-US" dirty="0"/>
          </a:p>
          <a:p>
            <a:r>
              <a:rPr lang="en-US" dirty="0"/>
              <a:t>Recall is important in medical cases where it doesn’t matter whether we raise a false alarm but the actual positive cases should not go undetected!</a:t>
            </a:r>
          </a:p>
        </p:txBody>
      </p:sp>
    </p:spTree>
    <p:extLst>
      <p:ext uri="{BB962C8B-B14F-4D97-AF65-F5344CB8AC3E}">
        <p14:creationId xmlns:p14="http://schemas.microsoft.com/office/powerpoint/2010/main" val="24340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Performance – F1 Score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958" y="1447800"/>
            <a:ext cx="79578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practice, when we try to increase the precision of our model, the recall goes down, and vice-versa. The F1-score captures both the trends in a single value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F1-score is a harmonic mean of Precision and Recall</a:t>
            </a:r>
            <a:r>
              <a:rPr lang="en-US" dirty="0"/>
              <a:t>, and so it gives a combined idea about these two metrics. It is maximum when Precision is equal to Recall.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90" y="2575500"/>
            <a:ext cx="25431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8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Python Matrix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958" y="1447800"/>
            <a:ext cx="85674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Sklearn</a:t>
            </a:r>
            <a:r>
              <a:rPr lang="en-US" dirty="0"/>
              <a:t> has two great functions: </a:t>
            </a:r>
            <a:r>
              <a:rPr lang="en-US" b="1" dirty="0" err="1"/>
              <a:t>confusion_matrix</a:t>
            </a:r>
            <a:r>
              <a:rPr lang="en-US" b="1" dirty="0"/>
              <a:t>()</a:t>
            </a:r>
            <a:r>
              <a:rPr lang="en-US" dirty="0"/>
              <a:t> and </a:t>
            </a:r>
            <a:r>
              <a:rPr lang="en-US" b="1" dirty="0" err="1"/>
              <a:t>classification_report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 err="1"/>
              <a:t>Sklearn</a:t>
            </a:r>
            <a:r>
              <a:rPr lang="en-US" dirty="0"/>
              <a:t> </a:t>
            </a:r>
            <a:r>
              <a:rPr lang="en-US" b="1" dirty="0" err="1">
                <a:hlinkClick r:id="rId3"/>
              </a:rPr>
              <a:t>confusion_matrix</a:t>
            </a:r>
            <a:r>
              <a:rPr lang="en-US" b="1" dirty="0">
                <a:hlinkClick r:id="rId3"/>
              </a:rPr>
              <a:t>()</a:t>
            </a:r>
            <a:r>
              <a:rPr lang="en-US" dirty="0"/>
              <a:t> returns the values of the Confusion matrix.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takes </a:t>
            </a:r>
            <a:r>
              <a:rPr lang="en-US" dirty="0"/>
              <a:t>the rows as Actual values and the columns as Predicted values. The rest of the concept remains the same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 </a:t>
            </a:r>
            <a:r>
              <a:rPr lang="en-US" b="1" dirty="0" err="1">
                <a:hlinkClick r:id="rId4"/>
              </a:rPr>
              <a:t>classification_report</a:t>
            </a:r>
            <a:r>
              <a:rPr lang="en-US" b="1" dirty="0">
                <a:hlinkClick r:id="rId4"/>
              </a:rPr>
              <a:t>()</a:t>
            </a:r>
            <a:r>
              <a:rPr lang="en-US" dirty="0"/>
              <a:t> outputs precision, recall and f1-score for each target class. In addition to this, it also has some extra values: </a:t>
            </a:r>
            <a:r>
              <a:rPr lang="en-US" b="1" dirty="0"/>
              <a:t>micro </a:t>
            </a:r>
            <a:r>
              <a:rPr lang="en-US" b="1" dirty="0" err="1"/>
              <a:t>avg</a:t>
            </a:r>
            <a:r>
              <a:rPr lang="en-US" dirty="0"/>
              <a:t>, </a:t>
            </a:r>
            <a:r>
              <a:rPr lang="en-US" b="1" dirty="0"/>
              <a:t>macro </a:t>
            </a:r>
            <a:r>
              <a:rPr lang="en-US" b="1" dirty="0" err="1"/>
              <a:t>avg</a:t>
            </a:r>
            <a:r>
              <a:rPr lang="en-US" dirty="0"/>
              <a:t>, and </a:t>
            </a:r>
            <a:r>
              <a:rPr lang="en-US" b="1" dirty="0"/>
              <a:t>weighted </a:t>
            </a:r>
            <a:r>
              <a:rPr lang="en-US" b="1" dirty="0" err="1"/>
              <a:t>avg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36290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71987"/>
            <a:ext cx="2295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4495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CC0000"/>
                </a:solidFill>
              </a:rPr>
              <a:t>THANK YOU !!!</a:t>
            </a:r>
          </a:p>
          <a:p>
            <a:r>
              <a:rPr lang="en-US" sz="3200" b="1" dirty="0" smtClean="0">
                <a:solidFill>
                  <a:srgbClr val="CC0000"/>
                </a:solidFill>
              </a:rPr>
              <a:t>Amol Patil - 9822291613</a:t>
            </a:r>
            <a:endParaRPr lang="en-US" sz="3200" b="1" dirty="0">
              <a:solidFill>
                <a:srgbClr val="CC0000"/>
              </a:solidFill>
            </a:endParaRP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Logistic Regression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5528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0775"/>
            <a:ext cx="35052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95425"/>
            <a:ext cx="3019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35" y="2390775"/>
            <a:ext cx="3481066" cy="344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4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Logistic Regression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93" y="1295400"/>
            <a:ext cx="8915400" cy="4525963"/>
          </a:xfrm>
        </p:spPr>
        <p:txBody>
          <a:bodyPr>
            <a:no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Logistic </a:t>
            </a:r>
            <a:r>
              <a:rPr lang="en-US" sz="2000" b="1" dirty="0"/>
              <a:t>regression </a:t>
            </a:r>
            <a:r>
              <a:rPr lang="en-US" sz="2000" dirty="0"/>
              <a:t>is one of the most popular Machine Learning algorithms, which comes under the Supervised Learning technique. It is used for predicting the categorical dependent variable using a given set of independent variables.</a:t>
            </a:r>
          </a:p>
          <a:p>
            <a:endParaRPr lang="en-US" sz="2000" dirty="0" smtClean="0"/>
          </a:p>
          <a:p>
            <a:r>
              <a:rPr lang="en-US" sz="2000" dirty="0" smtClean="0"/>
              <a:t>Logistic </a:t>
            </a:r>
            <a:r>
              <a:rPr lang="en-US" sz="2000" dirty="0"/>
              <a:t>regression predicts the output of a categorical dependent variable. Therefore the outcome must be a categorical or discrete value. It can be either Yes or No, 0 or 1, true or False, etc. but instead of giving the exact value as 0 and 1, </a:t>
            </a:r>
            <a:r>
              <a:rPr lang="en-US" sz="2000" b="1" dirty="0"/>
              <a:t>it gives the probabilistic values which lie between 0 and 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In Logistic regression, instead of fitting a regression line, we fit an "S" shaped logistic function, which predicts two maximum values (0 or 1).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Logistic Regression ?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0382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Logistic Regression ?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5592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2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Logistic Regression ?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54813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5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Logistic Regression ?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0" y="1447800"/>
            <a:ext cx="43148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7215188" cy="235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Logistic Regression ?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067978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46482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79" y="3455300"/>
            <a:ext cx="4543426" cy="224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9127</TotalTime>
  <Words>663</Words>
  <Application>Microsoft Office PowerPoint</Application>
  <PresentationFormat>On-screen Show (4:3)</PresentationFormat>
  <Paragraphs>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2_Office Theme</vt:lpstr>
      <vt:lpstr>1_Office Theme</vt:lpstr>
      <vt:lpstr>PowerPoint Presentation</vt:lpstr>
      <vt:lpstr>PowerPoint Presentation</vt:lpstr>
      <vt:lpstr>Logistic Regression</vt:lpstr>
      <vt:lpstr>Logistic Regression</vt:lpstr>
      <vt:lpstr>What is Logistic Regression ?</vt:lpstr>
      <vt:lpstr>What is Logistic Regression ?</vt:lpstr>
      <vt:lpstr>What is Logistic Regression ?</vt:lpstr>
      <vt:lpstr>What is Logistic Regression ?</vt:lpstr>
      <vt:lpstr>What is Logistic Regression ?</vt:lpstr>
      <vt:lpstr>Logistic Function </vt:lpstr>
      <vt:lpstr>Logistic Function </vt:lpstr>
      <vt:lpstr>Linear Vs. Logistic Regression</vt:lpstr>
      <vt:lpstr>Examples of Logistic Regression</vt:lpstr>
      <vt:lpstr>Regression Equation</vt:lpstr>
      <vt:lpstr>Model Performance – Confusion Matrix</vt:lpstr>
      <vt:lpstr>Model Performance – Confusion Matrix</vt:lpstr>
      <vt:lpstr>Model Performance – Confusion Matrix</vt:lpstr>
      <vt:lpstr>Why Need Confusion Matrix ?</vt:lpstr>
      <vt:lpstr>Precision Vs. Recall</vt:lpstr>
      <vt:lpstr>Precision Vs. Recall</vt:lpstr>
      <vt:lpstr>Model Performance – F1 Score</vt:lpstr>
      <vt:lpstr>Python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Ramakant Rode</dc:creator>
  <cp:lastModifiedBy>AMOL</cp:lastModifiedBy>
  <cp:revision>403</cp:revision>
  <dcterms:created xsi:type="dcterms:W3CDTF">2014-07-01T10:28:01Z</dcterms:created>
  <dcterms:modified xsi:type="dcterms:W3CDTF">2021-12-15T01:57:47Z</dcterms:modified>
</cp:coreProperties>
</file>