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25"/>
  </p:notesMasterIdLst>
  <p:sldIdLst>
    <p:sldId id="258" r:id="rId3"/>
    <p:sldId id="271" r:id="rId4"/>
    <p:sldId id="352" r:id="rId5"/>
    <p:sldId id="353" r:id="rId6"/>
    <p:sldId id="355" r:id="rId7"/>
    <p:sldId id="356" r:id="rId8"/>
    <p:sldId id="357" r:id="rId9"/>
    <p:sldId id="358" r:id="rId10"/>
    <p:sldId id="359" r:id="rId11"/>
    <p:sldId id="361" r:id="rId12"/>
    <p:sldId id="360" r:id="rId13"/>
    <p:sldId id="381" r:id="rId14"/>
    <p:sldId id="377" r:id="rId15"/>
    <p:sldId id="378" r:id="rId16"/>
    <p:sldId id="368" r:id="rId17"/>
    <p:sldId id="369" r:id="rId18"/>
    <p:sldId id="380" r:id="rId19"/>
    <p:sldId id="370" r:id="rId20"/>
    <p:sldId id="379" r:id="rId21"/>
    <p:sldId id="371" r:id="rId22"/>
    <p:sldId id="372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B232-659E-4EFB-8341-400B84E9F21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E2E5-B69C-4E32-926B-233912AE4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1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6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026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6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10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7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3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495800"/>
            <a:ext cx="9144000" cy="2362200"/>
            <a:chOff x="0" y="4495800"/>
            <a:chExt cx="9144000" cy="2362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495800"/>
              <a:ext cx="2276793" cy="18766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4485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</a:rPr>
              <a:t>Java Basics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98346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Archer Infotech , PUNE</a:t>
            </a:r>
          </a:p>
          <a:p>
            <a:r>
              <a:rPr lang="en-US" b="1" dirty="0"/>
              <a:t>AMOL – 98222 91613</a:t>
            </a:r>
          </a:p>
        </p:txBody>
      </p:sp>
      <p:pic>
        <p:nvPicPr>
          <p:cNvPr id="3074" name="Picture 2" descr="D:\YOGESH\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Static keyword 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3A599-F2E7-B242-3EC7-E6CFC64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88" y="1295400"/>
            <a:ext cx="4995424" cy="44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Static Blocks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35A33-3C08-4CD0-89C7-118A8FA228C6}"/>
              </a:ext>
            </a:extLst>
          </p:cNvPr>
          <p:cNvSpPr txBox="1"/>
          <p:nvPr/>
        </p:nvSpPr>
        <p:spPr>
          <a:xfrm>
            <a:off x="76200" y="1524000"/>
            <a:ext cx="8991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If you need to do the computation in order to initialize your static variables, you can declare a static block that gets executed exactly once, when the class is first loaded.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It is executed before the main method at the time of class loading.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Can have multiple static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Static blocks can access only static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7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Instance Initializer Block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67B5B-2E02-D6F9-FFF1-619CBB31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9" y="1274968"/>
            <a:ext cx="3393697" cy="4852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ABA1D-8DC2-C8B0-F0A2-8E58173FEA5C}"/>
              </a:ext>
            </a:extLst>
          </p:cNvPr>
          <p:cNvSpPr txBox="1"/>
          <p:nvPr/>
        </p:nvSpPr>
        <p:spPr>
          <a:xfrm>
            <a:off x="4163961" y="1447800"/>
            <a:ext cx="47514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ork Sans" pitchFamily="2" charset="0"/>
              </a:rPr>
              <a:t>There are mainly three rules for the instance initializer block. They are as follows:</a:t>
            </a:r>
          </a:p>
          <a:p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The instance initializer block is created when instance of the class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The instance initializer block is invoked after the parent class constructor is invoked (i.e. after super() constructor call).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The instance initializer block comes in the order in which they appear.</a:t>
            </a:r>
            <a:endParaRPr lang="en-IN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2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Static Variables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35A33-3C08-4CD0-89C7-118A8FA228C6}"/>
              </a:ext>
            </a:extLst>
          </p:cNvPr>
          <p:cNvSpPr txBox="1"/>
          <p:nvPr/>
        </p:nvSpPr>
        <p:spPr>
          <a:xfrm>
            <a:off x="190500" y="1524000"/>
            <a:ext cx="8763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When a variable is declared as static, then a single copy of the variable is created and shared among all objects at the class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Static variables are, essentially, global variables. All instances of the class share the same static variable.</a:t>
            </a:r>
          </a:p>
          <a:p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We can create static variables at the class level only</a:t>
            </a:r>
          </a:p>
          <a:p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Static blocks can access only static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9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Static Methods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35A33-3C08-4CD0-89C7-118A8FA228C6}"/>
              </a:ext>
            </a:extLst>
          </p:cNvPr>
          <p:cNvSpPr txBox="1"/>
          <p:nvPr/>
        </p:nvSpPr>
        <p:spPr>
          <a:xfrm>
            <a:off x="498987" y="2057400"/>
            <a:ext cx="7353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They can only directly call other static methods.</a:t>
            </a:r>
          </a:p>
          <a:p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They can only directly access static data.</a:t>
            </a:r>
          </a:p>
          <a:p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They cannot refer to this or super in any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Cannot be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Roboto" panose="02000000000000000000" pitchFamily="2" charset="0"/>
              </a:rPr>
              <a:t>Can overload</a:t>
            </a:r>
          </a:p>
        </p:txBody>
      </p:sp>
    </p:spTree>
    <p:extLst>
      <p:ext uri="{BB962C8B-B14F-4D97-AF65-F5344CB8AC3E}">
        <p14:creationId xmlns:p14="http://schemas.microsoft.com/office/powerpoint/2010/main" val="257820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Interfaces in Java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635DF-F78A-455C-8E57-2F6075A57232}"/>
              </a:ext>
            </a:extLst>
          </p:cNvPr>
          <p:cNvSpPr txBox="1"/>
          <p:nvPr/>
        </p:nvSpPr>
        <p:spPr>
          <a:xfrm>
            <a:off x="152400" y="1676400"/>
            <a:ext cx="8610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 Interface in Java programming language is defined as an abstract type used to specify the behavior of a class.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 interface in Java is a blueprint of a </a:t>
            </a:r>
            <a:r>
              <a:rPr lang="en-US" sz="2000" b="1" dirty="0" err="1"/>
              <a:t>behaviour</a:t>
            </a:r>
            <a:r>
              <a:rPr lang="en-US" sz="2000" b="1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 Java interface contains static constants and abstract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Java class can implement 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Source Sans Pro" panose="020B0503030403020204" pitchFamily="34" charset="0"/>
              </a:rPr>
              <a:t>multiple Java Interfaces.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It is necessary that the class must implement all the methods declared in the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6434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Interface Facts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24C41-11AA-ED52-B662-1E59A10B5B84}"/>
              </a:ext>
            </a:extLst>
          </p:cNvPr>
          <p:cNvSpPr txBox="1"/>
          <p:nvPr/>
        </p:nvSpPr>
        <p:spPr>
          <a:xfrm>
            <a:off x="304800" y="1465018"/>
            <a:ext cx="85344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A Java class can implement multiple Java Interfaces. It is necessary that the class must implement all the methods declared in the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Class should override all the abstract methods declared in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The interface allows sending a message to an object without concerning which classes it belongs.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All methods in an interface are implicitly public and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An interface cannot be instantiated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An interface reference can point to objects of its implementing classes</a:t>
            </a:r>
          </a:p>
        </p:txBody>
      </p:sp>
    </p:spTree>
    <p:extLst>
      <p:ext uri="{BB962C8B-B14F-4D97-AF65-F5344CB8AC3E}">
        <p14:creationId xmlns:p14="http://schemas.microsoft.com/office/powerpoint/2010/main" val="266429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Interface Facts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24C41-11AA-ED52-B662-1E59A10B5B84}"/>
              </a:ext>
            </a:extLst>
          </p:cNvPr>
          <p:cNvSpPr txBox="1"/>
          <p:nvPr/>
        </p:nvSpPr>
        <p:spPr>
          <a:xfrm>
            <a:off x="245806" y="1399620"/>
            <a:ext cx="853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An interface can extend from one or many interfaces. Class can extend only one class but implement any number of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An interface cannot implement another Interface. It has to extend another interface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An interface which is declared inside another interface is referred as nested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At the time of declaration, interface variable must be initialized. Otherwise, the compiler will throw 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The class cannot implement two interfaces in java that have methods with same name but different return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Work Sans" pitchFamily="2" charset="0"/>
              </a:rPr>
              <a:t>Interface can contain private methods</a:t>
            </a:r>
            <a:endParaRPr lang="en-IN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8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Java 8 Interface Default Method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84BAB-0CFF-B245-B986-A884712B0CC0}"/>
              </a:ext>
            </a:extLst>
          </p:cNvPr>
          <p:cNvSpPr txBox="1"/>
          <p:nvPr/>
        </p:nvSpPr>
        <p:spPr>
          <a:xfrm>
            <a:off x="304800" y="1676400"/>
            <a:ext cx="8610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The reason we have default methods in interfaces is to allow the developers to add new methods to the interfaces without affecting the classes that implements these interfaces.</a:t>
            </a:r>
          </a:p>
          <a:p>
            <a:endParaRPr lang="en-US" dirty="0">
              <a:solidFill>
                <a:srgbClr val="222426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426"/>
              </a:solidFill>
              <a:latin typeface="Roboto" panose="02000000000000000000" pitchFamily="2" charset="0"/>
            </a:endParaRPr>
          </a:p>
          <a:p>
            <a:r>
              <a:rPr lang="en-IN" dirty="0"/>
              <a:t> default void </a:t>
            </a:r>
            <a:r>
              <a:rPr lang="en-IN" dirty="0" err="1"/>
              <a:t>newMethod</a:t>
            </a:r>
            <a:r>
              <a:rPr lang="en-IN" dirty="0"/>
              <a:t>(){ 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("Newly added default method");  </a:t>
            </a:r>
          </a:p>
          <a:p>
            <a:r>
              <a:rPr lang="en-IN" dirty="0"/>
              <a:t>    } </a:t>
            </a:r>
          </a:p>
          <a:p>
            <a:endParaRPr lang="en-IN" dirty="0"/>
          </a:p>
          <a:p>
            <a:r>
              <a:rPr lang="en-IN" sz="2400" dirty="0"/>
              <a:t>Can have more than one default methods</a:t>
            </a:r>
          </a:p>
          <a:p>
            <a:endParaRPr lang="en-IN" sz="2400" dirty="0"/>
          </a:p>
          <a:p>
            <a:r>
              <a:rPr lang="en-IN" sz="2400" dirty="0"/>
              <a:t>Can override Default Methods</a:t>
            </a:r>
          </a:p>
        </p:txBody>
      </p:sp>
    </p:spTree>
    <p:extLst>
      <p:ext uri="{BB962C8B-B14F-4D97-AF65-F5344CB8AC3E}">
        <p14:creationId xmlns:p14="http://schemas.microsoft.com/office/powerpoint/2010/main" val="109262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Java 8 Interface static Method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84BAB-0CFF-B245-B986-A884712B0CC0}"/>
              </a:ext>
            </a:extLst>
          </p:cNvPr>
          <p:cNvSpPr txBox="1"/>
          <p:nvPr/>
        </p:nvSpPr>
        <p:spPr>
          <a:xfrm>
            <a:off x="114300" y="1061884"/>
            <a:ext cx="8915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algn="l"/>
            <a:r>
              <a:rPr lang="en-US" sz="2400" b="0" i="0" dirty="0">
                <a:solidFill>
                  <a:srgbClr val="3A3A3A"/>
                </a:solidFill>
                <a:effectLst/>
                <a:latin typeface="Work Sans" pitchFamily="2" charset="0"/>
              </a:rPr>
              <a:t>The static methods are defined inside the interface and they cannot be overridden or changed by the classes that implement this interface.</a:t>
            </a:r>
          </a:p>
          <a:p>
            <a:pPr algn="l"/>
            <a:endParaRPr lang="en-US" sz="2400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algn="l"/>
            <a:r>
              <a:rPr lang="en-US" sz="2400" b="0" i="0" dirty="0">
                <a:solidFill>
                  <a:srgbClr val="3A3A3A"/>
                </a:solidFill>
                <a:effectLst/>
                <a:latin typeface="Work Sans" pitchFamily="2" charset="0"/>
              </a:rPr>
              <a:t>We can call these static methods by directly using the interface name.</a:t>
            </a:r>
          </a:p>
          <a:p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6C1F73-6F5D-2EE9-A255-A44FA53E9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0044"/>
              </p:ext>
            </p:extLst>
          </p:nvPr>
        </p:nvGraphicFramePr>
        <p:xfrm>
          <a:off x="3255706" y="3627120"/>
          <a:ext cx="5982462" cy="2468880"/>
        </p:xfrm>
        <a:graphic>
          <a:graphicData uri="http://schemas.openxmlformats.org/drawingml/2006/table">
            <a:tbl>
              <a:tblPr/>
              <a:tblGrid>
                <a:gridCol w="5982462">
                  <a:extLst>
                    <a:ext uri="{9D8B030D-6E8A-4147-A177-3AD203B41FA5}">
                      <a16:colId xmlns:a16="http://schemas.microsoft.com/office/drawing/2014/main" val="276133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//interface declaration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interface </a:t>
                      </a:r>
                      <a:r>
                        <a:rPr lang="en-IN" b="0" i="0" dirty="0" err="1">
                          <a:effectLst/>
                          <a:latin typeface="Monaco"/>
                        </a:rPr>
                        <a:t>TestInterface</a:t>
                      </a:r>
                      <a:r>
                        <a:rPr lang="en-IN" b="0" i="0" dirty="0">
                          <a:effectLst/>
                          <a:latin typeface="Monaco"/>
                        </a:rPr>
                        <a:t> { 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    // static method definition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    static void </a:t>
                      </a:r>
                      <a:r>
                        <a:rPr lang="en-IN" b="0" i="0" dirty="0" err="1">
                          <a:effectLst/>
                          <a:latin typeface="Monaco"/>
                        </a:rPr>
                        <a:t>static_print</a:t>
                      </a:r>
                      <a:r>
                        <a:rPr lang="en-IN" b="0" i="0" dirty="0">
                          <a:effectLst/>
                          <a:latin typeface="Monaco"/>
                        </a:rPr>
                        <a:t>()    { 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        </a:t>
                      </a:r>
                      <a:r>
                        <a:rPr lang="en-IN" b="0" i="0" dirty="0" err="1">
                          <a:effectLst/>
                          <a:latin typeface="Monaco"/>
                        </a:rPr>
                        <a:t>System.out.println</a:t>
                      </a:r>
                      <a:r>
                        <a:rPr lang="en-IN" b="0" i="0" dirty="0">
                          <a:effectLst/>
                          <a:latin typeface="Monaco"/>
                        </a:rPr>
                        <a:t>("</a:t>
                      </a:r>
                      <a:r>
                        <a:rPr lang="en-IN" b="0" i="0" dirty="0" err="1">
                          <a:effectLst/>
                          <a:latin typeface="Monaco"/>
                        </a:rPr>
                        <a:t>TestInterface</a:t>
                      </a:r>
                      <a:r>
                        <a:rPr lang="en-IN" b="0" i="0" dirty="0">
                          <a:effectLst/>
                          <a:latin typeface="Monaco"/>
                        </a:rPr>
                        <a:t>::</a:t>
                      </a:r>
                      <a:r>
                        <a:rPr lang="en-IN" b="0" i="0" dirty="0" err="1">
                          <a:effectLst/>
                          <a:latin typeface="Monaco"/>
                        </a:rPr>
                        <a:t>static_print</a:t>
                      </a:r>
                      <a:r>
                        <a:rPr lang="en-IN" b="0" i="0" dirty="0">
                          <a:effectLst/>
                          <a:latin typeface="Monaco"/>
                        </a:rPr>
                        <a:t> ()"); 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    } 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    // abstract method declaration 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    void </a:t>
                      </a:r>
                      <a:r>
                        <a:rPr lang="en-IN" b="0" i="0" dirty="0" err="1">
                          <a:effectLst/>
                          <a:latin typeface="Monaco"/>
                        </a:rPr>
                        <a:t>nonStaticMethod</a:t>
                      </a:r>
                      <a:r>
                        <a:rPr lang="en-IN" b="0" i="0" dirty="0">
                          <a:effectLst/>
                          <a:latin typeface="Monaco"/>
                        </a:rPr>
                        <a:t>(String str); </a:t>
                      </a:r>
                    </a:p>
                    <a:p>
                      <a:pPr algn="l" rtl="0" fontAlgn="base"/>
                      <a:r>
                        <a:rPr lang="en-IN" b="0" i="0" dirty="0">
                          <a:effectLst/>
                          <a:latin typeface="Monaco"/>
                        </a:rPr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6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48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3148" y="2721114"/>
            <a:ext cx="2185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b="1" dirty="0">
                <a:latin typeface="Cocogoose" panose="02000000000000000000" pitchFamily="2" charset="0"/>
              </a:rPr>
              <a:t>Core Java</a:t>
            </a:r>
          </a:p>
        </p:txBody>
      </p:sp>
    </p:spTree>
    <p:extLst>
      <p:ext uri="{BB962C8B-B14F-4D97-AF65-F5344CB8AC3E}">
        <p14:creationId xmlns:p14="http://schemas.microsoft.com/office/powerpoint/2010/main" val="2550972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Java Functional Interface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7D22B-3231-2460-4C05-BA53E2BE605B}"/>
              </a:ext>
            </a:extLst>
          </p:cNvPr>
          <p:cNvSpPr txBox="1"/>
          <p:nvPr/>
        </p:nvSpPr>
        <p:spPr>
          <a:xfrm>
            <a:off x="447368" y="1447800"/>
            <a:ext cx="8077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An Interface that contains exactly one abstract method is known as functional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It can have any number of default, static methods but can contain only one abstract method. It can also declare methods of object class.</a:t>
            </a:r>
          </a:p>
          <a:p>
            <a:endParaRPr lang="en-US" sz="2000" dirty="0"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Functional Interface is also known as </a:t>
            </a:r>
            <a:r>
              <a:rPr lang="en-US" sz="2000" b="1" dirty="0">
                <a:latin typeface="Work Sans" pitchFamily="2" charset="0"/>
              </a:rPr>
              <a:t>Single Abstract Method Interfaces or SAM Interfaces. </a:t>
            </a:r>
            <a:endParaRPr lang="en-IN" sz="2000" b="1" dirty="0">
              <a:latin typeface="Work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357AB-4B24-B218-8D73-ADD267C0B1F5}"/>
              </a:ext>
            </a:extLst>
          </p:cNvPr>
          <p:cNvSpPr txBox="1"/>
          <p:nvPr/>
        </p:nvSpPr>
        <p:spPr>
          <a:xfrm>
            <a:off x="2743200" y="466707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@FunctionalInterface  </a:t>
            </a:r>
          </a:p>
          <a:p>
            <a:r>
              <a:rPr lang="en-US" dirty="0"/>
              <a:t>interface sayable{  </a:t>
            </a:r>
          </a:p>
          <a:p>
            <a:r>
              <a:rPr lang="en-US" dirty="0"/>
              <a:t>    void say(String msg);  </a:t>
            </a:r>
          </a:p>
          <a:p>
            <a:r>
              <a:rPr lang="en-US" dirty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40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Java Marker Interface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340852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	An interface that does not have any methods, fields, or constants, </a:t>
            </a:r>
            <a:r>
              <a:rPr lang="en-US" sz="2000" dirty="0" err="1">
                <a:latin typeface="Work Sans" pitchFamily="2" charset="0"/>
              </a:rPr>
              <a:t>i.e</a:t>
            </a:r>
            <a:r>
              <a:rPr lang="en-US" sz="2000" dirty="0">
                <a:latin typeface="Work Sans" pitchFamily="2" charset="0"/>
              </a:rPr>
              <a:t>, an empty interface in java is known as Marker or Tag Interface. </a:t>
            </a:r>
          </a:p>
          <a:p>
            <a:pPr algn="l"/>
            <a:endParaRPr lang="en-US" sz="2000" dirty="0"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It is used to deliver type information at runtime to the JVM so that it can take some action based on the information received.</a:t>
            </a:r>
          </a:p>
          <a:p>
            <a:pPr algn="l"/>
            <a:endParaRPr lang="en-US" sz="2000" dirty="0"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One of the main purposes behind the ideology of marker interfaces is that they are used to convey a message to the JVM that the class implementing this type of interface has some extra functionalities.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Popular examples of marker interface in java include Cloneable, Serializable, Remote Interface.</a:t>
            </a:r>
          </a:p>
        </p:txBody>
      </p:sp>
    </p:spTree>
    <p:extLst>
      <p:ext uri="{BB962C8B-B14F-4D97-AF65-F5344CB8AC3E}">
        <p14:creationId xmlns:p14="http://schemas.microsoft.com/office/powerpoint/2010/main" val="3322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146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THANK YOU !!!</a:t>
            </a: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72908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C0000"/>
                </a:solidFill>
              </a:rPr>
              <a:t>AMOL - 9822291613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Java Annotations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0711CD-0E54-AAEA-1596-F32DBD5E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5362575" cy="4276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A6B352-D844-179B-E016-CDF255C28D63}"/>
              </a:ext>
            </a:extLst>
          </p:cNvPr>
          <p:cNvSpPr txBox="1"/>
          <p:nvPr/>
        </p:nvSpPr>
        <p:spPr>
          <a:xfrm>
            <a:off x="5835445" y="1578798"/>
            <a:ext cx="304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Annotations</a:t>
            </a:r>
            <a:r>
              <a:rPr lang="en-US" sz="2000" dirty="0"/>
              <a:t> in Java provide additional information to the compiler and JVM. </a:t>
            </a:r>
          </a:p>
          <a:p>
            <a:endParaRPr lang="en-US" sz="2000" dirty="0"/>
          </a:p>
          <a:p>
            <a:r>
              <a:rPr lang="en-US" sz="2000" dirty="0"/>
              <a:t>	An </a:t>
            </a:r>
            <a:r>
              <a:rPr lang="en-US" sz="2000" b="1" dirty="0"/>
              <a:t>annotation</a:t>
            </a:r>
            <a:r>
              <a:rPr lang="en-US" sz="2000" dirty="0"/>
              <a:t> is a tag representing </a:t>
            </a:r>
            <a:r>
              <a:rPr lang="en-US" sz="2000" b="1" dirty="0"/>
              <a:t>metadata</a:t>
            </a:r>
            <a:r>
              <a:rPr lang="en-US" sz="2000" dirty="0"/>
              <a:t> about classes, interfaces, variables, methods, or fields. </a:t>
            </a:r>
          </a:p>
          <a:p>
            <a:endParaRPr lang="en-US" sz="2000" dirty="0"/>
          </a:p>
          <a:p>
            <a:r>
              <a:rPr lang="en-US" sz="2000" b="1" dirty="0"/>
              <a:t>Annotations</a:t>
            </a:r>
            <a:r>
              <a:rPr lang="en-US" sz="2000" dirty="0"/>
              <a:t> do not impact the execution of the code that they annotate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549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Annotation Types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CC911-7E41-C61F-1DC7-2F9C798C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84" y="1685924"/>
            <a:ext cx="4385091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675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Method Overloading Vs. Method Overriding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What are the differences between overriding and overloading? - Quora">
            <a:extLst>
              <a:ext uri="{FF2B5EF4-FFF2-40B4-BE49-F238E27FC236}">
                <a16:creationId xmlns:a16="http://schemas.microsoft.com/office/drawing/2014/main" id="{4767D547-43A7-4C52-A6B1-2A9588FB2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A04FE-B39D-ACE1-9CF0-15EA4E52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371600"/>
            <a:ext cx="693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Upcasting and </a:t>
            </a:r>
            <a:r>
              <a:rPr lang="en-US" sz="2800" b="1" dirty="0" err="1">
                <a:solidFill>
                  <a:srgbClr val="CC0000"/>
                </a:solidFill>
                <a:latin typeface="+mn-lt"/>
                <a:ea typeface="+mn-ea"/>
                <a:cs typeface="+mn-cs"/>
              </a:rPr>
              <a:t>Downcasting</a:t>
            </a:r>
            <a:endParaRPr lang="en-US" sz="2800" b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Upcasting and Downcasting in Java">
            <a:extLst>
              <a:ext uri="{FF2B5EF4-FFF2-40B4-BE49-F238E27FC236}">
                <a16:creationId xmlns:a16="http://schemas.microsoft.com/office/drawing/2014/main" id="{570A1B70-A858-F390-FE95-B7A9C40C4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19288"/>
            <a:ext cx="5667375" cy="32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2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solidFill>
                  <a:srgbClr val="CC0000"/>
                </a:solidFill>
                <a:latin typeface="+mn-lt"/>
                <a:ea typeface="+mn-ea"/>
                <a:cs typeface="+mn-cs"/>
              </a:rPr>
              <a:t>instanceof</a:t>
            </a:r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 operator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6C8BF-B355-42F4-9608-5C31A3D773A6}"/>
              </a:ext>
            </a:extLst>
          </p:cNvPr>
          <p:cNvSpPr txBox="1"/>
          <p:nvPr/>
        </p:nvSpPr>
        <p:spPr>
          <a:xfrm>
            <a:off x="421319" y="1678003"/>
            <a:ext cx="83013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Java provides a binary operator called </a:t>
            </a:r>
            <a:r>
              <a:rPr lang="en-US" sz="2400" b="1" i="1" dirty="0" err="1">
                <a:solidFill>
                  <a:srgbClr val="FF0000"/>
                </a:solidFill>
              </a:rPr>
              <a:t>instanceof</a:t>
            </a:r>
            <a:r>
              <a:rPr lang="en-US" sz="2400" b="1" dirty="0"/>
              <a:t> which returns true if an object is an instance of a particular class. The syntax is as follows</a:t>
            </a:r>
          </a:p>
          <a:p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  <a:r>
              <a:rPr lang="en-US" sz="2400" b="1" i="1" dirty="0" err="1">
                <a:solidFill>
                  <a:srgbClr val="FF0000"/>
                </a:solidFill>
              </a:rPr>
              <a:t>anObject</a:t>
            </a:r>
            <a:r>
              <a:rPr lang="en-US" sz="2400" b="1" i="1" dirty="0">
                <a:solidFill>
                  <a:srgbClr val="FF0000"/>
                </a:solidFill>
              </a:rPr>
              <a:t>  </a:t>
            </a:r>
            <a:r>
              <a:rPr lang="en-US" sz="2400" b="1" i="1" dirty="0" err="1">
                <a:solidFill>
                  <a:srgbClr val="FF0000"/>
                </a:solidFill>
              </a:rPr>
              <a:t>instanceof</a:t>
            </a:r>
            <a:r>
              <a:rPr lang="en-US" sz="2400" b="1" i="1" dirty="0">
                <a:solidFill>
                  <a:srgbClr val="FF0000"/>
                </a:solidFill>
              </a:rPr>
              <a:t>  </a:t>
            </a:r>
            <a:r>
              <a:rPr lang="en-US" sz="2400" b="1" i="1" dirty="0" err="1">
                <a:solidFill>
                  <a:srgbClr val="FF0000"/>
                </a:solidFill>
              </a:rPr>
              <a:t>aClass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		</a:t>
            </a:r>
            <a:r>
              <a:rPr lang="en-US" b="1" i="1" dirty="0">
                <a:solidFill>
                  <a:srgbClr val="002060"/>
                </a:solidFill>
              </a:rPr>
              <a:t>Circle c1 = new Circle();</a:t>
            </a:r>
          </a:p>
          <a:p>
            <a:r>
              <a:rPr lang="en-US" b="1" i="1" dirty="0">
                <a:solidFill>
                  <a:srgbClr val="002060"/>
                </a:solidFill>
              </a:rPr>
              <a:t>		</a:t>
            </a:r>
            <a:r>
              <a:rPr lang="en-US" b="1" i="1" dirty="0" err="1">
                <a:solidFill>
                  <a:srgbClr val="002060"/>
                </a:solidFill>
              </a:rPr>
              <a:t>System.out.println</a:t>
            </a:r>
            <a:r>
              <a:rPr lang="en-US" b="1" i="1" dirty="0">
                <a:solidFill>
                  <a:srgbClr val="002060"/>
                </a:solidFill>
              </a:rPr>
              <a:t>(c1 </a:t>
            </a:r>
            <a:r>
              <a:rPr lang="en-US" b="1" i="1" dirty="0" err="1">
                <a:solidFill>
                  <a:srgbClr val="002060"/>
                </a:solidFill>
              </a:rPr>
              <a:t>instanceof</a:t>
            </a:r>
            <a:r>
              <a:rPr lang="en-US" b="1" i="1" dirty="0">
                <a:solidFill>
                  <a:srgbClr val="002060"/>
                </a:solidFill>
              </a:rPr>
              <a:t> Circle);  // true</a:t>
            </a:r>
          </a:p>
          <a:p>
            <a:r>
              <a:rPr lang="en-US" b="1" i="1" dirty="0">
                <a:solidFill>
                  <a:srgbClr val="002060"/>
                </a:solidFill>
              </a:rPr>
              <a:t> 		if (c1 </a:t>
            </a:r>
            <a:r>
              <a:rPr lang="en-US" b="1" i="1" dirty="0" err="1">
                <a:solidFill>
                  <a:srgbClr val="002060"/>
                </a:solidFill>
              </a:rPr>
              <a:t>instanceof</a:t>
            </a:r>
            <a:r>
              <a:rPr lang="en-US" b="1" i="1" dirty="0">
                <a:solidFill>
                  <a:srgbClr val="002060"/>
                </a:solidFill>
              </a:rPr>
              <a:t> Circle) { ...... }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IN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5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Abstract classes and Methods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51E62-C7F7-12D9-F0CE-E836F169A992}"/>
              </a:ext>
            </a:extLst>
          </p:cNvPr>
          <p:cNvSpPr txBox="1"/>
          <p:nvPr/>
        </p:nvSpPr>
        <p:spPr>
          <a:xfrm>
            <a:off x="164690" y="1272719"/>
            <a:ext cx="8991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 the abstract keyword to create abstract classes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abstract method doesn't have any implementation (method body).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 containing abstract methods should also be abstract.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cannot create objects of an abstract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implement features of an abstract class, we inherit subclasses from it and create objects of the subclass.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subclass must override all abstract methods of an abstract class. However, if the subclass is declared abstract, it's not mandatory to override abstract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access the static attributes and methods of an abstract class using the reference of the abstract class.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021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1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Final Keyword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EC15A-106F-73AE-2954-0CFA0E9396B4}"/>
              </a:ext>
            </a:extLst>
          </p:cNvPr>
          <p:cNvSpPr txBox="1"/>
          <p:nvPr/>
        </p:nvSpPr>
        <p:spPr>
          <a:xfrm>
            <a:off x="304800" y="1600200"/>
            <a:ext cx="8610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final modifier applies to classes, methods, and variables. The meaning of final varies from context to context, but the essential idea is the same.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final class cannot be inherited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final variable becomes a constant and its value cannot be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final method cannot be overridden. This is done for security reasons, and these methods are used for optimization.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70411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1153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Cocogoose</vt:lpstr>
      <vt:lpstr>inter-regular</vt:lpstr>
      <vt:lpstr>Monaco</vt:lpstr>
      <vt:lpstr>Roboto</vt:lpstr>
      <vt:lpstr>Source Sans Pro</vt:lpstr>
      <vt:lpstr>Work Sans</vt:lpstr>
      <vt:lpstr>2_Office Theme</vt:lpstr>
      <vt:lpstr>1_Office Theme</vt:lpstr>
      <vt:lpstr>PowerPoint Presentation</vt:lpstr>
      <vt:lpstr>PowerPoint Presentation</vt:lpstr>
      <vt:lpstr>Java Annotations</vt:lpstr>
      <vt:lpstr>Annotation Types</vt:lpstr>
      <vt:lpstr>Method Overloading Vs. Method Overriding</vt:lpstr>
      <vt:lpstr>Upcasting and Downcasting</vt:lpstr>
      <vt:lpstr>instanceof operator</vt:lpstr>
      <vt:lpstr>Abstract classes and Methods</vt:lpstr>
      <vt:lpstr>Final Keyword</vt:lpstr>
      <vt:lpstr>Static keyword </vt:lpstr>
      <vt:lpstr>Static Blocks</vt:lpstr>
      <vt:lpstr>Instance Initializer Block</vt:lpstr>
      <vt:lpstr>Static Variables</vt:lpstr>
      <vt:lpstr>Static Methods</vt:lpstr>
      <vt:lpstr>Interfaces in Java</vt:lpstr>
      <vt:lpstr>Interface Facts</vt:lpstr>
      <vt:lpstr>Interface Facts</vt:lpstr>
      <vt:lpstr>Java 8 Interface Default Method</vt:lpstr>
      <vt:lpstr>Java 8 Interface static Method</vt:lpstr>
      <vt:lpstr>Java Functional Interface</vt:lpstr>
      <vt:lpstr>Java Marker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Ramakant Rode</dc:creator>
  <cp:lastModifiedBy>Amol Patil</cp:lastModifiedBy>
  <cp:revision>327</cp:revision>
  <dcterms:created xsi:type="dcterms:W3CDTF">2014-07-01T10:28:01Z</dcterms:created>
  <dcterms:modified xsi:type="dcterms:W3CDTF">2023-03-05T10:54:40Z</dcterms:modified>
</cp:coreProperties>
</file>