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1"/>
  </p:notesMasterIdLst>
  <p:sldIdLst>
    <p:sldId id="258" r:id="rId3"/>
    <p:sldId id="392" r:id="rId4"/>
    <p:sldId id="393" r:id="rId5"/>
    <p:sldId id="433" r:id="rId6"/>
    <p:sldId id="434" r:id="rId7"/>
    <p:sldId id="402" r:id="rId8"/>
    <p:sldId id="394" r:id="rId9"/>
    <p:sldId id="395" r:id="rId10"/>
    <p:sldId id="403" r:id="rId11"/>
    <p:sldId id="391" r:id="rId12"/>
    <p:sldId id="396" r:id="rId13"/>
    <p:sldId id="397" r:id="rId14"/>
    <p:sldId id="398" r:id="rId15"/>
    <p:sldId id="428" r:id="rId16"/>
    <p:sldId id="399" r:id="rId17"/>
    <p:sldId id="429" r:id="rId18"/>
    <p:sldId id="400"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p:scale>
          <a:sx n="118" d="100"/>
          <a:sy n="118" d="100"/>
        </p:scale>
        <p:origin x="-1434" y="198"/>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4/30/2022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FC364B-9E96-41C4-86B9-69FD5EC89983}"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FC364B-9E96-41C4-86B9-69FD5EC89983}" type="datetimeFigureOut">
              <a:rPr lang="en-US" smtClean="0"/>
              <a:pPr/>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FC364B-9E96-41C4-86B9-69FD5EC89983}" type="datetimeFigureOut">
              <a:rPr lang="en-US" smtClean="0"/>
              <a:pPr/>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educba.com/what-is-html/" TargetMode="External"/><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solidFill>
                  <a:latin typeface="Arial" pitchFamily="34" charset="0"/>
                  <a:cs typeface="Arial" pitchFamily="34" charset="0"/>
                </a:rPr>
                <a:t>www.archerinfotech.in</a:t>
              </a: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a:solidFill>
                  <a:srgbClr val="CC0000"/>
                </a:solidFill>
              </a:rPr>
              <a:t>Java Basics</a:t>
            </a: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a:t>Archer Infotech , PUNE</a:t>
            </a:r>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Driver Types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1371600"/>
            <a:ext cx="8458200" cy="1477328"/>
          </a:xfrm>
          <a:prstGeom prst="rect">
            <a:avLst/>
          </a:prstGeom>
        </p:spPr>
        <p:txBody>
          <a:bodyPr wrap="square">
            <a:spAutoFit/>
          </a:bodyPr>
          <a:lstStyle/>
          <a:p>
            <a:r>
              <a:rPr lang="en-US" b="1" dirty="0">
                <a:solidFill>
                  <a:srgbClr val="1375B0"/>
                </a:solidFill>
                <a:latin typeface="Nunito Sans"/>
              </a:rPr>
              <a:t>3. Type-3 Driver or Network Protocol Driver</a:t>
            </a:r>
          </a:p>
          <a:p>
            <a:r>
              <a:rPr lang="en-US" dirty="0">
                <a:solidFill>
                  <a:srgbClr val="4D5968"/>
                </a:solidFill>
                <a:latin typeface="Nunito Sans"/>
              </a:rPr>
              <a:t>These drivers communicate to JDBC middleware server using proprietary network protocol. This middleware translates the network protocol to database specific calls. They are database independent. They can switch from one database to another but are slow due to many network calls.</a:t>
            </a:r>
            <a:endParaRPr lang="en-US" b="0" i="0" dirty="0">
              <a:solidFill>
                <a:srgbClr val="4D5968"/>
              </a:solidFill>
              <a:effectLst/>
              <a:latin typeface="Nunito San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9" y="3065481"/>
            <a:ext cx="2851891" cy="291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218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Driver Types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1371600"/>
            <a:ext cx="8686800" cy="1477328"/>
          </a:xfrm>
          <a:prstGeom prst="rect">
            <a:avLst/>
          </a:prstGeom>
        </p:spPr>
        <p:txBody>
          <a:bodyPr wrap="square">
            <a:spAutoFit/>
          </a:bodyPr>
          <a:lstStyle/>
          <a:p>
            <a:r>
              <a:rPr lang="en-US" b="1" dirty="0">
                <a:solidFill>
                  <a:srgbClr val="1375B0"/>
                </a:solidFill>
                <a:latin typeface="Nunito Sans"/>
              </a:rPr>
              <a:t>4. Type-4 or Thin Driver</a:t>
            </a:r>
          </a:p>
          <a:p>
            <a:r>
              <a:rPr lang="en-US" dirty="0">
                <a:solidFill>
                  <a:srgbClr val="4D5968"/>
                </a:solidFill>
                <a:latin typeface="Nunito Sans"/>
              </a:rPr>
              <a:t>This driver is also called pure Java driver because they directly interact with the database. It neither requires any native library nor middleware server. It has better performance than other drivers but comparatively slow due to an increase in a number of network calls.</a:t>
            </a:r>
            <a:endParaRPr lang="en-US" b="0" i="0" dirty="0">
              <a:solidFill>
                <a:srgbClr val="4D5968"/>
              </a:solidFill>
              <a:effectLst/>
              <a:latin typeface="Nunito San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915" y="2864438"/>
            <a:ext cx="3992115"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930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Steps to Create JDBC Application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23204" y="1294686"/>
            <a:ext cx="8692196" cy="4801314"/>
          </a:xfrm>
          <a:prstGeom prst="rect">
            <a:avLst/>
          </a:prstGeom>
        </p:spPr>
        <p:txBody>
          <a:bodyPr wrap="square">
            <a:spAutoFit/>
          </a:bodyPr>
          <a:lstStyle/>
          <a:p>
            <a:r>
              <a:rPr lang="en-US" b="1" dirty="0">
                <a:solidFill>
                  <a:srgbClr val="FF0000"/>
                </a:solidFill>
              </a:rPr>
              <a:t>Import the packages: </a:t>
            </a:r>
            <a:r>
              <a:rPr lang="en-US" b="1" dirty="0"/>
              <a:t>You need to include all the packages that contain the JDBC classes needed for database programming. Most often, using import java.sql.* will suffice.</a:t>
            </a:r>
          </a:p>
          <a:p>
            <a:endParaRPr lang="en-US" b="1" dirty="0">
              <a:solidFill>
                <a:srgbClr val="FF0000"/>
              </a:solidFill>
            </a:endParaRPr>
          </a:p>
          <a:p>
            <a:r>
              <a:rPr lang="en-US" b="1" dirty="0">
                <a:solidFill>
                  <a:srgbClr val="FF0000"/>
                </a:solidFill>
              </a:rPr>
              <a:t>Register the JDBC driver: </a:t>
            </a:r>
            <a:r>
              <a:rPr lang="en-US" b="1" dirty="0"/>
              <a:t>Here you have to initialize a driver so that you can open a communication channel with the database.</a:t>
            </a:r>
          </a:p>
          <a:p>
            <a:endParaRPr lang="en-US" b="1" dirty="0"/>
          </a:p>
          <a:p>
            <a:r>
              <a:rPr lang="en-US" b="1" dirty="0">
                <a:solidFill>
                  <a:srgbClr val="FF0000"/>
                </a:solidFill>
              </a:rPr>
              <a:t>Open a connection: </a:t>
            </a:r>
            <a:r>
              <a:rPr lang="en-US" b="1" dirty="0"/>
              <a:t>Here, you can use the </a:t>
            </a:r>
            <a:r>
              <a:rPr lang="en-US" b="1" dirty="0" err="1"/>
              <a:t>getConnection</a:t>
            </a:r>
            <a:r>
              <a:rPr lang="en-US" b="1" dirty="0"/>
              <a:t>() method to create a Connection object, which represents a physical connection with the database.</a:t>
            </a:r>
          </a:p>
          <a:p>
            <a:endParaRPr lang="en-US" b="1" dirty="0"/>
          </a:p>
          <a:p>
            <a:r>
              <a:rPr lang="en-US" b="1" dirty="0">
                <a:solidFill>
                  <a:srgbClr val="FF0000"/>
                </a:solidFill>
              </a:rPr>
              <a:t>Execute a query: </a:t>
            </a:r>
            <a:r>
              <a:rPr lang="en-US" b="1" dirty="0"/>
              <a:t>This actually requires to use an object of type Statement for building and submitting an SQL statement to the database.</a:t>
            </a:r>
          </a:p>
          <a:p>
            <a:endParaRPr lang="en-US" b="1" dirty="0">
              <a:solidFill>
                <a:srgbClr val="FF0000"/>
              </a:solidFill>
            </a:endParaRPr>
          </a:p>
          <a:p>
            <a:r>
              <a:rPr lang="en-US" b="1" dirty="0">
                <a:solidFill>
                  <a:srgbClr val="FF0000"/>
                </a:solidFill>
              </a:rPr>
              <a:t>Extract data from the result set: </a:t>
            </a:r>
            <a:r>
              <a:rPr lang="en-US" b="1" dirty="0"/>
              <a:t>It is suggested that you use the appropriate </a:t>
            </a:r>
            <a:r>
              <a:rPr lang="en-US" b="1" dirty="0" err="1"/>
              <a:t>getXXX</a:t>
            </a:r>
            <a:r>
              <a:rPr lang="en-US" b="1" dirty="0"/>
              <a:t>() method to retrieve the data from the result set.</a:t>
            </a:r>
          </a:p>
          <a:p>
            <a:endParaRPr lang="en-US" b="1" dirty="0"/>
          </a:p>
          <a:p>
            <a:r>
              <a:rPr lang="en-US" b="1" dirty="0">
                <a:solidFill>
                  <a:srgbClr val="FF0000"/>
                </a:solidFill>
              </a:rPr>
              <a:t>Clean up the environment: </a:t>
            </a:r>
            <a:r>
              <a:rPr lang="en-US" b="1" dirty="0"/>
              <a:t>Here, it is essential to explicitly close all database resources versus relying on the JVM’s garbage collection.</a:t>
            </a:r>
          </a:p>
        </p:txBody>
      </p:sp>
    </p:spTree>
    <p:extLst>
      <p:ext uri="{BB962C8B-B14F-4D97-AF65-F5344CB8AC3E}">
        <p14:creationId xmlns:p14="http://schemas.microsoft.com/office/powerpoint/2010/main" val="275038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Register Driver</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6200" y="1421501"/>
            <a:ext cx="9067800" cy="3970318"/>
          </a:xfrm>
          <a:prstGeom prst="rect">
            <a:avLst/>
          </a:prstGeom>
        </p:spPr>
        <p:txBody>
          <a:bodyPr wrap="square">
            <a:spAutoFit/>
          </a:bodyPr>
          <a:lstStyle/>
          <a:p>
            <a:r>
              <a:rPr lang="en-US" dirty="0"/>
              <a:t>Register JDBC Driver: This step causes the JVM to load the desired driver implementation into memory so that it can fulfill your JDBC requests. There are 2 approaches to register a driver</a:t>
            </a:r>
            <a:r>
              <a:rPr lang="en-US" dirty="0" smtClean="0"/>
              <a:t>.</a:t>
            </a:r>
          </a:p>
          <a:p>
            <a:endParaRPr lang="en-US" dirty="0"/>
          </a:p>
          <a:p>
            <a:r>
              <a:rPr lang="en-US" dirty="0"/>
              <a:t>The most common approach to register a driver is to use Java’s </a:t>
            </a:r>
            <a:r>
              <a:rPr lang="en-US" dirty="0" err="1"/>
              <a:t>forName</a:t>
            </a:r>
            <a:r>
              <a:rPr lang="en-US" dirty="0"/>
              <a:t>()method to dynamically load the driver’s class file into memory, which automatically registers it. This method is preferable because it allows you to make the driver registration configurable and portable. Refer the below code.</a:t>
            </a:r>
          </a:p>
          <a:p>
            <a:endParaRPr lang="en-US" dirty="0" smtClean="0"/>
          </a:p>
          <a:p>
            <a:r>
              <a:rPr lang="en-US" dirty="0"/>
              <a:t>	</a:t>
            </a:r>
            <a:r>
              <a:rPr lang="en-US" dirty="0" err="1" smtClean="0"/>
              <a:t>Class.forName</a:t>
            </a:r>
            <a:r>
              <a:rPr lang="en-US" dirty="0"/>
              <a:t>("</a:t>
            </a:r>
            <a:r>
              <a:rPr lang="en-US" dirty="0" err="1"/>
              <a:t>oracle.jdbc.driver.OracleDriver</a:t>
            </a:r>
            <a:r>
              <a:rPr lang="en-US" dirty="0" smtClean="0"/>
              <a:t>");</a:t>
            </a:r>
          </a:p>
          <a:p>
            <a:endParaRPr lang="en-US" dirty="0"/>
          </a:p>
          <a:p>
            <a:r>
              <a:rPr lang="en-US" dirty="0" smtClean="0"/>
              <a:t>The </a:t>
            </a:r>
            <a:r>
              <a:rPr lang="en-US" dirty="0"/>
              <a:t>second approach you can use to register a driver is to use the static </a:t>
            </a:r>
            <a:r>
              <a:rPr lang="en-US" dirty="0" err="1" smtClean="0"/>
              <a:t>registerDriver</a:t>
            </a:r>
            <a:r>
              <a:rPr lang="en-US" dirty="0"/>
              <a:t>()method.</a:t>
            </a:r>
          </a:p>
          <a:p>
            <a:endParaRPr lang="en-US" dirty="0" smtClean="0"/>
          </a:p>
          <a:p>
            <a:r>
              <a:rPr lang="en-US" dirty="0"/>
              <a:t>	</a:t>
            </a:r>
            <a:r>
              <a:rPr lang="en-US" dirty="0" smtClean="0"/>
              <a:t>Driver </a:t>
            </a:r>
            <a:r>
              <a:rPr lang="en-US" dirty="0" err="1"/>
              <a:t>myDriver</a:t>
            </a:r>
            <a:r>
              <a:rPr lang="en-US" dirty="0"/>
              <a:t> = new </a:t>
            </a:r>
            <a:r>
              <a:rPr lang="en-US" dirty="0" err="1"/>
              <a:t>oracle.jdbc.driver.OracleDriver</a:t>
            </a:r>
            <a:r>
              <a:rPr lang="en-US" dirty="0"/>
              <a:t>();</a:t>
            </a:r>
          </a:p>
          <a:p>
            <a:r>
              <a:rPr lang="en-US" dirty="0" smtClean="0"/>
              <a:t>	</a:t>
            </a:r>
            <a:r>
              <a:rPr lang="en-US" dirty="0" err="1" smtClean="0"/>
              <a:t>DriverManager.registerDriver</a:t>
            </a:r>
            <a:r>
              <a:rPr lang="en-US" dirty="0"/>
              <a:t>( </a:t>
            </a:r>
            <a:r>
              <a:rPr lang="en-US" dirty="0" err="1"/>
              <a:t>myDriver</a:t>
            </a:r>
            <a:r>
              <a:rPr lang="en-US" dirty="0"/>
              <a:t> </a:t>
            </a:r>
            <a:r>
              <a:rPr lang="en-US" dirty="0" smtClean="0"/>
              <a:t>);</a:t>
            </a:r>
            <a:endParaRPr lang="en-US" dirty="0"/>
          </a:p>
        </p:txBody>
      </p:sp>
    </p:spTree>
    <p:extLst>
      <p:ext uri="{BB962C8B-B14F-4D97-AF65-F5344CB8AC3E}">
        <p14:creationId xmlns:p14="http://schemas.microsoft.com/office/powerpoint/2010/main" val="2457371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Database URL Formulation</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1600200"/>
            <a:ext cx="8153400" cy="2585323"/>
          </a:xfrm>
          <a:prstGeom prst="rect">
            <a:avLst/>
          </a:prstGeom>
        </p:spPr>
        <p:txBody>
          <a:bodyPr wrap="square">
            <a:spAutoFit/>
          </a:bodyPr>
          <a:lstStyle/>
          <a:p>
            <a:r>
              <a:rPr lang="en-US" b="1" dirty="0"/>
              <a:t>Database URL Formulation: </a:t>
            </a:r>
            <a:r>
              <a:rPr lang="en-US" dirty="0"/>
              <a:t>This is to create a properly formatted address that points to the database to which you wish to connect. After you’ve loaded the driver, you can establish a connection using the </a:t>
            </a:r>
            <a:r>
              <a:rPr lang="en-US" b="1" dirty="0" err="1"/>
              <a:t>DriverManager.getConnection</a:t>
            </a:r>
            <a:r>
              <a:rPr lang="en-US" b="1" dirty="0"/>
              <a:t>()</a:t>
            </a:r>
            <a:r>
              <a:rPr lang="en-US" dirty="0"/>
              <a:t> method. </a:t>
            </a:r>
            <a:endParaRPr lang="en-US" dirty="0" smtClean="0"/>
          </a:p>
          <a:p>
            <a:endParaRPr lang="en-US" dirty="0"/>
          </a:p>
          <a:p>
            <a:r>
              <a:rPr lang="en-US" dirty="0" err="1" smtClean="0"/>
              <a:t>DriverManager.getConnection</a:t>
            </a:r>
            <a:r>
              <a:rPr lang="en-US" dirty="0"/>
              <a:t>() methods are</a:t>
            </a:r>
            <a:r>
              <a:rPr lang="en-US" dirty="0" smtClean="0"/>
              <a:t>−</a:t>
            </a:r>
          </a:p>
          <a:p>
            <a:endParaRPr lang="en-US" dirty="0"/>
          </a:p>
          <a:p>
            <a:pPr lvl="1"/>
            <a:r>
              <a:rPr lang="en-US" dirty="0" err="1"/>
              <a:t>getConnection</a:t>
            </a:r>
            <a:r>
              <a:rPr lang="en-US" dirty="0"/>
              <a:t>(String </a:t>
            </a:r>
            <a:r>
              <a:rPr lang="en-US" dirty="0" err="1"/>
              <a:t>url</a:t>
            </a:r>
            <a:r>
              <a:rPr lang="en-US" dirty="0"/>
              <a:t>)</a:t>
            </a:r>
          </a:p>
          <a:p>
            <a:pPr lvl="1"/>
            <a:r>
              <a:rPr lang="en-US" dirty="0" err="1"/>
              <a:t>getConnection</a:t>
            </a:r>
            <a:r>
              <a:rPr lang="en-US" dirty="0"/>
              <a:t>(String </a:t>
            </a:r>
            <a:r>
              <a:rPr lang="en-US" dirty="0" err="1"/>
              <a:t>url</a:t>
            </a:r>
            <a:r>
              <a:rPr lang="en-US" dirty="0"/>
              <a:t>, Properties prop)</a:t>
            </a:r>
          </a:p>
          <a:p>
            <a:pPr lvl="1"/>
            <a:r>
              <a:rPr lang="en-US" dirty="0" err="1"/>
              <a:t>getConnection</a:t>
            </a:r>
            <a:r>
              <a:rPr lang="en-US" dirty="0"/>
              <a:t>(String </a:t>
            </a:r>
            <a:r>
              <a:rPr lang="en-US" dirty="0" err="1"/>
              <a:t>url</a:t>
            </a:r>
            <a:r>
              <a:rPr lang="en-US" dirty="0"/>
              <a:t>, String user, String password)</a:t>
            </a:r>
          </a:p>
        </p:txBody>
      </p:sp>
    </p:spTree>
    <p:extLst>
      <p:ext uri="{BB962C8B-B14F-4D97-AF65-F5344CB8AC3E}">
        <p14:creationId xmlns:p14="http://schemas.microsoft.com/office/powerpoint/2010/main" val="2026782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Java Database URL for SQL Server</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676400"/>
            <a:ext cx="9296400" cy="3970318"/>
          </a:xfrm>
          <a:prstGeom prst="rect">
            <a:avLst/>
          </a:prstGeom>
        </p:spPr>
        <p:txBody>
          <a:bodyPr wrap="square">
            <a:spAutoFit/>
          </a:bodyPr>
          <a:lstStyle/>
          <a:p>
            <a:r>
              <a:rPr lang="en-US" dirty="0"/>
              <a:t>The syntax of database URL for SQL Server is as follows</a:t>
            </a:r>
            <a:r>
              <a:rPr lang="en-US" dirty="0" smtClean="0"/>
              <a:t>:</a:t>
            </a:r>
          </a:p>
          <a:p>
            <a:endParaRPr lang="en-US" dirty="0"/>
          </a:p>
          <a:p>
            <a:r>
              <a:rPr lang="en-US" dirty="0" err="1">
                <a:solidFill>
                  <a:srgbClr val="0070C0"/>
                </a:solidFill>
              </a:rPr>
              <a:t>jdbc:sqlserver</a:t>
            </a:r>
            <a:r>
              <a:rPr lang="en-US" dirty="0">
                <a:solidFill>
                  <a:srgbClr val="0070C0"/>
                </a:solidFill>
              </a:rPr>
              <a:t>://[</a:t>
            </a:r>
            <a:r>
              <a:rPr lang="en-US" dirty="0" err="1">
                <a:solidFill>
                  <a:srgbClr val="0070C0"/>
                </a:solidFill>
              </a:rPr>
              <a:t>serverName</a:t>
            </a:r>
            <a:r>
              <a:rPr lang="en-US" dirty="0">
                <a:solidFill>
                  <a:srgbClr val="0070C0"/>
                </a:solidFill>
              </a:rPr>
              <a:t>[\</a:t>
            </a:r>
            <a:r>
              <a:rPr lang="en-US" dirty="0" err="1">
                <a:solidFill>
                  <a:srgbClr val="0070C0"/>
                </a:solidFill>
              </a:rPr>
              <a:t>instanceName</a:t>
            </a:r>
            <a:r>
              <a:rPr lang="en-US" dirty="0">
                <a:solidFill>
                  <a:srgbClr val="0070C0"/>
                </a:solidFill>
              </a:rPr>
              <a:t>][:</a:t>
            </a:r>
            <a:r>
              <a:rPr lang="en-US" dirty="0" err="1">
                <a:solidFill>
                  <a:srgbClr val="0070C0"/>
                </a:solidFill>
              </a:rPr>
              <a:t>portNumber</a:t>
            </a:r>
            <a:r>
              <a:rPr lang="en-US" dirty="0">
                <a:solidFill>
                  <a:srgbClr val="0070C0"/>
                </a:solidFill>
              </a:rPr>
              <a:t>]][;property=value[;property=value]]</a:t>
            </a:r>
          </a:p>
          <a:p>
            <a:endParaRPr lang="en-US" dirty="0">
              <a:solidFill>
                <a:srgbClr val="0070C0"/>
              </a:solidFill>
            </a:endParaRPr>
          </a:p>
          <a:p>
            <a:endParaRPr lang="en-US" dirty="0"/>
          </a:p>
          <a:p>
            <a:r>
              <a:rPr lang="en-US" dirty="0"/>
              <a:t>Where</a:t>
            </a:r>
            <a:r>
              <a:rPr lang="en-US" dirty="0" smtClean="0"/>
              <a:t>:</a:t>
            </a:r>
          </a:p>
          <a:p>
            <a:endParaRPr lang="en-US" dirty="0"/>
          </a:p>
          <a:p>
            <a:r>
              <a:rPr lang="en-US" b="1" dirty="0" err="1"/>
              <a:t>serverName</a:t>
            </a:r>
            <a:r>
              <a:rPr lang="en-US" dirty="0"/>
              <a:t>: host name or IP address of the machine on which SQL server is running.</a:t>
            </a:r>
          </a:p>
          <a:p>
            <a:r>
              <a:rPr lang="en-US" b="1" dirty="0" err="1"/>
              <a:t>instanceName</a:t>
            </a:r>
            <a:r>
              <a:rPr lang="en-US" b="1" dirty="0"/>
              <a:t>: </a:t>
            </a:r>
            <a:r>
              <a:rPr lang="en-US" dirty="0"/>
              <a:t>name of the instance to connect to on </a:t>
            </a:r>
            <a:r>
              <a:rPr lang="en-US" dirty="0" err="1"/>
              <a:t>serverName</a:t>
            </a:r>
            <a:r>
              <a:rPr lang="en-US" dirty="0"/>
              <a:t>. The default instance is used if this parameter is not specified.</a:t>
            </a:r>
          </a:p>
          <a:p>
            <a:r>
              <a:rPr lang="en-US" b="1" dirty="0" err="1"/>
              <a:t>portNumber</a:t>
            </a:r>
            <a:r>
              <a:rPr lang="en-US" b="1" dirty="0"/>
              <a:t>: </a:t>
            </a:r>
            <a:r>
              <a:rPr lang="en-US" dirty="0"/>
              <a:t>port number of SQL server, default is 1433. If this parameter is missing, the default port is used.</a:t>
            </a:r>
          </a:p>
          <a:p>
            <a:r>
              <a:rPr lang="en-US" b="1" dirty="0"/>
              <a:t>property=value: </a:t>
            </a:r>
            <a:r>
              <a:rPr lang="en-US" dirty="0"/>
              <a:t>specify one or more additional connection properties. To see the properties specific to SQL server, visit Setting the Connection Properties.</a:t>
            </a:r>
          </a:p>
        </p:txBody>
      </p:sp>
    </p:spTree>
    <p:extLst>
      <p:ext uri="{BB962C8B-B14F-4D97-AF65-F5344CB8AC3E}">
        <p14:creationId xmlns:p14="http://schemas.microsoft.com/office/powerpoint/2010/main" val="4040056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Statement Types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45697766"/>
              </p:ext>
            </p:extLst>
          </p:nvPr>
        </p:nvGraphicFramePr>
        <p:xfrm>
          <a:off x="457200" y="1752600"/>
          <a:ext cx="8229600" cy="3826586"/>
        </p:xfrm>
        <a:graphic>
          <a:graphicData uri="http://schemas.openxmlformats.org/drawingml/2006/table">
            <a:tbl>
              <a:tblPr/>
              <a:tblGrid>
                <a:gridCol w="2133600"/>
                <a:gridCol w="6096000"/>
              </a:tblGrid>
              <a:tr h="312374">
                <a:tc>
                  <a:txBody>
                    <a:bodyPr/>
                    <a:lstStyle/>
                    <a:p>
                      <a:pPr algn="l" fontAlgn="t"/>
                      <a:r>
                        <a:rPr lang="en-US" sz="1500">
                          <a:effectLst/>
                        </a:rPr>
                        <a:t>Interfaces</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500">
                          <a:effectLst/>
                        </a:rPr>
                        <a:t>Recommended Use</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483778">
                <a:tc>
                  <a:txBody>
                    <a:bodyPr/>
                    <a:lstStyle/>
                    <a:p>
                      <a:pPr algn="l" fontAlgn="t"/>
                      <a:r>
                        <a:rPr lang="en-US" sz="1500">
                          <a:effectLst/>
                        </a:rPr>
                        <a:t>Statement</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a:effectLst/>
                        </a:rPr>
                        <a:t>This interface is generally used in order to get the general-purpose access to the user's database database. It has been proven useful when the users are using static SQL statements at the runtime. Parameters are generally not accepted by the Statement interface.</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015217">
                <a:tc>
                  <a:txBody>
                    <a:bodyPr/>
                    <a:lstStyle/>
                    <a:p>
                      <a:pPr algn="l" fontAlgn="t"/>
                      <a:r>
                        <a:rPr lang="en-US" sz="1500">
                          <a:effectLst/>
                        </a:rPr>
                        <a:t>PreparedStatement</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a:effectLst/>
                        </a:rPr>
                        <a:t>This interface is generally used when the user plans to use the SQL statements several times. The PreparedStatement interface generally accepts the input parameters at runtime.</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015217">
                <a:tc>
                  <a:txBody>
                    <a:bodyPr/>
                    <a:lstStyle/>
                    <a:p>
                      <a:pPr algn="l" fontAlgn="t"/>
                      <a:r>
                        <a:rPr lang="en-US" sz="1500">
                          <a:effectLst/>
                        </a:rPr>
                        <a:t>CallableStatement</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dirty="0">
                          <a:effectLst/>
                        </a:rPr>
                        <a:t>This interface is generally used when the user want to access the database stored procedures. The </a:t>
                      </a:r>
                      <a:r>
                        <a:rPr lang="en-US" sz="1500" dirty="0" err="1">
                          <a:effectLst/>
                        </a:rPr>
                        <a:t>CallableStatement</a:t>
                      </a:r>
                      <a:r>
                        <a:rPr lang="en-US" sz="1500" dirty="0">
                          <a:effectLst/>
                        </a:rPr>
                        <a:t> interface is also known to accept runtime input parameters.</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82405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Result Set Types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90444723"/>
              </p:ext>
            </p:extLst>
          </p:nvPr>
        </p:nvGraphicFramePr>
        <p:xfrm>
          <a:off x="76200" y="1524000"/>
          <a:ext cx="8839200" cy="3592304"/>
        </p:xfrm>
        <a:graphic>
          <a:graphicData uri="http://schemas.openxmlformats.org/drawingml/2006/table">
            <a:tbl>
              <a:tblPr/>
              <a:tblGrid>
                <a:gridCol w="3124200"/>
                <a:gridCol w="5715000"/>
              </a:tblGrid>
              <a:tr h="312374">
                <a:tc>
                  <a:txBody>
                    <a:bodyPr/>
                    <a:lstStyle/>
                    <a:p>
                      <a:pPr algn="l" fontAlgn="t"/>
                      <a:r>
                        <a:rPr lang="en-US" sz="1500" dirty="0">
                          <a:effectLst/>
                        </a:rPr>
                        <a:t>Type</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46655">
                <a:tc>
                  <a:txBody>
                    <a:bodyPr/>
                    <a:lstStyle/>
                    <a:p>
                      <a:pPr algn="l" fontAlgn="t"/>
                      <a:r>
                        <a:rPr lang="en-US" sz="1500">
                          <a:effectLst/>
                        </a:rPr>
                        <a:t>ResultSet.TYPE_FORWARD_ONLY</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a:effectLst/>
                        </a:rPr>
                        <a:t>In this type the cursor can basically move forward in the result set only.</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249497">
                <a:tc>
                  <a:txBody>
                    <a:bodyPr/>
                    <a:lstStyle/>
                    <a:p>
                      <a:pPr algn="l" fontAlgn="t"/>
                      <a:r>
                        <a:rPr lang="en-US" sz="1500">
                          <a:effectLst/>
                        </a:rPr>
                        <a:t>ResultSet.TYPE_SCROLL_INSENSITIVE</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dirty="0">
                          <a:effectLst/>
                        </a:rPr>
                        <a:t>In this type, the cursor can basically scroll forward and backward and the best part is that the result that is set is not sensitive to the changes that are made by the others to the database that happens after the result set was even created.</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483778">
                <a:tc>
                  <a:txBody>
                    <a:bodyPr/>
                    <a:lstStyle/>
                    <a:p>
                      <a:pPr algn="l" fontAlgn="t"/>
                      <a:r>
                        <a:rPr lang="en-US" sz="1500">
                          <a:effectLst/>
                        </a:rPr>
                        <a:t>ResultSet.TYPE_SCROLL_SENSITIVE.</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dirty="0">
                          <a:effectLst/>
                        </a:rPr>
                        <a:t>In this type, the cursor can basically scroll only forward and backward and the thing that is concerning here is that the result set is sensitive to the changes that have been made by the others to the database that generally occur after the result set was created.</a:t>
                      </a:r>
                    </a:p>
                  </a:txBody>
                  <a:tcPr marL="78094" marR="78094" marT="39047" marB="3904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5489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923330"/>
          </a:xfrm>
          <a:prstGeom prst="rect">
            <a:avLst/>
          </a:prstGeom>
          <a:noFill/>
        </p:spPr>
        <p:txBody>
          <a:bodyPr wrap="square" rtlCol="0">
            <a:spAutoFit/>
          </a:bodyPr>
          <a:lstStyle/>
          <a:p>
            <a:r>
              <a:rPr lang="en-US" sz="5400" b="1" dirty="0">
                <a:solidFill>
                  <a:srgbClr val="CC0000"/>
                </a:solidFill>
              </a:rPr>
              <a:t>THANK YOU !!!</a:t>
            </a: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What is JDBC ?</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15391" y="1524000"/>
            <a:ext cx="8382000" cy="3139321"/>
          </a:xfrm>
          <a:prstGeom prst="rect">
            <a:avLst/>
          </a:prstGeom>
        </p:spPr>
        <p:txBody>
          <a:bodyPr wrap="square">
            <a:spAutoFit/>
          </a:bodyPr>
          <a:lstStyle/>
          <a:p>
            <a:pPr marL="285750" indent="-285750">
              <a:buFont typeface="Arial" pitchFamily="34" charset="0"/>
              <a:buChar char="•"/>
            </a:pPr>
            <a:r>
              <a:rPr lang="en-US" b="1" dirty="0"/>
              <a:t>JDBC is one of the standard Java API for database-independent connectivity between the Java programming language and a wide range of databases</a:t>
            </a:r>
            <a:r>
              <a:rPr lang="en-US" b="1" dirty="0" smtClean="0"/>
              <a:t>.</a:t>
            </a:r>
          </a:p>
          <a:p>
            <a:pPr marL="285750" indent="-285750">
              <a:buFont typeface="Arial" pitchFamily="34" charset="0"/>
              <a:buChar char="•"/>
            </a:pPr>
            <a:endParaRPr lang="en-US" b="1" dirty="0"/>
          </a:p>
          <a:p>
            <a:pPr marL="285750" indent="-285750">
              <a:buFont typeface="Arial" pitchFamily="34" charset="0"/>
              <a:buChar char="•"/>
            </a:pPr>
            <a:r>
              <a:rPr lang="en-US" b="1" dirty="0" smtClean="0"/>
              <a:t> </a:t>
            </a:r>
            <a:r>
              <a:rPr lang="en-US" b="1" dirty="0"/>
              <a:t>This API lets you encode the access request statements, in Structured Query Language (SQL).  This mainly involves opening a connection, creating a SQL Database, executing SQL queries and then arriving at the output.</a:t>
            </a:r>
          </a:p>
          <a:p>
            <a:pPr marL="285750" indent="-285750">
              <a:buFont typeface="Arial" pitchFamily="34" charset="0"/>
              <a:buChar char="•"/>
            </a:pPr>
            <a:endParaRPr lang="en-US" b="1" dirty="0"/>
          </a:p>
          <a:p>
            <a:pPr marL="285750" indent="-285750">
              <a:buFont typeface="Arial" pitchFamily="34" charset="0"/>
              <a:buChar char="•"/>
            </a:pPr>
            <a:r>
              <a:rPr lang="en-US" b="1" dirty="0"/>
              <a:t>JDBC API can be used to access tabular data stored in any relational database. With this, you can update, save, fetch and delete the data from the databases. </a:t>
            </a:r>
            <a:endParaRPr lang="en-US" b="1" dirty="0" smtClean="0"/>
          </a:p>
          <a:p>
            <a:pPr marL="285750" indent="-285750">
              <a:buFont typeface="Arial" pitchFamily="34" charset="0"/>
              <a:buChar char="•"/>
            </a:pPr>
            <a:endParaRPr lang="en-US" b="1" dirty="0"/>
          </a:p>
          <a:p>
            <a:pPr marL="285750" indent="-285750">
              <a:buFont typeface="Arial" pitchFamily="34" charset="0"/>
              <a:buChar char="•"/>
            </a:pPr>
            <a:r>
              <a:rPr lang="en-US" b="1" dirty="0" smtClean="0"/>
              <a:t>It </a:t>
            </a:r>
            <a:r>
              <a:rPr lang="en-US" b="1" dirty="0"/>
              <a:t>is similar to the Open Database Connectivity (ODBC) provided by Microsoft.</a:t>
            </a:r>
          </a:p>
        </p:txBody>
      </p:sp>
    </p:spTree>
    <p:extLst>
      <p:ext uri="{BB962C8B-B14F-4D97-AF65-F5344CB8AC3E}">
        <p14:creationId xmlns:p14="http://schemas.microsoft.com/office/powerpoint/2010/main" val="3029764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Architecture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97025"/>
            <a:ext cx="70104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253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Architecture</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1524000"/>
            <a:ext cx="8458200" cy="3693319"/>
          </a:xfrm>
          <a:prstGeom prst="rect">
            <a:avLst/>
          </a:prstGeom>
        </p:spPr>
        <p:txBody>
          <a:bodyPr wrap="square">
            <a:spAutoFit/>
          </a:bodyPr>
          <a:lstStyle/>
          <a:p>
            <a:r>
              <a:rPr lang="en-US" b="1" dirty="0"/>
              <a:t>1. Two-tier Architecture</a:t>
            </a:r>
          </a:p>
          <a:p>
            <a:r>
              <a:rPr lang="en-US" dirty="0"/>
              <a:t>This architecture helps java program or application to directly communicate with the database. It needs a JDBC driver to communicate with a specific database. Query or request is sent by the user to the database and results are received back by the user. The database may be present on the same machine or any remote machine connected via a network. This approach is called client-server architecture or configuration</a:t>
            </a:r>
            <a:r>
              <a:rPr lang="en-US" dirty="0" smtClean="0"/>
              <a:t>.</a:t>
            </a:r>
          </a:p>
          <a:p>
            <a:endParaRPr lang="en-US" dirty="0"/>
          </a:p>
          <a:p>
            <a:r>
              <a:rPr lang="en-US" b="1" dirty="0"/>
              <a:t>2. Three-tier Architecture</a:t>
            </a:r>
          </a:p>
          <a:p>
            <a:r>
              <a:rPr lang="en-US" dirty="0"/>
              <a:t>In this, there is no direct communication. Requests are sent to the middle tier i.e. </a:t>
            </a:r>
            <a:r>
              <a:rPr lang="en-US" dirty="0">
                <a:hlinkClick r:id="rId3"/>
              </a:rPr>
              <a:t>HTML</a:t>
            </a:r>
            <a:r>
              <a:rPr lang="en-US" dirty="0"/>
              <a:t> browser sends a request to java application which is then further sent to the database. Database processes the request and sends the result back to the middle tier which then communicates with the user. It increases the performance and simplifies the application deployment.</a:t>
            </a:r>
          </a:p>
        </p:txBody>
      </p:sp>
    </p:spTree>
    <p:extLst>
      <p:ext uri="{BB962C8B-B14F-4D97-AF65-F5344CB8AC3E}">
        <p14:creationId xmlns:p14="http://schemas.microsoft.com/office/powerpoint/2010/main" val="236505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Components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04800" y="1294686"/>
            <a:ext cx="8610600" cy="4801314"/>
          </a:xfrm>
          <a:prstGeom prst="rect">
            <a:avLst/>
          </a:prstGeom>
        </p:spPr>
        <p:txBody>
          <a:bodyPr wrap="square">
            <a:spAutoFit/>
          </a:bodyPr>
          <a:lstStyle/>
          <a:p>
            <a:r>
              <a:rPr lang="en-US" b="1" dirty="0"/>
              <a:t>Driver Manager: </a:t>
            </a:r>
            <a:r>
              <a:rPr lang="en-US" dirty="0"/>
              <a:t>It is a class that contains a list of all drivers. When a connection request is received, it matches the request with the appropriate database driver using a protocol called communication sub-protocol. The driver that matches is used to establish a connection</a:t>
            </a:r>
            <a:r>
              <a:rPr lang="en-US" dirty="0" smtClean="0"/>
              <a:t>.</a:t>
            </a:r>
          </a:p>
          <a:p>
            <a:endParaRPr lang="en-US" dirty="0"/>
          </a:p>
          <a:p>
            <a:r>
              <a:rPr lang="en-US" b="1" dirty="0"/>
              <a:t>Driver:</a:t>
            </a:r>
            <a:r>
              <a:rPr lang="en-US" dirty="0"/>
              <a:t> It is an interface which controls the communication with the database server. </a:t>
            </a:r>
            <a:r>
              <a:rPr lang="en-US" dirty="0" err="1"/>
              <a:t>DriverManager</a:t>
            </a:r>
            <a:r>
              <a:rPr lang="en-US" dirty="0"/>
              <a:t> objects are used to perform </a:t>
            </a:r>
            <a:r>
              <a:rPr lang="en-US" dirty="0" smtClean="0"/>
              <a:t>communication</a:t>
            </a:r>
          </a:p>
          <a:p>
            <a:r>
              <a:rPr lang="en-US" dirty="0" smtClean="0"/>
              <a:t>.</a:t>
            </a:r>
            <a:endParaRPr lang="en-US" dirty="0"/>
          </a:p>
          <a:p>
            <a:r>
              <a:rPr lang="en-US" b="1" dirty="0"/>
              <a:t>Connection:</a:t>
            </a:r>
            <a:r>
              <a:rPr lang="en-US" dirty="0"/>
              <a:t> It is an interface which contains methods to contact a database</a:t>
            </a:r>
            <a:r>
              <a:rPr lang="en-US" dirty="0" smtClean="0"/>
              <a:t>.</a:t>
            </a:r>
          </a:p>
          <a:p>
            <a:endParaRPr lang="en-US" dirty="0"/>
          </a:p>
          <a:p>
            <a:r>
              <a:rPr lang="en-US" b="1" dirty="0"/>
              <a:t>Statement:</a:t>
            </a:r>
            <a:r>
              <a:rPr lang="en-US" dirty="0"/>
              <a:t> This interface creates an object to submit SQL queries or statements to the database</a:t>
            </a:r>
            <a:r>
              <a:rPr lang="en-US" dirty="0" smtClean="0"/>
              <a:t>.</a:t>
            </a:r>
          </a:p>
          <a:p>
            <a:endParaRPr lang="en-US" dirty="0"/>
          </a:p>
          <a:p>
            <a:r>
              <a:rPr lang="en-US" b="1" dirty="0" err="1"/>
              <a:t>ResultSet</a:t>
            </a:r>
            <a:r>
              <a:rPr lang="en-US" b="1" dirty="0"/>
              <a:t>:</a:t>
            </a:r>
            <a:r>
              <a:rPr lang="en-US" dirty="0"/>
              <a:t> This contains the results retrieved after the execution of the SQL statements or queries</a:t>
            </a:r>
            <a:r>
              <a:rPr lang="en-US" dirty="0" smtClean="0"/>
              <a:t>.</a:t>
            </a:r>
          </a:p>
          <a:p>
            <a:endParaRPr lang="en-US" dirty="0"/>
          </a:p>
          <a:p>
            <a:r>
              <a:rPr lang="en-US" b="1" dirty="0" err="1"/>
              <a:t>SQLException</a:t>
            </a:r>
            <a:r>
              <a:rPr lang="en-US" b="1" dirty="0"/>
              <a:t>:</a:t>
            </a:r>
            <a:r>
              <a:rPr lang="en-US" dirty="0"/>
              <a:t> Any errors that occur in database application are handled by this class.</a:t>
            </a:r>
          </a:p>
        </p:txBody>
      </p:sp>
    </p:spTree>
    <p:extLst>
      <p:ext uri="{BB962C8B-B14F-4D97-AF65-F5344CB8AC3E}">
        <p14:creationId xmlns:p14="http://schemas.microsoft.com/office/powerpoint/2010/main" val="298654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Components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47800"/>
            <a:ext cx="4633913" cy="416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943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Interfaces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52400" y="1219200"/>
            <a:ext cx="8991600" cy="5355312"/>
          </a:xfrm>
          <a:prstGeom prst="rect">
            <a:avLst/>
          </a:prstGeom>
        </p:spPr>
        <p:txBody>
          <a:bodyPr wrap="square">
            <a:spAutoFit/>
          </a:bodyPr>
          <a:lstStyle/>
          <a:p>
            <a:r>
              <a:rPr lang="en-US" b="1" dirty="0"/>
              <a:t>Driver Interface: </a:t>
            </a:r>
            <a:r>
              <a:rPr lang="en-US" dirty="0"/>
              <a:t>This interface allows for multiple database drivers. </a:t>
            </a:r>
            <a:r>
              <a:rPr lang="en-US" dirty="0" err="1"/>
              <a:t>DriverManager</a:t>
            </a:r>
            <a:r>
              <a:rPr lang="en-US" dirty="0"/>
              <a:t> objects are created to communicate with the database. These objects are created by </a:t>
            </a:r>
            <a:r>
              <a:rPr lang="en-US" dirty="0" smtClean="0"/>
              <a:t>	</a:t>
            </a:r>
            <a:r>
              <a:rPr lang="en-US" dirty="0" err="1" smtClean="0"/>
              <a:t>DriverManager.registerDriver</a:t>
            </a:r>
            <a:r>
              <a:rPr lang="en-US" dirty="0" smtClean="0"/>
              <a:t>();</a:t>
            </a:r>
          </a:p>
          <a:p>
            <a:endParaRPr lang="en-US" dirty="0"/>
          </a:p>
          <a:p>
            <a:r>
              <a:rPr lang="en-US" b="1" dirty="0"/>
              <a:t>Connection Interface: </a:t>
            </a:r>
            <a:r>
              <a:rPr lang="en-US" dirty="0"/>
              <a:t>Connection interface establishes the connection i.e. session between java program and the database. It has many methods like rollback(), close() etc</a:t>
            </a:r>
            <a:r>
              <a:rPr lang="en-US" dirty="0" smtClean="0"/>
              <a:t>.</a:t>
            </a:r>
          </a:p>
          <a:p>
            <a:endParaRPr lang="en-US" dirty="0"/>
          </a:p>
          <a:p>
            <a:r>
              <a:rPr lang="en-US" b="1" dirty="0"/>
              <a:t>Statement Interface: </a:t>
            </a:r>
            <a:r>
              <a:rPr lang="en-US" dirty="0"/>
              <a:t>This interface provides methods for the execution of the SQL queries. It provides factory methods to get a </a:t>
            </a:r>
            <a:r>
              <a:rPr lang="en-US" dirty="0" err="1"/>
              <a:t>ResultSet</a:t>
            </a:r>
            <a:r>
              <a:rPr lang="en-US" dirty="0"/>
              <a:t> object. Some methods of statement interface are </a:t>
            </a:r>
            <a:r>
              <a:rPr lang="en-US" dirty="0" err="1"/>
              <a:t>executeQuery</a:t>
            </a:r>
            <a:r>
              <a:rPr lang="en-US" dirty="0"/>
              <a:t>(), </a:t>
            </a:r>
            <a:r>
              <a:rPr lang="en-US" dirty="0" err="1"/>
              <a:t>executeUpdate</a:t>
            </a:r>
            <a:r>
              <a:rPr lang="en-US" dirty="0"/>
              <a:t>() etc</a:t>
            </a:r>
            <a:r>
              <a:rPr lang="en-US" dirty="0" smtClean="0"/>
              <a:t>.</a:t>
            </a:r>
          </a:p>
          <a:p>
            <a:endParaRPr lang="en-US" dirty="0"/>
          </a:p>
          <a:p>
            <a:r>
              <a:rPr lang="en-US" b="1" dirty="0" err="1"/>
              <a:t>PreparedStatement</a:t>
            </a:r>
            <a:r>
              <a:rPr lang="en-US" b="1" dirty="0"/>
              <a:t> Interface: </a:t>
            </a:r>
            <a:r>
              <a:rPr lang="en-US" dirty="0"/>
              <a:t>This interface helps when the SQL queries need to implement many times. It accepts input parameters during runtime</a:t>
            </a:r>
            <a:r>
              <a:rPr lang="en-US" dirty="0" smtClean="0"/>
              <a:t>.</a:t>
            </a:r>
          </a:p>
          <a:p>
            <a:endParaRPr lang="en-US" dirty="0"/>
          </a:p>
          <a:p>
            <a:r>
              <a:rPr lang="en-US" b="1" dirty="0" err="1"/>
              <a:t>CallableStatement</a:t>
            </a:r>
            <a:r>
              <a:rPr lang="en-US" b="1" dirty="0"/>
              <a:t> Interface: </a:t>
            </a:r>
            <a:r>
              <a:rPr lang="en-US" dirty="0"/>
              <a:t>This interface is used when stored procedures are to be accessed. It also accepts parameters during run time</a:t>
            </a:r>
            <a:r>
              <a:rPr lang="en-US" dirty="0" smtClean="0"/>
              <a:t>.</a:t>
            </a:r>
          </a:p>
          <a:p>
            <a:endParaRPr lang="en-US" dirty="0"/>
          </a:p>
          <a:p>
            <a:r>
              <a:rPr lang="en-US" b="1" dirty="0" err="1"/>
              <a:t>ResultSet</a:t>
            </a:r>
            <a:r>
              <a:rPr lang="en-US" b="1" dirty="0"/>
              <a:t> Interface:</a:t>
            </a:r>
            <a:r>
              <a:rPr lang="en-US" dirty="0"/>
              <a:t> This interface helps to store the result returned after the execution of the SQL queries.</a:t>
            </a:r>
          </a:p>
        </p:txBody>
      </p:sp>
    </p:spTree>
    <p:extLst>
      <p:ext uri="{BB962C8B-B14F-4D97-AF65-F5344CB8AC3E}">
        <p14:creationId xmlns:p14="http://schemas.microsoft.com/office/powerpoint/2010/main" val="94579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Driver Types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1000" y="1524000"/>
            <a:ext cx="3773149" cy="369332"/>
          </a:xfrm>
          <a:prstGeom prst="rect">
            <a:avLst/>
          </a:prstGeom>
        </p:spPr>
        <p:txBody>
          <a:bodyPr wrap="none">
            <a:spAutoFit/>
          </a:bodyPr>
          <a:lstStyle/>
          <a:p>
            <a:r>
              <a:rPr lang="en-US" b="1" dirty="0"/>
              <a:t>1. Type-1 Driver or JDBC-ODBC Bridge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09800"/>
            <a:ext cx="3940602" cy="324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330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792162"/>
          </a:xfrm>
        </p:spPr>
        <p:txBody>
          <a:bodyPr>
            <a:normAutofit/>
          </a:bodyPr>
          <a:lstStyle/>
          <a:p>
            <a:pPr algn="l"/>
            <a:r>
              <a:rPr lang="en-US" sz="2800" b="1" dirty="0" smtClean="0">
                <a:solidFill>
                  <a:srgbClr val="CC0000"/>
                </a:solidFill>
                <a:latin typeface="+mn-lt"/>
                <a:ea typeface="+mn-ea"/>
                <a:cs typeface="+mn-cs"/>
              </a:rPr>
              <a:t>JDBC Driver Types</a:t>
            </a:r>
            <a:endParaRPr lang="en-US" sz="2800" b="1" dirty="0">
              <a:solidFill>
                <a:srgbClr val="CC0000"/>
              </a:solidFill>
              <a:latin typeface="+mn-lt"/>
              <a:ea typeface="+mn-ea"/>
              <a:cs typeface="+mn-cs"/>
            </a:endParaRP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1000" y="1397675"/>
            <a:ext cx="8458200" cy="1200329"/>
          </a:xfrm>
          <a:prstGeom prst="rect">
            <a:avLst/>
          </a:prstGeom>
        </p:spPr>
        <p:txBody>
          <a:bodyPr wrap="square">
            <a:spAutoFit/>
          </a:bodyPr>
          <a:lstStyle/>
          <a:p>
            <a:r>
              <a:rPr lang="en-US" b="1" dirty="0">
                <a:solidFill>
                  <a:srgbClr val="1375B0"/>
                </a:solidFill>
                <a:latin typeface="Nunito Sans"/>
              </a:rPr>
              <a:t>2. Type-2 Driver or Native API Partly Java Driver</a:t>
            </a:r>
          </a:p>
          <a:p>
            <a:r>
              <a:rPr lang="en-US" dirty="0">
                <a:solidFill>
                  <a:srgbClr val="4D5968"/>
                </a:solidFill>
                <a:latin typeface="Nunito Sans"/>
              </a:rPr>
              <a:t>This driver uses JNI (Java Native Interface) call on database specific native client API. It is comparatively faster than Type-1 driver but it requires native library and cost of application also increases.</a:t>
            </a:r>
            <a:endParaRPr lang="en-US" b="0" i="0" dirty="0">
              <a:solidFill>
                <a:srgbClr val="4D5968"/>
              </a:solidFill>
              <a:effectLst/>
              <a:latin typeface="Nunito San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820" y="2895600"/>
            <a:ext cx="3432559"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148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7169</TotalTime>
  <Words>1026</Words>
  <Application>Microsoft Office PowerPoint</Application>
  <PresentationFormat>On-screen Show (4:3)</PresentationFormat>
  <Paragraphs>116</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2_Office Theme</vt:lpstr>
      <vt:lpstr>1_Office Theme</vt:lpstr>
      <vt:lpstr>PowerPoint Presentation</vt:lpstr>
      <vt:lpstr>What is JDBC ?</vt:lpstr>
      <vt:lpstr>JDBC Architecture</vt:lpstr>
      <vt:lpstr>JDBC Architecture</vt:lpstr>
      <vt:lpstr>JDBC Components</vt:lpstr>
      <vt:lpstr>JDBC Components</vt:lpstr>
      <vt:lpstr>JDBC Interfaces</vt:lpstr>
      <vt:lpstr>JDBC Driver Types</vt:lpstr>
      <vt:lpstr>JDBC Driver Types</vt:lpstr>
      <vt:lpstr>JDBC Driver Types</vt:lpstr>
      <vt:lpstr>JDBC Driver Types</vt:lpstr>
      <vt:lpstr>Steps to Create JDBC Application</vt:lpstr>
      <vt:lpstr>Register Driver</vt:lpstr>
      <vt:lpstr>Database URL Formulation</vt:lpstr>
      <vt:lpstr>Java Database URL for SQL Server</vt:lpstr>
      <vt:lpstr>JDBC Statement Types</vt:lpstr>
      <vt:lpstr>JDBC Result Set Types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414</cp:revision>
  <dcterms:created xsi:type="dcterms:W3CDTF">2014-07-01T10:28:01Z</dcterms:created>
  <dcterms:modified xsi:type="dcterms:W3CDTF">2022-04-30T09:40:28Z</dcterms:modified>
</cp:coreProperties>
</file>