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09"/>
  </p:notesMasterIdLst>
  <p:sldIdLst>
    <p:sldId id="358" r:id="rId2"/>
    <p:sldId id="347" r:id="rId3"/>
    <p:sldId id="385" r:id="rId4"/>
    <p:sldId id="646" r:id="rId5"/>
    <p:sldId id="386" r:id="rId6"/>
    <p:sldId id="394" r:id="rId7"/>
    <p:sldId id="639" r:id="rId8"/>
    <p:sldId id="640" r:id="rId9"/>
    <p:sldId id="387" r:id="rId10"/>
    <p:sldId id="384" r:id="rId11"/>
    <p:sldId id="647" r:id="rId12"/>
    <p:sldId id="337" r:id="rId13"/>
    <p:sldId id="399" r:id="rId14"/>
    <p:sldId id="400" r:id="rId15"/>
    <p:sldId id="401" r:id="rId16"/>
    <p:sldId id="376" r:id="rId17"/>
    <p:sldId id="649" r:id="rId18"/>
    <p:sldId id="648" r:id="rId19"/>
    <p:sldId id="650" r:id="rId20"/>
    <p:sldId id="651" r:id="rId21"/>
    <p:sldId id="652" r:id="rId22"/>
    <p:sldId id="653" r:id="rId23"/>
    <p:sldId id="654" r:id="rId24"/>
    <p:sldId id="655" r:id="rId25"/>
    <p:sldId id="657" r:id="rId26"/>
    <p:sldId id="656" r:id="rId27"/>
    <p:sldId id="658" r:id="rId28"/>
    <p:sldId id="659" r:id="rId29"/>
    <p:sldId id="660" r:id="rId30"/>
    <p:sldId id="661" r:id="rId31"/>
    <p:sldId id="662" r:id="rId32"/>
    <p:sldId id="663" r:id="rId33"/>
    <p:sldId id="664" r:id="rId34"/>
    <p:sldId id="665" r:id="rId35"/>
    <p:sldId id="666" r:id="rId36"/>
    <p:sldId id="667" r:id="rId37"/>
    <p:sldId id="668" r:id="rId38"/>
    <p:sldId id="669" r:id="rId39"/>
    <p:sldId id="670" r:id="rId40"/>
    <p:sldId id="671" r:id="rId41"/>
    <p:sldId id="672" r:id="rId42"/>
    <p:sldId id="673" r:id="rId43"/>
    <p:sldId id="674" r:id="rId44"/>
    <p:sldId id="675" r:id="rId45"/>
    <p:sldId id="677" r:id="rId46"/>
    <p:sldId id="676" r:id="rId47"/>
    <p:sldId id="678" r:id="rId48"/>
    <p:sldId id="679" r:id="rId49"/>
    <p:sldId id="680" r:id="rId50"/>
    <p:sldId id="681" r:id="rId51"/>
    <p:sldId id="682" r:id="rId52"/>
    <p:sldId id="683" r:id="rId53"/>
    <p:sldId id="684" r:id="rId54"/>
    <p:sldId id="404" r:id="rId55"/>
    <p:sldId id="405" r:id="rId56"/>
    <p:sldId id="406" r:id="rId57"/>
    <p:sldId id="407" r:id="rId58"/>
    <p:sldId id="408" r:id="rId59"/>
    <p:sldId id="389" r:id="rId60"/>
    <p:sldId id="409" r:id="rId61"/>
    <p:sldId id="410" r:id="rId62"/>
    <p:sldId id="411" r:id="rId63"/>
    <p:sldId id="412" r:id="rId64"/>
    <p:sldId id="413" r:id="rId65"/>
    <p:sldId id="414" r:id="rId66"/>
    <p:sldId id="415" r:id="rId67"/>
    <p:sldId id="416" r:id="rId68"/>
    <p:sldId id="417" r:id="rId69"/>
    <p:sldId id="418" r:id="rId70"/>
    <p:sldId id="388" r:id="rId71"/>
    <p:sldId id="638" r:id="rId72"/>
    <p:sldId id="440" r:id="rId73"/>
    <p:sldId id="454" r:id="rId74"/>
    <p:sldId id="455" r:id="rId75"/>
    <p:sldId id="685" r:id="rId76"/>
    <p:sldId id="456" r:id="rId77"/>
    <p:sldId id="686" r:id="rId78"/>
    <p:sldId id="457" r:id="rId79"/>
    <p:sldId id="458" r:id="rId80"/>
    <p:sldId id="687" r:id="rId81"/>
    <p:sldId id="688" r:id="rId82"/>
    <p:sldId id="691" r:id="rId83"/>
    <p:sldId id="689" r:id="rId84"/>
    <p:sldId id="690" r:id="rId85"/>
    <p:sldId id="692" r:id="rId86"/>
    <p:sldId id="693" r:id="rId87"/>
    <p:sldId id="694" r:id="rId88"/>
    <p:sldId id="695" r:id="rId89"/>
    <p:sldId id="696" r:id="rId90"/>
    <p:sldId id="697" r:id="rId91"/>
    <p:sldId id="698" r:id="rId92"/>
    <p:sldId id="702" r:id="rId93"/>
    <p:sldId id="699" r:id="rId94"/>
    <p:sldId id="700" r:id="rId95"/>
    <p:sldId id="701" r:id="rId96"/>
    <p:sldId id="703" r:id="rId97"/>
    <p:sldId id="704" r:id="rId98"/>
    <p:sldId id="708" r:id="rId99"/>
    <p:sldId id="709" r:id="rId100"/>
    <p:sldId id="715" r:id="rId101"/>
    <p:sldId id="711" r:id="rId102"/>
    <p:sldId id="712" r:id="rId103"/>
    <p:sldId id="713" r:id="rId104"/>
    <p:sldId id="716" r:id="rId105"/>
    <p:sldId id="714" r:id="rId106"/>
    <p:sldId id="705" r:id="rId107"/>
    <p:sldId id="706" r:id="rId10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ts" id="{DB4EE011-F8CE-49EE-AADD-7C902F8BBF21}">
          <p14:sldIdLst>
            <p14:sldId id="358"/>
          </p14:sldIdLst>
        </p14:section>
        <p14:section name="Cover Slide" id="{EAEED41A-DC41-4E7A-B794-83819DBB3E5D}">
          <p14:sldIdLst/>
        </p14:section>
        <p14:section name="Images Slides" id="{C5428DC1-19CF-4922-B5F4-450CFD13C505}">
          <p14:sldIdLst>
            <p14:sldId id="347"/>
            <p14:sldId id="385"/>
            <p14:sldId id="646"/>
            <p14:sldId id="386"/>
            <p14:sldId id="394"/>
            <p14:sldId id="639"/>
            <p14:sldId id="640"/>
            <p14:sldId id="387"/>
            <p14:sldId id="384"/>
            <p14:sldId id="647"/>
            <p14:sldId id="337"/>
            <p14:sldId id="399"/>
            <p14:sldId id="400"/>
            <p14:sldId id="401"/>
            <p14:sldId id="376"/>
            <p14:sldId id="649"/>
            <p14:sldId id="648"/>
            <p14:sldId id="650"/>
            <p14:sldId id="651"/>
            <p14:sldId id="652"/>
            <p14:sldId id="653"/>
            <p14:sldId id="654"/>
            <p14:sldId id="655"/>
            <p14:sldId id="657"/>
            <p14:sldId id="656"/>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7"/>
            <p14:sldId id="676"/>
            <p14:sldId id="678"/>
            <p14:sldId id="679"/>
            <p14:sldId id="680"/>
            <p14:sldId id="681"/>
            <p14:sldId id="682"/>
            <p14:sldId id="683"/>
            <p14:sldId id="684"/>
            <p14:sldId id="404"/>
            <p14:sldId id="405"/>
            <p14:sldId id="406"/>
            <p14:sldId id="407"/>
            <p14:sldId id="408"/>
          </p14:sldIdLst>
        </p14:section>
        <p14:section name="Text - Slides" id="{6156A3A9-F553-4AF0-848C-9BBF9A58A6BF}">
          <p14:sldIdLst>
            <p14:sldId id="389"/>
            <p14:sldId id="409"/>
            <p14:sldId id="410"/>
            <p14:sldId id="411"/>
            <p14:sldId id="412"/>
            <p14:sldId id="413"/>
            <p14:sldId id="414"/>
            <p14:sldId id="415"/>
            <p14:sldId id="416"/>
            <p14:sldId id="417"/>
            <p14:sldId id="418"/>
            <p14:sldId id="388"/>
          </p14:sldIdLst>
        </p14:section>
        <p14:section name="3D Mockups - Slides" id="{F3CE30E4-97B3-4F10-8499-05E7EAEEFD9E}">
          <p14:sldIdLst>
            <p14:sldId id="638"/>
            <p14:sldId id="440"/>
            <p14:sldId id="454"/>
            <p14:sldId id="455"/>
            <p14:sldId id="685"/>
            <p14:sldId id="456"/>
            <p14:sldId id="686"/>
            <p14:sldId id="457"/>
            <p14:sldId id="458"/>
            <p14:sldId id="687"/>
            <p14:sldId id="688"/>
            <p14:sldId id="691"/>
            <p14:sldId id="689"/>
            <p14:sldId id="690"/>
            <p14:sldId id="692"/>
            <p14:sldId id="693"/>
            <p14:sldId id="694"/>
            <p14:sldId id="695"/>
            <p14:sldId id="696"/>
            <p14:sldId id="697"/>
            <p14:sldId id="698"/>
            <p14:sldId id="702"/>
            <p14:sldId id="699"/>
            <p14:sldId id="700"/>
            <p14:sldId id="701"/>
            <p14:sldId id="703"/>
            <p14:sldId id="704"/>
            <p14:sldId id="708"/>
            <p14:sldId id="709"/>
            <p14:sldId id="715"/>
            <p14:sldId id="711"/>
            <p14:sldId id="712"/>
            <p14:sldId id="713"/>
            <p14:sldId id="716"/>
            <p14:sldId id="714"/>
            <p14:sldId id="705"/>
            <p14:sldId id="706"/>
          </p14:sldIdLst>
        </p14:section>
        <p14:section name="Team Slides" id="{A78079BD-CC6B-415F-A89A-892F09E1CF30}">
          <p14:sldIdLst/>
        </p14:section>
        <p14:section name="Graph and Number Slides" id="{10899A1A-069E-4CC3-8EF3-EECF16831075}">
          <p14:sldIdLst/>
        </p14:section>
        <p14:section name="Pricing Slides" id="{89E22FB8-9EB6-412E-A627-674501CA368D}">
          <p14:sldIdLst/>
        </p14:section>
        <p14:section name="Ressources - Slides" id="{FCAD3388-6E6A-46AA-9D8E-E92C91BB8B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wan" initials="E" lastIdx="1" clrIdx="0">
    <p:extLst>
      <p:ext uri="{19B8F6BF-5375-455C-9EA6-DF929625EA0E}">
        <p15:presenceInfo xmlns:p15="http://schemas.microsoft.com/office/powerpoint/2012/main" userId="Erwan" providerId="None"/>
      </p:ext>
    </p:extLst>
  </p:cmAuthor>
  <p:cmAuthor id="2" name="Jerome BESTEL" initials="JB" lastIdx="2" clrIdx="1">
    <p:extLst>
      <p:ext uri="{19B8F6BF-5375-455C-9EA6-DF929625EA0E}">
        <p15:presenceInfo xmlns:p15="http://schemas.microsoft.com/office/powerpoint/2012/main" userId="16478a9b5c87d1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06090E"/>
    <a:srgbClr val="321900"/>
    <a:srgbClr val="000000"/>
    <a:srgbClr val="111111"/>
    <a:srgbClr val="F2F2F2"/>
    <a:srgbClr val="FFFFFF"/>
    <a:srgbClr val="4336F4"/>
    <a:srgbClr val="FC5818"/>
    <a:srgbClr val="72A0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7" autoAdjust="0"/>
    <p:restoredTop sz="95033" autoAdjust="0"/>
  </p:normalViewPr>
  <p:slideViewPr>
    <p:cSldViewPr snapToGrid="0" showGuides="1">
      <p:cViewPr varScale="1">
        <p:scale>
          <a:sx n="78" d="100"/>
          <a:sy n="78" d="100"/>
        </p:scale>
        <p:origin x="99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BC1A981-7AA1-4167-8CEC-3C4435E29740}" type="datetimeFigureOut">
              <a:rPr lang="fr-FR" smtClean="0"/>
              <a:pPr/>
              <a:t>25/09/2023</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6420C69-8C73-4047-85CC-F5445B7DF61C}" type="slidenum">
              <a:rPr lang="fr-FR" smtClean="0"/>
              <a:pPr/>
              <a:t>‹#›</a:t>
            </a:fld>
            <a:endParaRPr lang="fr-FR" dirty="0"/>
          </a:p>
        </p:txBody>
      </p:sp>
    </p:spTree>
    <p:extLst>
      <p:ext uri="{BB962C8B-B14F-4D97-AF65-F5344CB8AC3E}">
        <p14:creationId xmlns:p14="http://schemas.microsoft.com/office/powerpoint/2010/main" val="31605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a:t>
            </a:fld>
            <a:endParaRPr lang="fr-FR" dirty="0"/>
          </a:p>
        </p:txBody>
      </p:sp>
    </p:spTree>
    <p:extLst>
      <p:ext uri="{BB962C8B-B14F-4D97-AF65-F5344CB8AC3E}">
        <p14:creationId xmlns:p14="http://schemas.microsoft.com/office/powerpoint/2010/main" val="303296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11</a:t>
            </a:fld>
            <a:endParaRPr lang="fr-FR" dirty="0"/>
          </a:p>
        </p:txBody>
      </p:sp>
    </p:spTree>
    <p:extLst>
      <p:ext uri="{BB962C8B-B14F-4D97-AF65-F5344CB8AC3E}">
        <p14:creationId xmlns:p14="http://schemas.microsoft.com/office/powerpoint/2010/main" val="3030254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12</a:t>
            </a:fld>
            <a:endParaRPr lang="fr-FR" dirty="0"/>
          </a:p>
        </p:txBody>
      </p:sp>
    </p:spTree>
    <p:extLst>
      <p:ext uri="{BB962C8B-B14F-4D97-AF65-F5344CB8AC3E}">
        <p14:creationId xmlns:p14="http://schemas.microsoft.com/office/powerpoint/2010/main" val="67508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13</a:t>
            </a:fld>
            <a:endParaRPr lang="fr-FR" dirty="0"/>
          </a:p>
        </p:txBody>
      </p:sp>
    </p:spTree>
    <p:extLst>
      <p:ext uri="{BB962C8B-B14F-4D97-AF65-F5344CB8AC3E}">
        <p14:creationId xmlns:p14="http://schemas.microsoft.com/office/powerpoint/2010/main" val="293152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14</a:t>
            </a:fld>
            <a:endParaRPr lang="fr-FR" dirty="0"/>
          </a:p>
        </p:txBody>
      </p:sp>
    </p:spTree>
    <p:extLst>
      <p:ext uri="{BB962C8B-B14F-4D97-AF65-F5344CB8AC3E}">
        <p14:creationId xmlns:p14="http://schemas.microsoft.com/office/powerpoint/2010/main" val="424838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15</a:t>
            </a:fld>
            <a:endParaRPr lang="fr-FR" dirty="0"/>
          </a:p>
        </p:txBody>
      </p:sp>
    </p:spTree>
    <p:extLst>
      <p:ext uri="{BB962C8B-B14F-4D97-AF65-F5344CB8AC3E}">
        <p14:creationId xmlns:p14="http://schemas.microsoft.com/office/powerpoint/2010/main" val="1893843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16</a:t>
            </a:fld>
            <a:endParaRPr lang="fr-FR" dirty="0"/>
          </a:p>
        </p:txBody>
      </p:sp>
    </p:spTree>
    <p:extLst>
      <p:ext uri="{BB962C8B-B14F-4D97-AF65-F5344CB8AC3E}">
        <p14:creationId xmlns:p14="http://schemas.microsoft.com/office/powerpoint/2010/main" val="306522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17</a:t>
            </a:fld>
            <a:endParaRPr lang="fr-FR" dirty="0"/>
          </a:p>
        </p:txBody>
      </p:sp>
    </p:spTree>
    <p:extLst>
      <p:ext uri="{BB962C8B-B14F-4D97-AF65-F5344CB8AC3E}">
        <p14:creationId xmlns:p14="http://schemas.microsoft.com/office/powerpoint/2010/main" val="761365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18</a:t>
            </a:fld>
            <a:endParaRPr lang="fr-FR" dirty="0"/>
          </a:p>
        </p:txBody>
      </p:sp>
    </p:spTree>
    <p:extLst>
      <p:ext uri="{BB962C8B-B14F-4D97-AF65-F5344CB8AC3E}">
        <p14:creationId xmlns:p14="http://schemas.microsoft.com/office/powerpoint/2010/main" val="1379776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19</a:t>
            </a:fld>
            <a:endParaRPr lang="fr-FR" dirty="0"/>
          </a:p>
        </p:txBody>
      </p:sp>
    </p:spTree>
    <p:extLst>
      <p:ext uri="{BB962C8B-B14F-4D97-AF65-F5344CB8AC3E}">
        <p14:creationId xmlns:p14="http://schemas.microsoft.com/office/powerpoint/2010/main" val="1864132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20</a:t>
            </a:fld>
            <a:endParaRPr lang="fr-FR" dirty="0"/>
          </a:p>
        </p:txBody>
      </p:sp>
    </p:spTree>
    <p:extLst>
      <p:ext uri="{BB962C8B-B14F-4D97-AF65-F5344CB8AC3E}">
        <p14:creationId xmlns:p14="http://schemas.microsoft.com/office/powerpoint/2010/main" val="65596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a:t>
            </a:fld>
            <a:endParaRPr lang="fr-FR" dirty="0"/>
          </a:p>
        </p:txBody>
      </p:sp>
    </p:spTree>
    <p:extLst>
      <p:ext uri="{BB962C8B-B14F-4D97-AF65-F5344CB8AC3E}">
        <p14:creationId xmlns:p14="http://schemas.microsoft.com/office/powerpoint/2010/main" val="2172933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21</a:t>
            </a:fld>
            <a:endParaRPr lang="fr-FR" dirty="0"/>
          </a:p>
        </p:txBody>
      </p:sp>
    </p:spTree>
    <p:extLst>
      <p:ext uri="{BB962C8B-B14F-4D97-AF65-F5344CB8AC3E}">
        <p14:creationId xmlns:p14="http://schemas.microsoft.com/office/powerpoint/2010/main" val="1755388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22</a:t>
            </a:fld>
            <a:endParaRPr lang="fr-FR" dirty="0"/>
          </a:p>
        </p:txBody>
      </p:sp>
    </p:spTree>
    <p:extLst>
      <p:ext uri="{BB962C8B-B14F-4D97-AF65-F5344CB8AC3E}">
        <p14:creationId xmlns:p14="http://schemas.microsoft.com/office/powerpoint/2010/main" val="2985222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23</a:t>
            </a:fld>
            <a:endParaRPr lang="fr-FR" dirty="0"/>
          </a:p>
        </p:txBody>
      </p:sp>
    </p:spTree>
    <p:extLst>
      <p:ext uri="{BB962C8B-B14F-4D97-AF65-F5344CB8AC3E}">
        <p14:creationId xmlns:p14="http://schemas.microsoft.com/office/powerpoint/2010/main" val="128692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24</a:t>
            </a:fld>
            <a:endParaRPr lang="fr-FR" dirty="0"/>
          </a:p>
        </p:txBody>
      </p:sp>
    </p:spTree>
    <p:extLst>
      <p:ext uri="{BB962C8B-B14F-4D97-AF65-F5344CB8AC3E}">
        <p14:creationId xmlns:p14="http://schemas.microsoft.com/office/powerpoint/2010/main" val="2599018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25</a:t>
            </a:fld>
            <a:endParaRPr lang="fr-FR" dirty="0"/>
          </a:p>
        </p:txBody>
      </p:sp>
    </p:spTree>
    <p:extLst>
      <p:ext uri="{BB962C8B-B14F-4D97-AF65-F5344CB8AC3E}">
        <p14:creationId xmlns:p14="http://schemas.microsoft.com/office/powerpoint/2010/main" val="2897734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26</a:t>
            </a:fld>
            <a:endParaRPr lang="fr-FR" dirty="0"/>
          </a:p>
        </p:txBody>
      </p:sp>
    </p:spTree>
    <p:extLst>
      <p:ext uri="{BB962C8B-B14F-4D97-AF65-F5344CB8AC3E}">
        <p14:creationId xmlns:p14="http://schemas.microsoft.com/office/powerpoint/2010/main" val="1090433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27</a:t>
            </a:fld>
            <a:endParaRPr lang="fr-FR" dirty="0"/>
          </a:p>
        </p:txBody>
      </p:sp>
    </p:spTree>
    <p:extLst>
      <p:ext uri="{BB962C8B-B14F-4D97-AF65-F5344CB8AC3E}">
        <p14:creationId xmlns:p14="http://schemas.microsoft.com/office/powerpoint/2010/main" val="1229372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28</a:t>
            </a:fld>
            <a:endParaRPr lang="fr-FR" dirty="0"/>
          </a:p>
        </p:txBody>
      </p:sp>
    </p:spTree>
    <p:extLst>
      <p:ext uri="{BB962C8B-B14F-4D97-AF65-F5344CB8AC3E}">
        <p14:creationId xmlns:p14="http://schemas.microsoft.com/office/powerpoint/2010/main" val="2533993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29</a:t>
            </a:fld>
            <a:endParaRPr lang="fr-FR" dirty="0"/>
          </a:p>
        </p:txBody>
      </p:sp>
    </p:spTree>
    <p:extLst>
      <p:ext uri="{BB962C8B-B14F-4D97-AF65-F5344CB8AC3E}">
        <p14:creationId xmlns:p14="http://schemas.microsoft.com/office/powerpoint/2010/main" val="2026533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30</a:t>
            </a:fld>
            <a:endParaRPr lang="fr-FR" dirty="0"/>
          </a:p>
        </p:txBody>
      </p:sp>
    </p:spTree>
    <p:extLst>
      <p:ext uri="{BB962C8B-B14F-4D97-AF65-F5344CB8AC3E}">
        <p14:creationId xmlns:p14="http://schemas.microsoft.com/office/powerpoint/2010/main" val="152293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a:t>
            </a:fld>
            <a:endParaRPr lang="fr-FR" dirty="0"/>
          </a:p>
        </p:txBody>
      </p:sp>
    </p:spTree>
    <p:extLst>
      <p:ext uri="{BB962C8B-B14F-4D97-AF65-F5344CB8AC3E}">
        <p14:creationId xmlns:p14="http://schemas.microsoft.com/office/powerpoint/2010/main" val="1458052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31</a:t>
            </a:fld>
            <a:endParaRPr lang="fr-FR" dirty="0"/>
          </a:p>
        </p:txBody>
      </p:sp>
    </p:spTree>
    <p:extLst>
      <p:ext uri="{BB962C8B-B14F-4D97-AF65-F5344CB8AC3E}">
        <p14:creationId xmlns:p14="http://schemas.microsoft.com/office/powerpoint/2010/main" val="4073272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32</a:t>
            </a:fld>
            <a:endParaRPr lang="fr-FR" dirty="0"/>
          </a:p>
        </p:txBody>
      </p:sp>
    </p:spTree>
    <p:extLst>
      <p:ext uri="{BB962C8B-B14F-4D97-AF65-F5344CB8AC3E}">
        <p14:creationId xmlns:p14="http://schemas.microsoft.com/office/powerpoint/2010/main" val="537088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33</a:t>
            </a:fld>
            <a:endParaRPr lang="fr-FR" dirty="0"/>
          </a:p>
        </p:txBody>
      </p:sp>
    </p:spTree>
    <p:extLst>
      <p:ext uri="{BB962C8B-B14F-4D97-AF65-F5344CB8AC3E}">
        <p14:creationId xmlns:p14="http://schemas.microsoft.com/office/powerpoint/2010/main" val="65468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34</a:t>
            </a:fld>
            <a:endParaRPr lang="fr-FR" dirty="0"/>
          </a:p>
        </p:txBody>
      </p:sp>
    </p:spTree>
    <p:extLst>
      <p:ext uri="{BB962C8B-B14F-4D97-AF65-F5344CB8AC3E}">
        <p14:creationId xmlns:p14="http://schemas.microsoft.com/office/powerpoint/2010/main" val="2242436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35</a:t>
            </a:fld>
            <a:endParaRPr lang="fr-FR" dirty="0"/>
          </a:p>
        </p:txBody>
      </p:sp>
    </p:spTree>
    <p:extLst>
      <p:ext uri="{BB962C8B-B14F-4D97-AF65-F5344CB8AC3E}">
        <p14:creationId xmlns:p14="http://schemas.microsoft.com/office/powerpoint/2010/main" val="3374430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36</a:t>
            </a:fld>
            <a:endParaRPr lang="fr-FR" dirty="0"/>
          </a:p>
        </p:txBody>
      </p:sp>
    </p:spTree>
    <p:extLst>
      <p:ext uri="{BB962C8B-B14F-4D97-AF65-F5344CB8AC3E}">
        <p14:creationId xmlns:p14="http://schemas.microsoft.com/office/powerpoint/2010/main" val="3161717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37</a:t>
            </a:fld>
            <a:endParaRPr lang="fr-FR" dirty="0"/>
          </a:p>
        </p:txBody>
      </p:sp>
    </p:spTree>
    <p:extLst>
      <p:ext uri="{BB962C8B-B14F-4D97-AF65-F5344CB8AC3E}">
        <p14:creationId xmlns:p14="http://schemas.microsoft.com/office/powerpoint/2010/main" val="1994655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38</a:t>
            </a:fld>
            <a:endParaRPr lang="fr-FR" dirty="0"/>
          </a:p>
        </p:txBody>
      </p:sp>
    </p:spTree>
    <p:extLst>
      <p:ext uri="{BB962C8B-B14F-4D97-AF65-F5344CB8AC3E}">
        <p14:creationId xmlns:p14="http://schemas.microsoft.com/office/powerpoint/2010/main" val="1407685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39</a:t>
            </a:fld>
            <a:endParaRPr lang="fr-FR" dirty="0"/>
          </a:p>
        </p:txBody>
      </p:sp>
    </p:spTree>
    <p:extLst>
      <p:ext uri="{BB962C8B-B14F-4D97-AF65-F5344CB8AC3E}">
        <p14:creationId xmlns:p14="http://schemas.microsoft.com/office/powerpoint/2010/main" val="1000811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40</a:t>
            </a:fld>
            <a:endParaRPr lang="fr-FR" dirty="0"/>
          </a:p>
        </p:txBody>
      </p:sp>
    </p:spTree>
    <p:extLst>
      <p:ext uri="{BB962C8B-B14F-4D97-AF65-F5344CB8AC3E}">
        <p14:creationId xmlns:p14="http://schemas.microsoft.com/office/powerpoint/2010/main" val="880983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a:t>
            </a:fld>
            <a:endParaRPr lang="fr-FR" dirty="0"/>
          </a:p>
        </p:txBody>
      </p:sp>
    </p:spTree>
    <p:extLst>
      <p:ext uri="{BB962C8B-B14F-4D97-AF65-F5344CB8AC3E}">
        <p14:creationId xmlns:p14="http://schemas.microsoft.com/office/powerpoint/2010/main" val="10683641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41</a:t>
            </a:fld>
            <a:endParaRPr lang="fr-FR" dirty="0"/>
          </a:p>
        </p:txBody>
      </p:sp>
    </p:spTree>
    <p:extLst>
      <p:ext uri="{BB962C8B-B14F-4D97-AF65-F5344CB8AC3E}">
        <p14:creationId xmlns:p14="http://schemas.microsoft.com/office/powerpoint/2010/main" val="1030250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42</a:t>
            </a:fld>
            <a:endParaRPr lang="fr-FR" dirty="0"/>
          </a:p>
        </p:txBody>
      </p:sp>
    </p:spTree>
    <p:extLst>
      <p:ext uri="{BB962C8B-B14F-4D97-AF65-F5344CB8AC3E}">
        <p14:creationId xmlns:p14="http://schemas.microsoft.com/office/powerpoint/2010/main" val="7589178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43</a:t>
            </a:fld>
            <a:endParaRPr lang="fr-FR" dirty="0"/>
          </a:p>
        </p:txBody>
      </p:sp>
    </p:spTree>
    <p:extLst>
      <p:ext uri="{BB962C8B-B14F-4D97-AF65-F5344CB8AC3E}">
        <p14:creationId xmlns:p14="http://schemas.microsoft.com/office/powerpoint/2010/main" val="3585787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44</a:t>
            </a:fld>
            <a:endParaRPr lang="fr-FR" dirty="0"/>
          </a:p>
        </p:txBody>
      </p:sp>
    </p:spTree>
    <p:extLst>
      <p:ext uri="{BB962C8B-B14F-4D97-AF65-F5344CB8AC3E}">
        <p14:creationId xmlns:p14="http://schemas.microsoft.com/office/powerpoint/2010/main" val="93308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45</a:t>
            </a:fld>
            <a:endParaRPr lang="fr-FR" dirty="0"/>
          </a:p>
        </p:txBody>
      </p:sp>
    </p:spTree>
    <p:extLst>
      <p:ext uri="{BB962C8B-B14F-4D97-AF65-F5344CB8AC3E}">
        <p14:creationId xmlns:p14="http://schemas.microsoft.com/office/powerpoint/2010/main" val="1042001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46</a:t>
            </a:fld>
            <a:endParaRPr lang="fr-FR" dirty="0"/>
          </a:p>
        </p:txBody>
      </p:sp>
    </p:spTree>
    <p:extLst>
      <p:ext uri="{BB962C8B-B14F-4D97-AF65-F5344CB8AC3E}">
        <p14:creationId xmlns:p14="http://schemas.microsoft.com/office/powerpoint/2010/main" val="3126669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47</a:t>
            </a:fld>
            <a:endParaRPr lang="fr-FR" dirty="0"/>
          </a:p>
        </p:txBody>
      </p:sp>
    </p:spTree>
    <p:extLst>
      <p:ext uri="{BB962C8B-B14F-4D97-AF65-F5344CB8AC3E}">
        <p14:creationId xmlns:p14="http://schemas.microsoft.com/office/powerpoint/2010/main" val="3208430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48</a:t>
            </a:fld>
            <a:endParaRPr lang="fr-FR" dirty="0"/>
          </a:p>
        </p:txBody>
      </p:sp>
    </p:spTree>
    <p:extLst>
      <p:ext uri="{BB962C8B-B14F-4D97-AF65-F5344CB8AC3E}">
        <p14:creationId xmlns:p14="http://schemas.microsoft.com/office/powerpoint/2010/main" val="3376683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49</a:t>
            </a:fld>
            <a:endParaRPr lang="fr-FR" dirty="0"/>
          </a:p>
        </p:txBody>
      </p:sp>
    </p:spTree>
    <p:extLst>
      <p:ext uri="{BB962C8B-B14F-4D97-AF65-F5344CB8AC3E}">
        <p14:creationId xmlns:p14="http://schemas.microsoft.com/office/powerpoint/2010/main" val="33242434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50</a:t>
            </a:fld>
            <a:endParaRPr lang="fr-FR" dirty="0"/>
          </a:p>
        </p:txBody>
      </p:sp>
    </p:spTree>
    <p:extLst>
      <p:ext uri="{BB962C8B-B14F-4D97-AF65-F5344CB8AC3E}">
        <p14:creationId xmlns:p14="http://schemas.microsoft.com/office/powerpoint/2010/main" val="42404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a:t>
            </a:fld>
            <a:endParaRPr lang="fr-FR" dirty="0"/>
          </a:p>
        </p:txBody>
      </p:sp>
    </p:spTree>
    <p:extLst>
      <p:ext uri="{BB962C8B-B14F-4D97-AF65-F5344CB8AC3E}">
        <p14:creationId xmlns:p14="http://schemas.microsoft.com/office/powerpoint/2010/main" val="41862264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51</a:t>
            </a:fld>
            <a:endParaRPr lang="fr-FR" dirty="0"/>
          </a:p>
        </p:txBody>
      </p:sp>
    </p:spTree>
    <p:extLst>
      <p:ext uri="{BB962C8B-B14F-4D97-AF65-F5344CB8AC3E}">
        <p14:creationId xmlns:p14="http://schemas.microsoft.com/office/powerpoint/2010/main" val="16430865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52</a:t>
            </a:fld>
            <a:endParaRPr lang="fr-FR" dirty="0"/>
          </a:p>
        </p:txBody>
      </p:sp>
    </p:spTree>
    <p:extLst>
      <p:ext uri="{BB962C8B-B14F-4D97-AF65-F5344CB8AC3E}">
        <p14:creationId xmlns:p14="http://schemas.microsoft.com/office/powerpoint/2010/main" val="22439067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53</a:t>
            </a:fld>
            <a:endParaRPr lang="fr-FR" dirty="0"/>
          </a:p>
        </p:txBody>
      </p:sp>
    </p:spTree>
    <p:extLst>
      <p:ext uri="{BB962C8B-B14F-4D97-AF65-F5344CB8AC3E}">
        <p14:creationId xmlns:p14="http://schemas.microsoft.com/office/powerpoint/2010/main" val="389739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54</a:t>
            </a:fld>
            <a:endParaRPr lang="fr-FR" dirty="0"/>
          </a:p>
        </p:txBody>
      </p:sp>
    </p:spTree>
    <p:extLst>
      <p:ext uri="{BB962C8B-B14F-4D97-AF65-F5344CB8AC3E}">
        <p14:creationId xmlns:p14="http://schemas.microsoft.com/office/powerpoint/2010/main" val="4246233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55</a:t>
            </a:fld>
            <a:endParaRPr lang="fr-FR" dirty="0"/>
          </a:p>
        </p:txBody>
      </p:sp>
    </p:spTree>
    <p:extLst>
      <p:ext uri="{BB962C8B-B14F-4D97-AF65-F5344CB8AC3E}">
        <p14:creationId xmlns:p14="http://schemas.microsoft.com/office/powerpoint/2010/main" val="1049579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56</a:t>
            </a:fld>
            <a:endParaRPr lang="fr-FR" dirty="0"/>
          </a:p>
        </p:txBody>
      </p:sp>
    </p:spTree>
    <p:extLst>
      <p:ext uri="{BB962C8B-B14F-4D97-AF65-F5344CB8AC3E}">
        <p14:creationId xmlns:p14="http://schemas.microsoft.com/office/powerpoint/2010/main" val="21996914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57</a:t>
            </a:fld>
            <a:endParaRPr lang="fr-FR" dirty="0"/>
          </a:p>
        </p:txBody>
      </p:sp>
    </p:spTree>
    <p:extLst>
      <p:ext uri="{BB962C8B-B14F-4D97-AF65-F5344CB8AC3E}">
        <p14:creationId xmlns:p14="http://schemas.microsoft.com/office/powerpoint/2010/main" val="4149052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58</a:t>
            </a:fld>
            <a:endParaRPr lang="fr-FR" dirty="0"/>
          </a:p>
        </p:txBody>
      </p:sp>
    </p:spTree>
    <p:extLst>
      <p:ext uri="{BB962C8B-B14F-4D97-AF65-F5344CB8AC3E}">
        <p14:creationId xmlns:p14="http://schemas.microsoft.com/office/powerpoint/2010/main" val="277931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7</a:t>
            </a:fld>
            <a:endParaRPr lang="fr-FR" dirty="0"/>
          </a:p>
        </p:txBody>
      </p:sp>
    </p:spTree>
    <p:extLst>
      <p:ext uri="{BB962C8B-B14F-4D97-AF65-F5344CB8AC3E}">
        <p14:creationId xmlns:p14="http://schemas.microsoft.com/office/powerpoint/2010/main" val="210958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8</a:t>
            </a:fld>
            <a:endParaRPr lang="fr-FR" dirty="0"/>
          </a:p>
        </p:txBody>
      </p:sp>
    </p:spTree>
    <p:extLst>
      <p:ext uri="{BB962C8B-B14F-4D97-AF65-F5344CB8AC3E}">
        <p14:creationId xmlns:p14="http://schemas.microsoft.com/office/powerpoint/2010/main" val="395687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9</a:t>
            </a:fld>
            <a:endParaRPr lang="fr-FR" dirty="0"/>
          </a:p>
        </p:txBody>
      </p:sp>
    </p:spTree>
    <p:extLst>
      <p:ext uri="{BB962C8B-B14F-4D97-AF65-F5344CB8AC3E}">
        <p14:creationId xmlns:p14="http://schemas.microsoft.com/office/powerpoint/2010/main" val="178725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10</a:t>
            </a:fld>
            <a:endParaRPr lang="fr-FR" dirty="0"/>
          </a:p>
        </p:txBody>
      </p:sp>
    </p:spTree>
    <p:extLst>
      <p:ext uri="{BB962C8B-B14F-4D97-AF65-F5344CB8AC3E}">
        <p14:creationId xmlns:p14="http://schemas.microsoft.com/office/powerpoint/2010/main" val="141344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slidor.f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05B84A04-AE08-4F2A-8FCB-24ED92EA0C63}"/>
              </a:ext>
            </a:extLst>
          </p:cNvPr>
          <p:cNvSpPr>
            <a:spLocks noGrp="1"/>
          </p:cNvSpPr>
          <p:nvPr>
            <p:ph type="pic" sz="quarter" idx="10" hasCustomPrompt="1"/>
          </p:nvPr>
        </p:nvSpPr>
        <p:spPr>
          <a:xfrm>
            <a:off x="1806222" y="857250"/>
            <a:ext cx="2376488" cy="514350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6" name="Picture Placeholder 13">
            <a:extLst>
              <a:ext uri="{FF2B5EF4-FFF2-40B4-BE49-F238E27FC236}">
                <a16:creationId xmlns:a16="http://schemas.microsoft.com/office/drawing/2014/main" id="{293DB316-8BB8-4E5B-A3DE-E9BE6CC1D4CD}"/>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249888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D Mockup Slide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FDA1EE-08F5-479E-A89D-494C2E221AF8}"/>
              </a:ext>
            </a:extLst>
          </p:cNvPr>
          <p:cNvSpPr>
            <a:spLocks noGrp="1"/>
          </p:cNvSpPr>
          <p:nvPr>
            <p:ph type="pic" sz="quarter" idx="10" hasCustomPrompt="1"/>
          </p:nvPr>
        </p:nvSpPr>
        <p:spPr>
          <a:xfrm rot="18720000">
            <a:off x="3699914" y="1599223"/>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000000">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304230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 Slide">
    <p:spTree>
      <p:nvGrpSpPr>
        <p:cNvPr id="1" name=""/>
        <p:cNvGrpSpPr/>
        <p:nvPr/>
      </p:nvGrpSpPr>
      <p:grpSpPr>
        <a:xfrm>
          <a:off x="0" y="0"/>
          <a:ext cx="0" cy="0"/>
          <a:chOff x="0" y="0"/>
          <a:chExt cx="0" cy="0"/>
        </a:xfrm>
      </p:grpSpPr>
      <p:sp>
        <p:nvSpPr>
          <p:cNvPr id="3" name="Picture Placeholder 50">
            <a:extLst>
              <a:ext uri="{FF2B5EF4-FFF2-40B4-BE49-F238E27FC236}">
                <a16:creationId xmlns:a16="http://schemas.microsoft.com/office/drawing/2014/main" id="{19537088-2C08-40DD-8327-B0748A9B3948}"/>
              </a:ext>
            </a:extLst>
          </p:cNvPr>
          <p:cNvSpPr>
            <a:spLocks noGrp="1"/>
          </p:cNvSpPr>
          <p:nvPr>
            <p:ph type="pic" sz="quarter" idx="12" hasCustomPrompt="1"/>
          </p:nvPr>
        </p:nvSpPr>
        <p:spPr>
          <a:xfrm>
            <a:off x="6602215" y="2083163"/>
            <a:ext cx="1537710" cy="3252616"/>
          </a:xfrm>
          <a:custGeom>
            <a:avLst/>
            <a:gdLst>
              <a:gd name="connsiteX0" fmla="*/ 1784276 w 2014020"/>
              <a:gd name="connsiteY0" fmla="*/ 93715 h 4243212"/>
              <a:gd name="connsiteX1" fmla="*/ 1719811 w 2014020"/>
              <a:gd name="connsiteY1" fmla="*/ 158180 h 4243212"/>
              <a:gd name="connsiteX2" fmla="*/ 1784276 w 2014020"/>
              <a:gd name="connsiteY2" fmla="*/ 222645 h 4243212"/>
              <a:gd name="connsiteX3" fmla="*/ 1848741 w 2014020"/>
              <a:gd name="connsiteY3" fmla="*/ 158180 h 4243212"/>
              <a:gd name="connsiteX4" fmla="*/ 1784276 w 2014020"/>
              <a:gd name="connsiteY4" fmla="*/ 93715 h 4243212"/>
              <a:gd name="connsiteX5" fmla="*/ 208048 w 2014020"/>
              <a:gd name="connsiteY5" fmla="*/ 0 h 4243212"/>
              <a:gd name="connsiteX6" fmla="*/ 1805972 w 2014020"/>
              <a:gd name="connsiteY6" fmla="*/ 0 h 4243212"/>
              <a:gd name="connsiteX7" fmla="*/ 2014020 w 2014020"/>
              <a:gd name="connsiteY7" fmla="*/ 208048 h 4243212"/>
              <a:gd name="connsiteX8" fmla="*/ 2014020 w 2014020"/>
              <a:gd name="connsiteY8" fmla="*/ 4035164 h 4243212"/>
              <a:gd name="connsiteX9" fmla="*/ 1805972 w 2014020"/>
              <a:gd name="connsiteY9" fmla="*/ 4243212 h 4243212"/>
              <a:gd name="connsiteX10" fmla="*/ 208048 w 2014020"/>
              <a:gd name="connsiteY10" fmla="*/ 4243212 h 4243212"/>
              <a:gd name="connsiteX11" fmla="*/ 0 w 2014020"/>
              <a:gd name="connsiteY11" fmla="*/ 4035164 h 4243212"/>
              <a:gd name="connsiteX12" fmla="*/ 0 w 2014020"/>
              <a:gd name="connsiteY12" fmla="*/ 208048 h 4243212"/>
              <a:gd name="connsiteX13" fmla="*/ 208048 w 2014020"/>
              <a:gd name="connsiteY13" fmla="*/ 0 h 42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4020" h="4243212">
                <a:moveTo>
                  <a:pt x="1784276" y="93715"/>
                </a:moveTo>
                <a:cubicBezTo>
                  <a:pt x="1748673" y="93715"/>
                  <a:pt x="1719811" y="122577"/>
                  <a:pt x="1719811" y="158180"/>
                </a:cubicBezTo>
                <a:cubicBezTo>
                  <a:pt x="1719811" y="193783"/>
                  <a:pt x="1748673" y="222645"/>
                  <a:pt x="1784276" y="222645"/>
                </a:cubicBezTo>
                <a:cubicBezTo>
                  <a:pt x="1819879" y="222645"/>
                  <a:pt x="1848741" y="193783"/>
                  <a:pt x="1848741" y="158180"/>
                </a:cubicBezTo>
                <a:cubicBezTo>
                  <a:pt x="1848741" y="122577"/>
                  <a:pt x="1819879" y="93715"/>
                  <a:pt x="1784276" y="93715"/>
                </a:cubicBezTo>
                <a:close/>
                <a:moveTo>
                  <a:pt x="208048" y="0"/>
                </a:moveTo>
                <a:lnTo>
                  <a:pt x="1805972" y="0"/>
                </a:lnTo>
                <a:cubicBezTo>
                  <a:pt x="1920874" y="0"/>
                  <a:pt x="2014020" y="93146"/>
                  <a:pt x="2014020" y="208048"/>
                </a:cubicBezTo>
                <a:lnTo>
                  <a:pt x="2014020" y="4035164"/>
                </a:lnTo>
                <a:cubicBezTo>
                  <a:pt x="2014020" y="4150066"/>
                  <a:pt x="1920874" y="4243212"/>
                  <a:pt x="1805972" y="4243212"/>
                </a:cubicBezTo>
                <a:lnTo>
                  <a:pt x="208048" y="4243212"/>
                </a:lnTo>
                <a:cubicBezTo>
                  <a:pt x="93146" y="4243212"/>
                  <a:pt x="0" y="4150066"/>
                  <a:pt x="0" y="4035164"/>
                </a:cubicBezTo>
                <a:lnTo>
                  <a:pt x="0" y="208048"/>
                </a:lnTo>
                <a:cubicBezTo>
                  <a:pt x="0" y="93146"/>
                  <a:pt x="93146" y="0"/>
                  <a:pt x="208048"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4" name="Picture Placeholder 52">
            <a:extLst>
              <a:ext uri="{FF2B5EF4-FFF2-40B4-BE49-F238E27FC236}">
                <a16:creationId xmlns:a16="http://schemas.microsoft.com/office/drawing/2014/main" id="{EF5342BF-7B84-4F5A-BBF6-8E0D19A13540}"/>
              </a:ext>
            </a:extLst>
          </p:cNvPr>
          <p:cNvSpPr>
            <a:spLocks noGrp="1"/>
          </p:cNvSpPr>
          <p:nvPr>
            <p:ph type="pic" sz="quarter" idx="13" hasCustomPrompt="1"/>
          </p:nvPr>
        </p:nvSpPr>
        <p:spPr>
          <a:xfrm>
            <a:off x="9106694" y="2093829"/>
            <a:ext cx="1558602" cy="3293838"/>
          </a:xfrm>
          <a:custGeom>
            <a:avLst/>
            <a:gdLst>
              <a:gd name="connsiteX0" fmla="*/ 1658827 w 2019989"/>
              <a:gd name="connsiteY0" fmla="*/ 77676 h 4271535"/>
              <a:gd name="connsiteX1" fmla="*/ 1591416 w 2019989"/>
              <a:gd name="connsiteY1" fmla="*/ 122359 h 4271535"/>
              <a:gd name="connsiteX2" fmla="*/ 1585667 w 2019989"/>
              <a:gd name="connsiteY2" fmla="*/ 150836 h 4271535"/>
              <a:gd name="connsiteX3" fmla="*/ 1585667 w 2019989"/>
              <a:gd name="connsiteY3" fmla="*/ 150835 h 4271535"/>
              <a:gd name="connsiteX4" fmla="*/ 1585667 w 2019989"/>
              <a:gd name="connsiteY4" fmla="*/ 150836 h 4271535"/>
              <a:gd name="connsiteX5" fmla="*/ 1585667 w 2019989"/>
              <a:gd name="connsiteY5" fmla="*/ 150836 h 4271535"/>
              <a:gd name="connsiteX6" fmla="*/ 1591416 w 2019989"/>
              <a:gd name="connsiteY6" fmla="*/ 179312 h 4271535"/>
              <a:gd name="connsiteX7" fmla="*/ 1658827 w 2019989"/>
              <a:gd name="connsiteY7" fmla="*/ 223995 h 4271535"/>
              <a:gd name="connsiteX8" fmla="*/ 1789238 w 2019989"/>
              <a:gd name="connsiteY8" fmla="*/ 223996 h 4271535"/>
              <a:gd name="connsiteX9" fmla="*/ 1789564 w 2019989"/>
              <a:gd name="connsiteY9" fmla="*/ 224131 h 4271535"/>
              <a:gd name="connsiteX10" fmla="*/ 1789890 w 2019989"/>
              <a:gd name="connsiteY10" fmla="*/ 223996 h 4271535"/>
              <a:gd name="connsiteX11" fmla="*/ 1850167 w 2019989"/>
              <a:gd name="connsiteY11" fmla="*/ 223996 h 4271535"/>
              <a:gd name="connsiteX12" fmla="*/ 1923327 w 2019989"/>
              <a:gd name="connsiteY12" fmla="*/ 150836 h 4271535"/>
              <a:gd name="connsiteX13" fmla="*/ 1923328 w 2019989"/>
              <a:gd name="connsiteY13" fmla="*/ 150836 h 4271535"/>
              <a:gd name="connsiteX14" fmla="*/ 1850168 w 2019989"/>
              <a:gd name="connsiteY14" fmla="*/ 77676 h 4271535"/>
              <a:gd name="connsiteX15" fmla="*/ 208665 w 2019989"/>
              <a:gd name="connsiteY15" fmla="*/ 0 h 4271535"/>
              <a:gd name="connsiteX16" fmla="*/ 1811324 w 2019989"/>
              <a:gd name="connsiteY16" fmla="*/ 0 h 4271535"/>
              <a:gd name="connsiteX17" fmla="*/ 2019989 w 2019989"/>
              <a:gd name="connsiteY17" fmla="*/ 209437 h 4271535"/>
              <a:gd name="connsiteX18" fmla="*/ 2019989 w 2019989"/>
              <a:gd name="connsiteY18" fmla="*/ 4062098 h 4271535"/>
              <a:gd name="connsiteX19" fmla="*/ 1811324 w 2019989"/>
              <a:gd name="connsiteY19" fmla="*/ 4271535 h 4271535"/>
              <a:gd name="connsiteX20" fmla="*/ 208665 w 2019989"/>
              <a:gd name="connsiteY20" fmla="*/ 4271535 h 4271535"/>
              <a:gd name="connsiteX21" fmla="*/ 0 w 2019989"/>
              <a:gd name="connsiteY21" fmla="*/ 4062098 h 4271535"/>
              <a:gd name="connsiteX22" fmla="*/ 0 w 2019989"/>
              <a:gd name="connsiteY22" fmla="*/ 209437 h 4271535"/>
              <a:gd name="connsiteX23" fmla="*/ 208665 w 2019989"/>
              <a:gd name="connsiteY23" fmla="*/ 0 h 427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9989" h="4271535">
                <a:moveTo>
                  <a:pt x="1658827" y="77676"/>
                </a:moveTo>
                <a:cubicBezTo>
                  <a:pt x="1628523" y="77676"/>
                  <a:pt x="1602523" y="96101"/>
                  <a:pt x="1591416" y="122359"/>
                </a:cubicBezTo>
                <a:lnTo>
                  <a:pt x="1585667" y="150836"/>
                </a:lnTo>
                <a:lnTo>
                  <a:pt x="1585667" y="150835"/>
                </a:lnTo>
                <a:lnTo>
                  <a:pt x="1585667" y="150836"/>
                </a:lnTo>
                <a:lnTo>
                  <a:pt x="1585667" y="150836"/>
                </a:lnTo>
                <a:lnTo>
                  <a:pt x="1591416" y="179312"/>
                </a:lnTo>
                <a:cubicBezTo>
                  <a:pt x="1602523" y="205570"/>
                  <a:pt x="1628523" y="223995"/>
                  <a:pt x="1658827" y="223995"/>
                </a:cubicBezTo>
                <a:lnTo>
                  <a:pt x="1789238" y="223996"/>
                </a:lnTo>
                <a:lnTo>
                  <a:pt x="1789564" y="224131"/>
                </a:lnTo>
                <a:lnTo>
                  <a:pt x="1789890" y="223996"/>
                </a:lnTo>
                <a:lnTo>
                  <a:pt x="1850167" y="223996"/>
                </a:lnTo>
                <a:cubicBezTo>
                  <a:pt x="1890572" y="223996"/>
                  <a:pt x="1923327" y="191241"/>
                  <a:pt x="1923327" y="150836"/>
                </a:cubicBezTo>
                <a:lnTo>
                  <a:pt x="1923328" y="150836"/>
                </a:lnTo>
                <a:cubicBezTo>
                  <a:pt x="1923328" y="110431"/>
                  <a:pt x="1890573" y="77676"/>
                  <a:pt x="1850168" y="77676"/>
                </a:cubicBezTo>
                <a:close/>
                <a:moveTo>
                  <a:pt x="208665" y="0"/>
                </a:moveTo>
                <a:lnTo>
                  <a:pt x="1811324" y="0"/>
                </a:lnTo>
                <a:cubicBezTo>
                  <a:pt x="1926567" y="0"/>
                  <a:pt x="2019989" y="93768"/>
                  <a:pt x="2019989" y="209437"/>
                </a:cubicBezTo>
                <a:lnTo>
                  <a:pt x="2019989" y="4062098"/>
                </a:lnTo>
                <a:cubicBezTo>
                  <a:pt x="2019989" y="4177767"/>
                  <a:pt x="1926567" y="4271535"/>
                  <a:pt x="1811324" y="4271535"/>
                </a:cubicBezTo>
                <a:lnTo>
                  <a:pt x="208665" y="4271535"/>
                </a:lnTo>
                <a:cubicBezTo>
                  <a:pt x="93422" y="4271535"/>
                  <a:pt x="0" y="4177767"/>
                  <a:pt x="0" y="4062098"/>
                </a:cubicBezTo>
                <a:lnTo>
                  <a:pt x="0" y="209437"/>
                </a:lnTo>
                <a:cubicBezTo>
                  <a:pt x="0" y="93768"/>
                  <a:pt x="93422" y="0"/>
                  <a:pt x="208665"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5" name="Picture Placeholder 54">
            <a:extLst>
              <a:ext uri="{FF2B5EF4-FFF2-40B4-BE49-F238E27FC236}">
                <a16:creationId xmlns:a16="http://schemas.microsoft.com/office/drawing/2014/main" id="{47E36813-127F-474C-990F-A2EF2ADA7DDF}"/>
              </a:ext>
            </a:extLst>
          </p:cNvPr>
          <p:cNvSpPr>
            <a:spLocks noGrp="1"/>
          </p:cNvSpPr>
          <p:nvPr>
            <p:ph type="pic" sz="quarter" idx="10" hasCustomPrompt="1"/>
          </p:nvPr>
        </p:nvSpPr>
        <p:spPr>
          <a:xfrm>
            <a:off x="4108450" y="2447925"/>
            <a:ext cx="1446678" cy="2586136"/>
          </a:xfrm>
          <a:prstGeom prst="rect">
            <a:avLst/>
          </a:prstGeom>
          <a:solidFill>
            <a:schemeClr val="accent1"/>
          </a:solidFill>
        </p:spPr>
        <p:txBody>
          <a:bodyPr tIns="25200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6" name="Picture Placeholder 56">
            <a:extLst>
              <a:ext uri="{FF2B5EF4-FFF2-40B4-BE49-F238E27FC236}">
                <a16:creationId xmlns:a16="http://schemas.microsoft.com/office/drawing/2014/main" id="{7A57136A-8576-442D-B332-7F0D79900E01}"/>
              </a:ext>
            </a:extLst>
          </p:cNvPr>
          <p:cNvSpPr>
            <a:spLocks noGrp="1"/>
          </p:cNvSpPr>
          <p:nvPr>
            <p:ph type="pic" sz="quarter" idx="11" hasCustomPrompt="1"/>
          </p:nvPr>
        </p:nvSpPr>
        <p:spPr>
          <a:xfrm>
            <a:off x="1624151" y="2136515"/>
            <a:ext cx="1382758" cy="3145152"/>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5180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y">
    <p:spTree>
      <p:nvGrpSpPr>
        <p:cNvPr id="1" name=""/>
        <p:cNvGrpSpPr/>
        <p:nvPr/>
      </p:nvGrpSpPr>
      <p:grpSpPr>
        <a:xfrm>
          <a:off x="0" y="0"/>
          <a:ext cx="0" cy="0"/>
          <a:chOff x="0" y="0"/>
          <a:chExt cx="0" cy="0"/>
        </a:xfrm>
      </p:grpSpPr>
      <p:sp>
        <p:nvSpPr>
          <p:cNvPr id="131" name="Picture Placeholder 130">
            <a:extLst>
              <a:ext uri="{FF2B5EF4-FFF2-40B4-BE49-F238E27FC236}">
                <a16:creationId xmlns:a16="http://schemas.microsoft.com/office/drawing/2014/main" id="{FECF150B-77EA-4887-8E00-9D3E66A9F00F}"/>
              </a:ext>
            </a:extLst>
          </p:cNvPr>
          <p:cNvSpPr>
            <a:spLocks noGrp="1"/>
          </p:cNvSpPr>
          <p:nvPr>
            <p:ph type="pic" sz="quarter" idx="14" hasCustomPrompt="1"/>
          </p:nvPr>
        </p:nvSpPr>
        <p:spPr>
          <a:xfrm rot="900000">
            <a:off x="-217331" y="-741899"/>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2" name="Picture Placeholder 131">
            <a:extLst>
              <a:ext uri="{FF2B5EF4-FFF2-40B4-BE49-F238E27FC236}">
                <a16:creationId xmlns:a16="http://schemas.microsoft.com/office/drawing/2014/main" id="{566FBD37-2BA1-4A77-BF18-A1BB83740C45}"/>
              </a:ext>
            </a:extLst>
          </p:cNvPr>
          <p:cNvSpPr>
            <a:spLocks noGrp="1"/>
          </p:cNvSpPr>
          <p:nvPr>
            <p:ph type="pic" sz="quarter" idx="15" hasCustomPrompt="1"/>
          </p:nvPr>
        </p:nvSpPr>
        <p:spPr>
          <a:xfrm rot="900000">
            <a:off x="2765047" y="-925697"/>
            <a:ext cx="2400369" cy="515105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3" name="Picture Placeholder 132">
            <a:extLst>
              <a:ext uri="{FF2B5EF4-FFF2-40B4-BE49-F238E27FC236}">
                <a16:creationId xmlns:a16="http://schemas.microsoft.com/office/drawing/2014/main" id="{091996E3-EF2E-439C-A4C6-315C57ABCA38}"/>
              </a:ext>
            </a:extLst>
          </p:cNvPr>
          <p:cNvSpPr>
            <a:spLocks noGrp="1"/>
          </p:cNvSpPr>
          <p:nvPr>
            <p:ph type="pic" sz="quarter" idx="16" hasCustomPrompt="1"/>
          </p:nvPr>
        </p:nvSpPr>
        <p:spPr>
          <a:xfrm rot="900000">
            <a:off x="6337644" y="-336020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4" name="Picture Placeholder 133">
            <a:extLst>
              <a:ext uri="{FF2B5EF4-FFF2-40B4-BE49-F238E27FC236}">
                <a16:creationId xmlns:a16="http://schemas.microsoft.com/office/drawing/2014/main" id="{73745553-5B35-458A-B649-6F527B2F98EC}"/>
              </a:ext>
            </a:extLst>
          </p:cNvPr>
          <p:cNvSpPr>
            <a:spLocks noGrp="1"/>
          </p:cNvSpPr>
          <p:nvPr>
            <p:ph type="pic" sz="quarter" idx="17" hasCustomPrompt="1"/>
          </p:nvPr>
        </p:nvSpPr>
        <p:spPr>
          <a:xfrm rot="900000">
            <a:off x="9509993" y="-431331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5" name="Picture Placeholder 134">
            <a:extLst>
              <a:ext uri="{FF2B5EF4-FFF2-40B4-BE49-F238E27FC236}">
                <a16:creationId xmlns:a16="http://schemas.microsoft.com/office/drawing/2014/main" id="{882D6673-30FF-421B-B530-5F7BB9B1D01D}"/>
              </a:ext>
            </a:extLst>
          </p:cNvPr>
          <p:cNvSpPr>
            <a:spLocks noGrp="1"/>
          </p:cNvSpPr>
          <p:nvPr>
            <p:ph type="pic" sz="quarter" idx="18" hasCustomPrompt="1"/>
          </p:nvPr>
        </p:nvSpPr>
        <p:spPr>
          <a:xfrm rot="900000">
            <a:off x="12118344" y="-310376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6" name="Picture Placeholder 135">
            <a:extLst>
              <a:ext uri="{FF2B5EF4-FFF2-40B4-BE49-F238E27FC236}">
                <a16:creationId xmlns:a16="http://schemas.microsoft.com/office/drawing/2014/main" id="{1ADA94DF-EBA7-4F84-8914-37E65C61026F}"/>
              </a:ext>
            </a:extLst>
          </p:cNvPr>
          <p:cNvSpPr>
            <a:spLocks noGrp="1"/>
          </p:cNvSpPr>
          <p:nvPr>
            <p:ph type="pic" sz="quarter" idx="19" hasCustomPrompt="1"/>
          </p:nvPr>
        </p:nvSpPr>
        <p:spPr>
          <a:xfrm rot="900000">
            <a:off x="8082728" y="110573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7" name="Picture Placeholder 136">
            <a:extLst>
              <a:ext uri="{FF2B5EF4-FFF2-40B4-BE49-F238E27FC236}">
                <a16:creationId xmlns:a16="http://schemas.microsoft.com/office/drawing/2014/main" id="{6D2D7FA7-D8F6-4D5E-B8BD-826050092BCC}"/>
              </a:ext>
            </a:extLst>
          </p:cNvPr>
          <p:cNvSpPr>
            <a:spLocks noGrp="1"/>
          </p:cNvSpPr>
          <p:nvPr>
            <p:ph type="pic" sz="quarter" idx="20" hasCustomPrompt="1"/>
          </p:nvPr>
        </p:nvSpPr>
        <p:spPr>
          <a:xfrm rot="900000">
            <a:off x="10696035" y="234764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8" name="Picture Placeholder 137">
            <a:extLst>
              <a:ext uri="{FF2B5EF4-FFF2-40B4-BE49-F238E27FC236}">
                <a16:creationId xmlns:a16="http://schemas.microsoft.com/office/drawing/2014/main" id="{7A776046-573F-44DE-BD2C-3607CA3963F2}"/>
              </a:ext>
            </a:extLst>
          </p:cNvPr>
          <p:cNvSpPr>
            <a:spLocks noGrp="1"/>
          </p:cNvSpPr>
          <p:nvPr>
            <p:ph type="pic" sz="quarter" idx="21" hasCustomPrompt="1"/>
          </p:nvPr>
        </p:nvSpPr>
        <p:spPr>
          <a:xfrm rot="900000">
            <a:off x="4895863" y="2073357"/>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9" name="Picture Placeholder 138">
            <a:extLst>
              <a:ext uri="{FF2B5EF4-FFF2-40B4-BE49-F238E27FC236}">
                <a16:creationId xmlns:a16="http://schemas.microsoft.com/office/drawing/2014/main" id="{2A1E453A-CEFB-491F-B378-DCD5C533BC85}"/>
              </a:ext>
            </a:extLst>
          </p:cNvPr>
          <p:cNvSpPr>
            <a:spLocks noGrp="1"/>
          </p:cNvSpPr>
          <p:nvPr>
            <p:ph type="pic" sz="quarter" idx="22" hasCustomPrompt="1"/>
          </p:nvPr>
        </p:nvSpPr>
        <p:spPr>
          <a:xfrm rot="900000">
            <a:off x="1322548" y="449737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0" name="Picture Placeholder 139">
            <a:extLst>
              <a:ext uri="{FF2B5EF4-FFF2-40B4-BE49-F238E27FC236}">
                <a16:creationId xmlns:a16="http://schemas.microsoft.com/office/drawing/2014/main" id="{01EF79B2-1202-441F-93D1-93F0676AEBD2}"/>
              </a:ext>
            </a:extLst>
          </p:cNvPr>
          <p:cNvSpPr>
            <a:spLocks noGrp="1"/>
          </p:cNvSpPr>
          <p:nvPr>
            <p:ph type="pic" sz="quarter" idx="23" hasCustomPrompt="1"/>
          </p:nvPr>
        </p:nvSpPr>
        <p:spPr>
          <a:xfrm rot="900000">
            <a:off x="-1659111" y="4688978"/>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1" name="Picture Placeholder 140">
            <a:extLst>
              <a:ext uri="{FF2B5EF4-FFF2-40B4-BE49-F238E27FC236}">
                <a16:creationId xmlns:a16="http://schemas.microsoft.com/office/drawing/2014/main" id="{95D9DBE6-F4E3-4E22-91C7-3D4B2DDCCE29}"/>
              </a:ext>
            </a:extLst>
          </p:cNvPr>
          <p:cNvSpPr>
            <a:spLocks noGrp="1"/>
          </p:cNvSpPr>
          <p:nvPr>
            <p:ph type="pic" sz="quarter" idx="24" hasCustomPrompt="1"/>
          </p:nvPr>
        </p:nvSpPr>
        <p:spPr>
          <a:xfrm rot="900000">
            <a:off x="6640944" y="653929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34184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04" name="Picture Placeholder 103">
            <a:extLst>
              <a:ext uri="{FF2B5EF4-FFF2-40B4-BE49-F238E27FC236}">
                <a16:creationId xmlns:a16="http://schemas.microsoft.com/office/drawing/2014/main" id="{EB6FC07A-3EED-46D1-8836-B04643806DC4}"/>
              </a:ext>
            </a:extLst>
          </p:cNvPr>
          <p:cNvSpPr>
            <a:spLocks noGrp="1"/>
          </p:cNvSpPr>
          <p:nvPr>
            <p:ph type="pic" sz="quarter" idx="10" hasCustomPrompt="1"/>
          </p:nvPr>
        </p:nvSpPr>
        <p:spPr>
          <a:xfrm>
            <a:off x="9529014"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5" name="Picture Placeholder 104">
            <a:extLst>
              <a:ext uri="{FF2B5EF4-FFF2-40B4-BE49-F238E27FC236}">
                <a16:creationId xmlns:a16="http://schemas.microsoft.com/office/drawing/2014/main" id="{31EE06FA-6DBB-427B-8C16-78104D626C32}"/>
              </a:ext>
            </a:extLst>
          </p:cNvPr>
          <p:cNvSpPr>
            <a:spLocks noGrp="1"/>
          </p:cNvSpPr>
          <p:nvPr>
            <p:ph type="pic" sz="quarter" idx="11" hasCustomPrompt="1"/>
          </p:nvPr>
        </p:nvSpPr>
        <p:spPr>
          <a:xfrm>
            <a:off x="1463963"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6" name="Picture Placeholder 105">
            <a:extLst>
              <a:ext uri="{FF2B5EF4-FFF2-40B4-BE49-F238E27FC236}">
                <a16:creationId xmlns:a16="http://schemas.microsoft.com/office/drawing/2014/main" id="{B7C818D4-3B28-4361-8D2F-8CBD17E44189}"/>
              </a:ext>
            </a:extLst>
          </p:cNvPr>
          <p:cNvSpPr>
            <a:spLocks noGrp="1"/>
          </p:cNvSpPr>
          <p:nvPr>
            <p:ph type="pic" sz="quarter" idx="12" hasCustomPrompt="1"/>
          </p:nvPr>
        </p:nvSpPr>
        <p:spPr>
          <a:xfrm>
            <a:off x="5496488"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7" name="Picture Placeholder 106">
            <a:extLst>
              <a:ext uri="{FF2B5EF4-FFF2-40B4-BE49-F238E27FC236}">
                <a16:creationId xmlns:a16="http://schemas.microsoft.com/office/drawing/2014/main" id="{7400DAC4-4A0D-44AA-BB9F-9010A269BC99}"/>
              </a:ext>
            </a:extLst>
          </p:cNvPr>
          <p:cNvSpPr>
            <a:spLocks noGrp="1"/>
          </p:cNvSpPr>
          <p:nvPr>
            <p:ph type="pic" sz="quarter" idx="13" hasCustomPrompt="1"/>
          </p:nvPr>
        </p:nvSpPr>
        <p:spPr>
          <a:xfrm>
            <a:off x="348064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8" name="Picture Placeholder 107">
            <a:extLst>
              <a:ext uri="{FF2B5EF4-FFF2-40B4-BE49-F238E27FC236}">
                <a16:creationId xmlns:a16="http://schemas.microsoft.com/office/drawing/2014/main" id="{D3444D8E-42E6-456A-8F7D-EF39576914D6}"/>
              </a:ext>
            </a:extLst>
          </p:cNvPr>
          <p:cNvSpPr>
            <a:spLocks noGrp="1"/>
          </p:cNvSpPr>
          <p:nvPr>
            <p:ph type="pic" sz="quarter" idx="14" hasCustomPrompt="1"/>
          </p:nvPr>
        </p:nvSpPr>
        <p:spPr>
          <a:xfrm>
            <a:off x="751289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408487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AA9078A-D85C-41F4-B3EC-EC4130DB44F1}"/>
              </a:ext>
            </a:extLst>
          </p:cNvPr>
          <p:cNvSpPr>
            <a:spLocks noGrp="1"/>
          </p:cNvSpPr>
          <p:nvPr>
            <p:ph type="pic" sz="quarter" idx="12" hasCustomPrompt="1"/>
          </p:nvPr>
        </p:nvSpPr>
        <p:spPr>
          <a:xfrm>
            <a:off x="3694976" y="947660"/>
            <a:ext cx="6552804" cy="4918912"/>
          </a:xfrm>
          <a:custGeom>
            <a:avLst/>
            <a:gdLst>
              <a:gd name="connsiteX0" fmla="*/ 129810 w 6552804"/>
              <a:gd name="connsiteY0" fmla="*/ 0 h 4918912"/>
              <a:gd name="connsiteX1" fmla="*/ 6422994 w 6552804"/>
              <a:gd name="connsiteY1" fmla="*/ 0 h 4918912"/>
              <a:gd name="connsiteX2" fmla="*/ 6552804 w 6552804"/>
              <a:gd name="connsiteY2" fmla="*/ 129810 h 4918912"/>
              <a:gd name="connsiteX3" fmla="*/ 6552804 w 6552804"/>
              <a:gd name="connsiteY3" fmla="*/ 4789102 h 4918912"/>
              <a:gd name="connsiteX4" fmla="*/ 6422994 w 6552804"/>
              <a:gd name="connsiteY4" fmla="*/ 4918912 h 4918912"/>
              <a:gd name="connsiteX5" fmla="*/ 522911 w 6552804"/>
              <a:gd name="connsiteY5" fmla="*/ 4918912 h 4918912"/>
              <a:gd name="connsiteX6" fmla="*/ 522911 w 6552804"/>
              <a:gd name="connsiteY6" fmla="*/ 1297467 h 4918912"/>
              <a:gd name="connsiteX7" fmla="*/ 265250 w 6552804"/>
              <a:gd name="connsiteY7" fmla="*/ 1039806 h 4918912"/>
              <a:gd name="connsiteX8" fmla="*/ 0 w 6552804"/>
              <a:gd name="connsiteY8" fmla="*/ 1039806 h 4918912"/>
              <a:gd name="connsiteX9" fmla="*/ 0 w 6552804"/>
              <a:gd name="connsiteY9" fmla="*/ 129810 h 4918912"/>
              <a:gd name="connsiteX10" fmla="*/ 129810 w 6552804"/>
              <a:gd name="connsiteY10" fmla="*/ 0 h 491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2804" h="4918912">
                <a:moveTo>
                  <a:pt x="129810" y="0"/>
                </a:moveTo>
                <a:lnTo>
                  <a:pt x="6422994" y="0"/>
                </a:lnTo>
                <a:cubicBezTo>
                  <a:pt x="6494686" y="0"/>
                  <a:pt x="6552804" y="58118"/>
                  <a:pt x="6552804" y="129810"/>
                </a:cubicBezTo>
                <a:lnTo>
                  <a:pt x="6552804" y="4789102"/>
                </a:lnTo>
                <a:cubicBezTo>
                  <a:pt x="6552804" y="4860794"/>
                  <a:pt x="6494686" y="4918912"/>
                  <a:pt x="6422994" y="4918912"/>
                </a:cubicBezTo>
                <a:lnTo>
                  <a:pt x="522911" y="4918912"/>
                </a:lnTo>
                <a:lnTo>
                  <a:pt x="522911" y="1297467"/>
                </a:lnTo>
                <a:cubicBezTo>
                  <a:pt x="522911" y="1155165"/>
                  <a:pt x="407552" y="1039806"/>
                  <a:pt x="265250" y="1039806"/>
                </a:cubicBezTo>
                <a:lnTo>
                  <a:pt x="0" y="1039806"/>
                </a:lnTo>
                <a:lnTo>
                  <a:pt x="0" y="129810"/>
                </a:lnTo>
                <a:cubicBezTo>
                  <a:pt x="0" y="58118"/>
                  <a:pt x="58118" y="0"/>
                  <a:pt x="129810" y="0"/>
                </a:cubicBezTo>
                <a:close/>
              </a:path>
            </a:pathLst>
          </a:cu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
        <p:nvSpPr>
          <p:cNvPr id="20" name="Picture Placeholder 19">
            <a:extLst>
              <a:ext uri="{FF2B5EF4-FFF2-40B4-BE49-F238E27FC236}">
                <a16:creationId xmlns:a16="http://schemas.microsoft.com/office/drawing/2014/main" id="{0D6AD3FB-F786-4F0D-8B7C-59007505234D}"/>
              </a:ext>
            </a:extLst>
          </p:cNvPr>
          <p:cNvSpPr>
            <a:spLocks noGrp="1"/>
          </p:cNvSpPr>
          <p:nvPr>
            <p:ph type="pic" sz="quarter" idx="11" hasCustomPrompt="1"/>
          </p:nvPr>
        </p:nvSpPr>
        <p:spPr>
          <a:xfrm>
            <a:off x="1819645" y="2096051"/>
            <a:ext cx="2288996" cy="4958824"/>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03364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3" name="Picture Placeholder 62">
            <a:extLst>
              <a:ext uri="{FF2B5EF4-FFF2-40B4-BE49-F238E27FC236}">
                <a16:creationId xmlns:a16="http://schemas.microsoft.com/office/drawing/2014/main" id="{5F7A1BD5-6457-45E0-A708-4A1BBE749033}"/>
              </a:ext>
            </a:extLst>
          </p:cNvPr>
          <p:cNvSpPr>
            <a:spLocks noGrp="1"/>
          </p:cNvSpPr>
          <p:nvPr>
            <p:ph type="pic" sz="quarter" idx="12" hasCustomPrompt="1"/>
          </p:nvPr>
        </p:nvSpPr>
        <p:spPr>
          <a:xfrm>
            <a:off x="3907149" y="2303227"/>
            <a:ext cx="5760000" cy="3232954"/>
          </a:xfrm>
          <a:custGeom>
            <a:avLst/>
            <a:gdLst>
              <a:gd name="connsiteX0" fmla="*/ 85318 w 5760000"/>
              <a:gd name="connsiteY0" fmla="*/ 0 h 3232954"/>
              <a:gd name="connsiteX1" fmla="*/ 5674682 w 5760000"/>
              <a:gd name="connsiteY1" fmla="*/ 0 h 3232954"/>
              <a:gd name="connsiteX2" fmla="*/ 5760000 w 5760000"/>
              <a:gd name="connsiteY2" fmla="*/ 85318 h 3232954"/>
              <a:gd name="connsiteX3" fmla="*/ 5760000 w 5760000"/>
              <a:gd name="connsiteY3" fmla="*/ 1364550 h 3232954"/>
              <a:gd name="connsiteX4" fmla="*/ 5665047 w 5760000"/>
              <a:gd name="connsiteY4" fmla="*/ 1364550 h 3232954"/>
              <a:gd name="connsiteX5" fmla="*/ 5529270 w 5760000"/>
              <a:gd name="connsiteY5" fmla="*/ 1500327 h 3232954"/>
              <a:gd name="connsiteX6" fmla="*/ 5529270 w 5760000"/>
              <a:gd name="connsiteY6" fmla="*/ 3232954 h 3232954"/>
              <a:gd name="connsiteX7" fmla="*/ 1340988 w 5760000"/>
              <a:gd name="connsiteY7" fmla="*/ 3232954 h 3232954"/>
              <a:gd name="connsiteX8" fmla="*/ 1340988 w 5760000"/>
              <a:gd name="connsiteY8" fmla="*/ 990681 h 3232954"/>
              <a:gd name="connsiteX9" fmla="*/ 1145754 w 5760000"/>
              <a:gd name="connsiteY9" fmla="*/ 795447 h 3232954"/>
              <a:gd name="connsiteX10" fmla="*/ 0 w 5760000"/>
              <a:gd name="connsiteY10" fmla="*/ 795447 h 3232954"/>
              <a:gd name="connsiteX11" fmla="*/ 0 w 5760000"/>
              <a:gd name="connsiteY11" fmla="*/ 85318 h 3232954"/>
              <a:gd name="connsiteX12" fmla="*/ 85318 w 5760000"/>
              <a:gd name="connsiteY12" fmla="*/ 0 h 323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60000" h="3232954">
                <a:moveTo>
                  <a:pt x="85318" y="0"/>
                </a:moveTo>
                <a:lnTo>
                  <a:pt x="5674682" y="0"/>
                </a:lnTo>
                <a:cubicBezTo>
                  <a:pt x="5721802" y="0"/>
                  <a:pt x="5760000" y="38198"/>
                  <a:pt x="5760000" y="85318"/>
                </a:cubicBezTo>
                <a:lnTo>
                  <a:pt x="5760000" y="1364550"/>
                </a:lnTo>
                <a:lnTo>
                  <a:pt x="5665047" y="1364550"/>
                </a:lnTo>
                <a:cubicBezTo>
                  <a:pt x="5590059" y="1364550"/>
                  <a:pt x="5529270" y="1425339"/>
                  <a:pt x="5529270" y="1500327"/>
                </a:cubicBezTo>
                <a:lnTo>
                  <a:pt x="5529270" y="3232954"/>
                </a:lnTo>
                <a:lnTo>
                  <a:pt x="1340988" y="3232954"/>
                </a:lnTo>
                <a:lnTo>
                  <a:pt x="1340988" y="990681"/>
                </a:lnTo>
                <a:cubicBezTo>
                  <a:pt x="1340988" y="882856"/>
                  <a:pt x="1253579" y="795447"/>
                  <a:pt x="1145754" y="795447"/>
                </a:cubicBezTo>
                <a:lnTo>
                  <a:pt x="0" y="795447"/>
                </a:lnTo>
                <a:lnTo>
                  <a:pt x="0" y="85318"/>
                </a:lnTo>
                <a:cubicBezTo>
                  <a:pt x="0" y="38198"/>
                  <a:pt x="38198" y="0"/>
                  <a:pt x="85318"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1" name="Picture Placeholder 30">
            <a:extLst>
              <a:ext uri="{FF2B5EF4-FFF2-40B4-BE49-F238E27FC236}">
                <a16:creationId xmlns:a16="http://schemas.microsoft.com/office/drawing/2014/main" id="{CC8CE266-3DEB-4C78-BCDA-C78BFAF071FF}"/>
              </a:ext>
            </a:extLst>
          </p:cNvPr>
          <p:cNvSpPr>
            <a:spLocks noGrp="1"/>
          </p:cNvSpPr>
          <p:nvPr>
            <p:ph type="pic" sz="quarter" idx="10" hasCustomPrompt="1"/>
          </p:nvPr>
        </p:nvSpPr>
        <p:spPr>
          <a:xfrm>
            <a:off x="9488168" y="3725213"/>
            <a:ext cx="1084260" cy="234669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DAF32B45-098D-4B25-A23F-92B38466B0C9}"/>
              </a:ext>
            </a:extLst>
          </p:cNvPr>
          <p:cNvSpPr>
            <a:spLocks noGrp="1"/>
          </p:cNvSpPr>
          <p:nvPr>
            <p:ph type="pic" sz="quarter" idx="11" hasCustomPrompt="1"/>
          </p:nvPr>
        </p:nvSpPr>
        <p:spPr>
          <a:xfrm>
            <a:off x="1445629" y="3244730"/>
            <a:ext cx="3648203" cy="2738552"/>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96879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EBDDB84D-2CA4-4525-A778-166ABD0F2B28}"/>
              </a:ext>
            </a:extLst>
          </p:cNvPr>
          <p:cNvSpPr>
            <a:spLocks noGrp="1"/>
          </p:cNvSpPr>
          <p:nvPr>
            <p:ph type="pic" sz="quarter" idx="12" hasCustomPrompt="1"/>
          </p:nvPr>
        </p:nvSpPr>
        <p:spPr>
          <a:xfrm>
            <a:off x="3907149" y="1931074"/>
            <a:ext cx="6401180" cy="3592833"/>
          </a:xfrm>
          <a:custGeom>
            <a:avLst/>
            <a:gdLst>
              <a:gd name="connsiteX0" fmla="*/ 94815 w 6401180"/>
              <a:gd name="connsiteY0" fmla="*/ 0 h 3592833"/>
              <a:gd name="connsiteX1" fmla="*/ 6306365 w 6401180"/>
              <a:gd name="connsiteY1" fmla="*/ 0 h 3592833"/>
              <a:gd name="connsiteX2" fmla="*/ 6401180 w 6401180"/>
              <a:gd name="connsiteY2" fmla="*/ 94815 h 3592833"/>
              <a:gd name="connsiteX3" fmla="*/ 6401180 w 6401180"/>
              <a:gd name="connsiteY3" fmla="*/ 1495216 h 3592833"/>
              <a:gd name="connsiteX4" fmla="*/ 6080579 w 6401180"/>
              <a:gd name="connsiteY4" fmla="*/ 1495216 h 3592833"/>
              <a:gd name="connsiteX5" fmla="*/ 5943322 w 6401180"/>
              <a:gd name="connsiteY5" fmla="*/ 1632473 h 3592833"/>
              <a:gd name="connsiteX6" fmla="*/ 5943322 w 6401180"/>
              <a:gd name="connsiteY6" fmla="*/ 3592833 h 3592833"/>
              <a:gd name="connsiteX7" fmla="*/ 1493005 w 6401180"/>
              <a:gd name="connsiteY7" fmla="*/ 3592833 h 3592833"/>
              <a:gd name="connsiteX8" fmla="*/ 1493005 w 6401180"/>
              <a:gd name="connsiteY8" fmla="*/ 1090363 h 3592833"/>
              <a:gd name="connsiteX9" fmla="*/ 1270511 w 6401180"/>
              <a:gd name="connsiteY9" fmla="*/ 867869 h 3592833"/>
              <a:gd name="connsiteX10" fmla="*/ 0 w 6401180"/>
              <a:gd name="connsiteY10" fmla="*/ 867869 h 3592833"/>
              <a:gd name="connsiteX11" fmla="*/ 0 w 6401180"/>
              <a:gd name="connsiteY11" fmla="*/ 94815 h 3592833"/>
              <a:gd name="connsiteX12" fmla="*/ 94815 w 6401180"/>
              <a:gd name="connsiteY12" fmla="*/ 0 h 35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1180" h="3592833">
                <a:moveTo>
                  <a:pt x="94815" y="0"/>
                </a:moveTo>
                <a:lnTo>
                  <a:pt x="6306365" y="0"/>
                </a:lnTo>
                <a:cubicBezTo>
                  <a:pt x="6358730" y="0"/>
                  <a:pt x="6401180" y="42450"/>
                  <a:pt x="6401180" y="94815"/>
                </a:cubicBezTo>
                <a:lnTo>
                  <a:pt x="6401180" y="1495216"/>
                </a:lnTo>
                <a:lnTo>
                  <a:pt x="6080579" y="1495216"/>
                </a:lnTo>
                <a:cubicBezTo>
                  <a:pt x="6004774" y="1495216"/>
                  <a:pt x="5943322" y="1556668"/>
                  <a:pt x="5943322" y="1632473"/>
                </a:cubicBezTo>
                <a:lnTo>
                  <a:pt x="5943322" y="3592833"/>
                </a:lnTo>
                <a:lnTo>
                  <a:pt x="1493005" y="3592833"/>
                </a:lnTo>
                <a:lnTo>
                  <a:pt x="1493005" y="1090363"/>
                </a:lnTo>
                <a:cubicBezTo>
                  <a:pt x="1493005" y="967483"/>
                  <a:pt x="1393391" y="867869"/>
                  <a:pt x="1270511" y="867869"/>
                </a:cubicBezTo>
                <a:lnTo>
                  <a:pt x="0" y="867869"/>
                </a:lnTo>
                <a:lnTo>
                  <a:pt x="0" y="94815"/>
                </a:lnTo>
                <a:cubicBezTo>
                  <a:pt x="0" y="42450"/>
                  <a:pt x="42450" y="0"/>
                  <a:pt x="9481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B8B0B69C-E7C6-4299-9441-F3B2EF1DCAF3}"/>
              </a:ext>
            </a:extLst>
          </p:cNvPr>
          <p:cNvSpPr>
            <a:spLocks noGrp="1"/>
          </p:cNvSpPr>
          <p:nvPr>
            <p:ph type="pic" sz="quarter" idx="10" hasCustomPrompt="1"/>
          </p:nvPr>
        </p:nvSpPr>
        <p:spPr>
          <a:xfrm>
            <a:off x="9910859" y="3479214"/>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3" name="Picture Placeholder 32">
            <a:extLst>
              <a:ext uri="{FF2B5EF4-FFF2-40B4-BE49-F238E27FC236}">
                <a16:creationId xmlns:a16="http://schemas.microsoft.com/office/drawing/2014/main" id="{021E564A-78DE-4046-BBDA-5F5CBACCA9EA}"/>
              </a:ext>
            </a:extLst>
          </p:cNvPr>
          <p:cNvSpPr>
            <a:spLocks noGrp="1"/>
          </p:cNvSpPr>
          <p:nvPr>
            <p:ph type="pic" sz="quarter" idx="11" hasCustomPrompt="1"/>
          </p:nvPr>
        </p:nvSpPr>
        <p:spPr>
          <a:xfrm>
            <a:off x="1210803" y="2959122"/>
            <a:ext cx="4028680" cy="3024160"/>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13026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812C0B-395E-4482-B7D1-2C0674084C32}"/>
              </a:ext>
            </a:extLst>
          </p:cNvPr>
          <p:cNvSpPr>
            <a:spLocks noGrp="1"/>
          </p:cNvSpPr>
          <p:nvPr>
            <p:ph type="pic" sz="quarter" idx="10" hasCustomPrompt="1"/>
          </p:nvPr>
        </p:nvSpPr>
        <p:spPr>
          <a:xfrm>
            <a:off x="1412244" y="1475466"/>
            <a:ext cx="3567860" cy="7722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885919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F1DAC9-A543-4E59-BBF4-96F3B293B982}"/>
              </a:ext>
            </a:extLst>
          </p:cNvPr>
          <p:cNvSpPr>
            <a:spLocks noGrp="1"/>
          </p:cNvSpPr>
          <p:nvPr>
            <p:ph type="pic" sz="quarter" idx="10" hasCustomPrompt="1"/>
          </p:nvPr>
        </p:nvSpPr>
        <p:spPr>
          <a:xfrm>
            <a:off x="3718123" y="4122552"/>
            <a:ext cx="4757146" cy="10296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33557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1">
            <a:extLst>
              <a:ext uri="{FF2B5EF4-FFF2-40B4-BE49-F238E27FC236}">
                <a16:creationId xmlns:a16="http://schemas.microsoft.com/office/drawing/2014/main" id="{F5316089-DF4A-48B1-9B8D-5299B0913DC7}"/>
              </a:ext>
            </a:extLst>
          </p:cNvPr>
          <p:cNvSpPr>
            <a:spLocks noGrp="1"/>
          </p:cNvSpPr>
          <p:nvPr>
            <p:ph type="pic" sz="quarter" idx="12" hasCustomPrompt="1"/>
          </p:nvPr>
        </p:nvSpPr>
        <p:spPr>
          <a:xfrm>
            <a:off x="7602278" y="4137383"/>
            <a:ext cx="3446722" cy="1558158"/>
          </a:xfrm>
          <a:prstGeom prst="roundRect">
            <a:avLst>
              <a:gd name="adj" fmla="val 8124"/>
            </a:avLst>
          </a:pr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C202F225-B9FD-448B-889D-8F12F0078F6D}"/>
              </a:ext>
            </a:extLst>
          </p:cNvPr>
          <p:cNvSpPr>
            <a:spLocks noGrp="1"/>
          </p:cNvSpPr>
          <p:nvPr>
            <p:ph type="pic" sz="quarter" idx="10" hasCustomPrompt="1"/>
          </p:nvPr>
        </p:nvSpPr>
        <p:spPr>
          <a:xfrm>
            <a:off x="6694872" y="2246638"/>
            <a:ext cx="1558158" cy="3433601"/>
          </a:xfrm>
          <a:custGeom>
            <a:avLst/>
            <a:gdLst>
              <a:gd name="connsiteX0" fmla="*/ 126585 w 1558158"/>
              <a:gd name="connsiteY0" fmla="*/ 0 h 3453719"/>
              <a:gd name="connsiteX1" fmla="*/ 1431573 w 1558158"/>
              <a:gd name="connsiteY1" fmla="*/ 0 h 3453719"/>
              <a:gd name="connsiteX2" fmla="*/ 1558158 w 1558158"/>
              <a:gd name="connsiteY2" fmla="*/ 126585 h 3453719"/>
              <a:gd name="connsiteX3" fmla="*/ 1558158 w 1558158"/>
              <a:gd name="connsiteY3" fmla="*/ 1826877 h 3453719"/>
              <a:gd name="connsiteX4" fmla="*/ 1022064 w 1558158"/>
              <a:gd name="connsiteY4" fmla="*/ 1826877 h 3453719"/>
              <a:gd name="connsiteX5" fmla="*/ 835435 w 1558158"/>
              <a:gd name="connsiteY5" fmla="*/ 2013506 h 3453719"/>
              <a:gd name="connsiteX6" fmla="*/ 835435 w 1558158"/>
              <a:gd name="connsiteY6" fmla="*/ 3366378 h 3453719"/>
              <a:gd name="connsiteX7" fmla="*/ 850102 w 1558158"/>
              <a:gd name="connsiteY7" fmla="*/ 3439023 h 3453719"/>
              <a:gd name="connsiteX8" fmla="*/ 860010 w 1558158"/>
              <a:gd name="connsiteY8" fmla="*/ 3453719 h 3453719"/>
              <a:gd name="connsiteX9" fmla="*/ 126585 w 1558158"/>
              <a:gd name="connsiteY9" fmla="*/ 3453719 h 3453719"/>
              <a:gd name="connsiteX10" fmla="*/ 0 w 1558158"/>
              <a:gd name="connsiteY10" fmla="*/ 3327134 h 3453719"/>
              <a:gd name="connsiteX11" fmla="*/ 0 w 1558158"/>
              <a:gd name="connsiteY11" fmla="*/ 126585 h 3453719"/>
              <a:gd name="connsiteX12" fmla="*/ 126585 w 1558158"/>
              <a:gd name="connsiteY12" fmla="*/ 0 h 345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8158" h="3453719">
                <a:moveTo>
                  <a:pt x="126585" y="0"/>
                </a:moveTo>
                <a:lnTo>
                  <a:pt x="1431573" y="0"/>
                </a:lnTo>
                <a:cubicBezTo>
                  <a:pt x="1501484" y="0"/>
                  <a:pt x="1558158" y="56674"/>
                  <a:pt x="1558158" y="126585"/>
                </a:cubicBezTo>
                <a:lnTo>
                  <a:pt x="1558158" y="1826877"/>
                </a:lnTo>
                <a:lnTo>
                  <a:pt x="1022064" y="1826877"/>
                </a:lnTo>
                <a:cubicBezTo>
                  <a:pt x="918992" y="1826877"/>
                  <a:pt x="835435" y="1910434"/>
                  <a:pt x="835435" y="2013506"/>
                </a:cubicBezTo>
                <a:lnTo>
                  <a:pt x="835435" y="3366378"/>
                </a:lnTo>
                <a:cubicBezTo>
                  <a:pt x="835435" y="3392146"/>
                  <a:pt x="840658" y="3416695"/>
                  <a:pt x="850102" y="3439023"/>
                </a:cubicBezTo>
                <a:lnTo>
                  <a:pt x="860010" y="3453719"/>
                </a:lnTo>
                <a:lnTo>
                  <a:pt x="126585" y="3453719"/>
                </a:lnTo>
                <a:cubicBezTo>
                  <a:pt x="56674" y="3453719"/>
                  <a:pt x="0" y="3397045"/>
                  <a:pt x="0" y="3327134"/>
                </a:cubicBezTo>
                <a:lnTo>
                  <a:pt x="0" y="126585"/>
                </a:lnTo>
                <a:cubicBezTo>
                  <a:pt x="0" y="56674"/>
                  <a:pt x="56674" y="0"/>
                  <a:pt x="12658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6632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DC57906-0D96-4F9B-A186-DD8837780B7E}"/>
              </a:ext>
            </a:extLst>
          </p:cNvPr>
          <p:cNvSpPr/>
          <p:nvPr/>
        </p:nvSpPr>
        <p:spPr>
          <a:xfrm>
            <a:off x="6379643" y="856181"/>
            <a:ext cx="2375396" cy="5139370"/>
          </a:xfrm>
          <a:custGeom>
            <a:avLst/>
            <a:gdLst>
              <a:gd name="connsiteX0" fmla="*/ 3134 w 2375396"/>
              <a:gd name="connsiteY0" fmla="*/ 225631 h 5139370"/>
              <a:gd name="connsiteX1" fmla="*/ 228765 w 2375396"/>
              <a:gd name="connsiteY1" fmla="*/ 0 h 5139370"/>
              <a:gd name="connsiteX2" fmla="*/ 2149766 w 2375396"/>
              <a:gd name="connsiteY2" fmla="*/ 78344 h 5139370"/>
              <a:gd name="connsiteX3" fmla="*/ 2375397 w 2375396"/>
              <a:gd name="connsiteY3" fmla="*/ 303975 h 5139370"/>
              <a:gd name="connsiteX4" fmla="*/ 2375397 w 2375396"/>
              <a:gd name="connsiteY4" fmla="*/ 4847931 h 5139370"/>
              <a:gd name="connsiteX5" fmla="*/ 2149766 w 2375396"/>
              <a:gd name="connsiteY5" fmla="*/ 5073562 h 5139370"/>
              <a:gd name="connsiteX6" fmla="*/ 225631 w 2375396"/>
              <a:gd name="connsiteY6" fmla="*/ 5139370 h 5139370"/>
              <a:gd name="connsiteX7" fmla="*/ 0 w 2375396"/>
              <a:gd name="connsiteY7" fmla="*/ 4913740 h 5139370"/>
              <a:gd name="connsiteX8" fmla="*/ 0 w 2375396"/>
              <a:gd name="connsiteY8" fmla="*/ 225631 h 513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396" h="5139370">
                <a:moveTo>
                  <a:pt x="3134" y="225631"/>
                </a:moveTo>
                <a:cubicBezTo>
                  <a:pt x="3134" y="103414"/>
                  <a:pt x="103414" y="0"/>
                  <a:pt x="228765" y="0"/>
                </a:cubicBezTo>
                <a:lnTo>
                  <a:pt x="2149766" y="78344"/>
                </a:lnTo>
                <a:cubicBezTo>
                  <a:pt x="2271983" y="78344"/>
                  <a:pt x="2375397" y="178624"/>
                  <a:pt x="2375397" y="303975"/>
                </a:cubicBezTo>
                <a:lnTo>
                  <a:pt x="2375397" y="4847931"/>
                </a:lnTo>
                <a:cubicBezTo>
                  <a:pt x="2375397" y="4970147"/>
                  <a:pt x="2275116" y="5073562"/>
                  <a:pt x="2149766" y="5073562"/>
                </a:cubicBezTo>
                <a:lnTo>
                  <a:pt x="225631" y="5139370"/>
                </a:lnTo>
                <a:cubicBezTo>
                  <a:pt x="103414" y="5139370"/>
                  <a:pt x="0" y="5039090"/>
                  <a:pt x="0" y="4913740"/>
                </a:cubicBezTo>
                <a:lnTo>
                  <a:pt x="0" y="225631"/>
                </a:lnTo>
                <a:close/>
              </a:path>
            </a:pathLst>
          </a:custGeom>
          <a:noFill/>
          <a:ln w="30045" cap="flat">
            <a:noFill/>
            <a:prstDash val="solid"/>
            <a:miter/>
          </a:ln>
        </p:spPr>
        <p:txBody>
          <a:bodyPr rtlCol="0" anchor="ctr"/>
          <a:lstStyle/>
          <a:p>
            <a:endParaRPr lang="fr-FR" dirty="0">
              <a:latin typeface="Arial" panose="020B0604020202020204" pitchFamily="34" charset="0"/>
            </a:endParaRPr>
          </a:p>
        </p:txBody>
      </p:sp>
      <p:sp>
        <p:nvSpPr>
          <p:cNvPr id="18" name="Picture Placeholder 3">
            <a:extLst>
              <a:ext uri="{FF2B5EF4-FFF2-40B4-BE49-F238E27FC236}">
                <a16:creationId xmlns:a16="http://schemas.microsoft.com/office/drawing/2014/main" id="{075E3183-F408-418E-8749-A1494C502EA5}"/>
              </a:ext>
            </a:extLst>
          </p:cNvPr>
          <p:cNvSpPr>
            <a:spLocks noGrp="1"/>
          </p:cNvSpPr>
          <p:nvPr>
            <p:ph type="pic" sz="quarter" idx="10" hasCustomPrompt="1"/>
          </p:nvPr>
        </p:nvSpPr>
        <p:spPr>
          <a:xfrm rot="21030792">
            <a:off x="1682244" y="1123887"/>
            <a:ext cx="1883916" cy="737241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
        <p:nvSpPr>
          <p:cNvPr id="7" name="Picture Placeholder 13">
            <a:extLst>
              <a:ext uri="{FF2B5EF4-FFF2-40B4-BE49-F238E27FC236}">
                <a16:creationId xmlns:a16="http://schemas.microsoft.com/office/drawing/2014/main" id="{15FCEA41-49B7-44E1-B936-1C54C1A1E207}"/>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1335705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25B6350-7764-4C40-9563-1A3822E2C577}"/>
              </a:ext>
            </a:extLst>
          </p:cNvPr>
          <p:cNvSpPr>
            <a:spLocks noGrp="1"/>
          </p:cNvSpPr>
          <p:nvPr>
            <p:ph type="pic" sz="quarter" idx="10" hasCustomPrompt="1"/>
          </p:nvPr>
        </p:nvSpPr>
        <p:spPr>
          <a:xfrm>
            <a:off x="4906714" y="855000"/>
            <a:ext cx="2378572" cy="5148000"/>
          </a:xfrm>
          <a:prstGeom prst="roundRect">
            <a:avLst>
              <a:gd name="adj" fmla="val 8124"/>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1746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5B63074-5842-47CB-B8D1-C64A1BAA779E}"/>
              </a:ext>
            </a:extLst>
          </p:cNvPr>
          <p:cNvSpPr>
            <a:spLocks noGrp="1"/>
          </p:cNvSpPr>
          <p:nvPr>
            <p:ph type="pic" sz="quarter" idx="10" hasCustomPrompt="1"/>
          </p:nvPr>
        </p:nvSpPr>
        <p:spPr>
          <a:xfrm>
            <a:off x="49911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1" name="Picture Placeholder 9">
            <a:extLst>
              <a:ext uri="{FF2B5EF4-FFF2-40B4-BE49-F238E27FC236}">
                <a16:creationId xmlns:a16="http://schemas.microsoft.com/office/drawing/2014/main" id="{95A50EF4-6ED9-497F-ADDC-63808263EEE1}"/>
              </a:ext>
            </a:extLst>
          </p:cNvPr>
          <p:cNvSpPr>
            <a:spLocks noGrp="1"/>
          </p:cNvSpPr>
          <p:nvPr>
            <p:ph type="pic" sz="quarter" idx="11" hasCustomPrompt="1"/>
          </p:nvPr>
        </p:nvSpPr>
        <p:spPr>
          <a:xfrm>
            <a:off x="49911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2" name="Picture Placeholder 9">
            <a:extLst>
              <a:ext uri="{FF2B5EF4-FFF2-40B4-BE49-F238E27FC236}">
                <a16:creationId xmlns:a16="http://schemas.microsoft.com/office/drawing/2014/main" id="{E340CF86-E77D-4229-AD18-0D47EBD3BADD}"/>
              </a:ext>
            </a:extLst>
          </p:cNvPr>
          <p:cNvSpPr>
            <a:spLocks noGrp="1"/>
          </p:cNvSpPr>
          <p:nvPr>
            <p:ph type="pic" sz="quarter" idx="12" hasCustomPrompt="1"/>
          </p:nvPr>
        </p:nvSpPr>
        <p:spPr>
          <a:xfrm>
            <a:off x="49911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3" name="Picture Placeholder 9">
            <a:extLst>
              <a:ext uri="{FF2B5EF4-FFF2-40B4-BE49-F238E27FC236}">
                <a16:creationId xmlns:a16="http://schemas.microsoft.com/office/drawing/2014/main" id="{C62BC63C-4E83-4313-843A-C3F9F63A779E}"/>
              </a:ext>
            </a:extLst>
          </p:cNvPr>
          <p:cNvSpPr>
            <a:spLocks noGrp="1"/>
          </p:cNvSpPr>
          <p:nvPr>
            <p:ph type="pic" sz="quarter" idx="13" hasCustomPrompt="1"/>
          </p:nvPr>
        </p:nvSpPr>
        <p:spPr>
          <a:xfrm>
            <a:off x="83016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4" name="Picture Placeholder 9">
            <a:extLst>
              <a:ext uri="{FF2B5EF4-FFF2-40B4-BE49-F238E27FC236}">
                <a16:creationId xmlns:a16="http://schemas.microsoft.com/office/drawing/2014/main" id="{EB6CFD4E-5758-4569-A39A-646784A6399E}"/>
              </a:ext>
            </a:extLst>
          </p:cNvPr>
          <p:cNvSpPr>
            <a:spLocks noGrp="1"/>
          </p:cNvSpPr>
          <p:nvPr>
            <p:ph type="pic" sz="quarter" idx="14" hasCustomPrompt="1"/>
          </p:nvPr>
        </p:nvSpPr>
        <p:spPr>
          <a:xfrm>
            <a:off x="83016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5" name="Picture Placeholder 9">
            <a:extLst>
              <a:ext uri="{FF2B5EF4-FFF2-40B4-BE49-F238E27FC236}">
                <a16:creationId xmlns:a16="http://schemas.microsoft.com/office/drawing/2014/main" id="{F30EAEDD-1BF2-45F4-A355-A980F79C3047}"/>
              </a:ext>
            </a:extLst>
          </p:cNvPr>
          <p:cNvSpPr>
            <a:spLocks noGrp="1"/>
          </p:cNvSpPr>
          <p:nvPr>
            <p:ph type="pic" sz="quarter" idx="15" hasCustomPrompt="1"/>
          </p:nvPr>
        </p:nvSpPr>
        <p:spPr>
          <a:xfrm>
            <a:off x="83016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2199882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ABC7E449-C037-40FC-AAAE-2F75AA8D429F}"/>
              </a:ext>
            </a:extLst>
          </p:cNvPr>
          <p:cNvSpPr>
            <a:spLocks noGrp="1"/>
          </p:cNvSpPr>
          <p:nvPr>
            <p:ph type="pic" sz="quarter" idx="13" hasCustomPrompt="1"/>
          </p:nvPr>
        </p:nvSpPr>
        <p:spPr>
          <a:xfrm>
            <a:off x="8301600"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6" name="Picture Placeholder 9">
            <a:extLst>
              <a:ext uri="{FF2B5EF4-FFF2-40B4-BE49-F238E27FC236}">
                <a16:creationId xmlns:a16="http://schemas.microsoft.com/office/drawing/2014/main" id="{E1E732D4-1E59-4ED5-B05A-03CE4C192F25}"/>
              </a:ext>
            </a:extLst>
          </p:cNvPr>
          <p:cNvSpPr>
            <a:spLocks noGrp="1"/>
          </p:cNvSpPr>
          <p:nvPr>
            <p:ph type="pic" sz="quarter" idx="14" hasCustomPrompt="1"/>
          </p:nvPr>
        </p:nvSpPr>
        <p:spPr>
          <a:xfrm>
            <a:off x="8301600"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7" name="Picture Placeholder 9">
            <a:extLst>
              <a:ext uri="{FF2B5EF4-FFF2-40B4-BE49-F238E27FC236}">
                <a16:creationId xmlns:a16="http://schemas.microsoft.com/office/drawing/2014/main" id="{E7565BCF-3834-4123-88AA-23A70B2851A2}"/>
              </a:ext>
            </a:extLst>
          </p:cNvPr>
          <p:cNvSpPr>
            <a:spLocks noGrp="1"/>
          </p:cNvSpPr>
          <p:nvPr>
            <p:ph type="pic" sz="quarter" idx="15" hasCustomPrompt="1"/>
          </p:nvPr>
        </p:nvSpPr>
        <p:spPr>
          <a:xfrm>
            <a:off x="8301600"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8" name="Picture Placeholder 9">
            <a:extLst>
              <a:ext uri="{FF2B5EF4-FFF2-40B4-BE49-F238E27FC236}">
                <a16:creationId xmlns:a16="http://schemas.microsoft.com/office/drawing/2014/main" id="{5E9C23D3-A597-4FC8-9334-D3B9CD49FA39}"/>
              </a:ext>
            </a:extLst>
          </p:cNvPr>
          <p:cNvSpPr>
            <a:spLocks noGrp="1"/>
          </p:cNvSpPr>
          <p:nvPr>
            <p:ph type="pic" sz="quarter" idx="16" hasCustomPrompt="1"/>
          </p:nvPr>
        </p:nvSpPr>
        <p:spPr>
          <a:xfrm>
            <a:off x="8301600"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9" name="Picture Placeholder 9">
            <a:extLst>
              <a:ext uri="{FF2B5EF4-FFF2-40B4-BE49-F238E27FC236}">
                <a16:creationId xmlns:a16="http://schemas.microsoft.com/office/drawing/2014/main" id="{3942C788-A905-43D3-AD7E-EA06F32F6245}"/>
              </a:ext>
            </a:extLst>
          </p:cNvPr>
          <p:cNvSpPr>
            <a:spLocks noGrp="1"/>
          </p:cNvSpPr>
          <p:nvPr>
            <p:ph type="pic" sz="quarter" idx="17" hasCustomPrompt="1"/>
          </p:nvPr>
        </p:nvSpPr>
        <p:spPr>
          <a:xfrm>
            <a:off x="8301600"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0" name="Picture Placeholder 9">
            <a:extLst>
              <a:ext uri="{FF2B5EF4-FFF2-40B4-BE49-F238E27FC236}">
                <a16:creationId xmlns:a16="http://schemas.microsoft.com/office/drawing/2014/main" id="{EF4B4449-340A-475E-B4E9-ABBD867A4EA0}"/>
              </a:ext>
            </a:extLst>
          </p:cNvPr>
          <p:cNvSpPr>
            <a:spLocks noGrp="1"/>
          </p:cNvSpPr>
          <p:nvPr>
            <p:ph type="pic" sz="quarter" idx="18" hasCustomPrompt="1"/>
          </p:nvPr>
        </p:nvSpPr>
        <p:spPr>
          <a:xfrm>
            <a:off x="4993381"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1" name="Picture Placeholder 9">
            <a:extLst>
              <a:ext uri="{FF2B5EF4-FFF2-40B4-BE49-F238E27FC236}">
                <a16:creationId xmlns:a16="http://schemas.microsoft.com/office/drawing/2014/main" id="{AA05FC8E-2316-4F89-9699-371CB0CDC247}"/>
              </a:ext>
            </a:extLst>
          </p:cNvPr>
          <p:cNvSpPr>
            <a:spLocks noGrp="1"/>
          </p:cNvSpPr>
          <p:nvPr>
            <p:ph type="pic" sz="quarter" idx="19" hasCustomPrompt="1"/>
          </p:nvPr>
        </p:nvSpPr>
        <p:spPr>
          <a:xfrm>
            <a:off x="4993381"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2" name="Picture Placeholder 9">
            <a:extLst>
              <a:ext uri="{FF2B5EF4-FFF2-40B4-BE49-F238E27FC236}">
                <a16:creationId xmlns:a16="http://schemas.microsoft.com/office/drawing/2014/main" id="{78AA5EB6-A1C9-413A-8370-A512D059970F}"/>
              </a:ext>
            </a:extLst>
          </p:cNvPr>
          <p:cNvSpPr>
            <a:spLocks noGrp="1"/>
          </p:cNvSpPr>
          <p:nvPr>
            <p:ph type="pic" sz="quarter" idx="20" hasCustomPrompt="1"/>
          </p:nvPr>
        </p:nvSpPr>
        <p:spPr>
          <a:xfrm>
            <a:off x="4993381"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3" name="Picture Placeholder 9">
            <a:extLst>
              <a:ext uri="{FF2B5EF4-FFF2-40B4-BE49-F238E27FC236}">
                <a16:creationId xmlns:a16="http://schemas.microsoft.com/office/drawing/2014/main" id="{F14434DF-0C80-4105-9F94-A1DA76B2BB81}"/>
              </a:ext>
            </a:extLst>
          </p:cNvPr>
          <p:cNvSpPr>
            <a:spLocks noGrp="1"/>
          </p:cNvSpPr>
          <p:nvPr>
            <p:ph type="pic" sz="quarter" idx="21" hasCustomPrompt="1"/>
          </p:nvPr>
        </p:nvSpPr>
        <p:spPr>
          <a:xfrm>
            <a:off x="4993381"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4" name="Picture Placeholder 9">
            <a:extLst>
              <a:ext uri="{FF2B5EF4-FFF2-40B4-BE49-F238E27FC236}">
                <a16:creationId xmlns:a16="http://schemas.microsoft.com/office/drawing/2014/main" id="{D6866B42-0A78-4801-9899-CE9B41B41829}"/>
              </a:ext>
            </a:extLst>
          </p:cNvPr>
          <p:cNvSpPr>
            <a:spLocks noGrp="1"/>
          </p:cNvSpPr>
          <p:nvPr>
            <p:ph type="pic" sz="quarter" idx="22" hasCustomPrompt="1"/>
          </p:nvPr>
        </p:nvSpPr>
        <p:spPr>
          <a:xfrm>
            <a:off x="4993381"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3170407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8F45E0A-A360-4F2B-AD76-BF2489A17320}"/>
              </a:ext>
            </a:extLst>
          </p:cNvPr>
          <p:cNvSpPr>
            <a:spLocks noGrp="1"/>
          </p:cNvSpPr>
          <p:nvPr>
            <p:ph type="pic" sz="quarter" idx="10" hasCustomPrompt="1"/>
          </p:nvPr>
        </p:nvSpPr>
        <p:spPr>
          <a:xfrm rot="1440000">
            <a:off x="6803447" y="958146"/>
            <a:ext cx="1883916" cy="737920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300000">
              <a:rot lat="0" lon="30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Picture</a:t>
            </a:r>
          </a:p>
        </p:txBody>
      </p:sp>
    </p:spTree>
    <p:extLst>
      <p:ext uri="{BB962C8B-B14F-4D97-AF65-F5344CB8AC3E}">
        <p14:creationId xmlns:p14="http://schemas.microsoft.com/office/powerpoint/2010/main" val="2361691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352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446BA83-816A-46CD-8C65-AB93755AB4E7}"/>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F27AC69-8E3B-4501-9A2F-FA2E4E953F6B}"/>
              </a:ext>
            </a:extLst>
          </p:cNvPr>
          <p:cNvSpPr/>
          <p:nvPr userDrawn="1"/>
        </p:nvSpPr>
        <p:spPr>
          <a:xfrm>
            <a:off x="0" y="0"/>
            <a:ext cx="12192000" cy="6858000"/>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2" name="Group 1">
            <a:extLst>
              <a:ext uri="{FF2B5EF4-FFF2-40B4-BE49-F238E27FC236}">
                <a16:creationId xmlns:a16="http://schemas.microsoft.com/office/drawing/2014/main" id="{D79AB743-22E3-4CAA-BED0-6EAB007C6F88}"/>
              </a:ext>
            </a:extLst>
          </p:cNvPr>
          <p:cNvGrpSpPr/>
          <p:nvPr userDrawn="1"/>
        </p:nvGrpSpPr>
        <p:grpSpPr>
          <a:xfrm>
            <a:off x="5250180" y="4146605"/>
            <a:ext cx="1691640" cy="425104"/>
            <a:chOff x="7641302" y="5435575"/>
            <a:chExt cx="1691640" cy="425104"/>
          </a:xfrm>
        </p:grpSpPr>
        <p:sp>
          <p:nvSpPr>
            <p:cNvPr id="19" name="Rectangle: Rounded Corners 18">
              <a:extLst>
                <a:ext uri="{FF2B5EF4-FFF2-40B4-BE49-F238E27FC236}">
                  <a16:creationId xmlns:a16="http://schemas.microsoft.com/office/drawing/2014/main" id="{0FAAD364-CC01-4DB6-9EDD-DFE1AB2147CA}"/>
                </a:ext>
              </a:extLst>
            </p:cNvPr>
            <p:cNvSpPr/>
            <p:nvPr/>
          </p:nvSpPr>
          <p:spPr>
            <a:xfrm>
              <a:off x="7641302" y="5435575"/>
              <a:ext cx="1691640" cy="425104"/>
            </a:xfrm>
            <a:prstGeom prst="roundRect">
              <a:avLst>
                <a:gd name="adj" fmla="val 0"/>
              </a:avLst>
            </a:prstGeom>
            <a:solidFill>
              <a:schemeClr val="accent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r>
                <a:rPr lang="fr-FR" sz="1100" spc="100" baseline="0" dirty="0" err="1">
                  <a:solidFill>
                    <a:schemeClr val="tx1"/>
                  </a:solidFill>
                  <a:latin typeface="Arial" panose="020B0604020202020204" pitchFamily="34" charset="0"/>
                </a:rPr>
                <a:t>visit</a:t>
              </a:r>
              <a:r>
                <a:rPr lang="fr-FR" sz="1100" spc="100" baseline="0" dirty="0">
                  <a:solidFill>
                    <a:schemeClr val="tx1"/>
                  </a:solidFill>
                  <a:latin typeface="Arial" panose="020B0604020202020204" pitchFamily="34" charset="0"/>
                </a:rPr>
                <a:t> us</a:t>
              </a:r>
            </a:p>
          </p:txBody>
        </p:sp>
        <p:sp>
          <p:nvSpPr>
            <p:cNvPr id="21" name="Graphic 30">
              <a:extLst>
                <a:ext uri="{FF2B5EF4-FFF2-40B4-BE49-F238E27FC236}">
                  <a16:creationId xmlns:a16="http://schemas.microsoft.com/office/drawing/2014/main" id="{DA2EB7B7-D6F7-4C8F-93B8-20234A9EE0BB}"/>
                </a:ext>
              </a:extLst>
            </p:cNvPr>
            <p:cNvSpPr/>
            <p:nvPr/>
          </p:nvSpPr>
          <p:spPr>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solidFill>
                <a:schemeClr val="tx1"/>
              </a:solidFill>
              <a:prstDash val="solid"/>
              <a:miter/>
            </a:ln>
          </p:spPr>
          <p:txBody>
            <a:bodyPr rtlCol="0" anchor="ctr"/>
            <a:lstStyle/>
            <a:p>
              <a:endParaRPr lang="fr-FR" dirty="0">
                <a:latin typeface="Arial" panose="020B0604020202020204" pitchFamily="34" charset="0"/>
              </a:endParaRPr>
            </a:p>
          </p:txBody>
        </p:sp>
      </p:grpSp>
      <p:sp>
        <p:nvSpPr>
          <p:cNvPr id="22" name="Rectangle 21">
            <a:hlinkClick r:id="rId3"/>
            <a:extLst>
              <a:ext uri="{FF2B5EF4-FFF2-40B4-BE49-F238E27FC236}">
                <a16:creationId xmlns:a16="http://schemas.microsoft.com/office/drawing/2014/main" id="{AB89052F-50A1-4BC9-8E02-36EC129B12F8}"/>
              </a:ext>
            </a:extLst>
          </p:cNvPr>
          <p:cNvSpPr/>
          <p:nvPr userDrawn="1"/>
        </p:nvSpPr>
        <p:spPr>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 name="Rectangle 7">
            <a:extLst>
              <a:ext uri="{FF2B5EF4-FFF2-40B4-BE49-F238E27FC236}">
                <a16:creationId xmlns:a16="http://schemas.microsoft.com/office/drawing/2014/main" id="{60C311A9-D5EE-4491-885B-DF9302BF251A}"/>
              </a:ext>
            </a:extLst>
          </p:cNvPr>
          <p:cNvSpPr/>
          <p:nvPr userDrawn="1"/>
        </p:nvSpPr>
        <p:spPr>
          <a:xfrm>
            <a:off x="3375660" y="3512065"/>
            <a:ext cx="5440680" cy="428698"/>
          </a:xfrm>
          <a:prstGeom prst="rect">
            <a:avLst/>
          </a:prstGeom>
          <a:noFill/>
        </p:spPr>
        <p:txBody>
          <a:bodyPr wrap="square" lIns="0" tIns="0" rIns="0" bIns="0" rtlCol="0" anchor="ctr">
            <a:noAutofit/>
          </a:bodyPr>
          <a:lstStyle/>
          <a:p>
            <a:pPr algn="ctr">
              <a:lnSpc>
                <a:spcPct val="100000"/>
              </a:lnSpc>
              <a:spcAft>
                <a:spcPts val="600"/>
              </a:spcAft>
            </a:pPr>
            <a:r>
              <a:rPr lang="fr-FR" sz="1400" dirty="0">
                <a:solidFill>
                  <a:schemeClr val="tx1"/>
                </a:solidFill>
                <a:latin typeface="Arial" panose="020B0604020202020204" pitchFamily="34" charset="0"/>
                <a:cs typeface="Segoe UI Light" panose="020B0502040204020203" pitchFamily="34" charset="0"/>
              </a:rPr>
              <a:t>A free presentation Template made by </a:t>
            </a:r>
            <a:r>
              <a:rPr lang="fr-FR" sz="1400" dirty="0" err="1">
                <a:solidFill>
                  <a:schemeClr val="tx1"/>
                </a:solidFill>
                <a:latin typeface="Arial" panose="020B0604020202020204" pitchFamily="34" charset="0"/>
                <a:cs typeface="Segoe UI Light" panose="020B0502040204020203" pitchFamily="34" charset="0"/>
              </a:rPr>
              <a:t>Slidor</a:t>
            </a:r>
            <a:r>
              <a:rPr lang="fr-FR" sz="1400" dirty="0">
                <a:solidFill>
                  <a:schemeClr val="tx1"/>
                </a:solidFill>
                <a:latin typeface="Arial" panose="020B0604020202020204"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E4C7194D-7DE2-44E9-89AF-E29A72305867}"/>
              </a:ext>
            </a:extLst>
          </p:cNvPr>
          <p:cNvGrpSpPr/>
          <p:nvPr userDrawn="1"/>
        </p:nvGrpSpPr>
        <p:grpSpPr>
          <a:xfrm>
            <a:off x="5741988" y="6280420"/>
            <a:ext cx="708025" cy="145791"/>
            <a:chOff x="5690453" y="2208090"/>
            <a:chExt cx="808860" cy="166554"/>
          </a:xfrm>
        </p:grpSpPr>
        <p:sp>
          <p:nvSpPr>
            <p:cNvPr id="10" name="Freeform: Shape 9">
              <a:extLst>
                <a:ext uri="{FF2B5EF4-FFF2-40B4-BE49-F238E27FC236}">
                  <a16:creationId xmlns:a16="http://schemas.microsoft.com/office/drawing/2014/main" id="{E7923F90-C7F5-4957-8E42-1B5A2C22CF63}"/>
                </a:ext>
              </a:extLst>
            </p:cNvPr>
            <p:cNvSpPr/>
            <p:nvPr/>
          </p:nvSpPr>
          <p:spPr>
            <a:xfrm>
              <a:off x="5690453" y="2208090"/>
              <a:ext cx="175681" cy="166554"/>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1" name="Freeform: Shape 10">
              <a:extLst>
                <a:ext uri="{FF2B5EF4-FFF2-40B4-BE49-F238E27FC236}">
                  <a16:creationId xmlns:a16="http://schemas.microsoft.com/office/drawing/2014/main" id="{1A91D39A-3051-4BF8-9AD2-6A54CECBDBDA}"/>
                </a:ext>
              </a:extLst>
            </p:cNvPr>
            <p:cNvSpPr/>
            <p:nvPr/>
          </p:nvSpPr>
          <p:spPr>
            <a:xfrm>
              <a:off x="5782811" y="2290112"/>
              <a:ext cx="57039" cy="34223"/>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2" name="Freeform: Shape 11">
              <a:extLst>
                <a:ext uri="{FF2B5EF4-FFF2-40B4-BE49-F238E27FC236}">
                  <a16:creationId xmlns:a16="http://schemas.microsoft.com/office/drawing/2014/main" id="{F85F7B6D-1347-40FE-A80A-D5BD017DF9CD}"/>
                </a:ext>
              </a:extLst>
            </p:cNvPr>
            <p:cNvSpPr/>
            <p:nvPr userDrawn="1"/>
          </p:nvSpPr>
          <p:spPr>
            <a:xfrm>
              <a:off x="6028923" y="2241355"/>
              <a:ext cx="70729" cy="100388"/>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a:moveTo>
                    <a:pt x="7144" y="50483"/>
                  </a:moveTo>
                  <a:lnTo>
                    <a:pt x="78772" y="7144"/>
                  </a:lnTo>
                  <a:lnTo>
                    <a:pt x="78772" y="349472"/>
                  </a:lnTo>
                  <a:lnTo>
                    <a:pt x="292989" y="349472"/>
                  </a:lnTo>
                  <a:lnTo>
                    <a:pt x="292989" y="414623"/>
                  </a:lnTo>
                  <a:lnTo>
                    <a:pt x="7239"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3" name="Freeform: Shape 12">
              <a:extLst>
                <a:ext uri="{FF2B5EF4-FFF2-40B4-BE49-F238E27FC236}">
                  <a16:creationId xmlns:a16="http://schemas.microsoft.com/office/drawing/2014/main" id="{876C7694-BEEB-45BD-8514-3A1381390988}"/>
                </a:ext>
              </a:extLst>
            </p:cNvPr>
            <p:cNvSpPr/>
            <p:nvPr userDrawn="1"/>
          </p:nvSpPr>
          <p:spPr>
            <a:xfrm>
              <a:off x="6123197" y="2241355"/>
              <a:ext cx="20534" cy="100388"/>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a:moveTo>
                    <a:pt x="7144" y="51721"/>
                  </a:moveTo>
                  <a:lnTo>
                    <a:pt x="78772" y="7144"/>
                  </a:lnTo>
                  <a:lnTo>
                    <a:pt x="78772" y="414623"/>
                  </a:lnTo>
                  <a:lnTo>
                    <a:pt x="7144"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4" name="Freeform: Shape 13">
              <a:extLst>
                <a:ext uri="{FF2B5EF4-FFF2-40B4-BE49-F238E27FC236}">
                  <a16:creationId xmlns:a16="http://schemas.microsoft.com/office/drawing/2014/main" id="{1233C57D-BC6C-45E8-BD7C-CD3182F4BBD4}"/>
                </a:ext>
              </a:extLst>
            </p:cNvPr>
            <p:cNvSpPr/>
            <p:nvPr userDrawn="1"/>
          </p:nvSpPr>
          <p:spPr>
            <a:xfrm>
              <a:off x="6173392" y="2241351"/>
              <a:ext cx="91263" cy="100388"/>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E8A94DF9-BAFB-4BE4-9840-26E3AE412F1B}"/>
                </a:ext>
              </a:extLst>
            </p:cNvPr>
            <p:cNvSpPr/>
            <p:nvPr userDrawn="1"/>
          </p:nvSpPr>
          <p:spPr>
            <a:xfrm>
              <a:off x="6285233" y="2239754"/>
              <a:ext cx="104952" cy="102670"/>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6" name="Freeform: Shape 15">
              <a:extLst>
                <a:ext uri="{FF2B5EF4-FFF2-40B4-BE49-F238E27FC236}">
                  <a16:creationId xmlns:a16="http://schemas.microsoft.com/office/drawing/2014/main" id="{5F9A081A-E818-4296-AF04-3676C01030AA}"/>
                </a:ext>
              </a:extLst>
            </p:cNvPr>
            <p:cNvSpPr/>
            <p:nvPr userDrawn="1"/>
          </p:nvSpPr>
          <p:spPr>
            <a:xfrm>
              <a:off x="6414895" y="2241349"/>
              <a:ext cx="84418" cy="100388"/>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7" name="Freeform: Shape 16">
              <a:extLst>
                <a:ext uri="{FF2B5EF4-FFF2-40B4-BE49-F238E27FC236}">
                  <a16:creationId xmlns:a16="http://schemas.microsoft.com/office/drawing/2014/main" id="{2F93CB37-9F90-4482-81C5-10C26B916690}"/>
                </a:ext>
              </a:extLst>
            </p:cNvPr>
            <p:cNvSpPr/>
            <p:nvPr userDrawn="1"/>
          </p:nvSpPr>
          <p:spPr>
            <a:xfrm>
              <a:off x="5926435" y="2240983"/>
              <a:ext cx="77573" cy="102670"/>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grpSp>
      <p:grpSp>
        <p:nvGrpSpPr>
          <p:cNvPr id="6" name="Group 5">
            <a:extLst>
              <a:ext uri="{FF2B5EF4-FFF2-40B4-BE49-F238E27FC236}">
                <a16:creationId xmlns:a16="http://schemas.microsoft.com/office/drawing/2014/main" id="{E16596CD-5B12-4387-BC21-F6F485DC7D1C}"/>
              </a:ext>
            </a:extLst>
          </p:cNvPr>
          <p:cNvGrpSpPr/>
          <p:nvPr userDrawn="1"/>
        </p:nvGrpSpPr>
        <p:grpSpPr>
          <a:xfrm>
            <a:off x="4458739" y="2792535"/>
            <a:ext cx="3274523" cy="684480"/>
            <a:chOff x="4458739" y="2760785"/>
            <a:chExt cx="3274523" cy="684480"/>
          </a:xfrm>
        </p:grpSpPr>
        <p:sp>
          <p:nvSpPr>
            <p:cNvPr id="27" name="Freeform: Shape 26">
              <a:extLst>
                <a:ext uri="{FF2B5EF4-FFF2-40B4-BE49-F238E27FC236}">
                  <a16:creationId xmlns:a16="http://schemas.microsoft.com/office/drawing/2014/main" id="{23637F9B-68AD-4926-B32F-CE76A971142D}"/>
                </a:ext>
              </a:extLst>
            </p:cNvPr>
            <p:cNvSpPr/>
            <p:nvPr/>
          </p:nvSpPr>
          <p:spPr>
            <a:xfrm>
              <a:off x="4458739" y="2946693"/>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29" name="Freeform: Shape 28">
              <a:extLst>
                <a:ext uri="{FF2B5EF4-FFF2-40B4-BE49-F238E27FC236}">
                  <a16:creationId xmlns:a16="http://schemas.microsoft.com/office/drawing/2014/main" id="{6D24D480-1B12-4A4A-A9BE-244AF917487F}"/>
                </a:ext>
              </a:extLst>
            </p:cNvPr>
            <p:cNvSpPr/>
            <p:nvPr/>
          </p:nvSpPr>
          <p:spPr>
            <a:xfrm>
              <a:off x="4931960" y="2942468"/>
              <a:ext cx="439420" cy="502797"/>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0" name="Freeform: Shape 29">
              <a:extLst>
                <a:ext uri="{FF2B5EF4-FFF2-40B4-BE49-F238E27FC236}">
                  <a16:creationId xmlns:a16="http://schemas.microsoft.com/office/drawing/2014/main" id="{08E8A74A-7FBC-46CD-8674-1BE63D752063}"/>
                </a:ext>
              </a:extLst>
            </p:cNvPr>
            <p:cNvSpPr/>
            <p:nvPr/>
          </p:nvSpPr>
          <p:spPr>
            <a:xfrm>
              <a:off x="5477010" y="2790361"/>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a:moveTo>
                    <a:pt x="92954" y="646454"/>
                  </a:moveTo>
                  <a:lnTo>
                    <a:pt x="0" y="646454"/>
                  </a:lnTo>
                  <a:lnTo>
                    <a:pt x="0" y="0"/>
                  </a:lnTo>
                  <a:lnTo>
                    <a:pt x="92954" y="0"/>
                  </a:lnTo>
                  <a:lnTo>
                    <a:pt x="92954" y="646454"/>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1" name="Freeform: Shape 30">
              <a:extLst>
                <a:ext uri="{FF2B5EF4-FFF2-40B4-BE49-F238E27FC236}">
                  <a16:creationId xmlns:a16="http://schemas.microsoft.com/office/drawing/2014/main" id="{4C889C49-BE11-48D3-85F2-D835ADB0C239}"/>
                </a:ext>
              </a:extLst>
            </p:cNvPr>
            <p:cNvSpPr/>
            <p:nvPr/>
          </p:nvSpPr>
          <p:spPr>
            <a:xfrm>
              <a:off x="5654468" y="2760785"/>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2" name="Freeform: Shape 31">
              <a:extLst>
                <a:ext uri="{FF2B5EF4-FFF2-40B4-BE49-F238E27FC236}">
                  <a16:creationId xmlns:a16="http://schemas.microsoft.com/office/drawing/2014/main" id="{4A3954C3-30DA-4BC7-87B4-D794B879CB97}"/>
                </a:ext>
              </a:extLst>
            </p:cNvPr>
            <p:cNvSpPr/>
            <p:nvPr/>
          </p:nvSpPr>
          <p:spPr>
            <a:xfrm>
              <a:off x="5984033" y="2946693"/>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3" name="Freeform: Shape 32">
              <a:extLst>
                <a:ext uri="{FF2B5EF4-FFF2-40B4-BE49-F238E27FC236}">
                  <a16:creationId xmlns:a16="http://schemas.microsoft.com/office/drawing/2014/main" id="{20ACAA8C-5BD0-495C-823A-D796A9A4CD30}"/>
                </a:ext>
              </a:extLst>
            </p:cNvPr>
            <p:cNvSpPr/>
            <p:nvPr/>
          </p:nvSpPr>
          <p:spPr>
            <a:xfrm>
              <a:off x="6541758" y="2946693"/>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4" name="Freeform: Shape 33">
              <a:extLst>
                <a:ext uri="{FF2B5EF4-FFF2-40B4-BE49-F238E27FC236}">
                  <a16:creationId xmlns:a16="http://schemas.microsoft.com/office/drawing/2014/main" id="{AB3F7D42-2165-432D-B508-6B39659BB84F}"/>
                </a:ext>
              </a:extLst>
            </p:cNvPr>
            <p:cNvSpPr/>
            <p:nvPr/>
          </p:nvSpPr>
          <p:spPr>
            <a:xfrm>
              <a:off x="7048781" y="2942468"/>
              <a:ext cx="439419" cy="502797"/>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5" name="Freeform: Shape 34">
              <a:extLst>
                <a:ext uri="{FF2B5EF4-FFF2-40B4-BE49-F238E27FC236}">
                  <a16:creationId xmlns:a16="http://schemas.microsoft.com/office/drawing/2014/main" id="{C005C97A-6A72-4E12-9735-F76A5F0F7874}"/>
                </a:ext>
              </a:extLst>
            </p:cNvPr>
            <p:cNvSpPr/>
            <p:nvPr/>
          </p:nvSpPr>
          <p:spPr>
            <a:xfrm>
              <a:off x="7589606" y="3301609"/>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endParaRPr lang="fr-FR" dirty="0">
                <a:latin typeface="Arial" panose="020B0604020202020204" pitchFamily="34" charset="0"/>
              </a:endParaRPr>
            </a:p>
          </p:txBody>
        </p:sp>
      </p:grpSp>
    </p:spTree>
    <p:extLst>
      <p:ext uri="{BB962C8B-B14F-4D97-AF65-F5344CB8AC3E}">
        <p14:creationId xmlns:p14="http://schemas.microsoft.com/office/powerpoint/2010/main" val="28010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E4F6C16-574B-4AFE-808B-5A5CD811A850}"/>
              </a:ext>
            </a:extLst>
          </p:cNvPr>
          <p:cNvSpPr>
            <a:spLocks noGrp="1"/>
          </p:cNvSpPr>
          <p:nvPr>
            <p:ph type="pic" sz="quarter" idx="15" hasCustomPrompt="1"/>
          </p:nvPr>
        </p:nvSpPr>
        <p:spPr>
          <a:xfrm>
            <a:off x="6600822" y="728663"/>
            <a:ext cx="2126309" cy="2694652"/>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1" name="Picture Placeholder 2">
            <a:extLst>
              <a:ext uri="{FF2B5EF4-FFF2-40B4-BE49-F238E27FC236}">
                <a16:creationId xmlns:a16="http://schemas.microsoft.com/office/drawing/2014/main" id="{AE80836F-ED3C-44A0-A10C-3B8D1794852A}"/>
              </a:ext>
            </a:extLst>
          </p:cNvPr>
          <p:cNvSpPr>
            <a:spLocks noGrp="1"/>
          </p:cNvSpPr>
          <p:nvPr>
            <p:ph type="pic" sz="quarter" idx="16" hasCustomPrompt="1"/>
          </p:nvPr>
        </p:nvSpPr>
        <p:spPr>
          <a:xfrm>
            <a:off x="6600822" y="3741686"/>
            <a:ext cx="2126309" cy="2073629"/>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2" name="Picture Placeholder 2">
            <a:extLst>
              <a:ext uri="{FF2B5EF4-FFF2-40B4-BE49-F238E27FC236}">
                <a16:creationId xmlns:a16="http://schemas.microsoft.com/office/drawing/2014/main" id="{ADA547F3-7E1A-411E-ADC4-C0CFBD49BF98}"/>
              </a:ext>
            </a:extLst>
          </p:cNvPr>
          <p:cNvSpPr>
            <a:spLocks noGrp="1"/>
          </p:cNvSpPr>
          <p:nvPr>
            <p:ph type="pic" sz="quarter" idx="17" hasCustomPrompt="1"/>
          </p:nvPr>
        </p:nvSpPr>
        <p:spPr>
          <a:xfrm>
            <a:off x="9108788" y="1538608"/>
            <a:ext cx="2126309" cy="2178428"/>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6" name="Picture Placeholder 2">
            <a:extLst>
              <a:ext uri="{FF2B5EF4-FFF2-40B4-BE49-F238E27FC236}">
                <a16:creationId xmlns:a16="http://schemas.microsoft.com/office/drawing/2014/main" id="{74283534-4BD3-4AD8-B963-68E0A8956F97}"/>
              </a:ext>
            </a:extLst>
          </p:cNvPr>
          <p:cNvSpPr>
            <a:spLocks noGrp="1"/>
          </p:cNvSpPr>
          <p:nvPr>
            <p:ph type="pic" sz="quarter" idx="18" hasCustomPrompt="1"/>
          </p:nvPr>
        </p:nvSpPr>
        <p:spPr>
          <a:xfrm>
            <a:off x="9108788" y="4095623"/>
            <a:ext cx="2126309" cy="2039747"/>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24296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05CD60-0260-47DB-BAD4-7D470C493A85}"/>
              </a:ext>
            </a:extLst>
          </p:cNvPr>
          <p:cNvSpPr>
            <a:spLocks noGrp="1"/>
          </p:cNvSpPr>
          <p:nvPr>
            <p:ph type="pic" sz="quarter" idx="10" hasCustomPrompt="1"/>
          </p:nvPr>
        </p:nvSpPr>
        <p:spPr>
          <a:xfrm>
            <a:off x="1055688" y="3771901"/>
            <a:ext cx="10080625" cy="2357438"/>
          </a:xfrm>
          <a:prstGeom prst="roundRect">
            <a:avLst>
              <a:gd name="adj" fmla="val 5085"/>
            </a:avLst>
          </a:prstGeom>
          <a:solidFill>
            <a:schemeClr val="accent1"/>
          </a:solidFill>
          <a:effectLst/>
        </p:spPr>
        <p:txBody>
          <a:bodyPr wrap="square" lIns="0" tIns="288000" rIns="0" bIns="0">
            <a:noAutofit/>
          </a:bodyPr>
          <a:lstStyle>
            <a:lvl1pPr algn="ct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384088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3">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59973CC6-9A07-4597-BE0D-604AD156038A}"/>
              </a:ext>
            </a:extLst>
          </p:cNvPr>
          <p:cNvSpPr>
            <a:spLocks noGrp="1"/>
          </p:cNvSpPr>
          <p:nvPr>
            <p:ph type="pic" sz="quarter" idx="10" hasCustomPrompt="1"/>
          </p:nvPr>
        </p:nvSpPr>
        <p:spPr>
          <a:xfrm>
            <a:off x="1055688" y="728662"/>
            <a:ext cx="4535488" cy="5400673"/>
          </a:xfrm>
          <a:prstGeom prst="roundRect">
            <a:avLst>
              <a:gd name="adj" fmla="val 3226"/>
            </a:avLst>
          </a:prstGeom>
          <a:solidFill>
            <a:schemeClr val="accent1"/>
          </a:solidFill>
          <a:effectLst/>
        </p:spPr>
        <p:txBody>
          <a:bodyPr wrap="square" lIns="0" tIns="288000" rIns="0" bIns="0">
            <a:noAutofit/>
          </a:bodyPr>
          <a:lstStyle>
            <a:lvl1pPr marL="0" indent="0" algn="ctr">
              <a:buNone/>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406013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Slide 4">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FC6C8CA5-2107-43D7-8C64-E3BA215BB937}"/>
              </a:ext>
            </a:extLst>
          </p:cNvPr>
          <p:cNvSpPr>
            <a:spLocks noGrp="1"/>
          </p:cNvSpPr>
          <p:nvPr>
            <p:ph type="pic" sz="quarter" idx="10" hasCustomPrompt="1"/>
          </p:nvPr>
        </p:nvSpPr>
        <p:spPr>
          <a:xfrm>
            <a:off x="6600825" y="1004669"/>
            <a:ext cx="4535488" cy="5853332"/>
          </a:xfrm>
          <a:prstGeom prst="round2SameRect">
            <a:avLst>
              <a:gd name="adj1" fmla="val 4544"/>
              <a:gd name="adj2" fmla="val 0"/>
            </a:avLst>
          </a:prstGeom>
          <a:solidFill>
            <a:schemeClr val="accent1"/>
          </a:solidFill>
          <a:effectLst/>
        </p:spPr>
        <p:txBody>
          <a:bodyPr wrap="square" lIns="0" tIns="288000" rIns="0" bIns="0">
            <a:noAutofit/>
          </a:bodyPr>
          <a:lstStyle>
            <a:lvl1pPr>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5076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5">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5DF3DDFA-D2CD-484E-BD06-BB8582C806C9}"/>
              </a:ext>
            </a:extLst>
          </p:cNvPr>
          <p:cNvSpPr>
            <a:spLocks noGrp="1"/>
          </p:cNvSpPr>
          <p:nvPr>
            <p:ph type="pic" sz="quarter" idx="10" hasCustomPrompt="1"/>
          </p:nvPr>
        </p:nvSpPr>
        <p:spPr>
          <a:xfrm>
            <a:off x="1055688" y="728663"/>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
        <p:nvSpPr>
          <p:cNvPr id="3" name="Picture Placeholder 4">
            <a:extLst>
              <a:ext uri="{FF2B5EF4-FFF2-40B4-BE49-F238E27FC236}">
                <a16:creationId xmlns:a16="http://schemas.microsoft.com/office/drawing/2014/main" id="{B09A1FBC-2317-453B-8F8F-C65F8A299C78}"/>
              </a:ext>
            </a:extLst>
          </p:cNvPr>
          <p:cNvSpPr>
            <a:spLocks noGrp="1"/>
          </p:cNvSpPr>
          <p:nvPr>
            <p:ph type="pic" sz="quarter" idx="11" hasCustomPrompt="1"/>
          </p:nvPr>
        </p:nvSpPr>
        <p:spPr>
          <a:xfrm>
            <a:off x="1055688" y="3671888"/>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11290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D Mockup Slide 1">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6D4F42B-67DB-4261-BAB0-B49B5B6F0236}"/>
              </a:ext>
            </a:extLst>
          </p:cNvPr>
          <p:cNvSpPr>
            <a:spLocks noGrp="1"/>
          </p:cNvSpPr>
          <p:nvPr>
            <p:ph type="pic" sz="quarter" idx="11" hasCustomPrompt="1"/>
          </p:nvPr>
        </p:nvSpPr>
        <p:spPr>
          <a:xfrm rot="16200000">
            <a:off x="5112930" y="1576643"/>
            <a:ext cx="1877566" cy="739425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74686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D Mockup Slid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0616EB7-EACB-4310-9E61-D3361764BA2F}"/>
              </a:ext>
            </a:extLst>
          </p:cNvPr>
          <p:cNvSpPr>
            <a:spLocks noGrp="1"/>
          </p:cNvSpPr>
          <p:nvPr>
            <p:ph type="pic" sz="quarter" idx="10" hasCustomPrompt="1"/>
          </p:nvPr>
        </p:nvSpPr>
        <p:spPr>
          <a:xfrm>
            <a:off x="1696214" y="1135380"/>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2040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691999"/>
      </p:ext>
    </p:extLst>
  </p:cSld>
  <p:clrMap bg1="lt1" tx1="dk1" bg2="lt2" tx2="dk2" accent1="accent1" accent2="accent2" accent3="accent3" accent4="accent4" accent5="accent5" accent6="accent6" hlink="hlink" folHlink="folHlink"/>
  <p:sldLayoutIdLst>
    <p:sldLayoutId id="2147483725" r:id="rId1"/>
    <p:sldLayoutId id="2147483719" r:id="rId2"/>
    <p:sldLayoutId id="2147483726" r:id="rId3"/>
    <p:sldLayoutId id="2147483727" r:id="rId4"/>
    <p:sldLayoutId id="2147483728" r:id="rId5"/>
    <p:sldLayoutId id="2147483729" r:id="rId6"/>
    <p:sldLayoutId id="2147483724" r:id="rId7"/>
    <p:sldLayoutId id="2147483730" r:id="rId8"/>
    <p:sldLayoutId id="2147483732" r:id="rId9"/>
    <p:sldLayoutId id="2147483733" r:id="rId10"/>
    <p:sldLayoutId id="2147483731" r:id="rId11"/>
    <p:sldLayoutId id="2147483718" r:id="rId12"/>
    <p:sldLayoutId id="2147483735" r:id="rId13"/>
    <p:sldLayoutId id="214748374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8" r:id="rId23"/>
    <p:sldLayoutId id="2147483723" r:id="rId24"/>
    <p:sldLayoutId id="2147483747"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5" userDrawn="1">
          <p15:clr>
            <a:srgbClr val="F26B43"/>
          </p15:clr>
        </p15:guide>
        <p15:guide id="2" pos="7015" userDrawn="1">
          <p15:clr>
            <a:srgbClr val="F26B43"/>
          </p15:clr>
        </p15:guide>
        <p15:guide id="3" pos="3840" userDrawn="1">
          <p15:clr>
            <a:srgbClr val="F26B43"/>
          </p15:clr>
        </p15:guide>
        <p15:guide id="4" pos="1073" userDrawn="1">
          <p15:clr>
            <a:srgbClr val="F26B43"/>
          </p15:clr>
        </p15:guide>
        <p15:guide id="5" pos="6607" userDrawn="1">
          <p15:clr>
            <a:srgbClr val="F26B43"/>
          </p15:clr>
        </p15:guide>
        <p15:guide id="6" orient="horz" pos="459" userDrawn="1">
          <p15:clr>
            <a:srgbClr val="F26B43"/>
          </p15:clr>
        </p15:guide>
        <p15:guide id="7" orient="horz" pos="3861" userDrawn="1">
          <p15:clr>
            <a:srgbClr val="F26B43"/>
          </p15:clr>
        </p15:guide>
        <p15:guide id="8" pos="3522" userDrawn="1">
          <p15:clr>
            <a:srgbClr val="F26B43"/>
          </p15:clr>
        </p15:guide>
        <p15:guide id="9" pos="41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7.png"/></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4.xml"/><Relationship Id="rId4" Type="http://schemas.openxmlformats.org/officeDocument/2006/relationships/image" Target="../media/image44.png"/></Relationships>
</file>

<file path=ppt/slides/_rels/slide10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Table_(database)" TargetMode="External"/><Relationship Id="rId13" Type="http://schemas.openxmlformats.org/officeDocument/2006/relationships/hyperlink" Target="https://en.wikipedia.org/wiki/Query_language" TargetMode="External"/><Relationship Id="rId3" Type="http://schemas.openxmlformats.org/officeDocument/2006/relationships/image" Target="../media/image6.png"/><Relationship Id="rId7" Type="http://schemas.openxmlformats.org/officeDocument/2006/relationships/hyperlink" Target="https://en.wikipedia.org/wiki/Column_(database)" TargetMode="External"/><Relationship Id="rId12" Type="http://schemas.openxmlformats.org/officeDocument/2006/relationships/hyperlink" Target="https://en.wikipedia.org/wiki/Result_s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en.wikipedia.org/wiki/Record_(computer_science)" TargetMode="External"/><Relationship Id="rId11" Type="http://schemas.openxmlformats.org/officeDocument/2006/relationships/hyperlink" Target="https://en.wikipedia.org/wiki/View_(SQL)" TargetMode="External"/><Relationship Id="rId5" Type="http://schemas.openxmlformats.org/officeDocument/2006/relationships/hyperlink" Target="https://en.wikipedia.org/wiki/Tuple" TargetMode="External"/><Relationship Id="rId10" Type="http://schemas.openxmlformats.org/officeDocument/2006/relationships/hyperlink" Target="https://en.wikipedia.org/wiki/Relvar" TargetMode="External"/><Relationship Id="rId4" Type="http://schemas.openxmlformats.org/officeDocument/2006/relationships/hyperlink" Target="https://en.wikipedia.org/wiki/Row_(database)" TargetMode="External"/><Relationship Id="rId9" Type="http://schemas.openxmlformats.org/officeDocument/2006/relationships/hyperlink" Target="https://en.wikipedia.org/wiki/Relation_(databa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hyperlink" Target="https://www.sqlservertutorial.net/sql-server-basics/sql-server-int/" TargetMode="External"/><Relationship Id="rId2" Type="http://schemas.openxmlformats.org/officeDocument/2006/relationships/notesSlide" Target="../notesSlides/notesSlide50.xml"/><Relationship Id="rId1" Type="http://schemas.openxmlformats.org/officeDocument/2006/relationships/slideLayout" Target="../slideLayouts/slideLayout24.xml"/><Relationship Id="rId5" Type="http://schemas.openxmlformats.org/officeDocument/2006/relationships/hyperlink" Target="https://www.sqlservertutorial.net/sql-server-basics/sql-server-decimal/" TargetMode="External"/><Relationship Id="rId4" Type="http://schemas.openxmlformats.org/officeDocument/2006/relationships/hyperlink" Target="https://www.sqlservertutorial.net/sql-server-basics/sql-server-bit/"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sqlservertutorial.net/sql-server-basics/sql-server-char/"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 Id="rId4" Type="http://schemas.openxmlformats.org/officeDocument/2006/relationships/hyperlink" Target="https://www.sqlservertutorial.net/sql-server-basics/sql-server-varchar/"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sqlservertutorial.net/sql-server-basics/sql-server-nchar/" TargetMode="External"/><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hyperlink" Target="https://www.sqlservertutorial.net/sql-server-basics/sql-server-nvarchar/"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8" Type="http://schemas.openxmlformats.org/officeDocument/2006/relationships/hyperlink" Target="https://www.w3schools.com/sql/trysql.asp?filename=trysql_op_like" TargetMode="External"/><Relationship Id="rId3" Type="http://schemas.openxmlformats.org/officeDocument/2006/relationships/hyperlink" Target="https://www.w3schools.com/sql/trysql.asp?filename=trysql_op_and" TargetMode="External"/><Relationship Id="rId7" Type="http://schemas.openxmlformats.org/officeDocument/2006/relationships/hyperlink" Target="https://www.w3schools.com/sql/trysql.asp?filename=trysql_op_in" TargetMode="External"/><Relationship Id="rId2" Type="http://schemas.openxmlformats.org/officeDocument/2006/relationships/hyperlink" Target="https://www.w3schools.com/sql/trysql.asp?filename=trysql_op_all&amp;ss=-1" TargetMode="External"/><Relationship Id="rId1" Type="http://schemas.openxmlformats.org/officeDocument/2006/relationships/slideLayout" Target="../slideLayouts/slideLayout24.xml"/><Relationship Id="rId6" Type="http://schemas.openxmlformats.org/officeDocument/2006/relationships/hyperlink" Target="https://www.w3schools.com/sql/trysql.asp?filename=trysql_op_exists" TargetMode="External"/><Relationship Id="rId5" Type="http://schemas.openxmlformats.org/officeDocument/2006/relationships/hyperlink" Target="https://www.w3schools.com/sql/trysql.asp?filename=trysql_op_between" TargetMode="External"/><Relationship Id="rId10" Type="http://schemas.openxmlformats.org/officeDocument/2006/relationships/hyperlink" Target="https://www.w3schools.com/sql/trysql.asp?filename=trysql_op_or" TargetMode="External"/><Relationship Id="rId4" Type="http://schemas.openxmlformats.org/officeDocument/2006/relationships/hyperlink" Target="https://www.w3schools.com/sql/trysql.asp?filename=trysql_op_any&amp;ss=-1" TargetMode="External"/><Relationship Id="rId9" Type="http://schemas.openxmlformats.org/officeDocument/2006/relationships/hyperlink" Target="https://www.w3schools.com/sql/trysql.asp?filename=trysql_op_not"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8" Type="http://schemas.openxmlformats.org/officeDocument/2006/relationships/hyperlink" Target="https://www.w3schools.com/sql/func_sqlserver_datalength.asp" TargetMode="External"/><Relationship Id="rId13" Type="http://schemas.openxmlformats.org/officeDocument/2006/relationships/hyperlink" Target="https://www.w3schools.com/sql/func_sqlserver_lower.asp" TargetMode="External"/><Relationship Id="rId3" Type="http://schemas.openxmlformats.org/officeDocument/2006/relationships/hyperlink" Target="https://www.w3schools.com/sql/func_sqlserver_char.asp" TargetMode="External"/><Relationship Id="rId7" Type="http://schemas.openxmlformats.org/officeDocument/2006/relationships/hyperlink" Target="https://www.w3schools.com/sql/func_sqlserver_concat_ws.asp" TargetMode="External"/><Relationship Id="rId12" Type="http://schemas.openxmlformats.org/officeDocument/2006/relationships/hyperlink" Target="https://www.w3schools.com/sql/func_sqlserver_len.asp" TargetMode="External"/><Relationship Id="rId2" Type="http://schemas.openxmlformats.org/officeDocument/2006/relationships/hyperlink" Target="https://www.w3schools.com/sql/func_sqlserver_ascii.asp" TargetMode="External"/><Relationship Id="rId1" Type="http://schemas.openxmlformats.org/officeDocument/2006/relationships/slideLayout" Target="../slideLayouts/slideLayout24.xml"/><Relationship Id="rId6" Type="http://schemas.openxmlformats.org/officeDocument/2006/relationships/hyperlink" Target="https://www.w3schools.com/sql/func_sqlserver_concat_with_plus.asp" TargetMode="External"/><Relationship Id="rId11" Type="http://schemas.openxmlformats.org/officeDocument/2006/relationships/hyperlink" Target="https://www.w3schools.com/sql/func_sqlserver_left.asp" TargetMode="External"/><Relationship Id="rId5" Type="http://schemas.openxmlformats.org/officeDocument/2006/relationships/hyperlink" Target="https://www.w3schools.com/sql/func_sqlserver_concat.asp" TargetMode="External"/><Relationship Id="rId10" Type="http://schemas.openxmlformats.org/officeDocument/2006/relationships/hyperlink" Target="https://www.w3schools.com/sql/func_sqlserver_format.asp" TargetMode="External"/><Relationship Id="rId4" Type="http://schemas.openxmlformats.org/officeDocument/2006/relationships/hyperlink" Target="https://www.w3schools.com/sql/func_sqlserver_charindex.asp" TargetMode="External"/><Relationship Id="rId9" Type="http://schemas.openxmlformats.org/officeDocument/2006/relationships/hyperlink" Target="https://www.w3schools.com/sql/func_sqlserver_difference.asp" TargetMode="External"/><Relationship Id="rId14" Type="http://schemas.openxmlformats.org/officeDocument/2006/relationships/hyperlink" Target="https://www.w3schools.com/sql/func_sqlserver_ltrim.asp" TargetMode="External"/></Relationships>
</file>

<file path=ppt/slides/_rels/slide94.xml.rels><?xml version="1.0" encoding="UTF-8" standalone="yes"?>
<Relationships xmlns="http://schemas.openxmlformats.org/package/2006/relationships"><Relationship Id="rId8" Type="http://schemas.openxmlformats.org/officeDocument/2006/relationships/hyperlink" Target="https://www.w3schools.com/sql/func_sqlserver_soundex.asp" TargetMode="External"/><Relationship Id="rId13" Type="http://schemas.openxmlformats.org/officeDocument/2006/relationships/hyperlink" Target="https://www.w3schools.com/sql/func_sqlserver_trim.asp" TargetMode="External"/><Relationship Id="rId3" Type="http://schemas.openxmlformats.org/officeDocument/2006/relationships/hyperlink" Target="https://www.w3schools.com/sql/func_sqlserver_replace.asp" TargetMode="External"/><Relationship Id="rId7" Type="http://schemas.openxmlformats.org/officeDocument/2006/relationships/hyperlink" Target="https://www.w3schools.com/sql/func_sqlserver_rtrim.asp" TargetMode="External"/><Relationship Id="rId12" Type="http://schemas.openxmlformats.org/officeDocument/2006/relationships/hyperlink" Target="https://www.w3schools.com/sql/func_sqlserver_substring.asp" TargetMode="External"/><Relationship Id="rId2" Type="http://schemas.openxmlformats.org/officeDocument/2006/relationships/hyperlink" Target="https://www.w3schools.com/sql/func_sqlserver_patindex.asp" TargetMode="External"/><Relationship Id="rId1" Type="http://schemas.openxmlformats.org/officeDocument/2006/relationships/slideLayout" Target="../slideLayouts/slideLayout24.xml"/><Relationship Id="rId6" Type="http://schemas.openxmlformats.org/officeDocument/2006/relationships/hyperlink" Target="https://www.w3schools.com/sql/func_sqlserver_right.asp" TargetMode="External"/><Relationship Id="rId11" Type="http://schemas.openxmlformats.org/officeDocument/2006/relationships/hyperlink" Target="https://www.w3schools.com/sql/func_sqlserver_stuff.asp" TargetMode="External"/><Relationship Id="rId5" Type="http://schemas.openxmlformats.org/officeDocument/2006/relationships/hyperlink" Target="https://www.w3schools.com/sql/func_sqlserver_reverse.asp" TargetMode="External"/><Relationship Id="rId15" Type="http://schemas.openxmlformats.org/officeDocument/2006/relationships/hyperlink" Target="https://www.w3schools.com/sql/func_sqlserver_upper.asp" TargetMode="External"/><Relationship Id="rId10" Type="http://schemas.openxmlformats.org/officeDocument/2006/relationships/hyperlink" Target="https://www.w3schools.com/sql/func_sqlserver_str.asp" TargetMode="External"/><Relationship Id="rId4" Type="http://schemas.openxmlformats.org/officeDocument/2006/relationships/hyperlink" Target="https://www.w3schools.com/sql/func_sqlserver_replicate.asp" TargetMode="External"/><Relationship Id="rId9" Type="http://schemas.openxmlformats.org/officeDocument/2006/relationships/hyperlink" Target="https://www.w3schools.com/sql/func_sqlserver_space.asp" TargetMode="External"/><Relationship Id="rId14" Type="http://schemas.openxmlformats.org/officeDocument/2006/relationships/hyperlink" Target="https://www.w3schools.com/sql/func_sqlserver_unicode.asp" TargetMode="External"/></Relationships>
</file>

<file path=ppt/slides/_rels/slide95.xml.rels><?xml version="1.0" encoding="UTF-8" standalone="yes"?>
<Relationships xmlns="http://schemas.openxmlformats.org/package/2006/relationships"><Relationship Id="rId8" Type="http://schemas.openxmlformats.org/officeDocument/2006/relationships/hyperlink" Target="https://www.w3schools.com/sql/func_sqlserver_day.asp" TargetMode="External"/><Relationship Id="rId13" Type="http://schemas.openxmlformats.org/officeDocument/2006/relationships/hyperlink" Target="https://www.w3schools.com/sql/func_sqlserver_sysdatetime.asp" TargetMode="External"/><Relationship Id="rId3" Type="http://schemas.openxmlformats.org/officeDocument/2006/relationships/hyperlink" Target="https://www.w3schools.com/sql/func_sqlserver_dateadd.asp" TargetMode="External"/><Relationship Id="rId7" Type="http://schemas.openxmlformats.org/officeDocument/2006/relationships/hyperlink" Target="https://www.w3schools.com/sql/func_sqlserver_datepart.asp" TargetMode="External"/><Relationship Id="rId12" Type="http://schemas.openxmlformats.org/officeDocument/2006/relationships/hyperlink" Target="https://www.w3schools.com/sql/func_sqlserver_month.asp" TargetMode="External"/><Relationship Id="rId2" Type="http://schemas.openxmlformats.org/officeDocument/2006/relationships/hyperlink" Target="https://www.w3schools.com/sql/func_sqlserver_current_timestamp.asp" TargetMode="External"/><Relationship Id="rId1" Type="http://schemas.openxmlformats.org/officeDocument/2006/relationships/slideLayout" Target="../slideLayouts/slideLayout24.xml"/><Relationship Id="rId6" Type="http://schemas.openxmlformats.org/officeDocument/2006/relationships/hyperlink" Target="https://www.w3schools.com/sql/func_sqlserver_datename.asp" TargetMode="External"/><Relationship Id="rId11" Type="http://schemas.openxmlformats.org/officeDocument/2006/relationships/hyperlink" Target="https://www.w3schools.com/sql/func_sqlserver_isdate.asp" TargetMode="External"/><Relationship Id="rId5" Type="http://schemas.openxmlformats.org/officeDocument/2006/relationships/hyperlink" Target="https://www.w3schools.com/sql/func_sqlserver_datefromparts.asp" TargetMode="External"/><Relationship Id="rId10" Type="http://schemas.openxmlformats.org/officeDocument/2006/relationships/hyperlink" Target="https://www.w3schools.com/sql/func_sqlserver_getutcdate.asp" TargetMode="External"/><Relationship Id="rId4" Type="http://schemas.openxmlformats.org/officeDocument/2006/relationships/hyperlink" Target="https://www.w3schools.com/sql/func_sqlserver_datediff.asp" TargetMode="External"/><Relationship Id="rId9" Type="http://schemas.openxmlformats.org/officeDocument/2006/relationships/hyperlink" Target="https://www.w3schools.com/sql/func_sqlserver_getdate.asp" TargetMode="External"/><Relationship Id="rId14" Type="http://schemas.openxmlformats.org/officeDocument/2006/relationships/hyperlink" Target="https://www.w3schools.com/sql/func_sqlserver_year.asp"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F5CC4-573D-3B9B-1641-ECA7457F6E4B}"/>
              </a:ext>
            </a:extLst>
          </p:cNvPr>
          <p:cNvSpPr txBox="1"/>
          <p:nvPr/>
        </p:nvSpPr>
        <p:spPr>
          <a:xfrm>
            <a:off x="2590800" y="2460248"/>
            <a:ext cx="7010400" cy="646331"/>
          </a:xfrm>
          <a:prstGeom prst="rect">
            <a:avLst/>
          </a:prstGeom>
          <a:noFill/>
        </p:spPr>
        <p:txBody>
          <a:bodyPr wrap="square" rtlCol="0">
            <a:spAutoFit/>
          </a:bodyPr>
          <a:lstStyle/>
          <a:p>
            <a:pPr algn="ctr"/>
            <a:r>
              <a:rPr lang="en-US" sz="3600" b="1" dirty="0">
                <a:solidFill>
                  <a:srgbClr val="CC0000"/>
                </a:solidFill>
                <a:latin typeface="Work Sans" pitchFamily="2" charset="0"/>
              </a:rPr>
              <a:t>SQL SERVER</a:t>
            </a:r>
          </a:p>
        </p:txBody>
      </p:sp>
      <p:sp>
        <p:nvSpPr>
          <p:cNvPr id="4" name="TextBox 3">
            <a:extLst>
              <a:ext uri="{FF2B5EF4-FFF2-40B4-BE49-F238E27FC236}">
                <a16:creationId xmlns:a16="http://schemas.microsoft.com/office/drawing/2014/main" id="{C9B3C1EF-E626-8E31-6671-F6553AC05C1C}"/>
              </a:ext>
            </a:extLst>
          </p:cNvPr>
          <p:cNvSpPr txBox="1"/>
          <p:nvPr/>
        </p:nvSpPr>
        <p:spPr>
          <a:xfrm>
            <a:off x="5324669" y="3106579"/>
            <a:ext cx="7162800" cy="369332"/>
          </a:xfrm>
          <a:prstGeom prst="rect">
            <a:avLst/>
          </a:prstGeom>
          <a:noFill/>
        </p:spPr>
        <p:txBody>
          <a:bodyPr wrap="square" rtlCol="0">
            <a:spAutoFit/>
          </a:bodyPr>
          <a:lstStyle/>
          <a:p>
            <a:r>
              <a:rPr lang="en-US" b="1" dirty="0">
                <a:solidFill>
                  <a:srgbClr val="06090E"/>
                </a:solidFill>
              </a:rPr>
              <a:t>AMOL R PATIL</a:t>
            </a:r>
            <a:r>
              <a:rPr lang="en-US" b="1" dirty="0"/>
              <a:t> PUNE</a:t>
            </a:r>
          </a:p>
        </p:txBody>
      </p:sp>
    </p:spTree>
    <p:extLst>
      <p:ext uri="{BB962C8B-B14F-4D97-AF65-F5344CB8AC3E}">
        <p14:creationId xmlns:p14="http://schemas.microsoft.com/office/powerpoint/2010/main" val="3626372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170962" y="248313"/>
            <a:ext cx="6721451"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Relational Database Management System</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191C82A0-0879-C0C9-D998-46C56B9E8637}"/>
              </a:ext>
            </a:extLst>
          </p:cNvPr>
          <p:cNvSpPr txBox="1"/>
          <p:nvPr/>
        </p:nvSpPr>
        <p:spPr>
          <a:xfrm>
            <a:off x="355867" y="1225689"/>
            <a:ext cx="11737809" cy="5262979"/>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dirty="0"/>
              <a:t>A relational database is a (most commonly digital) database based on the </a:t>
            </a:r>
            <a:r>
              <a:rPr lang="en-US" b="1" dirty="0"/>
              <a:t>relational model</a:t>
            </a:r>
            <a:r>
              <a:rPr lang="en-US" dirty="0"/>
              <a:t> of data, as proposed by </a:t>
            </a:r>
            <a:r>
              <a:rPr lang="en-US" b="1" dirty="0"/>
              <a:t>E. F. Codd in 1970</a:t>
            </a:r>
          </a:p>
          <a:p>
            <a:endParaRPr lang="en-US" b="1" dirty="0"/>
          </a:p>
          <a:p>
            <a:r>
              <a:rPr lang="en-US" b="1" dirty="0"/>
              <a:t>A system used to maintain relational databases is a </a:t>
            </a:r>
            <a:r>
              <a:rPr lang="en-US" b="1" dirty="0">
                <a:solidFill>
                  <a:srgbClr val="FF0000"/>
                </a:solidFill>
              </a:rPr>
              <a:t>relational database management system (RDBMS)</a:t>
            </a:r>
          </a:p>
          <a:p>
            <a:endParaRPr lang="en-US" dirty="0"/>
          </a:p>
          <a:p>
            <a:r>
              <a:rPr lang="en-US" dirty="0"/>
              <a:t> A relational model organizes data into one or more </a:t>
            </a:r>
            <a:r>
              <a:rPr lang="en-US" b="1" dirty="0"/>
              <a:t>tables (or "relations") </a:t>
            </a:r>
            <a:r>
              <a:rPr lang="en-US" dirty="0"/>
              <a:t>of columns and rows, with a </a:t>
            </a:r>
            <a:r>
              <a:rPr lang="en-US" b="1" dirty="0"/>
              <a:t>unique key</a:t>
            </a:r>
            <a:r>
              <a:rPr lang="en-US" dirty="0"/>
              <a:t> identifying each row. Rows are also called </a:t>
            </a:r>
            <a:r>
              <a:rPr lang="en-US" b="1" dirty="0"/>
              <a:t>records or tuples</a:t>
            </a:r>
            <a:r>
              <a:rPr lang="en-US" dirty="0"/>
              <a:t>. Columns are also called </a:t>
            </a:r>
            <a:r>
              <a:rPr lang="en-US" b="1" dirty="0"/>
              <a:t>attributes.</a:t>
            </a:r>
            <a:r>
              <a:rPr lang="en-US" dirty="0"/>
              <a:t> </a:t>
            </a:r>
          </a:p>
          <a:p>
            <a:endParaRPr lang="en-US" dirty="0"/>
          </a:p>
          <a:p>
            <a:r>
              <a:rPr lang="en-US" dirty="0"/>
              <a:t> Generally, each table/relation represents one </a:t>
            </a:r>
            <a:r>
              <a:rPr lang="en-US" b="1" dirty="0"/>
              <a:t>"entity type"</a:t>
            </a:r>
            <a:r>
              <a:rPr lang="en-US" dirty="0"/>
              <a:t> (such as customer or product). The rows represent instances of that </a:t>
            </a:r>
            <a:r>
              <a:rPr lang="en-US" b="1" dirty="0"/>
              <a:t>type of entity</a:t>
            </a:r>
            <a:r>
              <a:rPr lang="en-US" dirty="0"/>
              <a:t> (such as "Lee" or "chair") and the columns represent </a:t>
            </a:r>
            <a:r>
              <a:rPr lang="en-US" b="1" dirty="0"/>
              <a:t>values</a:t>
            </a:r>
            <a:r>
              <a:rPr lang="en-US" dirty="0"/>
              <a:t> attributed to that instance (such as address or price).</a:t>
            </a:r>
          </a:p>
        </p:txBody>
      </p:sp>
    </p:spTree>
    <p:extLst>
      <p:ext uri="{BB962C8B-B14F-4D97-AF65-F5344CB8AC3E}">
        <p14:creationId xmlns:p14="http://schemas.microsoft.com/office/powerpoint/2010/main" val="938050406"/>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ASSIGNMENT - 2</a:t>
            </a:r>
          </a:p>
        </p:txBody>
      </p:sp>
      <p:pic>
        <p:nvPicPr>
          <p:cNvPr id="2" name="Picture 1">
            <a:extLst>
              <a:ext uri="{FF2B5EF4-FFF2-40B4-BE49-F238E27FC236}">
                <a16:creationId xmlns:a16="http://schemas.microsoft.com/office/drawing/2014/main" id="{49ED0EDD-DEF8-1AE0-DA9D-08AC1D74395F}"/>
              </a:ext>
            </a:extLst>
          </p:cNvPr>
          <p:cNvPicPr>
            <a:picLocks noChangeAspect="1"/>
          </p:cNvPicPr>
          <p:nvPr/>
        </p:nvPicPr>
        <p:blipFill>
          <a:blip r:embed="rId2"/>
          <a:stretch>
            <a:fillRect/>
          </a:stretch>
        </p:blipFill>
        <p:spPr>
          <a:xfrm>
            <a:off x="1290177" y="1343025"/>
            <a:ext cx="1962150" cy="2085975"/>
          </a:xfrm>
          <a:prstGeom prst="rect">
            <a:avLst/>
          </a:prstGeom>
        </p:spPr>
      </p:pic>
      <p:pic>
        <p:nvPicPr>
          <p:cNvPr id="11266" name="Picture 2" descr="SQL Server Self Join - staffs table">
            <a:extLst>
              <a:ext uri="{FF2B5EF4-FFF2-40B4-BE49-F238E27FC236}">
                <a16:creationId xmlns:a16="http://schemas.microsoft.com/office/drawing/2014/main" id="{2F163B17-FE6F-6B54-DD8F-173E95563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346" y="1343025"/>
            <a:ext cx="576262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QL Server Self Join with LEFT JOIN clause">
            <a:extLst>
              <a:ext uri="{FF2B5EF4-FFF2-40B4-BE49-F238E27FC236}">
                <a16:creationId xmlns:a16="http://schemas.microsoft.com/office/drawing/2014/main" id="{AFF2D004-DDD3-D298-2836-422E47F8C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569" y="3828614"/>
            <a:ext cx="3048307" cy="246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714975"/>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ASSIGNMENT - 3</a:t>
            </a:r>
          </a:p>
        </p:txBody>
      </p:sp>
      <p:sp>
        <p:nvSpPr>
          <p:cNvPr id="2" name="Rectangle 1">
            <a:extLst>
              <a:ext uri="{FF2B5EF4-FFF2-40B4-BE49-F238E27FC236}">
                <a16:creationId xmlns:a16="http://schemas.microsoft.com/office/drawing/2014/main" id="{D75BAE59-1B74-2208-DED8-7CCFEFEF9C54}"/>
              </a:ext>
            </a:extLst>
          </p:cNvPr>
          <p:cNvSpPr/>
          <p:nvPr/>
        </p:nvSpPr>
        <p:spPr>
          <a:xfrm>
            <a:off x="931608" y="1393221"/>
            <a:ext cx="10562302" cy="461665"/>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Work Sans" pitchFamily="2" charset="0"/>
              </a:rPr>
              <a:t>Find the number of orders placed by the customer by year:</a:t>
            </a:r>
          </a:p>
        </p:txBody>
      </p:sp>
      <p:pic>
        <p:nvPicPr>
          <p:cNvPr id="9" name="Picture 8">
            <a:extLst>
              <a:ext uri="{FF2B5EF4-FFF2-40B4-BE49-F238E27FC236}">
                <a16:creationId xmlns:a16="http://schemas.microsoft.com/office/drawing/2014/main" id="{1716085A-5742-3240-AF24-11DD4A92503E}"/>
              </a:ext>
            </a:extLst>
          </p:cNvPr>
          <p:cNvPicPr>
            <a:picLocks noChangeAspect="1"/>
          </p:cNvPicPr>
          <p:nvPr/>
        </p:nvPicPr>
        <p:blipFill>
          <a:blip r:embed="rId2"/>
          <a:stretch>
            <a:fillRect/>
          </a:stretch>
        </p:blipFill>
        <p:spPr>
          <a:xfrm>
            <a:off x="2514086" y="2962274"/>
            <a:ext cx="6806896" cy="2991371"/>
          </a:xfrm>
          <a:prstGeom prst="rect">
            <a:avLst/>
          </a:prstGeom>
        </p:spPr>
      </p:pic>
    </p:spTree>
    <p:extLst>
      <p:ext uri="{BB962C8B-B14F-4D97-AF65-F5344CB8AC3E}">
        <p14:creationId xmlns:p14="http://schemas.microsoft.com/office/powerpoint/2010/main" val="1595657654"/>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ASSIGNMENT - 3</a:t>
            </a:r>
          </a:p>
        </p:txBody>
      </p:sp>
      <p:sp>
        <p:nvSpPr>
          <p:cNvPr id="14" name="TextBox 13">
            <a:extLst>
              <a:ext uri="{FF2B5EF4-FFF2-40B4-BE49-F238E27FC236}">
                <a16:creationId xmlns:a16="http://schemas.microsoft.com/office/drawing/2014/main" id="{58D08CA1-696C-E1C5-D3BD-7297E7326E53}"/>
              </a:ext>
            </a:extLst>
          </p:cNvPr>
          <p:cNvSpPr txBox="1"/>
          <p:nvPr/>
        </p:nvSpPr>
        <p:spPr>
          <a:xfrm>
            <a:off x="2084440" y="1495387"/>
            <a:ext cx="6096000" cy="830997"/>
          </a:xfrm>
          <a:prstGeom prst="rect">
            <a:avLst/>
          </a:prstGeom>
          <a:noFill/>
        </p:spPr>
        <p:txBody>
          <a:bodyPr wrap="square">
            <a:spAutoFit/>
          </a:bodyPr>
          <a:lstStyle/>
          <a:p>
            <a:r>
              <a:rPr lang="en-US" sz="2400" dirty="0">
                <a:solidFill>
                  <a:srgbClr val="002060"/>
                </a:solidFill>
              </a:rPr>
              <a:t>Find the average list price by brand for all products with the model year 2018:</a:t>
            </a:r>
            <a:endParaRPr lang="en-IN" sz="2400" dirty="0">
              <a:solidFill>
                <a:srgbClr val="002060"/>
              </a:solidFill>
            </a:endParaRPr>
          </a:p>
        </p:txBody>
      </p:sp>
      <p:pic>
        <p:nvPicPr>
          <p:cNvPr id="17" name="Picture 16">
            <a:extLst>
              <a:ext uri="{FF2B5EF4-FFF2-40B4-BE49-F238E27FC236}">
                <a16:creationId xmlns:a16="http://schemas.microsoft.com/office/drawing/2014/main" id="{047AB3E6-6DA0-9BF9-1608-6EBC2C94851C}"/>
              </a:ext>
            </a:extLst>
          </p:cNvPr>
          <p:cNvPicPr>
            <a:picLocks noChangeAspect="1"/>
          </p:cNvPicPr>
          <p:nvPr/>
        </p:nvPicPr>
        <p:blipFill>
          <a:blip r:embed="rId2"/>
          <a:stretch>
            <a:fillRect/>
          </a:stretch>
        </p:blipFill>
        <p:spPr>
          <a:xfrm>
            <a:off x="3568100" y="2895599"/>
            <a:ext cx="3280375" cy="2325329"/>
          </a:xfrm>
          <a:prstGeom prst="rect">
            <a:avLst/>
          </a:prstGeom>
        </p:spPr>
      </p:pic>
    </p:spTree>
    <p:extLst>
      <p:ext uri="{BB962C8B-B14F-4D97-AF65-F5344CB8AC3E}">
        <p14:creationId xmlns:p14="http://schemas.microsoft.com/office/powerpoint/2010/main" val="209616162"/>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ASSIGNMENT - 3</a:t>
            </a:r>
          </a:p>
        </p:txBody>
      </p:sp>
      <p:sp>
        <p:nvSpPr>
          <p:cNvPr id="11" name="TextBox 10">
            <a:extLst>
              <a:ext uri="{FF2B5EF4-FFF2-40B4-BE49-F238E27FC236}">
                <a16:creationId xmlns:a16="http://schemas.microsoft.com/office/drawing/2014/main" id="{CD5A478D-9E3A-6AAE-A169-BB15FCBA31F9}"/>
              </a:ext>
            </a:extLst>
          </p:cNvPr>
          <p:cNvSpPr txBox="1"/>
          <p:nvPr/>
        </p:nvSpPr>
        <p:spPr>
          <a:xfrm>
            <a:off x="2192593" y="1685892"/>
            <a:ext cx="8032955" cy="461665"/>
          </a:xfrm>
          <a:prstGeom prst="rect">
            <a:avLst/>
          </a:prstGeom>
          <a:noFill/>
        </p:spPr>
        <p:txBody>
          <a:bodyPr wrap="square">
            <a:spAutoFit/>
          </a:bodyPr>
          <a:lstStyle/>
          <a:p>
            <a:r>
              <a:rPr lang="en-US" sz="2400" dirty="0">
                <a:solidFill>
                  <a:srgbClr val="002060"/>
                </a:solidFill>
              </a:rPr>
              <a:t>Find the customers who placed at least two orders per year:</a:t>
            </a:r>
            <a:endParaRPr lang="en-IN" sz="2400" dirty="0">
              <a:solidFill>
                <a:srgbClr val="002060"/>
              </a:solidFill>
            </a:endParaRPr>
          </a:p>
        </p:txBody>
      </p:sp>
      <p:pic>
        <p:nvPicPr>
          <p:cNvPr id="12" name="Picture 11">
            <a:extLst>
              <a:ext uri="{FF2B5EF4-FFF2-40B4-BE49-F238E27FC236}">
                <a16:creationId xmlns:a16="http://schemas.microsoft.com/office/drawing/2014/main" id="{33390057-DAB4-7B3B-2C22-7B5F01D8F973}"/>
              </a:ext>
            </a:extLst>
          </p:cNvPr>
          <p:cNvPicPr>
            <a:picLocks noChangeAspect="1"/>
          </p:cNvPicPr>
          <p:nvPr/>
        </p:nvPicPr>
        <p:blipFill>
          <a:blip r:embed="rId2"/>
          <a:stretch>
            <a:fillRect/>
          </a:stretch>
        </p:blipFill>
        <p:spPr>
          <a:xfrm>
            <a:off x="3920400" y="2598942"/>
            <a:ext cx="4230541" cy="4026168"/>
          </a:xfrm>
          <a:prstGeom prst="rect">
            <a:avLst/>
          </a:prstGeom>
        </p:spPr>
      </p:pic>
    </p:spTree>
    <p:extLst>
      <p:ext uri="{BB962C8B-B14F-4D97-AF65-F5344CB8AC3E}">
        <p14:creationId xmlns:p14="http://schemas.microsoft.com/office/powerpoint/2010/main" val="93788696"/>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ASSIGNMENT - 3</a:t>
            </a:r>
          </a:p>
        </p:txBody>
      </p:sp>
      <p:sp>
        <p:nvSpPr>
          <p:cNvPr id="14" name="TextBox 13">
            <a:extLst>
              <a:ext uri="{FF2B5EF4-FFF2-40B4-BE49-F238E27FC236}">
                <a16:creationId xmlns:a16="http://schemas.microsoft.com/office/drawing/2014/main" id="{58D08CA1-696C-E1C5-D3BD-7297E7326E53}"/>
              </a:ext>
            </a:extLst>
          </p:cNvPr>
          <p:cNvSpPr txBox="1"/>
          <p:nvPr/>
        </p:nvSpPr>
        <p:spPr>
          <a:xfrm>
            <a:off x="2084440" y="1495387"/>
            <a:ext cx="6096000" cy="830997"/>
          </a:xfrm>
          <a:prstGeom prst="rect">
            <a:avLst/>
          </a:prstGeom>
          <a:noFill/>
        </p:spPr>
        <p:txBody>
          <a:bodyPr wrap="square">
            <a:spAutoFit/>
          </a:bodyPr>
          <a:lstStyle/>
          <a:p>
            <a:r>
              <a:rPr lang="en-US" sz="2400" dirty="0">
                <a:solidFill>
                  <a:srgbClr val="002060"/>
                </a:solidFill>
              </a:rPr>
              <a:t>finds product categories whose average list prices are between 500 and 1,000:</a:t>
            </a:r>
          </a:p>
        </p:txBody>
      </p:sp>
      <p:pic>
        <p:nvPicPr>
          <p:cNvPr id="2" name="Picture 1">
            <a:extLst>
              <a:ext uri="{FF2B5EF4-FFF2-40B4-BE49-F238E27FC236}">
                <a16:creationId xmlns:a16="http://schemas.microsoft.com/office/drawing/2014/main" id="{CF8AB55D-8D08-1DA5-4402-1A054AC70A58}"/>
              </a:ext>
            </a:extLst>
          </p:cNvPr>
          <p:cNvPicPr>
            <a:picLocks noChangeAspect="1"/>
          </p:cNvPicPr>
          <p:nvPr/>
        </p:nvPicPr>
        <p:blipFill>
          <a:blip r:embed="rId2"/>
          <a:stretch>
            <a:fillRect/>
          </a:stretch>
        </p:blipFill>
        <p:spPr>
          <a:xfrm>
            <a:off x="2496591" y="3181349"/>
            <a:ext cx="4347122" cy="1439811"/>
          </a:xfrm>
          <a:prstGeom prst="rect">
            <a:avLst/>
          </a:prstGeom>
        </p:spPr>
      </p:pic>
    </p:spTree>
    <p:extLst>
      <p:ext uri="{BB962C8B-B14F-4D97-AF65-F5344CB8AC3E}">
        <p14:creationId xmlns:p14="http://schemas.microsoft.com/office/powerpoint/2010/main" val="3857438919"/>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ASSIGNMENT - 3</a:t>
            </a:r>
          </a:p>
        </p:txBody>
      </p:sp>
      <p:pic>
        <p:nvPicPr>
          <p:cNvPr id="8" name="Picture 7">
            <a:extLst>
              <a:ext uri="{FF2B5EF4-FFF2-40B4-BE49-F238E27FC236}">
                <a16:creationId xmlns:a16="http://schemas.microsoft.com/office/drawing/2014/main" id="{1F88CB0B-787F-5AF6-4483-F2F48CD7F897}"/>
              </a:ext>
            </a:extLst>
          </p:cNvPr>
          <p:cNvPicPr>
            <a:picLocks noChangeAspect="1"/>
          </p:cNvPicPr>
          <p:nvPr/>
        </p:nvPicPr>
        <p:blipFill>
          <a:blip r:embed="rId2"/>
          <a:stretch>
            <a:fillRect/>
          </a:stretch>
        </p:blipFill>
        <p:spPr>
          <a:xfrm>
            <a:off x="1825291" y="1631782"/>
            <a:ext cx="8364437" cy="1146147"/>
          </a:xfrm>
          <a:prstGeom prst="rect">
            <a:avLst/>
          </a:prstGeom>
        </p:spPr>
      </p:pic>
      <p:pic>
        <p:nvPicPr>
          <p:cNvPr id="9" name="Picture 8">
            <a:extLst>
              <a:ext uri="{FF2B5EF4-FFF2-40B4-BE49-F238E27FC236}">
                <a16:creationId xmlns:a16="http://schemas.microsoft.com/office/drawing/2014/main" id="{04BDEC93-7A37-CB4A-DF9B-D2CE60D2E673}"/>
              </a:ext>
            </a:extLst>
          </p:cNvPr>
          <p:cNvPicPr>
            <a:picLocks noChangeAspect="1"/>
          </p:cNvPicPr>
          <p:nvPr/>
        </p:nvPicPr>
        <p:blipFill>
          <a:blip r:embed="rId3"/>
          <a:stretch>
            <a:fillRect/>
          </a:stretch>
        </p:blipFill>
        <p:spPr>
          <a:xfrm>
            <a:off x="1825291" y="3535684"/>
            <a:ext cx="4229100" cy="1847850"/>
          </a:xfrm>
          <a:prstGeom prst="rect">
            <a:avLst/>
          </a:prstGeom>
        </p:spPr>
      </p:pic>
      <p:pic>
        <p:nvPicPr>
          <p:cNvPr id="10" name="Picture 9">
            <a:extLst>
              <a:ext uri="{FF2B5EF4-FFF2-40B4-BE49-F238E27FC236}">
                <a16:creationId xmlns:a16="http://schemas.microsoft.com/office/drawing/2014/main" id="{AFB406BA-A184-3074-0429-1054A34C0FF2}"/>
              </a:ext>
            </a:extLst>
          </p:cNvPr>
          <p:cNvPicPr>
            <a:picLocks noChangeAspect="1"/>
          </p:cNvPicPr>
          <p:nvPr/>
        </p:nvPicPr>
        <p:blipFill>
          <a:blip r:embed="rId4"/>
          <a:stretch>
            <a:fillRect/>
          </a:stretch>
        </p:blipFill>
        <p:spPr>
          <a:xfrm>
            <a:off x="6849575" y="3357716"/>
            <a:ext cx="2862801" cy="2178218"/>
          </a:xfrm>
          <a:prstGeom prst="rect">
            <a:avLst/>
          </a:prstGeom>
        </p:spPr>
      </p:pic>
    </p:spTree>
    <p:extLst>
      <p:ext uri="{BB962C8B-B14F-4D97-AF65-F5344CB8AC3E}">
        <p14:creationId xmlns:p14="http://schemas.microsoft.com/office/powerpoint/2010/main" val="2009535172"/>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a:t>
            </a:r>
            <a:r>
              <a:rPr lang="en-US" sz="2800" b="1" kern="0" spc="-100" dirty="0" err="1">
                <a:latin typeface="Arial" panose="020B0604020202020204" pitchFamily="34" charset="0"/>
              </a:rPr>
              <a:t>SubQuery</a:t>
            </a:r>
            <a:endParaRPr lang="en-US" sz="2800" b="1" kern="0" spc="-100" dirty="0">
              <a:latin typeface="Arial" panose="020B0604020202020204" pitchFamily="34" charset="0"/>
            </a:endParaRPr>
          </a:p>
        </p:txBody>
      </p:sp>
      <p:sp>
        <p:nvSpPr>
          <p:cNvPr id="11" name="TextBox 10">
            <a:extLst>
              <a:ext uri="{FF2B5EF4-FFF2-40B4-BE49-F238E27FC236}">
                <a16:creationId xmlns:a16="http://schemas.microsoft.com/office/drawing/2014/main" id="{AE4A1605-351B-609E-5DB4-453FF4C39FFF}"/>
              </a:ext>
            </a:extLst>
          </p:cNvPr>
          <p:cNvSpPr txBox="1"/>
          <p:nvPr/>
        </p:nvSpPr>
        <p:spPr>
          <a:xfrm>
            <a:off x="655688" y="1347538"/>
            <a:ext cx="10572752"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latin typeface="Work Sans" pitchFamily="2" charset="0"/>
              </a:rPr>
              <a:t>A Subquery or Inner query or a Nested query is a </a:t>
            </a:r>
            <a:r>
              <a:rPr lang="en-US" sz="2000" b="1" dirty="0">
                <a:solidFill>
                  <a:srgbClr val="002060"/>
                </a:solidFill>
                <a:latin typeface="Work Sans" pitchFamily="2" charset="0"/>
              </a:rPr>
              <a:t>query within another SQL query and embedded within clauses</a:t>
            </a:r>
            <a:r>
              <a:rPr lang="en-US" sz="2000" dirty="0">
                <a:solidFill>
                  <a:srgbClr val="002060"/>
                </a:solidFill>
                <a:latin typeface="Work Sans" pitchFamily="2" charset="0"/>
              </a:rPr>
              <a:t>, most commonly in the WHERE clause. It is used to return data from a table, and this data will be used in the main query as a condition to further restrict the data to be retrieved.</a:t>
            </a:r>
            <a:endParaRPr lang="en-IN" sz="2000" dirty="0">
              <a:solidFill>
                <a:srgbClr val="002060"/>
              </a:solidFill>
              <a:latin typeface="Work Sans" pitchFamily="2" charset="0"/>
            </a:endParaRPr>
          </a:p>
        </p:txBody>
      </p:sp>
      <p:pic>
        <p:nvPicPr>
          <p:cNvPr id="2" name="Picture 1">
            <a:extLst>
              <a:ext uri="{FF2B5EF4-FFF2-40B4-BE49-F238E27FC236}">
                <a16:creationId xmlns:a16="http://schemas.microsoft.com/office/drawing/2014/main" id="{8A2614CC-7176-6D41-A344-A9BF7C231370}"/>
              </a:ext>
            </a:extLst>
          </p:cNvPr>
          <p:cNvPicPr>
            <a:picLocks noChangeAspect="1"/>
          </p:cNvPicPr>
          <p:nvPr/>
        </p:nvPicPr>
        <p:blipFill>
          <a:blip r:embed="rId2"/>
          <a:stretch>
            <a:fillRect/>
          </a:stretch>
        </p:blipFill>
        <p:spPr>
          <a:xfrm>
            <a:off x="3367087" y="3113446"/>
            <a:ext cx="5457825" cy="3600450"/>
          </a:xfrm>
          <a:prstGeom prst="rect">
            <a:avLst/>
          </a:prstGeom>
        </p:spPr>
      </p:pic>
    </p:spTree>
    <p:extLst>
      <p:ext uri="{BB962C8B-B14F-4D97-AF65-F5344CB8AC3E}">
        <p14:creationId xmlns:p14="http://schemas.microsoft.com/office/powerpoint/2010/main" val="1302425121"/>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a:t>
            </a:r>
            <a:r>
              <a:rPr lang="en-US" sz="2800" b="1" kern="0" spc="-100" dirty="0" err="1">
                <a:latin typeface="Arial" panose="020B0604020202020204" pitchFamily="34" charset="0"/>
              </a:rPr>
              <a:t>SubQuery</a:t>
            </a:r>
            <a:endParaRPr lang="en-US" sz="2800" b="1" kern="0" spc="-100" dirty="0">
              <a:latin typeface="Arial" panose="020B0604020202020204" pitchFamily="34" charset="0"/>
            </a:endParaRPr>
          </a:p>
        </p:txBody>
      </p:sp>
      <p:sp>
        <p:nvSpPr>
          <p:cNvPr id="11" name="TextBox 10">
            <a:extLst>
              <a:ext uri="{FF2B5EF4-FFF2-40B4-BE49-F238E27FC236}">
                <a16:creationId xmlns:a16="http://schemas.microsoft.com/office/drawing/2014/main" id="{AE4A1605-351B-609E-5DB4-453FF4C39FFF}"/>
              </a:ext>
            </a:extLst>
          </p:cNvPr>
          <p:cNvSpPr txBox="1"/>
          <p:nvPr/>
        </p:nvSpPr>
        <p:spPr>
          <a:xfrm>
            <a:off x="655688" y="1347538"/>
            <a:ext cx="10572752" cy="4093428"/>
          </a:xfrm>
          <a:prstGeom prst="rect">
            <a:avLst/>
          </a:prstGeom>
          <a:noFill/>
        </p:spPr>
        <p:txBody>
          <a:bodyPr wrap="square">
            <a:spAutoFit/>
          </a:bodyPr>
          <a:lstStyle/>
          <a:p>
            <a:r>
              <a:rPr lang="en-US" sz="2000" dirty="0">
                <a:solidFill>
                  <a:srgbClr val="002060"/>
                </a:solidFill>
                <a:latin typeface="Work Sans" pitchFamily="2" charset="0"/>
              </a:rPr>
              <a:t>You can use a subquery in many places:</a:t>
            </a:r>
          </a:p>
          <a:p>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	In place of an expression</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	With IN or NOT IN</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	With ANY or ALL</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	With EXISTS or NOT EXISTS</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	In UPDATE, DELETE, or INSERT statement</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	In the FROM clause</a:t>
            </a:r>
            <a:endParaRPr lang="en-IN" sz="2000" dirty="0">
              <a:solidFill>
                <a:srgbClr val="002060"/>
              </a:solidFill>
              <a:latin typeface="Work Sans" pitchFamily="2" charset="0"/>
            </a:endParaRPr>
          </a:p>
        </p:txBody>
      </p:sp>
    </p:spTree>
    <p:extLst>
      <p:ext uri="{BB962C8B-B14F-4D97-AF65-F5344CB8AC3E}">
        <p14:creationId xmlns:p14="http://schemas.microsoft.com/office/powerpoint/2010/main" val="20861943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F2E8364-7906-C96A-686D-7A3793DE5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5652" y="384259"/>
            <a:ext cx="4429740" cy="2075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AE138042-6C0E-2AE0-73FD-9D1751AAFD55}"/>
              </a:ext>
            </a:extLst>
          </p:cNvPr>
          <p:cNvGraphicFramePr>
            <a:graphicFrameLocks noGrp="1"/>
          </p:cNvGraphicFramePr>
          <p:nvPr>
            <p:extLst>
              <p:ext uri="{D42A27DB-BD31-4B8C-83A1-F6EECF244321}">
                <p14:modId xmlns:p14="http://schemas.microsoft.com/office/powerpoint/2010/main" val="2197444338"/>
              </p:ext>
            </p:extLst>
          </p:nvPr>
        </p:nvGraphicFramePr>
        <p:xfrm>
          <a:off x="749710" y="3079341"/>
          <a:ext cx="11225979" cy="2895600"/>
        </p:xfrm>
        <a:graphic>
          <a:graphicData uri="http://schemas.openxmlformats.org/drawingml/2006/table">
            <a:tbl>
              <a:tblPr/>
              <a:tblGrid>
                <a:gridCol w="2715963">
                  <a:extLst>
                    <a:ext uri="{9D8B030D-6E8A-4147-A177-3AD203B41FA5}">
                      <a16:colId xmlns:a16="http://schemas.microsoft.com/office/drawing/2014/main" val="2311793183"/>
                    </a:ext>
                  </a:extLst>
                </a:gridCol>
                <a:gridCol w="3936178">
                  <a:extLst>
                    <a:ext uri="{9D8B030D-6E8A-4147-A177-3AD203B41FA5}">
                      <a16:colId xmlns:a16="http://schemas.microsoft.com/office/drawing/2014/main" val="2882202287"/>
                    </a:ext>
                  </a:extLst>
                </a:gridCol>
                <a:gridCol w="4573838">
                  <a:extLst>
                    <a:ext uri="{9D8B030D-6E8A-4147-A177-3AD203B41FA5}">
                      <a16:colId xmlns:a16="http://schemas.microsoft.com/office/drawing/2014/main" val="2013114052"/>
                    </a:ext>
                  </a:extLst>
                </a:gridCol>
              </a:tblGrid>
              <a:tr h="0">
                <a:tc>
                  <a:txBody>
                    <a:bodyPr/>
                    <a:lstStyle/>
                    <a:p>
                      <a:pPr algn="ctr"/>
                      <a:r>
                        <a:rPr lang="en-IN" sz="2000">
                          <a:solidFill>
                            <a:srgbClr val="002060"/>
                          </a:solidFill>
                          <a:effectLst/>
                        </a:rPr>
                        <a:t>SQL term</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sz="2000">
                          <a:solidFill>
                            <a:srgbClr val="002060"/>
                          </a:solidFill>
                          <a:effectLst/>
                        </a:rPr>
                        <a:t>Relational database term</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IN" sz="2000">
                          <a:solidFill>
                            <a:srgbClr val="002060"/>
                          </a:solidFill>
                          <a:effectLst/>
                        </a:rPr>
                        <a:t>Description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611259855"/>
                  </a:ext>
                </a:extLst>
              </a:tr>
              <a:tr h="0">
                <a:tc>
                  <a:txBody>
                    <a:bodyPr/>
                    <a:lstStyle/>
                    <a:p>
                      <a:r>
                        <a:rPr lang="en-IN" sz="2000" b="1" i="1" u="none" strike="noStrike">
                          <a:solidFill>
                            <a:srgbClr val="002060"/>
                          </a:solidFill>
                          <a:effectLst/>
                          <a:hlinkClick r:id="rId4" tooltip="Row (database)">
                            <a:extLst>
                              <a:ext uri="{A12FA001-AC4F-418D-AE19-62706E023703}">
                                <ahyp:hlinkClr xmlns:ahyp="http://schemas.microsoft.com/office/drawing/2018/hyperlinkcolor" val="tx"/>
                              </a:ext>
                            </a:extLst>
                          </a:hlinkClick>
                        </a:rPr>
                        <a:t>Row</a:t>
                      </a:r>
                      <a:endParaRPr lang="en-IN" sz="200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2000" b="1" i="1" u="none" strike="noStrike">
                          <a:solidFill>
                            <a:srgbClr val="002060"/>
                          </a:solidFill>
                          <a:effectLst/>
                          <a:hlinkClick r:id="rId5" tooltip="Tuple">
                            <a:extLst>
                              <a:ext uri="{A12FA001-AC4F-418D-AE19-62706E023703}">
                                <ahyp:hlinkClr xmlns:ahyp="http://schemas.microsoft.com/office/drawing/2018/hyperlinkcolor" val="tx"/>
                              </a:ext>
                            </a:extLst>
                          </a:hlinkClick>
                        </a:rPr>
                        <a:t>Tuple</a:t>
                      </a:r>
                      <a:r>
                        <a:rPr lang="en-IN" sz="2000">
                          <a:solidFill>
                            <a:srgbClr val="002060"/>
                          </a:solidFill>
                          <a:effectLst/>
                        </a:rPr>
                        <a:t> or </a:t>
                      </a:r>
                      <a:r>
                        <a:rPr lang="en-IN" sz="2000" b="1" i="1" u="none" strike="noStrike">
                          <a:solidFill>
                            <a:srgbClr val="002060"/>
                          </a:solidFill>
                          <a:effectLst/>
                          <a:hlinkClick r:id="rId6" tooltip="Record (computer science)">
                            <a:extLst>
                              <a:ext uri="{A12FA001-AC4F-418D-AE19-62706E023703}">
                                <ahyp:hlinkClr xmlns:ahyp="http://schemas.microsoft.com/office/drawing/2018/hyperlinkcolor" val="tx"/>
                              </a:ext>
                            </a:extLst>
                          </a:hlinkClick>
                        </a:rPr>
                        <a:t>record</a:t>
                      </a:r>
                      <a:endParaRPr lang="en-IN" sz="200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2000">
                          <a:solidFill>
                            <a:srgbClr val="002060"/>
                          </a:solidFill>
                          <a:effectLst/>
                        </a:rPr>
                        <a:t>A data set representing a single item</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12037890"/>
                  </a:ext>
                </a:extLst>
              </a:tr>
              <a:tr h="0">
                <a:tc>
                  <a:txBody>
                    <a:bodyPr/>
                    <a:lstStyle/>
                    <a:p>
                      <a:r>
                        <a:rPr lang="en-IN" sz="2000" b="1" i="1" u="none" strike="noStrike">
                          <a:solidFill>
                            <a:srgbClr val="002060"/>
                          </a:solidFill>
                          <a:effectLst/>
                          <a:hlinkClick r:id="rId7" tooltip="Column (database)">
                            <a:extLst>
                              <a:ext uri="{A12FA001-AC4F-418D-AE19-62706E023703}">
                                <ahyp:hlinkClr xmlns:ahyp="http://schemas.microsoft.com/office/drawing/2018/hyperlinkcolor" val="tx"/>
                              </a:ext>
                            </a:extLst>
                          </a:hlinkClick>
                        </a:rPr>
                        <a:t>Column</a:t>
                      </a:r>
                      <a:endParaRPr lang="en-IN" sz="200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2000" b="1" i="1">
                          <a:solidFill>
                            <a:srgbClr val="002060"/>
                          </a:solidFill>
                          <a:effectLst/>
                        </a:rPr>
                        <a:t>Attribute</a:t>
                      </a:r>
                      <a:r>
                        <a:rPr lang="en-IN" sz="2000">
                          <a:solidFill>
                            <a:srgbClr val="002060"/>
                          </a:solidFill>
                          <a:effectLst/>
                        </a:rPr>
                        <a:t> or </a:t>
                      </a:r>
                      <a:r>
                        <a:rPr lang="en-IN" sz="2000" b="1" i="1">
                          <a:solidFill>
                            <a:srgbClr val="002060"/>
                          </a:solidFill>
                          <a:effectLst/>
                        </a:rPr>
                        <a:t>field</a:t>
                      </a:r>
                      <a:endParaRPr lang="en-IN" sz="200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2000">
                          <a:solidFill>
                            <a:srgbClr val="002060"/>
                          </a:solidFill>
                          <a:effectLst/>
                        </a:rPr>
                        <a:t>A labeled element of a tuple, e.g. "Address" or "Date of birth"</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06934812"/>
                  </a:ext>
                </a:extLst>
              </a:tr>
              <a:tr h="0">
                <a:tc>
                  <a:txBody>
                    <a:bodyPr/>
                    <a:lstStyle/>
                    <a:p>
                      <a:r>
                        <a:rPr lang="en-IN" sz="2000" b="1" i="1" u="none" strike="noStrike">
                          <a:solidFill>
                            <a:srgbClr val="002060"/>
                          </a:solidFill>
                          <a:effectLst/>
                          <a:hlinkClick r:id="rId8" tooltip="Table (database)">
                            <a:extLst>
                              <a:ext uri="{A12FA001-AC4F-418D-AE19-62706E023703}">
                                <ahyp:hlinkClr xmlns:ahyp="http://schemas.microsoft.com/office/drawing/2018/hyperlinkcolor" val="tx"/>
                              </a:ext>
                            </a:extLst>
                          </a:hlinkClick>
                        </a:rPr>
                        <a:t>Table</a:t>
                      </a:r>
                      <a:endParaRPr lang="en-IN" sz="200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2000" b="1" i="1" u="none" strike="noStrike">
                          <a:solidFill>
                            <a:srgbClr val="002060"/>
                          </a:solidFill>
                          <a:effectLst/>
                          <a:hlinkClick r:id="rId9" tooltip="Relation (database)">
                            <a:extLst>
                              <a:ext uri="{A12FA001-AC4F-418D-AE19-62706E023703}">
                                <ahyp:hlinkClr xmlns:ahyp="http://schemas.microsoft.com/office/drawing/2018/hyperlinkcolor" val="tx"/>
                              </a:ext>
                            </a:extLst>
                          </a:hlinkClick>
                        </a:rPr>
                        <a:t>Relation</a:t>
                      </a:r>
                      <a:r>
                        <a:rPr lang="en-IN" sz="2000">
                          <a:solidFill>
                            <a:srgbClr val="002060"/>
                          </a:solidFill>
                          <a:effectLst/>
                        </a:rPr>
                        <a:t> or </a:t>
                      </a:r>
                      <a:r>
                        <a:rPr lang="en-IN" sz="2000" b="1" i="1" u="none" strike="noStrike">
                          <a:solidFill>
                            <a:srgbClr val="002060"/>
                          </a:solidFill>
                          <a:effectLst/>
                          <a:hlinkClick r:id="rId10" tooltip="Relvar">
                            <a:extLst>
                              <a:ext uri="{A12FA001-AC4F-418D-AE19-62706E023703}">
                                <ahyp:hlinkClr xmlns:ahyp="http://schemas.microsoft.com/office/drawing/2018/hyperlinkcolor" val="tx"/>
                              </a:ext>
                            </a:extLst>
                          </a:hlinkClick>
                        </a:rPr>
                        <a:t>Base relvar</a:t>
                      </a:r>
                      <a:endParaRPr lang="en-IN" sz="200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2000">
                          <a:solidFill>
                            <a:srgbClr val="002060"/>
                          </a:solidFill>
                          <a:effectLst/>
                        </a:rPr>
                        <a:t>A set of tuples sharing the same attributes; a set of columns and rows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10685691"/>
                  </a:ext>
                </a:extLst>
              </a:tr>
              <a:tr h="0">
                <a:tc>
                  <a:txBody>
                    <a:bodyPr/>
                    <a:lstStyle/>
                    <a:p>
                      <a:r>
                        <a:rPr lang="en-IN" sz="2000" b="1" i="1" u="none" strike="noStrike">
                          <a:solidFill>
                            <a:srgbClr val="002060"/>
                          </a:solidFill>
                          <a:effectLst/>
                          <a:hlinkClick r:id="rId11" tooltip="View (SQL)">
                            <a:extLst>
                              <a:ext uri="{A12FA001-AC4F-418D-AE19-62706E023703}">
                                <ahyp:hlinkClr xmlns:ahyp="http://schemas.microsoft.com/office/drawing/2018/hyperlinkcolor" val="tx"/>
                              </a:ext>
                            </a:extLst>
                          </a:hlinkClick>
                        </a:rPr>
                        <a:t>View</a:t>
                      </a:r>
                      <a:r>
                        <a:rPr lang="en-IN" sz="2000">
                          <a:solidFill>
                            <a:srgbClr val="002060"/>
                          </a:solidFill>
                          <a:effectLst/>
                        </a:rPr>
                        <a:t> or </a:t>
                      </a:r>
                      <a:r>
                        <a:rPr lang="en-IN" sz="2000" b="1" i="1" u="none" strike="noStrike">
                          <a:solidFill>
                            <a:srgbClr val="002060"/>
                          </a:solidFill>
                          <a:effectLst/>
                          <a:hlinkClick r:id="rId12" tooltip="Result set">
                            <a:extLst>
                              <a:ext uri="{A12FA001-AC4F-418D-AE19-62706E023703}">
                                <ahyp:hlinkClr xmlns:ahyp="http://schemas.microsoft.com/office/drawing/2018/hyperlinkcolor" val="tx"/>
                              </a:ext>
                            </a:extLst>
                          </a:hlinkClick>
                        </a:rPr>
                        <a:t>result set</a:t>
                      </a:r>
                      <a:endParaRPr lang="en-IN" sz="200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2000" b="1" i="1">
                          <a:solidFill>
                            <a:srgbClr val="002060"/>
                          </a:solidFill>
                          <a:effectLst/>
                        </a:rPr>
                        <a:t>Derived relvar</a:t>
                      </a:r>
                      <a:endParaRPr lang="en-IN" sz="200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2000" dirty="0">
                          <a:solidFill>
                            <a:srgbClr val="002060"/>
                          </a:solidFill>
                          <a:effectLst/>
                        </a:rPr>
                        <a:t>Any set of tuples; a data report from the RDBMS in response to a </a:t>
                      </a:r>
                      <a:r>
                        <a:rPr lang="en-US" sz="2000" u="none" strike="noStrike" dirty="0">
                          <a:solidFill>
                            <a:srgbClr val="002060"/>
                          </a:solidFill>
                          <a:effectLst/>
                          <a:hlinkClick r:id="rId13" tooltip="Query language">
                            <a:extLst>
                              <a:ext uri="{A12FA001-AC4F-418D-AE19-62706E023703}">
                                <ahyp:hlinkClr xmlns:ahyp="http://schemas.microsoft.com/office/drawing/2018/hyperlinkcolor" val="tx"/>
                              </a:ext>
                            </a:extLst>
                          </a:hlinkClick>
                        </a:rPr>
                        <a:t>query</a:t>
                      </a:r>
                      <a:endParaRPr lang="en-US" sz="2000" dirty="0">
                        <a:solidFill>
                          <a:srgbClr val="002060"/>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70702649"/>
                  </a:ext>
                </a:extLst>
              </a:tr>
            </a:tbl>
          </a:graphicData>
        </a:graphic>
      </p:graphicFrame>
    </p:spTree>
    <p:extLst>
      <p:ext uri="{BB962C8B-B14F-4D97-AF65-F5344CB8AC3E}">
        <p14:creationId xmlns:p14="http://schemas.microsoft.com/office/powerpoint/2010/main" val="14120963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284DA9-50D4-4C40-A99B-BACFD0AA78F5}"/>
              </a:ext>
            </a:extLst>
          </p:cNvPr>
          <p:cNvSpPr txBox="1"/>
          <p:nvPr/>
        </p:nvSpPr>
        <p:spPr>
          <a:xfrm>
            <a:off x="1055687" y="746673"/>
            <a:ext cx="10080626" cy="441468"/>
          </a:xfrm>
          <a:prstGeom prst="rect">
            <a:avLst/>
          </a:prstGeom>
        </p:spPr>
        <p:txBody>
          <a:bodyPr wrap="square" lIns="0" tIns="0" rIns="0" bIns="0" anchor="b">
            <a:spAutoFit/>
          </a:bodyPr>
          <a:lstStyle>
            <a:defPPr>
              <a:defRPr lang="fr-FR"/>
            </a:defPPr>
            <a:lvl1pPr>
              <a:defRPr sz="2800" kern="0">
                <a:solidFill>
                  <a:schemeClr val="bg1"/>
                </a:solidFill>
                <a:latin typeface="+mj-lt"/>
              </a:defRPr>
            </a:lvl1pPr>
          </a:lstStyle>
          <a:p>
            <a:r>
              <a:rPr lang="en-US" b="1" spc="-100" dirty="0">
                <a:solidFill>
                  <a:schemeClr val="bg1">
                    <a:lumMod val="95000"/>
                    <a:lumOff val="5000"/>
                  </a:schemeClr>
                </a:solidFill>
                <a:latin typeface="Arial" panose="020B0604020202020204" pitchFamily="34" charset="0"/>
              </a:rPr>
              <a:t>RDBMS Terminology</a:t>
            </a:r>
            <a:endParaRPr lang="fr-FR" b="1" spc="-100" dirty="0">
              <a:solidFill>
                <a:schemeClr val="bg1">
                  <a:lumMod val="95000"/>
                  <a:lumOff val="5000"/>
                </a:schemeClr>
              </a:solidFill>
              <a:latin typeface="Arial" panose="020B0604020202020204" pitchFamily="34" charset="0"/>
            </a:endParaRPr>
          </a:p>
        </p:txBody>
      </p:sp>
      <p:pic>
        <p:nvPicPr>
          <p:cNvPr id="2" name="Picture 1">
            <a:extLst>
              <a:ext uri="{FF2B5EF4-FFF2-40B4-BE49-F238E27FC236}">
                <a16:creationId xmlns:a16="http://schemas.microsoft.com/office/drawing/2014/main" id="{3824F28C-86F3-8E17-473A-E9A4CCC7C6A6}"/>
              </a:ext>
            </a:extLst>
          </p:cNvPr>
          <p:cNvPicPr>
            <a:picLocks noChangeAspect="1"/>
          </p:cNvPicPr>
          <p:nvPr/>
        </p:nvPicPr>
        <p:blipFill>
          <a:blip r:embed="rId3"/>
          <a:stretch>
            <a:fillRect/>
          </a:stretch>
        </p:blipFill>
        <p:spPr>
          <a:xfrm>
            <a:off x="1055687" y="1819274"/>
            <a:ext cx="9673383" cy="4087004"/>
          </a:xfrm>
          <a:prstGeom prst="rect">
            <a:avLst/>
          </a:prstGeom>
        </p:spPr>
      </p:pic>
    </p:spTree>
    <p:extLst>
      <p:ext uri="{BB962C8B-B14F-4D97-AF65-F5344CB8AC3E}">
        <p14:creationId xmlns:p14="http://schemas.microsoft.com/office/powerpoint/2010/main" val="31284351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105" y="-111729"/>
            <a:ext cx="2592000"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Row / Record </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375923" y="1362622"/>
            <a:ext cx="11816077" cy="4524315"/>
          </a:xfrm>
          <a:prstGeom prst="rect">
            <a:avLst/>
          </a:prstGeom>
          <a:noFill/>
        </p:spPr>
        <p:txBody>
          <a:bodyPr wrap="square">
            <a:spAutoFit/>
          </a:bodyPr>
          <a:lstStyle/>
          <a:p>
            <a:r>
              <a:rPr lang="en-US" sz="2400" b="1" dirty="0">
                <a:solidFill>
                  <a:srgbClr val="002060"/>
                </a:solidFill>
                <a:latin typeface="Work Sans" pitchFamily="2" charset="0"/>
              </a:rPr>
              <a:t>A row of a table is also called a record or tuple</a:t>
            </a:r>
            <a:r>
              <a:rPr lang="en-US" sz="2400" dirty="0">
                <a:solidFill>
                  <a:srgbClr val="002060"/>
                </a:solidFill>
                <a:latin typeface="Work Sans" pitchFamily="2" charset="0"/>
              </a:rPr>
              <a:t>. It contains the specific information of each entry in the table. It is a horizontal entity in the table. </a:t>
            </a:r>
          </a:p>
          <a:p>
            <a:endParaRPr lang="en-US" sz="2400" dirty="0">
              <a:solidFill>
                <a:srgbClr val="002060"/>
              </a:solidFill>
              <a:latin typeface="Work Sans" pitchFamily="2" charset="0"/>
            </a:endParaRPr>
          </a:p>
          <a:p>
            <a:r>
              <a:rPr lang="en-US" sz="2400" dirty="0">
                <a:solidFill>
                  <a:srgbClr val="002060"/>
                </a:solidFill>
                <a:latin typeface="Work Sans" pitchFamily="2" charset="0"/>
              </a:rPr>
              <a:t>Properties of a row:</a:t>
            </a:r>
          </a:p>
          <a:p>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No two tuples are identical to each other in all their entries.</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All tuples of the relation have the same format and the same number of entries.</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The order of the tuple is irrelevant. They are identified by their content, not by their position.</a:t>
            </a:r>
            <a:endParaRPr lang="en-US" sz="2400" b="0" i="0" dirty="0">
              <a:solidFill>
                <a:srgbClr val="002060"/>
              </a:solidFill>
              <a:effectLst/>
              <a:latin typeface="Work Sans" pitchFamily="2" charset="0"/>
            </a:endParaRPr>
          </a:p>
        </p:txBody>
      </p:sp>
    </p:spTree>
    <p:extLst>
      <p:ext uri="{BB962C8B-B14F-4D97-AF65-F5344CB8AC3E}">
        <p14:creationId xmlns:p14="http://schemas.microsoft.com/office/powerpoint/2010/main" val="4098445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24464" y="0"/>
            <a:ext cx="2958900"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Column / Attribute</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434432" y="1496035"/>
            <a:ext cx="11580587" cy="4524315"/>
          </a:xfrm>
          <a:prstGeom prst="rect">
            <a:avLst/>
          </a:prstGeom>
          <a:noFill/>
        </p:spPr>
        <p:txBody>
          <a:bodyPr wrap="square">
            <a:spAutoFit/>
          </a:bodyPr>
          <a:lstStyle/>
          <a:p>
            <a:r>
              <a:rPr lang="en-US" sz="2400" dirty="0">
                <a:solidFill>
                  <a:srgbClr val="C00000"/>
                </a:solidFill>
                <a:latin typeface="Work Sans" pitchFamily="2" charset="0"/>
              </a:rPr>
              <a:t>A column is a vertical entity in the table which contains all information associated with a specific field in a table. </a:t>
            </a:r>
          </a:p>
          <a:p>
            <a:endParaRPr lang="en-US" sz="2400" b="0" i="0" dirty="0">
              <a:solidFill>
                <a:srgbClr val="C00000"/>
              </a:solidFill>
              <a:effectLst/>
              <a:latin typeface="Work Sans" pitchFamily="2" charset="0"/>
            </a:endParaRPr>
          </a:p>
          <a:p>
            <a:pPr marL="342900" indent="-342900">
              <a:buFont typeface="Arial" panose="020B0604020202020204" pitchFamily="34" charset="0"/>
              <a:buChar char="•"/>
            </a:pPr>
            <a:r>
              <a:rPr lang="en-US" sz="2400" b="0" i="0" dirty="0">
                <a:solidFill>
                  <a:srgbClr val="002060"/>
                </a:solidFill>
                <a:effectLst/>
                <a:latin typeface="Work Sans" pitchFamily="2" charset="0"/>
              </a:rPr>
              <a:t>Every attribute of a relation must have a name.</a:t>
            </a:r>
          </a:p>
          <a:p>
            <a:pPr marL="342900" indent="-342900">
              <a:buFont typeface="Arial" panose="020B0604020202020204" pitchFamily="34" charset="0"/>
              <a:buChar char="•"/>
            </a:pPr>
            <a:endParaRPr lang="en-US" sz="2400" b="0" i="0" dirty="0">
              <a:solidFill>
                <a:srgbClr val="002060"/>
              </a:solidFill>
              <a:effectLst/>
              <a:latin typeface="Work Sans" pitchFamily="2" charset="0"/>
            </a:endParaRPr>
          </a:p>
          <a:p>
            <a:pPr marL="342900" indent="-342900">
              <a:buFont typeface="Arial" panose="020B0604020202020204" pitchFamily="34" charset="0"/>
              <a:buChar char="•"/>
            </a:pPr>
            <a:r>
              <a:rPr lang="en-US" sz="2400" b="1" i="0" dirty="0">
                <a:solidFill>
                  <a:srgbClr val="002060"/>
                </a:solidFill>
                <a:effectLst/>
                <a:latin typeface="Work Sans" pitchFamily="2" charset="0"/>
              </a:rPr>
              <a:t>Null values are permitted for the attributes</a:t>
            </a:r>
            <a:r>
              <a:rPr lang="en-US" sz="2400" b="0" i="0" dirty="0">
                <a:solidFill>
                  <a:srgbClr val="002060"/>
                </a:solidFill>
                <a:effectLst/>
                <a:latin typeface="Work Sans" pitchFamily="2" charset="0"/>
              </a:rPr>
              <a:t>.</a:t>
            </a:r>
          </a:p>
          <a:p>
            <a:pPr marL="342900" indent="-342900">
              <a:buFont typeface="Arial" panose="020B0604020202020204" pitchFamily="34" charset="0"/>
              <a:buChar char="•"/>
            </a:pPr>
            <a:endParaRPr lang="en-US" sz="2400" b="0" i="0" dirty="0">
              <a:solidFill>
                <a:srgbClr val="002060"/>
              </a:solidFill>
              <a:effectLst/>
              <a:latin typeface="Work Sans" pitchFamily="2" charset="0"/>
            </a:endParaRPr>
          </a:p>
          <a:p>
            <a:pPr marL="342900" indent="-342900">
              <a:buFont typeface="Arial" panose="020B0604020202020204" pitchFamily="34" charset="0"/>
              <a:buChar char="•"/>
            </a:pPr>
            <a:r>
              <a:rPr lang="en-US" sz="2400" b="1" i="0" dirty="0">
                <a:solidFill>
                  <a:srgbClr val="002060"/>
                </a:solidFill>
                <a:effectLst/>
                <a:latin typeface="Work Sans" pitchFamily="2" charset="0"/>
              </a:rPr>
              <a:t>Default values can be specified for an attribute </a:t>
            </a:r>
            <a:r>
              <a:rPr lang="en-US" sz="2400" b="0" i="0" dirty="0">
                <a:solidFill>
                  <a:srgbClr val="002060"/>
                </a:solidFill>
                <a:effectLst/>
                <a:latin typeface="Work Sans" pitchFamily="2" charset="0"/>
              </a:rPr>
              <a:t>automatically inserted if no other value is specified for an attribute.</a:t>
            </a:r>
          </a:p>
          <a:p>
            <a:pPr marL="342900" indent="-342900">
              <a:buFont typeface="Arial" panose="020B0604020202020204" pitchFamily="34" charset="0"/>
              <a:buChar char="•"/>
            </a:pPr>
            <a:endParaRPr lang="en-US" sz="2400" b="0" i="0" dirty="0">
              <a:solidFill>
                <a:srgbClr val="002060"/>
              </a:solidFill>
              <a:effectLst/>
              <a:latin typeface="Work Sans" pitchFamily="2" charset="0"/>
            </a:endParaRPr>
          </a:p>
          <a:p>
            <a:pPr marL="342900" indent="-342900">
              <a:buFont typeface="Arial" panose="020B0604020202020204" pitchFamily="34" charset="0"/>
              <a:buChar char="•"/>
            </a:pPr>
            <a:r>
              <a:rPr lang="en-US" sz="2400" b="1" i="0" dirty="0">
                <a:solidFill>
                  <a:srgbClr val="002060"/>
                </a:solidFill>
                <a:effectLst/>
                <a:latin typeface="Work Sans" pitchFamily="2" charset="0"/>
              </a:rPr>
              <a:t>Attributes that uniquely identify each tuple of a relation are the primary key.</a:t>
            </a:r>
          </a:p>
        </p:txBody>
      </p:sp>
    </p:spTree>
    <p:extLst>
      <p:ext uri="{BB962C8B-B14F-4D97-AF65-F5344CB8AC3E}">
        <p14:creationId xmlns:p14="http://schemas.microsoft.com/office/powerpoint/2010/main" val="12932810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77358" y="78658"/>
            <a:ext cx="2958900" cy="1387880"/>
          </a:xfrm>
          <a:prstGeom prst="rect">
            <a:avLst/>
          </a:prstGeom>
        </p:spPr>
        <p:txBody>
          <a:bodyPr wrap="square" lIns="0" tIns="0" rIns="0" bIns="0" anchor="ctr">
            <a:noAutofit/>
          </a:bodyPr>
          <a:lstStyle/>
          <a:p>
            <a:pPr marL="0" marR="0" lvl="0" indent="0" algn="r" defTabSz="914400" eaLnBrk="1" fontAlgn="auto" latinLnBrk="0" hangingPunct="1">
              <a:spcBef>
                <a:spcPts val="0"/>
              </a:spcBef>
              <a:spcAft>
                <a:spcPts val="0"/>
              </a:spcAft>
              <a:buClrTx/>
              <a:buSzTx/>
              <a:buFontTx/>
              <a:buNone/>
              <a:tabLst/>
              <a:defRPr/>
            </a:pPr>
            <a:r>
              <a:rPr lang="en-US" sz="2800" b="1" kern="0" spc="-100" dirty="0">
                <a:solidFill>
                  <a:srgbClr val="111111"/>
                </a:solidFill>
                <a:latin typeface="Arial" panose="020B0604020202020204" pitchFamily="34" charset="0"/>
              </a:rPr>
              <a:t>Data Items / Cells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419D5F2B-8B5D-2072-E66F-C8064CB9EDCA}"/>
              </a:ext>
            </a:extLst>
          </p:cNvPr>
          <p:cNvSpPr txBox="1"/>
          <p:nvPr/>
        </p:nvSpPr>
        <p:spPr>
          <a:xfrm>
            <a:off x="412147" y="1838827"/>
            <a:ext cx="11622535" cy="2677656"/>
          </a:xfrm>
          <a:prstGeom prst="rect">
            <a:avLst/>
          </a:prstGeom>
          <a:noFill/>
        </p:spPr>
        <p:txBody>
          <a:bodyPr wrap="square">
            <a:spAutoFit/>
          </a:bodyPr>
          <a:lstStyle/>
          <a:p>
            <a:r>
              <a:rPr lang="en-US" sz="2400" dirty="0">
                <a:solidFill>
                  <a:srgbClr val="002060"/>
                </a:solidFill>
                <a:latin typeface="Work Sans" pitchFamily="2" charset="0"/>
              </a:rPr>
              <a:t>The smallest unit of data in the table is the individual data item. It is stored at the intersection of tuples and attributes</a:t>
            </a:r>
          </a:p>
          <a:p>
            <a:endParaRPr lang="en-US" sz="2400" b="0" i="0" dirty="0">
              <a:solidFill>
                <a:srgbClr val="002060"/>
              </a:solidFill>
              <a:effectLst/>
              <a:latin typeface="Work Sans" pitchFamily="2" charset="0"/>
            </a:endParaRPr>
          </a:p>
          <a:p>
            <a:pPr marL="342900" indent="-342900">
              <a:buFont typeface="Arial" panose="020B0604020202020204" pitchFamily="34" charset="0"/>
              <a:buChar char="•"/>
            </a:pPr>
            <a:r>
              <a:rPr lang="en-US" sz="2400" b="1" dirty="0">
                <a:solidFill>
                  <a:srgbClr val="002060"/>
                </a:solidFill>
                <a:latin typeface="Work Sans" pitchFamily="2" charset="0"/>
              </a:rPr>
              <a:t>Data</a:t>
            </a:r>
            <a:r>
              <a:rPr lang="en-US" sz="2400" dirty="0">
                <a:solidFill>
                  <a:srgbClr val="002060"/>
                </a:solidFill>
                <a:latin typeface="Work Sans" pitchFamily="2" charset="0"/>
              </a:rPr>
              <a:t> </a:t>
            </a:r>
            <a:r>
              <a:rPr lang="en-US" sz="2400" b="1" dirty="0">
                <a:solidFill>
                  <a:srgbClr val="002060"/>
                </a:solidFill>
                <a:latin typeface="Work Sans" pitchFamily="2" charset="0"/>
              </a:rPr>
              <a:t>items are atomic.</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The data items for an attribute should be drawn from the same domain.</a:t>
            </a:r>
          </a:p>
          <a:p>
            <a:endParaRPr lang="en-US" sz="2400" b="0" i="0" dirty="0">
              <a:solidFill>
                <a:srgbClr val="002060"/>
              </a:solidFill>
              <a:effectLst/>
              <a:latin typeface="Work Sans" pitchFamily="2" charset="0"/>
            </a:endParaRPr>
          </a:p>
        </p:txBody>
      </p:sp>
    </p:spTree>
    <p:extLst>
      <p:ext uri="{BB962C8B-B14F-4D97-AF65-F5344CB8AC3E}">
        <p14:creationId xmlns:p14="http://schemas.microsoft.com/office/powerpoint/2010/main" val="24258732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16310" y="-234282"/>
            <a:ext cx="2556587" cy="1387880"/>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RDBMS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Terms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216310" y="866347"/>
            <a:ext cx="11975690" cy="6121804"/>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sz="2200" b="0" i="0" dirty="0">
                <a:solidFill>
                  <a:srgbClr val="C00000"/>
                </a:solidFill>
                <a:effectLst/>
                <a:latin typeface="Work Sans" pitchFamily="2" charset="0"/>
              </a:rPr>
              <a:t>Degree:  </a:t>
            </a:r>
            <a:r>
              <a:rPr lang="en-US" sz="2200" b="0" i="0" dirty="0">
                <a:solidFill>
                  <a:srgbClr val="000000"/>
                </a:solidFill>
                <a:effectLst/>
                <a:latin typeface="Work Sans" pitchFamily="2" charset="0"/>
              </a:rPr>
              <a:t>The </a:t>
            </a:r>
            <a:r>
              <a:rPr lang="en-US" sz="2200" b="0" i="0" dirty="0">
                <a:solidFill>
                  <a:srgbClr val="C00000"/>
                </a:solidFill>
                <a:effectLst/>
                <a:latin typeface="Work Sans" pitchFamily="2" charset="0"/>
              </a:rPr>
              <a:t>total number of attributes </a:t>
            </a:r>
            <a:r>
              <a:rPr lang="en-US" sz="2200" b="0" i="0" dirty="0">
                <a:solidFill>
                  <a:srgbClr val="000000"/>
                </a:solidFill>
                <a:effectLst/>
                <a:latin typeface="Work Sans" pitchFamily="2" charset="0"/>
              </a:rPr>
              <a:t>that comprise a relation is known as the degree of the table. </a:t>
            </a:r>
          </a:p>
          <a:p>
            <a:pPr>
              <a:defRPr/>
            </a:pPr>
            <a:endParaRPr lang="en-US" sz="2200" dirty="0">
              <a:solidFill>
                <a:srgbClr val="000000"/>
              </a:solidFill>
              <a:latin typeface="Work Sans" pitchFamily="2" charset="0"/>
            </a:endParaRPr>
          </a:p>
          <a:p>
            <a:pPr>
              <a:defRPr/>
            </a:pPr>
            <a:r>
              <a:rPr lang="en-US" sz="2200" b="0" i="0" dirty="0">
                <a:solidFill>
                  <a:srgbClr val="C00000"/>
                </a:solidFill>
                <a:effectLst/>
                <a:latin typeface="Work Sans" pitchFamily="2" charset="0"/>
              </a:rPr>
              <a:t>Cardinality:   </a:t>
            </a:r>
            <a:r>
              <a:rPr lang="en-US" sz="2200" b="0" i="0" dirty="0">
                <a:solidFill>
                  <a:srgbClr val="000000"/>
                </a:solidFill>
                <a:effectLst/>
                <a:latin typeface="Work Sans" pitchFamily="2" charset="0"/>
              </a:rPr>
              <a:t>The </a:t>
            </a:r>
            <a:r>
              <a:rPr lang="en-US" sz="2200" b="0" i="0" dirty="0">
                <a:solidFill>
                  <a:srgbClr val="C00000"/>
                </a:solidFill>
                <a:effectLst/>
                <a:latin typeface="Work Sans" pitchFamily="2" charset="0"/>
              </a:rPr>
              <a:t>total number of tuples </a:t>
            </a:r>
            <a:r>
              <a:rPr lang="en-US" sz="2200" b="0" i="0" dirty="0">
                <a:solidFill>
                  <a:srgbClr val="000000"/>
                </a:solidFill>
                <a:effectLst/>
                <a:latin typeface="Work Sans" pitchFamily="2" charset="0"/>
              </a:rPr>
              <a:t>at any one time in a relation is known as the table's cardinality. The relation whose cardinality is 0 is called an empty table.</a:t>
            </a:r>
          </a:p>
          <a:p>
            <a:pPr>
              <a:defRPr/>
            </a:pPr>
            <a:endParaRPr lang="en-US" sz="2200" b="0" i="0" dirty="0">
              <a:solidFill>
                <a:srgbClr val="000000"/>
              </a:solidFill>
              <a:effectLst/>
              <a:latin typeface="Work Sans" pitchFamily="2" charset="0"/>
            </a:endParaRPr>
          </a:p>
          <a:p>
            <a:pPr>
              <a:defRPr/>
            </a:pPr>
            <a:r>
              <a:rPr lang="en-US" sz="2200" dirty="0">
                <a:solidFill>
                  <a:srgbClr val="C00000"/>
                </a:solidFill>
                <a:latin typeface="Work Sans" pitchFamily="2" charset="0"/>
              </a:rPr>
              <a:t>Domain:   </a:t>
            </a:r>
            <a:r>
              <a:rPr lang="en-US" sz="2200" dirty="0">
                <a:solidFill>
                  <a:schemeClr val="bg1">
                    <a:lumMod val="85000"/>
                    <a:lumOff val="15000"/>
                  </a:schemeClr>
                </a:solidFill>
                <a:latin typeface="Work Sans" pitchFamily="2" charset="0"/>
              </a:rPr>
              <a:t>The domain refers to the </a:t>
            </a:r>
            <a:r>
              <a:rPr lang="en-US" sz="2200" dirty="0">
                <a:solidFill>
                  <a:srgbClr val="C00000"/>
                </a:solidFill>
                <a:latin typeface="Work Sans" pitchFamily="2" charset="0"/>
              </a:rPr>
              <a:t>possible values each attribute can contain</a:t>
            </a:r>
            <a:r>
              <a:rPr lang="en-US" sz="2200" dirty="0">
                <a:solidFill>
                  <a:schemeClr val="bg1">
                    <a:lumMod val="85000"/>
                    <a:lumOff val="15000"/>
                  </a:schemeClr>
                </a:solidFill>
                <a:latin typeface="Work Sans" pitchFamily="2" charset="0"/>
              </a:rPr>
              <a:t>. It can be specified using standard data types such as integers, floating numbers, etc. For example, An attribute entitled </a:t>
            </a:r>
            <a:r>
              <a:rPr lang="en-US" sz="2200" dirty="0" err="1">
                <a:solidFill>
                  <a:schemeClr val="bg1">
                    <a:lumMod val="85000"/>
                    <a:lumOff val="15000"/>
                  </a:schemeClr>
                </a:solidFill>
                <a:latin typeface="Work Sans" pitchFamily="2" charset="0"/>
              </a:rPr>
              <a:t>Marital_Status</a:t>
            </a:r>
            <a:r>
              <a:rPr lang="en-US" sz="2200" dirty="0">
                <a:solidFill>
                  <a:schemeClr val="bg1">
                    <a:lumMod val="85000"/>
                    <a:lumOff val="15000"/>
                  </a:schemeClr>
                </a:solidFill>
                <a:latin typeface="Work Sans" pitchFamily="2" charset="0"/>
              </a:rPr>
              <a:t> may be limited to married or unmarried values.</a:t>
            </a:r>
          </a:p>
          <a:p>
            <a:pPr>
              <a:defRPr/>
            </a:pPr>
            <a:endParaRPr lang="en-US" sz="2200" dirty="0">
              <a:solidFill>
                <a:schemeClr val="bg1">
                  <a:lumMod val="85000"/>
                  <a:lumOff val="15000"/>
                </a:schemeClr>
              </a:solidFill>
              <a:latin typeface="Work Sans" pitchFamily="2" charset="0"/>
            </a:endParaRPr>
          </a:p>
          <a:p>
            <a:pPr>
              <a:defRPr/>
            </a:pPr>
            <a:r>
              <a:rPr lang="en-US" sz="2200" dirty="0">
                <a:solidFill>
                  <a:srgbClr val="C00000"/>
                </a:solidFill>
                <a:latin typeface="Work Sans" pitchFamily="2" charset="0"/>
              </a:rPr>
              <a:t>NULL Values : </a:t>
            </a:r>
            <a:r>
              <a:rPr lang="en-US" sz="2200" dirty="0">
                <a:solidFill>
                  <a:schemeClr val="bg1">
                    <a:lumMod val="85000"/>
                    <a:lumOff val="15000"/>
                  </a:schemeClr>
                </a:solidFill>
                <a:latin typeface="Work Sans" pitchFamily="2" charset="0"/>
              </a:rPr>
              <a:t>The NULL value of the table specifies that the field has been left blank during record creation. It is different from the value filled with zero or a field that contains space.</a:t>
            </a:r>
          </a:p>
        </p:txBody>
      </p:sp>
    </p:spTree>
    <p:extLst>
      <p:ext uri="{BB962C8B-B14F-4D97-AF65-F5344CB8AC3E}">
        <p14:creationId xmlns:p14="http://schemas.microsoft.com/office/powerpoint/2010/main" val="4211076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324465" y="-76966"/>
            <a:ext cx="5004619" cy="1387880"/>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What</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is</a:t>
            </a:r>
            <a:r>
              <a:rPr kumimoji="0" lang="fr-FR" sz="2800" b="1" i="0" u="none" strike="noStrike" kern="0" cap="none" spc="-100" normalizeH="0" noProof="0" dirty="0">
                <a:ln>
                  <a:noFill/>
                </a:ln>
                <a:solidFill>
                  <a:srgbClr val="111111"/>
                </a:solidFill>
                <a:effectLst/>
                <a:uLnTx/>
                <a:uFillTx/>
                <a:latin typeface="Arial" panose="020B0604020202020204" pitchFamily="34" charset="0"/>
              </a:rPr>
              <a:t> SQL Server ?</a:t>
            </a:r>
          </a:p>
        </p:txBody>
      </p:sp>
      <p:sp>
        <p:nvSpPr>
          <p:cNvPr id="23" name="TextBox 22">
            <a:extLst>
              <a:ext uri="{FF2B5EF4-FFF2-40B4-BE49-F238E27FC236}">
                <a16:creationId xmlns:a16="http://schemas.microsoft.com/office/drawing/2014/main" id="{C3338280-FCE9-4AA0-9D3E-77628740ED92}"/>
              </a:ext>
            </a:extLst>
          </p:cNvPr>
          <p:cNvSpPr txBox="1"/>
          <p:nvPr/>
        </p:nvSpPr>
        <p:spPr>
          <a:xfrm>
            <a:off x="462116" y="1310914"/>
            <a:ext cx="11405419" cy="524156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Microsoft SQL Server is a proprietary </a:t>
            </a:r>
            <a:r>
              <a:rPr lang="en-US" sz="2200" b="0" i="0" dirty="0">
                <a:solidFill>
                  <a:srgbClr val="FF0000"/>
                </a:solidFill>
                <a:effectLst/>
                <a:latin typeface="Work Sans" pitchFamily="2" charset="0"/>
              </a:rPr>
              <a:t>relational database management system developed by Microsoft. </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As a database server, it is a software product with the </a:t>
            </a:r>
            <a:r>
              <a:rPr lang="en-US" sz="2200" b="0" i="0" dirty="0">
                <a:solidFill>
                  <a:srgbClr val="FF0000"/>
                </a:solidFill>
                <a:effectLst/>
                <a:latin typeface="Work Sans" pitchFamily="2" charset="0"/>
              </a:rPr>
              <a:t>primary function of storing and retrieving data</a:t>
            </a:r>
            <a:r>
              <a:rPr lang="en-US" sz="2200" b="0" i="0" dirty="0">
                <a:solidFill>
                  <a:srgbClr val="111111"/>
                </a:solidFill>
                <a:effectLst/>
                <a:latin typeface="Work Sans" pitchFamily="2" charset="0"/>
              </a:rPr>
              <a:t> as requested by other software applications—which may run either on the same computer or on another computer across a network (including the Internet). </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Microsoft markets at least a </a:t>
            </a:r>
            <a:r>
              <a:rPr lang="en-US" sz="2200" b="0" i="0" dirty="0">
                <a:solidFill>
                  <a:srgbClr val="FF0000"/>
                </a:solidFill>
                <a:effectLst/>
                <a:latin typeface="Work Sans" pitchFamily="2" charset="0"/>
              </a:rPr>
              <a:t>dozen different editions of Microsoft SQL Server</a:t>
            </a:r>
            <a:r>
              <a:rPr lang="en-US" sz="2200" b="0" i="0" dirty="0">
                <a:solidFill>
                  <a:srgbClr val="111111"/>
                </a:solidFill>
                <a:effectLst/>
                <a:latin typeface="Work Sans" pitchFamily="2" charset="0"/>
              </a:rPr>
              <a:t>, aimed at different audiences and for workloads ranging from small single-machine applications to large Internet-facing applications with many concurrent users.</a:t>
            </a:r>
            <a:endParaRPr lang="en-US" sz="2200" dirty="0">
              <a:solidFill>
                <a:srgbClr val="111111"/>
              </a:solidFill>
              <a:latin typeface="Work Sans" pitchFamily="2" charset="0"/>
            </a:endParaRPr>
          </a:p>
        </p:txBody>
      </p:sp>
    </p:spTree>
    <p:extLst>
      <p:ext uri="{BB962C8B-B14F-4D97-AF65-F5344CB8AC3E}">
        <p14:creationId xmlns:p14="http://schemas.microsoft.com/office/powerpoint/2010/main" val="29327851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30943" y="227834"/>
            <a:ext cx="5004619" cy="1387880"/>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What</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is</a:t>
            </a:r>
            <a:r>
              <a:rPr kumimoji="0" lang="fr-FR" sz="2800" b="1" i="0" u="none" strike="noStrike" kern="0" cap="none" spc="-100" normalizeH="0" noProof="0" dirty="0">
                <a:ln>
                  <a:noFill/>
                </a:ln>
                <a:solidFill>
                  <a:srgbClr val="111111"/>
                </a:solidFill>
                <a:effectLst/>
                <a:uLnTx/>
                <a:uFillTx/>
                <a:latin typeface="Arial" panose="020B0604020202020204" pitchFamily="34" charset="0"/>
              </a:rPr>
              <a:t> SQL  ?</a:t>
            </a:r>
          </a:p>
        </p:txBody>
      </p:sp>
      <p:sp>
        <p:nvSpPr>
          <p:cNvPr id="23" name="TextBox 22">
            <a:extLst>
              <a:ext uri="{FF2B5EF4-FFF2-40B4-BE49-F238E27FC236}">
                <a16:creationId xmlns:a16="http://schemas.microsoft.com/office/drawing/2014/main" id="{C3338280-FCE9-4AA0-9D3E-77628740ED92}"/>
              </a:ext>
            </a:extLst>
          </p:cNvPr>
          <p:cNvSpPr txBox="1"/>
          <p:nvPr/>
        </p:nvSpPr>
        <p:spPr>
          <a:xfrm>
            <a:off x="393290" y="1891017"/>
            <a:ext cx="11405419" cy="4361322"/>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SQL stands for Structured Query Language and is a computer language that we use to interact with a relational database</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dirty="0">
                <a:solidFill>
                  <a:srgbClr val="111111"/>
                </a:solidFill>
                <a:latin typeface="Work Sans" pitchFamily="2" charset="0"/>
              </a:rPr>
              <a:t>In general terms, a </a:t>
            </a:r>
            <a:r>
              <a:rPr lang="en-US" sz="2200" dirty="0">
                <a:solidFill>
                  <a:srgbClr val="FF0000"/>
                </a:solidFill>
                <a:latin typeface="Work Sans" pitchFamily="2" charset="0"/>
              </a:rPr>
              <a:t>query in SQL is a request to databases to fetch</a:t>
            </a:r>
            <a:r>
              <a:rPr lang="en-US" sz="2200" dirty="0">
                <a:solidFill>
                  <a:srgbClr val="111111"/>
                </a:solidFill>
                <a:latin typeface="Work Sans" pitchFamily="2" charset="0"/>
              </a:rPr>
              <a:t> (or retrieve) the information. We use a common language - SQL, to query our databases.</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dirty="0">
                <a:solidFill>
                  <a:srgbClr val="111111"/>
                </a:solidFill>
                <a:latin typeface="Work Sans" pitchFamily="2" charset="0"/>
              </a:rPr>
              <a:t>Similar to other RDBMS software, SQL Server is built on top of SQL, a standard programming language for interacting with relational databases. SQL Server is tied to </a:t>
            </a:r>
            <a:r>
              <a:rPr lang="en-US" sz="2200" b="1" dirty="0">
                <a:solidFill>
                  <a:srgbClr val="111111"/>
                </a:solidFill>
                <a:latin typeface="Work Sans" pitchFamily="2" charset="0"/>
              </a:rPr>
              <a:t>Transact-SQL, or T-SQL, the Microsoft’s implementation of SQL</a:t>
            </a:r>
            <a:r>
              <a:rPr lang="en-US" sz="2200" dirty="0">
                <a:solidFill>
                  <a:srgbClr val="111111"/>
                </a:solidFill>
                <a:latin typeface="Work Sans" pitchFamily="2" charset="0"/>
              </a:rPr>
              <a:t> that adds a set of proprietary programming constructs.</a:t>
            </a:r>
          </a:p>
        </p:txBody>
      </p:sp>
    </p:spTree>
    <p:extLst>
      <p:ext uri="{BB962C8B-B14F-4D97-AF65-F5344CB8AC3E}">
        <p14:creationId xmlns:p14="http://schemas.microsoft.com/office/powerpoint/2010/main" val="32317295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D49664-3A78-F31B-F9F9-2F20BE3E3C7D}"/>
              </a:ext>
            </a:extLst>
          </p:cNvPr>
          <p:cNvPicPr>
            <a:picLocks noChangeAspect="1"/>
          </p:cNvPicPr>
          <p:nvPr/>
        </p:nvPicPr>
        <p:blipFill>
          <a:blip r:embed="rId3"/>
          <a:stretch>
            <a:fillRect/>
          </a:stretch>
        </p:blipFill>
        <p:spPr>
          <a:xfrm>
            <a:off x="1602658" y="452519"/>
            <a:ext cx="8750710" cy="5796648"/>
          </a:xfrm>
          <a:prstGeom prst="rect">
            <a:avLst/>
          </a:prstGeom>
        </p:spPr>
      </p:pic>
    </p:spTree>
    <p:extLst>
      <p:ext uri="{BB962C8B-B14F-4D97-AF65-F5344CB8AC3E}">
        <p14:creationId xmlns:p14="http://schemas.microsoft.com/office/powerpoint/2010/main" val="16419218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97159" y="653504"/>
            <a:ext cx="368173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Data</a:t>
            </a:r>
            <a:endParaRPr lang="fr-FR" sz="2800" b="1" kern="0" spc="-100" dirty="0">
              <a:solidFill>
                <a:schemeClr val="bg1">
                  <a:lumMod val="95000"/>
                  <a:lumOff val="5000"/>
                </a:schemeClr>
              </a:solidFill>
              <a:latin typeface="Arial" panose="020B0604020202020204" pitchFamily="34" charset="0"/>
            </a:endParaRPr>
          </a:p>
        </p:txBody>
      </p:sp>
      <p:pic>
        <p:nvPicPr>
          <p:cNvPr id="3" name="Picture 2">
            <a:extLst>
              <a:ext uri="{FF2B5EF4-FFF2-40B4-BE49-F238E27FC236}">
                <a16:creationId xmlns:a16="http://schemas.microsoft.com/office/drawing/2014/main" id="{4DAD65D2-3B38-5789-759E-FA6D786C6857}"/>
              </a:ext>
            </a:extLst>
          </p:cNvPr>
          <p:cNvPicPr>
            <a:picLocks noChangeAspect="1"/>
          </p:cNvPicPr>
          <p:nvPr/>
        </p:nvPicPr>
        <p:blipFill>
          <a:blip r:embed="rId3"/>
          <a:stretch>
            <a:fillRect/>
          </a:stretch>
        </p:blipFill>
        <p:spPr>
          <a:xfrm>
            <a:off x="1074424" y="2532341"/>
            <a:ext cx="3866273" cy="2236304"/>
          </a:xfrm>
          <a:prstGeom prst="rect">
            <a:avLst/>
          </a:prstGeom>
        </p:spPr>
      </p:pic>
      <p:sp>
        <p:nvSpPr>
          <p:cNvPr id="6" name="TextBox 5">
            <a:extLst>
              <a:ext uri="{FF2B5EF4-FFF2-40B4-BE49-F238E27FC236}">
                <a16:creationId xmlns:a16="http://schemas.microsoft.com/office/drawing/2014/main" id="{D6C7363D-D331-E631-DF24-81BC38C5500C}"/>
              </a:ext>
            </a:extLst>
          </p:cNvPr>
          <p:cNvSpPr txBox="1"/>
          <p:nvPr/>
        </p:nvSpPr>
        <p:spPr>
          <a:xfrm>
            <a:off x="6891886" y="2099720"/>
            <a:ext cx="4936319" cy="3539430"/>
          </a:xfrm>
          <a:prstGeom prst="rect">
            <a:avLst/>
          </a:prstGeom>
          <a:noFill/>
        </p:spPr>
        <p:txBody>
          <a:bodyPr wrap="square">
            <a:spAutoFit/>
          </a:bodyPr>
          <a:lstStyle/>
          <a:p>
            <a:r>
              <a:rPr lang="en-US" sz="2800" dirty="0">
                <a:solidFill>
                  <a:srgbClr val="002060"/>
                </a:solidFill>
                <a:latin typeface="Work Sans" pitchFamily="2" charset="0"/>
              </a:rPr>
              <a:t>Data is a collection of a distinct small unit of </a:t>
            </a:r>
            <a:r>
              <a:rPr lang="en-US" sz="2800" dirty="0">
                <a:solidFill>
                  <a:srgbClr val="C00000"/>
                </a:solidFill>
                <a:latin typeface="Work Sans" pitchFamily="2" charset="0"/>
              </a:rPr>
              <a:t>information. </a:t>
            </a:r>
            <a:r>
              <a:rPr lang="en-US" sz="2800" dirty="0">
                <a:solidFill>
                  <a:srgbClr val="002060"/>
                </a:solidFill>
                <a:latin typeface="Work Sans" pitchFamily="2" charset="0"/>
              </a:rPr>
              <a:t>It can be used in a variety of forms like </a:t>
            </a:r>
            <a:r>
              <a:rPr lang="en-US" sz="2800" dirty="0">
                <a:solidFill>
                  <a:srgbClr val="C00000"/>
                </a:solidFill>
                <a:latin typeface="Work Sans" pitchFamily="2" charset="0"/>
              </a:rPr>
              <a:t>text, numbers, media, bytes, etc</a:t>
            </a:r>
            <a:r>
              <a:rPr lang="en-US" sz="2800" dirty="0">
                <a:solidFill>
                  <a:srgbClr val="002060"/>
                </a:solidFill>
                <a:latin typeface="Work Sans" pitchFamily="2" charset="0"/>
              </a:rPr>
              <a:t>. it can be stored in pieces of paper or electronic memory, etc.</a:t>
            </a:r>
            <a:endParaRPr lang="en-IN" sz="2800" dirty="0">
              <a:solidFill>
                <a:srgbClr val="002060"/>
              </a:solidFill>
              <a:latin typeface="Work Sans" pitchFamily="2" charset="0"/>
            </a:endParaRPr>
          </a:p>
        </p:txBody>
      </p:sp>
    </p:spTree>
    <p:extLst>
      <p:ext uri="{BB962C8B-B14F-4D97-AF65-F5344CB8AC3E}">
        <p14:creationId xmlns:p14="http://schemas.microsoft.com/office/powerpoint/2010/main" val="33588435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30943" y="227834"/>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Data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Definition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Database</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393290" y="1212591"/>
            <a:ext cx="11405419" cy="533992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Database is a collection of objects such as table, view, stored procedure, function, trigger, etc.</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In MS SQL Server, two types of databases are available.</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800100" lvl="1" indent="-342900">
              <a:buFont typeface="Arial" panose="020B0604020202020204" pitchFamily="34" charset="0"/>
              <a:buChar char="•"/>
              <a:defRPr/>
            </a:pPr>
            <a:r>
              <a:rPr lang="en-US" sz="2800" b="0" i="0" dirty="0">
                <a:solidFill>
                  <a:srgbClr val="111111"/>
                </a:solidFill>
                <a:effectLst/>
                <a:latin typeface="Work Sans" pitchFamily="2" charset="0"/>
              </a:rPr>
              <a:t>System databases</a:t>
            </a:r>
          </a:p>
          <a:p>
            <a:pPr marL="800100" lvl="1" indent="-342900">
              <a:buFont typeface="Arial" panose="020B0604020202020204" pitchFamily="34" charset="0"/>
              <a:buChar char="•"/>
              <a:defRPr/>
            </a:pPr>
            <a:r>
              <a:rPr lang="en-US" sz="2800" b="0" i="0" dirty="0">
                <a:solidFill>
                  <a:srgbClr val="111111"/>
                </a:solidFill>
                <a:effectLst/>
                <a:latin typeface="Work Sans" pitchFamily="2" charset="0"/>
              </a:rPr>
              <a:t>User Databases</a:t>
            </a:r>
          </a:p>
          <a:p>
            <a:pPr lvl="1">
              <a:defRPr/>
            </a:pPr>
            <a:endParaRPr lang="en-US" sz="2800" dirty="0">
              <a:solidFill>
                <a:srgbClr val="111111"/>
              </a:solidFill>
              <a:latin typeface="Work Sans" pitchFamily="2" charset="0"/>
            </a:endParaRPr>
          </a:p>
          <a:p>
            <a:pPr lvl="1">
              <a:defRPr/>
            </a:pPr>
            <a:r>
              <a:rPr lang="en-US" sz="2400" i="1" dirty="0">
                <a:solidFill>
                  <a:srgbClr val="FF0000"/>
                </a:solidFill>
                <a:latin typeface="Work Sans" pitchFamily="2" charset="0"/>
              </a:rPr>
              <a:t>	Creating database  -  Create database &lt;</a:t>
            </a:r>
            <a:r>
              <a:rPr lang="en-US" sz="2400" i="1" dirty="0" err="1">
                <a:solidFill>
                  <a:srgbClr val="FF0000"/>
                </a:solidFill>
                <a:latin typeface="Work Sans" pitchFamily="2" charset="0"/>
              </a:rPr>
              <a:t>yourdatabasename</a:t>
            </a:r>
            <a:r>
              <a:rPr lang="en-US" sz="2400" i="1" dirty="0">
                <a:solidFill>
                  <a:srgbClr val="FF0000"/>
                </a:solidFill>
                <a:latin typeface="Work Sans" pitchFamily="2" charset="0"/>
              </a:rPr>
              <a:t>&gt;</a:t>
            </a:r>
          </a:p>
          <a:p>
            <a:pPr lvl="1">
              <a:defRPr/>
            </a:pPr>
            <a:r>
              <a:rPr lang="en-US" sz="2400" i="1" dirty="0">
                <a:solidFill>
                  <a:srgbClr val="FF0000"/>
                </a:solidFill>
                <a:latin typeface="Work Sans" pitchFamily="2" charset="0"/>
              </a:rPr>
              <a:t>	Selecting database -  Use &lt;your database name&gt;</a:t>
            </a:r>
          </a:p>
          <a:p>
            <a:pPr lvl="1">
              <a:defRPr/>
            </a:pPr>
            <a:r>
              <a:rPr lang="en-US" sz="2400" i="1" dirty="0">
                <a:solidFill>
                  <a:srgbClr val="FF0000"/>
                </a:solidFill>
                <a:latin typeface="Work Sans" pitchFamily="2" charset="0"/>
              </a:rPr>
              <a:t>	Dropping database  -  Drop database &lt;database name&gt;</a:t>
            </a:r>
          </a:p>
          <a:p>
            <a:pPr lvl="1">
              <a:defRPr/>
            </a:pPr>
            <a:endParaRPr lang="en-US" sz="2200" kern="0" dirty="0">
              <a:solidFill>
                <a:srgbClr val="111111"/>
              </a:solidFill>
              <a:latin typeface="Work Sans" pitchFamily="2" charset="0"/>
            </a:endParaRPr>
          </a:p>
          <a:p>
            <a:pPr lvl="1">
              <a:defRPr/>
            </a:pPr>
            <a:r>
              <a:rPr lang="en-IN" sz="2200" kern="0" dirty="0" err="1">
                <a:solidFill>
                  <a:srgbClr val="111111"/>
                </a:solidFill>
                <a:latin typeface="Work Sans" pitchFamily="2" charset="0"/>
              </a:rPr>
              <a:t>master.sys.databases</a:t>
            </a:r>
            <a:r>
              <a:rPr lang="en-IN" sz="2200" kern="0" dirty="0">
                <a:solidFill>
                  <a:srgbClr val="111111"/>
                </a:solidFill>
                <a:latin typeface="Work Sans" pitchFamily="2" charset="0"/>
              </a:rPr>
              <a:t> contains list of user databases</a:t>
            </a:r>
            <a:r>
              <a:rPr lang="en-US" sz="2200" kern="0" dirty="0">
                <a:solidFill>
                  <a:srgbClr val="111111"/>
                </a:solidFill>
                <a:latin typeface="Work Sans" pitchFamily="2" charset="0"/>
              </a:rPr>
              <a:t> </a:t>
            </a:r>
          </a:p>
        </p:txBody>
      </p:sp>
    </p:spTree>
    <p:extLst>
      <p:ext uri="{BB962C8B-B14F-4D97-AF65-F5344CB8AC3E}">
        <p14:creationId xmlns:p14="http://schemas.microsoft.com/office/powerpoint/2010/main" val="20689570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Data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Definition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Schema</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235974" y="1143765"/>
            <a:ext cx="11720052" cy="524156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A schema is a collection of database objects including tables, views, triggers, stored procedures, indexes, etc.</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A database is the main container, it contains the data and log files, and all the schemas within it. You always back up a database, it is a discrete unit on its own.</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Schemas are like folders within a database, and are mainly used to group logical objects together, which leads to ease of setting permissions by schema.</a:t>
            </a:r>
          </a:p>
          <a:p>
            <a:pPr marL="342900" indent="-342900">
              <a:buFont typeface="Arial" panose="020B0604020202020204" pitchFamily="34" charset="0"/>
              <a:buChar char="•"/>
              <a:defRPr/>
            </a:pPr>
            <a:endParaRPr lang="en-US" sz="2200" dirty="0">
              <a:solidFill>
                <a:srgbClr val="111111"/>
              </a:solidFill>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SQL Server provides us with some pre-defined schemas which have the same names as the built-in database users and roles, for example: </a:t>
            </a:r>
            <a:r>
              <a:rPr lang="en-US" sz="2200" b="0" i="0" dirty="0" err="1">
                <a:solidFill>
                  <a:srgbClr val="111111"/>
                </a:solidFill>
                <a:effectLst/>
                <a:latin typeface="Work Sans" pitchFamily="2" charset="0"/>
              </a:rPr>
              <a:t>dbo</a:t>
            </a:r>
            <a:r>
              <a:rPr lang="en-US" sz="2200" b="0" i="0" dirty="0">
                <a:solidFill>
                  <a:srgbClr val="111111"/>
                </a:solidFill>
                <a:effectLst/>
                <a:latin typeface="Work Sans" pitchFamily="2" charset="0"/>
              </a:rPr>
              <a:t>, guest, sys, and INFORMATION_SCHEMA.</a:t>
            </a:r>
          </a:p>
        </p:txBody>
      </p:sp>
    </p:spTree>
    <p:extLst>
      <p:ext uri="{BB962C8B-B14F-4D97-AF65-F5344CB8AC3E}">
        <p14:creationId xmlns:p14="http://schemas.microsoft.com/office/powerpoint/2010/main" val="3801322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Data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Definition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Schema</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235974" y="1468399"/>
            <a:ext cx="11720052" cy="3921202"/>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marL="342900" indent="-342900">
              <a:buFont typeface="Arial" panose="020B0604020202020204" pitchFamily="34" charset="0"/>
              <a:buChar char="•"/>
              <a:defRPr/>
            </a:pPr>
            <a:r>
              <a:rPr lang="en-US" sz="2200" b="0" i="0" dirty="0">
                <a:solidFill>
                  <a:srgbClr val="111111"/>
                </a:solidFill>
                <a:effectLst/>
                <a:latin typeface="Work Sans" pitchFamily="2" charset="0"/>
              </a:rPr>
              <a:t>The default schema for a newly created database is</a:t>
            </a:r>
            <a:r>
              <a:rPr lang="en-US" sz="2200" b="0" i="0" dirty="0">
                <a:solidFill>
                  <a:srgbClr val="FF0000"/>
                </a:solidFill>
                <a:effectLst/>
                <a:latin typeface="Work Sans" pitchFamily="2" charset="0"/>
              </a:rPr>
              <a:t> </a:t>
            </a:r>
            <a:r>
              <a:rPr lang="en-US" sz="2200" b="0" i="0" dirty="0" err="1">
                <a:solidFill>
                  <a:srgbClr val="FF0000"/>
                </a:solidFill>
                <a:effectLst/>
                <a:latin typeface="Work Sans" pitchFamily="2" charset="0"/>
              </a:rPr>
              <a:t>dbo</a:t>
            </a:r>
            <a:r>
              <a:rPr lang="en-US" sz="2200" b="0" i="0" dirty="0">
                <a:solidFill>
                  <a:srgbClr val="FF0000"/>
                </a:solidFill>
                <a:effectLst/>
                <a:latin typeface="Work Sans" pitchFamily="2" charset="0"/>
              </a:rPr>
              <a:t>,</a:t>
            </a:r>
            <a:r>
              <a:rPr lang="en-US" sz="2200" b="0" i="0" dirty="0">
                <a:solidFill>
                  <a:srgbClr val="111111"/>
                </a:solidFill>
                <a:effectLst/>
                <a:latin typeface="Work Sans" pitchFamily="2" charset="0"/>
              </a:rPr>
              <a:t> which is owned by the </a:t>
            </a:r>
            <a:r>
              <a:rPr lang="en-US" sz="2200" b="0" i="0" dirty="0" err="1">
                <a:solidFill>
                  <a:srgbClr val="FF0000"/>
                </a:solidFill>
                <a:effectLst/>
                <a:latin typeface="Work Sans" pitchFamily="2" charset="0"/>
              </a:rPr>
              <a:t>dbo</a:t>
            </a:r>
            <a:r>
              <a:rPr lang="en-US" sz="2200" b="0" i="0" dirty="0">
                <a:solidFill>
                  <a:srgbClr val="FF0000"/>
                </a:solidFill>
                <a:effectLst/>
                <a:latin typeface="Work Sans" pitchFamily="2" charset="0"/>
              </a:rPr>
              <a:t> user account.</a:t>
            </a:r>
          </a:p>
          <a:p>
            <a:pPr marL="342900" indent="-342900">
              <a:buFont typeface="Arial" panose="020B0604020202020204" pitchFamily="34" charset="0"/>
              <a:buChar char="•"/>
              <a:defRPr/>
            </a:pPr>
            <a:endParaRPr lang="en-US" sz="2200" dirty="0">
              <a:solidFill>
                <a:srgbClr val="FF0000"/>
              </a:solidFill>
              <a:latin typeface="Work Sans" pitchFamily="2" charset="0"/>
            </a:endParaRPr>
          </a:p>
          <a:p>
            <a:pPr marL="342900" indent="-342900">
              <a:buFont typeface="Arial" panose="020B0604020202020204" pitchFamily="34" charset="0"/>
              <a:buChar char="•"/>
              <a:defRPr/>
            </a:pPr>
            <a:r>
              <a:rPr lang="en-US" sz="2200" b="0" i="0" dirty="0">
                <a:solidFill>
                  <a:srgbClr val="111111"/>
                </a:solidFill>
                <a:effectLst/>
                <a:latin typeface="Work Sans" pitchFamily="2" charset="0"/>
              </a:rPr>
              <a:t>By default, when you create a new user with the CREATE USER command, the user will take </a:t>
            </a:r>
            <a:r>
              <a:rPr lang="en-US" sz="2200" b="0" i="0" dirty="0" err="1">
                <a:solidFill>
                  <a:srgbClr val="111111"/>
                </a:solidFill>
                <a:effectLst/>
                <a:latin typeface="Work Sans" pitchFamily="2" charset="0"/>
              </a:rPr>
              <a:t>dbo</a:t>
            </a:r>
            <a:r>
              <a:rPr lang="en-US" sz="2200" b="0" i="0" dirty="0">
                <a:solidFill>
                  <a:srgbClr val="111111"/>
                </a:solidFill>
                <a:effectLst/>
                <a:latin typeface="Work Sans" pitchFamily="2" charset="0"/>
              </a:rPr>
              <a:t> as its default schema</a:t>
            </a: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dirty="0">
                <a:solidFill>
                  <a:srgbClr val="111111"/>
                </a:solidFill>
                <a:latin typeface="Work Sans" pitchFamily="2" charset="0"/>
              </a:rPr>
              <a:t>If you want to list all schemas in the current database, you can query schemas from the </a:t>
            </a:r>
            <a:r>
              <a:rPr lang="en-US" sz="2200" b="1" dirty="0" err="1">
                <a:solidFill>
                  <a:srgbClr val="111111"/>
                </a:solidFill>
                <a:latin typeface="Work Sans" pitchFamily="2" charset="0"/>
              </a:rPr>
              <a:t>sys.schemas</a:t>
            </a:r>
            <a:endParaRPr lang="en-US" sz="2200" b="1" dirty="0">
              <a:solidFill>
                <a:srgbClr val="111111"/>
              </a:solidFill>
              <a:latin typeface="Work Sans" pitchFamily="2" charset="0"/>
            </a:endParaRPr>
          </a:p>
          <a:p>
            <a:pPr marL="342900" indent="-342900">
              <a:buFont typeface="Arial" panose="020B0604020202020204" pitchFamily="34" charset="0"/>
              <a:buChar char="•"/>
              <a:defRPr/>
            </a:pPr>
            <a:endParaRPr lang="en-US" sz="2200" b="0" i="0" dirty="0">
              <a:solidFill>
                <a:srgbClr val="111111"/>
              </a:solidFill>
              <a:effectLst/>
              <a:latin typeface="Work Sans" pitchFamily="2" charset="0"/>
            </a:endParaRPr>
          </a:p>
        </p:txBody>
      </p:sp>
    </p:spTree>
    <p:extLst>
      <p:ext uri="{BB962C8B-B14F-4D97-AF65-F5344CB8AC3E}">
        <p14:creationId xmlns:p14="http://schemas.microsoft.com/office/powerpoint/2010/main" val="14373629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00461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Data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Definition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Table</a:t>
            </a:r>
          </a:p>
        </p:txBody>
      </p:sp>
      <p:sp>
        <p:nvSpPr>
          <p:cNvPr id="23" name="TextBox 22">
            <a:extLst>
              <a:ext uri="{FF2B5EF4-FFF2-40B4-BE49-F238E27FC236}">
                <a16:creationId xmlns:a16="http://schemas.microsoft.com/office/drawing/2014/main" id="{C3338280-FCE9-4AA0-9D3E-77628740ED92}"/>
              </a:ext>
            </a:extLst>
          </p:cNvPr>
          <p:cNvSpPr txBox="1"/>
          <p:nvPr/>
        </p:nvSpPr>
        <p:spPr>
          <a:xfrm>
            <a:off x="1612491" y="1704373"/>
            <a:ext cx="9576620" cy="3040961"/>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sz="2200" b="0" i="0" dirty="0">
                <a:solidFill>
                  <a:srgbClr val="111111"/>
                </a:solidFill>
                <a:effectLst/>
                <a:latin typeface="Work Sans" pitchFamily="2" charset="0"/>
              </a:rPr>
              <a:t>CREATE TABLE [</a:t>
            </a:r>
            <a:r>
              <a:rPr lang="en-US" sz="2200" b="0" i="0" dirty="0" err="1">
                <a:solidFill>
                  <a:srgbClr val="111111"/>
                </a:solidFill>
                <a:effectLst/>
                <a:latin typeface="Work Sans" pitchFamily="2" charset="0"/>
              </a:rPr>
              <a:t>database_name</a:t>
            </a:r>
            <a:r>
              <a:rPr lang="en-US" sz="2200" b="0" i="0" dirty="0">
                <a:solidFill>
                  <a:srgbClr val="111111"/>
                </a:solidFill>
                <a:effectLst/>
                <a:latin typeface="Work Sans" pitchFamily="2" charset="0"/>
              </a:rPr>
              <a:t>.][</a:t>
            </a:r>
            <a:r>
              <a:rPr lang="en-US" sz="2200" b="0" i="0" dirty="0" err="1">
                <a:solidFill>
                  <a:srgbClr val="111111"/>
                </a:solidFill>
                <a:effectLst/>
                <a:latin typeface="Work Sans" pitchFamily="2" charset="0"/>
              </a:rPr>
              <a:t>schema_name</a:t>
            </a:r>
            <a:r>
              <a:rPr lang="en-US" sz="2200" b="0" i="0" dirty="0">
                <a:solidFill>
                  <a:srgbClr val="111111"/>
                </a:solidFill>
                <a:effectLst/>
                <a:latin typeface="Work Sans" pitchFamily="2" charset="0"/>
              </a:rPr>
              <a:t>.]</a:t>
            </a:r>
            <a:r>
              <a:rPr lang="en-US" sz="2200" b="0" i="0" dirty="0" err="1">
                <a:solidFill>
                  <a:srgbClr val="111111"/>
                </a:solidFill>
                <a:effectLst/>
                <a:latin typeface="Work Sans" pitchFamily="2" charset="0"/>
              </a:rPr>
              <a:t>table_name</a:t>
            </a:r>
            <a:r>
              <a:rPr lang="en-US" sz="2200" b="0" i="0" dirty="0">
                <a:solidFill>
                  <a:srgbClr val="111111"/>
                </a:solidFill>
                <a:effectLst/>
                <a:latin typeface="Work Sans" pitchFamily="2" charset="0"/>
              </a:rPr>
              <a:t> (</a:t>
            </a:r>
          </a:p>
          <a:p>
            <a:pPr>
              <a:defRPr/>
            </a:pPr>
            <a:r>
              <a:rPr lang="en-US" sz="2200" b="0" i="0" dirty="0">
                <a:solidFill>
                  <a:srgbClr val="111111"/>
                </a:solidFill>
                <a:effectLst/>
                <a:latin typeface="Work Sans" pitchFamily="2" charset="0"/>
              </a:rPr>
              <a:t>    </a:t>
            </a:r>
            <a:r>
              <a:rPr lang="en-US" sz="2200" b="0" i="0" dirty="0" err="1">
                <a:solidFill>
                  <a:srgbClr val="111111"/>
                </a:solidFill>
                <a:effectLst/>
                <a:latin typeface="Work Sans" pitchFamily="2" charset="0"/>
              </a:rPr>
              <a:t>pk_column</a:t>
            </a:r>
            <a:r>
              <a:rPr lang="en-US" sz="2200" b="0" i="0" dirty="0">
                <a:solidFill>
                  <a:srgbClr val="111111"/>
                </a:solidFill>
                <a:effectLst/>
                <a:latin typeface="Work Sans" pitchFamily="2" charset="0"/>
              </a:rPr>
              <a:t> </a:t>
            </a:r>
            <a:r>
              <a:rPr lang="en-US" sz="2200" b="0" i="0" dirty="0" err="1">
                <a:solidFill>
                  <a:srgbClr val="111111"/>
                </a:solidFill>
                <a:effectLst/>
                <a:latin typeface="Work Sans" pitchFamily="2" charset="0"/>
              </a:rPr>
              <a:t>data_type</a:t>
            </a:r>
            <a:r>
              <a:rPr lang="en-US" sz="2200" b="0" i="0" dirty="0">
                <a:solidFill>
                  <a:srgbClr val="111111"/>
                </a:solidFill>
                <a:effectLst/>
                <a:latin typeface="Work Sans" pitchFamily="2" charset="0"/>
              </a:rPr>
              <a:t> PRIMARY KEY,</a:t>
            </a:r>
          </a:p>
          <a:p>
            <a:pPr>
              <a:defRPr/>
            </a:pPr>
            <a:r>
              <a:rPr lang="en-US" sz="2200" b="0" i="0" dirty="0">
                <a:solidFill>
                  <a:srgbClr val="111111"/>
                </a:solidFill>
                <a:effectLst/>
                <a:latin typeface="Work Sans" pitchFamily="2" charset="0"/>
              </a:rPr>
              <a:t>    column_1 </a:t>
            </a:r>
            <a:r>
              <a:rPr lang="en-US" sz="2200" b="0" i="0" dirty="0" err="1">
                <a:solidFill>
                  <a:srgbClr val="111111"/>
                </a:solidFill>
                <a:effectLst/>
                <a:latin typeface="Work Sans" pitchFamily="2" charset="0"/>
              </a:rPr>
              <a:t>data_type</a:t>
            </a:r>
            <a:r>
              <a:rPr lang="en-US" sz="2200" b="0" i="0" dirty="0">
                <a:solidFill>
                  <a:srgbClr val="111111"/>
                </a:solidFill>
                <a:effectLst/>
                <a:latin typeface="Work Sans" pitchFamily="2" charset="0"/>
              </a:rPr>
              <a:t> NOT NULL,</a:t>
            </a:r>
          </a:p>
          <a:p>
            <a:pPr>
              <a:defRPr/>
            </a:pPr>
            <a:r>
              <a:rPr lang="en-US" sz="2200" b="0" i="0" dirty="0">
                <a:solidFill>
                  <a:srgbClr val="111111"/>
                </a:solidFill>
                <a:effectLst/>
                <a:latin typeface="Work Sans" pitchFamily="2" charset="0"/>
              </a:rPr>
              <a:t>    column_2 </a:t>
            </a:r>
            <a:r>
              <a:rPr lang="en-US" sz="2200" b="0" i="0" dirty="0" err="1">
                <a:solidFill>
                  <a:srgbClr val="111111"/>
                </a:solidFill>
                <a:effectLst/>
                <a:latin typeface="Work Sans" pitchFamily="2" charset="0"/>
              </a:rPr>
              <a:t>data_type</a:t>
            </a:r>
            <a:r>
              <a:rPr lang="en-US" sz="2200" b="0" i="0" dirty="0">
                <a:solidFill>
                  <a:srgbClr val="111111"/>
                </a:solidFill>
                <a:effectLst/>
                <a:latin typeface="Work Sans" pitchFamily="2" charset="0"/>
              </a:rPr>
              <a:t>,</a:t>
            </a:r>
          </a:p>
          <a:p>
            <a:pPr>
              <a:defRPr/>
            </a:pPr>
            <a:r>
              <a:rPr lang="en-US" sz="2200" b="0" i="0" dirty="0">
                <a:solidFill>
                  <a:srgbClr val="111111"/>
                </a:solidFill>
                <a:effectLst/>
                <a:latin typeface="Work Sans" pitchFamily="2" charset="0"/>
              </a:rPr>
              <a:t>    ...,</a:t>
            </a:r>
          </a:p>
          <a:p>
            <a:pPr>
              <a:defRPr/>
            </a:pPr>
            <a:r>
              <a:rPr lang="en-US" sz="2200" b="0" i="0" dirty="0">
                <a:solidFill>
                  <a:srgbClr val="111111"/>
                </a:solidFill>
                <a:effectLst/>
                <a:latin typeface="Work Sans" pitchFamily="2" charset="0"/>
              </a:rPr>
              <a:t>    </a:t>
            </a:r>
            <a:r>
              <a:rPr lang="en-US" sz="2200" b="0" i="0" dirty="0" err="1">
                <a:solidFill>
                  <a:srgbClr val="111111"/>
                </a:solidFill>
                <a:effectLst/>
                <a:latin typeface="Work Sans" pitchFamily="2" charset="0"/>
              </a:rPr>
              <a:t>table_constraints</a:t>
            </a:r>
            <a:endParaRPr lang="en-US" sz="2200" b="0" i="0" dirty="0">
              <a:solidFill>
                <a:srgbClr val="111111"/>
              </a:solidFill>
              <a:effectLst/>
              <a:latin typeface="Work Sans" pitchFamily="2" charset="0"/>
            </a:endParaRPr>
          </a:p>
          <a:p>
            <a:pPr>
              <a:defRPr/>
            </a:pPr>
            <a:r>
              <a:rPr lang="en-US" sz="2200" b="0" i="0" dirty="0">
                <a:solidFill>
                  <a:srgbClr val="111111"/>
                </a:solidFill>
                <a:effectLst/>
                <a:latin typeface="Work Sans" pitchFamily="2" charset="0"/>
              </a:rPr>
              <a:t>);</a:t>
            </a:r>
          </a:p>
        </p:txBody>
      </p:sp>
    </p:spTree>
    <p:extLst>
      <p:ext uri="{BB962C8B-B14F-4D97-AF65-F5344CB8AC3E}">
        <p14:creationId xmlns:p14="http://schemas.microsoft.com/office/powerpoint/2010/main" val="24181860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45690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Data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Definition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Table Example</a:t>
            </a:r>
          </a:p>
        </p:txBody>
      </p:sp>
      <p:sp>
        <p:nvSpPr>
          <p:cNvPr id="23" name="TextBox 22">
            <a:extLst>
              <a:ext uri="{FF2B5EF4-FFF2-40B4-BE49-F238E27FC236}">
                <a16:creationId xmlns:a16="http://schemas.microsoft.com/office/drawing/2014/main" id="{C3338280-FCE9-4AA0-9D3E-77628740ED92}"/>
              </a:ext>
            </a:extLst>
          </p:cNvPr>
          <p:cNvSpPr txBox="1"/>
          <p:nvPr/>
        </p:nvSpPr>
        <p:spPr>
          <a:xfrm>
            <a:off x="1612491" y="1704373"/>
            <a:ext cx="9576620" cy="3040961"/>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sz="2200" b="0" i="0" dirty="0">
                <a:solidFill>
                  <a:srgbClr val="111111"/>
                </a:solidFill>
                <a:effectLst/>
                <a:latin typeface="Work Sans" pitchFamily="2" charset="0"/>
              </a:rPr>
              <a:t>CREATE TABLE [</a:t>
            </a:r>
            <a:r>
              <a:rPr lang="en-US" sz="2200" b="0" i="0" dirty="0" err="1">
                <a:solidFill>
                  <a:srgbClr val="111111"/>
                </a:solidFill>
                <a:effectLst/>
                <a:latin typeface="Work Sans" pitchFamily="2" charset="0"/>
              </a:rPr>
              <a:t>database_name</a:t>
            </a:r>
            <a:r>
              <a:rPr lang="en-US" sz="2200" b="0" i="0" dirty="0">
                <a:solidFill>
                  <a:srgbClr val="111111"/>
                </a:solidFill>
                <a:effectLst/>
                <a:latin typeface="Work Sans" pitchFamily="2" charset="0"/>
              </a:rPr>
              <a:t>.][</a:t>
            </a:r>
            <a:r>
              <a:rPr lang="en-US" sz="2200" b="0" i="0" dirty="0" err="1">
                <a:solidFill>
                  <a:srgbClr val="111111"/>
                </a:solidFill>
                <a:effectLst/>
                <a:latin typeface="Work Sans" pitchFamily="2" charset="0"/>
              </a:rPr>
              <a:t>schema_name</a:t>
            </a:r>
            <a:r>
              <a:rPr lang="en-US" sz="2200" b="0" i="0" dirty="0">
                <a:solidFill>
                  <a:srgbClr val="111111"/>
                </a:solidFill>
                <a:effectLst/>
                <a:latin typeface="Work Sans" pitchFamily="2" charset="0"/>
              </a:rPr>
              <a:t>.]</a:t>
            </a:r>
            <a:r>
              <a:rPr lang="en-US" sz="2200" b="0" i="0" dirty="0" err="1">
                <a:solidFill>
                  <a:srgbClr val="111111"/>
                </a:solidFill>
                <a:effectLst/>
                <a:latin typeface="Work Sans" pitchFamily="2" charset="0"/>
              </a:rPr>
              <a:t>table_name</a:t>
            </a:r>
            <a:r>
              <a:rPr lang="en-US" sz="2200" b="0" i="0" dirty="0">
                <a:solidFill>
                  <a:srgbClr val="111111"/>
                </a:solidFill>
                <a:effectLst/>
                <a:latin typeface="Work Sans" pitchFamily="2" charset="0"/>
              </a:rPr>
              <a:t> (</a:t>
            </a:r>
          </a:p>
          <a:p>
            <a:pPr>
              <a:defRPr/>
            </a:pPr>
            <a:r>
              <a:rPr lang="en-US" sz="2200" b="0" i="0" dirty="0">
                <a:solidFill>
                  <a:srgbClr val="111111"/>
                </a:solidFill>
                <a:effectLst/>
                <a:latin typeface="Work Sans" pitchFamily="2" charset="0"/>
              </a:rPr>
              <a:t>    </a:t>
            </a:r>
            <a:r>
              <a:rPr lang="en-US" sz="2200" b="0" i="0" dirty="0" err="1">
                <a:solidFill>
                  <a:srgbClr val="111111"/>
                </a:solidFill>
                <a:effectLst/>
                <a:latin typeface="Work Sans" pitchFamily="2" charset="0"/>
              </a:rPr>
              <a:t>pk_column</a:t>
            </a:r>
            <a:r>
              <a:rPr lang="en-US" sz="2200" b="0" i="0" dirty="0">
                <a:solidFill>
                  <a:srgbClr val="111111"/>
                </a:solidFill>
                <a:effectLst/>
                <a:latin typeface="Work Sans" pitchFamily="2" charset="0"/>
              </a:rPr>
              <a:t> </a:t>
            </a:r>
            <a:r>
              <a:rPr lang="en-US" sz="2200" b="0" i="0" dirty="0" err="1">
                <a:solidFill>
                  <a:srgbClr val="111111"/>
                </a:solidFill>
                <a:effectLst/>
                <a:latin typeface="Work Sans" pitchFamily="2" charset="0"/>
              </a:rPr>
              <a:t>data_type</a:t>
            </a:r>
            <a:r>
              <a:rPr lang="en-US" sz="2200" b="0" i="0" dirty="0">
                <a:solidFill>
                  <a:srgbClr val="111111"/>
                </a:solidFill>
                <a:effectLst/>
                <a:latin typeface="Work Sans" pitchFamily="2" charset="0"/>
              </a:rPr>
              <a:t> PRIMARY KEY,</a:t>
            </a:r>
          </a:p>
          <a:p>
            <a:pPr>
              <a:defRPr/>
            </a:pPr>
            <a:r>
              <a:rPr lang="en-US" sz="2200" b="0" i="0" dirty="0">
                <a:solidFill>
                  <a:srgbClr val="111111"/>
                </a:solidFill>
                <a:effectLst/>
                <a:latin typeface="Work Sans" pitchFamily="2" charset="0"/>
              </a:rPr>
              <a:t>    column_1 </a:t>
            </a:r>
            <a:r>
              <a:rPr lang="en-US" sz="2200" b="0" i="0" dirty="0" err="1">
                <a:solidFill>
                  <a:srgbClr val="111111"/>
                </a:solidFill>
                <a:effectLst/>
                <a:latin typeface="Work Sans" pitchFamily="2" charset="0"/>
              </a:rPr>
              <a:t>data_type</a:t>
            </a:r>
            <a:r>
              <a:rPr lang="en-US" sz="2200" b="0" i="0" dirty="0">
                <a:solidFill>
                  <a:srgbClr val="111111"/>
                </a:solidFill>
                <a:effectLst/>
                <a:latin typeface="Work Sans" pitchFamily="2" charset="0"/>
              </a:rPr>
              <a:t> NOT NULL,</a:t>
            </a:r>
          </a:p>
          <a:p>
            <a:pPr>
              <a:defRPr/>
            </a:pPr>
            <a:r>
              <a:rPr lang="en-US" sz="2200" b="0" i="0" dirty="0">
                <a:solidFill>
                  <a:srgbClr val="111111"/>
                </a:solidFill>
                <a:effectLst/>
                <a:latin typeface="Work Sans" pitchFamily="2" charset="0"/>
              </a:rPr>
              <a:t>    column_2 </a:t>
            </a:r>
            <a:r>
              <a:rPr lang="en-US" sz="2200" b="0" i="0" dirty="0" err="1">
                <a:solidFill>
                  <a:srgbClr val="111111"/>
                </a:solidFill>
                <a:effectLst/>
                <a:latin typeface="Work Sans" pitchFamily="2" charset="0"/>
              </a:rPr>
              <a:t>data_type</a:t>
            </a:r>
            <a:r>
              <a:rPr lang="en-US" sz="2200" b="0" i="0" dirty="0">
                <a:solidFill>
                  <a:srgbClr val="111111"/>
                </a:solidFill>
                <a:effectLst/>
                <a:latin typeface="Work Sans" pitchFamily="2" charset="0"/>
              </a:rPr>
              <a:t>,</a:t>
            </a:r>
          </a:p>
          <a:p>
            <a:pPr>
              <a:defRPr/>
            </a:pPr>
            <a:r>
              <a:rPr lang="en-US" sz="2200" b="0" i="0" dirty="0">
                <a:solidFill>
                  <a:srgbClr val="111111"/>
                </a:solidFill>
                <a:effectLst/>
                <a:latin typeface="Work Sans" pitchFamily="2" charset="0"/>
              </a:rPr>
              <a:t>    ...,</a:t>
            </a:r>
          </a:p>
          <a:p>
            <a:pPr>
              <a:defRPr/>
            </a:pPr>
            <a:r>
              <a:rPr lang="en-US" sz="2200" b="0" i="0" dirty="0">
                <a:solidFill>
                  <a:srgbClr val="111111"/>
                </a:solidFill>
                <a:effectLst/>
                <a:latin typeface="Work Sans" pitchFamily="2" charset="0"/>
              </a:rPr>
              <a:t>    </a:t>
            </a:r>
            <a:r>
              <a:rPr lang="en-US" sz="2200" b="0" i="0" dirty="0" err="1">
                <a:solidFill>
                  <a:srgbClr val="111111"/>
                </a:solidFill>
                <a:effectLst/>
                <a:latin typeface="Work Sans" pitchFamily="2" charset="0"/>
              </a:rPr>
              <a:t>table_constraints</a:t>
            </a:r>
            <a:endParaRPr lang="en-US" sz="2200" b="0" i="0" dirty="0">
              <a:solidFill>
                <a:srgbClr val="111111"/>
              </a:solidFill>
              <a:effectLst/>
              <a:latin typeface="Work Sans" pitchFamily="2" charset="0"/>
            </a:endParaRPr>
          </a:p>
          <a:p>
            <a:pPr>
              <a:defRPr/>
            </a:pPr>
            <a:r>
              <a:rPr lang="en-US" sz="2200" b="0" i="0" dirty="0">
                <a:solidFill>
                  <a:srgbClr val="111111"/>
                </a:solidFill>
                <a:effectLst/>
                <a:latin typeface="Work Sans" pitchFamily="2" charset="0"/>
              </a:rPr>
              <a:t>);</a:t>
            </a:r>
          </a:p>
        </p:txBody>
      </p:sp>
    </p:spTree>
    <p:extLst>
      <p:ext uri="{BB962C8B-B14F-4D97-AF65-F5344CB8AC3E}">
        <p14:creationId xmlns:p14="http://schemas.microsoft.com/office/powerpoint/2010/main" val="24253038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066A34-FB91-94D9-D4DE-005CB9F51FA4}"/>
              </a:ext>
            </a:extLst>
          </p:cNvPr>
          <p:cNvPicPr>
            <a:picLocks noChangeAspect="1"/>
          </p:cNvPicPr>
          <p:nvPr/>
        </p:nvPicPr>
        <p:blipFill>
          <a:blip r:embed="rId3"/>
          <a:stretch>
            <a:fillRect/>
          </a:stretch>
        </p:blipFill>
        <p:spPr>
          <a:xfrm>
            <a:off x="2960745" y="190185"/>
            <a:ext cx="6270510" cy="6398971"/>
          </a:xfrm>
          <a:prstGeom prst="rect">
            <a:avLst/>
          </a:prstGeom>
        </p:spPr>
      </p:pic>
    </p:spTree>
    <p:extLst>
      <p:ext uri="{BB962C8B-B14F-4D97-AF65-F5344CB8AC3E}">
        <p14:creationId xmlns:p14="http://schemas.microsoft.com/office/powerpoint/2010/main" val="12373482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147485" y="237667"/>
            <a:ext cx="545690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Identity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Column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766916" y="1291418"/>
            <a:ext cx="10658168" cy="5241563"/>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sz="2200" b="0" i="0" dirty="0">
                <a:solidFill>
                  <a:srgbClr val="111111"/>
                </a:solidFill>
                <a:effectLst/>
                <a:latin typeface="Work Sans" pitchFamily="2" charset="0"/>
              </a:rPr>
              <a:t>An identity column is a numeric column in a table that is automatically populated with an integer value each time a row is inserted</a:t>
            </a:r>
          </a:p>
          <a:p>
            <a:pPr>
              <a:defRPr/>
            </a:pPr>
            <a:endParaRPr lang="en-US" sz="2200" dirty="0">
              <a:solidFill>
                <a:srgbClr val="111111"/>
              </a:solidFill>
              <a:latin typeface="Work Sans" pitchFamily="2" charset="0"/>
            </a:endParaRPr>
          </a:p>
          <a:p>
            <a:pPr>
              <a:defRPr/>
            </a:pPr>
            <a:r>
              <a:rPr lang="en-US" sz="2200" b="0" i="0" dirty="0">
                <a:solidFill>
                  <a:srgbClr val="FF0000"/>
                </a:solidFill>
                <a:effectLst/>
                <a:latin typeface="Work Sans" pitchFamily="2" charset="0"/>
              </a:rPr>
              <a:t>		IDENTITY [ (seed , increment) ]</a:t>
            </a:r>
            <a:endParaRPr lang="en-US" sz="2200" dirty="0">
              <a:solidFill>
                <a:srgbClr val="FF0000"/>
              </a:solidFill>
              <a:latin typeface="Work Sans" pitchFamily="2" charset="0"/>
            </a:endParaRPr>
          </a:p>
          <a:p>
            <a:pPr>
              <a:defRPr/>
            </a:pPr>
            <a:endParaRPr lang="en-US" sz="2200" b="0" i="0" dirty="0">
              <a:solidFill>
                <a:srgbClr val="111111"/>
              </a:solidFill>
              <a:effectLst/>
              <a:latin typeface="Work Sans" pitchFamily="2" charset="0"/>
            </a:endParaRPr>
          </a:p>
          <a:p>
            <a:pPr marL="342900" indent="-342900">
              <a:buFont typeface="Arial" panose="020B0604020202020204" pitchFamily="34" charset="0"/>
              <a:buChar char="•"/>
              <a:defRPr/>
            </a:pPr>
            <a:r>
              <a:rPr lang="en-US" sz="2200" dirty="0">
                <a:solidFill>
                  <a:srgbClr val="111111"/>
                </a:solidFill>
                <a:latin typeface="Work Sans" pitchFamily="2" charset="0"/>
              </a:rPr>
              <a:t>The seed is the value of the first row loaded into the table.</a:t>
            </a:r>
          </a:p>
          <a:p>
            <a:pPr marL="342900" indent="-342900">
              <a:buFont typeface="Arial" panose="020B0604020202020204" pitchFamily="34" charset="0"/>
              <a:buChar char="•"/>
              <a:defRPr/>
            </a:pPr>
            <a:r>
              <a:rPr lang="en-US" sz="2200" dirty="0">
                <a:solidFill>
                  <a:srgbClr val="111111"/>
                </a:solidFill>
                <a:latin typeface="Work Sans" pitchFamily="2" charset="0"/>
              </a:rPr>
              <a:t>The increment is the incremental value added to the identity value of the previous row.</a:t>
            </a:r>
          </a:p>
          <a:p>
            <a:pPr marL="342900" indent="-342900">
              <a:buFont typeface="Arial" panose="020B0604020202020204" pitchFamily="34" charset="0"/>
              <a:buChar char="•"/>
              <a:defRPr/>
            </a:pPr>
            <a:r>
              <a:rPr lang="en-US" sz="2200" dirty="0">
                <a:solidFill>
                  <a:srgbClr val="111111"/>
                </a:solidFill>
                <a:latin typeface="Work Sans" pitchFamily="2" charset="0"/>
              </a:rPr>
              <a:t>The default value of seed and increment is 1 i.e., (1,1). It means that the first row, which was loaded into the table, will have the value of one, the second row will have the value of 2 and so on</a:t>
            </a:r>
          </a:p>
          <a:p>
            <a:pPr>
              <a:defRPr/>
            </a:pPr>
            <a:endParaRPr lang="en-US" sz="2200" b="0" i="0" dirty="0">
              <a:solidFill>
                <a:srgbClr val="111111"/>
              </a:solidFill>
              <a:effectLst/>
              <a:latin typeface="Work Sans" pitchFamily="2" charset="0"/>
            </a:endParaRPr>
          </a:p>
        </p:txBody>
      </p:sp>
    </p:spTree>
    <p:extLst>
      <p:ext uri="{BB962C8B-B14F-4D97-AF65-F5344CB8AC3E}">
        <p14:creationId xmlns:p14="http://schemas.microsoft.com/office/powerpoint/2010/main" val="3463978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06478" y="80350"/>
            <a:ext cx="545690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Data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Definition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Sequence</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23" name="TextBox 22">
            <a:extLst>
              <a:ext uri="{FF2B5EF4-FFF2-40B4-BE49-F238E27FC236}">
                <a16:creationId xmlns:a16="http://schemas.microsoft.com/office/drawing/2014/main" id="{C3338280-FCE9-4AA0-9D3E-77628740ED92}"/>
              </a:ext>
            </a:extLst>
          </p:cNvPr>
          <p:cNvSpPr txBox="1"/>
          <p:nvPr/>
        </p:nvSpPr>
        <p:spPr>
          <a:xfrm>
            <a:off x="540774" y="976786"/>
            <a:ext cx="11651226" cy="6121804"/>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sz="2200" b="0" i="0" dirty="0">
                <a:solidFill>
                  <a:srgbClr val="111111"/>
                </a:solidFill>
                <a:effectLst/>
                <a:latin typeface="Work Sans" pitchFamily="2" charset="0"/>
              </a:rPr>
              <a:t>In SQL Server, a sequence is a </a:t>
            </a:r>
            <a:r>
              <a:rPr lang="en-US" sz="2200" b="0" i="0" dirty="0">
                <a:solidFill>
                  <a:srgbClr val="FF0000"/>
                </a:solidFill>
                <a:effectLst/>
                <a:latin typeface="Work Sans" pitchFamily="2" charset="0"/>
              </a:rPr>
              <a:t>user-defined schema-bound object that generates a sequence of numbers according to a specified specification</a:t>
            </a:r>
            <a:r>
              <a:rPr lang="en-US" sz="2200" b="0" i="0" dirty="0">
                <a:solidFill>
                  <a:srgbClr val="111111"/>
                </a:solidFill>
                <a:effectLst/>
                <a:latin typeface="Work Sans" pitchFamily="2" charset="0"/>
              </a:rPr>
              <a:t>. </a:t>
            </a:r>
            <a:endParaRPr lang="en-US" sz="2200" dirty="0">
              <a:solidFill>
                <a:srgbClr val="111111"/>
              </a:solidFill>
              <a:latin typeface="Work Sans" pitchFamily="2" charset="0"/>
            </a:endParaRPr>
          </a:p>
          <a:p>
            <a:pPr>
              <a:defRPr/>
            </a:pPr>
            <a:r>
              <a:rPr lang="en-US" sz="2200" b="0" i="0" dirty="0">
                <a:solidFill>
                  <a:srgbClr val="111111"/>
                </a:solidFill>
                <a:effectLst/>
                <a:latin typeface="Work Sans" pitchFamily="2" charset="0"/>
              </a:rPr>
              <a:t>A sequence of numeric values can be in ascending or descending order at a defined interval and may cycle if requested.</a:t>
            </a:r>
          </a:p>
          <a:p>
            <a:pPr>
              <a:defRPr/>
            </a:pPr>
            <a:endParaRPr lang="en-US" sz="2200" dirty="0">
              <a:solidFill>
                <a:srgbClr val="111111"/>
              </a:solidFill>
              <a:latin typeface="Work Sans" pitchFamily="2" charset="0"/>
            </a:endParaRPr>
          </a:p>
          <a:p>
            <a:pPr>
              <a:defRPr/>
            </a:pPr>
            <a:r>
              <a:rPr lang="en-US" sz="2200" b="0" i="0" dirty="0">
                <a:solidFill>
                  <a:srgbClr val="111111"/>
                </a:solidFill>
                <a:effectLst/>
                <a:latin typeface="Work Sans" pitchFamily="2" charset="0"/>
              </a:rPr>
              <a:t>CREATE SEQUENCE [</a:t>
            </a:r>
            <a:r>
              <a:rPr lang="en-US" sz="2200" b="0" i="0" dirty="0" err="1">
                <a:solidFill>
                  <a:srgbClr val="111111"/>
                </a:solidFill>
                <a:effectLst/>
                <a:latin typeface="Work Sans" pitchFamily="2" charset="0"/>
              </a:rPr>
              <a:t>schema_name</a:t>
            </a:r>
            <a:r>
              <a:rPr lang="en-US" sz="2200" b="0" i="0" dirty="0">
                <a:solidFill>
                  <a:srgbClr val="111111"/>
                </a:solidFill>
                <a:effectLst/>
                <a:latin typeface="Work Sans" pitchFamily="2" charset="0"/>
              </a:rPr>
              <a:t>.] </a:t>
            </a:r>
            <a:r>
              <a:rPr lang="en-US" sz="2200" b="0" i="0" dirty="0" err="1">
                <a:solidFill>
                  <a:srgbClr val="111111"/>
                </a:solidFill>
                <a:effectLst/>
                <a:latin typeface="Work Sans" pitchFamily="2" charset="0"/>
              </a:rPr>
              <a:t>sequence_name</a:t>
            </a:r>
            <a:r>
              <a:rPr lang="en-US" sz="2200" b="0" i="0" dirty="0">
                <a:solidFill>
                  <a:srgbClr val="111111"/>
                </a:solidFill>
                <a:effectLst/>
                <a:latin typeface="Work Sans" pitchFamily="2" charset="0"/>
              </a:rPr>
              <a:t>  </a:t>
            </a:r>
          </a:p>
          <a:p>
            <a:pPr>
              <a:defRPr/>
            </a:pPr>
            <a:r>
              <a:rPr lang="en-US" sz="2200" b="0" i="0" dirty="0">
                <a:solidFill>
                  <a:srgbClr val="111111"/>
                </a:solidFill>
                <a:effectLst/>
                <a:latin typeface="Work Sans" pitchFamily="2" charset="0"/>
              </a:rPr>
              <a:t>    [ AS </a:t>
            </a:r>
            <a:r>
              <a:rPr lang="en-US" sz="2200" b="0" i="0" dirty="0" err="1">
                <a:solidFill>
                  <a:srgbClr val="111111"/>
                </a:solidFill>
                <a:effectLst/>
                <a:latin typeface="Work Sans" pitchFamily="2" charset="0"/>
              </a:rPr>
              <a:t>integer_type</a:t>
            </a:r>
            <a:r>
              <a:rPr lang="en-US" sz="2200" b="0" i="0" dirty="0">
                <a:solidFill>
                  <a:srgbClr val="111111"/>
                </a:solidFill>
                <a:effectLst/>
                <a:latin typeface="Work Sans" pitchFamily="2" charset="0"/>
              </a:rPr>
              <a:t> ]  </a:t>
            </a:r>
          </a:p>
          <a:p>
            <a:pPr>
              <a:defRPr/>
            </a:pPr>
            <a:r>
              <a:rPr lang="en-US" sz="2200" b="0" i="0" dirty="0">
                <a:solidFill>
                  <a:srgbClr val="111111"/>
                </a:solidFill>
                <a:effectLst/>
                <a:latin typeface="Work Sans" pitchFamily="2" charset="0"/>
              </a:rPr>
              <a:t>    [ START WITH </a:t>
            </a:r>
            <a:r>
              <a:rPr lang="en-US" sz="2200" b="0" i="0" dirty="0" err="1">
                <a:solidFill>
                  <a:srgbClr val="111111"/>
                </a:solidFill>
                <a:effectLst/>
                <a:latin typeface="Work Sans" pitchFamily="2" charset="0"/>
              </a:rPr>
              <a:t>start_value</a:t>
            </a:r>
            <a:r>
              <a:rPr lang="en-US" sz="2200" b="0" i="0" dirty="0">
                <a:solidFill>
                  <a:srgbClr val="111111"/>
                </a:solidFill>
                <a:effectLst/>
                <a:latin typeface="Work Sans" pitchFamily="2" charset="0"/>
              </a:rPr>
              <a:t> ]  </a:t>
            </a:r>
          </a:p>
          <a:p>
            <a:pPr>
              <a:defRPr/>
            </a:pPr>
            <a:r>
              <a:rPr lang="en-US" sz="2200" b="0" i="0" dirty="0">
                <a:solidFill>
                  <a:srgbClr val="111111"/>
                </a:solidFill>
                <a:effectLst/>
                <a:latin typeface="Work Sans" pitchFamily="2" charset="0"/>
              </a:rPr>
              <a:t>    [ INCREMENT BY </a:t>
            </a:r>
            <a:r>
              <a:rPr lang="en-US" sz="2200" b="0" i="0" dirty="0" err="1">
                <a:solidFill>
                  <a:srgbClr val="111111"/>
                </a:solidFill>
                <a:effectLst/>
                <a:latin typeface="Work Sans" pitchFamily="2" charset="0"/>
              </a:rPr>
              <a:t>increment_value</a:t>
            </a:r>
            <a:r>
              <a:rPr lang="en-US" sz="2200" b="0" i="0" dirty="0">
                <a:solidFill>
                  <a:srgbClr val="111111"/>
                </a:solidFill>
                <a:effectLst/>
                <a:latin typeface="Work Sans" pitchFamily="2" charset="0"/>
              </a:rPr>
              <a:t> ]  </a:t>
            </a:r>
          </a:p>
          <a:p>
            <a:pPr>
              <a:defRPr/>
            </a:pPr>
            <a:r>
              <a:rPr lang="en-US" sz="2200" b="0" i="0" dirty="0">
                <a:solidFill>
                  <a:srgbClr val="111111"/>
                </a:solidFill>
                <a:effectLst/>
                <a:latin typeface="Work Sans" pitchFamily="2" charset="0"/>
              </a:rPr>
              <a:t>    [ { MINVALUE [ </a:t>
            </a:r>
            <a:r>
              <a:rPr lang="en-US" sz="2200" b="0" i="0" dirty="0" err="1">
                <a:solidFill>
                  <a:srgbClr val="111111"/>
                </a:solidFill>
                <a:effectLst/>
                <a:latin typeface="Work Sans" pitchFamily="2" charset="0"/>
              </a:rPr>
              <a:t>min_value</a:t>
            </a:r>
            <a:r>
              <a:rPr lang="en-US" sz="2200" b="0" i="0" dirty="0">
                <a:solidFill>
                  <a:srgbClr val="111111"/>
                </a:solidFill>
                <a:effectLst/>
                <a:latin typeface="Work Sans" pitchFamily="2" charset="0"/>
              </a:rPr>
              <a:t> ] } | { NO MINVALUE } ]  </a:t>
            </a:r>
          </a:p>
          <a:p>
            <a:pPr>
              <a:defRPr/>
            </a:pPr>
            <a:r>
              <a:rPr lang="en-US" sz="2200" b="0" i="0" dirty="0">
                <a:solidFill>
                  <a:srgbClr val="111111"/>
                </a:solidFill>
                <a:effectLst/>
                <a:latin typeface="Work Sans" pitchFamily="2" charset="0"/>
              </a:rPr>
              <a:t>    [ { MAXVALUE [ </a:t>
            </a:r>
            <a:r>
              <a:rPr lang="en-US" sz="2200" b="0" i="0" dirty="0" err="1">
                <a:solidFill>
                  <a:srgbClr val="111111"/>
                </a:solidFill>
                <a:effectLst/>
                <a:latin typeface="Work Sans" pitchFamily="2" charset="0"/>
              </a:rPr>
              <a:t>max_value</a:t>
            </a:r>
            <a:r>
              <a:rPr lang="en-US" sz="2200" b="0" i="0" dirty="0">
                <a:solidFill>
                  <a:srgbClr val="111111"/>
                </a:solidFill>
                <a:effectLst/>
                <a:latin typeface="Work Sans" pitchFamily="2" charset="0"/>
              </a:rPr>
              <a:t> ] } | { NO MAXVALUE } ]  </a:t>
            </a:r>
          </a:p>
          <a:p>
            <a:pPr>
              <a:defRPr/>
            </a:pPr>
            <a:r>
              <a:rPr lang="en-US" sz="2200" b="0" i="0" dirty="0">
                <a:solidFill>
                  <a:srgbClr val="111111"/>
                </a:solidFill>
                <a:effectLst/>
                <a:latin typeface="Work Sans" pitchFamily="2" charset="0"/>
              </a:rPr>
              <a:t>    [ CYCLE | { NO CYCLE } ]  </a:t>
            </a:r>
          </a:p>
          <a:p>
            <a:pPr>
              <a:defRPr/>
            </a:pPr>
            <a:r>
              <a:rPr lang="en-US" sz="2200" b="0" i="0" dirty="0">
                <a:solidFill>
                  <a:srgbClr val="111111"/>
                </a:solidFill>
                <a:effectLst/>
                <a:latin typeface="Work Sans" pitchFamily="2" charset="0"/>
              </a:rPr>
              <a:t>    [ { CACHE [ </a:t>
            </a:r>
            <a:r>
              <a:rPr lang="en-US" sz="2200" b="0" i="0" dirty="0" err="1">
                <a:solidFill>
                  <a:srgbClr val="111111"/>
                </a:solidFill>
                <a:effectLst/>
                <a:latin typeface="Work Sans" pitchFamily="2" charset="0"/>
              </a:rPr>
              <a:t>cache_size</a:t>
            </a:r>
            <a:r>
              <a:rPr lang="en-US" sz="2200" b="0" i="0" dirty="0">
                <a:solidFill>
                  <a:srgbClr val="111111"/>
                </a:solidFill>
                <a:effectLst/>
                <a:latin typeface="Work Sans" pitchFamily="2" charset="0"/>
              </a:rPr>
              <a:t> ] } | { NO CACHE } ];</a:t>
            </a:r>
          </a:p>
          <a:p>
            <a:pPr>
              <a:defRPr/>
            </a:pPr>
            <a:endParaRPr lang="en-US" sz="2200" b="0" i="0" dirty="0">
              <a:solidFill>
                <a:srgbClr val="111111"/>
              </a:solidFill>
              <a:effectLst/>
              <a:latin typeface="Work Sans" pitchFamily="2" charset="0"/>
            </a:endParaRPr>
          </a:p>
        </p:txBody>
      </p:sp>
    </p:spTree>
    <p:extLst>
      <p:ext uri="{BB962C8B-B14F-4D97-AF65-F5344CB8AC3E}">
        <p14:creationId xmlns:p14="http://schemas.microsoft.com/office/powerpoint/2010/main" val="25270730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639096" y="424479"/>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Data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Definition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Sequence</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Example</a:t>
            </a:r>
          </a:p>
        </p:txBody>
      </p:sp>
      <p:sp>
        <p:nvSpPr>
          <p:cNvPr id="23" name="TextBox 22">
            <a:extLst>
              <a:ext uri="{FF2B5EF4-FFF2-40B4-BE49-F238E27FC236}">
                <a16:creationId xmlns:a16="http://schemas.microsoft.com/office/drawing/2014/main" id="{C3338280-FCE9-4AA0-9D3E-77628740ED92}"/>
              </a:ext>
            </a:extLst>
          </p:cNvPr>
          <p:cNvSpPr txBox="1"/>
          <p:nvPr/>
        </p:nvSpPr>
        <p:spPr>
          <a:xfrm>
            <a:off x="2566219" y="1724038"/>
            <a:ext cx="11651226" cy="2600840"/>
          </a:xfrm>
          <a:prstGeom prst="rect">
            <a:avLst/>
          </a:prstGeom>
          <a:noFill/>
        </p:spPr>
        <p:txBody>
          <a:bodyPr wrap="square" lIns="0" tIns="0" rIns="0" bIns="0" rtlCol="0">
            <a:spAutoFit/>
          </a:bodyPr>
          <a:lstStyle>
            <a:defPPr>
              <a:defRPr lang="fr-FR"/>
            </a:defPPr>
            <a:lvl1pPr>
              <a:lnSpc>
                <a:spcPct val="130000"/>
              </a:lnSpc>
              <a:defRPr sz="1200" kern="0">
                <a:solidFill>
                  <a:schemeClr val="bg1">
                    <a:lumMod val="75000"/>
                    <a:lumOff val="25000"/>
                  </a:schemeClr>
                </a:solidFill>
              </a:defRPr>
            </a:lvl1pPr>
          </a:lstStyle>
          <a:p>
            <a:pPr>
              <a:defRPr/>
            </a:pPr>
            <a:r>
              <a:rPr lang="en-US" sz="2200" b="0" i="0" dirty="0">
                <a:solidFill>
                  <a:srgbClr val="111111"/>
                </a:solidFill>
                <a:effectLst/>
                <a:latin typeface="Work Sans" pitchFamily="2" charset="0"/>
              </a:rPr>
              <a:t>create sequence </a:t>
            </a:r>
            <a:r>
              <a:rPr lang="en-US" sz="2200" b="0" i="0" dirty="0" err="1">
                <a:solidFill>
                  <a:srgbClr val="111111"/>
                </a:solidFill>
                <a:effectLst/>
                <a:latin typeface="Work Sans" pitchFamily="2" charset="0"/>
              </a:rPr>
              <a:t>roll_seq</a:t>
            </a:r>
            <a:r>
              <a:rPr lang="en-US" sz="2200" b="0" i="0" dirty="0">
                <a:solidFill>
                  <a:srgbClr val="111111"/>
                </a:solidFill>
                <a:effectLst/>
                <a:latin typeface="Work Sans" pitchFamily="2" charset="0"/>
              </a:rPr>
              <a:t> </a:t>
            </a:r>
          </a:p>
          <a:p>
            <a:pPr>
              <a:defRPr/>
            </a:pPr>
            <a:r>
              <a:rPr lang="en-US" sz="2200" b="0" i="0" dirty="0">
                <a:solidFill>
                  <a:srgbClr val="111111"/>
                </a:solidFill>
                <a:effectLst/>
                <a:latin typeface="Work Sans" pitchFamily="2" charset="0"/>
              </a:rPr>
              <a:t>as int</a:t>
            </a:r>
          </a:p>
          <a:p>
            <a:pPr>
              <a:defRPr/>
            </a:pPr>
            <a:r>
              <a:rPr lang="en-US" sz="2200" b="0" i="0" dirty="0">
                <a:solidFill>
                  <a:srgbClr val="111111"/>
                </a:solidFill>
                <a:effectLst/>
                <a:latin typeface="Work Sans" pitchFamily="2" charset="0"/>
              </a:rPr>
              <a:t>start with 10</a:t>
            </a:r>
          </a:p>
          <a:p>
            <a:pPr>
              <a:defRPr/>
            </a:pPr>
            <a:r>
              <a:rPr lang="en-US" sz="2200" b="0" i="0" dirty="0">
                <a:solidFill>
                  <a:srgbClr val="111111"/>
                </a:solidFill>
                <a:effectLst/>
                <a:latin typeface="Work Sans" pitchFamily="2" charset="0"/>
              </a:rPr>
              <a:t>increment by 10</a:t>
            </a:r>
          </a:p>
          <a:p>
            <a:pPr>
              <a:defRPr/>
            </a:pPr>
            <a:endParaRPr lang="en-US" sz="2200" b="0" i="0" dirty="0">
              <a:solidFill>
                <a:srgbClr val="111111"/>
              </a:solidFill>
              <a:effectLst/>
              <a:latin typeface="Work Sans" pitchFamily="2" charset="0"/>
            </a:endParaRPr>
          </a:p>
          <a:p>
            <a:pPr>
              <a:defRPr/>
            </a:pPr>
            <a:r>
              <a:rPr lang="en-US" sz="2200" b="0" i="0" dirty="0">
                <a:solidFill>
                  <a:srgbClr val="111111"/>
                </a:solidFill>
                <a:effectLst/>
                <a:latin typeface="Work Sans" pitchFamily="2" charset="0"/>
              </a:rPr>
              <a:t>select next value for </a:t>
            </a:r>
            <a:r>
              <a:rPr lang="en-US" sz="2200" b="0" i="0" dirty="0" err="1">
                <a:solidFill>
                  <a:srgbClr val="111111"/>
                </a:solidFill>
                <a:effectLst/>
                <a:latin typeface="Work Sans" pitchFamily="2" charset="0"/>
              </a:rPr>
              <a:t>roll_seq</a:t>
            </a:r>
            <a:endParaRPr lang="en-US" sz="2200" b="0" i="0" dirty="0">
              <a:solidFill>
                <a:srgbClr val="111111"/>
              </a:solidFill>
              <a:effectLst/>
              <a:latin typeface="Work Sans" pitchFamily="2" charset="0"/>
            </a:endParaRPr>
          </a:p>
        </p:txBody>
      </p:sp>
    </p:spTree>
    <p:extLst>
      <p:ext uri="{BB962C8B-B14F-4D97-AF65-F5344CB8AC3E}">
        <p14:creationId xmlns:p14="http://schemas.microsoft.com/office/powerpoint/2010/main" val="62217464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06477" y="80350"/>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Sequence</a:t>
            </a:r>
            <a:r>
              <a:rPr kumimoji="0" lang="fr-FR" sz="2800" b="1" i="0" u="none" strike="noStrike" kern="0" cap="none" spc="-100" normalizeH="0" noProof="0" dirty="0">
                <a:ln>
                  <a:noFill/>
                </a:ln>
                <a:solidFill>
                  <a:srgbClr val="111111"/>
                </a:solidFill>
                <a:effectLst/>
                <a:uLnTx/>
                <a:uFillTx/>
                <a:latin typeface="Arial" panose="020B0604020202020204" pitchFamily="34" charset="0"/>
              </a:rPr>
              <a:t> Vs. Identity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Column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graphicFrame>
        <p:nvGraphicFramePr>
          <p:cNvPr id="2" name="Table 1">
            <a:extLst>
              <a:ext uri="{FF2B5EF4-FFF2-40B4-BE49-F238E27FC236}">
                <a16:creationId xmlns:a16="http://schemas.microsoft.com/office/drawing/2014/main" id="{4DE25556-0D16-3EA5-56DA-41C8B93D9A3D}"/>
              </a:ext>
            </a:extLst>
          </p:cNvPr>
          <p:cNvGraphicFramePr>
            <a:graphicFrameLocks noGrp="1"/>
          </p:cNvGraphicFramePr>
          <p:nvPr>
            <p:extLst>
              <p:ext uri="{D42A27DB-BD31-4B8C-83A1-F6EECF244321}">
                <p14:modId xmlns:p14="http://schemas.microsoft.com/office/powerpoint/2010/main" val="3053526441"/>
              </p:ext>
            </p:extLst>
          </p:nvPr>
        </p:nvGraphicFramePr>
        <p:xfrm>
          <a:off x="759837" y="1442165"/>
          <a:ext cx="10409607" cy="4351340"/>
        </p:xfrm>
        <a:graphic>
          <a:graphicData uri="http://schemas.openxmlformats.org/drawingml/2006/table">
            <a:tbl>
              <a:tblPr/>
              <a:tblGrid>
                <a:gridCol w="6656195">
                  <a:extLst>
                    <a:ext uri="{9D8B030D-6E8A-4147-A177-3AD203B41FA5}">
                      <a16:colId xmlns:a16="http://schemas.microsoft.com/office/drawing/2014/main" val="2164811932"/>
                    </a:ext>
                  </a:extLst>
                </a:gridCol>
                <a:gridCol w="1381739">
                  <a:extLst>
                    <a:ext uri="{9D8B030D-6E8A-4147-A177-3AD203B41FA5}">
                      <a16:colId xmlns:a16="http://schemas.microsoft.com/office/drawing/2014/main" val="4102354608"/>
                    </a:ext>
                  </a:extLst>
                </a:gridCol>
                <a:gridCol w="2371673">
                  <a:extLst>
                    <a:ext uri="{9D8B030D-6E8A-4147-A177-3AD203B41FA5}">
                      <a16:colId xmlns:a16="http://schemas.microsoft.com/office/drawing/2014/main" val="1482578544"/>
                    </a:ext>
                  </a:extLst>
                </a:gridCol>
              </a:tblGrid>
              <a:tr h="475928">
                <a:tc>
                  <a:txBody>
                    <a:bodyPr/>
                    <a:lstStyle/>
                    <a:p>
                      <a:pPr algn="l" fontAlgn="t"/>
                      <a:r>
                        <a:rPr lang="en-IN" sz="1600" b="1">
                          <a:solidFill>
                            <a:srgbClr val="000000"/>
                          </a:solidFill>
                          <a:effectLst/>
                          <a:latin typeface="Work Sans" pitchFamily="2" charset="0"/>
                        </a:rPr>
                        <a:t>Property/Feature</a:t>
                      </a:r>
                      <a:endParaRPr lang="en-IN" sz="1600">
                        <a:solidFill>
                          <a:srgbClr val="000000"/>
                        </a:solidFill>
                        <a:effectLst/>
                        <a:latin typeface="Work Sans" pitchFamily="2" charset="0"/>
                      </a:endParaRP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b="1">
                          <a:solidFill>
                            <a:srgbClr val="000000"/>
                          </a:solidFill>
                          <a:effectLst/>
                          <a:latin typeface="Work Sans" pitchFamily="2" charset="0"/>
                        </a:rPr>
                        <a:t>Identity</a:t>
                      </a:r>
                      <a:endParaRPr lang="en-IN" sz="1600">
                        <a:solidFill>
                          <a:srgbClr val="000000"/>
                        </a:solidFill>
                        <a:effectLst/>
                        <a:latin typeface="Work Sans" pitchFamily="2" charset="0"/>
                      </a:endParaRP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b="1">
                          <a:solidFill>
                            <a:srgbClr val="000000"/>
                          </a:solidFill>
                          <a:effectLst/>
                          <a:latin typeface="Work Sans" pitchFamily="2" charset="0"/>
                        </a:rPr>
                        <a:t>Sequence Object</a:t>
                      </a:r>
                      <a:endParaRPr lang="en-IN" sz="1600">
                        <a:solidFill>
                          <a:srgbClr val="000000"/>
                        </a:solidFill>
                        <a:effectLst/>
                        <a:latin typeface="Work Sans" pitchFamily="2" charset="0"/>
                      </a:endParaRP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57710604"/>
                  </a:ext>
                </a:extLst>
              </a:tr>
              <a:tr h="883865">
                <a:tc>
                  <a:txBody>
                    <a:bodyPr/>
                    <a:lstStyle/>
                    <a:p>
                      <a:pPr algn="l" fontAlgn="t"/>
                      <a:r>
                        <a:rPr lang="en-US" sz="1600">
                          <a:solidFill>
                            <a:srgbClr val="000000"/>
                          </a:solidFill>
                          <a:effectLst/>
                          <a:latin typeface="Work Sans" pitchFamily="2" charset="0"/>
                        </a:rPr>
                        <a:t>Allow specifying minimum and/or maximum increment values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No</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dirty="0">
                          <a:solidFill>
                            <a:srgbClr val="000000"/>
                          </a:solidFill>
                          <a:effectLst/>
                          <a:latin typeface="Work Sans" pitchFamily="2" charset="0"/>
                        </a:rPr>
                        <a:t>Yes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11434595"/>
                  </a:ext>
                </a:extLst>
              </a:tr>
              <a:tr h="679897">
                <a:tc>
                  <a:txBody>
                    <a:bodyPr/>
                    <a:lstStyle/>
                    <a:p>
                      <a:pPr algn="l" fontAlgn="t"/>
                      <a:r>
                        <a:rPr lang="en-US" sz="1600">
                          <a:solidFill>
                            <a:srgbClr val="000000"/>
                          </a:solidFill>
                          <a:effectLst/>
                          <a:latin typeface="Work Sans" pitchFamily="2" charset="0"/>
                        </a:rPr>
                        <a:t>Allow resetting the increment value</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No</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Yes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886909033"/>
                  </a:ext>
                </a:extLst>
              </a:tr>
              <a:tr h="679897">
                <a:tc>
                  <a:txBody>
                    <a:bodyPr/>
                    <a:lstStyle/>
                    <a:p>
                      <a:pPr algn="l" fontAlgn="t"/>
                      <a:r>
                        <a:rPr lang="en-US" sz="1600">
                          <a:solidFill>
                            <a:srgbClr val="000000"/>
                          </a:solidFill>
                          <a:effectLst/>
                          <a:latin typeface="Work Sans" pitchFamily="2" charset="0"/>
                        </a:rPr>
                        <a:t>Allow caching increment value generating</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No</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dirty="0">
                          <a:solidFill>
                            <a:srgbClr val="000000"/>
                          </a:solidFill>
                          <a:effectLst/>
                          <a:latin typeface="Work Sans" pitchFamily="2" charset="0"/>
                        </a:rPr>
                        <a:t>Yes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77209495"/>
                  </a:ext>
                </a:extLst>
              </a:tr>
              <a:tr h="679897">
                <a:tc>
                  <a:txBody>
                    <a:bodyPr/>
                    <a:lstStyle/>
                    <a:p>
                      <a:pPr algn="l" fontAlgn="t"/>
                      <a:r>
                        <a:rPr lang="en-US" sz="1600">
                          <a:solidFill>
                            <a:srgbClr val="000000"/>
                          </a:solidFill>
                          <a:effectLst/>
                          <a:latin typeface="Work Sans" pitchFamily="2" charset="0"/>
                        </a:rPr>
                        <a:t>Allow specifying starting increment value</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Yes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Yes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91447414"/>
                  </a:ext>
                </a:extLst>
              </a:tr>
              <a:tr h="475928">
                <a:tc>
                  <a:txBody>
                    <a:bodyPr/>
                    <a:lstStyle/>
                    <a:p>
                      <a:pPr algn="l" fontAlgn="t"/>
                      <a:r>
                        <a:rPr lang="en-IN" sz="1600">
                          <a:solidFill>
                            <a:srgbClr val="000000"/>
                          </a:solidFill>
                          <a:effectLst/>
                          <a:latin typeface="Work Sans" pitchFamily="2" charset="0"/>
                        </a:rPr>
                        <a:t>Allow specifying increment value</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Yes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Yes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79563504"/>
                  </a:ext>
                </a:extLst>
              </a:tr>
              <a:tr h="475928">
                <a:tc>
                  <a:txBody>
                    <a:bodyPr/>
                    <a:lstStyle/>
                    <a:p>
                      <a:pPr algn="l" fontAlgn="t"/>
                      <a:r>
                        <a:rPr lang="en-US" sz="1600">
                          <a:solidFill>
                            <a:srgbClr val="000000"/>
                          </a:solidFill>
                          <a:effectLst/>
                          <a:latin typeface="Work Sans" pitchFamily="2" charset="0"/>
                        </a:rPr>
                        <a:t>Allow using in multiple tables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Work Sans" pitchFamily="2" charset="0"/>
                        </a:rPr>
                        <a:t>No</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600" dirty="0">
                          <a:solidFill>
                            <a:srgbClr val="000000"/>
                          </a:solidFill>
                          <a:effectLst/>
                          <a:latin typeface="Work Sans" pitchFamily="2" charset="0"/>
                        </a:rPr>
                        <a:t>Yes</a:t>
                      </a:r>
                    </a:p>
                  </a:txBody>
                  <a:tcPr marL="67990" marR="67990" marT="33995" marB="33995">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85664500"/>
                  </a:ext>
                </a:extLst>
              </a:tr>
            </a:tbl>
          </a:graphicData>
        </a:graphic>
      </p:graphicFrame>
    </p:spTree>
    <p:extLst>
      <p:ext uri="{BB962C8B-B14F-4D97-AF65-F5344CB8AC3E}">
        <p14:creationId xmlns:p14="http://schemas.microsoft.com/office/powerpoint/2010/main" val="400535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81362" y="426200"/>
            <a:ext cx="368173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Database</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9E550D86-7E96-55D6-B2DA-49D84AEAE1B8}"/>
              </a:ext>
            </a:extLst>
          </p:cNvPr>
          <p:cNvSpPr txBox="1"/>
          <p:nvPr/>
        </p:nvSpPr>
        <p:spPr>
          <a:xfrm>
            <a:off x="689516" y="1224837"/>
            <a:ext cx="10635841" cy="1815882"/>
          </a:xfrm>
          <a:prstGeom prst="rect">
            <a:avLst/>
          </a:prstGeom>
          <a:noFill/>
        </p:spPr>
        <p:txBody>
          <a:bodyPr wrap="square">
            <a:spAutoFit/>
          </a:bodyPr>
          <a:lstStyle>
            <a:defPPr>
              <a:defRPr lang="fr-FR"/>
            </a:defPPr>
            <a:lvl1pPr>
              <a:defRPr sz="2000">
                <a:solidFill>
                  <a:srgbClr val="002060"/>
                </a:solidFill>
                <a:latin typeface="Work Sans" pitchFamily="2" charset="0"/>
              </a:defRPr>
            </a:lvl1pPr>
          </a:lstStyle>
          <a:p>
            <a:r>
              <a:rPr lang="en-US" sz="2800" dirty="0"/>
              <a:t>In computing, a database is an </a:t>
            </a:r>
            <a:r>
              <a:rPr lang="en-US" sz="2800" dirty="0">
                <a:solidFill>
                  <a:srgbClr val="C00000"/>
                </a:solidFill>
              </a:rPr>
              <a:t>organized collection of data </a:t>
            </a:r>
            <a:r>
              <a:rPr lang="en-US" sz="2800" dirty="0"/>
              <a:t>(also known as a data store) stored and accessed electronically through the use of a </a:t>
            </a:r>
            <a:r>
              <a:rPr lang="en-US" sz="2800" dirty="0">
                <a:solidFill>
                  <a:srgbClr val="FF0000"/>
                </a:solidFill>
              </a:rPr>
              <a:t>database management system.</a:t>
            </a:r>
            <a:endParaRPr lang="en-IN" sz="2800" dirty="0">
              <a:solidFill>
                <a:srgbClr val="FF0000"/>
              </a:solidFill>
            </a:endParaRPr>
          </a:p>
        </p:txBody>
      </p:sp>
      <p:pic>
        <p:nvPicPr>
          <p:cNvPr id="7" name="Picture 6">
            <a:extLst>
              <a:ext uri="{FF2B5EF4-FFF2-40B4-BE49-F238E27FC236}">
                <a16:creationId xmlns:a16="http://schemas.microsoft.com/office/drawing/2014/main" id="{2DC0897C-9582-DBF2-19C1-8E0E87D23913}"/>
              </a:ext>
            </a:extLst>
          </p:cNvPr>
          <p:cNvPicPr>
            <a:picLocks noChangeAspect="1"/>
          </p:cNvPicPr>
          <p:nvPr/>
        </p:nvPicPr>
        <p:blipFill>
          <a:blip r:embed="rId3"/>
          <a:stretch>
            <a:fillRect/>
          </a:stretch>
        </p:blipFill>
        <p:spPr>
          <a:xfrm>
            <a:off x="2348682" y="3699293"/>
            <a:ext cx="7473744" cy="2614333"/>
          </a:xfrm>
          <a:prstGeom prst="rect">
            <a:avLst/>
          </a:prstGeom>
        </p:spPr>
      </p:pic>
    </p:spTree>
    <p:extLst>
      <p:ext uri="{BB962C8B-B14F-4D97-AF65-F5344CB8AC3E}">
        <p14:creationId xmlns:p14="http://schemas.microsoft.com/office/powerpoint/2010/main" val="61364858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70271" y="326156"/>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Add</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Column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2558845" y="2459364"/>
            <a:ext cx="7529052" cy="1754326"/>
          </a:xfrm>
          <a:prstGeom prst="rect">
            <a:avLst/>
          </a:prstGeom>
          <a:noFill/>
        </p:spPr>
        <p:txBody>
          <a:bodyPr wrap="square">
            <a:spAutoFit/>
          </a:bodyPr>
          <a:lstStyle/>
          <a:p>
            <a:r>
              <a:rPr lang="en-US" dirty="0">
                <a:solidFill>
                  <a:srgbClr val="000000"/>
                </a:solidFill>
                <a:latin typeface="Work Sans" pitchFamily="2" charset="0"/>
              </a:rPr>
              <a:t>ALTER TABLE </a:t>
            </a:r>
            <a:r>
              <a:rPr lang="en-US" dirty="0" err="1">
                <a:solidFill>
                  <a:srgbClr val="000000"/>
                </a:solidFill>
                <a:latin typeface="Work Sans" pitchFamily="2" charset="0"/>
              </a:rPr>
              <a:t>table_name</a:t>
            </a:r>
            <a:endParaRPr lang="en-US" dirty="0">
              <a:solidFill>
                <a:srgbClr val="000000"/>
              </a:solidFill>
              <a:latin typeface="Work Sans" pitchFamily="2" charset="0"/>
            </a:endParaRPr>
          </a:p>
          <a:p>
            <a:r>
              <a:rPr lang="en-US" dirty="0">
                <a:solidFill>
                  <a:srgbClr val="000000"/>
                </a:solidFill>
                <a:latin typeface="Work Sans" pitchFamily="2" charset="0"/>
              </a:rPr>
              <a:t>ADD </a:t>
            </a:r>
          </a:p>
          <a:p>
            <a:r>
              <a:rPr lang="en-US" dirty="0">
                <a:solidFill>
                  <a:srgbClr val="000000"/>
                </a:solidFill>
                <a:latin typeface="Work Sans" pitchFamily="2" charset="0"/>
              </a:rPr>
              <a:t>    column_name_1 data_type_1 column_constraint_1,</a:t>
            </a:r>
          </a:p>
          <a:p>
            <a:r>
              <a:rPr lang="en-US" dirty="0">
                <a:solidFill>
                  <a:srgbClr val="000000"/>
                </a:solidFill>
                <a:latin typeface="Work Sans" pitchFamily="2" charset="0"/>
              </a:rPr>
              <a:t>    column_name_2 data_type_2 column_constraint_2,</a:t>
            </a:r>
          </a:p>
          <a:p>
            <a:r>
              <a:rPr lang="en-US" dirty="0">
                <a:solidFill>
                  <a:srgbClr val="000000"/>
                </a:solidFill>
                <a:latin typeface="Work Sans" pitchFamily="2" charset="0"/>
              </a:rPr>
              <a:t>    ...,</a:t>
            </a:r>
          </a:p>
          <a:p>
            <a:r>
              <a:rPr lang="en-US" dirty="0">
                <a:solidFill>
                  <a:srgbClr val="000000"/>
                </a:solidFill>
                <a:latin typeface="Work Sans" pitchFamily="2" charset="0"/>
              </a:rPr>
              <a:t>    </a:t>
            </a:r>
            <a:r>
              <a:rPr lang="en-US" dirty="0" err="1">
                <a:solidFill>
                  <a:srgbClr val="000000"/>
                </a:solidFill>
                <a:latin typeface="Work Sans" pitchFamily="2" charset="0"/>
              </a:rPr>
              <a:t>column_name_n</a:t>
            </a:r>
            <a:r>
              <a:rPr lang="en-US" dirty="0">
                <a:solidFill>
                  <a:srgbClr val="000000"/>
                </a:solidFill>
                <a:latin typeface="Work Sans" pitchFamily="2" charset="0"/>
              </a:rPr>
              <a:t> </a:t>
            </a:r>
            <a:r>
              <a:rPr lang="en-US" dirty="0" err="1">
                <a:solidFill>
                  <a:srgbClr val="000000"/>
                </a:solidFill>
                <a:latin typeface="Work Sans" pitchFamily="2" charset="0"/>
              </a:rPr>
              <a:t>data_type_n</a:t>
            </a:r>
            <a:r>
              <a:rPr lang="en-US" dirty="0">
                <a:solidFill>
                  <a:srgbClr val="000000"/>
                </a:solidFill>
                <a:latin typeface="Work Sans" pitchFamily="2" charset="0"/>
              </a:rPr>
              <a:t> </a:t>
            </a:r>
            <a:r>
              <a:rPr lang="en-US" dirty="0" err="1">
                <a:solidFill>
                  <a:srgbClr val="000000"/>
                </a:solidFill>
                <a:latin typeface="Work Sans" pitchFamily="2" charset="0"/>
              </a:rPr>
              <a:t>column_constraint_n</a:t>
            </a:r>
            <a:r>
              <a:rPr lang="en-US" dirty="0">
                <a:solidFill>
                  <a:srgbClr val="000000"/>
                </a:solidFill>
                <a:latin typeface="Work Sans" pitchFamily="2" charset="0"/>
              </a:rPr>
              <a:t>;</a:t>
            </a:r>
          </a:p>
        </p:txBody>
      </p:sp>
    </p:spTree>
    <p:extLst>
      <p:ext uri="{BB962C8B-B14F-4D97-AF65-F5344CB8AC3E}">
        <p14:creationId xmlns:p14="http://schemas.microsoft.com/office/powerpoint/2010/main" val="39295429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70271" y="326156"/>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fr-FR" sz="2800" b="1" kern="0" spc="-100" dirty="0" err="1">
                <a:solidFill>
                  <a:srgbClr val="111111"/>
                </a:solidFill>
                <a:latin typeface="Arial" panose="020B0604020202020204" pitchFamily="34" charset="0"/>
              </a:rPr>
              <a:t>Modify</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Column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710380" y="1299158"/>
            <a:ext cx="11147323" cy="4893647"/>
          </a:xfrm>
          <a:prstGeom prst="rect">
            <a:avLst/>
          </a:prstGeom>
          <a:noFill/>
        </p:spPr>
        <p:txBody>
          <a:bodyPr wrap="square">
            <a:spAutoFit/>
          </a:bodyPr>
          <a:lstStyle/>
          <a:p>
            <a:r>
              <a:rPr lang="en-US" sz="2200" dirty="0">
                <a:solidFill>
                  <a:srgbClr val="000000"/>
                </a:solidFill>
                <a:latin typeface="Work Sans" pitchFamily="2" charset="0"/>
              </a:rPr>
              <a:t>SQL Server allows you to perform the following changes to an existing column of a table:</a:t>
            </a:r>
          </a:p>
          <a:p>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C00000"/>
                </a:solidFill>
                <a:latin typeface="Work Sans" pitchFamily="2" charset="0"/>
              </a:rPr>
              <a:t>Modify the data type</a:t>
            </a:r>
          </a:p>
          <a:p>
            <a:pPr marL="342900" indent="-342900">
              <a:buFont typeface="Arial" panose="020B0604020202020204" pitchFamily="34" charset="0"/>
              <a:buChar char="•"/>
            </a:pPr>
            <a:r>
              <a:rPr lang="en-US" sz="2200" dirty="0">
                <a:solidFill>
                  <a:srgbClr val="C00000"/>
                </a:solidFill>
                <a:latin typeface="Work Sans" pitchFamily="2" charset="0"/>
              </a:rPr>
              <a:t>Change the size</a:t>
            </a:r>
          </a:p>
          <a:p>
            <a:pPr marL="342900" indent="-342900">
              <a:buFont typeface="Arial" panose="020B0604020202020204" pitchFamily="34" charset="0"/>
              <a:buChar char="•"/>
            </a:pPr>
            <a:r>
              <a:rPr lang="en-US" sz="2200" dirty="0">
                <a:solidFill>
                  <a:srgbClr val="C00000"/>
                </a:solidFill>
                <a:latin typeface="Work Sans" pitchFamily="2" charset="0"/>
              </a:rPr>
              <a:t>Add a NOT NULL constraint</a:t>
            </a:r>
          </a:p>
          <a:p>
            <a:endParaRPr lang="en-US" sz="2200" dirty="0">
              <a:solidFill>
                <a:srgbClr val="000000"/>
              </a:solidFill>
              <a:latin typeface="Work Sans" pitchFamily="2" charset="0"/>
            </a:endParaRPr>
          </a:p>
          <a:p>
            <a:endParaRPr lang="en-US" sz="2200" dirty="0">
              <a:solidFill>
                <a:srgbClr val="000000"/>
              </a:solidFill>
              <a:latin typeface="Work Sans" pitchFamily="2" charset="0"/>
            </a:endParaRPr>
          </a:p>
          <a:p>
            <a:r>
              <a:rPr lang="en-US" sz="2200" dirty="0">
                <a:solidFill>
                  <a:srgbClr val="000000"/>
                </a:solidFill>
                <a:latin typeface="Work Sans" pitchFamily="2" charset="0"/>
              </a:rPr>
              <a:t>	ALTER TABLE </a:t>
            </a:r>
            <a:r>
              <a:rPr lang="en-US" sz="2200" dirty="0" err="1">
                <a:solidFill>
                  <a:srgbClr val="000000"/>
                </a:solidFill>
                <a:latin typeface="Work Sans" pitchFamily="2" charset="0"/>
              </a:rPr>
              <a:t>table_name</a:t>
            </a:r>
            <a:r>
              <a:rPr lang="en-US" sz="2200" dirty="0">
                <a:solidFill>
                  <a:srgbClr val="000000"/>
                </a:solidFill>
                <a:latin typeface="Work Sans" pitchFamily="2" charset="0"/>
              </a:rPr>
              <a:t> </a:t>
            </a:r>
          </a:p>
          <a:p>
            <a:r>
              <a:rPr lang="en-US" sz="2200" dirty="0">
                <a:solidFill>
                  <a:srgbClr val="000000"/>
                </a:solidFill>
                <a:latin typeface="Work Sans" pitchFamily="2" charset="0"/>
              </a:rPr>
              <a:t>	ALTER COLUMN </a:t>
            </a:r>
            <a:r>
              <a:rPr lang="en-US" sz="2200" dirty="0" err="1">
                <a:solidFill>
                  <a:srgbClr val="000000"/>
                </a:solidFill>
                <a:latin typeface="Work Sans" pitchFamily="2" charset="0"/>
              </a:rPr>
              <a:t>column_name</a:t>
            </a:r>
            <a:r>
              <a:rPr lang="en-US" sz="2200" dirty="0">
                <a:solidFill>
                  <a:srgbClr val="000000"/>
                </a:solidFill>
                <a:latin typeface="Work Sans" pitchFamily="2" charset="0"/>
              </a:rPr>
              <a:t> </a:t>
            </a:r>
            <a:r>
              <a:rPr lang="en-US" sz="2200" dirty="0" err="1">
                <a:solidFill>
                  <a:srgbClr val="000000"/>
                </a:solidFill>
                <a:latin typeface="Work Sans" pitchFamily="2" charset="0"/>
              </a:rPr>
              <a:t>new_data_type</a:t>
            </a:r>
            <a:r>
              <a:rPr lang="en-US" sz="2200" dirty="0">
                <a:solidFill>
                  <a:srgbClr val="000000"/>
                </a:solidFill>
                <a:latin typeface="Work Sans" pitchFamily="2" charset="0"/>
              </a:rPr>
              <a:t>(size);</a:t>
            </a:r>
          </a:p>
          <a:p>
            <a:endParaRPr lang="en-US" sz="2200" dirty="0">
              <a:solidFill>
                <a:srgbClr val="000000"/>
              </a:solidFill>
              <a:latin typeface="Work Sans" pitchFamily="2" charset="0"/>
            </a:endParaRPr>
          </a:p>
          <a:p>
            <a:r>
              <a:rPr lang="en-US" sz="2400" b="0" i="0" dirty="0">
                <a:solidFill>
                  <a:srgbClr val="000000"/>
                </a:solidFill>
                <a:effectLst/>
                <a:latin typeface="-apple-system"/>
              </a:rPr>
              <a:t>The new data type </a:t>
            </a:r>
            <a:r>
              <a:rPr lang="en-US" sz="2400" b="0" i="0" dirty="0">
                <a:solidFill>
                  <a:srgbClr val="C00000"/>
                </a:solidFill>
                <a:effectLst/>
                <a:latin typeface="-apple-system"/>
              </a:rPr>
              <a:t>must be compatible with the old one</a:t>
            </a:r>
            <a:r>
              <a:rPr lang="en-US" sz="2400" b="0" i="0" dirty="0">
                <a:solidFill>
                  <a:srgbClr val="000000"/>
                </a:solidFill>
                <a:effectLst/>
                <a:latin typeface="-apple-system"/>
              </a:rPr>
              <a:t>, otherwise, you will get a conversion error in case the column has data and it fails to convert.</a:t>
            </a:r>
            <a:endParaRPr lang="en-US" sz="2200" dirty="0">
              <a:solidFill>
                <a:srgbClr val="000000"/>
              </a:solidFill>
              <a:latin typeface="Work Sans" pitchFamily="2" charset="0"/>
            </a:endParaRPr>
          </a:p>
          <a:p>
            <a:endParaRPr lang="en-US" sz="2200" dirty="0">
              <a:solidFill>
                <a:srgbClr val="000000"/>
              </a:solidFill>
              <a:latin typeface="Work Sans" pitchFamily="2" charset="0"/>
            </a:endParaRPr>
          </a:p>
        </p:txBody>
      </p:sp>
    </p:spTree>
    <p:extLst>
      <p:ext uri="{BB962C8B-B14F-4D97-AF65-F5344CB8AC3E}">
        <p14:creationId xmlns:p14="http://schemas.microsoft.com/office/powerpoint/2010/main" val="73823224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70271" y="326156"/>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Drop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Column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1044677" y="1820268"/>
            <a:ext cx="11147323" cy="769441"/>
          </a:xfrm>
          <a:prstGeom prst="rect">
            <a:avLst/>
          </a:prstGeom>
          <a:noFill/>
        </p:spPr>
        <p:txBody>
          <a:bodyPr wrap="square">
            <a:spAutoFit/>
          </a:bodyPr>
          <a:lstStyle/>
          <a:p>
            <a:r>
              <a:rPr lang="en-US" sz="2200" dirty="0">
                <a:solidFill>
                  <a:srgbClr val="000000"/>
                </a:solidFill>
                <a:latin typeface="Work Sans" pitchFamily="2" charset="0"/>
              </a:rPr>
              <a:t>ALTER TABLE </a:t>
            </a:r>
            <a:r>
              <a:rPr lang="en-US" sz="2200" dirty="0" err="1">
                <a:solidFill>
                  <a:srgbClr val="000000"/>
                </a:solidFill>
                <a:latin typeface="Work Sans" pitchFamily="2" charset="0"/>
              </a:rPr>
              <a:t>table_name</a:t>
            </a:r>
            <a:endParaRPr lang="en-US" sz="2200" dirty="0">
              <a:solidFill>
                <a:srgbClr val="000000"/>
              </a:solidFill>
              <a:latin typeface="Work Sans" pitchFamily="2" charset="0"/>
            </a:endParaRPr>
          </a:p>
          <a:p>
            <a:r>
              <a:rPr lang="en-US" sz="2200" dirty="0">
                <a:solidFill>
                  <a:srgbClr val="000000"/>
                </a:solidFill>
                <a:latin typeface="Work Sans" pitchFamily="2" charset="0"/>
              </a:rPr>
              <a:t>DROP COLUMN column_name_1, column_name_2,...;</a:t>
            </a:r>
          </a:p>
        </p:txBody>
      </p:sp>
    </p:spTree>
    <p:extLst>
      <p:ext uri="{BB962C8B-B14F-4D97-AF65-F5344CB8AC3E}">
        <p14:creationId xmlns:p14="http://schemas.microsoft.com/office/powerpoint/2010/main" val="14998901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70271" y="326156"/>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Computed</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Column</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1044677" y="1859597"/>
            <a:ext cx="11147323" cy="769441"/>
          </a:xfrm>
          <a:prstGeom prst="rect">
            <a:avLst/>
          </a:prstGeom>
          <a:noFill/>
        </p:spPr>
        <p:txBody>
          <a:bodyPr wrap="square">
            <a:spAutoFit/>
          </a:bodyPr>
          <a:lstStyle/>
          <a:p>
            <a:r>
              <a:rPr lang="en-US" sz="2200" dirty="0">
                <a:solidFill>
                  <a:srgbClr val="000000"/>
                </a:solidFill>
                <a:latin typeface="Work Sans" pitchFamily="2" charset="0"/>
              </a:rPr>
              <a:t>ALTER TABLE </a:t>
            </a:r>
            <a:r>
              <a:rPr lang="en-US" sz="2200" dirty="0" err="1">
                <a:solidFill>
                  <a:srgbClr val="000000"/>
                </a:solidFill>
                <a:latin typeface="Work Sans" pitchFamily="2" charset="0"/>
              </a:rPr>
              <a:t>table_name</a:t>
            </a:r>
            <a:endParaRPr lang="en-US" sz="2200" dirty="0">
              <a:solidFill>
                <a:srgbClr val="000000"/>
              </a:solidFill>
              <a:latin typeface="Work Sans" pitchFamily="2" charset="0"/>
            </a:endParaRPr>
          </a:p>
          <a:p>
            <a:r>
              <a:rPr lang="en-US" sz="2200" dirty="0">
                <a:solidFill>
                  <a:srgbClr val="000000"/>
                </a:solidFill>
                <a:latin typeface="Work Sans" pitchFamily="2" charset="0"/>
              </a:rPr>
              <a:t>ADD </a:t>
            </a:r>
            <a:r>
              <a:rPr lang="en-US" sz="2200" dirty="0" err="1">
                <a:solidFill>
                  <a:srgbClr val="000000"/>
                </a:solidFill>
                <a:latin typeface="Work Sans" pitchFamily="2" charset="0"/>
              </a:rPr>
              <a:t>column_name</a:t>
            </a:r>
            <a:r>
              <a:rPr lang="en-US" sz="2200" dirty="0">
                <a:solidFill>
                  <a:srgbClr val="000000"/>
                </a:solidFill>
                <a:latin typeface="Work Sans" pitchFamily="2" charset="0"/>
              </a:rPr>
              <a:t> AS expression [PERSISTED];</a:t>
            </a:r>
          </a:p>
        </p:txBody>
      </p:sp>
    </p:spTree>
    <p:extLst>
      <p:ext uri="{BB962C8B-B14F-4D97-AF65-F5344CB8AC3E}">
        <p14:creationId xmlns:p14="http://schemas.microsoft.com/office/powerpoint/2010/main" val="33386020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570271" y="326156"/>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Drop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Renam</a:t>
            </a:r>
            <a:r>
              <a:rPr lang="fr-FR" sz="2800" b="1" kern="0" spc="-100" dirty="0">
                <a:solidFill>
                  <a:srgbClr val="111111"/>
                </a:solidFill>
                <a:latin typeface="Arial" panose="020B0604020202020204" pitchFamily="34" charset="0"/>
              </a:rPr>
              <a:t>e / </a:t>
            </a:r>
            <a:r>
              <a:rPr lang="fr-FR" sz="2800" b="1" kern="0" spc="-100" dirty="0" err="1">
                <a:solidFill>
                  <a:srgbClr val="111111"/>
                </a:solidFill>
                <a:latin typeface="Arial" panose="020B0604020202020204" pitchFamily="34" charset="0"/>
              </a:rPr>
              <a:t>Truncate</a:t>
            </a:r>
            <a:r>
              <a:rPr kumimoji="0" lang="fr-FR" sz="2800" b="1" i="0" u="none" strike="noStrike" kern="0" cap="none" spc="-100" normalizeH="0" noProof="0" dirty="0">
                <a:ln>
                  <a:noFill/>
                </a:ln>
                <a:solidFill>
                  <a:srgbClr val="111111"/>
                </a:solidFill>
                <a:effectLst/>
                <a:uLnTx/>
                <a:uFillTx/>
                <a:latin typeface="Arial" panose="020B0604020202020204" pitchFamily="34" charset="0"/>
              </a:rPr>
              <a:t>  Table</a:t>
            </a:r>
          </a:p>
        </p:txBody>
      </p:sp>
      <p:sp>
        <p:nvSpPr>
          <p:cNvPr id="4" name="TextBox 3">
            <a:extLst>
              <a:ext uri="{FF2B5EF4-FFF2-40B4-BE49-F238E27FC236}">
                <a16:creationId xmlns:a16="http://schemas.microsoft.com/office/drawing/2014/main" id="{9210EA22-8A25-FEDE-1A28-07B54841743F}"/>
              </a:ext>
            </a:extLst>
          </p:cNvPr>
          <p:cNvSpPr txBox="1"/>
          <p:nvPr/>
        </p:nvSpPr>
        <p:spPr>
          <a:xfrm>
            <a:off x="789038" y="1476139"/>
            <a:ext cx="11147323" cy="3816429"/>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Work Sans" pitchFamily="2" charset="0"/>
              </a:rPr>
              <a:t>SQL Server does not have any statement that directly renames a table. However, it does provide you with a stored procedure named </a:t>
            </a:r>
            <a:r>
              <a:rPr lang="en-US" sz="2200" dirty="0" err="1">
                <a:solidFill>
                  <a:srgbClr val="C00000"/>
                </a:solidFill>
                <a:latin typeface="Work Sans" pitchFamily="2" charset="0"/>
              </a:rPr>
              <a:t>sp_rename</a:t>
            </a:r>
            <a:r>
              <a:rPr lang="en-US" sz="2200" dirty="0">
                <a:solidFill>
                  <a:srgbClr val="000000"/>
                </a:solidFill>
                <a:latin typeface="Work Sans" pitchFamily="2" charset="0"/>
              </a:rPr>
              <a:t> that allows you to change the name of a table.</a:t>
            </a:r>
          </a:p>
          <a:p>
            <a:pPr marL="342900" indent="-342900">
              <a:buFont typeface="Arial" panose="020B0604020202020204" pitchFamily="34" charset="0"/>
              <a:buChar char="•"/>
            </a:pPr>
            <a:endParaRPr lang="en-US" sz="2200" dirty="0">
              <a:solidFill>
                <a:srgbClr val="000000"/>
              </a:solidFill>
              <a:latin typeface="Work Sans" pitchFamily="2" charset="0"/>
            </a:endParaRPr>
          </a:p>
          <a:p>
            <a:r>
              <a:rPr lang="en-US" sz="2200" dirty="0">
                <a:solidFill>
                  <a:srgbClr val="000000"/>
                </a:solidFill>
                <a:latin typeface="Work Sans" pitchFamily="2" charset="0"/>
              </a:rPr>
              <a:t>		EXEC </a:t>
            </a:r>
            <a:r>
              <a:rPr lang="en-US" sz="2200" dirty="0" err="1">
                <a:solidFill>
                  <a:srgbClr val="000000"/>
                </a:solidFill>
                <a:latin typeface="Work Sans" pitchFamily="2" charset="0"/>
              </a:rPr>
              <a:t>sp_rename</a:t>
            </a:r>
            <a:r>
              <a:rPr lang="en-US" sz="2200" dirty="0">
                <a:solidFill>
                  <a:srgbClr val="000000"/>
                </a:solidFill>
                <a:latin typeface="Work Sans" pitchFamily="2" charset="0"/>
              </a:rPr>
              <a:t> '</a:t>
            </a:r>
            <a:r>
              <a:rPr lang="en-US" sz="2200" dirty="0" err="1">
                <a:solidFill>
                  <a:srgbClr val="000000"/>
                </a:solidFill>
                <a:latin typeface="Work Sans" pitchFamily="2" charset="0"/>
              </a:rPr>
              <a:t>old_table_name</a:t>
            </a:r>
            <a:r>
              <a:rPr lang="en-US" sz="2200" dirty="0">
                <a:solidFill>
                  <a:srgbClr val="000000"/>
                </a:solidFill>
                <a:latin typeface="Work Sans" pitchFamily="2" charset="0"/>
              </a:rPr>
              <a:t>', '</a:t>
            </a:r>
            <a:r>
              <a:rPr lang="en-US" sz="2200" dirty="0" err="1">
                <a:solidFill>
                  <a:srgbClr val="000000"/>
                </a:solidFill>
                <a:latin typeface="Work Sans" pitchFamily="2" charset="0"/>
              </a:rPr>
              <a:t>new_table_name</a:t>
            </a:r>
            <a:r>
              <a:rPr lang="en-US" sz="2200" dirty="0">
                <a:solidFill>
                  <a:srgbClr val="000000"/>
                </a:solidFill>
                <a:latin typeface="Work Sans" pitchFamily="2" charset="0"/>
              </a:rPr>
              <a:t>’</a:t>
            </a:r>
          </a:p>
          <a:p>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 DROP TABLE [IF EXISTS]  [</a:t>
            </a:r>
            <a:r>
              <a:rPr lang="en-US" sz="2200" dirty="0" err="1">
                <a:solidFill>
                  <a:srgbClr val="000000"/>
                </a:solidFill>
                <a:latin typeface="Work Sans" pitchFamily="2" charset="0"/>
              </a:rPr>
              <a:t>database_name</a:t>
            </a:r>
            <a:r>
              <a:rPr lang="en-US" sz="2200" dirty="0">
                <a:solidFill>
                  <a:srgbClr val="000000"/>
                </a:solidFill>
                <a:latin typeface="Work Sans" pitchFamily="2" charset="0"/>
              </a:rPr>
              <a:t>.][</a:t>
            </a:r>
            <a:r>
              <a:rPr lang="en-US" sz="2200" dirty="0" err="1">
                <a:solidFill>
                  <a:srgbClr val="000000"/>
                </a:solidFill>
                <a:latin typeface="Work Sans" pitchFamily="2" charset="0"/>
              </a:rPr>
              <a:t>schema_name</a:t>
            </a:r>
            <a:r>
              <a:rPr lang="en-US" sz="2200" dirty="0">
                <a:solidFill>
                  <a:srgbClr val="000000"/>
                </a:solidFill>
                <a:latin typeface="Work Sans" pitchFamily="2" charset="0"/>
              </a:rPr>
              <a:t>.]</a:t>
            </a:r>
            <a:r>
              <a:rPr lang="en-US" sz="2200" dirty="0" err="1">
                <a:solidFill>
                  <a:srgbClr val="000000"/>
                </a:solidFill>
                <a:latin typeface="Work Sans" pitchFamily="2" charset="0"/>
              </a:rPr>
              <a:t>table_name</a:t>
            </a:r>
            <a:r>
              <a:rPr lang="en-US" sz="2200" dirty="0">
                <a:solidFill>
                  <a:srgbClr val="000000"/>
                </a:solidFill>
                <a:latin typeface="Work Sans" pitchFamily="2" charset="0"/>
              </a:rPr>
              <a:t>;</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TRUNCATE TABLE [</a:t>
            </a:r>
            <a:r>
              <a:rPr lang="en-US" sz="2200" dirty="0" err="1">
                <a:solidFill>
                  <a:srgbClr val="000000"/>
                </a:solidFill>
                <a:latin typeface="Work Sans" pitchFamily="2" charset="0"/>
              </a:rPr>
              <a:t>database_name</a:t>
            </a:r>
            <a:r>
              <a:rPr lang="en-US" sz="2200" dirty="0">
                <a:solidFill>
                  <a:srgbClr val="000000"/>
                </a:solidFill>
                <a:latin typeface="Work Sans" pitchFamily="2" charset="0"/>
              </a:rPr>
              <a:t>.][</a:t>
            </a:r>
            <a:r>
              <a:rPr lang="en-US" sz="2200" dirty="0" err="1">
                <a:solidFill>
                  <a:srgbClr val="000000"/>
                </a:solidFill>
                <a:latin typeface="Work Sans" pitchFamily="2" charset="0"/>
              </a:rPr>
              <a:t>schema_name</a:t>
            </a:r>
            <a:r>
              <a:rPr lang="en-US" sz="2200" dirty="0">
                <a:solidFill>
                  <a:srgbClr val="000000"/>
                </a:solidFill>
                <a:latin typeface="Work Sans" pitchFamily="2" charset="0"/>
              </a:rPr>
              <a:t>.]</a:t>
            </a:r>
            <a:r>
              <a:rPr lang="en-US" sz="2200" dirty="0" err="1">
                <a:solidFill>
                  <a:srgbClr val="000000"/>
                </a:solidFill>
                <a:latin typeface="Work Sans" pitchFamily="2" charset="0"/>
              </a:rPr>
              <a:t>table_name</a:t>
            </a:r>
            <a:r>
              <a:rPr lang="en-US" sz="2200" dirty="0">
                <a:solidFill>
                  <a:srgbClr val="000000"/>
                </a:solidFill>
                <a:latin typeface="Work Sans" pitchFamily="2" charset="0"/>
              </a:rPr>
              <a:t>;</a:t>
            </a:r>
          </a:p>
          <a:p>
            <a:pPr marL="342900" indent="-342900">
              <a:buFont typeface="Arial" panose="020B0604020202020204" pitchFamily="34" charset="0"/>
              <a:buChar char="•"/>
            </a:pPr>
            <a:endParaRPr lang="en-US" sz="2200" dirty="0">
              <a:solidFill>
                <a:srgbClr val="000000"/>
              </a:solidFill>
              <a:latin typeface="Work Sans" pitchFamily="2" charset="0"/>
            </a:endParaRPr>
          </a:p>
          <a:p>
            <a:endParaRPr lang="en-US" sz="2200" dirty="0">
              <a:solidFill>
                <a:srgbClr val="000000"/>
              </a:solidFill>
              <a:latin typeface="Work Sans" pitchFamily="2" charset="0"/>
            </a:endParaRPr>
          </a:p>
        </p:txBody>
      </p:sp>
    </p:spTree>
    <p:extLst>
      <p:ext uri="{BB962C8B-B14F-4D97-AF65-F5344CB8AC3E}">
        <p14:creationId xmlns:p14="http://schemas.microsoft.com/office/powerpoint/2010/main" val="346643715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Truncate</a:t>
            </a:r>
            <a:r>
              <a:rPr kumimoji="0" lang="fr-FR" sz="2800" b="1" i="0" u="none" strike="noStrike" kern="0" cap="none" spc="-100" normalizeH="0" noProof="0" dirty="0">
                <a:ln>
                  <a:noFill/>
                </a:ln>
                <a:solidFill>
                  <a:srgbClr val="111111"/>
                </a:solidFill>
                <a:effectLst/>
                <a:uLnTx/>
                <a:uFillTx/>
                <a:latin typeface="Arial" panose="020B0604020202020204" pitchFamily="34" charset="0"/>
              </a:rPr>
              <a:t> Table Vs.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Delete</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All</a:t>
            </a:r>
          </a:p>
        </p:txBody>
      </p:sp>
      <p:sp>
        <p:nvSpPr>
          <p:cNvPr id="4" name="TextBox 3">
            <a:extLst>
              <a:ext uri="{FF2B5EF4-FFF2-40B4-BE49-F238E27FC236}">
                <a16:creationId xmlns:a16="http://schemas.microsoft.com/office/drawing/2014/main" id="{9210EA22-8A25-FEDE-1A28-07B54841743F}"/>
              </a:ext>
            </a:extLst>
          </p:cNvPr>
          <p:cNvSpPr txBox="1"/>
          <p:nvPr/>
        </p:nvSpPr>
        <p:spPr>
          <a:xfrm>
            <a:off x="325078" y="917912"/>
            <a:ext cx="11541843" cy="5940088"/>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The TRUNCATE TABLE has the following advantages over the DELETE statement:</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457200" indent="-457200">
              <a:buAutoNum type="arabicParenR"/>
            </a:pPr>
            <a:r>
              <a:rPr lang="en-US" sz="2000" dirty="0">
                <a:solidFill>
                  <a:srgbClr val="C00000"/>
                </a:solidFill>
                <a:latin typeface="Work Sans" pitchFamily="2" charset="0"/>
              </a:rPr>
              <a:t>Use less transaction log  </a:t>
            </a:r>
          </a:p>
          <a:p>
            <a:endParaRPr lang="en-US" sz="2000" dirty="0">
              <a:solidFill>
                <a:srgbClr val="C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The DELETE statement </a:t>
            </a:r>
            <a:r>
              <a:rPr lang="en-US" sz="2000" b="1" dirty="0">
                <a:solidFill>
                  <a:srgbClr val="000000"/>
                </a:solidFill>
                <a:latin typeface="Work Sans" pitchFamily="2" charset="0"/>
              </a:rPr>
              <a:t>removes rows one at a time and inserts an entry in the transaction log for each removed row</a:t>
            </a:r>
            <a:r>
              <a:rPr lang="en-US" sz="2000" dirty="0">
                <a:solidFill>
                  <a:srgbClr val="000000"/>
                </a:solidFill>
                <a:latin typeface="Work Sans" pitchFamily="2" charset="0"/>
              </a:rPr>
              <a:t>. On the other hand, the TRUNCATE TABLE statement deletes the data by deallocating the data pages used to store the table data and inserts only the page deallocations in the transaction logs.</a:t>
            </a:r>
          </a:p>
          <a:p>
            <a:pPr marL="342900" indent="-342900">
              <a:buFont typeface="Arial" panose="020B0604020202020204" pitchFamily="34" charset="0"/>
              <a:buChar char="•"/>
            </a:pPr>
            <a:endParaRPr lang="en-US" sz="2000" dirty="0">
              <a:solidFill>
                <a:srgbClr val="000000"/>
              </a:solidFill>
              <a:latin typeface="Work Sans" pitchFamily="2" charset="0"/>
            </a:endParaRPr>
          </a:p>
          <a:p>
            <a:r>
              <a:rPr lang="en-US" sz="2000" dirty="0">
                <a:solidFill>
                  <a:srgbClr val="C00000"/>
                </a:solidFill>
                <a:latin typeface="Work Sans" pitchFamily="2" charset="0"/>
              </a:rPr>
              <a:t>2) Use fewer locks</a:t>
            </a:r>
          </a:p>
          <a:p>
            <a:endParaRPr lang="en-US" sz="2000" dirty="0">
              <a:solidFill>
                <a:srgbClr val="C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When the DELETE statement is executed using a row lock, </a:t>
            </a:r>
            <a:r>
              <a:rPr lang="en-US" sz="2000" b="1" dirty="0">
                <a:solidFill>
                  <a:srgbClr val="000000"/>
                </a:solidFill>
                <a:latin typeface="Work Sans" pitchFamily="2" charset="0"/>
              </a:rPr>
              <a:t>each row in the table is locked for removal</a:t>
            </a:r>
            <a:r>
              <a:rPr lang="en-US" sz="2000" dirty="0">
                <a:solidFill>
                  <a:srgbClr val="000000"/>
                </a:solidFill>
                <a:latin typeface="Work Sans" pitchFamily="2" charset="0"/>
              </a:rPr>
              <a:t>. The TRUNCATE TABLE locks the table and pages, not each row.</a:t>
            </a:r>
          </a:p>
          <a:p>
            <a:pPr marL="342900" indent="-342900">
              <a:buFont typeface="Arial" panose="020B0604020202020204" pitchFamily="34" charset="0"/>
              <a:buChar char="•"/>
            </a:pPr>
            <a:endParaRPr lang="en-US" sz="2000" dirty="0">
              <a:solidFill>
                <a:srgbClr val="000000"/>
              </a:solidFill>
              <a:latin typeface="Work Sans" pitchFamily="2" charset="0"/>
            </a:endParaRPr>
          </a:p>
          <a:p>
            <a:r>
              <a:rPr lang="en-US" sz="2000" dirty="0">
                <a:solidFill>
                  <a:srgbClr val="C00000"/>
                </a:solidFill>
                <a:latin typeface="Work Sans" pitchFamily="2" charset="0"/>
              </a:rPr>
              <a:t>3) Identity reset</a:t>
            </a:r>
          </a:p>
          <a:p>
            <a:endParaRPr lang="en-US" sz="2000" dirty="0">
              <a:solidFill>
                <a:srgbClr val="C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If the table to be truncated has an identity column, the counter for that column is reset to the seed value when data is deleted by the TRUNCATE TABLE statement but not the DELETE statement.</a:t>
            </a:r>
          </a:p>
        </p:txBody>
      </p:sp>
    </p:spTree>
    <p:extLst>
      <p:ext uri="{BB962C8B-B14F-4D97-AF65-F5344CB8AC3E}">
        <p14:creationId xmlns:p14="http://schemas.microsoft.com/office/powerpoint/2010/main" val="25981802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Temporary</a:t>
            </a:r>
            <a:r>
              <a:rPr kumimoji="0" lang="fr-FR" sz="2800" b="1" i="0" u="none" strike="noStrike" kern="0" cap="none" spc="-100" normalizeH="0" noProof="0" dirty="0">
                <a:ln>
                  <a:noFill/>
                </a:ln>
                <a:solidFill>
                  <a:srgbClr val="111111"/>
                </a:solidFill>
                <a:effectLst/>
                <a:uLnTx/>
                <a:uFillTx/>
                <a:latin typeface="Arial" panose="020B0604020202020204" pitchFamily="34" charset="0"/>
              </a:rPr>
              <a:t> Tables </a:t>
            </a:r>
          </a:p>
        </p:txBody>
      </p:sp>
      <p:sp>
        <p:nvSpPr>
          <p:cNvPr id="4" name="TextBox 3">
            <a:extLst>
              <a:ext uri="{FF2B5EF4-FFF2-40B4-BE49-F238E27FC236}">
                <a16:creationId xmlns:a16="http://schemas.microsoft.com/office/drawing/2014/main" id="{9210EA22-8A25-FEDE-1A28-07B54841743F}"/>
              </a:ext>
            </a:extLst>
          </p:cNvPr>
          <p:cNvSpPr txBox="1"/>
          <p:nvPr/>
        </p:nvSpPr>
        <p:spPr>
          <a:xfrm>
            <a:off x="511891" y="1399692"/>
            <a:ext cx="11541843" cy="3477875"/>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Temporary tables in SQL Server also known as temp tables are used by database developers and DBAs </a:t>
            </a:r>
            <a:r>
              <a:rPr lang="en-US" sz="2000" b="1" dirty="0">
                <a:solidFill>
                  <a:srgbClr val="000000"/>
                </a:solidFill>
                <a:latin typeface="Work Sans" pitchFamily="2" charset="0"/>
              </a:rPr>
              <a:t>to store data temporarily </a:t>
            </a:r>
            <a:r>
              <a:rPr lang="en-US" sz="2000" dirty="0">
                <a:solidFill>
                  <a:srgbClr val="000000"/>
                </a:solidFill>
                <a:latin typeface="Work Sans" pitchFamily="2" charset="0"/>
              </a:rPr>
              <a:t>and work on this data for faster performance</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Temporary tables are stored in </a:t>
            </a:r>
            <a:r>
              <a:rPr lang="en-US" sz="2000" dirty="0" err="1">
                <a:solidFill>
                  <a:srgbClr val="000000"/>
                </a:solidFill>
                <a:latin typeface="Work Sans" pitchFamily="2" charset="0"/>
              </a:rPr>
              <a:t>TempDB</a:t>
            </a:r>
            <a:endParaRPr lang="en-US" sz="2000" dirty="0">
              <a:solidFill>
                <a:srgbClr val="000000"/>
              </a:solidFill>
              <a:latin typeface="Work Sans" pitchFamily="2" charset="0"/>
            </a:endParaRPr>
          </a:p>
          <a:p>
            <a:pPr marL="342900" indent="-342900">
              <a:buFont typeface="Arial" panose="020B0604020202020204" pitchFamily="34" charset="0"/>
              <a:buChar char="•"/>
            </a:pPr>
            <a:endParaRPr lang="en-US" sz="2000" dirty="0">
              <a:solidFill>
                <a:srgbClr val="000000"/>
              </a:solidFill>
              <a:latin typeface="Work Sans" pitchFamily="2" charset="0"/>
            </a:endParaRPr>
          </a:p>
          <a:p>
            <a:r>
              <a:rPr lang="en-US" sz="2000" dirty="0">
                <a:solidFill>
                  <a:srgbClr val="000000"/>
                </a:solidFill>
                <a:latin typeface="Work Sans" pitchFamily="2" charset="0"/>
              </a:rPr>
              <a:t>	create table #table_name</a:t>
            </a:r>
          </a:p>
          <a:p>
            <a:r>
              <a:rPr lang="en-US" sz="2000" dirty="0">
                <a:solidFill>
                  <a:srgbClr val="000000"/>
                </a:solidFill>
                <a:latin typeface="Work Sans" pitchFamily="2" charset="0"/>
              </a:rPr>
              <a:t>	(</a:t>
            </a:r>
          </a:p>
          <a:p>
            <a:r>
              <a:rPr lang="en-US" sz="2000" dirty="0">
                <a:solidFill>
                  <a:srgbClr val="000000"/>
                </a:solidFill>
                <a:latin typeface="Work Sans" pitchFamily="2" charset="0"/>
              </a:rPr>
              <a:t>		</a:t>
            </a:r>
            <a:r>
              <a:rPr lang="en-US" sz="2000" dirty="0" err="1">
                <a:solidFill>
                  <a:srgbClr val="000000"/>
                </a:solidFill>
                <a:latin typeface="Work Sans" pitchFamily="2" charset="0"/>
              </a:rPr>
              <a:t>column_name</a:t>
            </a:r>
            <a:r>
              <a:rPr lang="en-US" sz="2000" dirty="0">
                <a:solidFill>
                  <a:srgbClr val="000000"/>
                </a:solidFill>
                <a:latin typeface="Work Sans" pitchFamily="2" charset="0"/>
              </a:rPr>
              <a:t> varchar(20),</a:t>
            </a:r>
          </a:p>
          <a:p>
            <a:r>
              <a:rPr lang="en-US" sz="2000" dirty="0">
                <a:solidFill>
                  <a:srgbClr val="000000"/>
                </a:solidFill>
                <a:latin typeface="Work Sans" pitchFamily="2" charset="0"/>
              </a:rPr>
              <a:t>		</a:t>
            </a:r>
            <a:r>
              <a:rPr lang="en-US" sz="2000" dirty="0" err="1">
                <a:solidFill>
                  <a:srgbClr val="000000"/>
                </a:solidFill>
                <a:latin typeface="Work Sans" pitchFamily="2" charset="0"/>
              </a:rPr>
              <a:t>column_no</a:t>
            </a:r>
            <a:r>
              <a:rPr lang="en-US" sz="2000" dirty="0">
                <a:solidFill>
                  <a:srgbClr val="000000"/>
                </a:solidFill>
                <a:latin typeface="Work Sans" pitchFamily="2" charset="0"/>
              </a:rPr>
              <a:t> int</a:t>
            </a:r>
          </a:p>
          <a:p>
            <a:r>
              <a:rPr lang="en-US" sz="2000" dirty="0">
                <a:solidFill>
                  <a:srgbClr val="000000"/>
                </a:solidFill>
                <a:latin typeface="Work Sans" pitchFamily="2" charset="0"/>
              </a:rPr>
              <a:t>	)</a:t>
            </a:r>
          </a:p>
        </p:txBody>
      </p:sp>
    </p:spTree>
    <p:extLst>
      <p:ext uri="{BB962C8B-B14F-4D97-AF65-F5344CB8AC3E}">
        <p14:creationId xmlns:p14="http://schemas.microsoft.com/office/powerpoint/2010/main" val="250346051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Data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Definition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Synonym</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511891" y="1399692"/>
            <a:ext cx="11541843" cy="224676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In SQL Server, a synonym is an alias or alternative name for a database object such as a table, view, stored procedure, user-defined function, and sequence.</a:t>
            </a:r>
          </a:p>
          <a:p>
            <a:pPr marL="342900" indent="-342900">
              <a:buFont typeface="Arial" panose="020B0604020202020204" pitchFamily="34" charset="0"/>
              <a:buChar char="•"/>
            </a:pPr>
            <a:endParaRPr lang="en-US" sz="2000" dirty="0">
              <a:solidFill>
                <a:srgbClr val="000000"/>
              </a:solidFill>
              <a:latin typeface="Work Sans" pitchFamily="2" charset="0"/>
            </a:endParaRPr>
          </a:p>
          <a:p>
            <a:r>
              <a:rPr lang="en-US" sz="2000" dirty="0">
                <a:solidFill>
                  <a:srgbClr val="000000"/>
                </a:solidFill>
                <a:latin typeface="Work Sans" pitchFamily="2" charset="0"/>
              </a:rPr>
              <a:t>	CREATE SYNONYM [ schema_name_1. ] </a:t>
            </a:r>
            <a:r>
              <a:rPr lang="en-US" sz="2000" dirty="0" err="1">
                <a:solidFill>
                  <a:srgbClr val="000000"/>
                </a:solidFill>
                <a:latin typeface="Work Sans" pitchFamily="2" charset="0"/>
              </a:rPr>
              <a:t>synonym_name</a:t>
            </a:r>
            <a:r>
              <a:rPr lang="en-US" sz="2000" dirty="0">
                <a:solidFill>
                  <a:srgbClr val="000000"/>
                </a:solidFill>
                <a:latin typeface="Work Sans" pitchFamily="2" charset="0"/>
              </a:rPr>
              <a:t>  FOR object;</a:t>
            </a:r>
          </a:p>
          <a:p>
            <a:endParaRPr lang="en-US" sz="2000" dirty="0">
              <a:solidFill>
                <a:srgbClr val="000000"/>
              </a:solidFill>
              <a:latin typeface="Work Sans" pitchFamily="2" charset="0"/>
            </a:endParaRPr>
          </a:p>
          <a:p>
            <a:r>
              <a:rPr lang="en-US" sz="2000" dirty="0">
                <a:solidFill>
                  <a:srgbClr val="000000"/>
                </a:solidFill>
                <a:latin typeface="Work Sans" pitchFamily="2" charset="0"/>
              </a:rPr>
              <a:t>	</a:t>
            </a:r>
            <a:r>
              <a:rPr lang="en-US" sz="2000" dirty="0" err="1">
                <a:solidFill>
                  <a:srgbClr val="000000"/>
                </a:solidFill>
                <a:latin typeface="Work Sans" pitchFamily="2" charset="0"/>
              </a:rPr>
              <a:t>sys.synonyms</a:t>
            </a:r>
            <a:endParaRPr lang="en-US" sz="2000" dirty="0">
              <a:solidFill>
                <a:srgbClr val="000000"/>
              </a:solidFill>
              <a:latin typeface="Work Sans" pitchFamily="2" charset="0"/>
            </a:endParaRPr>
          </a:p>
          <a:p>
            <a:endParaRPr lang="en-US" sz="2000" dirty="0">
              <a:solidFill>
                <a:srgbClr val="000000"/>
              </a:solidFill>
              <a:latin typeface="Work Sans" pitchFamily="2" charset="0"/>
            </a:endParaRPr>
          </a:p>
        </p:txBody>
      </p:sp>
    </p:spTree>
    <p:extLst>
      <p:ext uri="{BB962C8B-B14F-4D97-AF65-F5344CB8AC3E}">
        <p14:creationId xmlns:p14="http://schemas.microsoft.com/office/powerpoint/2010/main" val="253423584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6705599"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Select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Into</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511891" y="1399692"/>
            <a:ext cx="11541843" cy="4093428"/>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The SELECT INTO statement creates a new table and inserts rows from the query into it.</a:t>
            </a:r>
          </a:p>
          <a:p>
            <a:pPr marL="342900" indent="-342900">
              <a:buFont typeface="Arial" panose="020B0604020202020204" pitchFamily="34" charset="0"/>
              <a:buChar char="•"/>
            </a:pPr>
            <a:endParaRPr lang="en-US" sz="2000" dirty="0">
              <a:solidFill>
                <a:srgbClr val="000000"/>
              </a:solidFill>
              <a:latin typeface="Work Sans" pitchFamily="2" charset="0"/>
            </a:endParaRPr>
          </a:p>
          <a:p>
            <a:r>
              <a:rPr lang="en-US" sz="2000" dirty="0">
                <a:solidFill>
                  <a:srgbClr val="000000"/>
                </a:solidFill>
                <a:latin typeface="Work Sans" pitchFamily="2" charset="0"/>
              </a:rPr>
              <a:t>		SELECT </a:t>
            </a:r>
          </a:p>
          <a:p>
            <a:r>
              <a:rPr lang="en-US" sz="2000" dirty="0">
                <a:solidFill>
                  <a:srgbClr val="000000"/>
                </a:solidFill>
                <a:latin typeface="Work Sans" pitchFamily="2" charset="0"/>
              </a:rPr>
              <a:t>			</a:t>
            </a:r>
            <a:r>
              <a:rPr lang="en-US" sz="2000" dirty="0" err="1">
                <a:solidFill>
                  <a:srgbClr val="000000"/>
                </a:solidFill>
                <a:latin typeface="Work Sans" pitchFamily="2" charset="0"/>
              </a:rPr>
              <a:t>select_list</a:t>
            </a:r>
            <a:endParaRPr lang="en-US" sz="2000" dirty="0">
              <a:solidFill>
                <a:srgbClr val="000000"/>
              </a:solidFill>
              <a:latin typeface="Work Sans" pitchFamily="2" charset="0"/>
            </a:endParaRPr>
          </a:p>
          <a:p>
            <a:r>
              <a:rPr lang="en-US" sz="2000" dirty="0">
                <a:solidFill>
                  <a:srgbClr val="000000"/>
                </a:solidFill>
                <a:latin typeface="Work Sans" pitchFamily="2" charset="0"/>
              </a:rPr>
              <a:t>		INTO </a:t>
            </a:r>
          </a:p>
          <a:p>
            <a:r>
              <a:rPr lang="en-US" sz="2000" dirty="0">
                <a:solidFill>
                  <a:srgbClr val="000000"/>
                </a:solidFill>
                <a:latin typeface="Work Sans" pitchFamily="2" charset="0"/>
              </a:rPr>
              <a:t>			destination</a:t>
            </a:r>
          </a:p>
          <a:p>
            <a:r>
              <a:rPr lang="en-US" sz="2000" dirty="0">
                <a:solidFill>
                  <a:srgbClr val="000000"/>
                </a:solidFill>
                <a:latin typeface="Work Sans" pitchFamily="2" charset="0"/>
              </a:rPr>
              <a:t>		FROM </a:t>
            </a:r>
          </a:p>
          <a:p>
            <a:r>
              <a:rPr lang="en-US" sz="2000" dirty="0">
                <a:solidFill>
                  <a:srgbClr val="000000"/>
                </a:solidFill>
                <a:latin typeface="Work Sans" pitchFamily="2" charset="0"/>
              </a:rPr>
              <a:t>			source</a:t>
            </a:r>
          </a:p>
          <a:p>
            <a:endParaRPr lang="en-US" sz="2000" dirty="0">
              <a:solidFill>
                <a:srgbClr val="000000"/>
              </a:solidFill>
              <a:latin typeface="Work Sans" pitchFamily="2" charset="0"/>
            </a:endParaRPr>
          </a:p>
          <a:p>
            <a:r>
              <a:rPr lang="en-US" sz="2000" dirty="0">
                <a:solidFill>
                  <a:srgbClr val="000000"/>
                </a:solidFill>
                <a:latin typeface="Work Sans" pitchFamily="2" charset="0"/>
              </a:rPr>
              <a:t>		[WHERE condition]</a:t>
            </a:r>
          </a:p>
          <a:p>
            <a:endParaRPr lang="en-US" sz="2000" dirty="0">
              <a:solidFill>
                <a:srgbClr val="000000"/>
              </a:solidFill>
              <a:latin typeface="Work Sans" pitchFamily="2" charset="0"/>
            </a:endParaRPr>
          </a:p>
          <a:p>
            <a:r>
              <a:rPr lang="en-US" sz="2000" dirty="0">
                <a:solidFill>
                  <a:srgbClr val="000000"/>
                </a:solidFill>
                <a:latin typeface="Work Sans" pitchFamily="2" charset="0"/>
              </a:rPr>
              <a:t>	</a:t>
            </a:r>
          </a:p>
        </p:txBody>
      </p:sp>
    </p:spTree>
    <p:extLst>
      <p:ext uri="{BB962C8B-B14F-4D97-AF65-F5344CB8AC3E}">
        <p14:creationId xmlns:p14="http://schemas.microsoft.com/office/powerpoint/2010/main" val="306186808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SQL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Constraints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511891" y="1399692"/>
            <a:ext cx="11541843" cy="4401205"/>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SQL constraints are used to specify rules for the data in a table</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Constraints can be column level or table level.</a:t>
            </a:r>
          </a:p>
          <a:p>
            <a:pPr marL="342900" indent="-342900">
              <a:buFont typeface="Arial" panose="020B0604020202020204" pitchFamily="34" charset="0"/>
              <a:buChar char="•"/>
            </a:pPr>
            <a:endParaRPr lang="en-US" sz="2000" dirty="0">
              <a:solidFill>
                <a:srgbClr val="000000"/>
              </a:solidFill>
              <a:latin typeface="Work Sans" pitchFamily="2" charset="0"/>
            </a:endParaRPr>
          </a:p>
          <a:p>
            <a:r>
              <a:rPr lang="en-US" sz="2000" dirty="0">
                <a:solidFill>
                  <a:srgbClr val="000000"/>
                </a:solidFill>
                <a:latin typeface="Work Sans" pitchFamily="2" charset="0"/>
              </a:rPr>
              <a:t>The following constraints are commonly used in SQL:</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C00000"/>
                </a:solidFill>
                <a:latin typeface="Work Sans" pitchFamily="2" charset="0"/>
              </a:rPr>
              <a:t>NOT NULL </a:t>
            </a:r>
            <a:r>
              <a:rPr lang="en-US" sz="2000" dirty="0">
                <a:solidFill>
                  <a:srgbClr val="000000"/>
                </a:solidFill>
                <a:latin typeface="Work Sans" pitchFamily="2" charset="0"/>
              </a:rPr>
              <a:t>- Ensures that a column cannot have a NULL value</a:t>
            </a:r>
          </a:p>
          <a:p>
            <a:pPr marL="342900" indent="-342900">
              <a:buFont typeface="Arial" panose="020B0604020202020204" pitchFamily="34" charset="0"/>
              <a:buChar char="•"/>
            </a:pPr>
            <a:r>
              <a:rPr lang="en-US" sz="2000" dirty="0">
                <a:solidFill>
                  <a:srgbClr val="C00000"/>
                </a:solidFill>
                <a:latin typeface="Work Sans" pitchFamily="2" charset="0"/>
              </a:rPr>
              <a:t>UNIQUE </a:t>
            </a:r>
            <a:r>
              <a:rPr lang="en-US" sz="2000" dirty="0">
                <a:solidFill>
                  <a:srgbClr val="000000"/>
                </a:solidFill>
                <a:latin typeface="Work Sans" pitchFamily="2" charset="0"/>
              </a:rPr>
              <a:t>- Ensures that all values in a column are different</a:t>
            </a:r>
          </a:p>
          <a:p>
            <a:pPr marL="342900" indent="-342900">
              <a:buFont typeface="Arial" panose="020B0604020202020204" pitchFamily="34" charset="0"/>
              <a:buChar char="•"/>
            </a:pPr>
            <a:r>
              <a:rPr lang="en-US" sz="2000" dirty="0">
                <a:solidFill>
                  <a:srgbClr val="C00000"/>
                </a:solidFill>
                <a:latin typeface="Work Sans" pitchFamily="2" charset="0"/>
              </a:rPr>
              <a:t>PRIMARY KEY</a:t>
            </a:r>
            <a:r>
              <a:rPr lang="en-US" sz="2000" dirty="0">
                <a:solidFill>
                  <a:srgbClr val="000000"/>
                </a:solidFill>
                <a:latin typeface="Work Sans" pitchFamily="2" charset="0"/>
              </a:rPr>
              <a:t> - A combination of a NOT NULL and UNIQUE. Uniquely identifies each row in a table</a:t>
            </a:r>
          </a:p>
          <a:p>
            <a:pPr marL="342900" indent="-342900">
              <a:buFont typeface="Arial" panose="020B0604020202020204" pitchFamily="34" charset="0"/>
              <a:buChar char="•"/>
            </a:pPr>
            <a:r>
              <a:rPr lang="en-US" sz="2000" dirty="0">
                <a:solidFill>
                  <a:srgbClr val="C00000"/>
                </a:solidFill>
                <a:latin typeface="Work Sans" pitchFamily="2" charset="0"/>
              </a:rPr>
              <a:t>FOREIGN KEY</a:t>
            </a:r>
            <a:r>
              <a:rPr lang="en-US" sz="2000" dirty="0">
                <a:solidFill>
                  <a:srgbClr val="000000"/>
                </a:solidFill>
                <a:latin typeface="Work Sans" pitchFamily="2" charset="0"/>
              </a:rPr>
              <a:t> - Prevents actions that would destroy links between tables</a:t>
            </a:r>
          </a:p>
          <a:p>
            <a:pPr marL="342900" indent="-342900">
              <a:buFont typeface="Arial" panose="020B0604020202020204" pitchFamily="34" charset="0"/>
              <a:buChar char="•"/>
            </a:pPr>
            <a:r>
              <a:rPr lang="en-US" sz="2000" dirty="0">
                <a:solidFill>
                  <a:srgbClr val="C00000"/>
                </a:solidFill>
                <a:latin typeface="Work Sans" pitchFamily="2" charset="0"/>
              </a:rPr>
              <a:t>CHECK</a:t>
            </a:r>
            <a:r>
              <a:rPr lang="en-US" sz="2000" dirty="0">
                <a:solidFill>
                  <a:srgbClr val="000000"/>
                </a:solidFill>
                <a:latin typeface="Work Sans" pitchFamily="2" charset="0"/>
              </a:rPr>
              <a:t> - Ensures that the values in a column satisfies a specific condition</a:t>
            </a:r>
          </a:p>
          <a:p>
            <a:pPr marL="342900" indent="-342900">
              <a:buFont typeface="Arial" panose="020B0604020202020204" pitchFamily="34" charset="0"/>
              <a:buChar char="•"/>
            </a:pPr>
            <a:r>
              <a:rPr lang="en-US" sz="2000" dirty="0">
                <a:solidFill>
                  <a:srgbClr val="C00000"/>
                </a:solidFill>
                <a:latin typeface="Work Sans" pitchFamily="2" charset="0"/>
              </a:rPr>
              <a:t>DEFAULT </a:t>
            </a:r>
            <a:r>
              <a:rPr lang="en-US" sz="2000" dirty="0">
                <a:solidFill>
                  <a:srgbClr val="000000"/>
                </a:solidFill>
                <a:latin typeface="Work Sans" pitchFamily="2" charset="0"/>
              </a:rPr>
              <a:t>- Sets a default value for a column if no value is specified</a:t>
            </a:r>
          </a:p>
          <a:p>
            <a:pPr marL="342900" indent="-342900">
              <a:buFont typeface="Arial" panose="020B0604020202020204" pitchFamily="34" charset="0"/>
              <a:buChar char="•"/>
            </a:pPr>
            <a:r>
              <a:rPr lang="en-US" sz="2000" dirty="0">
                <a:solidFill>
                  <a:srgbClr val="C00000"/>
                </a:solidFill>
                <a:latin typeface="Work Sans" pitchFamily="2" charset="0"/>
              </a:rPr>
              <a:t>CREATE INDEX</a:t>
            </a:r>
            <a:r>
              <a:rPr lang="en-US" sz="2000" dirty="0">
                <a:solidFill>
                  <a:srgbClr val="000000"/>
                </a:solidFill>
                <a:latin typeface="Work Sans" pitchFamily="2" charset="0"/>
              </a:rPr>
              <a:t> - Used to create and retrieve data from the database very quickly</a:t>
            </a:r>
          </a:p>
        </p:txBody>
      </p:sp>
    </p:spTree>
    <p:extLst>
      <p:ext uri="{BB962C8B-B14F-4D97-AF65-F5344CB8AC3E}">
        <p14:creationId xmlns:p14="http://schemas.microsoft.com/office/powerpoint/2010/main" val="1111109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550D86-7E96-55D6-B2DA-49D84AEAE1B8}"/>
              </a:ext>
            </a:extLst>
          </p:cNvPr>
          <p:cNvSpPr txBox="1"/>
          <p:nvPr/>
        </p:nvSpPr>
        <p:spPr>
          <a:xfrm>
            <a:off x="157944" y="243512"/>
            <a:ext cx="12034055" cy="6370975"/>
          </a:xfrm>
          <a:prstGeom prst="rect">
            <a:avLst/>
          </a:prstGeom>
          <a:noFill/>
        </p:spPr>
        <p:txBody>
          <a:bodyPr wrap="square">
            <a:spAutoFit/>
          </a:bodyPr>
          <a:lstStyle>
            <a:defPPr>
              <a:defRPr lang="fr-FR"/>
            </a:defPPr>
            <a:lvl1pPr>
              <a:defRPr sz="2000">
                <a:solidFill>
                  <a:srgbClr val="002060"/>
                </a:solidFill>
                <a:latin typeface="Work Sans" pitchFamily="2" charset="0"/>
              </a:defRPr>
            </a:lvl1pPr>
          </a:lstStyle>
          <a:p>
            <a:r>
              <a:rPr lang="en-US" sz="2400" dirty="0"/>
              <a:t>Databases are helpful because they allow you to:</a:t>
            </a:r>
          </a:p>
          <a:p>
            <a:endParaRPr lang="en-US" sz="2400" dirty="0"/>
          </a:p>
          <a:p>
            <a:r>
              <a:rPr lang="en-US" sz="2400" b="1" dirty="0"/>
              <a:t>Store Information:</a:t>
            </a:r>
            <a:r>
              <a:rPr lang="en-US" sz="2400" dirty="0"/>
              <a:t> You can keep all your data in one place, making it easy to find and update.</a:t>
            </a:r>
          </a:p>
          <a:p>
            <a:endParaRPr lang="en-US" sz="2400" dirty="0"/>
          </a:p>
          <a:p>
            <a:r>
              <a:rPr lang="en-US" sz="2400" b="1" dirty="0"/>
              <a:t>Organize Data: </a:t>
            </a:r>
            <a:r>
              <a:rPr lang="en-US" sz="2400" dirty="0"/>
              <a:t>You can </a:t>
            </a:r>
            <a:r>
              <a:rPr lang="en-US" sz="2400" dirty="0">
                <a:solidFill>
                  <a:srgbClr val="FF0000"/>
                </a:solidFill>
              </a:rPr>
              <a:t>sort and search</a:t>
            </a:r>
            <a:r>
              <a:rPr lang="en-US" sz="2400" dirty="0"/>
              <a:t> for information quickly, just like you can easily find a document in a well-organized filing cabinet.</a:t>
            </a:r>
          </a:p>
          <a:p>
            <a:endParaRPr lang="en-US" sz="2400" dirty="0"/>
          </a:p>
          <a:p>
            <a:r>
              <a:rPr lang="en-US" sz="2400" b="1" dirty="0"/>
              <a:t>Retrieve Information:</a:t>
            </a:r>
            <a:r>
              <a:rPr lang="en-US" sz="2400" dirty="0"/>
              <a:t> Databases help you retrieve and display the information you need, like finding a customer's details or checking product availability.</a:t>
            </a:r>
          </a:p>
          <a:p>
            <a:endParaRPr lang="en-US" sz="2400" dirty="0"/>
          </a:p>
          <a:p>
            <a:r>
              <a:rPr lang="en-US" sz="2400" b="1" dirty="0"/>
              <a:t>Keep Data Safe:</a:t>
            </a:r>
            <a:r>
              <a:rPr lang="en-US" sz="2400" dirty="0"/>
              <a:t> You can set up security measures to protect your data from unauthorized access, just as you might lock your filing cabinet.</a:t>
            </a:r>
          </a:p>
          <a:p>
            <a:endParaRPr lang="en-US" sz="2400" dirty="0"/>
          </a:p>
          <a:p>
            <a:r>
              <a:rPr lang="en-US" sz="2400" dirty="0"/>
              <a:t>In essence, a database is like a </a:t>
            </a:r>
            <a:r>
              <a:rPr lang="en-US" sz="2400" b="1" dirty="0"/>
              <a:t>digital, organized, and secure way to store and manage lots of information</a:t>
            </a:r>
            <a:r>
              <a:rPr lang="en-US" sz="2400" dirty="0"/>
              <a:t>, making it easier for computers to work with and for people to access and use data efficiently.</a:t>
            </a:r>
            <a:endParaRPr lang="en-IN" sz="2400" dirty="0">
              <a:solidFill>
                <a:srgbClr val="FF0000"/>
              </a:solidFill>
            </a:endParaRPr>
          </a:p>
        </p:txBody>
      </p:sp>
    </p:spTree>
    <p:extLst>
      <p:ext uri="{BB962C8B-B14F-4D97-AF65-F5344CB8AC3E}">
        <p14:creationId xmlns:p14="http://schemas.microsoft.com/office/powerpoint/2010/main" val="253604650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Primary</a:t>
            </a:r>
            <a:r>
              <a:rPr kumimoji="0" lang="fr-FR" sz="2800" b="1" i="0" u="none" strike="noStrike" kern="0" cap="none" spc="-100" normalizeH="0" noProof="0" dirty="0">
                <a:ln>
                  <a:noFill/>
                </a:ln>
                <a:solidFill>
                  <a:srgbClr val="111111"/>
                </a:solidFill>
                <a:effectLst/>
                <a:uLnTx/>
                <a:uFillTx/>
                <a:latin typeface="Arial" panose="020B0604020202020204" pitchFamily="34" charset="0"/>
              </a:rPr>
              <a:t> Key</a:t>
            </a:r>
          </a:p>
        </p:txBody>
      </p:sp>
      <p:sp>
        <p:nvSpPr>
          <p:cNvPr id="4" name="TextBox 3">
            <a:extLst>
              <a:ext uri="{FF2B5EF4-FFF2-40B4-BE49-F238E27FC236}">
                <a16:creationId xmlns:a16="http://schemas.microsoft.com/office/drawing/2014/main" id="{9210EA22-8A25-FEDE-1A28-07B54841743F}"/>
              </a:ext>
            </a:extLst>
          </p:cNvPr>
          <p:cNvSpPr txBox="1"/>
          <p:nvPr/>
        </p:nvSpPr>
        <p:spPr>
          <a:xfrm>
            <a:off x="511891" y="1045731"/>
            <a:ext cx="11541843" cy="6247864"/>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0000"/>
                </a:solidFill>
                <a:latin typeface="Work Sans" pitchFamily="2" charset="0"/>
              </a:rPr>
              <a:t>A primary key is a column or a group of columns that uniquely identifies each row in a table. You create a primary key for a table by using the PRIMARY KEY constraint.</a:t>
            </a:r>
          </a:p>
          <a:p>
            <a:pPr marL="342900" indent="-342900">
              <a:buFont typeface="Arial" panose="020B0604020202020204" pitchFamily="34" charset="0"/>
              <a:buChar char="•"/>
            </a:pPr>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Primary key Column Constraint</a:t>
            </a:r>
          </a:p>
          <a:p>
            <a:pPr marL="342900" indent="-342900">
              <a:buFont typeface="Arial" panose="020B0604020202020204" pitchFamily="34" charset="0"/>
              <a:buChar char="•"/>
            </a:pPr>
            <a:endParaRPr lang="en-US" sz="2000" dirty="0">
              <a:solidFill>
                <a:srgbClr val="000000"/>
              </a:solidFill>
              <a:latin typeface="Work Sans" pitchFamily="2" charset="0"/>
            </a:endParaRPr>
          </a:p>
          <a:p>
            <a:r>
              <a:rPr lang="en-US" sz="2000" dirty="0">
                <a:solidFill>
                  <a:srgbClr val="000000"/>
                </a:solidFill>
                <a:latin typeface="Work Sans" pitchFamily="2" charset="0"/>
              </a:rPr>
              <a:t>	CREATE TABLE </a:t>
            </a:r>
            <a:r>
              <a:rPr lang="en-US" sz="2000" dirty="0" err="1">
                <a:solidFill>
                  <a:srgbClr val="000000"/>
                </a:solidFill>
                <a:latin typeface="Work Sans" pitchFamily="2" charset="0"/>
              </a:rPr>
              <a:t>table_name</a:t>
            </a:r>
            <a:r>
              <a:rPr lang="en-US" sz="2000" dirty="0">
                <a:solidFill>
                  <a:srgbClr val="000000"/>
                </a:solidFill>
                <a:latin typeface="Work Sans" pitchFamily="2" charset="0"/>
              </a:rPr>
              <a:t> (</a:t>
            </a:r>
          </a:p>
          <a:p>
            <a:r>
              <a:rPr lang="en-US" sz="2000" dirty="0">
                <a:solidFill>
                  <a:srgbClr val="000000"/>
                </a:solidFill>
                <a:latin typeface="Work Sans" pitchFamily="2" charset="0"/>
              </a:rPr>
              <a:t>		    </a:t>
            </a:r>
            <a:r>
              <a:rPr lang="en-US" sz="2000" dirty="0" err="1">
                <a:solidFill>
                  <a:srgbClr val="000000"/>
                </a:solidFill>
                <a:latin typeface="Work Sans" pitchFamily="2" charset="0"/>
              </a:rPr>
              <a:t>pk_column</a:t>
            </a:r>
            <a:r>
              <a:rPr lang="en-US" sz="2000" dirty="0">
                <a:solidFill>
                  <a:srgbClr val="000000"/>
                </a:solidFill>
                <a:latin typeface="Work Sans" pitchFamily="2" charset="0"/>
              </a:rPr>
              <a:t> </a:t>
            </a:r>
            <a:r>
              <a:rPr lang="en-US" sz="2000" dirty="0" err="1">
                <a:solidFill>
                  <a:srgbClr val="000000"/>
                </a:solidFill>
                <a:latin typeface="Work Sans" pitchFamily="2" charset="0"/>
              </a:rPr>
              <a:t>data_type</a:t>
            </a:r>
            <a:r>
              <a:rPr lang="en-US" sz="2000" dirty="0">
                <a:solidFill>
                  <a:srgbClr val="000000"/>
                </a:solidFill>
                <a:latin typeface="Work Sans" pitchFamily="2" charset="0"/>
              </a:rPr>
              <a:t> PRIMARY KEY,</a:t>
            </a:r>
          </a:p>
          <a:p>
            <a:r>
              <a:rPr lang="en-US" sz="2000" dirty="0">
                <a:solidFill>
                  <a:srgbClr val="000000"/>
                </a:solidFill>
                <a:latin typeface="Work Sans" pitchFamily="2" charset="0"/>
              </a:rPr>
              <a:t>    			...</a:t>
            </a:r>
          </a:p>
          <a:p>
            <a:r>
              <a:rPr lang="en-US" sz="2000" dirty="0">
                <a:solidFill>
                  <a:srgbClr val="000000"/>
                </a:solidFill>
                <a:latin typeface="Work Sans" pitchFamily="2" charset="0"/>
              </a:rPr>
              <a:t>	);</a:t>
            </a:r>
          </a:p>
          <a:p>
            <a:endParaRPr lang="en-US" sz="2000" dirty="0">
              <a:solidFill>
                <a:srgbClr val="000000"/>
              </a:solidFill>
              <a:latin typeface="Work Sans" pitchFamily="2" charset="0"/>
            </a:endParaRPr>
          </a:p>
          <a:p>
            <a:pPr marL="342900" indent="-342900">
              <a:buFont typeface="Arial" panose="020B0604020202020204" pitchFamily="34" charset="0"/>
              <a:buChar char="•"/>
            </a:pPr>
            <a:r>
              <a:rPr lang="en-US" sz="2000" dirty="0">
                <a:solidFill>
                  <a:srgbClr val="000000"/>
                </a:solidFill>
                <a:latin typeface="Work Sans" pitchFamily="2" charset="0"/>
              </a:rPr>
              <a:t>Primary key Table  Constraint</a:t>
            </a:r>
          </a:p>
          <a:p>
            <a:endParaRPr lang="en-US" sz="2000" dirty="0">
              <a:solidFill>
                <a:srgbClr val="000000"/>
              </a:solidFill>
              <a:latin typeface="Work Sans" pitchFamily="2" charset="0"/>
            </a:endParaRPr>
          </a:p>
          <a:p>
            <a:r>
              <a:rPr lang="en-US" sz="2000" dirty="0">
                <a:solidFill>
                  <a:srgbClr val="000000"/>
                </a:solidFill>
                <a:latin typeface="Work Sans" pitchFamily="2" charset="0"/>
              </a:rPr>
              <a:t>	CREATE TABLE </a:t>
            </a:r>
            <a:r>
              <a:rPr lang="en-US" sz="2000" dirty="0" err="1">
                <a:solidFill>
                  <a:srgbClr val="000000"/>
                </a:solidFill>
                <a:latin typeface="Work Sans" pitchFamily="2" charset="0"/>
              </a:rPr>
              <a:t>table_name</a:t>
            </a:r>
            <a:r>
              <a:rPr lang="en-US" sz="2000" dirty="0">
                <a:solidFill>
                  <a:srgbClr val="000000"/>
                </a:solidFill>
                <a:latin typeface="Work Sans" pitchFamily="2" charset="0"/>
              </a:rPr>
              <a:t> (</a:t>
            </a:r>
          </a:p>
          <a:p>
            <a:r>
              <a:rPr lang="en-US" sz="2000" dirty="0">
                <a:solidFill>
                  <a:srgbClr val="000000"/>
                </a:solidFill>
                <a:latin typeface="Work Sans" pitchFamily="2" charset="0"/>
              </a:rPr>
              <a:t>   		 pk_column_1 </a:t>
            </a:r>
            <a:r>
              <a:rPr lang="en-US" sz="2000" dirty="0" err="1">
                <a:solidFill>
                  <a:srgbClr val="000000"/>
                </a:solidFill>
                <a:latin typeface="Work Sans" pitchFamily="2" charset="0"/>
              </a:rPr>
              <a:t>data_type</a:t>
            </a:r>
            <a:r>
              <a:rPr lang="en-US" sz="2000" dirty="0">
                <a:solidFill>
                  <a:srgbClr val="000000"/>
                </a:solidFill>
                <a:latin typeface="Work Sans" pitchFamily="2" charset="0"/>
              </a:rPr>
              <a:t>,</a:t>
            </a:r>
          </a:p>
          <a:p>
            <a:r>
              <a:rPr lang="en-US" sz="2000" dirty="0">
                <a:solidFill>
                  <a:srgbClr val="000000"/>
                </a:solidFill>
                <a:latin typeface="Work Sans" pitchFamily="2" charset="0"/>
              </a:rPr>
              <a:t>		 pk_column_2 data type,</a:t>
            </a:r>
          </a:p>
          <a:p>
            <a:r>
              <a:rPr lang="en-US" sz="2000" dirty="0">
                <a:solidFill>
                  <a:srgbClr val="000000"/>
                </a:solidFill>
                <a:latin typeface="Work Sans" pitchFamily="2" charset="0"/>
              </a:rPr>
              <a:t>    		 ...</a:t>
            </a:r>
          </a:p>
          <a:p>
            <a:r>
              <a:rPr lang="en-US" sz="2000" dirty="0">
                <a:solidFill>
                  <a:srgbClr val="000000"/>
                </a:solidFill>
                <a:latin typeface="Work Sans" pitchFamily="2" charset="0"/>
              </a:rPr>
              <a:t>		PRIMARY KEY (pk_column_1, pk_column_2)</a:t>
            </a:r>
          </a:p>
          <a:p>
            <a:r>
              <a:rPr lang="en-US" sz="2000" dirty="0">
                <a:solidFill>
                  <a:srgbClr val="000000"/>
                </a:solidFill>
                <a:latin typeface="Work Sans" pitchFamily="2" charset="0"/>
              </a:rPr>
              <a:t>	);</a:t>
            </a:r>
          </a:p>
          <a:p>
            <a:endParaRPr lang="en-US" sz="2000" dirty="0">
              <a:solidFill>
                <a:srgbClr val="000000"/>
              </a:solidFill>
              <a:latin typeface="Work Sans" pitchFamily="2" charset="0"/>
            </a:endParaRPr>
          </a:p>
          <a:p>
            <a:endParaRPr lang="en-US" sz="2000" dirty="0">
              <a:solidFill>
                <a:srgbClr val="000000"/>
              </a:solidFill>
              <a:latin typeface="Work Sans" pitchFamily="2" charset="0"/>
            </a:endParaRPr>
          </a:p>
        </p:txBody>
      </p:sp>
    </p:spTree>
    <p:extLst>
      <p:ext uri="{BB962C8B-B14F-4D97-AF65-F5344CB8AC3E}">
        <p14:creationId xmlns:p14="http://schemas.microsoft.com/office/powerpoint/2010/main" val="1152245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Foreign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Key</a:t>
            </a:r>
          </a:p>
        </p:txBody>
      </p:sp>
      <p:sp>
        <p:nvSpPr>
          <p:cNvPr id="4" name="TextBox 3">
            <a:extLst>
              <a:ext uri="{FF2B5EF4-FFF2-40B4-BE49-F238E27FC236}">
                <a16:creationId xmlns:a16="http://schemas.microsoft.com/office/drawing/2014/main" id="{9210EA22-8A25-FEDE-1A28-07B54841743F}"/>
              </a:ext>
            </a:extLst>
          </p:cNvPr>
          <p:cNvSpPr txBox="1"/>
          <p:nvPr/>
        </p:nvSpPr>
        <p:spPr>
          <a:xfrm>
            <a:off x="384686" y="831573"/>
            <a:ext cx="11541843" cy="584775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Work Sans" pitchFamily="2" charset="0"/>
              </a:rPr>
              <a:t>A foreign key (FK) is a column or column combination that is used in two tables to establish and </a:t>
            </a:r>
            <a:r>
              <a:rPr lang="en-US" sz="2200" b="1" dirty="0">
                <a:solidFill>
                  <a:srgbClr val="000000"/>
                </a:solidFill>
                <a:latin typeface="Work Sans" pitchFamily="2" charset="0"/>
              </a:rPr>
              <a:t>enforce a data relationship. </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The FOREIGN KEY constraint is used to </a:t>
            </a:r>
            <a:r>
              <a:rPr lang="en-US" sz="2200" dirty="0">
                <a:solidFill>
                  <a:srgbClr val="C00000"/>
                </a:solidFill>
                <a:latin typeface="Work Sans" pitchFamily="2" charset="0"/>
              </a:rPr>
              <a:t>prevent actions that would destroy links between tables.</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A FOREIGN KEY is a field (or collection of fields) in one table, that </a:t>
            </a:r>
            <a:r>
              <a:rPr lang="en-US" sz="2200" dirty="0">
                <a:solidFill>
                  <a:srgbClr val="C00000"/>
                </a:solidFill>
                <a:latin typeface="Work Sans" pitchFamily="2" charset="0"/>
              </a:rPr>
              <a:t>refers to the PRIMARY KEY in another table.</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The table with the foreign key is called the </a:t>
            </a:r>
            <a:r>
              <a:rPr lang="en-US" sz="2200" b="1" dirty="0">
                <a:solidFill>
                  <a:srgbClr val="000000"/>
                </a:solidFill>
                <a:latin typeface="Work Sans" pitchFamily="2" charset="0"/>
              </a:rPr>
              <a:t>child table</a:t>
            </a:r>
            <a:r>
              <a:rPr lang="en-US" sz="2200" dirty="0">
                <a:solidFill>
                  <a:srgbClr val="000000"/>
                </a:solidFill>
                <a:latin typeface="Work Sans" pitchFamily="2" charset="0"/>
              </a:rPr>
              <a:t>, and the table with the primary key is called the referenced or </a:t>
            </a:r>
            <a:r>
              <a:rPr lang="en-US" sz="2200" b="1" dirty="0">
                <a:solidFill>
                  <a:srgbClr val="000000"/>
                </a:solidFill>
                <a:latin typeface="Work Sans" pitchFamily="2" charset="0"/>
              </a:rPr>
              <a:t>parent table.</a:t>
            </a:r>
          </a:p>
        </p:txBody>
      </p:sp>
      <p:pic>
        <p:nvPicPr>
          <p:cNvPr id="2" name="Picture 1">
            <a:extLst>
              <a:ext uri="{FF2B5EF4-FFF2-40B4-BE49-F238E27FC236}">
                <a16:creationId xmlns:a16="http://schemas.microsoft.com/office/drawing/2014/main" id="{2839ABBD-FF7A-8206-90A8-7E988459751B}"/>
              </a:ext>
            </a:extLst>
          </p:cNvPr>
          <p:cNvPicPr>
            <a:picLocks noChangeAspect="1"/>
          </p:cNvPicPr>
          <p:nvPr/>
        </p:nvPicPr>
        <p:blipFill>
          <a:blip r:embed="rId3"/>
          <a:stretch>
            <a:fillRect/>
          </a:stretch>
        </p:blipFill>
        <p:spPr>
          <a:xfrm>
            <a:off x="2941995" y="1488642"/>
            <a:ext cx="6005359" cy="2430741"/>
          </a:xfrm>
          <a:prstGeom prst="rect">
            <a:avLst/>
          </a:prstGeom>
        </p:spPr>
      </p:pic>
    </p:spTree>
    <p:extLst>
      <p:ext uri="{BB962C8B-B14F-4D97-AF65-F5344CB8AC3E}">
        <p14:creationId xmlns:p14="http://schemas.microsoft.com/office/powerpoint/2010/main" val="271076073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Foreign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Key</a:t>
            </a:r>
          </a:p>
        </p:txBody>
      </p:sp>
      <p:sp>
        <p:nvSpPr>
          <p:cNvPr id="4" name="TextBox 3">
            <a:extLst>
              <a:ext uri="{FF2B5EF4-FFF2-40B4-BE49-F238E27FC236}">
                <a16:creationId xmlns:a16="http://schemas.microsoft.com/office/drawing/2014/main" id="{9210EA22-8A25-FEDE-1A28-07B54841743F}"/>
              </a:ext>
            </a:extLst>
          </p:cNvPr>
          <p:cNvSpPr txBox="1"/>
          <p:nvPr/>
        </p:nvSpPr>
        <p:spPr>
          <a:xfrm>
            <a:off x="325078" y="1293689"/>
            <a:ext cx="11541843" cy="347787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Work Sans" pitchFamily="2" charset="0"/>
              </a:rPr>
              <a:t>Syntax</a:t>
            </a:r>
          </a:p>
          <a:p>
            <a:r>
              <a:rPr lang="en-US" sz="2200" dirty="0">
                <a:solidFill>
                  <a:srgbClr val="000000"/>
                </a:solidFill>
                <a:latin typeface="Work Sans" pitchFamily="2" charset="0"/>
              </a:rPr>
              <a:t>	</a:t>
            </a:r>
          </a:p>
          <a:p>
            <a:r>
              <a:rPr lang="en-US" sz="2200" dirty="0">
                <a:solidFill>
                  <a:srgbClr val="000000"/>
                </a:solidFill>
                <a:latin typeface="Work Sans" pitchFamily="2" charset="0"/>
              </a:rPr>
              <a:t>	CONSTRAINT </a:t>
            </a:r>
            <a:r>
              <a:rPr lang="en-US" sz="2200" dirty="0" err="1">
                <a:solidFill>
                  <a:srgbClr val="000000"/>
                </a:solidFill>
                <a:latin typeface="Work Sans" pitchFamily="2" charset="0"/>
              </a:rPr>
              <a:t>fk_constraint_name</a:t>
            </a:r>
            <a:r>
              <a:rPr lang="en-US" sz="2200" dirty="0">
                <a:solidFill>
                  <a:srgbClr val="000000"/>
                </a:solidFill>
                <a:latin typeface="Work Sans" pitchFamily="2" charset="0"/>
              </a:rPr>
              <a:t> </a:t>
            </a:r>
          </a:p>
          <a:p>
            <a:r>
              <a:rPr lang="en-US" sz="2200" dirty="0">
                <a:solidFill>
                  <a:srgbClr val="000000"/>
                </a:solidFill>
                <a:latin typeface="Work Sans" pitchFamily="2" charset="0"/>
              </a:rPr>
              <a:t>	FOREIGN KEY (column_1, column2,...)</a:t>
            </a:r>
          </a:p>
          <a:p>
            <a:r>
              <a:rPr lang="en-US" sz="2200" dirty="0">
                <a:solidFill>
                  <a:srgbClr val="000000"/>
                </a:solidFill>
                <a:latin typeface="Work Sans" pitchFamily="2" charset="0"/>
              </a:rPr>
              <a:t>	REFERENCES </a:t>
            </a:r>
            <a:r>
              <a:rPr lang="en-US" sz="2200" dirty="0" err="1">
                <a:solidFill>
                  <a:srgbClr val="000000"/>
                </a:solidFill>
                <a:latin typeface="Work Sans" pitchFamily="2" charset="0"/>
              </a:rPr>
              <a:t>parent_table_name</a:t>
            </a:r>
            <a:r>
              <a:rPr lang="en-US" sz="2200" dirty="0">
                <a:solidFill>
                  <a:srgbClr val="000000"/>
                </a:solidFill>
                <a:latin typeface="Work Sans" pitchFamily="2" charset="0"/>
              </a:rPr>
              <a:t>(column1,column2,..)</a:t>
            </a:r>
          </a:p>
          <a:p>
            <a:endParaRPr lang="en-US" sz="2200" dirty="0">
              <a:solidFill>
                <a:srgbClr val="000000"/>
              </a:solidFill>
              <a:latin typeface="Work Sans" pitchFamily="2" charset="0"/>
            </a:endParaRPr>
          </a:p>
          <a:p>
            <a:endParaRPr lang="en-US" sz="2200" dirty="0">
              <a:solidFill>
                <a:srgbClr val="000000"/>
              </a:solidFill>
              <a:latin typeface="Work Sans" pitchFamily="2" charset="0"/>
            </a:endParaRPr>
          </a:p>
          <a:p>
            <a:r>
              <a:rPr lang="en-US" sz="2200" dirty="0">
                <a:solidFill>
                  <a:srgbClr val="C00000"/>
                </a:solidFill>
                <a:latin typeface="Work Sans" pitchFamily="2" charset="0"/>
              </a:rPr>
              <a:t>The foreign key constraint ensures referential integrity. It means that you can only insert a row into the child table if there is a corresponding row in the parent table.</a:t>
            </a:r>
          </a:p>
        </p:txBody>
      </p:sp>
    </p:spTree>
    <p:extLst>
      <p:ext uri="{BB962C8B-B14F-4D97-AF65-F5344CB8AC3E}">
        <p14:creationId xmlns:p14="http://schemas.microsoft.com/office/powerpoint/2010/main" val="297373964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Foreign</a:t>
            </a:r>
            <a:r>
              <a:rPr kumimoji="0" lang="fr-FR" sz="2800" b="1" i="0" u="none" strike="noStrike" kern="0" cap="none" spc="-100" normalizeH="0" noProof="0" dirty="0">
                <a:ln>
                  <a:noFill/>
                </a:ln>
                <a:solidFill>
                  <a:srgbClr val="111111"/>
                </a:solidFill>
                <a:effectLst/>
                <a:uLnTx/>
                <a:uFillTx/>
                <a:latin typeface="Arial" panose="020B0604020202020204" pitchFamily="34" charset="0"/>
              </a:rPr>
              <a:t> Key –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Referential</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Actions</a:t>
            </a:r>
          </a:p>
        </p:txBody>
      </p:sp>
      <p:sp>
        <p:nvSpPr>
          <p:cNvPr id="4" name="TextBox 3">
            <a:extLst>
              <a:ext uri="{FF2B5EF4-FFF2-40B4-BE49-F238E27FC236}">
                <a16:creationId xmlns:a16="http://schemas.microsoft.com/office/drawing/2014/main" id="{9210EA22-8A25-FEDE-1A28-07B54841743F}"/>
              </a:ext>
            </a:extLst>
          </p:cNvPr>
          <p:cNvSpPr txBox="1"/>
          <p:nvPr/>
        </p:nvSpPr>
        <p:spPr>
          <a:xfrm>
            <a:off x="325078" y="1293689"/>
            <a:ext cx="11541843" cy="4832092"/>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Work Sans" pitchFamily="2" charset="0"/>
              </a:rPr>
              <a:t>Syntax</a:t>
            </a:r>
          </a:p>
          <a:p>
            <a:r>
              <a:rPr lang="en-US" sz="2200" dirty="0">
                <a:solidFill>
                  <a:srgbClr val="000000"/>
                </a:solidFill>
                <a:latin typeface="Work Sans" pitchFamily="2" charset="0"/>
              </a:rPr>
              <a:t>	</a:t>
            </a:r>
          </a:p>
          <a:p>
            <a:r>
              <a:rPr lang="en-US" sz="2200" dirty="0">
                <a:solidFill>
                  <a:srgbClr val="000000"/>
                </a:solidFill>
                <a:latin typeface="Work Sans" pitchFamily="2" charset="0"/>
              </a:rPr>
              <a:t>	FOREIGN KEY (</a:t>
            </a:r>
            <a:r>
              <a:rPr lang="en-US" sz="2200" dirty="0" err="1">
                <a:solidFill>
                  <a:srgbClr val="000000"/>
                </a:solidFill>
                <a:latin typeface="Work Sans" pitchFamily="2" charset="0"/>
              </a:rPr>
              <a:t>foreign_key_columns</a:t>
            </a:r>
            <a:r>
              <a:rPr lang="en-US" sz="2200" dirty="0">
                <a:solidFill>
                  <a:srgbClr val="000000"/>
                </a:solidFill>
                <a:latin typeface="Work Sans" pitchFamily="2" charset="0"/>
              </a:rPr>
              <a:t>)</a:t>
            </a:r>
          </a:p>
          <a:p>
            <a:r>
              <a:rPr lang="en-US" sz="2200" dirty="0">
                <a:solidFill>
                  <a:srgbClr val="000000"/>
                </a:solidFill>
                <a:latin typeface="Work Sans" pitchFamily="2" charset="0"/>
              </a:rPr>
              <a:t>    	REFERENCES </a:t>
            </a:r>
            <a:r>
              <a:rPr lang="en-US" sz="2200" dirty="0" err="1">
                <a:solidFill>
                  <a:srgbClr val="000000"/>
                </a:solidFill>
                <a:latin typeface="Work Sans" pitchFamily="2" charset="0"/>
              </a:rPr>
              <a:t>parent_table</a:t>
            </a:r>
            <a:r>
              <a:rPr lang="en-US" sz="2200" dirty="0">
                <a:solidFill>
                  <a:srgbClr val="000000"/>
                </a:solidFill>
                <a:latin typeface="Work Sans" pitchFamily="2" charset="0"/>
              </a:rPr>
              <a:t>(</a:t>
            </a:r>
            <a:r>
              <a:rPr lang="en-US" sz="2200" dirty="0" err="1">
                <a:solidFill>
                  <a:srgbClr val="000000"/>
                </a:solidFill>
                <a:latin typeface="Work Sans" pitchFamily="2" charset="0"/>
              </a:rPr>
              <a:t>parent_key_columns</a:t>
            </a:r>
            <a:r>
              <a:rPr lang="en-US" sz="2200" dirty="0">
                <a:solidFill>
                  <a:srgbClr val="000000"/>
                </a:solidFill>
                <a:latin typeface="Work Sans" pitchFamily="2" charset="0"/>
              </a:rPr>
              <a:t>)</a:t>
            </a:r>
          </a:p>
          <a:p>
            <a:r>
              <a:rPr lang="en-US" sz="2200" dirty="0">
                <a:solidFill>
                  <a:srgbClr val="000000"/>
                </a:solidFill>
                <a:latin typeface="Work Sans" pitchFamily="2" charset="0"/>
              </a:rPr>
              <a:t>	</a:t>
            </a:r>
            <a:r>
              <a:rPr lang="en-US" sz="2200" dirty="0">
                <a:solidFill>
                  <a:srgbClr val="C00000"/>
                </a:solidFill>
                <a:latin typeface="Work Sans" pitchFamily="2" charset="0"/>
              </a:rPr>
              <a:t>    ON UPDATE action </a:t>
            </a:r>
          </a:p>
          <a:p>
            <a:r>
              <a:rPr lang="en-US" sz="2200" dirty="0">
                <a:solidFill>
                  <a:srgbClr val="C00000"/>
                </a:solidFill>
                <a:latin typeface="Work Sans" pitchFamily="2" charset="0"/>
              </a:rPr>
              <a:t>	    ON DELETE action;</a:t>
            </a:r>
          </a:p>
          <a:p>
            <a:endParaRPr lang="en-US" sz="2200" dirty="0">
              <a:solidFill>
                <a:srgbClr val="000000"/>
              </a:solidFill>
              <a:latin typeface="Work Sans" pitchFamily="2" charset="0"/>
            </a:endParaRPr>
          </a:p>
          <a:p>
            <a:endParaRPr lang="en-US" sz="2200" dirty="0">
              <a:solidFill>
                <a:srgbClr val="321900"/>
              </a:solidFill>
              <a:latin typeface="Work Sans" pitchFamily="2" charset="0"/>
            </a:endParaRPr>
          </a:p>
          <a:p>
            <a:r>
              <a:rPr lang="en-US" sz="2200" dirty="0">
                <a:solidFill>
                  <a:srgbClr val="321900"/>
                </a:solidFill>
                <a:latin typeface="Work Sans" pitchFamily="2" charset="0"/>
              </a:rPr>
              <a:t>The ON UPDATE and ON DELETE specify which action will execute when a row in the parent table is updated and deleted. </a:t>
            </a:r>
          </a:p>
          <a:p>
            <a:endParaRPr lang="en-US" sz="2200" dirty="0">
              <a:solidFill>
                <a:srgbClr val="321900"/>
              </a:solidFill>
              <a:latin typeface="Work Sans" pitchFamily="2" charset="0"/>
            </a:endParaRPr>
          </a:p>
          <a:p>
            <a:r>
              <a:rPr lang="en-US" sz="2200" dirty="0">
                <a:solidFill>
                  <a:srgbClr val="321900"/>
                </a:solidFill>
                <a:latin typeface="Work Sans" pitchFamily="2" charset="0"/>
              </a:rPr>
              <a:t>The following are permitted actions : </a:t>
            </a:r>
          </a:p>
          <a:p>
            <a:endParaRPr lang="en-US" sz="2200" dirty="0">
              <a:solidFill>
                <a:srgbClr val="321900"/>
              </a:solidFill>
              <a:latin typeface="Work Sans" pitchFamily="2" charset="0"/>
            </a:endParaRPr>
          </a:p>
          <a:p>
            <a:r>
              <a:rPr lang="en-US" sz="2200" dirty="0">
                <a:solidFill>
                  <a:srgbClr val="321900"/>
                </a:solidFill>
                <a:latin typeface="Work Sans" pitchFamily="2" charset="0"/>
              </a:rPr>
              <a:t>	NO ACTION, CASCADE, SET NULL, and SET DEFAULT</a:t>
            </a:r>
          </a:p>
        </p:txBody>
      </p:sp>
    </p:spTree>
    <p:extLst>
      <p:ext uri="{BB962C8B-B14F-4D97-AF65-F5344CB8AC3E}">
        <p14:creationId xmlns:p14="http://schemas.microsoft.com/office/powerpoint/2010/main" val="273014143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err="1">
                <a:ln>
                  <a:noFill/>
                </a:ln>
                <a:solidFill>
                  <a:srgbClr val="111111"/>
                </a:solidFill>
                <a:effectLst/>
                <a:uLnTx/>
                <a:uFillTx/>
                <a:latin typeface="Arial" panose="020B0604020202020204" pitchFamily="34" charset="0"/>
              </a:rPr>
              <a:t>Delete</a:t>
            </a:r>
            <a:r>
              <a:rPr kumimoji="0" lang="fr-FR" sz="2800" b="1" i="0" u="none" strike="noStrike" kern="0" cap="none" spc="-100" normalizeH="0" noProof="0" dirty="0">
                <a:ln>
                  <a:noFill/>
                </a:ln>
                <a:solidFill>
                  <a:srgbClr val="111111"/>
                </a:solidFill>
                <a:effectLst/>
                <a:uLnTx/>
                <a:uFillTx/>
                <a:latin typeface="Arial" panose="020B0604020202020204" pitchFamily="34" charset="0"/>
              </a:rPr>
              <a:t> Action of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rows</a:t>
            </a:r>
            <a:r>
              <a:rPr kumimoji="0" lang="fr-FR" sz="2800" b="1" i="0" u="none" strike="noStrike" kern="0" cap="none" spc="-100" normalizeH="0" noProof="0" dirty="0">
                <a:ln>
                  <a:noFill/>
                </a:ln>
                <a:solidFill>
                  <a:srgbClr val="111111"/>
                </a:solidFill>
                <a:effectLst/>
                <a:uLnTx/>
                <a:uFillTx/>
                <a:latin typeface="Arial" panose="020B0604020202020204" pitchFamily="34" charset="0"/>
              </a:rPr>
              <a:t> in Parent Table</a:t>
            </a:r>
          </a:p>
        </p:txBody>
      </p:sp>
      <p:sp>
        <p:nvSpPr>
          <p:cNvPr id="4" name="TextBox 3">
            <a:extLst>
              <a:ext uri="{FF2B5EF4-FFF2-40B4-BE49-F238E27FC236}">
                <a16:creationId xmlns:a16="http://schemas.microsoft.com/office/drawing/2014/main" id="{9210EA22-8A25-FEDE-1A28-07B54841743F}"/>
              </a:ext>
            </a:extLst>
          </p:cNvPr>
          <p:cNvSpPr txBox="1"/>
          <p:nvPr/>
        </p:nvSpPr>
        <p:spPr>
          <a:xfrm>
            <a:off x="325078" y="1293689"/>
            <a:ext cx="11541843" cy="5170646"/>
          </a:xfrm>
          <a:prstGeom prst="rect">
            <a:avLst/>
          </a:prstGeom>
          <a:noFill/>
        </p:spPr>
        <p:txBody>
          <a:bodyPr wrap="square">
            <a:spAutoFit/>
          </a:bodyPr>
          <a:lstStyle/>
          <a:p>
            <a:pPr marL="342900" indent="-342900">
              <a:buFont typeface="Arial" panose="020B0604020202020204" pitchFamily="34" charset="0"/>
              <a:buChar char="•"/>
            </a:pPr>
            <a:r>
              <a:rPr lang="en-US" sz="2200" b="1" dirty="0">
                <a:solidFill>
                  <a:srgbClr val="000000"/>
                </a:solidFill>
                <a:latin typeface="Work Sans" pitchFamily="2" charset="0"/>
              </a:rPr>
              <a:t>ON DELETE NO ACTION: </a:t>
            </a:r>
            <a:r>
              <a:rPr lang="en-US" sz="2200" dirty="0">
                <a:solidFill>
                  <a:srgbClr val="000000"/>
                </a:solidFill>
                <a:latin typeface="Work Sans" pitchFamily="2" charset="0"/>
              </a:rPr>
              <a:t>SQL Server </a:t>
            </a:r>
            <a:r>
              <a:rPr lang="en-US" sz="2200" dirty="0">
                <a:solidFill>
                  <a:srgbClr val="C00000"/>
                </a:solidFill>
                <a:latin typeface="Work Sans" pitchFamily="2" charset="0"/>
              </a:rPr>
              <a:t>raises an error</a:t>
            </a:r>
            <a:r>
              <a:rPr lang="en-US" sz="2200" dirty="0">
                <a:solidFill>
                  <a:srgbClr val="000000"/>
                </a:solidFill>
                <a:latin typeface="Work Sans" pitchFamily="2" charset="0"/>
              </a:rPr>
              <a:t> and rolls back the delete action on the row in the parent table.</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b="1" dirty="0">
                <a:solidFill>
                  <a:srgbClr val="000000"/>
                </a:solidFill>
                <a:latin typeface="Work Sans" pitchFamily="2" charset="0"/>
              </a:rPr>
              <a:t>ON DELETE CASCADE:</a:t>
            </a:r>
            <a:r>
              <a:rPr lang="en-US" sz="2200" dirty="0">
                <a:solidFill>
                  <a:srgbClr val="000000"/>
                </a:solidFill>
                <a:latin typeface="Work Sans" pitchFamily="2" charset="0"/>
              </a:rPr>
              <a:t> SQL Server </a:t>
            </a:r>
            <a:r>
              <a:rPr lang="en-US" sz="2200" dirty="0">
                <a:solidFill>
                  <a:srgbClr val="C00000"/>
                </a:solidFill>
                <a:latin typeface="Work Sans" pitchFamily="2" charset="0"/>
              </a:rPr>
              <a:t>deletes the rows in the child table</a:t>
            </a:r>
            <a:r>
              <a:rPr lang="en-US" sz="2200" dirty="0">
                <a:solidFill>
                  <a:srgbClr val="000000"/>
                </a:solidFill>
                <a:latin typeface="Work Sans" pitchFamily="2" charset="0"/>
              </a:rPr>
              <a:t> that is corresponding to the row deleted from the parent table.</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b="1" dirty="0">
                <a:solidFill>
                  <a:srgbClr val="000000"/>
                </a:solidFill>
                <a:latin typeface="Work Sans" pitchFamily="2" charset="0"/>
              </a:rPr>
              <a:t>ON DELETE SET NULL: </a:t>
            </a:r>
            <a:r>
              <a:rPr lang="en-US" sz="2200" dirty="0">
                <a:solidFill>
                  <a:srgbClr val="000000"/>
                </a:solidFill>
                <a:latin typeface="Work Sans" pitchFamily="2" charset="0"/>
              </a:rPr>
              <a:t>SQL Server </a:t>
            </a:r>
            <a:r>
              <a:rPr lang="en-US" sz="2200" dirty="0">
                <a:solidFill>
                  <a:srgbClr val="C00000"/>
                </a:solidFill>
                <a:latin typeface="Work Sans" pitchFamily="2" charset="0"/>
              </a:rPr>
              <a:t>sets the rows in the child table to NULL</a:t>
            </a:r>
            <a:r>
              <a:rPr lang="en-US" sz="2200" dirty="0">
                <a:solidFill>
                  <a:srgbClr val="000000"/>
                </a:solidFill>
                <a:latin typeface="Work Sans" pitchFamily="2" charset="0"/>
              </a:rPr>
              <a:t> if the corresponding rows in the parent table are deleted. </a:t>
            </a:r>
            <a:r>
              <a:rPr lang="en-US" sz="2200" dirty="0">
                <a:solidFill>
                  <a:srgbClr val="C00000"/>
                </a:solidFill>
                <a:latin typeface="Work Sans" pitchFamily="2" charset="0"/>
              </a:rPr>
              <a:t>To execute this action, the foreign key columns must be nullable.</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b="1" dirty="0">
                <a:solidFill>
                  <a:srgbClr val="000000"/>
                </a:solidFill>
                <a:latin typeface="Work Sans" pitchFamily="2" charset="0"/>
              </a:rPr>
              <a:t>ON DELETE SET DEFAULT</a:t>
            </a:r>
            <a:r>
              <a:rPr lang="en-US" sz="2200" dirty="0">
                <a:solidFill>
                  <a:srgbClr val="000000"/>
                </a:solidFill>
                <a:latin typeface="Work Sans" pitchFamily="2" charset="0"/>
              </a:rPr>
              <a:t> SQL Server </a:t>
            </a:r>
            <a:r>
              <a:rPr lang="en-US" sz="2200" dirty="0">
                <a:solidFill>
                  <a:srgbClr val="C00000"/>
                </a:solidFill>
                <a:latin typeface="Work Sans" pitchFamily="2" charset="0"/>
              </a:rPr>
              <a:t>sets the rows in the child table to their default values</a:t>
            </a:r>
            <a:r>
              <a:rPr lang="en-US" sz="2200" dirty="0">
                <a:solidFill>
                  <a:srgbClr val="000000"/>
                </a:solidFill>
                <a:latin typeface="Work Sans" pitchFamily="2" charset="0"/>
              </a:rPr>
              <a:t> if the corresponding rows in the parent table are deleted. To execute this action, the </a:t>
            </a:r>
            <a:r>
              <a:rPr lang="en-US" sz="2200" dirty="0">
                <a:solidFill>
                  <a:srgbClr val="C00000"/>
                </a:solidFill>
                <a:latin typeface="Work Sans" pitchFamily="2" charset="0"/>
              </a:rPr>
              <a:t>foreign key columns must have default definitions</a:t>
            </a:r>
            <a:r>
              <a:rPr lang="en-US" sz="2200" dirty="0">
                <a:solidFill>
                  <a:srgbClr val="000000"/>
                </a:solidFill>
                <a:latin typeface="Work Sans" pitchFamily="2" charset="0"/>
              </a:rPr>
              <a:t>. Note that a nullable column has a default value of NULL if no default value specified.</a:t>
            </a:r>
            <a:endParaRPr lang="en-US" sz="2200" dirty="0">
              <a:solidFill>
                <a:srgbClr val="321900"/>
              </a:solidFill>
              <a:latin typeface="Work Sans" pitchFamily="2" charset="0"/>
            </a:endParaRPr>
          </a:p>
        </p:txBody>
      </p:sp>
    </p:spTree>
    <p:extLst>
      <p:ext uri="{BB962C8B-B14F-4D97-AF65-F5344CB8AC3E}">
        <p14:creationId xmlns:p14="http://schemas.microsoft.com/office/powerpoint/2010/main" val="166275820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Check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Constraint</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325078" y="1293689"/>
            <a:ext cx="11541843" cy="4401205"/>
          </a:xfrm>
          <a:prstGeom prst="rect">
            <a:avLst/>
          </a:prstGeom>
          <a:noFill/>
        </p:spPr>
        <p:txBody>
          <a:bodyPr wrap="square">
            <a:spAutoFit/>
          </a:bodyPr>
          <a:lstStyle/>
          <a:p>
            <a:pPr marL="342900" indent="-342900">
              <a:buFont typeface="Arial" panose="020B0604020202020204" pitchFamily="34" charset="0"/>
              <a:buChar char="•"/>
            </a:pPr>
            <a:r>
              <a:rPr lang="en-US" sz="2200" b="1" dirty="0">
                <a:solidFill>
                  <a:srgbClr val="000000"/>
                </a:solidFill>
                <a:latin typeface="Work Sans" pitchFamily="2" charset="0"/>
              </a:rPr>
              <a:t>The CHECK constraint allows you to specify the values in a column that must satisfy a Boolean expression.</a:t>
            </a:r>
          </a:p>
          <a:p>
            <a:endParaRPr lang="en-US" sz="2200" b="1" dirty="0">
              <a:solidFill>
                <a:srgbClr val="000000"/>
              </a:solidFill>
              <a:latin typeface="Work Sans" pitchFamily="2" charset="0"/>
            </a:endParaRPr>
          </a:p>
          <a:p>
            <a:r>
              <a:rPr lang="en-US" sz="2200" b="1" dirty="0">
                <a:solidFill>
                  <a:srgbClr val="000000"/>
                </a:solidFill>
                <a:latin typeface="Work Sans" pitchFamily="2" charset="0"/>
              </a:rPr>
              <a:t>	</a:t>
            </a:r>
            <a:r>
              <a:rPr lang="en-US" sz="2400" b="0" i="0" dirty="0">
                <a:solidFill>
                  <a:srgbClr val="0000CD"/>
                </a:solidFill>
                <a:effectLst/>
                <a:latin typeface="Consolas" panose="020B0609020204030204" pitchFamily="49" charset="0"/>
              </a:rPr>
              <a:t>CREATE</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TABLE</a:t>
            </a:r>
            <a:r>
              <a:rPr lang="en-US" sz="2400" b="0" i="0" dirty="0">
                <a:solidFill>
                  <a:srgbClr val="000000"/>
                </a:solidFill>
                <a:effectLst/>
                <a:latin typeface="Consolas" panose="020B0609020204030204" pitchFamily="49" charset="0"/>
              </a:rPr>
              <a:t> Persons (</a:t>
            </a:r>
            <a:br>
              <a:rPr lang="en-US" sz="2400" dirty="0"/>
            </a:br>
            <a:r>
              <a:rPr lang="en-US" sz="2400" b="0" i="0" dirty="0">
                <a:solidFill>
                  <a:srgbClr val="000000"/>
                </a:solidFill>
                <a:effectLst/>
                <a:latin typeface="Consolas" panose="020B0609020204030204" pitchFamily="49" charset="0"/>
              </a:rPr>
              <a:t>    		ID int </a:t>
            </a:r>
            <a:r>
              <a:rPr lang="en-US" sz="2400" b="0" i="0" dirty="0">
                <a:solidFill>
                  <a:srgbClr val="0000CD"/>
                </a:solidFill>
                <a:effectLst/>
                <a:latin typeface="Consolas" panose="020B0609020204030204" pitchFamily="49" charset="0"/>
              </a:rPr>
              <a:t>NOT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NULL</a:t>
            </a:r>
            <a:r>
              <a:rPr lang="en-US" sz="2400" b="0" i="0" dirty="0">
                <a:solidFill>
                  <a:srgbClr val="000000"/>
                </a:solidFill>
                <a:effectLst/>
                <a:latin typeface="Consolas" panose="020B0609020204030204" pitchFamily="49" charset="0"/>
              </a:rPr>
              <a:t>,</a:t>
            </a:r>
            <a:br>
              <a:rPr lang="en-US" sz="2400" dirty="0"/>
            </a:br>
            <a:r>
              <a:rPr lang="en-US" sz="2400" dirty="0"/>
              <a:t>		</a:t>
            </a:r>
            <a:r>
              <a:rPr lang="en-US" sz="2400" b="0" i="0" dirty="0" err="1">
                <a:solidFill>
                  <a:srgbClr val="000000"/>
                </a:solidFill>
                <a:effectLst/>
                <a:latin typeface="Consolas" panose="020B0609020204030204" pitchFamily="49" charset="0"/>
              </a:rPr>
              <a:t>LastName</a:t>
            </a:r>
            <a:r>
              <a:rPr lang="en-US" sz="2400" b="0" i="0" dirty="0">
                <a:solidFill>
                  <a:srgbClr val="000000"/>
                </a:solidFill>
                <a:effectLst/>
                <a:latin typeface="Consolas" panose="020B0609020204030204" pitchFamily="49" charset="0"/>
              </a:rPr>
              <a:t> varchar(</a:t>
            </a:r>
            <a:r>
              <a:rPr lang="en-US" sz="2400" b="0" i="0" dirty="0">
                <a:solidFill>
                  <a:srgbClr val="FF0000"/>
                </a:solidFill>
                <a:effectLst/>
                <a:latin typeface="Consolas" panose="020B0609020204030204" pitchFamily="49" charset="0"/>
              </a:rPr>
              <a:t>255</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NOT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NULL</a:t>
            </a:r>
            <a:r>
              <a:rPr lang="en-US" sz="2400" b="0" i="0" dirty="0">
                <a:solidFill>
                  <a:srgbClr val="000000"/>
                </a:solidFill>
                <a:effectLst/>
                <a:latin typeface="Consolas" panose="020B0609020204030204" pitchFamily="49" charset="0"/>
              </a:rPr>
              <a:t>,</a:t>
            </a:r>
            <a:br>
              <a:rPr lang="en-US" sz="2400" dirty="0"/>
            </a:br>
            <a:r>
              <a:rPr lang="en-US" sz="2400" dirty="0"/>
              <a:t>	   </a:t>
            </a:r>
            <a:r>
              <a:rPr lang="en-US" sz="2400" b="0" i="0" dirty="0">
                <a:solidFill>
                  <a:srgbClr val="000000"/>
                </a:solidFill>
                <a:effectLst/>
                <a:latin typeface="Consolas" panose="020B0609020204030204" pitchFamily="49" charset="0"/>
              </a:rPr>
              <a:t>    FirstName varchar(</a:t>
            </a:r>
            <a:r>
              <a:rPr lang="en-US" sz="2400" b="0" i="0" dirty="0">
                <a:solidFill>
                  <a:srgbClr val="FF0000"/>
                </a:solidFill>
                <a:effectLst/>
                <a:latin typeface="Consolas" panose="020B0609020204030204" pitchFamily="49" charset="0"/>
              </a:rPr>
              <a:t>255</a:t>
            </a:r>
            <a:r>
              <a:rPr lang="en-US" sz="2400" b="0" i="0" dirty="0">
                <a:solidFill>
                  <a:srgbClr val="000000"/>
                </a:solidFill>
                <a:effectLst/>
                <a:latin typeface="Consolas" panose="020B0609020204030204" pitchFamily="49" charset="0"/>
              </a:rPr>
              <a:t>),</a:t>
            </a:r>
            <a:br>
              <a:rPr lang="en-US" sz="2400" dirty="0"/>
            </a:br>
            <a:r>
              <a:rPr lang="en-US" sz="2400" dirty="0"/>
              <a:t>	   </a:t>
            </a:r>
            <a:r>
              <a:rPr lang="en-US" sz="2400" b="0" i="0" dirty="0">
                <a:solidFill>
                  <a:srgbClr val="000000"/>
                </a:solidFill>
                <a:effectLst/>
                <a:latin typeface="Consolas" panose="020B0609020204030204" pitchFamily="49" charset="0"/>
              </a:rPr>
              <a:t>    Age int </a:t>
            </a:r>
            <a:r>
              <a:rPr lang="en-US" sz="2400" b="0" i="0" dirty="0">
                <a:solidFill>
                  <a:srgbClr val="0000CD"/>
                </a:solidFill>
                <a:effectLst/>
                <a:latin typeface="Consolas" panose="020B0609020204030204" pitchFamily="49" charset="0"/>
              </a:rPr>
              <a:t>CHECK</a:t>
            </a:r>
            <a:r>
              <a:rPr lang="en-US" sz="2400" b="0" i="0" dirty="0">
                <a:solidFill>
                  <a:srgbClr val="000000"/>
                </a:solidFill>
                <a:effectLst/>
                <a:latin typeface="Consolas" panose="020B0609020204030204" pitchFamily="49" charset="0"/>
              </a:rPr>
              <a:t> (Age&gt;=</a:t>
            </a:r>
            <a:r>
              <a:rPr lang="en-US" sz="2400" b="0" i="0" dirty="0">
                <a:solidFill>
                  <a:srgbClr val="FF0000"/>
                </a:solidFill>
                <a:effectLst/>
                <a:latin typeface="Consolas" panose="020B0609020204030204" pitchFamily="49" charset="0"/>
              </a:rPr>
              <a:t>18</a:t>
            </a:r>
            <a:r>
              <a:rPr lang="en-US" sz="2400" b="0" i="0" dirty="0">
                <a:solidFill>
                  <a:srgbClr val="000000"/>
                </a:solidFill>
                <a:effectLst/>
                <a:latin typeface="Consolas" panose="020B0609020204030204" pitchFamily="49" charset="0"/>
              </a:rPr>
              <a:t>)</a:t>
            </a:r>
            <a:br>
              <a:rPr lang="en-US" sz="2400" dirty="0"/>
            </a:br>
            <a:r>
              <a:rPr lang="en-US" sz="2400" dirty="0"/>
              <a:t>	</a:t>
            </a:r>
            <a:r>
              <a:rPr lang="en-US" sz="2400" b="0" i="0" dirty="0">
                <a:solidFill>
                  <a:srgbClr val="000000"/>
                </a:solidFill>
                <a:effectLst/>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b="0" i="0" dirty="0">
                <a:solidFill>
                  <a:srgbClr val="000000"/>
                </a:solidFill>
                <a:effectLst/>
                <a:latin typeface="Consolas" panose="020B0609020204030204" pitchFamily="49" charset="0"/>
              </a:rPr>
              <a:t>	For multiple columns </a:t>
            </a:r>
          </a:p>
          <a:p>
            <a:r>
              <a:rPr lang="en-US" sz="2400" b="0" i="0" dirty="0">
                <a:solidFill>
                  <a:srgbClr val="0000CD"/>
                </a:solidFill>
                <a:effectLst/>
                <a:latin typeface="Consolas" panose="020B0609020204030204" pitchFamily="49" charset="0"/>
              </a:rPr>
              <a:t>	CONSTRAINT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CHK_Person</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CHECK</a:t>
            </a:r>
            <a:r>
              <a:rPr lang="en-US" sz="2400" b="0" i="0" dirty="0">
                <a:solidFill>
                  <a:srgbClr val="000000"/>
                </a:solidFill>
                <a:effectLst/>
                <a:latin typeface="Consolas" panose="020B0609020204030204" pitchFamily="49" charset="0"/>
              </a:rPr>
              <a:t> (Age&gt;=</a:t>
            </a:r>
            <a:r>
              <a:rPr lang="en-US" sz="2400" b="0" i="0" dirty="0">
                <a:solidFill>
                  <a:srgbClr val="FF0000"/>
                </a:solidFill>
                <a:effectLst/>
                <a:latin typeface="Consolas" panose="020B0609020204030204" pitchFamily="49" charset="0"/>
              </a:rPr>
              <a:t>18</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AND</a:t>
            </a:r>
            <a:r>
              <a:rPr lang="en-US" sz="2400" b="0" i="0" dirty="0">
                <a:solidFill>
                  <a:srgbClr val="000000"/>
                </a:solidFill>
                <a:effectLst/>
                <a:latin typeface="Consolas" panose="020B0609020204030204" pitchFamily="49" charset="0"/>
              </a:rPr>
              <a:t> City=</a:t>
            </a:r>
            <a:r>
              <a:rPr lang="en-US" sz="2400" b="0" i="0" dirty="0">
                <a:solidFill>
                  <a:srgbClr val="A52A2A"/>
                </a:solidFill>
                <a:effectLst/>
                <a:latin typeface="Consolas" panose="020B0609020204030204" pitchFamily="49" charset="0"/>
              </a:rPr>
              <a:t>'Sandnes'</a:t>
            </a:r>
            <a:r>
              <a:rPr lang="en-US" sz="2400" b="0" i="0" dirty="0">
                <a:solidFill>
                  <a:srgbClr val="000000"/>
                </a:solidFill>
                <a:effectLst/>
                <a:latin typeface="Consolas" panose="020B0609020204030204" pitchFamily="49" charset="0"/>
              </a:rPr>
              <a:t>)</a:t>
            </a:r>
            <a:endParaRPr lang="en-US" sz="2200" dirty="0">
              <a:solidFill>
                <a:srgbClr val="321900"/>
              </a:solidFill>
              <a:latin typeface="Work Sans" pitchFamily="2" charset="0"/>
            </a:endParaRPr>
          </a:p>
        </p:txBody>
      </p:sp>
    </p:spTree>
    <p:extLst>
      <p:ext uri="{BB962C8B-B14F-4D97-AF65-F5344CB8AC3E}">
        <p14:creationId xmlns:p14="http://schemas.microsoft.com/office/powerpoint/2010/main" val="406686566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10EA22-8A25-FEDE-1A28-07B54841743F}"/>
              </a:ext>
            </a:extLst>
          </p:cNvPr>
          <p:cNvSpPr txBox="1"/>
          <p:nvPr/>
        </p:nvSpPr>
        <p:spPr>
          <a:xfrm>
            <a:off x="325078" y="1293689"/>
            <a:ext cx="11541843" cy="4093428"/>
          </a:xfrm>
          <a:prstGeom prst="rect">
            <a:avLst/>
          </a:prstGeom>
          <a:noFill/>
        </p:spPr>
        <p:txBody>
          <a:bodyPr wrap="square">
            <a:spAutoFit/>
          </a:bodyPr>
          <a:lstStyle/>
          <a:p>
            <a:pPr marL="342900" indent="-342900">
              <a:buFont typeface="Arial" panose="020B0604020202020204" pitchFamily="34" charset="0"/>
              <a:buChar char="•"/>
            </a:pPr>
            <a:r>
              <a:rPr lang="en-US" sz="2200" b="1" dirty="0">
                <a:solidFill>
                  <a:srgbClr val="000000"/>
                </a:solidFill>
                <a:latin typeface="Work Sans" pitchFamily="2" charset="0"/>
              </a:rPr>
              <a:t>SQL Check on Alter Table</a:t>
            </a:r>
          </a:p>
          <a:p>
            <a:endParaRPr lang="en-US" sz="2200" b="1" dirty="0">
              <a:solidFill>
                <a:srgbClr val="000000"/>
              </a:solidFill>
              <a:latin typeface="Work Sans" pitchFamily="2" charset="0"/>
            </a:endParaRPr>
          </a:p>
          <a:p>
            <a:r>
              <a:rPr lang="en-US" sz="2200" b="1" dirty="0">
                <a:solidFill>
                  <a:srgbClr val="000000"/>
                </a:solidFill>
                <a:latin typeface="Work Sans" pitchFamily="2" charset="0"/>
              </a:rPr>
              <a:t>	</a:t>
            </a:r>
            <a:r>
              <a:rPr lang="en-US" sz="2400" b="0" i="0" dirty="0">
                <a:solidFill>
                  <a:srgbClr val="0000CD"/>
                </a:solidFill>
                <a:effectLst/>
                <a:latin typeface="Consolas" panose="020B0609020204030204" pitchFamily="49" charset="0"/>
              </a:rPr>
              <a:t>ALTER TABLE Persons ADD CHECK (Age&gt;=18);</a:t>
            </a:r>
            <a:r>
              <a:rPr lang="en-US" sz="2400" b="0" i="0" dirty="0">
                <a:solidFill>
                  <a:srgbClr val="000000"/>
                </a:solidFill>
                <a:effectLst/>
                <a:latin typeface="Consolas" panose="020B0609020204030204" pitchFamily="49" charset="0"/>
              </a:rPr>
              <a:t>	</a:t>
            </a:r>
          </a:p>
          <a:p>
            <a:endParaRPr lang="en-US" sz="2400" dirty="0">
              <a:solidFill>
                <a:srgbClr val="000000"/>
              </a:solidFill>
              <a:latin typeface="Consolas" panose="020B0609020204030204" pitchFamily="49" charset="0"/>
            </a:endParaRPr>
          </a:p>
          <a:p>
            <a:r>
              <a:rPr lang="en-US" sz="2400" b="0" i="0" dirty="0">
                <a:solidFill>
                  <a:srgbClr val="000000"/>
                </a:solidFill>
                <a:effectLst/>
                <a:latin typeface="Consolas" panose="020B0609020204030204" pitchFamily="49" charset="0"/>
              </a:rPr>
              <a:t>	For multiple columns </a:t>
            </a:r>
          </a:p>
          <a:p>
            <a:r>
              <a:rPr lang="en-US" sz="2400" b="0" i="0" dirty="0">
                <a:solidFill>
                  <a:srgbClr val="0000CD"/>
                </a:solidFill>
                <a:effectLst/>
                <a:latin typeface="Consolas" panose="020B0609020204030204" pitchFamily="49" charset="0"/>
              </a:rPr>
              <a:t>	</a:t>
            </a:r>
          </a:p>
          <a:p>
            <a:r>
              <a:rPr lang="en-US" sz="2400" dirty="0">
                <a:solidFill>
                  <a:srgbClr val="0000CD"/>
                </a:solidFill>
                <a:latin typeface="Consolas" panose="020B0609020204030204" pitchFamily="49" charset="0"/>
              </a:rPr>
              <a:t>	</a:t>
            </a:r>
            <a:r>
              <a:rPr lang="en-US" sz="2400" b="0" i="0" dirty="0">
                <a:solidFill>
                  <a:srgbClr val="0000CD"/>
                </a:solidFill>
                <a:effectLst/>
                <a:latin typeface="Consolas" panose="020B0609020204030204" pitchFamily="49" charset="0"/>
              </a:rPr>
              <a:t>CONSTRAINT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CHK_Person</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CHECK</a:t>
            </a:r>
            <a:r>
              <a:rPr lang="en-US" sz="2400" b="0" i="0" dirty="0">
                <a:solidFill>
                  <a:srgbClr val="000000"/>
                </a:solidFill>
                <a:effectLst/>
                <a:latin typeface="Consolas" panose="020B0609020204030204" pitchFamily="49" charset="0"/>
              </a:rPr>
              <a:t> (Age&gt;=</a:t>
            </a:r>
            <a:r>
              <a:rPr lang="en-US" sz="2400" b="0" i="0" dirty="0">
                <a:solidFill>
                  <a:srgbClr val="FF0000"/>
                </a:solidFill>
                <a:effectLst/>
                <a:latin typeface="Consolas" panose="020B0609020204030204" pitchFamily="49" charset="0"/>
              </a:rPr>
              <a:t>18</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AND</a:t>
            </a:r>
            <a:r>
              <a:rPr lang="en-US" sz="2400" b="0" i="0" dirty="0">
                <a:solidFill>
                  <a:srgbClr val="000000"/>
                </a:solidFill>
                <a:effectLst/>
                <a:latin typeface="Consolas" panose="020B0609020204030204" pitchFamily="49" charset="0"/>
              </a:rPr>
              <a:t> City=</a:t>
            </a:r>
            <a:r>
              <a:rPr lang="en-US" sz="2400" b="0" i="0" dirty="0">
                <a:solidFill>
                  <a:srgbClr val="A52A2A"/>
                </a:solidFill>
                <a:effectLst/>
                <a:latin typeface="Consolas" panose="020B0609020204030204" pitchFamily="49" charset="0"/>
              </a:rPr>
              <a:t>'Sandnes’</a:t>
            </a:r>
            <a:r>
              <a:rPr lang="en-US" sz="2400" b="0" i="0" dirty="0">
                <a:solidFill>
                  <a:srgbClr val="000000"/>
                </a:solidFill>
                <a:effectLst/>
                <a:latin typeface="Consolas" panose="020B0609020204030204" pitchFamily="49" charset="0"/>
              </a:rPr>
              <a:t>)</a:t>
            </a:r>
          </a:p>
          <a:p>
            <a:endParaRPr lang="en-US" sz="2400" dirty="0">
              <a:solidFill>
                <a:srgbClr val="000000"/>
              </a:solidFill>
              <a:latin typeface="Consolas" panose="020B0609020204030204" pitchFamily="49" charset="0"/>
            </a:endParaRPr>
          </a:p>
          <a:p>
            <a:pPr marL="342900" indent="-342900">
              <a:buFont typeface="Arial" panose="020B0604020202020204" pitchFamily="34" charset="0"/>
              <a:buChar char="•"/>
            </a:pPr>
            <a:r>
              <a:rPr lang="en-US" sz="2400" dirty="0">
                <a:solidFill>
                  <a:srgbClr val="000000"/>
                </a:solidFill>
                <a:latin typeface="Consolas" panose="020B0609020204030204" pitchFamily="49" charset="0"/>
              </a:rPr>
              <a:t> Drop Constraint</a:t>
            </a: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fr-FR" sz="2400" b="0" i="0" dirty="0">
                <a:solidFill>
                  <a:srgbClr val="0000CD"/>
                </a:solidFill>
                <a:effectLst/>
                <a:latin typeface="Consolas" panose="020B0609020204030204" pitchFamily="49" charset="0"/>
              </a:rPr>
              <a:t>ALTER</a:t>
            </a:r>
            <a:r>
              <a:rPr lang="fr-FR" sz="2400" b="0" i="0" dirty="0">
                <a:solidFill>
                  <a:srgbClr val="000000"/>
                </a:solidFill>
                <a:effectLst/>
                <a:latin typeface="Consolas" panose="020B0609020204030204" pitchFamily="49" charset="0"/>
              </a:rPr>
              <a:t> </a:t>
            </a:r>
            <a:r>
              <a:rPr lang="fr-FR" sz="2400" b="0" i="0" dirty="0">
                <a:solidFill>
                  <a:srgbClr val="0000CD"/>
                </a:solidFill>
                <a:effectLst/>
                <a:latin typeface="Consolas" panose="020B0609020204030204" pitchFamily="49" charset="0"/>
              </a:rPr>
              <a:t>TABLE</a:t>
            </a:r>
            <a:r>
              <a:rPr lang="fr-FR" sz="2400" b="0" i="0" dirty="0">
                <a:solidFill>
                  <a:srgbClr val="000000"/>
                </a:solidFill>
                <a:effectLst/>
                <a:latin typeface="Consolas" panose="020B0609020204030204" pitchFamily="49" charset="0"/>
              </a:rPr>
              <a:t> </a:t>
            </a:r>
            <a:r>
              <a:rPr lang="fr-FR" sz="2400" b="0" i="0" dirty="0" err="1">
                <a:solidFill>
                  <a:srgbClr val="000000"/>
                </a:solidFill>
                <a:effectLst/>
                <a:latin typeface="Consolas" panose="020B0609020204030204" pitchFamily="49" charset="0"/>
              </a:rPr>
              <a:t>Persons</a:t>
            </a:r>
            <a:r>
              <a:rPr lang="fr-FR" sz="2400" b="0" i="0" dirty="0">
                <a:solidFill>
                  <a:srgbClr val="000000"/>
                </a:solidFill>
                <a:effectLst/>
                <a:latin typeface="Consolas" panose="020B0609020204030204" pitchFamily="49" charset="0"/>
              </a:rPr>
              <a:t>  </a:t>
            </a:r>
            <a:r>
              <a:rPr lang="fr-FR" sz="2400" b="0" i="0" dirty="0">
                <a:solidFill>
                  <a:srgbClr val="0000CD"/>
                </a:solidFill>
                <a:effectLst/>
                <a:latin typeface="Consolas" panose="020B0609020204030204" pitchFamily="49" charset="0"/>
              </a:rPr>
              <a:t>DROP</a:t>
            </a:r>
            <a:r>
              <a:rPr lang="fr-FR" sz="2400" b="0" i="0" dirty="0">
                <a:solidFill>
                  <a:srgbClr val="000000"/>
                </a:solidFill>
                <a:effectLst/>
                <a:latin typeface="Consolas" panose="020B0609020204030204" pitchFamily="49" charset="0"/>
              </a:rPr>
              <a:t> </a:t>
            </a:r>
            <a:r>
              <a:rPr lang="fr-FR" sz="2400" b="0" i="0" dirty="0">
                <a:solidFill>
                  <a:srgbClr val="0000CD"/>
                </a:solidFill>
                <a:effectLst/>
                <a:latin typeface="Consolas" panose="020B0609020204030204" pitchFamily="49" charset="0"/>
              </a:rPr>
              <a:t>CONSTRAINT</a:t>
            </a:r>
            <a:r>
              <a:rPr lang="fr-FR" sz="2400" b="0" i="0" dirty="0">
                <a:solidFill>
                  <a:srgbClr val="000000"/>
                </a:solidFill>
                <a:effectLst/>
                <a:latin typeface="Consolas" panose="020B0609020204030204" pitchFamily="49" charset="0"/>
              </a:rPr>
              <a:t> </a:t>
            </a:r>
            <a:r>
              <a:rPr lang="fr-FR" sz="2400" b="0" i="0" dirty="0" err="1">
                <a:solidFill>
                  <a:srgbClr val="000000"/>
                </a:solidFill>
                <a:effectLst/>
                <a:latin typeface="Consolas" panose="020B0609020204030204" pitchFamily="49" charset="0"/>
              </a:rPr>
              <a:t>CHK_PersonAge</a:t>
            </a:r>
            <a:r>
              <a:rPr lang="fr-FR" sz="2400" b="0" i="0" dirty="0">
                <a:solidFill>
                  <a:srgbClr val="000000"/>
                </a:solidFill>
                <a:effectLst/>
                <a:latin typeface="Consolas" panose="020B0609020204030204" pitchFamily="49" charset="0"/>
              </a:rPr>
              <a:t>;</a:t>
            </a:r>
            <a:endParaRPr lang="en-US" sz="2200" dirty="0">
              <a:solidFill>
                <a:srgbClr val="321900"/>
              </a:solidFill>
              <a:latin typeface="Work Sans" pitchFamily="2" charset="0"/>
            </a:endParaRPr>
          </a:p>
        </p:txBody>
      </p:sp>
    </p:spTree>
    <p:extLst>
      <p:ext uri="{BB962C8B-B14F-4D97-AF65-F5344CB8AC3E}">
        <p14:creationId xmlns:p14="http://schemas.microsoft.com/office/powerpoint/2010/main" val="37951331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Unique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Constraint</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325078" y="1293689"/>
            <a:ext cx="11541843" cy="4154984"/>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Work Sans" pitchFamily="2" charset="0"/>
              </a:rPr>
              <a:t>The UNIQUE constraint is used to make sure that </a:t>
            </a:r>
            <a:r>
              <a:rPr lang="en-US" sz="2200" b="1" dirty="0">
                <a:solidFill>
                  <a:srgbClr val="000000"/>
                </a:solidFill>
                <a:latin typeface="Work Sans" pitchFamily="2" charset="0"/>
              </a:rPr>
              <a:t>all the values in a column are unique. </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You can use the UNIQUE constraint either on </a:t>
            </a:r>
            <a:r>
              <a:rPr lang="en-US" sz="2200" b="1" dirty="0">
                <a:solidFill>
                  <a:srgbClr val="000000"/>
                </a:solidFill>
                <a:latin typeface="Work Sans" pitchFamily="2" charset="0"/>
              </a:rPr>
              <a:t>multiple columns or on a single column with</a:t>
            </a:r>
            <a:r>
              <a:rPr lang="en-US" sz="2200" dirty="0">
                <a:solidFill>
                  <a:srgbClr val="000000"/>
                </a:solidFill>
                <a:latin typeface="Work Sans" pitchFamily="2" charset="0"/>
              </a:rPr>
              <a:t>. Apart from this, you can go forward and use the UNIQUE constraint to modify the existing tables.</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While creating tables, a </a:t>
            </a:r>
            <a:r>
              <a:rPr lang="en-US" sz="2200" b="1" dirty="0">
                <a:solidFill>
                  <a:srgbClr val="000000"/>
                </a:solidFill>
                <a:latin typeface="Work Sans" pitchFamily="2" charset="0"/>
              </a:rPr>
              <a:t>PRIMARY KEY constraint automatically has a UNIQUE constraint</a:t>
            </a:r>
            <a:r>
              <a:rPr lang="en-US" sz="2200" dirty="0">
                <a:solidFill>
                  <a:srgbClr val="000000"/>
                </a:solidFill>
                <a:latin typeface="Work Sans" pitchFamily="2" charset="0"/>
              </a:rPr>
              <a:t>, to guarantee the uniqueness of a column.</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A table can have many UNIQUE constraints but can have a single primary key constraint.</a:t>
            </a:r>
            <a:endParaRPr lang="en-US" sz="2200" dirty="0">
              <a:solidFill>
                <a:srgbClr val="321900"/>
              </a:solidFill>
              <a:latin typeface="Work Sans" pitchFamily="2" charset="0"/>
            </a:endParaRPr>
          </a:p>
        </p:txBody>
      </p:sp>
    </p:spTree>
    <p:extLst>
      <p:ext uri="{BB962C8B-B14F-4D97-AF65-F5344CB8AC3E}">
        <p14:creationId xmlns:p14="http://schemas.microsoft.com/office/powerpoint/2010/main" val="91618207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39343"/>
            <a:ext cx="8544232" cy="657069"/>
          </a:xfrm>
          <a:prstGeom prst="rect">
            <a:avLst/>
          </a:prstGeom>
        </p:spPr>
        <p:txBody>
          <a:bodyPr wrap="square" lIns="0" tIns="0" rIns="0" bIns="0" anchor="ctr">
            <a:noAutofit/>
          </a:bodyPr>
          <a:lstStyle/>
          <a:p>
            <a:pPr marL="457200" marR="0" lvl="0" indent="-457200" defTabSz="914400" eaLnBrk="1" fontAlgn="auto" latinLnBrk="0" hangingPunct="1">
              <a:spcBef>
                <a:spcPts val="0"/>
              </a:spcBef>
              <a:spcAft>
                <a:spcPts val="0"/>
              </a:spcAft>
              <a:buClrTx/>
              <a:buSzTx/>
              <a:buFont typeface="Arial" panose="020B0604020202020204" pitchFamily="34" charset="0"/>
              <a:buChar char="•"/>
              <a:tabLst/>
              <a:defRPr/>
            </a:pPr>
            <a:r>
              <a:rPr kumimoji="0" lang="fr-FR" sz="2400" b="1" i="0" u="none" strike="noStrike" kern="0" cap="none" spc="-100" normalizeH="0" noProof="0" dirty="0">
                <a:ln>
                  <a:noFill/>
                </a:ln>
                <a:solidFill>
                  <a:srgbClr val="111111"/>
                </a:solidFill>
                <a:effectLst/>
                <a:uLnTx/>
                <a:uFillTx/>
                <a:latin typeface="Arial" panose="020B0604020202020204" pitchFamily="34" charset="0"/>
              </a:rPr>
              <a:t>Unique </a:t>
            </a:r>
            <a:r>
              <a:rPr kumimoji="0" lang="fr-FR" b="1" i="0" u="none" strike="noStrike" kern="0" cap="none" spc="-100" normalizeH="0" noProof="0" dirty="0" err="1">
                <a:ln>
                  <a:noFill/>
                </a:ln>
                <a:solidFill>
                  <a:srgbClr val="111111"/>
                </a:solidFill>
                <a:effectLst/>
                <a:uLnTx/>
                <a:uFillTx/>
                <a:latin typeface="Arial" panose="020B0604020202020204" pitchFamily="34" charset="0"/>
              </a:rPr>
              <a:t>Constraint</a:t>
            </a:r>
            <a:r>
              <a:rPr kumimoji="0" lang="fr-FR" sz="2400" b="1" i="0" u="none" strike="noStrike" kern="0" cap="none" spc="-100" normalizeH="0" noProof="0" dirty="0">
                <a:ln>
                  <a:noFill/>
                </a:ln>
                <a:solidFill>
                  <a:srgbClr val="111111"/>
                </a:solidFill>
                <a:effectLst/>
                <a:uLnTx/>
                <a:uFillTx/>
                <a:latin typeface="Arial" panose="020B0604020202020204" pitchFamily="34" charset="0"/>
              </a:rPr>
              <a:t> for Group of </a:t>
            </a:r>
            <a:r>
              <a:rPr kumimoji="0" lang="fr-FR" sz="2400" b="1" i="0" u="none" strike="noStrike" kern="0" cap="none" spc="-100" normalizeH="0" noProof="0" dirty="0" err="1">
                <a:ln>
                  <a:noFill/>
                </a:ln>
                <a:solidFill>
                  <a:srgbClr val="111111"/>
                </a:solidFill>
                <a:effectLst/>
                <a:uLnTx/>
                <a:uFillTx/>
                <a:latin typeface="Arial" panose="020B0604020202020204" pitchFamily="34" charset="0"/>
              </a:rPr>
              <a:t>Columns</a:t>
            </a:r>
            <a:endParaRPr kumimoji="0" lang="fr-FR" sz="24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2537336" y="1116709"/>
            <a:ext cx="11541843" cy="2462213"/>
          </a:xfrm>
          <a:prstGeom prst="rect">
            <a:avLst/>
          </a:prstGeom>
          <a:noFill/>
        </p:spPr>
        <p:txBody>
          <a:bodyPr wrap="square">
            <a:spAutoFit/>
          </a:bodyPr>
          <a:lstStyle/>
          <a:p>
            <a:r>
              <a:rPr lang="en-US" sz="2200" dirty="0">
                <a:solidFill>
                  <a:srgbClr val="000000"/>
                </a:solidFill>
                <a:latin typeface="Work Sans" pitchFamily="2" charset="0"/>
              </a:rPr>
              <a:t>CREATE TABLE </a:t>
            </a:r>
            <a:r>
              <a:rPr lang="en-US" sz="2200" dirty="0" err="1">
                <a:solidFill>
                  <a:srgbClr val="000000"/>
                </a:solidFill>
                <a:latin typeface="Work Sans" pitchFamily="2" charset="0"/>
              </a:rPr>
              <a:t>table_name</a:t>
            </a:r>
            <a:r>
              <a:rPr lang="en-US" sz="2200" dirty="0">
                <a:solidFill>
                  <a:srgbClr val="000000"/>
                </a:solidFill>
                <a:latin typeface="Work Sans" pitchFamily="2" charset="0"/>
              </a:rPr>
              <a:t> (</a:t>
            </a:r>
          </a:p>
          <a:p>
            <a:r>
              <a:rPr lang="en-US" sz="2200" dirty="0">
                <a:solidFill>
                  <a:srgbClr val="000000"/>
                </a:solidFill>
                <a:latin typeface="Work Sans" pitchFamily="2" charset="0"/>
              </a:rPr>
              <a:t>    </a:t>
            </a:r>
            <a:r>
              <a:rPr lang="en-US" sz="2200" dirty="0" err="1">
                <a:solidFill>
                  <a:srgbClr val="000000"/>
                </a:solidFill>
                <a:latin typeface="Work Sans" pitchFamily="2" charset="0"/>
              </a:rPr>
              <a:t>key_column</a:t>
            </a:r>
            <a:r>
              <a:rPr lang="en-US" sz="2200" dirty="0">
                <a:solidFill>
                  <a:srgbClr val="000000"/>
                </a:solidFill>
                <a:latin typeface="Work Sans" pitchFamily="2" charset="0"/>
              </a:rPr>
              <a:t> </a:t>
            </a:r>
            <a:r>
              <a:rPr lang="en-US" sz="2200" dirty="0" err="1">
                <a:solidFill>
                  <a:srgbClr val="000000"/>
                </a:solidFill>
                <a:latin typeface="Work Sans" pitchFamily="2" charset="0"/>
              </a:rPr>
              <a:t>data_type</a:t>
            </a:r>
            <a:r>
              <a:rPr lang="en-US" sz="2200" dirty="0">
                <a:solidFill>
                  <a:srgbClr val="000000"/>
                </a:solidFill>
                <a:latin typeface="Work Sans" pitchFamily="2" charset="0"/>
              </a:rPr>
              <a:t> PRIMARY KEY,</a:t>
            </a:r>
          </a:p>
          <a:p>
            <a:r>
              <a:rPr lang="en-US" sz="2200" dirty="0">
                <a:solidFill>
                  <a:srgbClr val="000000"/>
                </a:solidFill>
                <a:latin typeface="Work Sans" pitchFamily="2" charset="0"/>
              </a:rPr>
              <a:t>    column1 </a:t>
            </a:r>
            <a:r>
              <a:rPr lang="en-US" sz="2200" dirty="0" err="1">
                <a:solidFill>
                  <a:srgbClr val="000000"/>
                </a:solidFill>
                <a:latin typeface="Work Sans" pitchFamily="2" charset="0"/>
              </a:rPr>
              <a:t>data_type</a:t>
            </a:r>
            <a:r>
              <a:rPr lang="en-US" sz="2200" dirty="0">
                <a:solidFill>
                  <a:srgbClr val="000000"/>
                </a:solidFill>
                <a:latin typeface="Work Sans" pitchFamily="2" charset="0"/>
              </a:rPr>
              <a:t>,</a:t>
            </a:r>
          </a:p>
          <a:p>
            <a:r>
              <a:rPr lang="en-US" sz="2200" dirty="0">
                <a:solidFill>
                  <a:srgbClr val="000000"/>
                </a:solidFill>
                <a:latin typeface="Work Sans" pitchFamily="2" charset="0"/>
              </a:rPr>
              <a:t>    column2 </a:t>
            </a:r>
            <a:r>
              <a:rPr lang="en-US" sz="2200" dirty="0" err="1">
                <a:solidFill>
                  <a:srgbClr val="000000"/>
                </a:solidFill>
                <a:latin typeface="Work Sans" pitchFamily="2" charset="0"/>
              </a:rPr>
              <a:t>data_type</a:t>
            </a:r>
            <a:r>
              <a:rPr lang="en-US" sz="2200" dirty="0">
                <a:solidFill>
                  <a:srgbClr val="000000"/>
                </a:solidFill>
                <a:latin typeface="Work Sans" pitchFamily="2" charset="0"/>
              </a:rPr>
              <a:t>,</a:t>
            </a:r>
          </a:p>
          <a:p>
            <a:r>
              <a:rPr lang="en-US" sz="2200" dirty="0">
                <a:solidFill>
                  <a:srgbClr val="000000"/>
                </a:solidFill>
                <a:latin typeface="Work Sans" pitchFamily="2" charset="0"/>
              </a:rPr>
              <a:t>    ...,</a:t>
            </a:r>
          </a:p>
          <a:p>
            <a:r>
              <a:rPr lang="en-US" sz="2200" dirty="0">
                <a:solidFill>
                  <a:srgbClr val="000000"/>
                </a:solidFill>
                <a:latin typeface="Work Sans" pitchFamily="2" charset="0"/>
              </a:rPr>
              <a:t>    UNIQUE (column1,column2)</a:t>
            </a:r>
          </a:p>
          <a:p>
            <a:r>
              <a:rPr lang="en-US" sz="2200" dirty="0">
                <a:solidFill>
                  <a:srgbClr val="000000"/>
                </a:solidFill>
                <a:latin typeface="Work Sans" pitchFamily="2" charset="0"/>
              </a:rPr>
              <a:t>);</a:t>
            </a:r>
          </a:p>
        </p:txBody>
      </p:sp>
      <p:sp>
        <p:nvSpPr>
          <p:cNvPr id="2" name="Rectangle 1">
            <a:extLst>
              <a:ext uri="{FF2B5EF4-FFF2-40B4-BE49-F238E27FC236}">
                <a16:creationId xmlns:a16="http://schemas.microsoft.com/office/drawing/2014/main" id="{2672310F-BADF-B829-0E11-5E9D4E17636A}"/>
              </a:ext>
            </a:extLst>
          </p:cNvPr>
          <p:cNvSpPr/>
          <p:nvPr/>
        </p:nvSpPr>
        <p:spPr>
          <a:xfrm>
            <a:off x="339213" y="3578922"/>
            <a:ext cx="8544232" cy="657069"/>
          </a:xfrm>
          <a:prstGeom prst="rect">
            <a:avLst/>
          </a:prstGeom>
        </p:spPr>
        <p:txBody>
          <a:bodyPr wrap="square" lIns="0" tIns="0" rIns="0" bIns="0" anchor="ctr">
            <a:noAutofit/>
          </a:bodyPr>
          <a:lstStyle/>
          <a:p>
            <a:pPr marL="457200" marR="0" lvl="0" indent="-457200" defTabSz="914400" eaLnBrk="1" fontAlgn="auto" latinLnBrk="0" hangingPunct="1">
              <a:spcBef>
                <a:spcPts val="0"/>
              </a:spcBef>
              <a:spcAft>
                <a:spcPts val="0"/>
              </a:spcAft>
              <a:buClrTx/>
              <a:buSzTx/>
              <a:buFont typeface="Arial" panose="020B0604020202020204" pitchFamily="34" charset="0"/>
              <a:buChar char="•"/>
              <a:tabLst/>
              <a:defRPr/>
            </a:pPr>
            <a:r>
              <a:rPr kumimoji="0" lang="fr-FR" sz="2400" b="1" i="0" u="none" strike="noStrike" kern="0" cap="none" spc="-100" normalizeH="0" noProof="0" dirty="0" err="1">
                <a:ln>
                  <a:noFill/>
                </a:ln>
                <a:solidFill>
                  <a:srgbClr val="111111"/>
                </a:solidFill>
                <a:effectLst/>
                <a:uLnTx/>
                <a:uFillTx/>
                <a:latin typeface="Arial" panose="020B0604020202020204" pitchFamily="34" charset="0"/>
              </a:rPr>
              <a:t>Add</a:t>
            </a:r>
            <a:r>
              <a:rPr kumimoji="0" lang="fr-FR" sz="2400" b="1" i="0" u="none" strike="noStrike" kern="0" cap="none" spc="-100" normalizeH="0" noProof="0" dirty="0">
                <a:ln>
                  <a:noFill/>
                </a:ln>
                <a:solidFill>
                  <a:srgbClr val="111111"/>
                </a:solidFill>
                <a:effectLst/>
                <a:uLnTx/>
                <a:uFillTx/>
                <a:latin typeface="Arial" panose="020B0604020202020204" pitchFamily="34" charset="0"/>
              </a:rPr>
              <a:t> Unique </a:t>
            </a:r>
            <a:r>
              <a:rPr kumimoji="0" lang="fr-FR" b="1" i="0" u="none" strike="noStrike" kern="0" cap="none" spc="-100" normalizeH="0" noProof="0" dirty="0" err="1">
                <a:ln>
                  <a:noFill/>
                </a:ln>
                <a:solidFill>
                  <a:srgbClr val="111111"/>
                </a:solidFill>
                <a:effectLst/>
                <a:uLnTx/>
                <a:uFillTx/>
                <a:latin typeface="Arial" panose="020B0604020202020204" pitchFamily="34" charset="0"/>
              </a:rPr>
              <a:t>Constraint</a:t>
            </a:r>
            <a:r>
              <a:rPr kumimoji="0" lang="fr-FR" sz="2400" b="1" i="0" u="none" strike="noStrike" kern="0" cap="none" spc="-100" normalizeH="0" noProof="0" dirty="0">
                <a:ln>
                  <a:noFill/>
                </a:ln>
                <a:solidFill>
                  <a:srgbClr val="111111"/>
                </a:solidFill>
                <a:effectLst/>
                <a:uLnTx/>
                <a:uFillTx/>
                <a:latin typeface="Arial" panose="020B0604020202020204" pitchFamily="34" charset="0"/>
              </a:rPr>
              <a:t> to </a:t>
            </a:r>
            <a:r>
              <a:rPr kumimoji="0" lang="fr-FR" sz="2400" b="1" i="0" u="none" strike="noStrike" kern="0" cap="none" spc="-100" normalizeH="0" noProof="0" dirty="0" err="1">
                <a:ln>
                  <a:noFill/>
                </a:ln>
                <a:solidFill>
                  <a:srgbClr val="111111"/>
                </a:solidFill>
                <a:effectLst/>
                <a:uLnTx/>
                <a:uFillTx/>
                <a:latin typeface="Arial" panose="020B0604020202020204" pitchFamily="34" charset="0"/>
              </a:rPr>
              <a:t>Existing</a:t>
            </a:r>
            <a:r>
              <a:rPr kumimoji="0" lang="fr-FR" sz="2400" b="1" i="0" u="none" strike="noStrike" kern="0" cap="none" spc="-100" normalizeH="0" noProof="0" dirty="0">
                <a:ln>
                  <a:noFill/>
                </a:ln>
                <a:solidFill>
                  <a:srgbClr val="111111"/>
                </a:solidFill>
                <a:effectLst/>
                <a:uLnTx/>
                <a:uFillTx/>
                <a:latin typeface="Arial" panose="020B0604020202020204" pitchFamily="34" charset="0"/>
              </a:rPr>
              <a:t> Table</a:t>
            </a:r>
          </a:p>
        </p:txBody>
      </p:sp>
      <p:sp>
        <p:nvSpPr>
          <p:cNvPr id="5" name="TextBox 4">
            <a:extLst>
              <a:ext uri="{FF2B5EF4-FFF2-40B4-BE49-F238E27FC236}">
                <a16:creationId xmlns:a16="http://schemas.microsoft.com/office/drawing/2014/main" id="{570E9E8E-9DDF-DA1E-27B2-390A43833962}"/>
              </a:ext>
            </a:extLst>
          </p:cNvPr>
          <p:cNvSpPr txBox="1"/>
          <p:nvPr/>
        </p:nvSpPr>
        <p:spPr>
          <a:xfrm>
            <a:off x="2340078" y="4483960"/>
            <a:ext cx="7039896" cy="984885"/>
          </a:xfrm>
          <a:prstGeom prst="rect">
            <a:avLst/>
          </a:prstGeom>
          <a:noFill/>
        </p:spPr>
        <p:txBody>
          <a:bodyPr wrap="square">
            <a:spAutoFit/>
          </a:bodyPr>
          <a:lstStyle/>
          <a:p>
            <a:r>
              <a:rPr lang="en-IN" dirty="0">
                <a:solidFill>
                  <a:srgbClr val="06090E"/>
                </a:solidFill>
                <a:latin typeface="Work Sans" pitchFamily="2" charset="0"/>
              </a:rPr>
              <a:t>ALTER </a:t>
            </a:r>
            <a:r>
              <a:rPr lang="en-IN" sz="2200" dirty="0">
                <a:solidFill>
                  <a:srgbClr val="06090E"/>
                </a:solidFill>
                <a:latin typeface="Work Sans" pitchFamily="2" charset="0"/>
              </a:rPr>
              <a:t>TABLE</a:t>
            </a:r>
            <a:r>
              <a:rPr lang="en-IN" dirty="0">
                <a:solidFill>
                  <a:srgbClr val="06090E"/>
                </a:solidFill>
                <a:latin typeface="Work Sans" pitchFamily="2" charset="0"/>
              </a:rPr>
              <a:t> </a:t>
            </a:r>
            <a:r>
              <a:rPr lang="en-IN" dirty="0" err="1">
                <a:solidFill>
                  <a:srgbClr val="06090E"/>
                </a:solidFill>
                <a:latin typeface="Work Sans" pitchFamily="2" charset="0"/>
              </a:rPr>
              <a:t>table_name</a:t>
            </a:r>
            <a:endParaRPr lang="en-IN" dirty="0">
              <a:solidFill>
                <a:srgbClr val="06090E"/>
              </a:solidFill>
              <a:latin typeface="Work Sans" pitchFamily="2" charset="0"/>
            </a:endParaRPr>
          </a:p>
          <a:p>
            <a:r>
              <a:rPr lang="en-IN" dirty="0">
                <a:solidFill>
                  <a:srgbClr val="06090E"/>
                </a:solidFill>
                <a:latin typeface="Work Sans" pitchFamily="2" charset="0"/>
              </a:rPr>
              <a:t>ADD CONSTRAINT </a:t>
            </a:r>
            <a:r>
              <a:rPr lang="en-IN" dirty="0" err="1">
                <a:solidFill>
                  <a:srgbClr val="06090E"/>
                </a:solidFill>
                <a:latin typeface="Work Sans" pitchFamily="2" charset="0"/>
              </a:rPr>
              <a:t>constraint_name</a:t>
            </a:r>
            <a:r>
              <a:rPr lang="en-IN" dirty="0">
                <a:solidFill>
                  <a:srgbClr val="06090E"/>
                </a:solidFill>
                <a:latin typeface="Work Sans" pitchFamily="2" charset="0"/>
              </a:rPr>
              <a:t> </a:t>
            </a:r>
          </a:p>
          <a:p>
            <a:r>
              <a:rPr lang="en-IN" dirty="0">
                <a:solidFill>
                  <a:srgbClr val="06090E"/>
                </a:solidFill>
                <a:latin typeface="Work Sans" pitchFamily="2" charset="0"/>
              </a:rPr>
              <a:t>UNIQUE(column1, column2,...);</a:t>
            </a:r>
          </a:p>
        </p:txBody>
      </p:sp>
    </p:spTree>
    <p:extLst>
      <p:ext uri="{BB962C8B-B14F-4D97-AF65-F5344CB8AC3E}">
        <p14:creationId xmlns:p14="http://schemas.microsoft.com/office/powerpoint/2010/main" val="238738636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kumimoji="0" lang="fr-FR" sz="2800" b="1" i="0" u="none" strike="noStrike" kern="0" cap="none" spc="-100" normalizeH="0" noProof="0" dirty="0">
                <a:ln>
                  <a:noFill/>
                </a:ln>
                <a:solidFill>
                  <a:srgbClr val="111111"/>
                </a:solidFill>
                <a:effectLst/>
                <a:uLnTx/>
                <a:uFillTx/>
                <a:latin typeface="Arial" panose="020B0604020202020204" pitchFamily="34" charset="0"/>
              </a:rPr>
              <a:t>Default </a:t>
            </a:r>
            <a:r>
              <a:rPr kumimoji="0" lang="fr-FR" sz="2800" b="1" i="0" u="none" strike="noStrike" kern="0" cap="none" spc="-100" normalizeH="0" noProof="0" dirty="0" err="1">
                <a:ln>
                  <a:noFill/>
                </a:ln>
                <a:solidFill>
                  <a:srgbClr val="111111"/>
                </a:solidFill>
                <a:effectLst/>
                <a:uLnTx/>
                <a:uFillTx/>
                <a:latin typeface="Arial" panose="020B0604020202020204" pitchFamily="34" charset="0"/>
              </a:rPr>
              <a:t>Constraint</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325078" y="1293689"/>
            <a:ext cx="11541843" cy="4493538"/>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Work Sans" pitchFamily="2" charset="0"/>
              </a:rPr>
              <a:t>The DEFAULT constraint is used to set a default value for a column.</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The default value will be added to all new records, if no other value is specified.</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Default value in create Table :   country varchar(255) default ‘INDIA’</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Alter Table </a:t>
            </a:r>
          </a:p>
          <a:p>
            <a:r>
              <a:rPr lang="en-US" sz="2200" dirty="0">
                <a:solidFill>
                  <a:srgbClr val="000000"/>
                </a:solidFill>
                <a:latin typeface="Work Sans" pitchFamily="2" charset="0"/>
              </a:rPr>
              <a:t>	Alter Table Persons Add Constraint </a:t>
            </a:r>
            <a:r>
              <a:rPr lang="en-US" sz="2200" dirty="0" err="1">
                <a:solidFill>
                  <a:srgbClr val="000000"/>
                </a:solidFill>
                <a:latin typeface="Work Sans" pitchFamily="2" charset="0"/>
              </a:rPr>
              <a:t>df_country</a:t>
            </a:r>
            <a:r>
              <a:rPr lang="en-US" sz="2200" dirty="0">
                <a:solidFill>
                  <a:srgbClr val="000000"/>
                </a:solidFill>
                <a:latin typeface="Work Sans" pitchFamily="2" charset="0"/>
              </a:rPr>
              <a:t> Default ‘INDIA’ for country</a:t>
            </a:r>
          </a:p>
          <a:p>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321900"/>
                </a:solidFill>
                <a:latin typeface="Work Sans" pitchFamily="2" charset="0"/>
              </a:rPr>
              <a:t>Drop Constraint</a:t>
            </a:r>
          </a:p>
          <a:p>
            <a:endParaRPr lang="en-US" sz="2200" dirty="0">
              <a:solidFill>
                <a:srgbClr val="321900"/>
              </a:solidFill>
              <a:latin typeface="Work Sans" pitchFamily="2" charset="0"/>
            </a:endParaRPr>
          </a:p>
          <a:p>
            <a:r>
              <a:rPr lang="en-US" sz="2200" dirty="0">
                <a:solidFill>
                  <a:srgbClr val="321900"/>
                </a:solidFill>
                <a:latin typeface="Work Sans" pitchFamily="2" charset="0"/>
              </a:rPr>
              <a:t>	ALTER TABLE Persons ALTER COLUMN country DROP DEFAULT;</a:t>
            </a:r>
          </a:p>
        </p:txBody>
      </p:sp>
    </p:spTree>
    <p:extLst>
      <p:ext uri="{BB962C8B-B14F-4D97-AF65-F5344CB8AC3E}">
        <p14:creationId xmlns:p14="http://schemas.microsoft.com/office/powerpoint/2010/main" val="37417790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87194" y="554179"/>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Database Management System</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F3A0D584-51A3-8867-A97F-43259F08D254}"/>
              </a:ext>
            </a:extLst>
          </p:cNvPr>
          <p:cNvSpPr txBox="1"/>
          <p:nvPr/>
        </p:nvSpPr>
        <p:spPr>
          <a:xfrm>
            <a:off x="447367" y="1673825"/>
            <a:ext cx="11297265" cy="378565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Software system that enables users to define, create, maintain and control access to the database</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DBMS </a:t>
            </a:r>
            <a:r>
              <a:rPr lang="en-US" sz="2400" dirty="0">
                <a:solidFill>
                  <a:srgbClr val="FF0000"/>
                </a:solidFill>
                <a:latin typeface="Work Sans" pitchFamily="2" charset="0"/>
              </a:rPr>
              <a:t>provides the interface</a:t>
            </a:r>
            <a:r>
              <a:rPr lang="en-US" sz="2400" dirty="0">
                <a:solidFill>
                  <a:srgbClr val="002060"/>
                </a:solidFill>
                <a:latin typeface="Work Sans" pitchFamily="2" charset="0"/>
              </a:rPr>
              <a:t> to perform the various operations like creation, deletion, modification, etc.</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 DBMS also facilitates </a:t>
            </a:r>
            <a:r>
              <a:rPr lang="en-US" sz="2400" dirty="0">
                <a:solidFill>
                  <a:srgbClr val="FF0000"/>
                </a:solidFill>
                <a:latin typeface="Work Sans" pitchFamily="2" charset="0"/>
              </a:rPr>
              <a:t>oversight and control </a:t>
            </a:r>
            <a:r>
              <a:rPr lang="en-US" sz="2400" dirty="0">
                <a:solidFill>
                  <a:srgbClr val="002060"/>
                </a:solidFill>
                <a:latin typeface="Work Sans" pitchFamily="2" charset="0"/>
              </a:rPr>
              <a:t>of databases, enabling a variety of administrative operations such as </a:t>
            </a:r>
            <a:r>
              <a:rPr lang="en-US" sz="2400" dirty="0">
                <a:solidFill>
                  <a:srgbClr val="FF0000"/>
                </a:solidFill>
                <a:latin typeface="Work Sans" pitchFamily="2" charset="0"/>
              </a:rPr>
              <a:t>performance monitoring, tuning, and backup and recovery.</a:t>
            </a:r>
          </a:p>
          <a:p>
            <a:pPr marL="342900" indent="-342900">
              <a:buFont typeface="Arial" panose="020B0604020202020204" pitchFamily="34" charset="0"/>
              <a:buChar char="•"/>
            </a:pPr>
            <a:endParaRPr lang="en-US" sz="2400" dirty="0">
              <a:solidFill>
                <a:srgbClr val="002060"/>
              </a:solidFill>
              <a:latin typeface="Work Sans" pitchFamily="2" charset="0"/>
            </a:endParaRPr>
          </a:p>
        </p:txBody>
      </p:sp>
    </p:spTree>
    <p:extLst>
      <p:ext uri="{BB962C8B-B14F-4D97-AF65-F5344CB8AC3E}">
        <p14:creationId xmlns:p14="http://schemas.microsoft.com/office/powerpoint/2010/main" val="177880371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fr-FR" sz="2800" b="1" kern="0" spc="-100" dirty="0" err="1">
                <a:solidFill>
                  <a:srgbClr val="111111"/>
                </a:solidFill>
                <a:latin typeface="Arial" panose="020B0604020202020204" pitchFamily="34" charset="0"/>
              </a:rPr>
              <a:t>Create</a:t>
            </a:r>
            <a:r>
              <a:rPr lang="fr-FR" sz="2800" b="1" kern="0" spc="-100" dirty="0">
                <a:solidFill>
                  <a:srgbClr val="111111"/>
                </a:solidFill>
                <a:latin typeface="Arial" panose="020B0604020202020204" pitchFamily="34" charset="0"/>
              </a:rPr>
              <a:t> Index</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sp>
        <p:nvSpPr>
          <p:cNvPr id="4" name="TextBox 3">
            <a:extLst>
              <a:ext uri="{FF2B5EF4-FFF2-40B4-BE49-F238E27FC236}">
                <a16:creationId xmlns:a16="http://schemas.microsoft.com/office/drawing/2014/main" id="{9210EA22-8A25-FEDE-1A28-07B54841743F}"/>
              </a:ext>
            </a:extLst>
          </p:cNvPr>
          <p:cNvSpPr txBox="1"/>
          <p:nvPr/>
        </p:nvSpPr>
        <p:spPr>
          <a:xfrm>
            <a:off x="325078" y="1293689"/>
            <a:ext cx="11541843" cy="4247317"/>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0000"/>
                </a:solidFill>
                <a:latin typeface="Work Sans" pitchFamily="2" charset="0"/>
              </a:rPr>
              <a:t>Indexes are used to retrieve data from the database </a:t>
            </a:r>
            <a:r>
              <a:rPr lang="en-US" sz="2200" b="1" dirty="0">
                <a:solidFill>
                  <a:srgbClr val="000000"/>
                </a:solidFill>
                <a:latin typeface="Work Sans" pitchFamily="2" charset="0"/>
              </a:rPr>
              <a:t>more quickly</a:t>
            </a:r>
            <a:r>
              <a:rPr lang="en-US" sz="2200" dirty="0">
                <a:solidFill>
                  <a:srgbClr val="000000"/>
                </a:solidFill>
                <a:latin typeface="Work Sans" pitchFamily="2" charset="0"/>
              </a:rPr>
              <a:t> than otherwise. The users </a:t>
            </a:r>
            <a:r>
              <a:rPr lang="en-US" sz="2200" b="1" dirty="0">
                <a:solidFill>
                  <a:srgbClr val="000000"/>
                </a:solidFill>
                <a:latin typeface="Work Sans" pitchFamily="2" charset="0"/>
              </a:rPr>
              <a:t>cannot see</a:t>
            </a:r>
            <a:r>
              <a:rPr lang="en-US" sz="2200" dirty="0">
                <a:solidFill>
                  <a:srgbClr val="000000"/>
                </a:solidFill>
                <a:latin typeface="Work Sans" pitchFamily="2" charset="0"/>
              </a:rPr>
              <a:t> the indexes, they are just used to </a:t>
            </a:r>
            <a:r>
              <a:rPr lang="en-US" sz="2200" b="1" dirty="0">
                <a:solidFill>
                  <a:srgbClr val="000000"/>
                </a:solidFill>
                <a:latin typeface="Work Sans" pitchFamily="2" charset="0"/>
              </a:rPr>
              <a:t>speed up</a:t>
            </a:r>
            <a:r>
              <a:rPr lang="en-US" sz="2200" dirty="0">
                <a:solidFill>
                  <a:srgbClr val="000000"/>
                </a:solidFill>
                <a:latin typeface="Work Sans" pitchFamily="2" charset="0"/>
              </a:rPr>
              <a:t> searches/queries.</a:t>
            </a:r>
          </a:p>
          <a:p>
            <a:pPr marL="342900" indent="-342900">
              <a:buFont typeface="Arial" panose="020B0604020202020204" pitchFamily="34" charset="0"/>
              <a:buChar char="•"/>
            </a:pPr>
            <a:endParaRPr lang="en-US" sz="2200" dirty="0">
              <a:solidFill>
                <a:srgbClr val="000000"/>
              </a:solidFill>
              <a:latin typeface="Work Sans" pitchFamily="2" charset="0"/>
            </a:endParaRPr>
          </a:p>
          <a:p>
            <a:pPr marL="342900" indent="-342900">
              <a:buFont typeface="Arial" panose="020B0604020202020204" pitchFamily="34" charset="0"/>
              <a:buChar char="•"/>
            </a:pPr>
            <a:r>
              <a:rPr lang="en-US" sz="2200" dirty="0">
                <a:solidFill>
                  <a:srgbClr val="000000"/>
                </a:solidFill>
                <a:latin typeface="Work Sans" pitchFamily="2" charset="0"/>
              </a:rPr>
              <a:t>Note: Updating a table with indexes takes more time than updating a table without (because the indexes also need an update). So, only create indexes on columns that will be frequently searched against.</a:t>
            </a:r>
          </a:p>
          <a:p>
            <a:pPr marL="342900" indent="-342900">
              <a:buFont typeface="Arial" panose="020B0604020202020204" pitchFamily="34" charset="0"/>
              <a:buChar char="•"/>
            </a:pPr>
            <a:endParaRPr lang="en-US" sz="2200" dirty="0">
              <a:solidFill>
                <a:srgbClr val="000000"/>
              </a:solidFill>
              <a:latin typeface="Work Sans" pitchFamily="2" charset="0"/>
            </a:endParaRPr>
          </a:p>
          <a:p>
            <a:r>
              <a:rPr lang="en-US" sz="2200" dirty="0">
                <a:solidFill>
                  <a:srgbClr val="000000"/>
                </a:solidFill>
                <a:latin typeface="Work Sans" pitchFamily="2" charset="0"/>
              </a:rPr>
              <a:t>	</a:t>
            </a:r>
            <a:r>
              <a:rPr lang="en-US" sz="2400" b="0" i="0" dirty="0">
                <a:solidFill>
                  <a:srgbClr val="0000CD"/>
                </a:solidFill>
                <a:effectLst/>
                <a:latin typeface="Consolas" panose="020B0609020204030204" pitchFamily="49" charset="0"/>
              </a:rPr>
              <a:t>CREATE</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INDEX</a:t>
            </a:r>
            <a:r>
              <a:rPr lang="en-US" sz="2400" b="0" i="0" dirty="0">
                <a:solidFill>
                  <a:srgbClr val="000000"/>
                </a:solidFill>
                <a:effectLst/>
                <a:latin typeface="Consolas" panose="020B0609020204030204" pitchFamily="49" charset="0"/>
              </a:rPr>
              <a:t> </a:t>
            </a:r>
            <a:r>
              <a:rPr lang="en-US" sz="2400" b="0" i="1" dirty="0" err="1">
                <a:solidFill>
                  <a:srgbClr val="000000"/>
                </a:solidFill>
                <a:effectLst/>
                <a:latin typeface="Consolas" panose="020B0609020204030204" pitchFamily="49" charset="0"/>
              </a:rPr>
              <a:t>index_name</a:t>
            </a:r>
            <a:br>
              <a:rPr lang="en-US" sz="2400" dirty="0"/>
            </a:br>
            <a:r>
              <a:rPr lang="en-US" sz="2400" dirty="0"/>
              <a:t>	</a:t>
            </a:r>
            <a:r>
              <a:rPr lang="en-US" sz="2400" b="0" i="0" dirty="0">
                <a:solidFill>
                  <a:srgbClr val="0000CD"/>
                </a:solidFill>
                <a:effectLst/>
                <a:latin typeface="Consolas" panose="020B0609020204030204" pitchFamily="49" charset="0"/>
              </a:rPr>
              <a:t>ON</a:t>
            </a:r>
            <a:r>
              <a:rPr lang="en-US" sz="2400" b="0" i="0" dirty="0">
                <a:solidFill>
                  <a:srgbClr val="000000"/>
                </a:solidFill>
                <a:effectLst/>
                <a:latin typeface="Consolas" panose="020B0609020204030204" pitchFamily="49" charset="0"/>
              </a:rPr>
              <a:t> </a:t>
            </a:r>
            <a:r>
              <a:rPr lang="en-US" sz="2400" b="0" i="1" dirty="0" err="1">
                <a:solidFill>
                  <a:srgbClr val="000000"/>
                </a:solidFill>
                <a:effectLst/>
                <a:latin typeface="Consolas" panose="020B0609020204030204" pitchFamily="49" charset="0"/>
              </a:rPr>
              <a:t>table_name</a:t>
            </a:r>
            <a:r>
              <a:rPr lang="en-US" sz="2400" b="0" i="0" dirty="0">
                <a:solidFill>
                  <a:srgbClr val="000000"/>
                </a:solidFill>
                <a:effectLst/>
                <a:latin typeface="Consolas" panose="020B0609020204030204" pitchFamily="49" charset="0"/>
              </a:rPr>
              <a:t> (</a:t>
            </a:r>
            <a:r>
              <a:rPr lang="en-US" sz="2400" b="0" i="1" dirty="0">
                <a:solidFill>
                  <a:srgbClr val="000000"/>
                </a:solidFill>
                <a:effectLst/>
                <a:latin typeface="Consolas" panose="020B0609020204030204" pitchFamily="49" charset="0"/>
              </a:rPr>
              <a:t>column1</a:t>
            </a:r>
            <a:r>
              <a:rPr lang="en-US" sz="2400" b="0" i="0" dirty="0">
                <a:solidFill>
                  <a:srgbClr val="000000"/>
                </a:solidFill>
                <a:effectLst/>
                <a:latin typeface="Consolas" panose="020B0609020204030204" pitchFamily="49" charset="0"/>
              </a:rPr>
              <a:t>, </a:t>
            </a:r>
            <a:r>
              <a:rPr lang="en-US" sz="2400" b="0" i="1" dirty="0">
                <a:solidFill>
                  <a:srgbClr val="000000"/>
                </a:solidFill>
                <a:effectLst/>
                <a:latin typeface="Consolas" panose="020B0609020204030204" pitchFamily="49" charset="0"/>
              </a:rPr>
              <a:t>column2</a:t>
            </a:r>
            <a:r>
              <a:rPr lang="en-US" sz="2400" b="0" i="0" dirty="0">
                <a:solidFill>
                  <a:srgbClr val="000000"/>
                </a:solidFill>
                <a:effectLst/>
                <a:latin typeface="Consolas" panose="020B0609020204030204" pitchFamily="49" charset="0"/>
              </a:rPr>
              <a:t>, ...);</a:t>
            </a:r>
          </a:p>
          <a:p>
            <a:endParaRPr lang="en-US" sz="2400" dirty="0">
              <a:solidFill>
                <a:srgbClr val="000000"/>
              </a:solidFill>
              <a:latin typeface="Consolas" panose="020B0609020204030204" pitchFamily="49" charset="0"/>
            </a:endParaRPr>
          </a:p>
          <a:p>
            <a:r>
              <a:rPr lang="en-US" sz="2400" b="0" i="0" dirty="0">
                <a:solidFill>
                  <a:srgbClr val="0000CD"/>
                </a:solidFill>
                <a:effectLst/>
                <a:latin typeface="Consolas" panose="020B0609020204030204" pitchFamily="49" charset="0"/>
              </a:rPr>
              <a:t>	DROP</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INDEX</a:t>
            </a:r>
            <a:r>
              <a:rPr lang="en-US" sz="2400" b="0" i="0" dirty="0">
                <a:solidFill>
                  <a:srgbClr val="000000"/>
                </a:solidFill>
                <a:effectLst/>
                <a:latin typeface="Consolas" panose="020B0609020204030204" pitchFamily="49" charset="0"/>
              </a:rPr>
              <a:t> </a:t>
            </a:r>
            <a:r>
              <a:rPr lang="en-US" sz="2400" b="0" i="1" dirty="0" err="1">
                <a:solidFill>
                  <a:srgbClr val="000000"/>
                </a:solidFill>
                <a:effectLst/>
                <a:latin typeface="Consolas" panose="020B0609020204030204" pitchFamily="49" charset="0"/>
              </a:rPr>
              <a:t>table_name</a:t>
            </a:r>
            <a:r>
              <a:rPr lang="en-US" sz="2400" b="0" i="0" dirty="0" err="1">
                <a:solidFill>
                  <a:srgbClr val="000000"/>
                </a:solidFill>
                <a:effectLst/>
                <a:latin typeface="Consolas" panose="020B0609020204030204" pitchFamily="49" charset="0"/>
              </a:rPr>
              <a:t>.</a:t>
            </a:r>
            <a:r>
              <a:rPr lang="en-US" sz="2400" b="0" i="1" dirty="0" err="1">
                <a:solidFill>
                  <a:srgbClr val="000000"/>
                </a:solidFill>
                <a:effectLst/>
                <a:latin typeface="Consolas" panose="020B0609020204030204" pitchFamily="49" charset="0"/>
              </a:rPr>
              <a:t>index_name</a:t>
            </a:r>
            <a:r>
              <a:rPr lang="en-US" sz="2400" b="0" i="0" dirty="0">
                <a:solidFill>
                  <a:srgbClr val="000000"/>
                </a:solidFill>
                <a:effectLst/>
                <a:latin typeface="Consolas" panose="020B0609020204030204" pitchFamily="49" charset="0"/>
              </a:rPr>
              <a:t>;</a:t>
            </a:r>
            <a:endParaRPr lang="en-US" sz="2200" dirty="0">
              <a:solidFill>
                <a:srgbClr val="321900"/>
              </a:solidFill>
              <a:latin typeface="Work Sans" pitchFamily="2" charset="0"/>
            </a:endParaRPr>
          </a:p>
        </p:txBody>
      </p:sp>
    </p:spTree>
    <p:extLst>
      <p:ext uri="{BB962C8B-B14F-4D97-AF65-F5344CB8AC3E}">
        <p14:creationId xmlns:p14="http://schemas.microsoft.com/office/powerpoint/2010/main" val="402395540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fr-FR" sz="2800" b="1" kern="0" spc="-100" dirty="0">
                <a:solidFill>
                  <a:srgbClr val="111111"/>
                </a:solidFill>
                <a:latin typeface="Arial" panose="020B0604020202020204" pitchFamily="34" charset="0"/>
              </a:rPr>
              <a:t>SQL Server Exact </a:t>
            </a:r>
            <a:r>
              <a:rPr lang="fr-FR" sz="2800" b="1" kern="0" spc="-100" dirty="0" err="1">
                <a:solidFill>
                  <a:srgbClr val="111111"/>
                </a:solidFill>
                <a:latin typeface="Arial" panose="020B0604020202020204" pitchFamily="34" charset="0"/>
              </a:rPr>
              <a:t>Numeric</a:t>
            </a:r>
            <a:r>
              <a:rPr lang="fr-FR" sz="2800" b="1" kern="0" spc="-100" dirty="0">
                <a:solidFill>
                  <a:srgbClr val="111111"/>
                </a:solidFill>
                <a:latin typeface="Arial" panose="020B0604020202020204" pitchFamily="34" charset="0"/>
              </a:rPr>
              <a:t> Data Types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graphicFrame>
        <p:nvGraphicFramePr>
          <p:cNvPr id="2" name="Table 1">
            <a:extLst>
              <a:ext uri="{FF2B5EF4-FFF2-40B4-BE49-F238E27FC236}">
                <a16:creationId xmlns:a16="http://schemas.microsoft.com/office/drawing/2014/main" id="{5455111F-69E0-C5DB-FE5B-2E0D387F5B0B}"/>
              </a:ext>
            </a:extLst>
          </p:cNvPr>
          <p:cNvGraphicFramePr>
            <a:graphicFrameLocks noGrp="1"/>
          </p:cNvGraphicFramePr>
          <p:nvPr>
            <p:extLst>
              <p:ext uri="{D42A27DB-BD31-4B8C-83A1-F6EECF244321}">
                <p14:modId xmlns:p14="http://schemas.microsoft.com/office/powerpoint/2010/main" val="2798748688"/>
              </p:ext>
            </p:extLst>
          </p:nvPr>
        </p:nvGraphicFramePr>
        <p:xfrm>
          <a:off x="1025906" y="1360253"/>
          <a:ext cx="9553604" cy="4569498"/>
        </p:xfrm>
        <a:graphic>
          <a:graphicData uri="http://schemas.openxmlformats.org/drawingml/2006/table">
            <a:tbl>
              <a:tblPr/>
              <a:tblGrid>
                <a:gridCol w="1382997">
                  <a:extLst>
                    <a:ext uri="{9D8B030D-6E8A-4147-A177-3AD203B41FA5}">
                      <a16:colId xmlns:a16="http://schemas.microsoft.com/office/drawing/2014/main" val="1112480523"/>
                    </a:ext>
                  </a:extLst>
                </a:gridCol>
                <a:gridCol w="2635045">
                  <a:extLst>
                    <a:ext uri="{9D8B030D-6E8A-4147-A177-3AD203B41FA5}">
                      <a16:colId xmlns:a16="http://schemas.microsoft.com/office/drawing/2014/main" val="1042862801"/>
                    </a:ext>
                  </a:extLst>
                </a:gridCol>
                <a:gridCol w="3147161">
                  <a:extLst>
                    <a:ext uri="{9D8B030D-6E8A-4147-A177-3AD203B41FA5}">
                      <a16:colId xmlns:a16="http://schemas.microsoft.com/office/drawing/2014/main" val="120093791"/>
                    </a:ext>
                  </a:extLst>
                </a:gridCol>
                <a:gridCol w="2388401">
                  <a:extLst>
                    <a:ext uri="{9D8B030D-6E8A-4147-A177-3AD203B41FA5}">
                      <a16:colId xmlns:a16="http://schemas.microsoft.com/office/drawing/2014/main" val="1798593726"/>
                    </a:ext>
                  </a:extLst>
                </a:gridCol>
              </a:tblGrid>
              <a:tr h="220321">
                <a:tc>
                  <a:txBody>
                    <a:bodyPr/>
                    <a:lstStyle/>
                    <a:p>
                      <a:pPr algn="l" fontAlgn="t"/>
                      <a:r>
                        <a:rPr lang="en-IN" sz="1800" b="1">
                          <a:solidFill>
                            <a:srgbClr val="06090E"/>
                          </a:solidFill>
                          <a:effectLst/>
                        </a:rPr>
                        <a:t>Data Type</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b="1">
                          <a:solidFill>
                            <a:srgbClr val="06090E"/>
                          </a:solidFill>
                          <a:effectLst/>
                        </a:rPr>
                        <a:t>Lower limit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b="1">
                          <a:solidFill>
                            <a:srgbClr val="06090E"/>
                          </a:solidFill>
                          <a:effectLst/>
                        </a:rPr>
                        <a:t>Upper limit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b="1">
                          <a:solidFill>
                            <a:srgbClr val="06090E"/>
                          </a:solidFill>
                          <a:effectLst/>
                        </a:rPr>
                        <a:t>Memory</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28597712"/>
                  </a:ext>
                </a:extLst>
              </a:tr>
              <a:tr h="716043">
                <a:tc>
                  <a:txBody>
                    <a:bodyPr/>
                    <a:lstStyle/>
                    <a:p>
                      <a:pPr algn="l" fontAlgn="t"/>
                      <a:r>
                        <a:rPr lang="en-IN" sz="1800">
                          <a:solidFill>
                            <a:srgbClr val="06090E"/>
                          </a:solidFill>
                          <a:effectLst/>
                        </a:rPr>
                        <a:t>bigint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−2^63 (−9,223,372, 036,854,775,808)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2^63−1 (−9,223,372, 036,854,775,807)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8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47930890"/>
                  </a:ext>
                </a:extLst>
              </a:tr>
              <a:tr h="550802">
                <a:tc>
                  <a:txBody>
                    <a:bodyPr/>
                    <a:lstStyle/>
                    <a:p>
                      <a:pPr algn="l" fontAlgn="t"/>
                      <a:r>
                        <a:rPr lang="en-IN" sz="1800" u="none" strike="noStrike">
                          <a:solidFill>
                            <a:srgbClr val="06090E"/>
                          </a:solidFill>
                          <a:effectLst/>
                          <a:hlinkClick r:id="rId3">
                            <a:extLst>
                              <a:ext uri="{A12FA001-AC4F-418D-AE19-62706E023703}">
                                <ahyp:hlinkClr xmlns:ahyp="http://schemas.microsoft.com/office/drawing/2018/hyperlinkcolor" val="tx"/>
                              </a:ext>
                            </a:extLst>
                          </a:hlinkClick>
                        </a:rPr>
                        <a:t>int</a:t>
                      </a:r>
                      <a:endParaRPr lang="en-IN" sz="1800">
                        <a:solidFill>
                          <a:srgbClr val="06090E"/>
                        </a:solidFill>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−2^31 (−2,147, 483,648)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2^31−1 (−2,147, 483,647)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4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37281394"/>
                  </a:ext>
                </a:extLst>
              </a:tr>
              <a:tr h="385562">
                <a:tc>
                  <a:txBody>
                    <a:bodyPr/>
                    <a:lstStyle/>
                    <a:p>
                      <a:pPr algn="l" fontAlgn="t"/>
                      <a:r>
                        <a:rPr lang="en-IN" sz="1800">
                          <a:solidFill>
                            <a:srgbClr val="06090E"/>
                          </a:solidFill>
                          <a:effectLst/>
                        </a:rPr>
                        <a:t>smallint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−2^15 (−32,767)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2^15 (−32,768)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39318252"/>
                  </a:ext>
                </a:extLst>
              </a:tr>
              <a:tr h="220321">
                <a:tc>
                  <a:txBody>
                    <a:bodyPr/>
                    <a:lstStyle/>
                    <a:p>
                      <a:pPr algn="l" fontAlgn="t"/>
                      <a:r>
                        <a:rPr lang="en-IN" sz="1800">
                          <a:solidFill>
                            <a:srgbClr val="06090E"/>
                          </a:solidFill>
                          <a:effectLst/>
                        </a:rPr>
                        <a:t>tinyint</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0</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255</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1 byte</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29455071"/>
                  </a:ext>
                </a:extLst>
              </a:tr>
              <a:tr h="385562">
                <a:tc>
                  <a:txBody>
                    <a:bodyPr/>
                    <a:lstStyle/>
                    <a:p>
                      <a:pPr algn="l" fontAlgn="t"/>
                      <a:r>
                        <a:rPr lang="en-IN" sz="1800" u="none" strike="noStrike">
                          <a:solidFill>
                            <a:srgbClr val="06090E"/>
                          </a:solidFill>
                          <a:effectLst/>
                          <a:hlinkClick r:id="rId4">
                            <a:extLst>
                              <a:ext uri="{A12FA001-AC4F-418D-AE19-62706E023703}">
                                <ahyp:hlinkClr xmlns:ahyp="http://schemas.microsoft.com/office/drawing/2018/hyperlinkcolor" val="tx"/>
                              </a:ext>
                            </a:extLst>
                          </a:hlinkClick>
                        </a:rPr>
                        <a:t>bit</a:t>
                      </a:r>
                      <a:endParaRPr lang="en-IN" sz="1800">
                        <a:solidFill>
                          <a:srgbClr val="06090E"/>
                        </a:solidFill>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0</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1 byte/8bit column</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4578605"/>
                  </a:ext>
                </a:extLst>
              </a:tr>
              <a:tr h="385562">
                <a:tc>
                  <a:txBody>
                    <a:bodyPr/>
                    <a:lstStyle/>
                    <a:p>
                      <a:pPr algn="l" fontAlgn="t"/>
                      <a:r>
                        <a:rPr lang="en-IN" sz="1800" u="none" strike="noStrike">
                          <a:solidFill>
                            <a:srgbClr val="06090E"/>
                          </a:solidFill>
                          <a:effectLst/>
                          <a:hlinkClick r:id="rId5">
                            <a:extLst>
                              <a:ext uri="{A12FA001-AC4F-418D-AE19-62706E023703}">
                                <ahyp:hlinkClr xmlns:ahyp="http://schemas.microsoft.com/office/drawing/2018/hyperlinkcolor" val="tx"/>
                              </a:ext>
                            </a:extLst>
                          </a:hlinkClick>
                        </a:rPr>
                        <a:t>decimal</a:t>
                      </a:r>
                      <a:endParaRPr lang="en-IN" sz="1800">
                        <a:solidFill>
                          <a:srgbClr val="06090E"/>
                        </a:solidFill>
                        <a:effectLst/>
                      </a:endParaRP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−10^38+1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10^381−1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5 to 17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99514803"/>
                  </a:ext>
                </a:extLst>
              </a:tr>
              <a:tr h="385562">
                <a:tc>
                  <a:txBody>
                    <a:bodyPr/>
                    <a:lstStyle/>
                    <a:p>
                      <a:pPr algn="l" fontAlgn="t"/>
                      <a:r>
                        <a:rPr lang="en-IN" sz="1800">
                          <a:solidFill>
                            <a:srgbClr val="06090E"/>
                          </a:solidFill>
                          <a:effectLst/>
                        </a:rPr>
                        <a:t>numeric</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−10^38+1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10^381−1</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5 to 17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62540367"/>
                  </a:ext>
                </a:extLst>
              </a:tr>
              <a:tr h="716043">
                <a:tc>
                  <a:txBody>
                    <a:bodyPr/>
                    <a:lstStyle/>
                    <a:p>
                      <a:pPr algn="l" fontAlgn="t"/>
                      <a:r>
                        <a:rPr lang="en-IN" sz="1800">
                          <a:solidFill>
                            <a:srgbClr val="06090E"/>
                          </a:solidFill>
                          <a:effectLst/>
                        </a:rPr>
                        <a:t>money</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−922,337, 203, 685,477.5808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+922,337, 203, 685,477.5807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8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83016201"/>
                  </a:ext>
                </a:extLst>
              </a:tr>
              <a:tr h="385562">
                <a:tc>
                  <a:txBody>
                    <a:bodyPr/>
                    <a:lstStyle/>
                    <a:p>
                      <a:pPr algn="l" fontAlgn="t"/>
                      <a:r>
                        <a:rPr lang="en-IN" sz="1800">
                          <a:solidFill>
                            <a:srgbClr val="06090E"/>
                          </a:solidFill>
                          <a:effectLst/>
                        </a:rPr>
                        <a:t>smallmoney</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−214,478.3648</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a:solidFill>
                            <a:srgbClr val="06090E"/>
                          </a:solidFill>
                          <a:effectLst/>
                        </a:rPr>
                        <a:t>+214,478.3647</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800" dirty="0">
                          <a:solidFill>
                            <a:srgbClr val="06090E"/>
                          </a:solidFill>
                          <a:effectLst/>
                        </a:rPr>
                        <a:t>4 bytes</a:t>
                      </a:r>
                    </a:p>
                  </a:txBody>
                  <a:tcPr marL="55080" marR="55080" marT="27540" marB="275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09673147"/>
                  </a:ext>
                </a:extLst>
              </a:tr>
            </a:tbl>
          </a:graphicData>
        </a:graphic>
      </p:graphicFrame>
    </p:spTree>
    <p:extLst>
      <p:ext uri="{BB962C8B-B14F-4D97-AF65-F5344CB8AC3E}">
        <p14:creationId xmlns:p14="http://schemas.microsoft.com/office/powerpoint/2010/main" val="344999644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1" y="178672"/>
            <a:ext cx="8544232"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fr-FR" sz="2800" b="1" kern="0" spc="-100" dirty="0">
                <a:solidFill>
                  <a:srgbClr val="111111"/>
                </a:solidFill>
                <a:latin typeface="Arial" panose="020B0604020202020204" pitchFamily="34" charset="0"/>
              </a:rPr>
              <a:t>SQL Server </a:t>
            </a:r>
            <a:r>
              <a:rPr lang="fr-FR" sz="2800" b="1" kern="0" spc="-100" dirty="0" err="1">
                <a:solidFill>
                  <a:srgbClr val="111111"/>
                </a:solidFill>
                <a:latin typeface="Arial" panose="020B0604020202020204" pitchFamily="34" charset="0"/>
              </a:rPr>
              <a:t>Character</a:t>
            </a:r>
            <a:r>
              <a:rPr lang="fr-FR" sz="2800" b="1" kern="0" spc="-100" dirty="0">
                <a:solidFill>
                  <a:srgbClr val="111111"/>
                </a:solidFill>
                <a:latin typeface="Arial" panose="020B0604020202020204" pitchFamily="34" charset="0"/>
              </a:rPr>
              <a:t> String Data Types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graphicFrame>
        <p:nvGraphicFramePr>
          <p:cNvPr id="3" name="Table 2">
            <a:extLst>
              <a:ext uri="{FF2B5EF4-FFF2-40B4-BE49-F238E27FC236}">
                <a16:creationId xmlns:a16="http://schemas.microsoft.com/office/drawing/2014/main" id="{3D282116-23CF-FDD1-DC72-4ADE5C8F0FF3}"/>
              </a:ext>
            </a:extLst>
          </p:cNvPr>
          <p:cNvGraphicFramePr>
            <a:graphicFrameLocks noGrp="1"/>
          </p:cNvGraphicFramePr>
          <p:nvPr>
            <p:extLst>
              <p:ext uri="{D42A27DB-BD31-4B8C-83A1-F6EECF244321}">
                <p14:modId xmlns:p14="http://schemas.microsoft.com/office/powerpoint/2010/main" val="2299822292"/>
              </p:ext>
            </p:extLst>
          </p:nvPr>
        </p:nvGraphicFramePr>
        <p:xfrm>
          <a:off x="1366684" y="1563329"/>
          <a:ext cx="9360312" cy="3763844"/>
        </p:xfrm>
        <a:graphic>
          <a:graphicData uri="http://schemas.openxmlformats.org/drawingml/2006/table">
            <a:tbl>
              <a:tblPr/>
              <a:tblGrid>
                <a:gridCol w="2340078">
                  <a:extLst>
                    <a:ext uri="{9D8B030D-6E8A-4147-A177-3AD203B41FA5}">
                      <a16:colId xmlns:a16="http://schemas.microsoft.com/office/drawing/2014/main" val="3783206750"/>
                    </a:ext>
                  </a:extLst>
                </a:gridCol>
                <a:gridCol w="2340078">
                  <a:extLst>
                    <a:ext uri="{9D8B030D-6E8A-4147-A177-3AD203B41FA5}">
                      <a16:colId xmlns:a16="http://schemas.microsoft.com/office/drawing/2014/main" val="172646977"/>
                    </a:ext>
                  </a:extLst>
                </a:gridCol>
                <a:gridCol w="2340078">
                  <a:extLst>
                    <a:ext uri="{9D8B030D-6E8A-4147-A177-3AD203B41FA5}">
                      <a16:colId xmlns:a16="http://schemas.microsoft.com/office/drawing/2014/main" val="2588177477"/>
                    </a:ext>
                  </a:extLst>
                </a:gridCol>
                <a:gridCol w="2340078">
                  <a:extLst>
                    <a:ext uri="{9D8B030D-6E8A-4147-A177-3AD203B41FA5}">
                      <a16:colId xmlns:a16="http://schemas.microsoft.com/office/drawing/2014/main" val="469419868"/>
                    </a:ext>
                  </a:extLst>
                </a:gridCol>
              </a:tblGrid>
              <a:tr h="519151">
                <a:tc>
                  <a:txBody>
                    <a:bodyPr/>
                    <a:lstStyle/>
                    <a:p>
                      <a:pPr algn="l" fontAlgn="t"/>
                      <a:r>
                        <a:rPr lang="en-IN" b="1">
                          <a:solidFill>
                            <a:srgbClr val="06090E"/>
                          </a:solidFill>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45000596"/>
                  </a:ext>
                </a:extLst>
              </a:tr>
              <a:tr h="519151">
                <a:tc>
                  <a:txBody>
                    <a:bodyPr/>
                    <a:lstStyle/>
                    <a:p>
                      <a:pPr algn="l" fontAlgn="t"/>
                      <a:r>
                        <a:rPr lang="en-IN" u="none" strike="noStrike">
                          <a:solidFill>
                            <a:srgbClr val="06090E"/>
                          </a:solidFill>
                          <a:effectLst/>
                          <a:hlinkClick r:id="rId3">
                            <a:extLst>
                              <a:ext uri="{A12FA001-AC4F-418D-AE19-62706E023703}">
                                <ahyp:hlinkClr xmlns:ahyp="http://schemas.microsoft.com/office/drawing/2018/hyperlinkcolor" val="tx"/>
                              </a:ext>
                            </a:extLst>
                          </a:hlinkClick>
                        </a:rPr>
                        <a:t>char</a:t>
                      </a:r>
                      <a:endParaRPr lang="en-IN">
                        <a:solidFill>
                          <a:srgbClr val="06090E"/>
                        </a:solidFill>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8000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n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79866350"/>
                  </a:ext>
                </a:extLst>
              </a:tr>
              <a:tr h="908514">
                <a:tc>
                  <a:txBody>
                    <a:bodyPr/>
                    <a:lstStyle/>
                    <a:p>
                      <a:pPr algn="l" fontAlgn="t"/>
                      <a:r>
                        <a:rPr lang="en-IN" u="none" strike="noStrike">
                          <a:solidFill>
                            <a:srgbClr val="06090E"/>
                          </a:solidFill>
                          <a:effectLst/>
                          <a:hlinkClick r:id="rId4">
                            <a:extLst>
                              <a:ext uri="{A12FA001-AC4F-418D-AE19-62706E023703}">
                                <ahyp:hlinkClr xmlns:ahyp="http://schemas.microsoft.com/office/drawing/2018/hyperlinkcolor" val="tx"/>
                              </a:ext>
                            </a:extLst>
                          </a:hlinkClick>
                        </a:rPr>
                        <a:t>varchar</a:t>
                      </a:r>
                      <a:endParaRPr lang="en-IN">
                        <a:solidFill>
                          <a:srgbClr val="06090E"/>
                        </a:solidFill>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8000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86305348"/>
                  </a:ext>
                </a:extLst>
              </a:tr>
              <a:tr h="908514">
                <a:tc>
                  <a:txBody>
                    <a:bodyPr/>
                    <a:lstStyle/>
                    <a:p>
                      <a:pPr algn="l" fontAlgn="t"/>
                      <a:r>
                        <a:rPr lang="en-IN">
                          <a:solidFill>
                            <a:srgbClr val="06090E"/>
                          </a:solidFill>
                          <a:effectLst/>
                        </a:rPr>
                        <a:t>varchar (max)</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2^31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89395290"/>
                  </a:ext>
                </a:extLst>
              </a:tr>
              <a:tr h="908514">
                <a:tc>
                  <a:txBody>
                    <a:bodyPr/>
                    <a:lstStyle/>
                    <a:p>
                      <a:pPr algn="l" fontAlgn="t"/>
                      <a:r>
                        <a:rPr lang="en-IN">
                          <a:solidFill>
                            <a:srgbClr val="06090E"/>
                          </a:solidFill>
                          <a:effectLst/>
                        </a:rPr>
                        <a:t>text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2,147,483,647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solidFill>
                            <a:srgbClr val="06090E"/>
                          </a:solidFill>
                          <a:effectLst/>
                        </a:rPr>
                        <a:t>n bytes + 4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35078680"/>
                  </a:ext>
                </a:extLst>
              </a:tr>
            </a:tbl>
          </a:graphicData>
        </a:graphic>
      </p:graphicFrame>
    </p:spTree>
    <p:extLst>
      <p:ext uri="{BB962C8B-B14F-4D97-AF65-F5344CB8AC3E}">
        <p14:creationId xmlns:p14="http://schemas.microsoft.com/office/powerpoint/2010/main" val="277865056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637C241-0D1E-4FE7-8C8C-DF5F0EC25807}"/>
              </a:ext>
            </a:extLst>
          </p:cNvPr>
          <p:cNvSpPr/>
          <p:nvPr/>
        </p:nvSpPr>
        <p:spPr>
          <a:xfrm>
            <a:off x="265470" y="178672"/>
            <a:ext cx="10235381" cy="657069"/>
          </a:xfrm>
          <a:prstGeom prst="rect">
            <a:avLst/>
          </a:prstGeom>
        </p:spPr>
        <p:txBody>
          <a:bodyPr wrap="square" lIns="0" tIns="0" rIns="0" bIns="0" anchor="ctr">
            <a:noAutofit/>
          </a:bodyPr>
          <a:lstStyle/>
          <a:p>
            <a:pPr marL="0" marR="0" lvl="0" indent="0" defTabSz="914400" eaLnBrk="1" fontAlgn="auto" latinLnBrk="0" hangingPunct="1">
              <a:spcBef>
                <a:spcPts val="0"/>
              </a:spcBef>
              <a:spcAft>
                <a:spcPts val="0"/>
              </a:spcAft>
              <a:buClrTx/>
              <a:buSzTx/>
              <a:buFontTx/>
              <a:buNone/>
              <a:tabLst/>
              <a:defRPr/>
            </a:pPr>
            <a:r>
              <a:rPr lang="fr-FR" sz="2800" b="1" kern="0" spc="-100" dirty="0">
                <a:solidFill>
                  <a:srgbClr val="111111"/>
                </a:solidFill>
                <a:latin typeface="Arial" panose="020B0604020202020204" pitchFamily="34" charset="0"/>
              </a:rPr>
              <a:t>SQL Server  </a:t>
            </a:r>
            <a:r>
              <a:rPr lang="fr-FR" sz="2800" b="1" kern="0" spc="-100" dirty="0" err="1">
                <a:solidFill>
                  <a:srgbClr val="111111"/>
                </a:solidFill>
                <a:latin typeface="Arial" panose="020B0604020202020204" pitchFamily="34" charset="0"/>
              </a:rPr>
              <a:t>Binary</a:t>
            </a:r>
            <a:r>
              <a:rPr lang="fr-FR" sz="2800" b="1" kern="0" spc="-100" dirty="0">
                <a:solidFill>
                  <a:srgbClr val="111111"/>
                </a:solidFill>
                <a:latin typeface="Arial" panose="020B0604020202020204" pitchFamily="34" charset="0"/>
              </a:rPr>
              <a:t>  and Unicode </a:t>
            </a:r>
            <a:r>
              <a:rPr lang="fr-FR" sz="2800" b="1" kern="0" spc="-100" dirty="0" err="1">
                <a:solidFill>
                  <a:srgbClr val="111111"/>
                </a:solidFill>
                <a:latin typeface="Arial" panose="020B0604020202020204" pitchFamily="34" charset="0"/>
              </a:rPr>
              <a:t>Character</a:t>
            </a:r>
            <a:r>
              <a:rPr lang="fr-FR" sz="2800" b="1" kern="0" spc="-100" dirty="0">
                <a:solidFill>
                  <a:srgbClr val="111111"/>
                </a:solidFill>
                <a:latin typeface="Arial" panose="020B0604020202020204" pitchFamily="34" charset="0"/>
              </a:rPr>
              <a:t> String Data Types</a:t>
            </a:r>
            <a:endParaRPr kumimoji="0" lang="fr-FR" sz="2800" b="1" i="0" u="none" strike="noStrike" kern="0" cap="none" spc="-100" normalizeH="0" noProof="0" dirty="0">
              <a:ln>
                <a:noFill/>
              </a:ln>
              <a:solidFill>
                <a:srgbClr val="111111"/>
              </a:solidFill>
              <a:effectLst/>
              <a:uLnTx/>
              <a:uFillTx/>
              <a:latin typeface="Arial" panose="020B0604020202020204" pitchFamily="34" charset="0"/>
            </a:endParaRPr>
          </a:p>
        </p:txBody>
      </p:sp>
      <p:graphicFrame>
        <p:nvGraphicFramePr>
          <p:cNvPr id="2" name="Table 1">
            <a:extLst>
              <a:ext uri="{FF2B5EF4-FFF2-40B4-BE49-F238E27FC236}">
                <a16:creationId xmlns:a16="http://schemas.microsoft.com/office/drawing/2014/main" id="{D7EF04F8-DEB5-2575-1D2C-CE3C9BF5B774}"/>
              </a:ext>
            </a:extLst>
          </p:cNvPr>
          <p:cNvGraphicFramePr>
            <a:graphicFrameLocks noGrp="1"/>
          </p:cNvGraphicFramePr>
          <p:nvPr>
            <p:extLst>
              <p:ext uri="{D42A27DB-BD31-4B8C-83A1-F6EECF244321}">
                <p14:modId xmlns:p14="http://schemas.microsoft.com/office/powerpoint/2010/main" val="1437149635"/>
              </p:ext>
            </p:extLst>
          </p:nvPr>
        </p:nvGraphicFramePr>
        <p:xfrm>
          <a:off x="1596021" y="1777238"/>
          <a:ext cx="9327620" cy="1463040"/>
        </p:xfrm>
        <a:graphic>
          <a:graphicData uri="http://schemas.openxmlformats.org/drawingml/2006/table">
            <a:tbl>
              <a:tblPr/>
              <a:tblGrid>
                <a:gridCol w="2331905">
                  <a:extLst>
                    <a:ext uri="{9D8B030D-6E8A-4147-A177-3AD203B41FA5}">
                      <a16:colId xmlns:a16="http://schemas.microsoft.com/office/drawing/2014/main" val="1291105220"/>
                    </a:ext>
                  </a:extLst>
                </a:gridCol>
                <a:gridCol w="1951764">
                  <a:extLst>
                    <a:ext uri="{9D8B030D-6E8A-4147-A177-3AD203B41FA5}">
                      <a16:colId xmlns:a16="http://schemas.microsoft.com/office/drawing/2014/main" val="4081678537"/>
                    </a:ext>
                  </a:extLst>
                </a:gridCol>
                <a:gridCol w="2192594">
                  <a:extLst>
                    <a:ext uri="{9D8B030D-6E8A-4147-A177-3AD203B41FA5}">
                      <a16:colId xmlns:a16="http://schemas.microsoft.com/office/drawing/2014/main" val="4214878258"/>
                    </a:ext>
                  </a:extLst>
                </a:gridCol>
                <a:gridCol w="2851357">
                  <a:extLst>
                    <a:ext uri="{9D8B030D-6E8A-4147-A177-3AD203B41FA5}">
                      <a16:colId xmlns:a16="http://schemas.microsoft.com/office/drawing/2014/main" val="3201888158"/>
                    </a:ext>
                  </a:extLst>
                </a:gridCol>
              </a:tblGrid>
              <a:tr h="0">
                <a:tc>
                  <a:txBody>
                    <a:bodyPr/>
                    <a:lstStyle/>
                    <a:p>
                      <a:pPr algn="l" fontAlgn="t"/>
                      <a:r>
                        <a:rPr lang="en-IN" b="1">
                          <a:solidFill>
                            <a:srgbClr val="06090E"/>
                          </a:solidFill>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2934469"/>
                  </a:ext>
                </a:extLst>
              </a:tr>
              <a:tr h="0">
                <a:tc>
                  <a:txBody>
                    <a:bodyPr/>
                    <a:lstStyle/>
                    <a:p>
                      <a:pPr algn="l" fontAlgn="t"/>
                      <a:r>
                        <a:rPr lang="en-IN" u="none" strike="noStrike">
                          <a:solidFill>
                            <a:srgbClr val="06090E"/>
                          </a:solidFill>
                          <a:effectLst/>
                          <a:hlinkClick r:id="rId3">
                            <a:extLst>
                              <a:ext uri="{A12FA001-AC4F-418D-AE19-62706E023703}">
                                <ahyp:hlinkClr xmlns:ahyp="http://schemas.microsoft.com/office/drawing/2018/hyperlinkcolor" val="tx"/>
                              </a:ext>
                            </a:extLst>
                          </a:hlinkClick>
                        </a:rPr>
                        <a:t>nchar</a:t>
                      </a:r>
                      <a:endParaRPr lang="en-IN">
                        <a:solidFill>
                          <a:srgbClr val="06090E"/>
                        </a:solidFill>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4000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2 times n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02947668"/>
                  </a:ext>
                </a:extLst>
              </a:tr>
              <a:tr h="0">
                <a:tc>
                  <a:txBody>
                    <a:bodyPr/>
                    <a:lstStyle/>
                    <a:p>
                      <a:pPr algn="l" fontAlgn="t"/>
                      <a:r>
                        <a:rPr lang="en-IN" u="none" strike="noStrike">
                          <a:solidFill>
                            <a:srgbClr val="06090E"/>
                          </a:solidFill>
                          <a:effectLst/>
                          <a:hlinkClick r:id="rId4">
                            <a:extLst>
                              <a:ext uri="{A12FA001-AC4F-418D-AE19-62706E023703}">
                                <ahyp:hlinkClr xmlns:ahyp="http://schemas.microsoft.com/office/drawing/2018/hyperlinkcolor" val="tx"/>
                              </a:ext>
                            </a:extLst>
                          </a:hlinkClick>
                        </a:rPr>
                        <a:t>nvarchar</a:t>
                      </a:r>
                      <a:endParaRPr lang="en-IN">
                        <a:solidFill>
                          <a:srgbClr val="06090E"/>
                        </a:solidFill>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4000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solidFill>
                            <a:srgbClr val="06090E"/>
                          </a:solidFill>
                          <a:effectLst/>
                        </a:rPr>
                        <a:t>2 times n bytes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95768487"/>
                  </a:ext>
                </a:extLst>
              </a:tr>
              <a:tr h="0">
                <a:tc>
                  <a:txBody>
                    <a:bodyPr/>
                    <a:lstStyle/>
                    <a:p>
                      <a:pPr algn="l" fontAlgn="t"/>
                      <a:r>
                        <a:rPr lang="en-IN">
                          <a:solidFill>
                            <a:srgbClr val="06090E"/>
                          </a:solidFill>
                          <a:effectLst/>
                        </a:rPr>
                        <a:t>ntext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chars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1,073,741,823 char</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solidFill>
                            <a:srgbClr val="06090E"/>
                          </a:solidFill>
                          <a:effectLst/>
                        </a:rPr>
                        <a:t>2 times the string length</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43586037"/>
                  </a:ext>
                </a:extLst>
              </a:tr>
            </a:tbl>
          </a:graphicData>
        </a:graphic>
      </p:graphicFrame>
      <p:graphicFrame>
        <p:nvGraphicFramePr>
          <p:cNvPr id="8" name="Table 7">
            <a:extLst>
              <a:ext uri="{FF2B5EF4-FFF2-40B4-BE49-F238E27FC236}">
                <a16:creationId xmlns:a16="http://schemas.microsoft.com/office/drawing/2014/main" id="{7B3ED814-8223-F7EF-0093-C75087BD8A8A}"/>
              </a:ext>
            </a:extLst>
          </p:cNvPr>
          <p:cNvGraphicFramePr>
            <a:graphicFrameLocks noGrp="1"/>
          </p:cNvGraphicFramePr>
          <p:nvPr>
            <p:extLst>
              <p:ext uri="{D42A27DB-BD31-4B8C-83A1-F6EECF244321}">
                <p14:modId xmlns:p14="http://schemas.microsoft.com/office/powerpoint/2010/main" val="178021489"/>
              </p:ext>
            </p:extLst>
          </p:nvPr>
        </p:nvGraphicFramePr>
        <p:xfrm>
          <a:off x="1596020" y="3695019"/>
          <a:ext cx="9327620" cy="1737360"/>
        </p:xfrm>
        <a:graphic>
          <a:graphicData uri="http://schemas.openxmlformats.org/drawingml/2006/table">
            <a:tbl>
              <a:tblPr/>
              <a:tblGrid>
                <a:gridCol w="2331905">
                  <a:extLst>
                    <a:ext uri="{9D8B030D-6E8A-4147-A177-3AD203B41FA5}">
                      <a16:colId xmlns:a16="http://schemas.microsoft.com/office/drawing/2014/main" val="4219679368"/>
                    </a:ext>
                  </a:extLst>
                </a:gridCol>
                <a:gridCol w="2331905">
                  <a:extLst>
                    <a:ext uri="{9D8B030D-6E8A-4147-A177-3AD203B41FA5}">
                      <a16:colId xmlns:a16="http://schemas.microsoft.com/office/drawing/2014/main" val="4095164940"/>
                    </a:ext>
                  </a:extLst>
                </a:gridCol>
                <a:gridCol w="2331905">
                  <a:extLst>
                    <a:ext uri="{9D8B030D-6E8A-4147-A177-3AD203B41FA5}">
                      <a16:colId xmlns:a16="http://schemas.microsoft.com/office/drawing/2014/main" val="46963830"/>
                    </a:ext>
                  </a:extLst>
                </a:gridCol>
                <a:gridCol w="2331905">
                  <a:extLst>
                    <a:ext uri="{9D8B030D-6E8A-4147-A177-3AD203B41FA5}">
                      <a16:colId xmlns:a16="http://schemas.microsoft.com/office/drawing/2014/main" val="232037811"/>
                    </a:ext>
                  </a:extLst>
                </a:gridCol>
              </a:tblGrid>
              <a:tr h="0">
                <a:tc>
                  <a:txBody>
                    <a:bodyPr/>
                    <a:lstStyle/>
                    <a:p>
                      <a:pPr algn="l" fontAlgn="t"/>
                      <a:r>
                        <a:rPr lang="en-IN" b="1">
                          <a:solidFill>
                            <a:srgbClr val="06090E"/>
                          </a:solidFill>
                          <a:effectLst/>
                        </a:rPr>
                        <a:t>Data Type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Lower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Upper limit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solidFill>
                            <a:srgbClr val="06090E"/>
                          </a:solidFill>
                          <a:effectLst/>
                        </a:rPr>
                        <a:t>Memory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64227308"/>
                  </a:ext>
                </a:extLst>
              </a:tr>
              <a:tr h="0">
                <a:tc>
                  <a:txBody>
                    <a:bodyPr/>
                    <a:lstStyle/>
                    <a:p>
                      <a:pPr algn="l" fontAlgn="t"/>
                      <a:r>
                        <a:rPr lang="en-IN">
                          <a:solidFill>
                            <a:srgbClr val="06090E"/>
                          </a:solidFill>
                          <a:effectLst/>
                        </a:rPr>
                        <a:t>binary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8000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n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03083010"/>
                  </a:ext>
                </a:extLst>
              </a:tr>
              <a:tr h="0">
                <a:tc>
                  <a:txBody>
                    <a:bodyPr/>
                    <a:lstStyle/>
                    <a:p>
                      <a:pPr algn="l" fontAlgn="t"/>
                      <a:r>
                        <a:rPr lang="en-IN">
                          <a:solidFill>
                            <a:srgbClr val="06090E"/>
                          </a:solidFill>
                          <a:effectLst/>
                        </a:rPr>
                        <a:t>varbinary</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8000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solidFill>
                            <a:srgbClr val="06090E"/>
                          </a:solidFill>
                          <a:effectLst/>
                        </a:rPr>
                        <a:t>The actual length of data entered + 2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38855399"/>
                  </a:ext>
                </a:extLst>
              </a:tr>
              <a:tr h="0">
                <a:tc>
                  <a:txBody>
                    <a:bodyPr/>
                    <a:lstStyle/>
                    <a:p>
                      <a:pPr algn="l" fontAlgn="t"/>
                      <a:r>
                        <a:rPr lang="en-IN">
                          <a:solidFill>
                            <a:srgbClr val="06090E"/>
                          </a:solidFill>
                          <a:effectLst/>
                        </a:rPr>
                        <a:t>image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0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solidFill>
                            <a:srgbClr val="06090E"/>
                          </a:solidFill>
                          <a:effectLst/>
                        </a:rPr>
                        <a:t>2,147,483,647 bytes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endParaRPr lang="en-IN" dirty="0">
                        <a:solidFill>
                          <a:srgbClr val="06090E"/>
                        </a:solidFill>
                      </a:endParaRPr>
                    </a:p>
                  </a:txBody>
                  <a:tcPr>
                    <a:lnL w="7620" cap="flat" cmpd="sng" algn="ctr">
                      <a:solidFill>
                        <a:srgbClr val="DEE2E6"/>
                      </a:solidFill>
                      <a:prstDash val="solid"/>
                      <a:round/>
                      <a:headEnd type="none" w="med" len="med"/>
                      <a:tailEnd type="none" w="med" len="med"/>
                    </a:lnL>
                    <a:lnT w="7620" cap="flat" cmpd="sng" algn="ctr">
                      <a:solidFill>
                        <a:srgbClr val="DEE2E6"/>
                      </a:solidFill>
                      <a:prstDash val="solid"/>
                      <a:round/>
                      <a:headEnd type="none" w="med" len="med"/>
                      <a:tailEnd type="none" w="med" len="med"/>
                    </a:lnT>
                  </a:tcPr>
                </a:tc>
                <a:extLst>
                  <a:ext uri="{0D108BD9-81ED-4DB2-BD59-A6C34878D82A}">
                    <a16:rowId xmlns:a16="http://schemas.microsoft.com/office/drawing/2014/main" val="4289369672"/>
                  </a:ext>
                </a:extLst>
              </a:tr>
            </a:tbl>
          </a:graphicData>
        </a:graphic>
      </p:graphicFrame>
    </p:spTree>
    <p:extLst>
      <p:ext uri="{BB962C8B-B14F-4D97-AF65-F5344CB8AC3E}">
        <p14:creationId xmlns:p14="http://schemas.microsoft.com/office/powerpoint/2010/main" val="7467223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85192" y="390040"/>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ACID Properties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5BD1357-0922-0556-5315-42A9CEB9E717}"/>
              </a:ext>
            </a:extLst>
          </p:cNvPr>
          <p:cNvSpPr txBox="1"/>
          <p:nvPr/>
        </p:nvSpPr>
        <p:spPr>
          <a:xfrm>
            <a:off x="485192" y="1028469"/>
            <a:ext cx="11392677" cy="3046988"/>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pPr marL="342900" indent="-342900">
              <a:buFont typeface="Arial" panose="020B0604020202020204" pitchFamily="34" charset="0"/>
              <a:buChar char="•"/>
            </a:pPr>
            <a:r>
              <a:rPr lang="en-US" dirty="0"/>
              <a:t>Relational databases are also </a:t>
            </a:r>
            <a:r>
              <a:rPr lang="en-US" b="1" dirty="0"/>
              <a:t>typically associated with transactional databases</a:t>
            </a:r>
            <a:r>
              <a:rPr lang="en-US" dirty="0"/>
              <a:t>, which execute commands, or transactions, collectively. A popular example that is used to illustrate this is a </a:t>
            </a:r>
            <a:r>
              <a:rPr lang="en-US" b="1" dirty="0"/>
              <a:t>bank transfer</a:t>
            </a:r>
            <a:r>
              <a:rPr lang="en-US" dirty="0"/>
              <a:t>. A defined amount is withdrawn from one account, and then it is deposited within another. The total amount of money is withdrawn and deposited, and this transaction cannot occur in any kind of partial sense. </a:t>
            </a:r>
            <a:r>
              <a:rPr lang="en-US" b="1" dirty="0"/>
              <a:t>Transactions have specific properties. Represented by the acronym, ACID</a:t>
            </a:r>
            <a:r>
              <a:rPr lang="en-US" dirty="0"/>
              <a:t>,</a:t>
            </a:r>
            <a:endParaRPr lang="en-IN" dirty="0">
              <a:solidFill>
                <a:srgbClr val="C00000"/>
              </a:solidFill>
            </a:endParaRPr>
          </a:p>
        </p:txBody>
      </p:sp>
      <p:pic>
        <p:nvPicPr>
          <p:cNvPr id="2" name="Picture 1">
            <a:extLst>
              <a:ext uri="{FF2B5EF4-FFF2-40B4-BE49-F238E27FC236}">
                <a16:creationId xmlns:a16="http://schemas.microsoft.com/office/drawing/2014/main" id="{264497E1-1E35-5ACF-06BD-15159F0EFC31}"/>
              </a:ext>
            </a:extLst>
          </p:cNvPr>
          <p:cNvPicPr>
            <a:picLocks noChangeAspect="1"/>
          </p:cNvPicPr>
          <p:nvPr/>
        </p:nvPicPr>
        <p:blipFill>
          <a:blip r:embed="rId3"/>
          <a:stretch>
            <a:fillRect/>
          </a:stretch>
        </p:blipFill>
        <p:spPr>
          <a:xfrm>
            <a:off x="2418021" y="4075457"/>
            <a:ext cx="6667500" cy="2276475"/>
          </a:xfrm>
          <a:prstGeom prst="rect">
            <a:avLst/>
          </a:prstGeom>
        </p:spPr>
      </p:pic>
    </p:spTree>
    <p:extLst>
      <p:ext uri="{BB962C8B-B14F-4D97-AF65-F5344CB8AC3E}">
        <p14:creationId xmlns:p14="http://schemas.microsoft.com/office/powerpoint/2010/main" val="91771160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85192" y="616182"/>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Atomicity</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5BD1357-0922-0556-5315-42A9CEB9E717}"/>
              </a:ext>
            </a:extLst>
          </p:cNvPr>
          <p:cNvSpPr txBox="1"/>
          <p:nvPr/>
        </p:nvSpPr>
        <p:spPr>
          <a:xfrm>
            <a:off x="485192" y="1431591"/>
            <a:ext cx="11588620" cy="1200329"/>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pPr marL="342900" indent="-342900">
              <a:buFont typeface="Arial" panose="020B0604020202020204" pitchFamily="34" charset="0"/>
              <a:buChar char="•"/>
            </a:pPr>
            <a:r>
              <a:rPr lang="en-US" dirty="0"/>
              <a:t>Atomicity guarantees that all of the commands that make up a transaction are treated as a single unit and </a:t>
            </a:r>
            <a:r>
              <a:rPr lang="en-US" b="1" dirty="0"/>
              <a:t>either succeed or fail together. </a:t>
            </a:r>
            <a:endParaRPr lang="en-IN" b="1" dirty="0">
              <a:solidFill>
                <a:srgbClr val="C00000"/>
              </a:solidFill>
            </a:endParaRPr>
          </a:p>
        </p:txBody>
      </p:sp>
      <p:pic>
        <p:nvPicPr>
          <p:cNvPr id="7" name="Picture 6">
            <a:extLst>
              <a:ext uri="{FF2B5EF4-FFF2-40B4-BE49-F238E27FC236}">
                <a16:creationId xmlns:a16="http://schemas.microsoft.com/office/drawing/2014/main" id="{8A7631C4-5E37-4098-9146-811B9248C421}"/>
              </a:ext>
            </a:extLst>
          </p:cNvPr>
          <p:cNvPicPr>
            <a:picLocks noChangeAspect="1"/>
          </p:cNvPicPr>
          <p:nvPr/>
        </p:nvPicPr>
        <p:blipFill>
          <a:blip r:embed="rId3"/>
          <a:stretch>
            <a:fillRect/>
          </a:stretch>
        </p:blipFill>
        <p:spPr>
          <a:xfrm>
            <a:off x="2536776" y="3222523"/>
            <a:ext cx="6600244" cy="2706329"/>
          </a:xfrm>
          <a:prstGeom prst="rect">
            <a:avLst/>
          </a:prstGeom>
        </p:spPr>
      </p:pic>
    </p:spTree>
    <p:extLst>
      <p:ext uri="{BB962C8B-B14F-4D97-AF65-F5344CB8AC3E}">
        <p14:creationId xmlns:p14="http://schemas.microsoft.com/office/powerpoint/2010/main" val="284651521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85192" y="616182"/>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Consistency</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5BD1357-0922-0556-5315-42A9CEB9E717}"/>
              </a:ext>
            </a:extLst>
          </p:cNvPr>
          <p:cNvSpPr txBox="1"/>
          <p:nvPr/>
        </p:nvSpPr>
        <p:spPr>
          <a:xfrm>
            <a:off x="485192" y="1431591"/>
            <a:ext cx="11588620" cy="1200329"/>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pPr marL="342900" indent="-342900">
              <a:buFont typeface="Arial" panose="020B0604020202020204" pitchFamily="34" charset="0"/>
              <a:buChar char="•"/>
            </a:pPr>
            <a:r>
              <a:rPr lang="en-US" dirty="0"/>
              <a:t>This means that integrity constraints must be maintained so that the </a:t>
            </a:r>
            <a:r>
              <a:rPr lang="en-US" b="1" dirty="0"/>
              <a:t>database is consistent before and after the transaction</a:t>
            </a:r>
            <a:r>
              <a:rPr lang="en-US" dirty="0"/>
              <a:t>. It refers to the </a:t>
            </a:r>
            <a:r>
              <a:rPr lang="en-US" b="1" dirty="0"/>
              <a:t>correctness of a database</a:t>
            </a:r>
            <a:endParaRPr lang="en-IN" b="1" dirty="0">
              <a:solidFill>
                <a:srgbClr val="C00000"/>
              </a:solidFill>
            </a:endParaRPr>
          </a:p>
        </p:txBody>
      </p:sp>
      <p:sp>
        <p:nvSpPr>
          <p:cNvPr id="4" name="TextBox 3">
            <a:extLst>
              <a:ext uri="{FF2B5EF4-FFF2-40B4-BE49-F238E27FC236}">
                <a16:creationId xmlns:a16="http://schemas.microsoft.com/office/drawing/2014/main" id="{A9438E3F-A336-E3EA-F773-7CAA36E026BB}"/>
              </a:ext>
            </a:extLst>
          </p:cNvPr>
          <p:cNvSpPr txBox="1"/>
          <p:nvPr/>
        </p:nvSpPr>
        <p:spPr>
          <a:xfrm>
            <a:off x="1303126" y="2835192"/>
            <a:ext cx="10564410" cy="3785652"/>
          </a:xfrm>
          <a:prstGeom prst="rect">
            <a:avLst/>
          </a:prstGeom>
          <a:noFill/>
        </p:spPr>
        <p:txBody>
          <a:bodyPr wrap="square">
            <a:spAutoFit/>
          </a:bodyPr>
          <a:lstStyle>
            <a:defPPr>
              <a:defRPr lang="fr-FR"/>
            </a:defPPr>
            <a:lvl1pPr marL="342900" indent="-342900">
              <a:buFont typeface="Arial" panose="020B0604020202020204" pitchFamily="34" charset="0"/>
              <a:buChar char="•"/>
              <a:defRPr sz="2400">
                <a:solidFill>
                  <a:srgbClr val="002060"/>
                </a:solidFill>
                <a:latin typeface="Work Sans" pitchFamily="2" charset="0"/>
              </a:defRPr>
            </a:lvl1pPr>
          </a:lstStyle>
          <a:p>
            <a:r>
              <a:rPr lang="en-US" dirty="0"/>
              <a:t>If we refer to the example discussed , then we have to maintain the total amount, both before and after the transaction.</a:t>
            </a:r>
          </a:p>
          <a:p>
            <a:endParaRPr lang="en-US" dirty="0"/>
          </a:p>
          <a:p>
            <a:pPr marL="0" indent="0">
              <a:buNone/>
            </a:pPr>
            <a:r>
              <a:rPr lang="en-US" dirty="0"/>
              <a:t>		Total after T occurs = 400 + 300 = 700.</a:t>
            </a:r>
          </a:p>
          <a:p>
            <a:endParaRPr lang="en-US" dirty="0"/>
          </a:p>
          <a:p>
            <a:pPr marL="0" indent="0">
              <a:buNone/>
            </a:pPr>
            <a:r>
              <a:rPr lang="en-US" dirty="0"/>
              <a:t>		Total before T occurs = 500 + 200 = 700.</a:t>
            </a:r>
          </a:p>
          <a:p>
            <a:endParaRPr lang="en-US" dirty="0"/>
          </a:p>
          <a:p>
            <a:r>
              <a:rPr lang="en-US" dirty="0"/>
              <a:t>Thus, the given database is consistent. Here, an inconsistency would occur when T1 completes, but then the T2 fails. As a result, the T would remain incomplete.</a:t>
            </a:r>
            <a:endParaRPr lang="en-IN" dirty="0"/>
          </a:p>
        </p:txBody>
      </p:sp>
    </p:spTree>
    <p:extLst>
      <p:ext uri="{BB962C8B-B14F-4D97-AF65-F5344CB8AC3E}">
        <p14:creationId xmlns:p14="http://schemas.microsoft.com/office/powerpoint/2010/main" val="262006231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85192" y="616182"/>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Isolation</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5BD1357-0922-0556-5315-42A9CEB9E717}"/>
              </a:ext>
            </a:extLst>
          </p:cNvPr>
          <p:cNvSpPr txBox="1"/>
          <p:nvPr/>
        </p:nvSpPr>
        <p:spPr>
          <a:xfrm>
            <a:off x="485192" y="1344391"/>
            <a:ext cx="11588620" cy="1200329"/>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pPr marL="342900" indent="-342900">
              <a:buFont typeface="Arial" panose="020B0604020202020204" pitchFamily="34" charset="0"/>
              <a:buChar char="•"/>
            </a:pPr>
            <a:r>
              <a:rPr lang="en-US" dirty="0"/>
              <a:t>Isolation ensures that all transactions run in an isolated environment. That enables running transactions concurrently because transactions don’t interfere with each other.</a:t>
            </a:r>
            <a:endParaRPr lang="en-IN" dirty="0">
              <a:solidFill>
                <a:srgbClr val="C00000"/>
              </a:solidFill>
            </a:endParaRPr>
          </a:p>
        </p:txBody>
      </p:sp>
      <p:pic>
        <p:nvPicPr>
          <p:cNvPr id="3" name="Picture 2">
            <a:extLst>
              <a:ext uri="{FF2B5EF4-FFF2-40B4-BE49-F238E27FC236}">
                <a16:creationId xmlns:a16="http://schemas.microsoft.com/office/drawing/2014/main" id="{1F899F1E-0281-E308-3401-47904572E6A3}"/>
              </a:ext>
            </a:extLst>
          </p:cNvPr>
          <p:cNvPicPr>
            <a:picLocks noChangeAspect="1"/>
          </p:cNvPicPr>
          <p:nvPr/>
        </p:nvPicPr>
        <p:blipFill>
          <a:blip r:embed="rId3"/>
          <a:stretch>
            <a:fillRect/>
          </a:stretch>
        </p:blipFill>
        <p:spPr>
          <a:xfrm>
            <a:off x="2905416" y="2844671"/>
            <a:ext cx="5540731" cy="3686758"/>
          </a:xfrm>
          <a:prstGeom prst="rect">
            <a:avLst/>
          </a:prstGeom>
        </p:spPr>
      </p:pic>
    </p:spTree>
    <p:extLst>
      <p:ext uri="{BB962C8B-B14F-4D97-AF65-F5344CB8AC3E}">
        <p14:creationId xmlns:p14="http://schemas.microsoft.com/office/powerpoint/2010/main" val="157902655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85192" y="616182"/>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Durability</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5BD1357-0922-0556-5315-42A9CEB9E717}"/>
              </a:ext>
            </a:extLst>
          </p:cNvPr>
          <p:cNvSpPr txBox="1"/>
          <p:nvPr/>
        </p:nvSpPr>
        <p:spPr>
          <a:xfrm>
            <a:off x="485192" y="1859340"/>
            <a:ext cx="11588620" cy="1569660"/>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pPr marL="342900" indent="-342900">
              <a:buFont typeface="Arial" panose="020B0604020202020204" pitchFamily="34" charset="0"/>
              <a:buChar char="•"/>
            </a:pPr>
            <a:r>
              <a:rPr lang="en-US" dirty="0"/>
              <a:t>Durability guarantees that once the transaction completes and changes are written to the database, they are persisted. This ensures that data within the system will persist even in the case of system failures like crashes or power outages.</a:t>
            </a:r>
            <a:endParaRPr lang="en-IN" dirty="0">
              <a:solidFill>
                <a:srgbClr val="C00000"/>
              </a:solidFill>
            </a:endParaRPr>
          </a:p>
        </p:txBody>
      </p:sp>
    </p:spTree>
    <p:extLst>
      <p:ext uri="{BB962C8B-B14F-4D97-AF65-F5344CB8AC3E}">
        <p14:creationId xmlns:p14="http://schemas.microsoft.com/office/powerpoint/2010/main" val="137053632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060024" y="0"/>
            <a:ext cx="313197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857720" y="2562065"/>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Normalization</a:t>
            </a:r>
          </a:p>
        </p:txBody>
      </p:sp>
      <p:sp>
        <p:nvSpPr>
          <p:cNvPr id="5" name="TextBox 4">
            <a:extLst>
              <a:ext uri="{FF2B5EF4-FFF2-40B4-BE49-F238E27FC236}">
                <a16:creationId xmlns:a16="http://schemas.microsoft.com/office/drawing/2014/main" id="{24CA439F-FF54-3F33-F444-D56CC8B19CDF}"/>
              </a:ext>
            </a:extLst>
          </p:cNvPr>
          <p:cNvSpPr txBox="1"/>
          <p:nvPr/>
        </p:nvSpPr>
        <p:spPr>
          <a:xfrm>
            <a:off x="396304" y="1232729"/>
            <a:ext cx="8103884" cy="4893647"/>
          </a:xfrm>
          <a:prstGeom prst="rect">
            <a:avLst/>
          </a:prstGeom>
          <a:noFill/>
        </p:spPr>
        <p:txBody>
          <a:bodyPr wrap="square">
            <a:spAutoFit/>
          </a:bodyPr>
          <a:lstStyle/>
          <a:p>
            <a:pPr marL="285750" indent="-285750" algn="l">
              <a:buFont typeface="Arial" panose="020B0604020202020204" pitchFamily="34" charset="0"/>
              <a:buChar char="•"/>
            </a:pPr>
            <a:r>
              <a:rPr lang="en-US" sz="2400" b="0" i="0" dirty="0">
                <a:solidFill>
                  <a:srgbClr val="000000"/>
                </a:solidFill>
                <a:effectLst/>
                <a:latin typeface="Work Sans" pitchFamily="2" charset="0"/>
              </a:rPr>
              <a:t>Normalization is the process of organizing the data in the database.</a:t>
            </a:r>
          </a:p>
          <a:p>
            <a:pPr marL="285750" indent="-285750" algn="l">
              <a:buFont typeface="Arial" panose="020B0604020202020204" pitchFamily="34" charset="0"/>
              <a:buChar char="•"/>
            </a:pPr>
            <a:endParaRPr lang="en-US" sz="2400" b="0" i="0" dirty="0">
              <a:solidFill>
                <a:srgbClr val="000000"/>
              </a:solidFill>
              <a:effectLst/>
              <a:latin typeface="Work Sans" pitchFamily="2" charset="0"/>
            </a:endParaRPr>
          </a:p>
          <a:p>
            <a:pPr marL="285750" indent="-285750" algn="l">
              <a:buFont typeface="Arial" panose="020B0604020202020204" pitchFamily="34" charset="0"/>
              <a:buChar char="•"/>
            </a:pPr>
            <a:r>
              <a:rPr lang="en-US" sz="2400" b="0" i="0" dirty="0">
                <a:solidFill>
                  <a:srgbClr val="000000"/>
                </a:solidFill>
                <a:effectLst/>
                <a:latin typeface="Work Sans" pitchFamily="2" charset="0"/>
              </a:rPr>
              <a:t>Normalization is used to </a:t>
            </a:r>
            <a:r>
              <a:rPr lang="en-US" sz="2400" b="0" i="0" dirty="0">
                <a:solidFill>
                  <a:srgbClr val="C00000"/>
                </a:solidFill>
                <a:effectLst/>
                <a:latin typeface="Work Sans" pitchFamily="2" charset="0"/>
              </a:rPr>
              <a:t>minimize the redundancy from a relation or set of relations</a:t>
            </a:r>
            <a:r>
              <a:rPr lang="en-US" sz="2400" b="0" i="0" dirty="0">
                <a:solidFill>
                  <a:srgbClr val="000000"/>
                </a:solidFill>
                <a:effectLst/>
                <a:latin typeface="Work Sans" pitchFamily="2" charset="0"/>
              </a:rPr>
              <a:t>. It is also used to eliminate undesirable characteristics like Insertion, Update, and Deletion </a:t>
            </a:r>
            <a:r>
              <a:rPr lang="en-US" sz="2400" b="0" i="0" dirty="0">
                <a:solidFill>
                  <a:srgbClr val="C00000"/>
                </a:solidFill>
                <a:effectLst/>
                <a:latin typeface="Work Sans" pitchFamily="2" charset="0"/>
              </a:rPr>
              <a:t>Anomalies</a:t>
            </a:r>
            <a:r>
              <a:rPr lang="en-US" sz="2400" b="0" i="0" dirty="0">
                <a:solidFill>
                  <a:srgbClr val="000000"/>
                </a:solidFill>
                <a:effectLst/>
                <a:latin typeface="Work Sans" pitchFamily="2" charset="0"/>
              </a:rPr>
              <a:t>.</a:t>
            </a:r>
          </a:p>
          <a:p>
            <a:pPr marL="285750" indent="-285750" algn="l">
              <a:buFont typeface="Arial" panose="020B0604020202020204" pitchFamily="34" charset="0"/>
              <a:buChar char="•"/>
            </a:pPr>
            <a:endParaRPr lang="en-US" sz="2400" b="0" i="0" dirty="0">
              <a:solidFill>
                <a:srgbClr val="000000"/>
              </a:solidFill>
              <a:effectLst/>
              <a:latin typeface="Work Sans" pitchFamily="2" charset="0"/>
            </a:endParaRPr>
          </a:p>
          <a:p>
            <a:pPr marL="285750" indent="-285750" algn="l">
              <a:buFont typeface="Arial" panose="020B0604020202020204" pitchFamily="34" charset="0"/>
              <a:buChar char="•"/>
            </a:pPr>
            <a:r>
              <a:rPr lang="en-US" sz="2400" b="0" i="0" dirty="0">
                <a:solidFill>
                  <a:srgbClr val="000000"/>
                </a:solidFill>
                <a:effectLst/>
                <a:latin typeface="Work Sans" pitchFamily="2" charset="0"/>
              </a:rPr>
              <a:t>Normalization divides the larger table into smaller and links them using relationships.</a:t>
            </a:r>
          </a:p>
          <a:p>
            <a:pPr marL="285750" indent="-285750" algn="l">
              <a:buFont typeface="Arial" panose="020B0604020202020204" pitchFamily="34" charset="0"/>
              <a:buChar char="•"/>
            </a:pPr>
            <a:endParaRPr lang="en-US" sz="2400" b="0" i="0" dirty="0">
              <a:solidFill>
                <a:srgbClr val="000000"/>
              </a:solidFill>
              <a:effectLst/>
              <a:latin typeface="Work Sans" pitchFamily="2" charset="0"/>
            </a:endParaRPr>
          </a:p>
          <a:p>
            <a:pPr marL="285750" indent="-285750" algn="l">
              <a:buFont typeface="Arial" panose="020B0604020202020204" pitchFamily="34" charset="0"/>
              <a:buChar char="•"/>
            </a:pPr>
            <a:r>
              <a:rPr lang="en-US" sz="2400" b="0" i="0" dirty="0">
                <a:solidFill>
                  <a:srgbClr val="000000"/>
                </a:solidFill>
                <a:effectLst/>
                <a:latin typeface="Work Sans" pitchFamily="2" charset="0"/>
              </a:rPr>
              <a:t>The normal form is used to reduce redundancy from the database table.</a:t>
            </a:r>
          </a:p>
        </p:txBody>
      </p:sp>
    </p:spTree>
    <p:extLst>
      <p:ext uri="{BB962C8B-B14F-4D97-AF65-F5344CB8AC3E}">
        <p14:creationId xmlns:p14="http://schemas.microsoft.com/office/powerpoint/2010/main" val="37541253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BD1357-0922-0556-5315-42A9CEB9E717}"/>
              </a:ext>
            </a:extLst>
          </p:cNvPr>
          <p:cNvSpPr txBox="1"/>
          <p:nvPr/>
        </p:nvSpPr>
        <p:spPr>
          <a:xfrm>
            <a:off x="267177" y="375967"/>
            <a:ext cx="11924823" cy="6370975"/>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r>
              <a:rPr lang="en-US" dirty="0"/>
              <a:t> </a:t>
            </a:r>
            <a:r>
              <a:rPr lang="en-US" b="1" dirty="0"/>
              <a:t>Codd</a:t>
            </a:r>
            <a:r>
              <a:rPr lang="en-US" dirty="0"/>
              <a:t> proposed the following functions and services a fully-fledged general purpose DBMS should provide: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Data storage, retrieval and update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User accessible catalog or data dictionary describing the metadata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Support for </a:t>
            </a:r>
            <a:r>
              <a:rPr lang="en-US" b="1" dirty="0"/>
              <a:t>transactions and concurrency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Facilities for </a:t>
            </a:r>
            <a:r>
              <a:rPr lang="en-US" b="1" dirty="0"/>
              <a:t>recovering </a:t>
            </a:r>
            <a:r>
              <a:rPr lang="en-US" dirty="0"/>
              <a:t>the database should it become damaged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Support for </a:t>
            </a:r>
            <a:r>
              <a:rPr lang="en-US" b="1" dirty="0"/>
              <a:t>authorization of access</a:t>
            </a:r>
            <a:r>
              <a:rPr lang="en-US" dirty="0"/>
              <a:t> and update of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Access support from </a:t>
            </a:r>
            <a:r>
              <a:rPr lang="en-US" b="1" dirty="0"/>
              <a:t>remote</a:t>
            </a:r>
            <a:r>
              <a:rPr lang="en-US" dirty="0"/>
              <a:t> locations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Enforcing constraints</a:t>
            </a:r>
            <a:r>
              <a:rPr lang="en-US" dirty="0"/>
              <a:t> to ensure data in the database abides by certain rules</a:t>
            </a:r>
            <a:endParaRPr lang="en-IN" dirty="0"/>
          </a:p>
        </p:txBody>
      </p:sp>
    </p:spTree>
    <p:extLst>
      <p:ext uri="{BB962C8B-B14F-4D97-AF65-F5344CB8AC3E}">
        <p14:creationId xmlns:p14="http://schemas.microsoft.com/office/powerpoint/2010/main" val="42633197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1NF</a:t>
            </a:r>
          </a:p>
        </p:txBody>
      </p:sp>
      <p:sp>
        <p:nvSpPr>
          <p:cNvPr id="5" name="TextBox 4">
            <a:extLst>
              <a:ext uri="{FF2B5EF4-FFF2-40B4-BE49-F238E27FC236}">
                <a16:creationId xmlns:a16="http://schemas.microsoft.com/office/drawing/2014/main" id="{24CA439F-FF54-3F33-F444-D56CC8B19CDF}"/>
              </a:ext>
            </a:extLst>
          </p:cNvPr>
          <p:cNvSpPr txBox="1"/>
          <p:nvPr/>
        </p:nvSpPr>
        <p:spPr>
          <a:xfrm>
            <a:off x="526932" y="432305"/>
            <a:ext cx="8784947" cy="2246769"/>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000000"/>
                </a:solidFill>
                <a:effectLst/>
                <a:latin typeface="Work Sans" pitchFamily="2" charset="0"/>
              </a:rPr>
              <a:t>A relation will be 1NF if </a:t>
            </a:r>
            <a:r>
              <a:rPr lang="en-US" b="1" i="0" dirty="0">
                <a:solidFill>
                  <a:srgbClr val="000000"/>
                </a:solidFill>
                <a:effectLst/>
                <a:latin typeface="Work Sans" pitchFamily="2" charset="0"/>
              </a:rPr>
              <a:t>it</a:t>
            </a:r>
            <a:r>
              <a:rPr lang="en-US" sz="2000" b="1" i="0" dirty="0">
                <a:solidFill>
                  <a:srgbClr val="000000"/>
                </a:solidFill>
                <a:effectLst/>
                <a:latin typeface="Work Sans" pitchFamily="2" charset="0"/>
              </a:rPr>
              <a:t> contains an atomic value</a:t>
            </a:r>
            <a:r>
              <a:rPr lang="en-US" sz="2000" b="0" i="0" dirty="0">
                <a:solidFill>
                  <a:srgbClr val="000000"/>
                </a:solidFill>
                <a:effectLst/>
                <a:latin typeface="Work Sans" pitchFamily="2" charset="0"/>
              </a:rPr>
              <a:t>.</a:t>
            </a:r>
          </a:p>
          <a:p>
            <a:pPr marL="285750" indent="-285750" algn="l">
              <a:buFont typeface="Arial" panose="020B0604020202020204" pitchFamily="34" charset="0"/>
              <a:buChar char="•"/>
            </a:pPr>
            <a:endParaRPr lang="en-US" sz="2000" b="0" i="0" dirty="0">
              <a:solidFill>
                <a:srgbClr val="000000"/>
              </a:solidFill>
              <a:effectLst/>
              <a:latin typeface="Work Sans" pitchFamily="2" charset="0"/>
            </a:endParaRPr>
          </a:p>
          <a:p>
            <a:pPr marL="285750" indent="-285750" algn="l">
              <a:buFont typeface="Arial" panose="020B0604020202020204" pitchFamily="34" charset="0"/>
              <a:buChar char="•"/>
            </a:pPr>
            <a:r>
              <a:rPr lang="en-US" sz="2000" b="0" i="0" dirty="0">
                <a:solidFill>
                  <a:srgbClr val="000000"/>
                </a:solidFill>
                <a:effectLst/>
                <a:latin typeface="Work Sans" pitchFamily="2" charset="0"/>
              </a:rPr>
              <a:t>It states that an attribute of a table cannot hold multiple values. It must hold only single-valued attribute.</a:t>
            </a:r>
          </a:p>
          <a:p>
            <a:pPr marL="285750" indent="-285750" algn="l">
              <a:buFont typeface="Arial" panose="020B0604020202020204" pitchFamily="34" charset="0"/>
              <a:buChar char="•"/>
            </a:pPr>
            <a:endParaRPr lang="en-US" sz="2000" b="0" i="0" dirty="0">
              <a:solidFill>
                <a:srgbClr val="000000"/>
              </a:solidFill>
              <a:effectLst/>
              <a:latin typeface="Work Sans" pitchFamily="2" charset="0"/>
            </a:endParaRPr>
          </a:p>
          <a:p>
            <a:pPr marL="285750" indent="-285750" algn="l">
              <a:buFont typeface="Arial" panose="020B0604020202020204" pitchFamily="34" charset="0"/>
              <a:buChar char="•"/>
            </a:pPr>
            <a:r>
              <a:rPr lang="en-US" sz="2000" b="0" i="0" dirty="0">
                <a:solidFill>
                  <a:srgbClr val="000000"/>
                </a:solidFill>
                <a:effectLst/>
                <a:latin typeface="Work Sans" pitchFamily="2" charset="0"/>
              </a:rPr>
              <a:t>First normal form disallows the multi-valued attribute, composite attribute, and their combinations.</a:t>
            </a:r>
          </a:p>
        </p:txBody>
      </p:sp>
      <p:pic>
        <p:nvPicPr>
          <p:cNvPr id="2" name="Picture 1">
            <a:extLst>
              <a:ext uri="{FF2B5EF4-FFF2-40B4-BE49-F238E27FC236}">
                <a16:creationId xmlns:a16="http://schemas.microsoft.com/office/drawing/2014/main" id="{3EF74466-0EFF-7066-F8E9-F27D716A0262}"/>
              </a:ext>
            </a:extLst>
          </p:cNvPr>
          <p:cNvPicPr>
            <a:picLocks noChangeAspect="1"/>
          </p:cNvPicPr>
          <p:nvPr/>
        </p:nvPicPr>
        <p:blipFill>
          <a:blip r:embed="rId2"/>
          <a:stretch>
            <a:fillRect/>
          </a:stretch>
        </p:blipFill>
        <p:spPr>
          <a:xfrm>
            <a:off x="2108719" y="2915606"/>
            <a:ext cx="5232210" cy="3764698"/>
          </a:xfrm>
          <a:prstGeom prst="rect">
            <a:avLst/>
          </a:prstGeom>
        </p:spPr>
      </p:pic>
    </p:spTree>
    <p:extLst>
      <p:ext uri="{BB962C8B-B14F-4D97-AF65-F5344CB8AC3E}">
        <p14:creationId xmlns:p14="http://schemas.microsoft.com/office/powerpoint/2010/main" val="367400802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2NF</a:t>
            </a:r>
          </a:p>
        </p:txBody>
      </p:sp>
      <p:sp>
        <p:nvSpPr>
          <p:cNvPr id="5" name="TextBox 4">
            <a:extLst>
              <a:ext uri="{FF2B5EF4-FFF2-40B4-BE49-F238E27FC236}">
                <a16:creationId xmlns:a16="http://schemas.microsoft.com/office/drawing/2014/main" id="{24CA439F-FF54-3F33-F444-D56CC8B19CDF}"/>
              </a:ext>
            </a:extLst>
          </p:cNvPr>
          <p:cNvSpPr txBox="1"/>
          <p:nvPr/>
        </p:nvSpPr>
        <p:spPr>
          <a:xfrm>
            <a:off x="526932" y="768207"/>
            <a:ext cx="8784947" cy="1323439"/>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000000"/>
                </a:solidFill>
                <a:effectLst/>
                <a:latin typeface="Work Sans" pitchFamily="2" charset="0"/>
              </a:rPr>
              <a:t>In the 2NF, relational must be in 1NF.</a:t>
            </a:r>
          </a:p>
          <a:p>
            <a:pPr marL="285750" indent="-285750" algn="l">
              <a:buFont typeface="Arial" panose="020B0604020202020204" pitchFamily="34" charset="0"/>
              <a:buChar char="•"/>
            </a:pPr>
            <a:endParaRPr lang="en-US" sz="2000" b="0" i="0" dirty="0">
              <a:solidFill>
                <a:srgbClr val="000000"/>
              </a:solidFill>
              <a:effectLst/>
              <a:latin typeface="Work Sans" pitchFamily="2" charset="0"/>
            </a:endParaRPr>
          </a:p>
          <a:p>
            <a:pPr marL="285750" indent="-285750" algn="l">
              <a:buFont typeface="Arial" panose="020B0604020202020204" pitchFamily="34" charset="0"/>
              <a:buChar char="•"/>
            </a:pPr>
            <a:r>
              <a:rPr lang="en-US" sz="2000" b="0" i="0" dirty="0">
                <a:solidFill>
                  <a:srgbClr val="000000"/>
                </a:solidFill>
                <a:effectLst/>
                <a:latin typeface="Work Sans" pitchFamily="2" charset="0"/>
              </a:rPr>
              <a:t>In the second normal form, all non-key attributes are fully functional dependent on the primary key</a:t>
            </a:r>
          </a:p>
        </p:txBody>
      </p:sp>
      <p:pic>
        <p:nvPicPr>
          <p:cNvPr id="10" name="Picture 9">
            <a:extLst>
              <a:ext uri="{FF2B5EF4-FFF2-40B4-BE49-F238E27FC236}">
                <a16:creationId xmlns:a16="http://schemas.microsoft.com/office/drawing/2014/main" id="{1D06E692-203B-72AA-D676-ADA29E90642D}"/>
              </a:ext>
            </a:extLst>
          </p:cNvPr>
          <p:cNvPicPr>
            <a:picLocks noChangeAspect="1"/>
          </p:cNvPicPr>
          <p:nvPr/>
        </p:nvPicPr>
        <p:blipFill>
          <a:blip r:embed="rId2"/>
          <a:stretch>
            <a:fillRect/>
          </a:stretch>
        </p:blipFill>
        <p:spPr>
          <a:xfrm>
            <a:off x="1224178" y="2566547"/>
            <a:ext cx="7162737" cy="3999811"/>
          </a:xfrm>
          <a:prstGeom prst="rect">
            <a:avLst/>
          </a:prstGeom>
        </p:spPr>
      </p:pic>
    </p:spTree>
    <p:extLst>
      <p:ext uri="{BB962C8B-B14F-4D97-AF65-F5344CB8AC3E}">
        <p14:creationId xmlns:p14="http://schemas.microsoft.com/office/powerpoint/2010/main" val="27697606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3NF</a:t>
            </a:r>
          </a:p>
        </p:txBody>
      </p:sp>
      <p:sp>
        <p:nvSpPr>
          <p:cNvPr id="5" name="TextBox 4">
            <a:extLst>
              <a:ext uri="{FF2B5EF4-FFF2-40B4-BE49-F238E27FC236}">
                <a16:creationId xmlns:a16="http://schemas.microsoft.com/office/drawing/2014/main" id="{24CA439F-FF54-3F33-F444-D56CC8B19CDF}"/>
              </a:ext>
            </a:extLst>
          </p:cNvPr>
          <p:cNvSpPr txBox="1"/>
          <p:nvPr/>
        </p:nvSpPr>
        <p:spPr>
          <a:xfrm>
            <a:off x="526932" y="768207"/>
            <a:ext cx="8784947" cy="1015663"/>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000000"/>
                </a:solidFill>
                <a:effectLst/>
                <a:latin typeface="Work Sans" pitchFamily="2" charset="0"/>
              </a:rPr>
              <a:t>Rule 1- Be in 2NF</a:t>
            </a:r>
          </a:p>
          <a:p>
            <a:pPr marL="285750" indent="-285750" algn="l">
              <a:buFont typeface="Arial" panose="020B0604020202020204" pitchFamily="34" charset="0"/>
              <a:buChar char="•"/>
            </a:pPr>
            <a:endParaRPr lang="en-US" sz="2000" b="0" i="0" dirty="0">
              <a:solidFill>
                <a:srgbClr val="000000"/>
              </a:solidFill>
              <a:effectLst/>
              <a:latin typeface="Work Sans" pitchFamily="2" charset="0"/>
            </a:endParaRPr>
          </a:p>
          <a:p>
            <a:pPr marL="285750" indent="-285750" algn="l">
              <a:buFont typeface="Arial" panose="020B0604020202020204" pitchFamily="34" charset="0"/>
              <a:buChar char="•"/>
            </a:pPr>
            <a:r>
              <a:rPr lang="en-US" sz="2000" b="0" i="0" dirty="0">
                <a:solidFill>
                  <a:srgbClr val="000000"/>
                </a:solidFill>
                <a:effectLst/>
                <a:latin typeface="Work Sans" pitchFamily="2" charset="0"/>
              </a:rPr>
              <a:t>Rule 2- Has no transitive functional dependencies</a:t>
            </a:r>
          </a:p>
        </p:txBody>
      </p:sp>
      <p:pic>
        <p:nvPicPr>
          <p:cNvPr id="2" name="Picture 1">
            <a:extLst>
              <a:ext uri="{FF2B5EF4-FFF2-40B4-BE49-F238E27FC236}">
                <a16:creationId xmlns:a16="http://schemas.microsoft.com/office/drawing/2014/main" id="{30498588-6860-768F-71D9-A0E1E12C1658}"/>
              </a:ext>
            </a:extLst>
          </p:cNvPr>
          <p:cNvPicPr>
            <a:picLocks noChangeAspect="1"/>
          </p:cNvPicPr>
          <p:nvPr/>
        </p:nvPicPr>
        <p:blipFill>
          <a:blip r:embed="rId2"/>
          <a:stretch>
            <a:fillRect/>
          </a:stretch>
        </p:blipFill>
        <p:spPr>
          <a:xfrm>
            <a:off x="733589" y="2282853"/>
            <a:ext cx="8224217" cy="1146147"/>
          </a:xfrm>
          <a:prstGeom prst="rect">
            <a:avLst/>
          </a:prstGeom>
        </p:spPr>
      </p:pic>
      <p:pic>
        <p:nvPicPr>
          <p:cNvPr id="6" name="Picture 5">
            <a:extLst>
              <a:ext uri="{FF2B5EF4-FFF2-40B4-BE49-F238E27FC236}">
                <a16:creationId xmlns:a16="http://schemas.microsoft.com/office/drawing/2014/main" id="{3C8DC08D-D435-8154-7D58-4828DD0C4430}"/>
              </a:ext>
            </a:extLst>
          </p:cNvPr>
          <p:cNvPicPr>
            <a:picLocks noChangeAspect="1"/>
          </p:cNvPicPr>
          <p:nvPr/>
        </p:nvPicPr>
        <p:blipFill>
          <a:blip r:embed="rId3"/>
          <a:stretch>
            <a:fillRect/>
          </a:stretch>
        </p:blipFill>
        <p:spPr>
          <a:xfrm>
            <a:off x="1175588" y="4221672"/>
            <a:ext cx="7340220" cy="1316850"/>
          </a:xfrm>
          <a:prstGeom prst="rect">
            <a:avLst/>
          </a:prstGeom>
        </p:spPr>
      </p:pic>
    </p:spTree>
    <p:extLst>
      <p:ext uri="{BB962C8B-B14F-4D97-AF65-F5344CB8AC3E}">
        <p14:creationId xmlns:p14="http://schemas.microsoft.com/office/powerpoint/2010/main" val="323684456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3NF</a:t>
            </a:r>
          </a:p>
        </p:txBody>
      </p:sp>
      <p:pic>
        <p:nvPicPr>
          <p:cNvPr id="3" name="Picture 2">
            <a:extLst>
              <a:ext uri="{FF2B5EF4-FFF2-40B4-BE49-F238E27FC236}">
                <a16:creationId xmlns:a16="http://schemas.microsoft.com/office/drawing/2014/main" id="{4CD22754-0383-26BB-A054-7B5A3F482EA1}"/>
              </a:ext>
            </a:extLst>
          </p:cNvPr>
          <p:cNvPicPr>
            <a:picLocks noChangeAspect="1"/>
          </p:cNvPicPr>
          <p:nvPr/>
        </p:nvPicPr>
        <p:blipFill>
          <a:blip r:embed="rId2"/>
          <a:stretch>
            <a:fillRect/>
          </a:stretch>
        </p:blipFill>
        <p:spPr>
          <a:xfrm>
            <a:off x="704761" y="1862362"/>
            <a:ext cx="8128288" cy="2781441"/>
          </a:xfrm>
          <a:prstGeom prst="rect">
            <a:avLst/>
          </a:prstGeom>
        </p:spPr>
      </p:pic>
    </p:spTree>
    <p:extLst>
      <p:ext uri="{BB962C8B-B14F-4D97-AF65-F5344CB8AC3E}">
        <p14:creationId xmlns:p14="http://schemas.microsoft.com/office/powerpoint/2010/main" val="353703717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BCNF</a:t>
            </a:r>
          </a:p>
        </p:txBody>
      </p:sp>
      <p:sp>
        <p:nvSpPr>
          <p:cNvPr id="5" name="TextBox 4">
            <a:extLst>
              <a:ext uri="{FF2B5EF4-FFF2-40B4-BE49-F238E27FC236}">
                <a16:creationId xmlns:a16="http://schemas.microsoft.com/office/drawing/2014/main" id="{6B00CFF8-2125-210F-88C4-760299ECE9B8}"/>
              </a:ext>
            </a:extLst>
          </p:cNvPr>
          <p:cNvSpPr txBox="1"/>
          <p:nvPr/>
        </p:nvSpPr>
        <p:spPr>
          <a:xfrm>
            <a:off x="428456" y="1536174"/>
            <a:ext cx="9344809" cy="3416320"/>
          </a:xfrm>
          <a:prstGeom prst="rect">
            <a:avLst/>
          </a:prstGeom>
          <a:noFill/>
        </p:spPr>
        <p:txBody>
          <a:bodyPr wrap="square">
            <a:spAutoFit/>
          </a:bodyPr>
          <a:lstStyle/>
          <a:p>
            <a:r>
              <a:rPr lang="en-US" sz="2400" dirty="0">
                <a:solidFill>
                  <a:srgbClr val="002060"/>
                </a:solidFill>
                <a:latin typeface="Work Sans" pitchFamily="2" charset="0"/>
              </a:rPr>
              <a:t>Boyce Codd normal form (BCNF)</a:t>
            </a:r>
          </a:p>
          <a:p>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BCNF is the advance version of 3NF. It is stricter than 3NF.</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 table is in BCNF if every functional dependency X → Y, X is the super key of the table.</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For BCNF, the table should be in 3NF, and for every FD, LHS is super key.</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74006956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BCNF</a:t>
            </a:r>
          </a:p>
        </p:txBody>
      </p:sp>
      <p:graphicFrame>
        <p:nvGraphicFramePr>
          <p:cNvPr id="11" name="Table 10">
            <a:extLst>
              <a:ext uri="{FF2B5EF4-FFF2-40B4-BE49-F238E27FC236}">
                <a16:creationId xmlns:a16="http://schemas.microsoft.com/office/drawing/2014/main" id="{8114A2DD-5B77-F9C7-0990-C7A314C5B2C9}"/>
              </a:ext>
            </a:extLst>
          </p:cNvPr>
          <p:cNvGraphicFramePr>
            <a:graphicFrameLocks noGrp="1"/>
          </p:cNvGraphicFramePr>
          <p:nvPr>
            <p:extLst>
              <p:ext uri="{D42A27DB-BD31-4B8C-83A1-F6EECF244321}">
                <p14:modId xmlns:p14="http://schemas.microsoft.com/office/powerpoint/2010/main" val="2239777308"/>
              </p:ext>
            </p:extLst>
          </p:nvPr>
        </p:nvGraphicFramePr>
        <p:xfrm>
          <a:off x="753544" y="706343"/>
          <a:ext cx="8437110" cy="2316480"/>
        </p:xfrm>
        <a:graphic>
          <a:graphicData uri="http://schemas.openxmlformats.org/drawingml/2006/table">
            <a:tbl>
              <a:tblPr/>
              <a:tblGrid>
                <a:gridCol w="1485803">
                  <a:extLst>
                    <a:ext uri="{9D8B030D-6E8A-4147-A177-3AD203B41FA5}">
                      <a16:colId xmlns:a16="http://schemas.microsoft.com/office/drawing/2014/main" val="3329350202"/>
                    </a:ext>
                  </a:extLst>
                </a:gridCol>
                <a:gridCol w="1889041">
                  <a:extLst>
                    <a:ext uri="{9D8B030D-6E8A-4147-A177-3AD203B41FA5}">
                      <a16:colId xmlns:a16="http://schemas.microsoft.com/office/drawing/2014/main" val="1271573288"/>
                    </a:ext>
                  </a:extLst>
                </a:gridCol>
                <a:gridCol w="1687422">
                  <a:extLst>
                    <a:ext uri="{9D8B030D-6E8A-4147-A177-3AD203B41FA5}">
                      <a16:colId xmlns:a16="http://schemas.microsoft.com/office/drawing/2014/main" val="3200492369"/>
                    </a:ext>
                  </a:extLst>
                </a:gridCol>
                <a:gridCol w="1687422">
                  <a:extLst>
                    <a:ext uri="{9D8B030D-6E8A-4147-A177-3AD203B41FA5}">
                      <a16:colId xmlns:a16="http://schemas.microsoft.com/office/drawing/2014/main" val="555560980"/>
                    </a:ext>
                  </a:extLst>
                </a:gridCol>
                <a:gridCol w="1687422">
                  <a:extLst>
                    <a:ext uri="{9D8B030D-6E8A-4147-A177-3AD203B41FA5}">
                      <a16:colId xmlns:a16="http://schemas.microsoft.com/office/drawing/2014/main" val="974760052"/>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40A861"/>
                      </a:solidFill>
                      <a:prstDash val="solid"/>
                      <a:round/>
                      <a:headEnd type="none" w="med" len="med"/>
                      <a:tailEnd type="none" w="med" len="med"/>
                    </a:lnL>
                    <a:lnR w="7620" cap="flat" cmpd="sng" algn="ctr">
                      <a:solidFill>
                        <a:srgbClr val="40A861"/>
                      </a:solidFill>
                      <a:prstDash val="solid"/>
                      <a:round/>
                      <a:headEnd type="none" w="med" len="med"/>
                      <a:tailEnd type="none" w="med" len="med"/>
                    </a:lnR>
                    <a:lnT w="7620" cap="flat" cmpd="sng" algn="ctr">
                      <a:solidFill>
                        <a:srgbClr val="40A86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EMP_COUNTRY</a:t>
                      </a:r>
                    </a:p>
                  </a:txBody>
                  <a:tcPr marT="91440" marB="91440">
                    <a:lnL w="7620" cap="flat" cmpd="sng" algn="ctr">
                      <a:solidFill>
                        <a:srgbClr val="40A861"/>
                      </a:solidFill>
                      <a:prstDash val="solid"/>
                      <a:round/>
                      <a:headEnd type="none" w="med" len="med"/>
                      <a:tailEnd type="none" w="med" len="med"/>
                    </a:lnL>
                    <a:lnR w="7620" cap="flat" cmpd="sng" algn="ctr">
                      <a:solidFill>
                        <a:srgbClr val="40A861"/>
                      </a:solidFill>
                      <a:prstDash val="solid"/>
                      <a:round/>
                      <a:headEnd type="none" w="med" len="med"/>
                      <a:tailEnd type="none" w="med" len="med"/>
                    </a:lnR>
                    <a:lnT w="7620" cap="flat" cmpd="sng" algn="ctr">
                      <a:solidFill>
                        <a:srgbClr val="40A86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EMP_DEPT</a:t>
                      </a:r>
                    </a:p>
                  </a:txBody>
                  <a:tcPr marT="91440" marB="91440">
                    <a:lnL w="7620" cap="flat" cmpd="sng" algn="ctr">
                      <a:solidFill>
                        <a:srgbClr val="40A861"/>
                      </a:solidFill>
                      <a:prstDash val="solid"/>
                      <a:round/>
                      <a:headEnd type="none" w="med" len="med"/>
                      <a:tailEnd type="none" w="med" len="med"/>
                    </a:lnL>
                    <a:lnR w="7620" cap="flat" cmpd="sng" algn="ctr">
                      <a:solidFill>
                        <a:srgbClr val="40A861"/>
                      </a:solidFill>
                      <a:prstDash val="solid"/>
                      <a:round/>
                      <a:headEnd type="none" w="med" len="med"/>
                      <a:tailEnd type="none" w="med" len="med"/>
                    </a:lnR>
                    <a:lnT w="7620" cap="flat" cmpd="sng" algn="ctr">
                      <a:solidFill>
                        <a:srgbClr val="40A86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DEPT_TYPE</a:t>
                      </a:r>
                    </a:p>
                  </a:txBody>
                  <a:tcPr marT="91440" marB="91440">
                    <a:lnL w="7620" cap="flat" cmpd="sng" algn="ctr">
                      <a:solidFill>
                        <a:srgbClr val="40A861"/>
                      </a:solidFill>
                      <a:prstDash val="solid"/>
                      <a:round/>
                      <a:headEnd type="none" w="med" len="med"/>
                      <a:tailEnd type="none" w="med" len="med"/>
                    </a:lnL>
                    <a:lnR w="7620" cap="flat" cmpd="sng" algn="ctr">
                      <a:solidFill>
                        <a:srgbClr val="40A861"/>
                      </a:solidFill>
                      <a:prstDash val="solid"/>
                      <a:round/>
                      <a:headEnd type="none" w="med" len="med"/>
                      <a:tailEnd type="none" w="med" len="med"/>
                    </a:lnR>
                    <a:lnT w="7620" cap="flat" cmpd="sng" algn="ctr">
                      <a:solidFill>
                        <a:srgbClr val="40A86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EMP_DEPT_NO</a:t>
                      </a:r>
                    </a:p>
                  </a:txBody>
                  <a:tcPr marT="91440" marB="91440">
                    <a:lnL w="7620" cap="flat" cmpd="sng" algn="ctr">
                      <a:solidFill>
                        <a:srgbClr val="40A861"/>
                      </a:solidFill>
                      <a:prstDash val="solid"/>
                      <a:round/>
                      <a:headEnd type="none" w="med" len="med"/>
                      <a:tailEnd type="none" w="med" len="med"/>
                    </a:lnL>
                    <a:lnR w="7620" cap="flat" cmpd="sng" algn="ctr">
                      <a:solidFill>
                        <a:srgbClr val="40A861"/>
                      </a:solidFill>
                      <a:prstDash val="solid"/>
                      <a:round/>
                      <a:headEnd type="none" w="med" len="med"/>
                      <a:tailEnd type="none" w="med" len="med"/>
                    </a:lnR>
                    <a:lnT w="7620" cap="flat" cmpd="sng" algn="ctr">
                      <a:solidFill>
                        <a:srgbClr val="40A86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63013921"/>
                  </a:ext>
                </a:extLst>
              </a:tr>
              <a:tr h="0">
                <a:tc>
                  <a:txBody>
                    <a:bodyPr/>
                    <a:lstStyle/>
                    <a:p>
                      <a:pPr algn="just" fontAlgn="t"/>
                      <a:r>
                        <a:rPr lang="en-IN">
                          <a:solidFill>
                            <a:srgbClr val="333333"/>
                          </a:solidFill>
                          <a:effectLst/>
                          <a:latin typeface="inter-regular"/>
                        </a:rPr>
                        <a:t>264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India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Designing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D394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317340"/>
                  </a:ext>
                </a:extLst>
              </a:tr>
              <a:tr h="0">
                <a:tc>
                  <a:txBody>
                    <a:bodyPr/>
                    <a:lstStyle/>
                    <a:p>
                      <a:pPr algn="just" fontAlgn="t"/>
                      <a:r>
                        <a:rPr lang="en-IN">
                          <a:solidFill>
                            <a:srgbClr val="333333"/>
                          </a:solidFill>
                          <a:effectLst/>
                          <a:latin typeface="inter-regular"/>
                        </a:rPr>
                        <a:t>264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India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Testing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D394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65402814"/>
                  </a:ext>
                </a:extLst>
              </a:tr>
              <a:tr h="0">
                <a:tc>
                  <a:txBody>
                    <a:bodyPr/>
                    <a:lstStyle/>
                    <a:p>
                      <a:pPr algn="just" fontAlgn="t"/>
                      <a:r>
                        <a:rPr lang="en-IN">
                          <a:solidFill>
                            <a:srgbClr val="333333"/>
                          </a:solidFill>
                          <a:effectLst/>
                          <a:latin typeface="inter-regular"/>
                        </a:rPr>
                        <a:t>364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Stores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2546802"/>
                  </a:ext>
                </a:extLst>
              </a:tr>
              <a:tr h="0">
                <a:tc>
                  <a:txBody>
                    <a:bodyPr/>
                    <a:lstStyle/>
                    <a:p>
                      <a:pPr algn="just" fontAlgn="t"/>
                      <a:r>
                        <a:rPr lang="en-IN">
                          <a:solidFill>
                            <a:srgbClr val="333333"/>
                          </a:solidFill>
                          <a:effectLst/>
                          <a:latin typeface="inter-regular"/>
                        </a:rPr>
                        <a:t>364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Developing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83538317"/>
                  </a:ext>
                </a:extLst>
              </a:tr>
            </a:tbl>
          </a:graphicData>
        </a:graphic>
      </p:graphicFrame>
      <p:sp>
        <p:nvSpPr>
          <p:cNvPr id="13" name="TextBox 12">
            <a:extLst>
              <a:ext uri="{FF2B5EF4-FFF2-40B4-BE49-F238E27FC236}">
                <a16:creationId xmlns:a16="http://schemas.microsoft.com/office/drawing/2014/main" id="{72D0DE78-3641-A742-6948-6B7FA68827C0}"/>
              </a:ext>
            </a:extLst>
          </p:cNvPr>
          <p:cNvSpPr txBox="1"/>
          <p:nvPr/>
        </p:nvSpPr>
        <p:spPr>
          <a:xfrm>
            <a:off x="1889449" y="3593946"/>
            <a:ext cx="6372808" cy="2585323"/>
          </a:xfrm>
          <a:prstGeom prst="rect">
            <a:avLst/>
          </a:prstGeom>
          <a:noFill/>
        </p:spPr>
        <p:txBody>
          <a:bodyPr wrap="square">
            <a:spAutoFit/>
          </a:bodyPr>
          <a:lstStyle/>
          <a:p>
            <a:pPr algn="just"/>
            <a:r>
              <a:rPr lang="en-US" b="1" i="0" dirty="0">
                <a:solidFill>
                  <a:srgbClr val="333333"/>
                </a:solidFill>
                <a:effectLst/>
                <a:latin typeface="inter-bold"/>
              </a:rPr>
              <a:t>In the above table Functional dependencies are as follows:</a:t>
            </a:r>
          </a:p>
          <a:p>
            <a:pPr algn="just"/>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EMP_ID  →  EMP_COUNTRY  </a:t>
            </a:r>
          </a:p>
          <a:p>
            <a:pPr algn="just">
              <a:buFont typeface="+mj-lt"/>
              <a:buAutoNum type="arabicPeriod"/>
            </a:pPr>
            <a:r>
              <a:rPr lang="en-US" b="0" i="0" dirty="0">
                <a:solidFill>
                  <a:srgbClr val="000000"/>
                </a:solidFill>
                <a:effectLst/>
                <a:latin typeface="inter-regular"/>
              </a:rPr>
              <a:t>EMP_DEPT  →   {DEPT_TYPE, EMP_DEPT_NO}  </a:t>
            </a:r>
          </a:p>
          <a:p>
            <a:pPr algn="just"/>
            <a:endParaRPr lang="en-US" b="0" i="0" dirty="0">
              <a:solidFill>
                <a:srgbClr val="000000"/>
              </a:solidFill>
              <a:effectLst/>
              <a:latin typeface="inter-regular"/>
            </a:endParaRPr>
          </a:p>
          <a:p>
            <a:pPr algn="just"/>
            <a:r>
              <a:rPr lang="en-US" b="1" i="0" dirty="0">
                <a:solidFill>
                  <a:srgbClr val="333333"/>
                </a:solidFill>
                <a:effectLst/>
                <a:latin typeface="inter-bold"/>
              </a:rPr>
              <a:t>Candidate key: {EMP-ID, EMP-DEPT}</a:t>
            </a:r>
          </a:p>
          <a:p>
            <a:pPr algn="just"/>
            <a:endParaRPr lang="en-US" b="1" dirty="0">
              <a:solidFill>
                <a:srgbClr val="333333"/>
              </a:solidFill>
              <a:latin typeface="inter-bold"/>
            </a:endParaRPr>
          </a:p>
          <a:p>
            <a:pPr algn="just"/>
            <a:r>
              <a:rPr lang="en-US" b="0" i="0" dirty="0">
                <a:solidFill>
                  <a:srgbClr val="333333"/>
                </a:solidFill>
                <a:effectLst/>
                <a:latin typeface="inter-regular"/>
              </a:rPr>
              <a:t>The table is not in BCNF because neither EMP_DEPT nor EMP_ID alone are keys</a:t>
            </a:r>
          </a:p>
        </p:txBody>
      </p:sp>
    </p:spTree>
    <p:extLst>
      <p:ext uri="{BB962C8B-B14F-4D97-AF65-F5344CB8AC3E}">
        <p14:creationId xmlns:p14="http://schemas.microsoft.com/office/powerpoint/2010/main" val="414113015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BCNF</a:t>
            </a:r>
          </a:p>
        </p:txBody>
      </p:sp>
      <p:graphicFrame>
        <p:nvGraphicFramePr>
          <p:cNvPr id="16" name="Table 15">
            <a:extLst>
              <a:ext uri="{FF2B5EF4-FFF2-40B4-BE49-F238E27FC236}">
                <a16:creationId xmlns:a16="http://schemas.microsoft.com/office/drawing/2014/main" id="{91A42362-737E-A831-8A76-FF63AC663A88}"/>
              </a:ext>
            </a:extLst>
          </p:cNvPr>
          <p:cNvGraphicFramePr>
            <a:graphicFrameLocks noGrp="1"/>
          </p:cNvGraphicFramePr>
          <p:nvPr>
            <p:extLst>
              <p:ext uri="{D42A27DB-BD31-4B8C-83A1-F6EECF244321}">
                <p14:modId xmlns:p14="http://schemas.microsoft.com/office/powerpoint/2010/main" val="2320376035"/>
              </p:ext>
            </p:extLst>
          </p:nvPr>
        </p:nvGraphicFramePr>
        <p:xfrm>
          <a:off x="566931" y="435370"/>
          <a:ext cx="6467476" cy="1249680"/>
        </p:xfrm>
        <a:graphic>
          <a:graphicData uri="http://schemas.openxmlformats.org/drawingml/2006/table">
            <a:tbl>
              <a:tblPr/>
              <a:tblGrid>
                <a:gridCol w="3233738">
                  <a:extLst>
                    <a:ext uri="{9D8B030D-6E8A-4147-A177-3AD203B41FA5}">
                      <a16:colId xmlns:a16="http://schemas.microsoft.com/office/drawing/2014/main" val="3171787681"/>
                    </a:ext>
                  </a:extLst>
                </a:gridCol>
                <a:gridCol w="3233738">
                  <a:extLst>
                    <a:ext uri="{9D8B030D-6E8A-4147-A177-3AD203B41FA5}">
                      <a16:colId xmlns:a16="http://schemas.microsoft.com/office/drawing/2014/main" val="4099630195"/>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102827"/>
                      </a:solidFill>
                      <a:prstDash val="solid"/>
                      <a:round/>
                      <a:headEnd type="none" w="med" len="med"/>
                      <a:tailEnd type="none" w="med" len="med"/>
                    </a:lnL>
                    <a:lnR w="7620" cap="flat" cmpd="sng" algn="ctr">
                      <a:solidFill>
                        <a:srgbClr val="102827"/>
                      </a:solidFill>
                      <a:prstDash val="solid"/>
                      <a:round/>
                      <a:headEnd type="none" w="med" len="med"/>
                      <a:tailEnd type="none" w="med" len="med"/>
                    </a:lnR>
                    <a:lnT w="7620" cap="flat" cmpd="sng" algn="ctr">
                      <a:solidFill>
                        <a:srgbClr val="10282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EMP_COUNTRY</a:t>
                      </a:r>
                    </a:p>
                  </a:txBody>
                  <a:tcPr marT="91440" marB="91440">
                    <a:lnL w="7620" cap="flat" cmpd="sng" algn="ctr">
                      <a:solidFill>
                        <a:srgbClr val="102827"/>
                      </a:solidFill>
                      <a:prstDash val="solid"/>
                      <a:round/>
                      <a:headEnd type="none" w="med" len="med"/>
                      <a:tailEnd type="none" w="med" len="med"/>
                    </a:lnL>
                    <a:lnR w="7620" cap="flat" cmpd="sng" algn="ctr">
                      <a:solidFill>
                        <a:srgbClr val="102827"/>
                      </a:solidFill>
                      <a:prstDash val="solid"/>
                      <a:round/>
                      <a:headEnd type="none" w="med" len="med"/>
                      <a:tailEnd type="none" w="med" len="med"/>
                    </a:lnR>
                    <a:lnT w="7620" cap="flat" cmpd="sng" algn="ctr">
                      <a:solidFill>
                        <a:srgbClr val="10282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56252000"/>
                  </a:ext>
                </a:extLst>
              </a:tr>
              <a:tr h="0">
                <a:tc>
                  <a:txBody>
                    <a:bodyPr/>
                    <a:lstStyle/>
                    <a:p>
                      <a:pPr algn="just" fontAlgn="t"/>
                      <a:r>
                        <a:rPr lang="en-IN">
                          <a:solidFill>
                            <a:srgbClr val="333333"/>
                          </a:solidFill>
                          <a:effectLst/>
                          <a:latin typeface="inter-regular"/>
                        </a:rPr>
                        <a:t>264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India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14120575"/>
                  </a:ext>
                </a:extLst>
              </a:tr>
              <a:tr h="0">
                <a:tc>
                  <a:txBody>
                    <a:bodyPr/>
                    <a:lstStyle/>
                    <a:p>
                      <a:pPr algn="just" fontAlgn="t"/>
                      <a:r>
                        <a:rPr lang="en-IN" dirty="0">
                          <a:solidFill>
                            <a:srgbClr val="333333"/>
                          </a:solidFill>
                          <a:effectLst/>
                          <a:latin typeface="inter-regular"/>
                        </a:rPr>
                        <a:t>264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India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676081"/>
                  </a:ext>
                </a:extLst>
              </a:tr>
            </a:tbl>
          </a:graphicData>
        </a:graphic>
      </p:graphicFrame>
      <p:graphicFrame>
        <p:nvGraphicFramePr>
          <p:cNvPr id="17" name="Table 16">
            <a:extLst>
              <a:ext uri="{FF2B5EF4-FFF2-40B4-BE49-F238E27FC236}">
                <a16:creationId xmlns:a16="http://schemas.microsoft.com/office/drawing/2014/main" id="{6764136D-6DF3-5C69-7A67-55E89EF30205}"/>
              </a:ext>
            </a:extLst>
          </p:cNvPr>
          <p:cNvGraphicFramePr>
            <a:graphicFrameLocks noGrp="1"/>
          </p:cNvGraphicFramePr>
          <p:nvPr>
            <p:extLst>
              <p:ext uri="{D42A27DB-BD31-4B8C-83A1-F6EECF244321}">
                <p14:modId xmlns:p14="http://schemas.microsoft.com/office/powerpoint/2010/main" val="2615797083"/>
              </p:ext>
            </p:extLst>
          </p:nvPr>
        </p:nvGraphicFramePr>
        <p:xfrm>
          <a:off x="566932" y="2091036"/>
          <a:ext cx="6467475" cy="2042160"/>
        </p:xfrm>
        <a:graphic>
          <a:graphicData uri="http://schemas.openxmlformats.org/drawingml/2006/table">
            <a:tbl>
              <a:tblPr/>
              <a:tblGrid>
                <a:gridCol w="2155825">
                  <a:extLst>
                    <a:ext uri="{9D8B030D-6E8A-4147-A177-3AD203B41FA5}">
                      <a16:colId xmlns:a16="http://schemas.microsoft.com/office/drawing/2014/main" val="4035147183"/>
                    </a:ext>
                  </a:extLst>
                </a:gridCol>
                <a:gridCol w="2155825">
                  <a:extLst>
                    <a:ext uri="{9D8B030D-6E8A-4147-A177-3AD203B41FA5}">
                      <a16:colId xmlns:a16="http://schemas.microsoft.com/office/drawing/2014/main" val="1101631044"/>
                    </a:ext>
                  </a:extLst>
                </a:gridCol>
                <a:gridCol w="2155825">
                  <a:extLst>
                    <a:ext uri="{9D8B030D-6E8A-4147-A177-3AD203B41FA5}">
                      <a16:colId xmlns:a16="http://schemas.microsoft.com/office/drawing/2014/main" val="1310406606"/>
                    </a:ext>
                  </a:extLst>
                </a:gridCol>
              </a:tblGrid>
              <a:tr h="0">
                <a:tc>
                  <a:txBody>
                    <a:bodyPr/>
                    <a:lstStyle/>
                    <a:p>
                      <a:pPr algn="l" fontAlgn="t"/>
                      <a:r>
                        <a:rPr lang="en-IN">
                          <a:solidFill>
                            <a:srgbClr val="000000"/>
                          </a:solidFill>
                          <a:effectLst/>
                          <a:latin typeface="times new roman" panose="02020603050405020304" pitchFamily="18" charset="0"/>
                        </a:rPr>
                        <a:t>EMP_DEPT</a:t>
                      </a:r>
                    </a:p>
                  </a:txBody>
                  <a:tcPr marT="91440" marB="91440">
                    <a:lnL w="7620" cap="flat" cmpd="sng" algn="ctr">
                      <a:solidFill>
                        <a:srgbClr val="905057"/>
                      </a:solidFill>
                      <a:prstDash val="solid"/>
                      <a:round/>
                      <a:headEnd type="none" w="med" len="med"/>
                      <a:tailEnd type="none" w="med" len="med"/>
                    </a:lnL>
                    <a:lnR w="7620" cap="flat" cmpd="sng" algn="ctr">
                      <a:solidFill>
                        <a:srgbClr val="905057"/>
                      </a:solidFill>
                      <a:prstDash val="solid"/>
                      <a:round/>
                      <a:headEnd type="none" w="med" len="med"/>
                      <a:tailEnd type="none" w="med" len="med"/>
                    </a:lnR>
                    <a:lnT w="7620" cap="flat" cmpd="sng" algn="ctr">
                      <a:solidFill>
                        <a:srgbClr val="90505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DEPT_TYPE</a:t>
                      </a:r>
                    </a:p>
                  </a:txBody>
                  <a:tcPr marT="91440" marB="91440">
                    <a:lnL w="7620" cap="flat" cmpd="sng" algn="ctr">
                      <a:solidFill>
                        <a:srgbClr val="905057"/>
                      </a:solidFill>
                      <a:prstDash val="solid"/>
                      <a:round/>
                      <a:headEnd type="none" w="med" len="med"/>
                      <a:tailEnd type="none" w="med" len="med"/>
                    </a:lnL>
                    <a:lnR w="7620" cap="flat" cmpd="sng" algn="ctr">
                      <a:solidFill>
                        <a:srgbClr val="905057"/>
                      </a:solidFill>
                      <a:prstDash val="solid"/>
                      <a:round/>
                      <a:headEnd type="none" w="med" len="med"/>
                      <a:tailEnd type="none" w="med" len="med"/>
                    </a:lnR>
                    <a:lnT w="7620" cap="flat" cmpd="sng" algn="ctr">
                      <a:solidFill>
                        <a:srgbClr val="90505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EMP_DEPT_NO</a:t>
                      </a:r>
                    </a:p>
                  </a:txBody>
                  <a:tcPr marT="91440" marB="91440">
                    <a:lnL w="7620" cap="flat" cmpd="sng" algn="ctr">
                      <a:solidFill>
                        <a:srgbClr val="905057"/>
                      </a:solidFill>
                      <a:prstDash val="solid"/>
                      <a:round/>
                      <a:headEnd type="none" w="med" len="med"/>
                      <a:tailEnd type="none" w="med" len="med"/>
                    </a:lnL>
                    <a:lnR w="7620" cap="flat" cmpd="sng" algn="ctr">
                      <a:solidFill>
                        <a:srgbClr val="905057"/>
                      </a:solidFill>
                      <a:prstDash val="solid"/>
                      <a:round/>
                      <a:headEnd type="none" w="med" len="med"/>
                      <a:tailEnd type="none" w="med" len="med"/>
                    </a:lnR>
                    <a:lnT w="7620" cap="flat" cmpd="sng" algn="ctr">
                      <a:solidFill>
                        <a:srgbClr val="90505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25306401"/>
                  </a:ext>
                </a:extLst>
              </a:tr>
              <a:tr h="0">
                <a:tc>
                  <a:txBody>
                    <a:bodyPr/>
                    <a:lstStyle/>
                    <a:p>
                      <a:pPr algn="just" fontAlgn="t"/>
                      <a:r>
                        <a:rPr lang="en-IN">
                          <a:solidFill>
                            <a:srgbClr val="333333"/>
                          </a:solidFill>
                          <a:effectLst/>
                          <a:latin typeface="inter-regular"/>
                        </a:rPr>
                        <a:t>Designing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D394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97330466"/>
                  </a:ext>
                </a:extLst>
              </a:tr>
              <a:tr h="0">
                <a:tc>
                  <a:txBody>
                    <a:bodyPr/>
                    <a:lstStyle/>
                    <a:p>
                      <a:pPr algn="just" fontAlgn="t"/>
                      <a:r>
                        <a:rPr lang="en-IN">
                          <a:solidFill>
                            <a:srgbClr val="333333"/>
                          </a:solidFill>
                          <a:effectLst/>
                          <a:latin typeface="inter-regular"/>
                        </a:rPr>
                        <a:t>Testing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D394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64090020"/>
                  </a:ext>
                </a:extLst>
              </a:tr>
              <a:tr h="0">
                <a:tc>
                  <a:txBody>
                    <a:bodyPr/>
                    <a:lstStyle/>
                    <a:p>
                      <a:pPr algn="just" fontAlgn="t"/>
                      <a:r>
                        <a:rPr lang="en-IN">
                          <a:solidFill>
                            <a:srgbClr val="333333"/>
                          </a:solidFill>
                          <a:effectLst/>
                          <a:latin typeface="inter-regular"/>
                        </a:rPr>
                        <a:t>Stores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85931753"/>
                  </a:ext>
                </a:extLst>
              </a:tr>
              <a:tr h="0">
                <a:tc>
                  <a:txBody>
                    <a:bodyPr/>
                    <a:lstStyle/>
                    <a:p>
                      <a:pPr algn="just" fontAlgn="t"/>
                      <a:r>
                        <a:rPr lang="en-IN">
                          <a:solidFill>
                            <a:srgbClr val="333333"/>
                          </a:solidFill>
                          <a:effectLst/>
                          <a:latin typeface="inter-regular"/>
                        </a:rPr>
                        <a:t>Developing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608735"/>
                  </a:ext>
                </a:extLst>
              </a:tr>
            </a:tbl>
          </a:graphicData>
        </a:graphic>
      </p:graphicFrame>
      <p:graphicFrame>
        <p:nvGraphicFramePr>
          <p:cNvPr id="18" name="Table 17">
            <a:extLst>
              <a:ext uri="{FF2B5EF4-FFF2-40B4-BE49-F238E27FC236}">
                <a16:creationId xmlns:a16="http://schemas.microsoft.com/office/drawing/2014/main" id="{3278CAD6-E1AA-E813-C0CE-51CF372AE2C0}"/>
              </a:ext>
            </a:extLst>
          </p:cNvPr>
          <p:cNvGraphicFramePr>
            <a:graphicFrameLocks noGrp="1"/>
          </p:cNvGraphicFramePr>
          <p:nvPr>
            <p:extLst>
              <p:ext uri="{D42A27DB-BD31-4B8C-83A1-F6EECF244321}">
                <p14:modId xmlns:p14="http://schemas.microsoft.com/office/powerpoint/2010/main" val="3015716524"/>
              </p:ext>
            </p:extLst>
          </p:nvPr>
        </p:nvGraphicFramePr>
        <p:xfrm>
          <a:off x="566931" y="4406612"/>
          <a:ext cx="6467476" cy="2042160"/>
        </p:xfrm>
        <a:graphic>
          <a:graphicData uri="http://schemas.openxmlformats.org/drawingml/2006/table">
            <a:tbl>
              <a:tblPr/>
              <a:tblGrid>
                <a:gridCol w="3233738">
                  <a:extLst>
                    <a:ext uri="{9D8B030D-6E8A-4147-A177-3AD203B41FA5}">
                      <a16:colId xmlns:a16="http://schemas.microsoft.com/office/drawing/2014/main" val="441277446"/>
                    </a:ext>
                  </a:extLst>
                </a:gridCol>
                <a:gridCol w="3233738">
                  <a:extLst>
                    <a:ext uri="{9D8B030D-6E8A-4147-A177-3AD203B41FA5}">
                      <a16:colId xmlns:a16="http://schemas.microsoft.com/office/drawing/2014/main" val="3633711705"/>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T="91440" marB="91440">
                    <a:lnL w="7620" cap="flat" cmpd="sng" algn="ctr">
                      <a:solidFill>
                        <a:srgbClr val="30DE73"/>
                      </a:solidFill>
                      <a:prstDash val="solid"/>
                      <a:round/>
                      <a:headEnd type="none" w="med" len="med"/>
                      <a:tailEnd type="none" w="med" len="med"/>
                    </a:lnL>
                    <a:lnR w="7620" cap="flat" cmpd="sng" algn="ctr">
                      <a:solidFill>
                        <a:srgbClr val="30DE73"/>
                      </a:solidFill>
                      <a:prstDash val="solid"/>
                      <a:round/>
                      <a:headEnd type="none" w="med" len="med"/>
                      <a:tailEnd type="none" w="med" len="med"/>
                    </a:lnR>
                    <a:lnT w="7620" cap="flat" cmpd="sng" algn="ctr">
                      <a:solidFill>
                        <a:srgbClr val="30DE7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EMP_DEPT</a:t>
                      </a:r>
                    </a:p>
                  </a:txBody>
                  <a:tcPr marT="91440" marB="91440">
                    <a:lnL w="7620" cap="flat" cmpd="sng" algn="ctr">
                      <a:solidFill>
                        <a:srgbClr val="30DE73"/>
                      </a:solidFill>
                      <a:prstDash val="solid"/>
                      <a:round/>
                      <a:headEnd type="none" w="med" len="med"/>
                      <a:tailEnd type="none" w="med" len="med"/>
                    </a:lnL>
                    <a:lnR w="7620" cap="flat" cmpd="sng" algn="ctr">
                      <a:solidFill>
                        <a:srgbClr val="30DE73"/>
                      </a:solidFill>
                      <a:prstDash val="solid"/>
                      <a:round/>
                      <a:headEnd type="none" w="med" len="med"/>
                      <a:tailEnd type="none" w="med" len="med"/>
                    </a:lnR>
                    <a:lnT w="7620" cap="flat" cmpd="sng" algn="ctr">
                      <a:solidFill>
                        <a:srgbClr val="30DE7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00163256"/>
                  </a:ext>
                </a:extLst>
              </a:tr>
              <a:tr h="0">
                <a:tc>
                  <a:txBody>
                    <a:bodyPr/>
                    <a:lstStyle/>
                    <a:p>
                      <a:pPr algn="just" fontAlgn="t"/>
                      <a:r>
                        <a:rPr lang="en-IN">
                          <a:solidFill>
                            <a:srgbClr val="333333"/>
                          </a:solidFill>
                          <a:effectLst/>
                          <a:latin typeface="inter-regular"/>
                        </a:rPr>
                        <a:t>D394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25880570"/>
                  </a:ext>
                </a:extLst>
              </a:tr>
              <a:tr h="0">
                <a:tc>
                  <a:txBody>
                    <a:bodyPr/>
                    <a:lstStyle/>
                    <a:p>
                      <a:pPr algn="just" fontAlgn="t"/>
                      <a:r>
                        <a:rPr lang="en-IN">
                          <a:solidFill>
                            <a:srgbClr val="333333"/>
                          </a:solidFill>
                          <a:effectLst/>
                          <a:latin typeface="inter-regular"/>
                        </a:rPr>
                        <a:t>D394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31922812"/>
                  </a:ext>
                </a:extLst>
              </a:tr>
              <a:tr h="0">
                <a:tc>
                  <a:txBody>
                    <a:bodyPr/>
                    <a:lstStyle/>
                    <a:p>
                      <a:pPr algn="just" fontAlgn="t"/>
                      <a:r>
                        <a:rPr lang="en-IN">
                          <a:solidFill>
                            <a:srgbClr val="333333"/>
                          </a:solidFill>
                          <a:effectLst/>
                          <a:latin typeface="inter-regular"/>
                        </a:rPr>
                        <a:t>D283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4898935"/>
                  </a:ext>
                </a:extLst>
              </a:tr>
              <a:tr h="0">
                <a:tc>
                  <a:txBody>
                    <a:bodyPr/>
                    <a:lstStyle/>
                    <a:p>
                      <a:pPr algn="just" fontAlgn="t"/>
                      <a:r>
                        <a:rPr lang="en-IN">
                          <a:solidFill>
                            <a:srgbClr val="333333"/>
                          </a:solidFill>
                          <a:effectLst/>
                          <a:latin typeface="inter-regular"/>
                        </a:rPr>
                        <a:t>D283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24853283"/>
                  </a:ext>
                </a:extLst>
              </a:tr>
            </a:tbl>
          </a:graphicData>
        </a:graphic>
      </p:graphicFrame>
      <p:sp>
        <p:nvSpPr>
          <p:cNvPr id="22" name="TextBox 21">
            <a:extLst>
              <a:ext uri="{FF2B5EF4-FFF2-40B4-BE49-F238E27FC236}">
                <a16:creationId xmlns:a16="http://schemas.microsoft.com/office/drawing/2014/main" id="{53843D0E-714F-E4A5-9138-B3A90B52B57B}"/>
              </a:ext>
            </a:extLst>
          </p:cNvPr>
          <p:cNvSpPr txBox="1"/>
          <p:nvPr/>
        </p:nvSpPr>
        <p:spPr>
          <a:xfrm>
            <a:off x="7394510" y="1425798"/>
            <a:ext cx="4797490" cy="923330"/>
          </a:xfrm>
          <a:prstGeom prst="rect">
            <a:avLst/>
          </a:prstGeom>
          <a:noFill/>
        </p:spPr>
        <p:txBody>
          <a:bodyPr wrap="square">
            <a:spAutoFit/>
          </a:bodyPr>
          <a:lstStyle/>
          <a:p>
            <a:pPr algn="just"/>
            <a:r>
              <a:rPr lang="en-US" b="1" i="0" dirty="0">
                <a:solidFill>
                  <a:srgbClr val="333333"/>
                </a:solidFill>
                <a:effectLst/>
                <a:latin typeface="inter-bold"/>
              </a:rPr>
              <a:t>Functional dependencies:</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EMP_ID   →    EMP_COUNTRY  </a:t>
            </a:r>
          </a:p>
          <a:p>
            <a:pPr algn="just">
              <a:buFont typeface="+mj-lt"/>
              <a:buAutoNum type="arabicPeriod"/>
            </a:pPr>
            <a:r>
              <a:rPr lang="en-US" b="0" i="0" dirty="0">
                <a:solidFill>
                  <a:srgbClr val="000000"/>
                </a:solidFill>
                <a:effectLst/>
                <a:latin typeface="inter-regular"/>
              </a:rPr>
              <a:t>EMP_DEPT   →   {DEPT_TYPE, EMP_DEPT_NO}  </a:t>
            </a:r>
          </a:p>
        </p:txBody>
      </p:sp>
      <p:pic>
        <p:nvPicPr>
          <p:cNvPr id="30" name="Picture 29">
            <a:extLst>
              <a:ext uri="{FF2B5EF4-FFF2-40B4-BE49-F238E27FC236}">
                <a16:creationId xmlns:a16="http://schemas.microsoft.com/office/drawing/2014/main" id="{9218E7B1-A2D6-9CEF-9340-E42E4AEAD512}"/>
              </a:ext>
            </a:extLst>
          </p:cNvPr>
          <p:cNvPicPr>
            <a:picLocks noChangeAspect="1"/>
          </p:cNvPicPr>
          <p:nvPr/>
        </p:nvPicPr>
        <p:blipFill>
          <a:blip r:embed="rId2"/>
          <a:stretch>
            <a:fillRect/>
          </a:stretch>
        </p:blipFill>
        <p:spPr>
          <a:xfrm>
            <a:off x="7440288" y="2905381"/>
            <a:ext cx="3329208" cy="1387880"/>
          </a:xfrm>
          <a:prstGeom prst="rect">
            <a:avLst/>
          </a:prstGeom>
        </p:spPr>
      </p:pic>
    </p:spTree>
    <p:extLst>
      <p:ext uri="{BB962C8B-B14F-4D97-AF65-F5344CB8AC3E}">
        <p14:creationId xmlns:p14="http://schemas.microsoft.com/office/powerpoint/2010/main" val="337085982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4NF</a:t>
            </a:r>
          </a:p>
        </p:txBody>
      </p:sp>
      <p:sp>
        <p:nvSpPr>
          <p:cNvPr id="5" name="TextBox 4">
            <a:extLst>
              <a:ext uri="{FF2B5EF4-FFF2-40B4-BE49-F238E27FC236}">
                <a16:creationId xmlns:a16="http://schemas.microsoft.com/office/drawing/2014/main" id="{E48EDD92-2568-8BE7-0F7C-8E4AD9CCCD4E}"/>
              </a:ext>
            </a:extLst>
          </p:cNvPr>
          <p:cNvSpPr txBox="1"/>
          <p:nvPr/>
        </p:nvSpPr>
        <p:spPr>
          <a:xfrm>
            <a:off x="547465" y="503331"/>
            <a:ext cx="8822094" cy="1477328"/>
          </a:xfrm>
          <a:prstGeom prst="rect">
            <a:avLst/>
          </a:prstGeom>
          <a:noFill/>
        </p:spPr>
        <p:txBody>
          <a:bodyPr wrap="square">
            <a:spAutoFit/>
          </a:bodyPr>
          <a:lstStyle/>
          <a:p>
            <a:r>
              <a:rPr lang="en-US" dirty="0">
                <a:solidFill>
                  <a:srgbClr val="002060"/>
                </a:solidFill>
                <a:latin typeface="Work Sans" pitchFamily="2" charset="0"/>
              </a:rPr>
              <a:t>A relation will be in 4NF if it is in Boyce Codd normal form and has no multi-valued dependency.</a:t>
            </a:r>
          </a:p>
          <a:p>
            <a:endParaRPr lang="en-US" dirty="0">
              <a:solidFill>
                <a:srgbClr val="002060"/>
              </a:solidFill>
              <a:latin typeface="Work Sans" pitchFamily="2" charset="0"/>
            </a:endParaRPr>
          </a:p>
          <a:p>
            <a:r>
              <a:rPr lang="en-US" dirty="0">
                <a:solidFill>
                  <a:srgbClr val="002060"/>
                </a:solidFill>
                <a:latin typeface="Work Sans" pitchFamily="2" charset="0"/>
              </a:rPr>
              <a:t>For a dependency A → B, if for a single value of A, multiple values of B exists, then the relation will be a multi-valued dependency.</a:t>
            </a:r>
            <a:endParaRPr lang="en-IN" dirty="0">
              <a:solidFill>
                <a:srgbClr val="002060"/>
              </a:solidFill>
              <a:latin typeface="Work Sans" pitchFamily="2" charset="0"/>
            </a:endParaRPr>
          </a:p>
        </p:txBody>
      </p:sp>
      <p:graphicFrame>
        <p:nvGraphicFramePr>
          <p:cNvPr id="9" name="Table 8">
            <a:extLst>
              <a:ext uri="{FF2B5EF4-FFF2-40B4-BE49-F238E27FC236}">
                <a16:creationId xmlns:a16="http://schemas.microsoft.com/office/drawing/2014/main" id="{0EB9B62E-AA35-0F13-976E-3A97954FBCAF}"/>
              </a:ext>
            </a:extLst>
          </p:cNvPr>
          <p:cNvGraphicFramePr>
            <a:graphicFrameLocks noGrp="1"/>
          </p:cNvGraphicFramePr>
          <p:nvPr>
            <p:extLst>
              <p:ext uri="{D42A27DB-BD31-4B8C-83A1-F6EECF244321}">
                <p14:modId xmlns:p14="http://schemas.microsoft.com/office/powerpoint/2010/main" val="681893507"/>
              </p:ext>
            </p:extLst>
          </p:nvPr>
        </p:nvGraphicFramePr>
        <p:xfrm>
          <a:off x="2174035" y="2174786"/>
          <a:ext cx="5281125" cy="2072640"/>
        </p:xfrm>
        <a:graphic>
          <a:graphicData uri="http://schemas.openxmlformats.org/drawingml/2006/table">
            <a:tbl>
              <a:tblPr/>
              <a:tblGrid>
                <a:gridCol w="1760375">
                  <a:extLst>
                    <a:ext uri="{9D8B030D-6E8A-4147-A177-3AD203B41FA5}">
                      <a16:colId xmlns:a16="http://schemas.microsoft.com/office/drawing/2014/main" val="3539066610"/>
                    </a:ext>
                  </a:extLst>
                </a:gridCol>
                <a:gridCol w="1760375">
                  <a:extLst>
                    <a:ext uri="{9D8B030D-6E8A-4147-A177-3AD203B41FA5}">
                      <a16:colId xmlns:a16="http://schemas.microsoft.com/office/drawing/2014/main" val="3407692568"/>
                    </a:ext>
                  </a:extLst>
                </a:gridCol>
                <a:gridCol w="1760375">
                  <a:extLst>
                    <a:ext uri="{9D8B030D-6E8A-4147-A177-3AD203B41FA5}">
                      <a16:colId xmlns:a16="http://schemas.microsoft.com/office/drawing/2014/main" val="128022130"/>
                    </a:ext>
                  </a:extLst>
                </a:gridCol>
              </a:tblGrid>
              <a:tr h="344128">
                <a:tc>
                  <a:txBody>
                    <a:bodyPr/>
                    <a:lstStyle/>
                    <a:p>
                      <a:pPr algn="l" fontAlgn="t"/>
                      <a:r>
                        <a:rPr lang="en-IN" sz="1400">
                          <a:solidFill>
                            <a:srgbClr val="000000"/>
                          </a:solidFill>
                          <a:effectLst/>
                          <a:latin typeface="times new roman" panose="02020603050405020304" pitchFamily="18" charset="0"/>
                        </a:rPr>
                        <a:t>STU_ID</a:t>
                      </a:r>
                    </a:p>
                  </a:txBody>
                  <a:tcPr marT="91440" marB="91440">
                    <a:lnL w="7620" cap="flat" cmpd="sng" algn="ctr">
                      <a:solidFill>
                        <a:srgbClr val="80803B"/>
                      </a:solidFill>
                      <a:prstDash val="solid"/>
                      <a:round/>
                      <a:headEnd type="none" w="med" len="med"/>
                      <a:tailEnd type="none" w="med" len="med"/>
                    </a:lnL>
                    <a:lnR w="7620" cap="flat" cmpd="sng" algn="ctr">
                      <a:solidFill>
                        <a:srgbClr val="80803B"/>
                      </a:solidFill>
                      <a:prstDash val="solid"/>
                      <a:round/>
                      <a:headEnd type="none" w="med" len="med"/>
                      <a:tailEnd type="none" w="med" len="med"/>
                    </a:lnR>
                    <a:lnT w="7620" cap="flat" cmpd="sng" algn="ctr">
                      <a:solidFill>
                        <a:srgbClr val="8080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COURSE</a:t>
                      </a:r>
                    </a:p>
                  </a:txBody>
                  <a:tcPr marT="91440" marB="91440">
                    <a:lnL w="7620" cap="flat" cmpd="sng" algn="ctr">
                      <a:solidFill>
                        <a:srgbClr val="80803B"/>
                      </a:solidFill>
                      <a:prstDash val="solid"/>
                      <a:round/>
                      <a:headEnd type="none" w="med" len="med"/>
                      <a:tailEnd type="none" w="med" len="med"/>
                    </a:lnL>
                    <a:lnR w="7620" cap="flat" cmpd="sng" algn="ctr">
                      <a:solidFill>
                        <a:srgbClr val="80803B"/>
                      </a:solidFill>
                      <a:prstDash val="solid"/>
                      <a:round/>
                      <a:headEnd type="none" w="med" len="med"/>
                      <a:tailEnd type="none" w="med" len="med"/>
                    </a:lnR>
                    <a:lnT w="7620" cap="flat" cmpd="sng" algn="ctr">
                      <a:solidFill>
                        <a:srgbClr val="8080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HOBBY</a:t>
                      </a:r>
                    </a:p>
                  </a:txBody>
                  <a:tcPr marT="91440" marB="91440">
                    <a:lnL w="7620" cap="flat" cmpd="sng" algn="ctr">
                      <a:solidFill>
                        <a:srgbClr val="80803B"/>
                      </a:solidFill>
                      <a:prstDash val="solid"/>
                      <a:round/>
                      <a:headEnd type="none" w="med" len="med"/>
                      <a:tailEnd type="none" w="med" len="med"/>
                    </a:lnL>
                    <a:lnR w="7620" cap="flat" cmpd="sng" algn="ctr">
                      <a:solidFill>
                        <a:srgbClr val="80803B"/>
                      </a:solidFill>
                      <a:prstDash val="solid"/>
                      <a:round/>
                      <a:headEnd type="none" w="med" len="med"/>
                      <a:tailEnd type="none" w="med" len="med"/>
                    </a:lnR>
                    <a:lnT w="7620" cap="flat" cmpd="sng" algn="ctr">
                      <a:solidFill>
                        <a:srgbClr val="8080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47951237"/>
                  </a:ext>
                </a:extLst>
              </a:tr>
              <a:tr h="291185">
                <a:tc>
                  <a:txBody>
                    <a:bodyPr/>
                    <a:lstStyle/>
                    <a:p>
                      <a:pPr algn="just" fontAlgn="t"/>
                      <a:r>
                        <a:rPr lang="en-IN" sz="1400">
                          <a:solidFill>
                            <a:srgbClr val="333333"/>
                          </a:solidFill>
                          <a:effectLst/>
                          <a:latin typeface="inter-regular"/>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Dancing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16199787"/>
                  </a:ext>
                </a:extLst>
              </a:tr>
              <a:tr h="291185">
                <a:tc>
                  <a:txBody>
                    <a:bodyPr/>
                    <a:lstStyle/>
                    <a:p>
                      <a:pPr algn="just" fontAlgn="t"/>
                      <a:r>
                        <a:rPr lang="en-IN" sz="1400" dirty="0">
                          <a:solidFill>
                            <a:srgbClr val="333333"/>
                          </a:solidFill>
                          <a:effectLst/>
                          <a:latin typeface="inter-regular"/>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Singing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10825395"/>
                  </a:ext>
                </a:extLst>
              </a:tr>
              <a:tr h="291185">
                <a:tc>
                  <a:txBody>
                    <a:bodyPr/>
                    <a:lstStyle/>
                    <a:p>
                      <a:pPr algn="just" fontAlgn="t"/>
                      <a:r>
                        <a:rPr lang="en-IN" sz="1400">
                          <a:solidFill>
                            <a:srgbClr val="333333"/>
                          </a:solidFill>
                          <a:effectLst/>
                          <a:latin typeface="inter-regular"/>
                        </a:rPr>
                        <a:t>34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Dancing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36201433"/>
                  </a:ext>
                </a:extLst>
              </a:tr>
              <a:tr h="291185">
                <a:tc>
                  <a:txBody>
                    <a:bodyPr/>
                    <a:lstStyle/>
                    <a:p>
                      <a:pPr algn="just" fontAlgn="t"/>
                      <a:r>
                        <a:rPr lang="en-IN" sz="1400" dirty="0">
                          <a:solidFill>
                            <a:srgbClr val="333333"/>
                          </a:solidFill>
                          <a:effectLst/>
                          <a:latin typeface="inter-regular"/>
                        </a:rPr>
                        <a:t>74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Biology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Cricket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25843203"/>
                  </a:ext>
                </a:extLst>
              </a:tr>
              <a:tr h="291185">
                <a:tc>
                  <a:txBody>
                    <a:bodyPr/>
                    <a:lstStyle/>
                    <a:p>
                      <a:pPr algn="just" fontAlgn="t"/>
                      <a:r>
                        <a:rPr lang="en-IN" sz="1400" dirty="0">
                          <a:solidFill>
                            <a:srgbClr val="333333"/>
                          </a:solidFill>
                          <a:effectLst/>
                          <a:latin typeface="inter-regular"/>
                        </a:rPr>
                        <a:t>59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Physics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Hockey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34856952"/>
                  </a:ext>
                </a:extLst>
              </a:tr>
            </a:tbl>
          </a:graphicData>
        </a:graphic>
      </p:graphicFrame>
      <p:sp>
        <p:nvSpPr>
          <p:cNvPr id="11" name="TextBox 10">
            <a:extLst>
              <a:ext uri="{FF2B5EF4-FFF2-40B4-BE49-F238E27FC236}">
                <a16:creationId xmlns:a16="http://schemas.microsoft.com/office/drawing/2014/main" id="{E8E4877E-3101-76A7-DBA1-4435039F4DAA}"/>
              </a:ext>
            </a:extLst>
          </p:cNvPr>
          <p:cNvSpPr txBox="1"/>
          <p:nvPr/>
        </p:nvSpPr>
        <p:spPr>
          <a:xfrm>
            <a:off x="391956" y="4441553"/>
            <a:ext cx="9470500" cy="2308324"/>
          </a:xfrm>
          <a:prstGeom prst="rect">
            <a:avLst/>
          </a:prstGeom>
          <a:noFill/>
        </p:spPr>
        <p:txBody>
          <a:bodyPr wrap="square">
            <a:spAutoFit/>
          </a:bodyPr>
          <a:lstStyle/>
          <a:p>
            <a:r>
              <a:rPr lang="en-US" dirty="0">
                <a:solidFill>
                  <a:srgbClr val="002060"/>
                </a:solidFill>
                <a:latin typeface="Work Sans" pitchFamily="2" charset="0"/>
              </a:rPr>
              <a:t>The given STUDENT table is in 3NF, but the COURSE and HOBBY are two independent entity. Hence, there is no relationship between COURSE and HOBBY.</a:t>
            </a:r>
          </a:p>
          <a:p>
            <a:endParaRPr lang="en-US" dirty="0">
              <a:solidFill>
                <a:srgbClr val="002060"/>
              </a:solidFill>
              <a:latin typeface="Work Sans" pitchFamily="2" charset="0"/>
            </a:endParaRPr>
          </a:p>
          <a:p>
            <a:r>
              <a:rPr lang="en-US" dirty="0">
                <a:solidFill>
                  <a:srgbClr val="002060"/>
                </a:solidFill>
                <a:latin typeface="Work Sans" pitchFamily="2" charset="0"/>
              </a:rPr>
              <a:t>In the STUDENT relation, a student with STU_ID, 21 contains two courses, Computer and Math and two hobbies, Dancing and Singing. So there is a Multi-valued dependency on STU_ID, which leads to unnecessary repetition of data.</a:t>
            </a:r>
          </a:p>
          <a:p>
            <a:endParaRPr lang="en-US" dirty="0">
              <a:solidFill>
                <a:srgbClr val="002060"/>
              </a:solidFill>
              <a:latin typeface="Work Sans" pitchFamily="2" charset="0"/>
            </a:endParaRPr>
          </a:p>
          <a:p>
            <a:r>
              <a:rPr lang="en-US" dirty="0">
                <a:solidFill>
                  <a:srgbClr val="002060"/>
                </a:solidFill>
                <a:latin typeface="Work Sans" pitchFamily="2" charset="0"/>
              </a:rPr>
              <a:t>So to make the above table into 4NF, we can decompose it into two tables:</a:t>
            </a:r>
            <a:endParaRPr lang="en-IN" dirty="0">
              <a:solidFill>
                <a:srgbClr val="002060"/>
              </a:solidFill>
              <a:latin typeface="Work Sans" pitchFamily="2" charset="0"/>
            </a:endParaRPr>
          </a:p>
        </p:txBody>
      </p:sp>
    </p:spTree>
    <p:extLst>
      <p:ext uri="{BB962C8B-B14F-4D97-AF65-F5344CB8AC3E}">
        <p14:creationId xmlns:p14="http://schemas.microsoft.com/office/powerpoint/2010/main" val="212529375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5NF</a:t>
            </a:r>
          </a:p>
        </p:txBody>
      </p:sp>
      <p:sp>
        <p:nvSpPr>
          <p:cNvPr id="5" name="TextBox 4">
            <a:extLst>
              <a:ext uri="{FF2B5EF4-FFF2-40B4-BE49-F238E27FC236}">
                <a16:creationId xmlns:a16="http://schemas.microsoft.com/office/drawing/2014/main" id="{E48EDD92-2568-8BE7-0F7C-8E4AD9CCCD4E}"/>
              </a:ext>
            </a:extLst>
          </p:cNvPr>
          <p:cNvSpPr txBox="1"/>
          <p:nvPr/>
        </p:nvSpPr>
        <p:spPr>
          <a:xfrm>
            <a:off x="547465" y="503331"/>
            <a:ext cx="882209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2060"/>
                </a:solidFill>
                <a:latin typeface="Work Sans" pitchFamily="2" charset="0"/>
              </a:rPr>
              <a:t>A relation is in 5NF if it is in 4NF and not contains any join dependency and joining should be lossless.</a:t>
            </a:r>
          </a:p>
          <a:p>
            <a:pPr marL="285750" indent="-285750">
              <a:buFont typeface="Arial" panose="020B0604020202020204" pitchFamily="34" charset="0"/>
              <a:buChar char="•"/>
            </a:pPr>
            <a:endParaRPr lang="en-US" dirty="0">
              <a:solidFill>
                <a:srgbClr val="002060"/>
              </a:solidFill>
              <a:latin typeface="Work Sans" pitchFamily="2" charset="0"/>
            </a:endParaRPr>
          </a:p>
          <a:p>
            <a:pPr marL="285750" indent="-285750">
              <a:buFont typeface="Arial" panose="020B0604020202020204" pitchFamily="34" charset="0"/>
              <a:buChar char="•"/>
            </a:pPr>
            <a:r>
              <a:rPr lang="en-US" dirty="0">
                <a:solidFill>
                  <a:srgbClr val="002060"/>
                </a:solidFill>
                <a:latin typeface="Work Sans" pitchFamily="2" charset="0"/>
              </a:rPr>
              <a:t>5NF is satisfied when all the tables are broken into as many tables as possible in order to avoid redundancy.</a:t>
            </a:r>
          </a:p>
          <a:p>
            <a:pPr marL="285750" indent="-285750">
              <a:buFont typeface="Arial" panose="020B0604020202020204" pitchFamily="34" charset="0"/>
              <a:buChar char="•"/>
            </a:pPr>
            <a:endParaRPr lang="en-US" dirty="0">
              <a:solidFill>
                <a:srgbClr val="002060"/>
              </a:solidFill>
              <a:latin typeface="Work Sans" pitchFamily="2" charset="0"/>
            </a:endParaRPr>
          </a:p>
          <a:p>
            <a:pPr marL="285750" indent="-285750">
              <a:buFont typeface="Arial" panose="020B0604020202020204" pitchFamily="34" charset="0"/>
              <a:buChar char="•"/>
            </a:pPr>
            <a:r>
              <a:rPr lang="en-US" dirty="0">
                <a:solidFill>
                  <a:srgbClr val="002060"/>
                </a:solidFill>
                <a:latin typeface="Work Sans" pitchFamily="2" charset="0"/>
              </a:rPr>
              <a:t>5NF is also known as Project-join normal form (PJ/NF).</a:t>
            </a:r>
            <a:endParaRPr lang="en-IN" dirty="0">
              <a:solidFill>
                <a:srgbClr val="002060"/>
              </a:solidFill>
              <a:latin typeface="Work Sans" pitchFamily="2" charset="0"/>
            </a:endParaRPr>
          </a:p>
        </p:txBody>
      </p:sp>
      <p:graphicFrame>
        <p:nvGraphicFramePr>
          <p:cNvPr id="2" name="Table 1">
            <a:extLst>
              <a:ext uri="{FF2B5EF4-FFF2-40B4-BE49-F238E27FC236}">
                <a16:creationId xmlns:a16="http://schemas.microsoft.com/office/drawing/2014/main" id="{35FB1E58-2FC6-E19E-BC14-DEF0C8B959D0}"/>
              </a:ext>
            </a:extLst>
          </p:cNvPr>
          <p:cNvGraphicFramePr>
            <a:graphicFrameLocks noGrp="1"/>
          </p:cNvGraphicFramePr>
          <p:nvPr>
            <p:extLst>
              <p:ext uri="{D42A27DB-BD31-4B8C-83A1-F6EECF244321}">
                <p14:modId xmlns:p14="http://schemas.microsoft.com/office/powerpoint/2010/main" val="3418234417"/>
              </p:ext>
            </p:extLst>
          </p:nvPr>
        </p:nvGraphicFramePr>
        <p:xfrm>
          <a:off x="1724774" y="3104145"/>
          <a:ext cx="6467475" cy="2438400"/>
        </p:xfrm>
        <a:graphic>
          <a:graphicData uri="http://schemas.openxmlformats.org/drawingml/2006/table">
            <a:tbl>
              <a:tblPr/>
              <a:tblGrid>
                <a:gridCol w="2155825">
                  <a:extLst>
                    <a:ext uri="{9D8B030D-6E8A-4147-A177-3AD203B41FA5}">
                      <a16:colId xmlns:a16="http://schemas.microsoft.com/office/drawing/2014/main" val="22724555"/>
                    </a:ext>
                  </a:extLst>
                </a:gridCol>
                <a:gridCol w="2155825">
                  <a:extLst>
                    <a:ext uri="{9D8B030D-6E8A-4147-A177-3AD203B41FA5}">
                      <a16:colId xmlns:a16="http://schemas.microsoft.com/office/drawing/2014/main" val="305817227"/>
                    </a:ext>
                  </a:extLst>
                </a:gridCol>
                <a:gridCol w="2155825">
                  <a:extLst>
                    <a:ext uri="{9D8B030D-6E8A-4147-A177-3AD203B41FA5}">
                      <a16:colId xmlns:a16="http://schemas.microsoft.com/office/drawing/2014/main" val="1144842169"/>
                    </a:ext>
                  </a:extLst>
                </a:gridCol>
              </a:tblGrid>
              <a:tr h="0">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30434D"/>
                      </a:solidFill>
                      <a:prstDash val="solid"/>
                      <a:round/>
                      <a:headEnd type="none" w="med" len="med"/>
                      <a:tailEnd type="none" w="med" len="med"/>
                    </a:lnL>
                    <a:lnR w="7620" cap="flat" cmpd="sng" algn="ctr">
                      <a:solidFill>
                        <a:srgbClr val="30434D"/>
                      </a:solidFill>
                      <a:prstDash val="solid"/>
                      <a:round/>
                      <a:headEnd type="none" w="med" len="med"/>
                      <a:tailEnd type="none" w="med" len="med"/>
                    </a:lnR>
                    <a:lnT w="7620" cap="flat" cmpd="sng" algn="ctr">
                      <a:solidFill>
                        <a:srgbClr val="30434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30434D"/>
                      </a:solidFill>
                      <a:prstDash val="solid"/>
                      <a:round/>
                      <a:headEnd type="none" w="med" len="med"/>
                      <a:tailEnd type="none" w="med" len="med"/>
                    </a:lnL>
                    <a:lnR w="7620" cap="flat" cmpd="sng" algn="ctr">
                      <a:solidFill>
                        <a:srgbClr val="30434D"/>
                      </a:solidFill>
                      <a:prstDash val="solid"/>
                      <a:round/>
                      <a:headEnd type="none" w="med" len="med"/>
                      <a:tailEnd type="none" w="med" len="med"/>
                    </a:lnR>
                    <a:lnT w="7620" cap="flat" cmpd="sng" algn="ctr">
                      <a:solidFill>
                        <a:srgbClr val="30434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30434D"/>
                      </a:solidFill>
                      <a:prstDash val="solid"/>
                      <a:round/>
                      <a:headEnd type="none" w="med" len="med"/>
                      <a:tailEnd type="none" w="med" len="med"/>
                    </a:lnL>
                    <a:lnR w="7620" cap="flat" cmpd="sng" algn="ctr">
                      <a:solidFill>
                        <a:srgbClr val="30434D"/>
                      </a:solidFill>
                      <a:prstDash val="solid"/>
                      <a:round/>
                      <a:headEnd type="none" w="med" len="med"/>
                      <a:tailEnd type="none" w="med" len="med"/>
                    </a:lnR>
                    <a:lnT w="7620" cap="flat" cmpd="sng" algn="ctr">
                      <a:solidFill>
                        <a:srgbClr val="30434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47705504"/>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61641907"/>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82562669"/>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10507812"/>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57758396"/>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06630706"/>
                  </a:ext>
                </a:extLst>
              </a:tr>
            </a:tbl>
          </a:graphicData>
        </a:graphic>
      </p:graphicFrame>
    </p:spTree>
    <p:extLst>
      <p:ext uri="{BB962C8B-B14F-4D97-AF65-F5344CB8AC3E}">
        <p14:creationId xmlns:p14="http://schemas.microsoft.com/office/powerpoint/2010/main" val="65928410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9862456" y="0"/>
            <a:ext cx="23295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9311879" y="2735060"/>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5NF</a:t>
            </a:r>
          </a:p>
        </p:txBody>
      </p:sp>
      <p:graphicFrame>
        <p:nvGraphicFramePr>
          <p:cNvPr id="3" name="Table 2">
            <a:extLst>
              <a:ext uri="{FF2B5EF4-FFF2-40B4-BE49-F238E27FC236}">
                <a16:creationId xmlns:a16="http://schemas.microsoft.com/office/drawing/2014/main" id="{B56A02BE-260E-BFA4-B286-D36AA96C9D07}"/>
              </a:ext>
            </a:extLst>
          </p:cNvPr>
          <p:cNvGraphicFramePr>
            <a:graphicFrameLocks noGrp="1"/>
          </p:cNvGraphicFramePr>
          <p:nvPr>
            <p:extLst>
              <p:ext uri="{D42A27DB-BD31-4B8C-83A1-F6EECF244321}">
                <p14:modId xmlns:p14="http://schemas.microsoft.com/office/powerpoint/2010/main" val="759242623"/>
              </p:ext>
            </p:extLst>
          </p:nvPr>
        </p:nvGraphicFramePr>
        <p:xfrm>
          <a:off x="473625" y="506288"/>
          <a:ext cx="5199388" cy="1737360"/>
        </p:xfrm>
        <a:graphic>
          <a:graphicData uri="http://schemas.openxmlformats.org/drawingml/2006/table">
            <a:tbl>
              <a:tblPr/>
              <a:tblGrid>
                <a:gridCol w="2599694">
                  <a:extLst>
                    <a:ext uri="{9D8B030D-6E8A-4147-A177-3AD203B41FA5}">
                      <a16:colId xmlns:a16="http://schemas.microsoft.com/office/drawing/2014/main" val="3276939284"/>
                    </a:ext>
                  </a:extLst>
                </a:gridCol>
                <a:gridCol w="2599694">
                  <a:extLst>
                    <a:ext uri="{9D8B030D-6E8A-4147-A177-3AD203B41FA5}">
                      <a16:colId xmlns:a16="http://schemas.microsoft.com/office/drawing/2014/main" val="3146584236"/>
                    </a:ext>
                  </a:extLst>
                </a:gridCol>
              </a:tblGrid>
              <a:tr h="329508">
                <a:tc>
                  <a:txBody>
                    <a:bodyPr/>
                    <a:lstStyle/>
                    <a:p>
                      <a:pPr algn="l" fontAlgn="t"/>
                      <a:r>
                        <a:rPr lang="en-IN" sz="1400" dirty="0">
                          <a:solidFill>
                            <a:srgbClr val="000000"/>
                          </a:solidFill>
                          <a:effectLst/>
                          <a:latin typeface="times new roman" panose="02020603050405020304" pitchFamily="18" charset="0"/>
                        </a:rPr>
                        <a:t>SEMESTER</a:t>
                      </a:r>
                    </a:p>
                  </a:txBody>
                  <a:tcPr marT="91440" marB="91440">
                    <a:lnL w="7620" cap="flat" cmpd="sng" algn="ctr">
                      <a:solidFill>
                        <a:srgbClr val="3048D4"/>
                      </a:solidFill>
                      <a:prstDash val="solid"/>
                      <a:round/>
                      <a:headEnd type="none" w="med" len="med"/>
                      <a:tailEnd type="none" w="med" len="med"/>
                    </a:lnL>
                    <a:lnR w="7620" cap="flat" cmpd="sng" algn="ctr">
                      <a:solidFill>
                        <a:srgbClr val="3048D4"/>
                      </a:solidFill>
                      <a:prstDash val="solid"/>
                      <a:round/>
                      <a:headEnd type="none" w="med" len="med"/>
                      <a:tailEnd type="none" w="med" len="med"/>
                    </a:lnR>
                    <a:lnT w="7620" cap="flat" cmpd="sng" algn="ctr">
                      <a:solidFill>
                        <a:srgbClr val="3048D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SUBJECT</a:t>
                      </a:r>
                    </a:p>
                  </a:txBody>
                  <a:tcPr marT="91440" marB="91440">
                    <a:lnL w="7620" cap="flat" cmpd="sng" algn="ctr">
                      <a:solidFill>
                        <a:srgbClr val="3048D4"/>
                      </a:solidFill>
                      <a:prstDash val="solid"/>
                      <a:round/>
                      <a:headEnd type="none" w="med" len="med"/>
                      <a:tailEnd type="none" w="med" len="med"/>
                    </a:lnL>
                    <a:lnR w="7620" cap="flat" cmpd="sng" algn="ctr">
                      <a:solidFill>
                        <a:srgbClr val="3048D4"/>
                      </a:solidFill>
                      <a:prstDash val="solid"/>
                      <a:round/>
                      <a:headEnd type="none" w="med" len="med"/>
                      <a:tailEnd type="none" w="med" len="med"/>
                    </a:lnR>
                    <a:lnT w="7620" cap="flat" cmpd="sng" algn="ctr">
                      <a:solidFill>
                        <a:srgbClr val="3048D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89715218"/>
                  </a:ext>
                </a:extLst>
              </a:tr>
              <a:tr h="285574">
                <a:tc>
                  <a:txBody>
                    <a:bodyPr/>
                    <a:lstStyle/>
                    <a:p>
                      <a:pPr algn="just" fontAlgn="t"/>
                      <a:r>
                        <a:rPr lang="en-IN" sz="1400"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59787573"/>
                  </a:ext>
                </a:extLst>
              </a:tr>
              <a:tr h="285574">
                <a:tc>
                  <a:txBody>
                    <a:bodyPr/>
                    <a:lstStyle/>
                    <a:p>
                      <a:pPr algn="just" fontAlgn="t"/>
                      <a:r>
                        <a:rPr lang="en-IN" sz="140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63710702"/>
                  </a:ext>
                </a:extLst>
              </a:tr>
              <a:tr h="285574">
                <a:tc>
                  <a:txBody>
                    <a:bodyPr/>
                    <a:lstStyle/>
                    <a:p>
                      <a:pPr algn="just" fontAlgn="t"/>
                      <a:r>
                        <a:rPr lang="en-IN" sz="140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25445229"/>
                  </a:ext>
                </a:extLst>
              </a:tr>
              <a:tr h="285574">
                <a:tc>
                  <a:txBody>
                    <a:bodyPr/>
                    <a:lstStyle/>
                    <a:p>
                      <a:pPr algn="just" fontAlgn="t"/>
                      <a:r>
                        <a:rPr lang="en-IN" sz="1400">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9605825"/>
                  </a:ext>
                </a:extLst>
              </a:tr>
            </a:tbl>
          </a:graphicData>
        </a:graphic>
      </p:graphicFrame>
      <p:graphicFrame>
        <p:nvGraphicFramePr>
          <p:cNvPr id="6" name="Table 5">
            <a:extLst>
              <a:ext uri="{FF2B5EF4-FFF2-40B4-BE49-F238E27FC236}">
                <a16:creationId xmlns:a16="http://schemas.microsoft.com/office/drawing/2014/main" id="{171A3444-6539-2D5E-CA5B-E46D63D5A964}"/>
              </a:ext>
            </a:extLst>
          </p:cNvPr>
          <p:cNvGraphicFramePr>
            <a:graphicFrameLocks noGrp="1"/>
          </p:cNvGraphicFramePr>
          <p:nvPr>
            <p:extLst>
              <p:ext uri="{D42A27DB-BD31-4B8C-83A1-F6EECF244321}">
                <p14:modId xmlns:p14="http://schemas.microsoft.com/office/powerpoint/2010/main" val="224087772"/>
              </p:ext>
            </p:extLst>
          </p:nvPr>
        </p:nvGraphicFramePr>
        <p:xfrm>
          <a:off x="4112491" y="2392680"/>
          <a:ext cx="5199388" cy="2072640"/>
        </p:xfrm>
        <a:graphic>
          <a:graphicData uri="http://schemas.openxmlformats.org/drawingml/2006/table">
            <a:tbl>
              <a:tblPr/>
              <a:tblGrid>
                <a:gridCol w="2599694">
                  <a:extLst>
                    <a:ext uri="{9D8B030D-6E8A-4147-A177-3AD203B41FA5}">
                      <a16:colId xmlns:a16="http://schemas.microsoft.com/office/drawing/2014/main" val="1476980104"/>
                    </a:ext>
                  </a:extLst>
                </a:gridCol>
                <a:gridCol w="2599694">
                  <a:extLst>
                    <a:ext uri="{9D8B030D-6E8A-4147-A177-3AD203B41FA5}">
                      <a16:colId xmlns:a16="http://schemas.microsoft.com/office/drawing/2014/main" val="76948323"/>
                    </a:ext>
                  </a:extLst>
                </a:gridCol>
              </a:tblGrid>
              <a:tr h="379193">
                <a:tc>
                  <a:txBody>
                    <a:bodyPr/>
                    <a:lstStyle/>
                    <a:p>
                      <a:pPr algn="l" fontAlgn="t"/>
                      <a:r>
                        <a:rPr lang="en-IN" sz="1400">
                          <a:solidFill>
                            <a:srgbClr val="000000"/>
                          </a:solidFill>
                          <a:effectLst/>
                          <a:latin typeface="times new roman" panose="02020603050405020304" pitchFamily="18" charset="0"/>
                        </a:rPr>
                        <a:t>SUBJECT</a:t>
                      </a:r>
                    </a:p>
                  </a:txBody>
                  <a:tcPr marT="91440" marB="91440">
                    <a:lnL w="7620" cap="flat" cmpd="sng" algn="ctr">
                      <a:solidFill>
                        <a:srgbClr val="707C89"/>
                      </a:solidFill>
                      <a:prstDash val="solid"/>
                      <a:round/>
                      <a:headEnd type="none" w="med" len="med"/>
                      <a:tailEnd type="none" w="med" len="med"/>
                    </a:lnL>
                    <a:lnR w="7620" cap="flat" cmpd="sng" algn="ctr">
                      <a:solidFill>
                        <a:srgbClr val="707C89"/>
                      </a:solidFill>
                      <a:prstDash val="solid"/>
                      <a:round/>
                      <a:headEnd type="none" w="med" len="med"/>
                      <a:tailEnd type="none" w="med" len="med"/>
                    </a:lnR>
                    <a:lnT w="7620" cap="flat" cmpd="sng" algn="ctr">
                      <a:solidFill>
                        <a:srgbClr val="707C8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LECTURER</a:t>
                      </a:r>
                    </a:p>
                  </a:txBody>
                  <a:tcPr marT="91440" marB="91440">
                    <a:lnL w="7620" cap="flat" cmpd="sng" algn="ctr">
                      <a:solidFill>
                        <a:srgbClr val="707C89"/>
                      </a:solidFill>
                      <a:prstDash val="solid"/>
                      <a:round/>
                      <a:headEnd type="none" w="med" len="med"/>
                      <a:tailEnd type="none" w="med" len="med"/>
                    </a:lnL>
                    <a:lnR w="7620" cap="flat" cmpd="sng" algn="ctr">
                      <a:solidFill>
                        <a:srgbClr val="707C89"/>
                      </a:solidFill>
                      <a:prstDash val="solid"/>
                      <a:round/>
                      <a:headEnd type="none" w="med" len="med"/>
                      <a:tailEnd type="none" w="med" len="med"/>
                    </a:lnR>
                    <a:lnT w="7620" cap="flat" cmpd="sng" algn="ctr">
                      <a:solidFill>
                        <a:srgbClr val="707C8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73835740"/>
                  </a:ext>
                </a:extLst>
              </a:tr>
              <a:tr h="328634">
                <a:tc>
                  <a:txBody>
                    <a:bodyPr/>
                    <a:lstStyle/>
                    <a:p>
                      <a:pPr algn="just" fontAlgn="t"/>
                      <a:r>
                        <a:rPr lang="en-IN" sz="1400" dirty="0">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66465182"/>
                  </a:ext>
                </a:extLst>
              </a:tr>
              <a:tr h="328634">
                <a:tc>
                  <a:txBody>
                    <a:bodyPr/>
                    <a:lstStyle/>
                    <a:p>
                      <a:pPr algn="just" fontAlgn="t"/>
                      <a:r>
                        <a:rPr lang="en-IN" sz="1400">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69833451"/>
                  </a:ext>
                </a:extLst>
              </a:tr>
              <a:tr h="328634">
                <a:tc>
                  <a:txBody>
                    <a:bodyPr/>
                    <a:lstStyle/>
                    <a:p>
                      <a:pPr algn="just" fontAlgn="t"/>
                      <a:r>
                        <a:rPr lang="en-IN" sz="140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3974539"/>
                  </a:ext>
                </a:extLst>
              </a:tr>
              <a:tr h="328634">
                <a:tc>
                  <a:txBody>
                    <a:bodyPr/>
                    <a:lstStyle/>
                    <a:p>
                      <a:pPr algn="just" fontAlgn="t"/>
                      <a:r>
                        <a:rPr lang="en-IN" sz="140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05207435"/>
                  </a:ext>
                </a:extLst>
              </a:tr>
              <a:tr h="328634">
                <a:tc>
                  <a:txBody>
                    <a:bodyPr/>
                    <a:lstStyle/>
                    <a:p>
                      <a:pPr algn="just" fontAlgn="t"/>
                      <a:r>
                        <a:rPr lang="en-IN" sz="1400">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9564530"/>
                  </a:ext>
                </a:extLst>
              </a:tr>
            </a:tbl>
          </a:graphicData>
        </a:graphic>
      </p:graphicFrame>
      <p:graphicFrame>
        <p:nvGraphicFramePr>
          <p:cNvPr id="8" name="Table 7">
            <a:extLst>
              <a:ext uri="{FF2B5EF4-FFF2-40B4-BE49-F238E27FC236}">
                <a16:creationId xmlns:a16="http://schemas.microsoft.com/office/drawing/2014/main" id="{354E625D-2355-2B97-76C6-9210DD787F75}"/>
              </a:ext>
            </a:extLst>
          </p:cNvPr>
          <p:cNvGraphicFramePr>
            <a:graphicFrameLocks noGrp="1"/>
          </p:cNvGraphicFramePr>
          <p:nvPr>
            <p:extLst>
              <p:ext uri="{D42A27DB-BD31-4B8C-83A1-F6EECF244321}">
                <p14:modId xmlns:p14="http://schemas.microsoft.com/office/powerpoint/2010/main" val="540655843"/>
              </p:ext>
            </p:extLst>
          </p:nvPr>
        </p:nvGraphicFramePr>
        <p:xfrm>
          <a:off x="473625" y="4614352"/>
          <a:ext cx="5199388" cy="2072640"/>
        </p:xfrm>
        <a:graphic>
          <a:graphicData uri="http://schemas.openxmlformats.org/drawingml/2006/table">
            <a:tbl>
              <a:tblPr/>
              <a:tblGrid>
                <a:gridCol w="2599694">
                  <a:extLst>
                    <a:ext uri="{9D8B030D-6E8A-4147-A177-3AD203B41FA5}">
                      <a16:colId xmlns:a16="http://schemas.microsoft.com/office/drawing/2014/main" val="2793766338"/>
                    </a:ext>
                  </a:extLst>
                </a:gridCol>
                <a:gridCol w="2599694">
                  <a:extLst>
                    <a:ext uri="{9D8B030D-6E8A-4147-A177-3AD203B41FA5}">
                      <a16:colId xmlns:a16="http://schemas.microsoft.com/office/drawing/2014/main" val="1553663448"/>
                    </a:ext>
                  </a:extLst>
                </a:gridCol>
              </a:tblGrid>
              <a:tr h="332142">
                <a:tc>
                  <a:txBody>
                    <a:bodyPr/>
                    <a:lstStyle/>
                    <a:p>
                      <a:pPr algn="l" fontAlgn="t"/>
                      <a:r>
                        <a:rPr lang="en-IN" sz="1400">
                          <a:solidFill>
                            <a:srgbClr val="000000"/>
                          </a:solidFill>
                          <a:effectLst/>
                          <a:latin typeface="times new roman" panose="02020603050405020304" pitchFamily="18" charset="0"/>
                        </a:rPr>
                        <a:t>SEMSTER</a:t>
                      </a:r>
                    </a:p>
                  </a:txBody>
                  <a:tcPr marT="91440" marB="91440">
                    <a:lnL w="7620" cap="flat" cmpd="sng" algn="ctr">
                      <a:solidFill>
                        <a:srgbClr val="D06458"/>
                      </a:solidFill>
                      <a:prstDash val="solid"/>
                      <a:round/>
                      <a:headEnd type="none" w="med" len="med"/>
                      <a:tailEnd type="none" w="med" len="med"/>
                    </a:lnL>
                    <a:lnR w="7620" cap="flat" cmpd="sng" algn="ctr">
                      <a:solidFill>
                        <a:srgbClr val="D06458"/>
                      </a:solidFill>
                      <a:prstDash val="solid"/>
                      <a:round/>
                      <a:headEnd type="none" w="med" len="med"/>
                      <a:tailEnd type="none" w="med" len="med"/>
                    </a:lnR>
                    <a:lnT w="7620" cap="flat" cmpd="sng" algn="ctr">
                      <a:solidFill>
                        <a:srgbClr val="D0645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dirty="0">
                          <a:solidFill>
                            <a:srgbClr val="000000"/>
                          </a:solidFill>
                          <a:effectLst/>
                          <a:latin typeface="times new roman" panose="02020603050405020304" pitchFamily="18" charset="0"/>
                        </a:rPr>
                        <a:t>LECTURER</a:t>
                      </a:r>
                    </a:p>
                  </a:txBody>
                  <a:tcPr marT="91440" marB="91440">
                    <a:lnL w="7620" cap="flat" cmpd="sng" algn="ctr">
                      <a:solidFill>
                        <a:srgbClr val="D06458"/>
                      </a:solidFill>
                      <a:prstDash val="solid"/>
                      <a:round/>
                      <a:headEnd type="none" w="med" len="med"/>
                      <a:tailEnd type="none" w="med" len="med"/>
                    </a:lnL>
                    <a:lnR w="7620" cap="flat" cmpd="sng" algn="ctr">
                      <a:solidFill>
                        <a:srgbClr val="D06458"/>
                      </a:solidFill>
                      <a:prstDash val="solid"/>
                      <a:round/>
                      <a:headEnd type="none" w="med" len="med"/>
                      <a:tailEnd type="none" w="med" len="med"/>
                    </a:lnR>
                    <a:lnT w="7620" cap="flat" cmpd="sng" algn="ctr">
                      <a:solidFill>
                        <a:srgbClr val="D0645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57957437"/>
                  </a:ext>
                </a:extLst>
              </a:tr>
              <a:tr h="281044">
                <a:tc>
                  <a:txBody>
                    <a:bodyPr/>
                    <a:lstStyle/>
                    <a:p>
                      <a:pPr algn="just" fontAlgn="t"/>
                      <a:r>
                        <a:rPr lang="en-IN" sz="140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46276751"/>
                  </a:ext>
                </a:extLst>
              </a:tr>
              <a:tr h="281044">
                <a:tc>
                  <a:txBody>
                    <a:bodyPr/>
                    <a:lstStyle/>
                    <a:p>
                      <a:pPr algn="just" fontAlgn="t"/>
                      <a:r>
                        <a:rPr lang="en-IN" sz="140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72645000"/>
                  </a:ext>
                </a:extLst>
              </a:tr>
              <a:tr h="281044">
                <a:tc>
                  <a:txBody>
                    <a:bodyPr/>
                    <a:lstStyle/>
                    <a:p>
                      <a:pPr algn="just" fontAlgn="t"/>
                      <a:r>
                        <a:rPr lang="en-IN" sz="140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26633184"/>
                  </a:ext>
                </a:extLst>
              </a:tr>
              <a:tr h="281044">
                <a:tc>
                  <a:txBody>
                    <a:bodyPr/>
                    <a:lstStyle/>
                    <a:p>
                      <a:pPr algn="just" fontAlgn="t"/>
                      <a:r>
                        <a:rPr lang="en-IN" sz="1400">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70964749"/>
                  </a:ext>
                </a:extLst>
              </a:tr>
              <a:tr h="281044">
                <a:tc>
                  <a:txBody>
                    <a:bodyPr/>
                    <a:lstStyle/>
                    <a:p>
                      <a:pPr algn="just" fontAlgn="t"/>
                      <a:r>
                        <a:rPr lang="en-IN" sz="140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1876516"/>
                  </a:ext>
                </a:extLst>
              </a:tr>
            </a:tbl>
          </a:graphicData>
        </a:graphic>
      </p:graphicFrame>
    </p:spTree>
    <p:extLst>
      <p:ext uri="{BB962C8B-B14F-4D97-AF65-F5344CB8AC3E}">
        <p14:creationId xmlns:p14="http://schemas.microsoft.com/office/powerpoint/2010/main" val="36229567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CA44C3-09E5-E779-F8DD-B3ED7CB5F74F}"/>
              </a:ext>
            </a:extLst>
          </p:cNvPr>
          <p:cNvPicPr>
            <a:picLocks noChangeAspect="1"/>
          </p:cNvPicPr>
          <p:nvPr/>
        </p:nvPicPr>
        <p:blipFill>
          <a:blip r:embed="rId3"/>
          <a:stretch>
            <a:fillRect/>
          </a:stretch>
        </p:blipFill>
        <p:spPr>
          <a:xfrm>
            <a:off x="884902" y="0"/>
            <a:ext cx="9281652" cy="6792203"/>
          </a:xfrm>
          <a:prstGeom prst="rect">
            <a:avLst/>
          </a:prstGeom>
        </p:spPr>
      </p:pic>
    </p:spTree>
    <p:extLst>
      <p:ext uri="{BB962C8B-B14F-4D97-AF65-F5344CB8AC3E}">
        <p14:creationId xmlns:p14="http://schemas.microsoft.com/office/powerpoint/2010/main" val="292828921"/>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8127600" y="0"/>
            <a:ext cx="406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307214" y="2459428"/>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RDBMS Software's</a:t>
            </a:r>
          </a:p>
        </p:txBody>
      </p:sp>
      <p:pic>
        <p:nvPicPr>
          <p:cNvPr id="3" name="Picture 2">
            <a:extLst>
              <a:ext uri="{FF2B5EF4-FFF2-40B4-BE49-F238E27FC236}">
                <a16:creationId xmlns:a16="http://schemas.microsoft.com/office/drawing/2014/main" id="{E33E1CC3-A18A-EEEE-9D7A-6FB2BD1155D3}"/>
              </a:ext>
            </a:extLst>
          </p:cNvPr>
          <p:cNvPicPr>
            <a:picLocks noChangeAspect="1"/>
          </p:cNvPicPr>
          <p:nvPr/>
        </p:nvPicPr>
        <p:blipFill>
          <a:blip r:embed="rId2"/>
          <a:stretch>
            <a:fillRect/>
          </a:stretch>
        </p:blipFill>
        <p:spPr>
          <a:xfrm>
            <a:off x="529993" y="2613255"/>
            <a:ext cx="6858594" cy="1444877"/>
          </a:xfrm>
          <a:prstGeom prst="rect">
            <a:avLst/>
          </a:prstGeom>
        </p:spPr>
      </p:pic>
    </p:spTree>
    <p:extLst>
      <p:ext uri="{BB962C8B-B14F-4D97-AF65-F5344CB8AC3E}">
        <p14:creationId xmlns:p14="http://schemas.microsoft.com/office/powerpoint/2010/main" val="271570336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120E84-C382-7CE0-0A74-707A62961416}"/>
              </a:ext>
            </a:extLst>
          </p:cNvPr>
          <p:cNvPicPr>
            <a:picLocks noChangeAspect="1"/>
          </p:cNvPicPr>
          <p:nvPr/>
        </p:nvPicPr>
        <p:blipFill>
          <a:blip r:embed="rId2"/>
          <a:stretch>
            <a:fillRect/>
          </a:stretch>
        </p:blipFill>
        <p:spPr>
          <a:xfrm>
            <a:off x="418608" y="609355"/>
            <a:ext cx="11354784" cy="5639289"/>
          </a:xfrm>
          <a:prstGeom prst="rect">
            <a:avLst/>
          </a:prstGeom>
        </p:spPr>
      </p:pic>
    </p:spTree>
    <p:extLst>
      <p:ext uri="{BB962C8B-B14F-4D97-AF65-F5344CB8AC3E}">
        <p14:creationId xmlns:p14="http://schemas.microsoft.com/office/powerpoint/2010/main" val="76156313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761304" y="2254155"/>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a:t>
            </a:r>
          </a:p>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STATEMENT</a:t>
            </a:r>
          </a:p>
        </p:txBody>
      </p:sp>
      <p:pic>
        <p:nvPicPr>
          <p:cNvPr id="5" name="Picture 4">
            <a:extLst>
              <a:ext uri="{FF2B5EF4-FFF2-40B4-BE49-F238E27FC236}">
                <a16:creationId xmlns:a16="http://schemas.microsoft.com/office/drawing/2014/main" id="{FDCD24BC-AC4B-0B6A-515D-1A32D374C750}"/>
              </a:ext>
            </a:extLst>
          </p:cNvPr>
          <p:cNvPicPr>
            <a:picLocks noChangeAspect="1"/>
          </p:cNvPicPr>
          <p:nvPr/>
        </p:nvPicPr>
        <p:blipFill>
          <a:blip r:embed="rId2"/>
          <a:stretch>
            <a:fillRect/>
          </a:stretch>
        </p:blipFill>
        <p:spPr>
          <a:xfrm>
            <a:off x="1016830" y="1747528"/>
            <a:ext cx="10158340" cy="4016088"/>
          </a:xfrm>
          <a:prstGeom prst="rect">
            <a:avLst/>
          </a:prstGeom>
        </p:spPr>
      </p:pic>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 STATEMENT</a:t>
            </a:r>
          </a:p>
        </p:txBody>
      </p:sp>
    </p:spTree>
    <p:extLst>
      <p:ext uri="{BB962C8B-B14F-4D97-AF65-F5344CB8AC3E}">
        <p14:creationId xmlns:p14="http://schemas.microsoft.com/office/powerpoint/2010/main" val="2017254790"/>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761304" y="2254155"/>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a:t>
            </a:r>
          </a:p>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STATEMENT</a:t>
            </a: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USING COLUMN ALIASING</a:t>
            </a:r>
          </a:p>
        </p:txBody>
      </p:sp>
      <p:pic>
        <p:nvPicPr>
          <p:cNvPr id="3" name="Picture 2">
            <a:extLst>
              <a:ext uri="{FF2B5EF4-FFF2-40B4-BE49-F238E27FC236}">
                <a16:creationId xmlns:a16="http://schemas.microsoft.com/office/drawing/2014/main" id="{9BB1D046-CC70-7512-A2E7-C28865F36A41}"/>
              </a:ext>
            </a:extLst>
          </p:cNvPr>
          <p:cNvPicPr>
            <a:picLocks noChangeAspect="1"/>
          </p:cNvPicPr>
          <p:nvPr/>
        </p:nvPicPr>
        <p:blipFill>
          <a:blip r:embed="rId2"/>
          <a:stretch>
            <a:fillRect/>
          </a:stretch>
        </p:blipFill>
        <p:spPr>
          <a:xfrm>
            <a:off x="430039" y="1824507"/>
            <a:ext cx="11331922" cy="3635055"/>
          </a:xfrm>
          <a:prstGeom prst="rect">
            <a:avLst/>
          </a:prstGeom>
        </p:spPr>
      </p:pic>
    </p:spTree>
    <p:extLst>
      <p:ext uri="{BB962C8B-B14F-4D97-AF65-F5344CB8AC3E}">
        <p14:creationId xmlns:p14="http://schemas.microsoft.com/office/powerpoint/2010/main" val="348138696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761304" y="2254155"/>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a:t>
            </a:r>
          </a:p>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STATEMENT</a:t>
            </a: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ORDER BY CLAUSE</a:t>
            </a:r>
          </a:p>
        </p:txBody>
      </p:sp>
      <p:sp>
        <p:nvSpPr>
          <p:cNvPr id="3" name="TextBox 2">
            <a:extLst>
              <a:ext uri="{FF2B5EF4-FFF2-40B4-BE49-F238E27FC236}">
                <a16:creationId xmlns:a16="http://schemas.microsoft.com/office/drawing/2014/main" id="{8EE3710F-FC1E-B8CF-3660-D31BC5FE2FE1}"/>
              </a:ext>
            </a:extLst>
          </p:cNvPr>
          <p:cNvSpPr txBox="1"/>
          <p:nvPr/>
        </p:nvSpPr>
        <p:spPr>
          <a:xfrm>
            <a:off x="1107567" y="4888041"/>
            <a:ext cx="10927117" cy="830997"/>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ORDER BY clause is used to sort a result set by columns in ascending or descending order.</a:t>
            </a:r>
            <a:endParaRPr lang="en-IN" sz="2400" dirty="0">
              <a:solidFill>
                <a:srgbClr val="002060"/>
              </a:solidFill>
              <a:latin typeface="Work Sans" pitchFamily="2" charset="0"/>
            </a:endParaRPr>
          </a:p>
        </p:txBody>
      </p:sp>
      <p:sp>
        <p:nvSpPr>
          <p:cNvPr id="8" name="TextBox 7">
            <a:extLst>
              <a:ext uri="{FF2B5EF4-FFF2-40B4-BE49-F238E27FC236}">
                <a16:creationId xmlns:a16="http://schemas.microsoft.com/office/drawing/2014/main" id="{5646DFC1-F7B0-406C-0826-E470E43C02B0}"/>
              </a:ext>
            </a:extLst>
          </p:cNvPr>
          <p:cNvSpPr txBox="1"/>
          <p:nvPr/>
        </p:nvSpPr>
        <p:spPr>
          <a:xfrm>
            <a:off x="2724411" y="1793933"/>
            <a:ext cx="7693428" cy="2308324"/>
          </a:xfrm>
          <a:prstGeom prst="rect">
            <a:avLst/>
          </a:prstGeom>
          <a:noFill/>
        </p:spPr>
        <p:txBody>
          <a:bodyPr wrap="square">
            <a:spAutoFit/>
          </a:bodyPr>
          <a:lstStyle/>
          <a:p>
            <a:r>
              <a:rPr lang="en-US" sz="2400" dirty="0">
                <a:solidFill>
                  <a:srgbClr val="C00000"/>
                </a:solidFill>
                <a:latin typeface="Work Sans" pitchFamily="2" charset="0"/>
              </a:rPr>
              <a:t>SELECT</a:t>
            </a:r>
          </a:p>
          <a:p>
            <a:r>
              <a:rPr lang="en-US" sz="2400" dirty="0">
                <a:solidFill>
                  <a:srgbClr val="C00000"/>
                </a:solidFill>
                <a:latin typeface="Work Sans" pitchFamily="2" charset="0"/>
              </a:rPr>
              <a:t>    </a:t>
            </a:r>
            <a:r>
              <a:rPr lang="en-US" sz="2400" dirty="0" err="1">
                <a:solidFill>
                  <a:srgbClr val="C00000"/>
                </a:solidFill>
                <a:latin typeface="Work Sans" pitchFamily="2" charset="0"/>
              </a:rPr>
              <a:t>select_list</a:t>
            </a:r>
            <a:endParaRPr lang="en-US" sz="2400" dirty="0">
              <a:solidFill>
                <a:srgbClr val="C00000"/>
              </a:solidFill>
              <a:latin typeface="Work Sans" pitchFamily="2" charset="0"/>
            </a:endParaRPr>
          </a:p>
          <a:p>
            <a:r>
              <a:rPr lang="en-US" sz="2400" dirty="0">
                <a:solidFill>
                  <a:srgbClr val="C00000"/>
                </a:solidFill>
                <a:latin typeface="Work Sans" pitchFamily="2" charset="0"/>
              </a:rPr>
              <a:t>FROM</a:t>
            </a:r>
          </a:p>
          <a:p>
            <a:r>
              <a:rPr lang="en-US" sz="2400" dirty="0">
                <a:solidFill>
                  <a:srgbClr val="C00000"/>
                </a:solidFill>
                <a:latin typeface="Work Sans" pitchFamily="2" charset="0"/>
              </a:rPr>
              <a:t>    </a:t>
            </a:r>
            <a:r>
              <a:rPr lang="en-US" sz="2400" dirty="0" err="1">
                <a:solidFill>
                  <a:srgbClr val="C00000"/>
                </a:solidFill>
                <a:latin typeface="Work Sans" pitchFamily="2" charset="0"/>
              </a:rPr>
              <a:t>table_name</a:t>
            </a:r>
            <a:endParaRPr lang="en-US" sz="2400" dirty="0">
              <a:solidFill>
                <a:srgbClr val="C00000"/>
              </a:solidFill>
              <a:latin typeface="Work Sans" pitchFamily="2" charset="0"/>
            </a:endParaRPr>
          </a:p>
          <a:p>
            <a:r>
              <a:rPr lang="en-US" sz="2400" dirty="0">
                <a:solidFill>
                  <a:srgbClr val="C00000"/>
                </a:solidFill>
                <a:latin typeface="Work Sans" pitchFamily="2" charset="0"/>
              </a:rPr>
              <a:t>ORDER BY </a:t>
            </a:r>
          </a:p>
          <a:p>
            <a:r>
              <a:rPr lang="en-US" sz="2400" dirty="0">
                <a:solidFill>
                  <a:srgbClr val="C00000"/>
                </a:solidFill>
                <a:latin typeface="Work Sans" pitchFamily="2" charset="0"/>
              </a:rPr>
              <a:t>    </a:t>
            </a:r>
            <a:r>
              <a:rPr lang="en-US" sz="2400" dirty="0" err="1">
                <a:solidFill>
                  <a:srgbClr val="C00000"/>
                </a:solidFill>
                <a:latin typeface="Work Sans" pitchFamily="2" charset="0"/>
              </a:rPr>
              <a:t>column_name</a:t>
            </a:r>
            <a:r>
              <a:rPr lang="en-US" sz="2400" dirty="0">
                <a:solidFill>
                  <a:srgbClr val="C00000"/>
                </a:solidFill>
                <a:latin typeface="Work Sans" pitchFamily="2" charset="0"/>
              </a:rPr>
              <a:t> | expression [ASC | DESC ];</a:t>
            </a:r>
            <a:endParaRPr lang="en-IN" sz="2400" dirty="0">
              <a:solidFill>
                <a:srgbClr val="C00000"/>
              </a:solidFill>
              <a:latin typeface="Work Sans" pitchFamily="2" charset="0"/>
            </a:endParaRPr>
          </a:p>
        </p:txBody>
      </p:sp>
    </p:spTree>
    <p:extLst>
      <p:ext uri="{BB962C8B-B14F-4D97-AF65-F5344CB8AC3E}">
        <p14:creationId xmlns:p14="http://schemas.microsoft.com/office/powerpoint/2010/main" val="235277663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761304" y="2254155"/>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a:t>
            </a:r>
          </a:p>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STATEMENT</a:t>
            </a: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ORDER BY CLAUSE</a:t>
            </a:r>
          </a:p>
        </p:txBody>
      </p:sp>
      <p:sp>
        <p:nvSpPr>
          <p:cNvPr id="3" name="TextBox 2">
            <a:extLst>
              <a:ext uri="{FF2B5EF4-FFF2-40B4-BE49-F238E27FC236}">
                <a16:creationId xmlns:a16="http://schemas.microsoft.com/office/drawing/2014/main" id="{8EE3710F-FC1E-B8CF-3660-D31BC5FE2FE1}"/>
              </a:ext>
            </a:extLst>
          </p:cNvPr>
          <p:cNvSpPr txBox="1"/>
          <p:nvPr/>
        </p:nvSpPr>
        <p:spPr>
          <a:xfrm>
            <a:off x="920754" y="1317546"/>
            <a:ext cx="10927117" cy="4893647"/>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Sort a result set by one column in ascending order</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Sort a result set by one column in descending order</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Sort a result set by multiple columns</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Sort a result set by multiple columns and different orders</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Sort a result set by a column that is not in the select list</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Sort a result set by an expression</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Sort by ordinal positions of columns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878371196"/>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761304" y="2254155"/>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a:t>
            </a:r>
          </a:p>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STATEMENT</a:t>
            </a: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Offset Fetch</a:t>
            </a:r>
          </a:p>
        </p:txBody>
      </p:sp>
      <p:sp>
        <p:nvSpPr>
          <p:cNvPr id="5" name="TextBox 4">
            <a:extLst>
              <a:ext uri="{FF2B5EF4-FFF2-40B4-BE49-F238E27FC236}">
                <a16:creationId xmlns:a16="http://schemas.microsoft.com/office/drawing/2014/main" id="{0A359D2D-9D0F-B8B0-6FD1-D57D2BD8F709}"/>
              </a:ext>
            </a:extLst>
          </p:cNvPr>
          <p:cNvSpPr txBox="1"/>
          <p:nvPr/>
        </p:nvSpPr>
        <p:spPr>
          <a:xfrm>
            <a:off x="943896" y="1469325"/>
            <a:ext cx="10392697" cy="1200329"/>
          </a:xfrm>
          <a:prstGeom prst="rect">
            <a:avLst/>
          </a:prstGeom>
          <a:noFill/>
        </p:spPr>
        <p:txBody>
          <a:bodyPr wrap="square">
            <a:spAutoFit/>
          </a:bodyPr>
          <a:lstStyle/>
          <a:p>
            <a:r>
              <a:rPr lang="en-US" sz="2400" dirty="0">
                <a:solidFill>
                  <a:srgbClr val="002060"/>
                </a:solidFill>
                <a:latin typeface="Work Sans" pitchFamily="2" charset="0"/>
              </a:rPr>
              <a:t>The OFFSET and FETCH clauses are the options of the ORDER BY clause. They allow you to limit the number of rows to be returned by a query.</a:t>
            </a:r>
            <a:endParaRPr lang="en-IN" sz="2400" dirty="0">
              <a:solidFill>
                <a:srgbClr val="002060"/>
              </a:solidFill>
              <a:latin typeface="Work Sans" pitchFamily="2" charset="0"/>
            </a:endParaRPr>
          </a:p>
        </p:txBody>
      </p:sp>
      <p:sp>
        <p:nvSpPr>
          <p:cNvPr id="9" name="TextBox 8">
            <a:extLst>
              <a:ext uri="{FF2B5EF4-FFF2-40B4-BE49-F238E27FC236}">
                <a16:creationId xmlns:a16="http://schemas.microsoft.com/office/drawing/2014/main" id="{7682E025-BBDD-28E5-10CC-7D8DE8DF35AB}"/>
              </a:ext>
            </a:extLst>
          </p:cNvPr>
          <p:cNvSpPr txBox="1"/>
          <p:nvPr/>
        </p:nvSpPr>
        <p:spPr>
          <a:xfrm>
            <a:off x="1927123" y="3717045"/>
            <a:ext cx="9478296" cy="1938992"/>
          </a:xfrm>
          <a:prstGeom prst="rect">
            <a:avLst/>
          </a:prstGeom>
          <a:noFill/>
        </p:spPr>
        <p:txBody>
          <a:bodyPr wrap="square">
            <a:spAutoFit/>
          </a:bodyPr>
          <a:lstStyle/>
          <a:p>
            <a:r>
              <a:rPr lang="en-IN" sz="2400" dirty="0">
                <a:solidFill>
                  <a:srgbClr val="C00000"/>
                </a:solidFill>
                <a:latin typeface="Work Sans" pitchFamily="2" charset="0"/>
              </a:rPr>
              <a:t>ORDER BY </a:t>
            </a:r>
            <a:r>
              <a:rPr lang="en-IN" sz="2400" dirty="0" err="1">
                <a:solidFill>
                  <a:srgbClr val="C00000"/>
                </a:solidFill>
                <a:latin typeface="Work Sans" pitchFamily="2" charset="0"/>
              </a:rPr>
              <a:t>column_list</a:t>
            </a:r>
            <a:r>
              <a:rPr lang="en-IN" sz="2400" dirty="0">
                <a:solidFill>
                  <a:srgbClr val="C00000"/>
                </a:solidFill>
                <a:latin typeface="Work Sans" pitchFamily="2" charset="0"/>
              </a:rPr>
              <a:t> [ASC |DESC]</a:t>
            </a:r>
          </a:p>
          <a:p>
            <a:endParaRPr lang="en-IN" sz="2400" dirty="0">
              <a:solidFill>
                <a:srgbClr val="C00000"/>
              </a:solidFill>
              <a:latin typeface="Work Sans" pitchFamily="2" charset="0"/>
            </a:endParaRPr>
          </a:p>
          <a:p>
            <a:r>
              <a:rPr lang="en-IN" sz="2400" dirty="0">
                <a:solidFill>
                  <a:srgbClr val="C00000"/>
                </a:solidFill>
                <a:latin typeface="Work Sans" pitchFamily="2" charset="0"/>
              </a:rPr>
              <a:t>OFFSET </a:t>
            </a:r>
            <a:r>
              <a:rPr lang="en-IN" sz="2400" dirty="0" err="1">
                <a:solidFill>
                  <a:srgbClr val="C00000"/>
                </a:solidFill>
                <a:latin typeface="Work Sans" pitchFamily="2" charset="0"/>
              </a:rPr>
              <a:t>offset_row_count</a:t>
            </a:r>
            <a:r>
              <a:rPr lang="en-IN" sz="2400" dirty="0">
                <a:solidFill>
                  <a:srgbClr val="C00000"/>
                </a:solidFill>
                <a:latin typeface="Work Sans" pitchFamily="2" charset="0"/>
              </a:rPr>
              <a:t> {ROW | ROWS}</a:t>
            </a:r>
          </a:p>
          <a:p>
            <a:endParaRPr lang="en-IN" sz="2400" dirty="0">
              <a:solidFill>
                <a:srgbClr val="C00000"/>
              </a:solidFill>
              <a:latin typeface="Work Sans" pitchFamily="2" charset="0"/>
            </a:endParaRPr>
          </a:p>
          <a:p>
            <a:r>
              <a:rPr lang="en-IN" sz="2400" dirty="0">
                <a:solidFill>
                  <a:srgbClr val="C00000"/>
                </a:solidFill>
                <a:latin typeface="Work Sans" pitchFamily="2" charset="0"/>
              </a:rPr>
              <a:t>FETCH {FIRST | NEXT} </a:t>
            </a:r>
            <a:r>
              <a:rPr lang="en-IN" sz="2400" dirty="0" err="1">
                <a:solidFill>
                  <a:srgbClr val="C00000"/>
                </a:solidFill>
                <a:latin typeface="Work Sans" pitchFamily="2" charset="0"/>
              </a:rPr>
              <a:t>fetch_row_count</a:t>
            </a:r>
            <a:r>
              <a:rPr lang="en-IN" sz="2400" dirty="0">
                <a:solidFill>
                  <a:srgbClr val="C00000"/>
                </a:solidFill>
                <a:latin typeface="Work Sans" pitchFamily="2" charset="0"/>
              </a:rPr>
              <a:t> {ROW | ROWS} ONLY</a:t>
            </a:r>
          </a:p>
        </p:txBody>
      </p:sp>
    </p:spTree>
    <p:extLst>
      <p:ext uri="{BB962C8B-B14F-4D97-AF65-F5344CB8AC3E}">
        <p14:creationId xmlns:p14="http://schemas.microsoft.com/office/powerpoint/2010/main" val="142448436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761304" y="2254155"/>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a:t>
            </a:r>
          </a:p>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STATEMENT</a:t>
            </a: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Offset Fetch</a:t>
            </a:r>
          </a:p>
        </p:txBody>
      </p:sp>
      <p:sp>
        <p:nvSpPr>
          <p:cNvPr id="3" name="TextBox 2">
            <a:extLst>
              <a:ext uri="{FF2B5EF4-FFF2-40B4-BE49-F238E27FC236}">
                <a16:creationId xmlns:a16="http://schemas.microsoft.com/office/drawing/2014/main" id="{09ED13DF-FA57-BC82-F003-2A22F7CAE7FE}"/>
              </a:ext>
            </a:extLst>
          </p:cNvPr>
          <p:cNvSpPr txBox="1"/>
          <p:nvPr/>
        </p:nvSpPr>
        <p:spPr>
          <a:xfrm>
            <a:off x="408038" y="1346537"/>
            <a:ext cx="11375923" cy="452431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The </a:t>
            </a:r>
            <a:r>
              <a:rPr lang="en-US" sz="2400" b="1" dirty="0">
                <a:solidFill>
                  <a:srgbClr val="002060"/>
                </a:solidFill>
                <a:latin typeface="Work Sans" pitchFamily="2" charset="0"/>
              </a:rPr>
              <a:t>OFFSET clause </a:t>
            </a:r>
            <a:r>
              <a:rPr lang="en-US" sz="2400" dirty="0">
                <a:solidFill>
                  <a:srgbClr val="002060"/>
                </a:solidFill>
                <a:latin typeface="Work Sans" pitchFamily="2" charset="0"/>
              </a:rPr>
              <a:t>specifies the number of rows to skip before starting to return rows from the query. The </a:t>
            </a:r>
            <a:r>
              <a:rPr lang="en-US" sz="2400" b="1" dirty="0" err="1">
                <a:solidFill>
                  <a:srgbClr val="002060"/>
                </a:solidFill>
                <a:latin typeface="Work Sans" pitchFamily="2" charset="0"/>
              </a:rPr>
              <a:t>offset_row_count</a:t>
            </a:r>
            <a:r>
              <a:rPr lang="en-US" sz="2400" b="1" dirty="0">
                <a:solidFill>
                  <a:srgbClr val="002060"/>
                </a:solidFill>
                <a:latin typeface="Work Sans" pitchFamily="2" charset="0"/>
              </a:rPr>
              <a:t> </a:t>
            </a:r>
            <a:r>
              <a:rPr lang="en-US" sz="2400" dirty="0">
                <a:solidFill>
                  <a:srgbClr val="002060"/>
                </a:solidFill>
                <a:latin typeface="Work Sans" pitchFamily="2" charset="0"/>
              </a:rPr>
              <a:t>can be a constant, variable, or parameter that is greater or equal to zero.</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The </a:t>
            </a:r>
            <a:r>
              <a:rPr lang="en-US" sz="2400" b="1" dirty="0">
                <a:solidFill>
                  <a:srgbClr val="002060"/>
                </a:solidFill>
                <a:latin typeface="Work Sans" pitchFamily="2" charset="0"/>
              </a:rPr>
              <a:t>FETCH</a:t>
            </a:r>
            <a:r>
              <a:rPr lang="en-US" sz="2400" dirty="0">
                <a:solidFill>
                  <a:srgbClr val="002060"/>
                </a:solidFill>
                <a:latin typeface="Work Sans" pitchFamily="2" charset="0"/>
              </a:rPr>
              <a:t> clause specifies the number of rows to return after the </a:t>
            </a:r>
            <a:r>
              <a:rPr lang="en-US" sz="2400" b="1" dirty="0">
                <a:solidFill>
                  <a:srgbClr val="002060"/>
                </a:solidFill>
                <a:latin typeface="Work Sans" pitchFamily="2" charset="0"/>
              </a:rPr>
              <a:t>OFFSET </a:t>
            </a:r>
            <a:r>
              <a:rPr lang="en-US" sz="2400" dirty="0">
                <a:solidFill>
                  <a:srgbClr val="002060"/>
                </a:solidFill>
                <a:latin typeface="Work Sans" pitchFamily="2" charset="0"/>
              </a:rPr>
              <a:t>clause has been processed. The </a:t>
            </a:r>
            <a:r>
              <a:rPr lang="en-US" sz="2400" b="1" dirty="0" err="1">
                <a:solidFill>
                  <a:srgbClr val="002060"/>
                </a:solidFill>
                <a:latin typeface="Work Sans" pitchFamily="2" charset="0"/>
              </a:rPr>
              <a:t>offset_row_count</a:t>
            </a:r>
            <a:r>
              <a:rPr lang="en-US" sz="2400" b="1" dirty="0">
                <a:solidFill>
                  <a:srgbClr val="002060"/>
                </a:solidFill>
                <a:latin typeface="Work Sans" pitchFamily="2" charset="0"/>
              </a:rPr>
              <a:t> </a:t>
            </a:r>
            <a:r>
              <a:rPr lang="en-US" sz="2400" dirty="0">
                <a:solidFill>
                  <a:srgbClr val="002060"/>
                </a:solidFill>
                <a:latin typeface="Work Sans" pitchFamily="2" charset="0"/>
              </a:rPr>
              <a:t>can a constant, variable or scalar that is greater or equal to one.</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The </a:t>
            </a:r>
            <a:r>
              <a:rPr lang="en-US" sz="2400" b="1" dirty="0">
                <a:solidFill>
                  <a:srgbClr val="002060"/>
                </a:solidFill>
                <a:latin typeface="Work Sans" pitchFamily="2" charset="0"/>
              </a:rPr>
              <a:t>OFFSET</a:t>
            </a:r>
            <a:r>
              <a:rPr lang="en-US" sz="2400" dirty="0">
                <a:solidFill>
                  <a:srgbClr val="002060"/>
                </a:solidFill>
                <a:latin typeface="Work Sans" pitchFamily="2" charset="0"/>
              </a:rPr>
              <a:t> clause is mandatory while the</a:t>
            </a:r>
            <a:r>
              <a:rPr lang="en-US" sz="2400" b="1" dirty="0">
                <a:solidFill>
                  <a:srgbClr val="002060"/>
                </a:solidFill>
                <a:latin typeface="Work Sans" pitchFamily="2" charset="0"/>
              </a:rPr>
              <a:t> FETCH </a:t>
            </a:r>
            <a:r>
              <a:rPr lang="en-US" sz="2400" dirty="0">
                <a:solidFill>
                  <a:srgbClr val="002060"/>
                </a:solidFill>
                <a:latin typeface="Work Sans" pitchFamily="2" charset="0"/>
              </a:rPr>
              <a:t>clause is optional. Also, the FIRST and NEXT are synonyms respectively so you can use them interchangeably. Similarly, you can use the FIRST and NEXT interchangeably.</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1289182730"/>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4" name="Rectangle 3">
            <a:extLst>
              <a:ext uri="{FF2B5EF4-FFF2-40B4-BE49-F238E27FC236}">
                <a16:creationId xmlns:a16="http://schemas.microsoft.com/office/drawing/2014/main" id="{424B2292-0A16-BDC8-701B-44E1EAF1B13B}"/>
              </a:ext>
            </a:extLst>
          </p:cNvPr>
          <p:cNvSpPr/>
          <p:nvPr/>
        </p:nvSpPr>
        <p:spPr>
          <a:xfrm>
            <a:off x="8761304" y="2254155"/>
            <a:ext cx="3430696" cy="1387880"/>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a:t>
            </a:r>
          </a:p>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STATEMENT</a:t>
            </a: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Offset Fetch</a:t>
            </a:r>
          </a:p>
        </p:txBody>
      </p:sp>
      <p:pic>
        <p:nvPicPr>
          <p:cNvPr id="2" name="Picture 1">
            <a:extLst>
              <a:ext uri="{FF2B5EF4-FFF2-40B4-BE49-F238E27FC236}">
                <a16:creationId xmlns:a16="http://schemas.microsoft.com/office/drawing/2014/main" id="{63A69B2A-9ACA-2461-59F1-D6A816F176E5}"/>
              </a:ext>
            </a:extLst>
          </p:cNvPr>
          <p:cNvPicPr>
            <a:picLocks noChangeAspect="1"/>
          </p:cNvPicPr>
          <p:nvPr/>
        </p:nvPicPr>
        <p:blipFill>
          <a:blip r:embed="rId2"/>
          <a:stretch>
            <a:fillRect/>
          </a:stretch>
        </p:blipFill>
        <p:spPr>
          <a:xfrm>
            <a:off x="4015786" y="1326586"/>
            <a:ext cx="4160428" cy="5179308"/>
          </a:xfrm>
          <a:prstGeom prst="rect">
            <a:avLst/>
          </a:prstGeom>
        </p:spPr>
      </p:pic>
    </p:spTree>
    <p:extLst>
      <p:ext uri="{BB962C8B-B14F-4D97-AF65-F5344CB8AC3E}">
        <p14:creationId xmlns:p14="http://schemas.microsoft.com/office/powerpoint/2010/main" val="334731946"/>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 TOP</a:t>
            </a:r>
          </a:p>
        </p:txBody>
      </p:sp>
      <p:sp>
        <p:nvSpPr>
          <p:cNvPr id="3" name="TextBox 2">
            <a:extLst>
              <a:ext uri="{FF2B5EF4-FFF2-40B4-BE49-F238E27FC236}">
                <a16:creationId xmlns:a16="http://schemas.microsoft.com/office/drawing/2014/main" id="{172AD8C8-70D4-2CD9-F24D-DD2DC4DADB55}"/>
              </a:ext>
            </a:extLst>
          </p:cNvPr>
          <p:cNvSpPr txBox="1"/>
          <p:nvPr/>
        </p:nvSpPr>
        <p:spPr>
          <a:xfrm>
            <a:off x="658761" y="1469325"/>
            <a:ext cx="11041626" cy="830997"/>
          </a:xfrm>
          <a:prstGeom prst="rect">
            <a:avLst/>
          </a:prstGeom>
          <a:noFill/>
        </p:spPr>
        <p:txBody>
          <a:bodyPr wrap="square">
            <a:spAutoFit/>
          </a:bodyPr>
          <a:lstStyle/>
          <a:p>
            <a:r>
              <a:rPr lang="en-US" sz="2400" dirty="0">
                <a:solidFill>
                  <a:srgbClr val="002060"/>
                </a:solidFill>
                <a:latin typeface="Work Sans" pitchFamily="2" charset="0"/>
              </a:rPr>
              <a:t>The SELECT TOP clause allows you to limit the number of rows or percentage of rows returned in a query result set.</a:t>
            </a:r>
            <a:endParaRPr lang="en-IN" sz="2400" dirty="0">
              <a:solidFill>
                <a:srgbClr val="002060"/>
              </a:solidFill>
              <a:latin typeface="Work Sans" pitchFamily="2" charset="0"/>
            </a:endParaRPr>
          </a:p>
        </p:txBody>
      </p:sp>
      <p:sp>
        <p:nvSpPr>
          <p:cNvPr id="9" name="TextBox 8">
            <a:extLst>
              <a:ext uri="{FF2B5EF4-FFF2-40B4-BE49-F238E27FC236}">
                <a16:creationId xmlns:a16="http://schemas.microsoft.com/office/drawing/2014/main" id="{060F7C0E-0FAC-B49E-562B-EC8FBCED6F5B}"/>
              </a:ext>
            </a:extLst>
          </p:cNvPr>
          <p:cNvSpPr txBox="1"/>
          <p:nvPr/>
        </p:nvSpPr>
        <p:spPr>
          <a:xfrm>
            <a:off x="3131574" y="3262217"/>
            <a:ext cx="6096000" cy="2308324"/>
          </a:xfrm>
          <a:prstGeom prst="rect">
            <a:avLst/>
          </a:prstGeom>
          <a:noFill/>
        </p:spPr>
        <p:txBody>
          <a:bodyPr wrap="square">
            <a:spAutoFit/>
          </a:bodyPr>
          <a:lstStyle/>
          <a:p>
            <a:r>
              <a:rPr lang="en-US" sz="2400" dirty="0">
                <a:solidFill>
                  <a:srgbClr val="C00000"/>
                </a:solidFill>
                <a:latin typeface="Work Sans" pitchFamily="2" charset="0"/>
              </a:rPr>
              <a:t>SELECT TOP (expression) [PERCENT]</a:t>
            </a:r>
          </a:p>
          <a:p>
            <a:r>
              <a:rPr lang="en-US" sz="2400" dirty="0">
                <a:solidFill>
                  <a:srgbClr val="C00000"/>
                </a:solidFill>
                <a:latin typeface="Work Sans" pitchFamily="2" charset="0"/>
              </a:rPr>
              <a:t>    [WITH TIES]</a:t>
            </a:r>
          </a:p>
          <a:p>
            <a:r>
              <a:rPr lang="en-US" sz="2400" dirty="0">
                <a:solidFill>
                  <a:srgbClr val="C00000"/>
                </a:solidFill>
                <a:latin typeface="Work Sans" pitchFamily="2" charset="0"/>
              </a:rPr>
              <a:t>FROM </a:t>
            </a:r>
          </a:p>
          <a:p>
            <a:r>
              <a:rPr lang="en-US" sz="2400" dirty="0">
                <a:solidFill>
                  <a:srgbClr val="C00000"/>
                </a:solidFill>
                <a:latin typeface="Work Sans" pitchFamily="2" charset="0"/>
              </a:rPr>
              <a:t>    </a:t>
            </a:r>
            <a:r>
              <a:rPr lang="en-US" sz="2400" dirty="0" err="1">
                <a:solidFill>
                  <a:srgbClr val="C00000"/>
                </a:solidFill>
                <a:latin typeface="Work Sans" pitchFamily="2" charset="0"/>
              </a:rPr>
              <a:t>table_name</a:t>
            </a:r>
            <a:endParaRPr lang="en-US" sz="2400" dirty="0">
              <a:solidFill>
                <a:srgbClr val="C00000"/>
              </a:solidFill>
              <a:latin typeface="Work Sans" pitchFamily="2" charset="0"/>
            </a:endParaRPr>
          </a:p>
          <a:p>
            <a:r>
              <a:rPr lang="en-US" sz="2400" dirty="0">
                <a:solidFill>
                  <a:srgbClr val="C00000"/>
                </a:solidFill>
                <a:latin typeface="Work Sans" pitchFamily="2" charset="0"/>
              </a:rPr>
              <a:t>ORDER BY </a:t>
            </a:r>
          </a:p>
          <a:p>
            <a:r>
              <a:rPr lang="en-US" sz="2400" dirty="0">
                <a:solidFill>
                  <a:srgbClr val="C00000"/>
                </a:solidFill>
                <a:latin typeface="Work Sans" pitchFamily="2" charset="0"/>
              </a:rPr>
              <a:t>    </a:t>
            </a:r>
            <a:r>
              <a:rPr lang="en-US" sz="2400" dirty="0" err="1">
                <a:solidFill>
                  <a:srgbClr val="C00000"/>
                </a:solidFill>
                <a:latin typeface="Work Sans" pitchFamily="2" charset="0"/>
              </a:rPr>
              <a:t>column_name</a:t>
            </a:r>
            <a:r>
              <a:rPr lang="en-US" sz="2400" dirty="0">
                <a:solidFill>
                  <a:srgbClr val="C00000"/>
                </a:solidFill>
                <a:latin typeface="Work Sans" pitchFamily="2" charset="0"/>
              </a:rPr>
              <a:t>;</a:t>
            </a:r>
          </a:p>
        </p:txBody>
      </p:sp>
    </p:spTree>
    <p:extLst>
      <p:ext uri="{BB962C8B-B14F-4D97-AF65-F5344CB8AC3E}">
        <p14:creationId xmlns:p14="http://schemas.microsoft.com/office/powerpoint/2010/main" val="37761569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85192" y="616182"/>
            <a:ext cx="597987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DBMS Advantages over File System</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5BD1357-0922-0556-5315-42A9CEB9E717}"/>
              </a:ext>
            </a:extLst>
          </p:cNvPr>
          <p:cNvSpPr txBox="1"/>
          <p:nvPr/>
        </p:nvSpPr>
        <p:spPr>
          <a:xfrm>
            <a:off x="2371279" y="1722545"/>
            <a:ext cx="6713728" cy="4154984"/>
          </a:xfrm>
          <a:prstGeom prst="rect">
            <a:avLst/>
          </a:prstGeom>
          <a:noFill/>
        </p:spPr>
        <p:txBody>
          <a:bodyPr wrap="square">
            <a:spAutoFit/>
          </a:bodyPr>
          <a:lstStyle>
            <a:defPPr>
              <a:defRPr lang="fr-FR"/>
            </a:defPPr>
            <a:lvl1pPr>
              <a:defRPr sz="2400">
                <a:solidFill>
                  <a:srgbClr val="002060"/>
                </a:solidFill>
                <a:latin typeface="Work Sans" pitchFamily="2" charset="0"/>
              </a:defRPr>
            </a:lvl1pPr>
          </a:lstStyle>
          <a:p>
            <a:pPr marL="342900" indent="-342900">
              <a:buFont typeface="Arial" panose="020B0604020202020204" pitchFamily="34" charset="0"/>
              <a:buChar char="•"/>
            </a:pPr>
            <a:r>
              <a:rPr lang="en-US" dirty="0"/>
              <a:t>Data Redundancy and  Inconsistency</a:t>
            </a:r>
          </a:p>
          <a:p>
            <a:pPr marL="342900" indent="-342900">
              <a:buFont typeface="Arial" panose="020B0604020202020204" pitchFamily="34" charset="0"/>
              <a:buChar char="•"/>
            </a:pPr>
            <a:r>
              <a:rPr lang="en-US" dirty="0"/>
              <a:t>Data Sharing:</a:t>
            </a:r>
          </a:p>
          <a:p>
            <a:pPr marL="342900" indent="-342900">
              <a:buFont typeface="Arial" panose="020B0604020202020204" pitchFamily="34" charset="0"/>
              <a:buChar char="•"/>
            </a:pPr>
            <a:r>
              <a:rPr lang="en-US" dirty="0"/>
              <a:t>Data Concurrency:</a:t>
            </a:r>
          </a:p>
          <a:p>
            <a:pPr marL="342900" indent="-342900">
              <a:buFont typeface="Arial" panose="020B0604020202020204" pitchFamily="34" charset="0"/>
              <a:buChar char="•"/>
            </a:pPr>
            <a:r>
              <a:rPr lang="en-US" dirty="0"/>
              <a:t>Data Searching</a:t>
            </a:r>
          </a:p>
          <a:p>
            <a:pPr marL="342900" indent="-342900">
              <a:buFont typeface="Arial" panose="020B0604020202020204" pitchFamily="34" charset="0"/>
              <a:buChar char="•"/>
            </a:pPr>
            <a:r>
              <a:rPr lang="en-US" dirty="0"/>
              <a:t>Data Integrity</a:t>
            </a:r>
          </a:p>
          <a:p>
            <a:pPr marL="342900" indent="-342900">
              <a:buFont typeface="Arial" panose="020B0604020202020204" pitchFamily="34" charset="0"/>
              <a:buChar char="•"/>
            </a:pPr>
            <a:r>
              <a:rPr lang="en-US" dirty="0"/>
              <a:t>Data Security</a:t>
            </a:r>
          </a:p>
          <a:p>
            <a:pPr marL="342900" indent="-342900">
              <a:buFont typeface="Arial" panose="020B0604020202020204" pitchFamily="34" charset="0"/>
              <a:buChar char="•"/>
            </a:pPr>
            <a:r>
              <a:rPr lang="en-US" dirty="0"/>
              <a:t>System Crashing</a:t>
            </a:r>
          </a:p>
          <a:p>
            <a:pPr marL="342900" indent="-342900">
              <a:buFont typeface="Arial" panose="020B0604020202020204" pitchFamily="34" charset="0"/>
              <a:buChar char="•"/>
            </a:pPr>
            <a:r>
              <a:rPr lang="en-US" dirty="0"/>
              <a:t>Backup</a:t>
            </a:r>
          </a:p>
          <a:p>
            <a:pPr marL="342900" indent="-342900">
              <a:buFont typeface="Arial" panose="020B0604020202020204" pitchFamily="34" charset="0"/>
              <a:buChar char="•"/>
            </a:pPr>
            <a:r>
              <a:rPr lang="en-US" dirty="0"/>
              <a:t>Interfaces</a:t>
            </a:r>
          </a:p>
          <a:p>
            <a:pPr marL="342900" indent="-342900">
              <a:buFont typeface="Arial" panose="020B0604020202020204" pitchFamily="34" charset="0"/>
              <a:buChar char="•"/>
            </a:pPr>
            <a:r>
              <a:rPr lang="en-US" dirty="0"/>
              <a:t>Maintenance</a:t>
            </a:r>
          </a:p>
          <a:p>
            <a:endParaRPr lang="en-IN" dirty="0"/>
          </a:p>
        </p:txBody>
      </p:sp>
    </p:spTree>
    <p:extLst>
      <p:ext uri="{BB962C8B-B14F-4D97-AF65-F5344CB8AC3E}">
        <p14:creationId xmlns:p14="http://schemas.microsoft.com/office/powerpoint/2010/main" val="3057028302"/>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SELECT DISTINCT</a:t>
            </a:r>
          </a:p>
        </p:txBody>
      </p:sp>
      <p:sp>
        <p:nvSpPr>
          <p:cNvPr id="3" name="TextBox 2">
            <a:extLst>
              <a:ext uri="{FF2B5EF4-FFF2-40B4-BE49-F238E27FC236}">
                <a16:creationId xmlns:a16="http://schemas.microsoft.com/office/drawing/2014/main" id="{172AD8C8-70D4-2CD9-F24D-DD2DC4DADB55}"/>
              </a:ext>
            </a:extLst>
          </p:cNvPr>
          <p:cNvSpPr txBox="1"/>
          <p:nvPr/>
        </p:nvSpPr>
        <p:spPr>
          <a:xfrm>
            <a:off x="658761" y="1469325"/>
            <a:ext cx="11041626" cy="830997"/>
          </a:xfrm>
          <a:prstGeom prst="rect">
            <a:avLst/>
          </a:prstGeom>
          <a:noFill/>
        </p:spPr>
        <p:txBody>
          <a:bodyPr wrap="square">
            <a:spAutoFit/>
          </a:bodyPr>
          <a:lstStyle/>
          <a:p>
            <a:r>
              <a:rPr lang="en-US" sz="2400" dirty="0">
                <a:solidFill>
                  <a:srgbClr val="002060"/>
                </a:solidFill>
                <a:latin typeface="Work Sans" pitchFamily="2" charset="0"/>
              </a:rPr>
              <a:t>The SELECT TOP clause allows you to limit the number of rows or percentage of rows returned in a query result set.</a:t>
            </a:r>
            <a:endParaRPr lang="en-IN" sz="2400" dirty="0">
              <a:solidFill>
                <a:srgbClr val="002060"/>
              </a:solidFill>
              <a:latin typeface="Work Sans" pitchFamily="2" charset="0"/>
            </a:endParaRPr>
          </a:p>
        </p:txBody>
      </p:sp>
      <p:sp>
        <p:nvSpPr>
          <p:cNvPr id="9" name="TextBox 8">
            <a:extLst>
              <a:ext uri="{FF2B5EF4-FFF2-40B4-BE49-F238E27FC236}">
                <a16:creationId xmlns:a16="http://schemas.microsoft.com/office/drawing/2014/main" id="{060F7C0E-0FAC-B49E-562B-EC8FBCED6F5B}"/>
              </a:ext>
            </a:extLst>
          </p:cNvPr>
          <p:cNvSpPr txBox="1"/>
          <p:nvPr/>
        </p:nvSpPr>
        <p:spPr>
          <a:xfrm>
            <a:off x="3131574" y="3262217"/>
            <a:ext cx="6096000" cy="2308324"/>
          </a:xfrm>
          <a:prstGeom prst="rect">
            <a:avLst/>
          </a:prstGeom>
          <a:noFill/>
        </p:spPr>
        <p:txBody>
          <a:bodyPr wrap="square">
            <a:spAutoFit/>
          </a:bodyPr>
          <a:lstStyle/>
          <a:p>
            <a:r>
              <a:rPr lang="en-US" sz="2400" dirty="0">
                <a:solidFill>
                  <a:srgbClr val="C00000"/>
                </a:solidFill>
                <a:latin typeface="Work Sans" pitchFamily="2" charset="0"/>
              </a:rPr>
              <a:t>SELECT DISTINCT</a:t>
            </a:r>
          </a:p>
          <a:p>
            <a:r>
              <a:rPr lang="en-US" sz="2400" dirty="0">
                <a:solidFill>
                  <a:srgbClr val="C00000"/>
                </a:solidFill>
                <a:latin typeface="Work Sans" pitchFamily="2" charset="0"/>
              </a:rPr>
              <a:t>	column_name1,</a:t>
            </a:r>
          </a:p>
          <a:p>
            <a:r>
              <a:rPr lang="en-US" sz="2400" dirty="0">
                <a:solidFill>
                  <a:srgbClr val="C00000"/>
                </a:solidFill>
                <a:latin typeface="Work Sans" pitchFamily="2" charset="0"/>
              </a:rPr>
              <a:t>	column_name2 ,</a:t>
            </a:r>
          </a:p>
          <a:p>
            <a:r>
              <a:rPr lang="en-US" sz="2400" dirty="0">
                <a:solidFill>
                  <a:srgbClr val="C00000"/>
                </a:solidFill>
                <a:latin typeface="Work Sans" pitchFamily="2" charset="0"/>
              </a:rPr>
              <a:t>	...</a:t>
            </a:r>
          </a:p>
          <a:p>
            <a:r>
              <a:rPr lang="en-US" sz="2400" dirty="0">
                <a:solidFill>
                  <a:srgbClr val="C00000"/>
                </a:solidFill>
                <a:latin typeface="Work Sans" pitchFamily="2" charset="0"/>
              </a:rPr>
              <a:t>FROM</a:t>
            </a:r>
          </a:p>
          <a:p>
            <a:r>
              <a:rPr lang="en-US" sz="2400" dirty="0">
                <a:solidFill>
                  <a:srgbClr val="C00000"/>
                </a:solidFill>
                <a:latin typeface="Work Sans" pitchFamily="2" charset="0"/>
              </a:rPr>
              <a:t>	</a:t>
            </a:r>
            <a:r>
              <a:rPr lang="en-US" sz="2400" dirty="0" err="1">
                <a:solidFill>
                  <a:srgbClr val="C00000"/>
                </a:solidFill>
                <a:latin typeface="Work Sans" pitchFamily="2" charset="0"/>
              </a:rPr>
              <a:t>table_name</a:t>
            </a:r>
            <a:r>
              <a:rPr lang="en-US" sz="2400" dirty="0">
                <a:solidFill>
                  <a:srgbClr val="C00000"/>
                </a:solidFill>
                <a:latin typeface="Work Sans" pitchFamily="2" charset="0"/>
              </a:rPr>
              <a:t>;</a:t>
            </a:r>
          </a:p>
        </p:txBody>
      </p:sp>
    </p:spTree>
    <p:extLst>
      <p:ext uri="{BB962C8B-B14F-4D97-AF65-F5344CB8AC3E}">
        <p14:creationId xmlns:p14="http://schemas.microsoft.com/office/powerpoint/2010/main" val="3341309137"/>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WHERE CLAUSE</a:t>
            </a:r>
          </a:p>
        </p:txBody>
      </p:sp>
      <p:sp>
        <p:nvSpPr>
          <p:cNvPr id="3" name="TextBox 2">
            <a:extLst>
              <a:ext uri="{FF2B5EF4-FFF2-40B4-BE49-F238E27FC236}">
                <a16:creationId xmlns:a16="http://schemas.microsoft.com/office/drawing/2014/main" id="{172AD8C8-70D4-2CD9-F24D-DD2DC4DADB55}"/>
              </a:ext>
            </a:extLst>
          </p:cNvPr>
          <p:cNvSpPr txBox="1"/>
          <p:nvPr/>
        </p:nvSpPr>
        <p:spPr>
          <a:xfrm>
            <a:off x="658761" y="1469325"/>
            <a:ext cx="11041626" cy="1200329"/>
          </a:xfrm>
          <a:prstGeom prst="rect">
            <a:avLst/>
          </a:prstGeom>
          <a:noFill/>
        </p:spPr>
        <p:txBody>
          <a:bodyPr wrap="square">
            <a:spAutoFit/>
          </a:bodyPr>
          <a:lstStyle/>
          <a:p>
            <a:r>
              <a:rPr lang="en-US" sz="2400" dirty="0">
                <a:solidFill>
                  <a:srgbClr val="002060"/>
                </a:solidFill>
                <a:latin typeface="Work Sans" pitchFamily="2" charset="0"/>
              </a:rPr>
              <a:t>In the WHERE clause, you specify a search condition to filter rows returned by the FROM clause. The WHERE clause only returns the rows that cause the search condition to evaluate to TRUE.</a:t>
            </a:r>
            <a:endParaRPr lang="en-IN" sz="2400" dirty="0">
              <a:solidFill>
                <a:srgbClr val="002060"/>
              </a:solidFill>
              <a:latin typeface="Work Sans" pitchFamily="2" charset="0"/>
            </a:endParaRPr>
          </a:p>
        </p:txBody>
      </p:sp>
      <p:sp>
        <p:nvSpPr>
          <p:cNvPr id="9" name="TextBox 8">
            <a:extLst>
              <a:ext uri="{FF2B5EF4-FFF2-40B4-BE49-F238E27FC236}">
                <a16:creationId xmlns:a16="http://schemas.microsoft.com/office/drawing/2014/main" id="{060F7C0E-0FAC-B49E-562B-EC8FBCED6F5B}"/>
              </a:ext>
            </a:extLst>
          </p:cNvPr>
          <p:cNvSpPr txBox="1"/>
          <p:nvPr/>
        </p:nvSpPr>
        <p:spPr>
          <a:xfrm>
            <a:off x="3131574" y="3262217"/>
            <a:ext cx="6096000" cy="2308324"/>
          </a:xfrm>
          <a:prstGeom prst="rect">
            <a:avLst/>
          </a:prstGeom>
          <a:noFill/>
        </p:spPr>
        <p:txBody>
          <a:bodyPr wrap="square">
            <a:spAutoFit/>
          </a:bodyPr>
          <a:lstStyle/>
          <a:p>
            <a:r>
              <a:rPr lang="en-US" sz="2400" dirty="0">
                <a:solidFill>
                  <a:srgbClr val="C00000"/>
                </a:solidFill>
                <a:latin typeface="Work Sans" pitchFamily="2" charset="0"/>
              </a:rPr>
              <a:t>SELECT</a:t>
            </a:r>
          </a:p>
          <a:p>
            <a:r>
              <a:rPr lang="en-US" sz="2400" dirty="0">
                <a:solidFill>
                  <a:srgbClr val="C00000"/>
                </a:solidFill>
                <a:latin typeface="Work Sans" pitchFamily="2" charset="0"/>
              </a:rPr>
              <a:t>    </a:t>
            </a:r>
            <a:r>
              <a:rPr lang="en-US" sz="2400" dirty="0" err="1">
                <a:solidFill>
                  <a:srgbClr val="C00000"/>
                </a:solidFill>
                <a:latin typeface="Work Sans" pitchFamily="2" charset="0"/>
              </a:rPr>
              <a:t>select_list</a:t>
            </a:r>
            <a:endParaRPr lang="en-US" sz="2400" dirty="0">
              <a:solidFill>
                <a:srgbClr val="C00000"/>
              </a:solidFill>
              <a:latin typeface="Work Sans" pitchFamily="2" charset="0"/>
            </a:endParaRPr>
          </a:p>
          <a:p>
            <a:r>
              <a:rPr lang="en-US" sz="2400" dirty="0">
                <a:solidFill>
                  <a:srgbClr val="C00000"/>
                </a:solidFill>
                <a:latin typeface="Work Sans" pitchFamily="2" charset="0"/>
              </a:rPr>
              <a:t>FROM</a:t>
            </a:r>
          </a:p>
          <a:p>
            <a:r>
              <a:rPr lang="en-US" sz="2400" dirty="0">
                <a:solidFill>
                  <a:srgbClr val="C00000"/>
                </a:solidFill>
                <a:latin typeface="Work Sans" pitchFamily="2" charset="0"/>
              </a:rPr>
              <a:t>    </a:t>
            </a:r>
            <a:r>
              <a:rPr lang="en-US" sz="2400" dirty="0" err="1">
                <a:solidFill>
                  <a:srgbClr val="C00000"/>
                </a:solidFill>
                <a:latin typeface="Work Sans" pitchFamily="2" charset="0"/>
              </a:rPr>
              <a:t>table_name</a:t>
            </a:r>
            <a:endParaRPr lang="en-US" sz="2400" dirty="0">
              <a:solidFill>
                <a:srgbClr val="C00000"/>
              </a:solidFill>
              <a:latin typeface="Work Sans" pitchFamily="2" charset="0"/>
            </a:endParaRPr>
          </a:p>
          <a:p>
            <a:r>
              <a:rPr lang="en-US" sz="2400" dirty="0">
                <a:solidFill>
                  <a:srgbClr val="C00000"/>
                </a:solidFill>
                <a:latin typeface="Work Sans" pitchFamily="2" charset="0"/>
              </a:rPr>
              <a:t>WHERE</a:t>
            </a:r>
          </a:p>
          <a:p>
            <a:r>
              <a:rPr lang="en-US" sz="2400" dirty="0">
                <a:solidFill>
                  <a:srgbClr val="C00000"/>
                </a:solidFill>
                <a:latin typeface="Work Sans" pitchFamily="2" charset="0"/>
              </a:rPr>
              <a:t>    </a:t>
            </a:r>
            <a:r>
              <a:rPr lang="en-US" sz="2400" dirty="0" err="1">
                <a:solidFill>
                  <a:srgbClr val="C00000"/>
                </a:solidFill>
                <a:latin typeface="Work Sans" pitchFamily="2" charset="0"/>
              </a:rPr>
              <a:t>search_condition</a:t>
            </a:r>
            <a:r>
              <a:rPr lang="en-US" sz="2400" dirty="0">
                <a:solidFill>
                  <a:srgbClr val="C00000"/>
                </a:solidFill>
                <a:latin typeface="Work Sans" pitchFamily="2" charset="0"/>
              </a:rPr>
              <a:t>;</a:t>
            </a:r>
          </a:p>
        </p:txBody>
      </p:sp>
    </p:spTree>
    <p:extLst>
      <p:ext uri="{BB962C8B-B14F-4D97-AF65-F5344CB8AC3E}">
        <p14:creationId xmlns:p14="http://schemas.microsoft.com/office/powerpoint/2010/main" val="19792312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3386940" y="237929"/>
            <a:ext cx="4917303"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WHERE CLAUSE</a:t>
            </a:r>
          </a:p>
        </p:txBody>
      </p:sp>
      <p:sp>
        <p:nvSpPr>
          <p:cNvPr id="3" name="TextBox 2">
            <a:extLst>
              <a:ext uri="{FF2B5EF4-FFF2-40B4-BE49-F238E27FC236}">
                <a16:creationId xmlns:a16="http://schemas.microsoft.com/office/drawing/2014/main" id="{172AD8C8-70D4-2CD9-F24D-DD2DC4DADB55}"/>
              </a:ext>
            </a:extLst>
          </p:cNvPr>
          <p:cNvSpPr txBox="1"/>
          <p:nvPr/>
        </p:nvSpPr>
        <p:spPr>
          <a:xfrm>
            <a:off x="658761" y="1469325"/>
            <a:ext cx="11041626" cy="1200329"/>
          </a:xfrm>
          <a:prstGeom prst="rect">
            <a:avLst/>
          </a:prstGeom>
          <a:noFill/>
        </p:spPr>
        <p:txBody>
          <a:bodyPr wrap="square">
            <a:spAutoFit/>
          </a:bodyPr>
          <a:lstStyle/>
          <a:p>
            <a:r>
              <a:rPr lang="en-US" sz="2400" dirty="0">
                <a:solidFill>
                  <a:srgbClr val="002060"/>
                </a:solidFill>
                <a:latin typeface="Work Sans" pitchFamily="2" charset="0"/>
              </a:rPr>
              <a:t>In the WHERE clause, you specify a search condition to filter rows returned by the FROM clause. The WHERE clause only returns the rows that cause the search condition to evaluate to TRUE.</a:t>
            </a:r>
            <a:endParaRPr lang="en-IN" sz="2400" dirty="0">
              <a:solidFill>
                <a:srgbClr val="002060"/>
              </a:solidFill>
              <a:latin typeface="Work Sans" pitchFamily="2" charset="0"/>
            </a:endParaRPr>
          </a:p>
        </p:txBody>
      </p:sp>
      <p:sp>
        <p:nvSpPr>
          <p:cNvPr id="9" name="TextBox 8">
            <a:extLst>
              <a:ext uri="{FF2B5EF4-FFF2-40B4-BE49-F238E27FC236}">
                <a16:creationId xmlns:a16="http://schemas.microsoft.com/office/drawing/2014/main" id="{060F7C0E-0FAC-B49E-562B-EC8FBCED6F5B}"/>
              </a:ext>
            </a:extLst>
          </p:cNvPr>
          <p:cNvSpPr txBox="1"/>
          <p:nvPr/>
        </p:nvSpPr>
        <p:spPr>
          <a:xfrm>
            <a:off x="3131574" y="3262217"/>
            <a:ext cx="6096000" cy="2308324"/>
          </a:xfrm>
          <a:prstGeom prst="rect">
            <a:avLst/>
          </a:prstGeom>
          <a:noFill/>
        </p:spPr>
        <p:txBody>
          <a:bodyPr wrap="square">
            <a:spAutoFit/>
          </a:bodyPr>
          <a:lstStyle/>
          <a:p>
            <a:r>
              <a:rPr lang="en-US" sz="2400" dirty="0">
                <a:solidFill>
                  <a:srgbClr val="C00000"/>
                </a:solidFill>
                <a:latin typeface="Work Sans" pitchFamily="2" charset="0"/>
              </a:rPr>
              <a:t>SELECT</a:t>
            </a:r>
          </a:p>
          <a:p>
            <a:r>
              <a:rPr lang="en-US" sz="2400" dirty="0">
                <a:solidFill>
                  <a:srgbClr val="C00000"/>
                </a:solidFill>
                <a:latin typeface="Work Sans" pitchFamily="2" charset="0"/>
              </a:rPr>
              <a:t>    </a:t>
            </a:r>
            <a:r>
              <a:rPr lang="en-US" sz="2400" dirty="0" err="1">
                <a:solidFill>
                  <a:srgbClr val="C00000"/>
                </a:solidFill>
                <a:latin typeface="Work Sans" pitchFamily="2" charset="0"/>
              </a:rPr>
              <a:t>select_list</a:t>
            </a:r>
            <a:endParaRPr lang="en-US" sz="2400" dirty="0">
              <a:solidFill>
                <a:srgbClr val="C00000"/>
              </a:solidFill>
              <a:latin typeface="Work Sans" pitchFamily="2" charset="0"/>
            </a:endParaRPr>
          </a:p>
          <a:p>
            <a:r>
              <a:rPr lang="en-US" sz="2400" dirty="0">
                <a:solidFill>
                  <a:srgbClr val="C00000"/>
                </a:solidFill>
                <a:latin typeface="Work Sans" pitchFamily="2" charset="0"/>
              </a:rPr>
              <a:t>FROM</a:t>
            </a:r>
          </a:p>
          <a:p>
            <a:r>
              <a:rPr lang="en-US" sz="2400" dirty="0">
                <a:solidFill>
                  <a:srgbClr val="C00000"/>
                </a:solidFill>
                <a:latin typeface="Work Sans" pitchFamily="2" charset="0"/>
              </a:rPr>
              <a:t>    </a:t>
            </a:r>
            <a:r>
              <a:rPr lang="en-US" sz="2400" dirty="0" err="1">
                <a:solidFill>
                  <a:srgbClr val="C00000"/>
                </a:solidFill>
                <a:latin typeface="Work Sans" pitchFamily="2" charset="0"/>
              </a:rPr>
              <a:t>table_name</a:t>
            </a:r>
            <a:endParaRPr lang="en-US" sz="2400" dirty="0">
              <a:solidFill>
                <a:srgbClr val="C00000"/>
              </a:solidFill>
              <a:latin typeface="Work Sans" pitchFamily="2" charset="0"/>
            </a:endParaRPr>
          </a:p>
          <a:p>
            <a:r>
              <a:rPr lang="en-US" sz="2400" dirty="0">
                <a:solidFill>
                  <a:srgbClr val="C00000"/>
                </a:solidFill>
                <a:latin typeface="Work Sans" pitchFamily="2" charset="0"/>
              </a:rPr>
              <a:t>WHERE</a:t>
            </a:r>
          </a:p>
          <a:p>
            <a:r>
              <a:rPr lang="en-US" sz="2400" dirty="0">
                <a:solidFill>
                  <a:srgbClr val="C00000"/>
                </a:solidFill>
                <a:latin typeface="Work Sans" pitchFamily="2" charset="0"/>
              </a:rPr>
              <a:t>    </a:t>
            </a:r>
            <a:r>
              <a:rPr lang="en-US" sz="2400" dirty="0" err="1">
                <a:solidFill>
                  <a:srgbClr val="C00000"/>
                </a:solidFill>
                <a:latin typeface="Work Sans" pitchFamily="2" charset="0"/>
              </a:rPr>
              <a:t>search_condition</a:t>
            </a:r>
            <a:r>
              <a:rPr lang="en-US" sz="2400" dirty="0">
                <a:solidFill>
                  <a:srgbClr val="C00000"/>
                </a:solidFill>
                <a:latin typeface="Work Sans" pitchFamily="2" charset="0"/>
              </a:rPr>
              <a:t>;</a:t>
            </a:r>
          </a:p>
        </p:txBody>
      </p:sp>
    </p:spTree>
    <p:extLst>
      <p:ext uri="{BB962C8B-B14F-4D97-AF65-F5344CB8AC3E}">
        <p14:creationId xmlns:p14="http://schemas.microsoft.com/office/powerpoint/2010/main" val="4070109090"/>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RELATIOANL OPERATORS</a:t>
            </a:r>
          </a:p>
        </p:txBody>
      </p:sp>
      <p:pic>
        <p:nvPicPr>
          <p:cNvPr id="2" name="Picture 1">
            <a:extLst>
              <a:ext uri="{FF2B5EF4-FFF2-40B4-BE49-F238E27FC236}">
                <a16:creationId xmlns:a16="http://schemas.microsoft.com/office/drawing/2014/main" id="{58DAC03D-F45C-2D09-D8B0-1EFF135DBA5C}"/>
              </a:ext>
            </a:extLst>
          </p:cNvPr>
          <p:cNvPicPr>
            <a:picLocks noChangeAspect="1"/>
          </p:cNvPicPr>
          <p:nvPr/>
        </p:nvPicPr>
        <p:blipFill>
          <a:blip r:embed="rId2"/>
          <a:stretch>
            <a:fillRect/>
          </a:stretch>
        </p:blipFill>
        <p:spPr>
          <a:xfrm>
            <a:off x="1800179" y="1727796"/>
            <a:ext cx="9209027" cy="3778268"/>
          </a:xfrm>
          <a:prstGeom prst="rect">
            <a:avLst/>
          </a:prstGeom>
        </p:spPr>
      </p:pic>
    </p:spTree>
    <p:extLst>
      <p:ext uri="{BB962C8B-B14F-4D97-AF65-F5344CB8AC3E}">
        <p14:creationId xmlns:p14="http://schemas.microsoft.com/office/powerpoint/2010/main" val="402307676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LOGICAL OPERATORS</a:t>
            </a:r>
          </a:p>
        </p:txBody>
      </p:sp>
      <p:graphicFrame>
        <p:nvGraphicFramePr>
          <p:cNvPr id="3" name="Table 2">
            <a:extLst>
              <a:ext uri="{FF2B5EF4-FFF2-40B4-BE49-F238E27FC236}">
                <a16:creationId xmlns:a16="http://schemas.microsoft.com/office/drawing/2014/main" id="{758B05F8-6155-1491-BBC7-F12EDC9BA176}"/>
              </a:ext>
            </a:extLst>
          </p:cNvPr>
          <p:cNvGraphicFramePr>
            <a:graphicFrameLocks noGrp="1"/>
          </p:cNvGraphicFramePr>
          <p:nvPr>
            <p:extLst>
              <p:ext uri="{D42A27DB-BD31-4B8C-83A1-F6EECF244321}">
                <p14:modId xmlns:p14="http://schemas.microsoft.com/office/powerpoint/2010/main" val="3360932952"/>
              </p:ext>
            </p:extLst>
          </p:nvPr>
        </p:nvGraphicFramePr>
        <p:xfrm>
          <a:off x="966145" y="1290482"/>
          <a:ext cx="10410903" cy="4905358"/>
        </p:xfrm>
        <a:graphic>
          <a:graphicData uri="http://schemas.openxmlformats.org/drawingml/2006/table">
            <a:tbl>
              <a:tblPr/>
              <a:tblGrid>
                <a:gridCol w="2081957">
                  <a:extLst>
                    <a:ext uri="{9D8B030D-6E8A-4147-A177-3AD203B41FA5}">
                      <a16:colId xmlns:a16="http://schemas.microsoft.com/office/drawing/2014/main" val="2629061924"/>
                    </a:ext>
                  </a:extLst>
                </a:gridCol>
                <a:gridCol w="8195438">
                  <a:extLst>
                    <a:ext uri="{9D8B030D-6E8A-4147-A177-3AD203B41FA5}">
                      <a16:colId xmlns:a16="http://schemas.microsoft.com/office/drawing/2014/main" val="612370653"/>
                    </a:ext>
                  </a:extLst>
                </a:gridCol>
                <a:gridCol w="133508">
                  <a:extLst>
                    <a:ext uri="{9D8B030D-6E8A-4147-A177-3AD203B41FA5}">
                      <a16:colId xmlns:a16="http://schemas.microsoft.com/office/drawing/2014/main" val="1551750888"/>
                    </a:ext>
                  </a:extLst>
                </a:gridCol>
              </a:tblGrid>
              <a:tr h="594593">
                <a:tc>
                  <a:txBody>
                    <a:bodyPr/>
                    <a:lstStyle/>
                    <a:p>
                      <a:pPr algn="l" fontAlgn="t"/>
                      <a:r>
                        <a:rPr lang="en-IN" sz="2000">
                          <a:solidFill>
                            <a:srgbClr val="002060"/>
                          </a:solidFill>
                          <a:effectLst/>
                          <a:latin typeface="Work Sans" pitchFamily="2" charset="0"/>
                        </a:rPr>
                        <a:t>Operator</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solidFill>
                            <a:srgbClr val="002060"/>
                          </a:solidFill>
                          <a:effectLst/>
                          <a:latin typeface="Work Sans" pitchFamily="2" charset="0"/>
                        </a:rPr>
                        <a:t>Description</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rowSpan="11">
                  <a:txBody>
                    <a:bodyPr/>
                    <a:lstStyle/>
                    <a:p>
                      <a:pPr algn="l" fontAlgn="t"/>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solidFill>
                      <a:srgbClr val="FFFFFF"/>
                    </a:solidFill>
                  </a:tcPr>
                </a:tc>
                <a:extLst>
                  <a:ext uri="{0D108BD9-81ED-4DB2-BD59-A6C34878D82A}">
                    <a16:rowId xmlns:a16="http://schemas.microsoft.com/office/drawing/2014/main" val="715655627"/>
                  </a:ext>
                </a:extLst>
              </a:tr>
              <a:tr h="351350">
                <a:tc>
                  <a:txBody>
                    <a:bodyPr/>
                    <a:lstStyle/>
                    <a:p>
                      <a:pPr algn="l" fontAlgn="t"/>
                      <a:r>
                        <a:rPr lang="en-IN" sz="2000" dirty="0">
                          <a:solidFill>
                            <a:srgbClr val="002060"/>
                          </a:solidFill>
                          <a:effectLst/>
                          <a:latin typeface="Work Sans" pitchFamily="2" charset="0"/>
                        </a:rPr>
                        <a:t>ALL</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rgbClr val="002060"/>
                          </a:solidFill>
                          <a:effectLst/>
                          <a:latin typeface="Work Sans" pitchFamily="2" charset="0"/>
                        </a:rPr>
                        <a:t>TRUE if all of the subquery values meet the condition</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vMerge="1">
                  <a:txBody>
                    <a:bodyPr/>
                    <a:lstStyle/>
                    <a:p>
                      <a:pPr algn="l" fontAlgn="t"/>
                      <a:r>
                        <a:rPr lang="en-IN" sz="2000" u="none" strike="noStrike" dirty="0">
                          <a:solidFill>
                            <a:srgbClr val="002060"/>
                          </a:solidFill>
                          <a:effectLst/>
                          <a:latin typeface="Work Sans" pitchFamily="2" charset="0"/>
                          <a:hlinkClick r:id="rId2">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48207732"/>
                  </a:ext>
                </a:extLst>
              </a:tr>
              <a:tr h="351350">
                <a:tc>
                  <a:txBody>
                    <a:bodyPr/>
                    <a:lstStyle/>
                    <a:p>
                      <a:pPr algn="l" fontAlgn="t"/>
                      <a:r>
                        <a:rPr lang="en-IN" sz="2000" dirty="0">
                          <a:solidFill>
                            <a:srgbClr val="002060"/>
                          </a:solidFill>
                          <a:effectLst/>
                          <a:latin typeface="Work Sans" pitchFamily="2" charset="0"/>
                        </a:rPr>
                        <a:t>AND</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Work Sans" pitchFamily="2" charset="0"/>
                        </a:rPr>
                        <a:t>TRUE if all the conditions separated by AND is TRUE</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vMerge="1">
                  <a:txBody>
                    <a:bodyPr/>
                    <a:lstStyle/>
                    <a:p>
                      <a:pPr algn="l" fontAlgn="t"/>
                      <a:r>
                        <a:rPr lang="en-IN" sz="2000" u="none" strike="noStrike" dirty="0">
                          <a:solidFill>
                            <a:srgbClr val="002060"/>
                          </a:solidFill>
                          <a:effectLst/>
                          <a:latin typeface="Work Sans" pitchFamily="2" charset="0"/>
                          <a:hlinkClick r:id="rId3">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37777982"/>
                  </a:ext>
                </a:extLst>
              </a:tr>
              <a:tr h="351350">
                <a:tc>
                  <a:txBody>
                    <a:bodyPr/>
                    <a:lstStyle/>
                    <a:p>
                      <a:pPr algn="l" fontAlgn="t"/>
                      <a:r>
                        <a:rPr lang="en-IN" sz="2000" dirty="0">
                          <a:solidFill>
                            <a:srgbClr val="002060"/>
                          </a:solidFill>
                          <a:effectLst/>
                          <a:latin typeface="Work Sans" pitchFamily="2" charset="0"/>
                        </a:rPr>
                        <a:t>ANY</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rgbClr val="002060"/>
                          </a:solidFill>
                          <a:effectLst/>
                          <a:latin typeface="Work Sans" pitchFamily="2" charset="0"/>
                        </a:rPr>
                        <a:t>TRUE if any of the subquery values meet the condition</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vMerge="1">
                  <a:txBody>
                    <a:bodyPr/>
                    <a:lstStyle/>
                    <a:p>
                      <a:pPr algn="l" fontAlgn="t"/>
                      <a:r>
                        <a:rPr lang="en-IN" sz="2000" u="none" strike="noStrike" dirty="0">
                          <a:solidFill>
                            <a:srgbClr val="002060"/>
                          </a:solidFill>
                          <a:effectLst/>
                          <a:latin typeface="Work Sans" pitchFamily="2" charset="0"/>
                          <a:hlinkClick r:id="rId4">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26267281"/>
                  </a:ext>
                </a:extLst>
              </a:tr>
              <a:tr h="351350">
                <a:tc>
                  <a:txBody>
                    <a:bodyPr/>
                    <a:lstStyle/>
                    <a:p>
                      <a:pPr algn="l" fontAlgn="t"/>
                      <a:r>
                        <a:rPr lang="en-IN" sz="2000" dirty="0">
                          <a:solidFill>
                            <a:srgbClr val="002060"/>
                          </a:solidFill>
                          <a:effectLst/>
                          <a:latin typeface="Work Sans" pitchFamily="2" charset="0"/>
                        </a:rPr>
                        <a:t>BETWEEN</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Work Sans" pitchFamily="2" charset="0"/>
                        </a:rPr>
                        <a:t>TRUE if the operand is within the range of comparisons</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vMerge="1">
                  <a:txBody>
                    <a:bodyPr/>
                    <a:lstStyle/>
                    <a:p>
                      <a:pPr algn="l" fontAlgn="t"/>
                      <a:r>
                        <a:rPr lang="en-IN" sz="2000" u="none" strike="noStrike" dirty="0">
                          <a:solidFill>
                            <a:srgbClr val="002060"/>
                          </a:solidFill>
                          <a:effectLst/>
                          <a:latin typeface="Work Sans" pitchFamily="2" charset="0"/>
                          <a:hlinkClick r:id="rId5">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17284645"/>
                  </a:ext>
                </a:extLst>
              </a:tr>
              <a:tr h="351350">
                <a:tc>
                  <a:txBody>
                    <a:bodyPr/>
                    <a:lstStyle/>
                    <a:p>
                      <a:pPr algn="l" fontAlgn="t"/>
                      <a:r>
                        <a:rPr lang="en-IN" sz="2000">
                          <a:solidFill>
                            <a:srgbClr val="002060"/>
                          </a:solidFill>
                          <a:effectLst/>
                          <a:latin typeface="Work Sans" pitchFamily="2" charset="0"/>
                        </a:rPr>
                        <a:t>EXISTS</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rgbClr val="002060"/>
                          </a:solidFill>
                          <a:effectLst/>
                          <a:latin typeface="Work Sans" pitchFamily="2" charset="0"/>
                        </a:rPr>
                        <a:t>TRUE if the subquery returns one or more records</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vMerge="1">
                  <a:txBody>
                    <a:bodyPr/>
                    <a:lstStyle/>
                    <a:p>
                      <a:pPr algn="l" fontAlgn="t"/>
                      <a:r>
                        <a:rPr lang="en-IN" sz="2000" u="none" strike="noStrike" dirty="0">
                          <a:solidFill>
                            <a:srgbClr val="002060"/>
                          </a:solidFill>
                          <a:effectLst/>
                          <a:latin typeface="Work Sans" pitchFamily="2" charset="0"/>
                          <a:hlinkClick r:id="rId6">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25524439"/>
                  </a:ext>
                </a:extLst>
              </a:tr>
              <a:tr h="594593">
                <a:tc>
                  <a:txBody>
                    <a:bodyPr/>
                    <a:lstStyle/>
                    <a:p>
                      <a:pPr algn="l" fontAlgn="t"/>
                      <a:r>
                        <a:rPr lang="en-IN" sz="2000" dirty="0">
                          <a:solidFill>
                            <a:srgbClr val="002060"/>
                          </a:solidFill>
                          <a:effectLst/>
                          <a:latin typeface="Work Sans" pitchFamily="2" charset="0"/>
                        </a:rPr>
                        <a:t>IN</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Work Sans" pitchFamily="2" charset="0"/>
                        </a:rPr>
                        <a:t>TRUE if the operand is equal to one of a list of expressions</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vMerge="1">
                  <a:txBody>
                    <a:bodyPr/>
                    <a:lstStyle/>
                    <a:p>
                      <a:pPr algn="l" fontAlgn="t"/>
                      <a:r>
                        <a:rPr lang="en-IN" sz="2000" u="none" strike="noStrike" dirty="0">
                          <a:solidFill>
                            <a:srgbClr val="002060"/>
                          </a:solidFill>
                          <a:effectLst/>
                          <a:latin typeface="Work Sans" pitchFamily="2" charset="0"/>
                          <a:hlinkClick r:id="rId7">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02188212"/>
                  </a:ext>
                </a:extLst>
              </a:tr>
              <a:tr h="351350">
                <a:tc>
                  <a:txBody>
                    <a:bodyPr/>
                    <a:lstStyle/>
                    <a:p>
                      <a:pPr algn="l" fontAlgn="t"/>
                      <a:r>
                        <a:rPr lang="en-IN" sz="2000" dirty="0">
                          <a:solidFill>
                            <a:srgbClr val="002060"/>
                          </a:solidFill>
                          <a:effectLst/>
                          <a:latin typeface="Work Sans" pitchFamily="2" charset="0"/>
                        </a:rPr>
                        <a:t>LIKE</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dirty="0">
                          <a:solidFill>
                            <a:srgbClr val="002060"/>
                          </a:solidFill>
                          <a:effectLst/>
                          <a:latin typeface="Work Sans" pitchFamily="2" charset="0"/>
                        </a:rPr>
                        <a:t>TRUE if the operand matches a pattern</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vMerge="1">
                  <a:txBody>
                    <a:bodyPr/>
                    <a:lstStyle/>
                    <a:p>
                      <a:pPr algn="l" fontAlgn="t"/>
                      <a:r>
                        <a:rPr lang="en-IN" sz="2000" u="none" strike="noStrike" dirty="0">
                          <a:solidFill>
                            <a:srgbClr val="002060"/>
                          </a:solidFill>
                          <a:effectLst/>
                          <a:latin typeface="Work Sans" pitchFamily="2" charset="0"/>
                          <a:hlinkClick r:id="rId8">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45963283"/>
                  </a:ext>
                </a:extLst>
              </a:tr>
              <a:tr h="351350">
                <a:tc>
                  <a:txBody>
                    <a:bodyPr/>
                    <a:lstStyle/>
                    <a:p>
                      <a:pPr algn="l" fontAlgn="t"/>
                      <a:r>
                        <a:rPr lang="en-IN" sz="2000" dirty="0">
                          <a:solidFill>
                            <a:srgbClr val="002060"/>
                          </a:solidFill>
                          <a:effectLst/>
                          <a:latin typeface="Work Sans" pitchFamily="2" charset="0"/>
                        </a:rPr>
                        <a:t>NOT</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Work Sans" pitchFamily="2" charset="0"/>
                        </a:rPr>
                        <a:t>Displays a record if the condition(s) is NOT TRUE</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vMerge="1">
                  <a:txBody>
                    <a:bodyPr/>
                    <a:lstStyle/>
                    <a:p>
                      <a:pPr algn="l" fontAlgn="t"/>
                      <a:r>
                        <a:rPr lang="en-IN" sz="2000" u="none" strike="noStrike" dirty="0">
                          <a:solidFill>
                            <a:srgbClr val="002060"/>
                          </a:solidFill>
                          <a:effectLst/>
                          <a:latin typeface="Work Sans" pitchFamily="2" charset="0"/>
                          <a:hlinkClick r:id="rId9">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16997563"/>
                  </a:ext>
                </a:extLst>
              </a:tr>
              <a:tr h="351350">
                <a:tc>
                  <a:txBody>
                    <a:bodyPr/>
                    <a:lstStyle/>
                    <a:p>
                      <a:pPr algn="l" fontAlgn="t"/>
                      <a:r>
                        <a:rPr lang="en-IN" sz="2000" dirty="0">
                          <a:solidFill>
                            <a:srgbClr val="002060"/>
                          </a:solidFill>
                          <a:effectLst/>
                          <a:latin typeface="Work Sans" pitchFamily="2" charset="0"/>
                        </a:rPr>
                        <a:t>OR</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rgbClr val="002060"/>
                          </a:solidFill>
                          <a:effectLst/>
                          <a:latin typeface="Work Sans" pitchFamily="2" charset="0"/>
                        </a:rPr>
                        <a:t>TRUE if any of the conditions separated by OR is TRUE</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vMerge="1">
                  <a:txBody>
                    <a:bodyPr/>
                    <a:lstStyle/>
                    <a:p>
                      <a:pPr algn="l" fontAlgn="t"/>
                      <a:r>
                        <a:rPr lang="en-IN" sz="2000" u="none" strike="noStrike" dirty="0">
                          <a:solidFill>
                            <a:srgbClr val="002060"/>
                          </a:solidFill>
                          <a:effectLst/>
                          <a:latin typeface="Work Sans" pitchFamily="2" charset="0"/>
                          <a:hlinkClick r:id="rId10">
                            <a:extLst>
                              <a:ext uri="{A12FA001-AC4F-418D-AE19-62706E023703}">
                                <ahyp:hlinkClr xmlns:ahyp="http://schemas.microsoft.com/office/drawing/2018/hyperlinkcolor" val="tx"/>
                              </a:ext>
                            </a:extLst>
                          </a:hlinkClick>
                        </a:rPr>
                        <a:t>Try it</a:t>
                      </a:r>
                      <a:endParaRPr lang="en-IN" sz="2000" dirty="0">
                        <a:solidFill>
                          <a:srgbClr val="002060"/>
                        </a:solidFill>
                        <a:effectLst/>
                        <a:latin typeface="Work Sans" pitchFamily="2" charset="0"/>
                      </a:endParaRP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943858789"/>
                  </a:ext>
                </a:extLst>
              </a:tr>
              <a:tr h="351350">
                <a:tc>
                  <a:txBody>
                    <a:bodyPr/>
                    <a:lstStyle/>
                    <a:p>
                      <a:pPr algn="l" fontAlgn="t"/>
                      <a:r>
                        <a:rPr lang="en-IN" sz="2000">
                          <a:solidFill>
                            <a:srgbClr val="002060"/>
                          </a:solidFill>
                          <a:effectLst/>
                          <a:latin typeface="Work Sans" pitchFamily="2" charset="0"/>
                        </a:rPr>
                        <a:t>SOME</a:t>
                      </a:r>
                    </a:p>
                  </a:txBody>
                  <a:tcPr marL="108108"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solidFill>
                            <a:srgbClr val="002060"/>
                          </a:solidFill>
                          <a:effectLst/>
                          <a:latin typeface="Work Sans" pitchFamily="2" charset="0"/>
                        </a:rPr>
                        <a:t>TRUE if any of the subquery values meet the condition</a:t>
                      </a:r>
                    </a:p>
                  </a:txBody>
                  <a:tcPr marL="54054" marR="54054" marT="54054" marB="5405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vMerge="1">
                  <a:txBody>
                    <a:bodyPr/>
                    <a:lstStyle/>
                    <a:p>
                      <a:endParaRPr lang="en-IN" sz="2000" dirty="0">
                        <a:solidFill>
                          <a:srgbClr val="002060"/>
                        </a:solidFill>
                        <a:latin typeface="Work Sans" pitchFamily="2" charset="0"/>
                      </a:endParaRPr>
                    </a:p>
                  </a:txBody>
                  <a:tcPr marL="81081" marR="81081" marT="40540" marB="40540">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638284463"/>
                  </a:ext>
                </a:extLst>
              </a:tr>
            </a:tbl>
          </a:graphicData>
        </a:graphic>
      </p:graphicFrame>
    </p:spTree>
    <p:extLst>
      <p:ext uri="{BB962C8B-B14F-4D97-AF65-F5344CB8AC3E}">
        <p14:creationId xmlns:p14="http://schemas.microsoft.com/office/powerpoint/2010/main" val="2985472024"/>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LIKE OPERATOR</a:t>
            </a:r>
          </a:p>
        </p:txBody>
      </p:sp>
      <p:graphicFrame>
        <p:nvGraphicFramePr>
          <p:cNvPr id="4" name="Table 3">
            <a:extLst>
              <a:ext uri="{FF2B5EF4-FFF2-40B4-BE49-F238E27FC236}">
                <a16:creationId xmlns:a16="http://schemas.microsoft.com/office/drawing/2014/main" id="{6AE00810-F826-F33D-4411-8D2FE9C817F5}"/>
              </a:ext>
            </a:extLst>
          </p:cNvPr>
          <p:cNvGraphicFramePr>
            <a:graphicFrameLocks noGrp="1"/>
          </p:cNvGraphicFramePr>
          <p:nvPr>
            <p:extLst>
              <p:ext uri="{D42A27DB-BD31-4B8C-83A1-F6EECF244321}">
                <p14:modId xmlns:p14="http://schemas.microsoft.com/office/powerpoint/2010/main" val="3969633600"/>
              </p:ext>
            </p:extLst>
          </p:nvPr>
        </p:nvGraphicFramePr>
        <p:xfrm>
          <a:off x="776748" y="1882182"/>
          <a:ext cx="10638503" cy="3093636"/>
        </p:xfrm>
        <a:graphic>
          <a:graphicData uri="http://schemas.openxmlformats.org/drawingml/2006/table">
            <a:tbl>
              <a:tblPr/>
              <a:tblGrid>
                <a:gridCol w="1483737">
                  <a:extLst>
                    <a:ext uri="{9D8B030D-6E8A-4147-A177-3AD203B41FA5}">
                      <a16:colId xmlns:a16="http://schemas.microsoft.com/office/drawing/2014/main" val="20000"/>
                    </a:ext>
                  </a:extLst>
                </a:gridCol>
                <a:gridCol w="5017570">
                  <a:extLst>
                    <a:ext uri="{9D8B030D-6E8A-4147-A177-3AD203B41FA5}">
                      <a16:colId xmlns:a16="http://schemas.microsoft.com/office/drawing/2014/main" val="20001"/>
                    </a:ext>
                  </a:extLst>
                </a:gridCol>
                <a:gridCol w="4137196">
                  <a:extLst>
                    <a:ext uri="{9D8B030D-6E8A-4147-A177-3AD203B41FA5}">
                      <a16:colId xmlns:a16="http://schemas.microsoft.com/office/drawing/2014/main" val="20002"/>
                    </a:ext>
                  </a:extLst>
                </a:gridCol>
              </a:tblGrid>
              <a:tr h="291553">
                <a:tc>
                  <a:txBody>
                    <a:bodyPr/>
                    <a:lstStyle/>
                    <a:p>
                      <a:pPr algn="l" fontAlgn="t"/>
                      <a:r>
                        <a:rPr lang="en-US" sz="1800">
                          <a:solidFill>
                            <a:srgbClr val="002060"/>
                          </a:solidFill>
                          <a:effectLst/>
                          <a:latin typeface="Poppins" panose="00000500000000000000" pitchFamily="2" charset="0"/>
                          <a:cs typeface="Poppins" panose="00000500000000000000" pitchFamily="2" charset="0"/>
                        </a:rPr>
                        <a:t>Symbol</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Description</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Example</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1553">
                <a:tc>
                  <a:txBody>
                    <a:bodyPr/>
                    <a:lstStyle/>
                    <a:p>
                      <a:pPr algn="l" fontAlgn="t"/>
                      <a:r>
                        <a:rPr lang="en-US" sz="1800">
                          <a:solidFill>
                            <a:srgbClr val="002060"/>
                          </a:solidFill>
                          <a:effectLst/>
                          <a:latin typeface="Poppins" panose="00000500000000000000" pitchFamily="2" charset="0"/>
                          <a:cs typeface="Poppins" panose="00000500000000000000" pitchFamily="2" charset="0"/>
                        </a:rPr>
                        <a:t>%</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solidFill>
                            <a:srgbClr val="002060"/>
                          </a:solidFill>
                          <a:effectLst/>
                          <a:latin typeface="Poppins" panose="00000500000000000000" pitchFamily="2" charset="0"/>
                          <a:cs typeface="Poppins" panose="00000500000000000000" pitchFamily="2" charset="0"/>
                        </a:rPr>
                        <a:t>Represents zero or more characters</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bl% finds bl, black, blue, and blob</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291553">
                <a:tc>
                  <a:txBody>
                    <a:bodyPr/>
                    <a:lstStyle/>
                    <a:p>
                      <a:pPr algn="l" fontAlgn="t"/>
                      <a:r>
                        <a:rPr lang="en-US" sz="1800">
                          <a:solidFill>
                            <a:srgbClr val="002060"/>
                          </a:solidFill>
                          <a:effectLst/>
                          <a:latin typeface="Poppins" panose="00000500000000000000" pitchFamily="2" charset="0"/>
                          <a:cs typeface="Poppins" panose="00000500000000000000" pitchFamily="2" charset="0"/>
                        </a:rPr>
                        <a:t>_</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Represents a single character</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h_t finds hot, hat, and hit</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8980">
                <a:tc>
                  <a:txBody>
                    <a:bodyPr/>
                    <a:lstStyle/>
                    <a:p>
                      <a:pPr algn="l" fontAlgn="t"/>
                      <a:r>
                        <a:rPr lang="en-US" sz="1800">
                          <a:solidFill>
                            <a:srgbClr val="002060"/>
                          </a:solidFill>
                          <a:effectLst/>
                          <a:latin typeface="Poppins" panose="00000500000000000000" pitchFamily="2" charset="0"/>
                          <a:cs typeface="Poppins" panose="00000500000000000000" pitchFamily="2" charset="0"/>
                        </a:rPr>
                        <a:t>[]</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Represents any single character within the brackets</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solidFill>
                            <a:srgbClr val="002060"/>
                          </a:solidFill>
                          <a:effectLst/>
                          <a:latin typeface="Poppins" panose="00000500000000000000" pitchFamily="2" charset="0"/>
                          <a:cs typeface="Poppins" panose="00000500000000000000" pitchFamily="2" charset="0"/>
                        </a:rPr>
                        <a:t>h[</a:t>
                      </a:r>
                      <a:r>
                        <a:rPr lang="en-US" sz="1800" dirty="0" err="1">
                          <a:solidFill>
                            <a:srgbClr val="002060"/>
                          </a:solidFill>
                          <a:effectLst/>
                          <a:latin typeface="Poppins" panose="00000500000000000000" pitchFamily="2" charset="0"/>
                          <a:cs typeface="Poppins" panose="00000500000000000000" pitchFamily="2" charset="0"/>
                        </a:rPr>
                        <a:t>oa</a:t>
                      </a:r>
                      <a:r>
                        <a:rPr lang="en-US" sz="1800" dirty="0">
                          <a:solidFill>
                            <a:srgbClr val="002060"/>
                          </a:solidFill>
                          <a:effectLst/>
                          <a:latin typeface="Poppins" panose="00000500000000000000" pitchFamily="2" charset="0"/>
                          <a:cs typeface="Poppins" panose="00000500000000000000" pitchFamily="2" charset="0"/>
                        </a:rPr>
                        <a:t>]t finds hot and hat, but not hit</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478980">
                <a:tc>
                  <a:txBody>
                    <a:bodyPr/>
                    <a:lstStyle/>
                    <a:p>
                      <a:pPr algn="l" fontAlgn="t"/>
                      <a:r>
                        <a:rPr lang="en-US" sz="1800">
                          <a:solidFill>
                            <a:srgbClr val="002060"/>
                          </a:solidFill>
                          <a:effectLst/>
                          <a:latin typeface="Poppins" panose="00000500000000000000" pitchFamily="2" charset="0"/>
                          <a:cs typeface="Poppins" panose="00000500000000000000" pitchFamily="2" charset="0"/>
                        </a:rPr>
                        <a:t>^</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solidFill>
                            <a:srgbClr val="002060"/>
                          </a:solidFill>
                          <a:effectLst/>
                          <a:latin typeface="Poppins" panose="00000500000000000000" pitchFamily="2" charset="0"/>
                          <a:cs typeface="Poppins" panose="00000500000000000000" pitchFamily="2" charset="0"/>
                        </a:rPr>
                        <a:t>Represents any character not in the brackets</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h[^oa]t finds hit, but not hot and hat</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8980">
                <a:tc>
                  <a:txBody>
                    <a:bodyPr/>
                    <a:lstStyle/>
                    <a:p>
                      <a:pPr algn="l" fontAlgn="t"/>
                      <a:r>
                        <a:rPr lang="en-US" sz="1800">
                          <a:solidFill>
                            <a:srgbClr val="002060"/>
                          </a:solidFill>
                          <a:effectLst/>
                          <a:latin typeface="Poppins" panose="00000500000000000000" pitchFamily="2" charset="0"/>
                          <a:cs typeface="Poppins" panose="00000500000000000000" pitchFamily="2" charset="0"/>
                        </a:rPr>
                        <a:t>-</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solidFill>
                            <a:srgbClr val="002060"/>
                          </a:solidFill>
                          <a:effectLst/>
                          <a:latin typeface="Poppins" panose="00000500000000000000" pitchFamily="2" charset="0"/>
                          <a:cs typeface="Poppins" panose="00000500000000000000" pitchFamily="2" charset="0"/>
                        </a:rPr>
                        <a:t>Represents any single character within the specified range</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solidFill>
                            <a:srgbClr val="002060"/>
                          </a:solidFill>
                          <a:effectLst/>
                          <a:latin typeface="Poppins" panose="00000500000000000000" pitchFamily="2" charset="0"/>
                          <a:cs typeface="Poppins" panose="00000500000000000000" pitchFamily="2" charset="0"/>
                        </a:rPr>
                        <a:t>c[a-b]t finds cat and </a:t>
                      </a:r>
                      <a:r>
                        <a:rPr lang="en-US" sz="1800" dirty="0" err="1">
                          <a:solidFill>
                            <a:srgbClr val="002060"/>
                          </a:solidFill>
                          <a:effectLst/>
                          <a:latin typeface="Poppins" panose="00000500000000000000" pitchFamily="2" charset="0"/>
                          <a:cs typeface="Poppins" panose="00000500000000000000" pitchFamily="2" charset="0"/>
                        </a:rPr>
                        <a:t>cbt</a:t>
                      </a:r>
                      <a:endParaRPr lang="en-US" sz="1800" dirty="0">
                        <a:solidFill>
                          <a:srgbClr val="002060"/>
                        </a:solidFill>
                        <a:effectLst/>
                        <a:latin typeface="Poppins" panose="00000500000000000000" pitchFamily="2" charset="0"/>
                        <a:cs typeface="Poppins" panose="00000500000000000000" pitchFamily="2" charset="0"/>
                      </a:endParaRP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8697341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LIKE OPERATOR</a:t>
            </a:r>
          </a:p>
        </p:txBody>
      </p:sp>
      <p:graphicFrame>
        <p:nvGraphicFramePr>
          <p:cNvPr id="2" name="Table 1">
            <a:extLst>
              <a:ext uri="{FF2B5EF4-FFF2-40B4-BE49-F238E27FC236}">
                <a16:creationId xmlns:a16="http://schemas.microsoft.com/office/drawing/2014/main" id="{96A2920A-26DD-FB51-5B28-98FCB793ECEC}"/>
              </a:ext>
            </a:extLst>
          </p:cNvPr>
          <p:cNvGraphicFramePr>
            <a:graphicFrameLocks noGrp="1"/>
          </p:cNvGraphicFramePr>
          <p:nvPr>
            <p:extLst>
              <p:ext uri="{D42A27DB-BD31-4B8C-83A1-F6EECF244321}">
                <p14:modId xmlns:p14="http://schemas.microsoft.com/office/powerpoint/2010/main" val="514505425"/>
              </p:ext>
            </p:extLst>
          </p:nvPr>
        </p:nvGraphicFramePr>
        <p:xfrm>
          <a:off x="953729" y="1748478"/>
          <a:ext cx="10530348" cy="3576208"/>
        </p:xfrm>
        <a:graphic>
          <a:graphicData uri="http://schemas.openxmlformats.org/drawingml/2006/table">
            <a:tbl>
              <a:tblPr/>
              <a:tblGrid>
                <a:gridCol w="4250783">
                  <a:extLst>
                    <a:ext uri="{9D8B030D-6E8A-4147-A177-3AD203B41FA5}">
                      <a16:colId xmlns:a16="http://schemas.microsoft.com/office/drawing/2014/main" val="20000"/>
                    </a:ext>
                  </a:extLst>
                </a:gridCol>
                <a:gridCol w="6279565">
                  <a:extLst>
                    <a:ext uri="{9D8B030D-6E8A-4147-A177-3AD203B41FA5}">
                      <a16:colId xmlns:a16="http://schemas.microsoft.com/office/drawing/2014/main" val="20001"/>
                    </a:ext>
                  </a:extLst>
                </a:gridCol>
              </a:tblGrid>
              <a:tr h="328075">
                <a:tc>
                  <a:txBody>
                    <a:bodyPr/>
                    <a:lstStyle/>
                    <a:p>
                      <a:pPr algn="l" fontAlgn="t"/>
                      <a:r>
                        <a:rPr lang="en-US" sz="1800" dirty="0">
                          <a:solidFill>
                            <a:srgbClr val="002060"/>
                          </a:solidFill>
                          <a:effectLst/>
                          <a:latin typeface="Poppins" panose="00000500000000000000" pitchFamily="2" charset="0"/>
                          <a:cs typeface="Poppins" panose="00000500000000000000" pitchFamily="2" charset="0"/>
                        </a:rPr>
                        <a:t>LIKE Operator</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Description</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28075">
                <a:tc>
                  <a:txBody>
                    <a:bodyPr/>
                    <a:lstStyle/>
                    <a:p>
                      <a:pPr algn="l" fontAlgn="t"/>
                      <a:r>
                        <a:rPr lang="en-US" sz="1800">
                          <a:solidFill>
                            <a:srgbClr val="002060"/>
                          </a:solidFill>
                          <a:effectLst/>
                          <a:latin typeface="Poppins" panose="00000500000000000000" pitchFamily="2" charset="0"/>
                          <a:cs typeface="Poppins" panose="00000500000000000000" pitchFamily="2" charset="0"/>
                        </a:rPr>
                        <a:t>WHERE CustomerName LIKE 'a%'</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Finds any values that start with "a"</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328075">
                <a:tc>
                  <a:txBody>
                    <a:bodyPr/>
                    <a:lstStyle/>
                    <a:p>
                      <a:pPr algn="l" fontAlgn="t"/>
                      <a:r>
                        <a:rPr lang="en-US" sz="1800">
                          <a:solidFill>
                            <a:srgbClr val="002060"/>
                          </a:solidFill>
                          <a:effectLst/>
                          <a:latin typeface="Poppins" panose="00000500000000000000" pitchFamily="2" charset="0"/>
                          <a:cs typeface="Poppins" panose="00000500000000000000" pitchFamily="2" charset="0"/>
                        </a:rPr>
                        <a:t>WHERE CustomerName LIKE '%a'</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Finds any values that end with "a"</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28075">
                <a:tc>
                  <a:txBody>
                    <a:bodyPr/>
                    <a:lstStyle/>
                    <a:p>
                      <a:pPr algn="l" fontAlgn="t"/>
                      <a:r>
                        <a:rPr lang="en-US" sz="1800">
                          <a:solidFill>
                            <a:srgbClr val="002060"/>
                          </a:solidFill>
                          <a:effectLst/>
                          <a:latin typeface="Poppins" panose="00000500000000000000" pitchFamily="2" charset="0"/>
                          <a:cs typeface="Poppins" panose="00000500000000000000" pitchFamily="2" charset="0"/>
                        </a:rPr>
                        <a:t>WHERE CustomerName LIKE '%or%'</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Finds any values that have "or" in any position</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328075">
                <a:tc>
                  <a:txBody>
                    <a:bodyPr/>
                    <a:lstStyle/>
                    <a:p>
                      <a:pPr algn="l" fontAlgn="t"/>
                      <a:r>
                        <a:rPr lang="en-US" sz="1800">
                          <a:solidFill>
                            <a:srgbClr val="002060"/>
                          </a:solidFill>
                          <a:effectLst/>
                          <a:latin typeface="Poppins" panose="00000500000000000000" pitchFamily="2" charset="0"/>
                          <a:cs typeface="Poppins" panose="00000500000000000000" pitchFamily="2" charset="0"/>
                        </a:rPr>
                        <a:t>WHERE CustomerName LIKE '_r%'</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Finds any values that have "r" in the second position</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38981">
                <a:tc>
                  <a:txBody>
                    <a:bodyPr/>
                    <a:lstStyle/>
                    <a:p>
                      <a:pPr algn="l" fontAlgn="t"/>
                      <a:r>
                        <a:rPr lang="en-US" sz="1800">
                          <a:solidFill>
                            <a:srgbClr val="002060"/>
                          </a:solidFill>
                          <a:effectLst/>
                          <a:latin typeface="Poppins" panose="00000500000000000000" pitchFamily="2" charset="0"/>
                          <a:cs typeface="Poppins" panose="00000500000000000000" pitchFamily="2" charset="0"/>
                        </a:rPr>
                        <a:t>WHERE CustomerName LIKE 'a_%'</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Finds any values that start with "a" and are at least 2 characters in length</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538981">
                <a:tc>
                  <a:txBody>
                    <a:bodyPr/>
                    <a:lstStyle/>
                    <a:p>
                      <a:pPr algn="l" fontAlgn="t"/>
                      <a:r>
                        <a:rPr lang="en-US" sz="1800">
                          <a:solidFill>
                            <a:srgbClr val="002060"/>
                          </a:solidFill>
                          <a:effectLst/>
                          <a:latin typeface="Poppins" panose="00000500000000000000" pitchFamily="2" charset="0"/>
                          <a:cs typeface="Poppins" panose="00000500000000000000" pitchFamily="2" charset="0"/>
                        </a:rPr>
                        <a:t>WHERE CustomerName LIKE 'a__%'</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Poppins" panose="00000500000000000000" pitchFamily="2" charset="0"/>
                          <a:cs typeface="Poppins" panose="00000500000000000000" pitchFamily="2" charset="0"/>
                        </a:rPr>
                        <a:t>Finds any values that start with "a" and are at least 3 characters in length</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28075">
                <a:tc>
                  <a:txBody>
                    <a:bodyPr/>
                    <a:lstStyle/>
                    <a:p>
                      <a:pPr algn="l" fontAlgn="t"/>
                      <a:r>
                        <a:rPr lang="en-US" sz="1800">
                          <a:solidFill>
                            <a:srgbClr val="002060"/>
                          </a:solidFill>
                          <a:effectLst/>
                          <a:latin typeface="Poppins" panose="00000500000000000000" pitchFamily="2" charset="0"/>
                          <a:cs typeface="Poppins" panose="00000500000000000000" pitchFamily="2" charset="0"/>
                        </a:rPr>
                        <a:t>WHERE ContactName LIKE 'a%o'</a:t>
                      </a:r>
                    </a:p>
                  </a:txBody>
                  <a:tcPr marL="104126"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solidFill>
                            <a:srgbClr val="002060"/>
                          </a:solidFill>
                          <a:effectLst/>
                          <a:latin typeface="Poppins" panose="00000500000000000000" pitchFamily="2" charset="0"/>
                          <a:cs typeface="Poppins" panose="00000500000000000000" pitchFamily="2" charset="0"/>
                        </a:rPr>
                        <a:t>Finds any values that start with "a" and ends with "o"</a:t>
                      </a:r>
                    </a:p>
                  </a:txBody>
                  <a:tcPr marL="52063" marR="52063" marT="52063" marB="520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75535389"/>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NULL</a:t>
            </a:r>
          </a:p>
        </p:txBody>
      </p:sp>
      <p:sp>
        <p:nvSpPr>
          <p:cNvPr id="4" name="TextBox 3">
            <a:extLst>
              <a:ext uri="{FF2B5EF4-FFF2-40B4-BE49-F238E27FC236}">
                <a16:creationId xmlns:a16="http://schemas.microsoft.com/office/drawing/2014/main" id="{A89F3B2F-AF69-A683-A3EA-55593E29F5BE}"/>
              </a:ext>
            </a:extLst>
          </p:cNvPr>
          <p:cNvSpPr txBox="1"/>
          <p:nvPr/>
        </p:nvSpPr>
        <p:spPr>
          <a:xfrm>
            <a:off x="678424" y="1505635"/>
            <a:ext cx="10550015" cy="4093428"/>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002060"/>
                </a:solidFill>
                <a:latin typeface="Work Sans" pitchFamily="2" charset="0"/>
              </a:rPr>
              <a:t>In the database world, NULL is used to indicate the absence of any data value.</a:t>
            </a:r>
          </a:p>
          <a:p>
            <a:pPr marL="285750" indent="-285750">
              <a:buFont typeface="Arial" panose="020B0604020202020204" pitchFamily="34" charset="0"/>
              <a:buChar char="•"/>
            </a:pPr>
            <a:endParaRPr lang="en-US" sz="2000" dirty="0">
              <a:solidFill>
                <a:srgbClr val="002060"/>
              </a:solidFill>
              <a:latin typeface="Work Sans" pitchFamily="2" charset="0"/>
            </a:endParaRPr>
          </a:p>
          <a:p>
            <a:pPr marL="285750" indent="-285750">
              <a:buFont typeface="Arial" panose="020B0604020202020204" pitchFamily="34" charset="0"/>
              <a:buChar char="•"/>
            </a:pPr>
            <a:r>
              <a:rPr lang="en-US" sz="2000" dirty="0">
                <a:solidFill>
                  <a:srgbClr val="002060"/>
                </a:solidFill>
                <a:latin typeface="Work Sans" pitchFamily="2" charset="0"/>
              </a:rPr>
              <a:t>The NULL does not equal anything, even itself. It means that NULL is not equal to NULL because each NULL could be different.</a:t>
            </a:r>
          </a:p>
          <a:p>
            <a:pPr marL="285750" indent="-285750">
              <a:buFont typeface="Arial" panose="020B0604020202020204" pitchFamily="34" charset="0"/>
              <a:buChar char="•"/>
            </a:pPr>
            <a:endParaRPr lang="en-US" sz="2000" dirty="0">
              <a:solidFill>
                <a:srgbClr val="002060"/>
              </a:solidFill>
              <a:latin typeface="Work Sans" pitchFamily="2" charset="0"/>
            </a:endParaRPr>
          </a:p>
          <a:p>
            <a:pPr marL="285750" indent="-285750">
              <a:buFont typeface="Arial" panose="020B0604020202020204" pitchFamily="34" charset="0"/>
              <a:buChar char="•"/>
            </a:pPr>
            <a:r>
              <a:rPr lang="en-US" sz="2000" dirty="0">
                <a:solidFill>
                  <a:srgbClr val="002060"/>
                </a:solidFill>
                <a:latin typeface="Work Sans" pitchFamily="2" charset="0"/>
              </a:rPr>
              <a:t>The results of the following comparisons are UNKNOWN:</a:t>
            </a:r>
          </a:p>
          <a:p>
            <a:pPr marL="285750" indent="-285750">
              <a:buFont typeface="Arial" panose="020B0604020202020204" pitchFamily="34" charset="0"/>
              <a:buChar char="•"/>
            </a:pPr>
            <a:endParaRPr lang="en-US" sz="2000" dirty="0">
              <a:solidFill>
                <a:srgbClr val="002060"/>
              </a:solidFill>
              <a:latin typeface="Work Sans" pitchFamily="2" charset="0"/>
            </a:endParaRPr>
          </a:p>
          <a:p>
            <a:pPr marL="742950" lvl="1" indent="-285750">
              <a:buFont typeface="Arial" panose="020B0604020202020204" pitchFamily="34" charset="0"/>
              <a:buChar char="•"/>
            </a:pPr>
            <a:r>
              <a:rPr lang="en-US" sz="2000" dirty="0">
                <a:solidFill>
                  <a:srgbClr val="002060"/>
                </a:solidFill>
                <a:latin typeface="Work Sans" pitchFamily="2" charset="0"/>
              </a:rPr>
              <a:t>NULL = 0</a:t>
            </a:r>
          </a:p>
          <a:p>
            <a:pPr marL="742950" lvl="1" indent="-285750">
              <a:buFont typeface="Arial" panose="020B0604020202020204" pitchFamily="34" charset="0"/>
              <a:buChar char="•"/>
            </a:pPr>
            <a:r>
              <a:rPr lang="en-US" sz="2000" dirty="0">
                <a:solidFill>
                  <a:srgbClr val="002060"/>
                </a:solidFill>
                <a:latin typeface="Work Sans" pitchFamily="2" charset="0"/>
              </a:rPr>
              <a:t>NULL &lt;&gt; 0</a:t>
            </a:r>
          </a:p>
          <a:p>
            <a:pPr marL="742950" lvl="1" indent="-285750">
              <a:buFont typeface="Arial" panose="020B0604020202020204" pitchFamily="34" charset="0"/>
              <a:buChar char="•"/>
            </a:pPr>
            <a:r>
              <a:rPr lang="en-US" sz="2000" dirty="0">
                <a:solidFill>
                  <a:srgbClr val="002060"/>
                </a:solidFill>
                <a:latin typeface="Work Sans" pitchFamily="2" charset="0"/>
              </a:rPr>
              <a:t>NULL &gt; 0</a:t>
            </a:r>
          </a:p>
          <a:p>
            <a:pPr marL="742950" lvl="1" indent="-285750">
              <a:buFont typeface="Arial" panose="020B0604020202020204" pitchFamily="34" charset="0"/>
              <a:buChar char="•"/>
            </a:pPr>
            <a:r>
              <a:rPr lang="en-US" sz="2000" dirty="0">
                <a:solidFill>
                  <a:srgbClr val="002060"/>
                </a:solidFill>
                <a:latin typeface="Work Sans" pitchFamily="2" charset="0"/>
              </a:rPr>
              <a:t>NULL = NULL</a:t>
            </a:r>
          </a:p>
          <a:p>
            <a:pPr marL="742950" lvl="1" indent="-285750">
              <a:buFont typeface="Arial" panose="020B0604020202020204" pitchFamily="34" charset="0"/>
              <a:buChar char="•"/>
            </a:pPr>
            <a:endParaRPr lang="en-US" sz="2000" dirty="0">
              <a:solidFill>
                <a:srgbClr val="002060"/>
              </a:solidFill>
              <a:latin typeface="Work Sans" pitchFamily="2" charset="0"/>
            </a:endParaRPr>
          </a:p>
          <a:p>
            <a:pPr lvl="1"/>
            <a:r>
              <a:rPr lang="en-US" sz="2000" dirty="0">
                <a:solidFill>
                  <a:srgbClr val="002060"/>
                </a:solidFill>
                <a:latin typeface="Work Sans" pitchFamily="2" charset="0"/>
              </a:rPr>
              <a:t>To test whether a value is NULL or not, you always use the </a:t>
            </a:r>
            <a:r>
              <a:rPr lang="en-US" sz="2000" b="1" dirty="0">
                <a:solidFill>
                  <a:srgbClr val="002060"/>
                </a:solidFill>
                <a:latin typeface="Work Sans" pitchFamily="2" charset="0"/>
              </a:rPr>
              <a:t>IS NULL</a:t>
            </a:r>
            <a:r>
              <a:rPr lang="en-US" sz="2000" dirty="0">
                <a:solidFill>
                  <a:srgbClr val="002060"/>
                </a:solidFill>
                <a:latin typeface="Work Sans" pitchFamily="2" charset="0"/>
              </a:rPr>
              <a:t> operator.</a:t>
            </a:r>
            <a:endParaRPr lang="en-IN" sz="2000" dirty="0">
              <a:solidFill>
                <a:srgbClr val="002060"/>
              </a:solidFill>
              <a:latin typeface="Work Sans" pitchFamily="2" charset="0"/>
            </a:endParaRPr>
          </a:p>
        </p:txBody>
      </p:sp>
    </p:spTree>
    <p:extLst>
      <p:ext uri="{BB962C8B-B14F-4D97-AF65-F5344CB8AC3E}">
        <p14:creationId xmlns:p14="http://schemas.microsoft.com/office/powerpoint/2010/main" val="1504743339"/>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JOINS</a:t>
            </a:r>
          </a:p>
        </p:txBody>
      </p:sp>
      <p:sp>
        <p:nvSpPr>
          <p:cNvPr id="4" name="TextBox 3">
            <a:extLst>
              <a:ext uri="{FF2B5EF4-FFF2-40B4-BE49-F238E27FC236}">
                <a16:creationId xmlns:a16="http://schemas.microsoft.com/office/drawing/2014/main" id="{A89F3B2F-AF69-A683-A3EA-55593E29F5BE}"/>
              </a:ext>
            </a:extLst>
          </p:cNvPr>
          <p:cNvSpPr txBox="1"/>
          <p:nvPr/>
        </p:nvSpPr>
        <p:spPr>
          <a:xfrm>
            <a:off x="678424" y="1505635"/>
            <a:ext cx="10550015" cy="4093428"/>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002060"/>
                </a:solidFill>
                <a:latin typeface="Work Sans" pitchFamily="2" charset="0"/>
              </a:rPr>
              <a:t>A JOIN clause is used to combine rows from two or more tables, based on a related column between them.</a:t>
            </a:r>
          </a:p>
          <a:p>
            <a:pPr marL="285750" indent="-285750">
              <a:buFont typeface="Arial" panose="020B0604020202020204" pitchFamily="34" charset="0"/>
              <a:buChar char="•"/>
            </a:pPr>
            <a:endParaRPr lang="en-US" sz="2000" dirty="0">
              <a:solidFill>
                <a:srgbClr val="002060"/>
              </a:solidFill>
              <a:latin typeface="Work Sans" pitchFamily="2" charset="0"/>
            </a:endParaRPr>
          </a:p>
          <a:p>
            <a:pPr marL="285750" indent="-285750">
              <a:buFont typeface="Arial" panose="020B0604020202020204" pitchFamily="34" charset="0"/>
              <a:buChar char="•"/>
            </a:pPr>
            <a:r>
              <a:rPr lang="en-US" sz="2000" b="1" dirty="0">
                <a:solidFill>
                  <a:srgbClr val="002060"/>
                </a:solidFill>
                <a:latin typeface="Work Sans" pitchFamily="2" charset="0"/>
              </a:rPr>
              <a:t>(INNER) JOIN:</a:t>
            </a:r>
            <a:r>
              <a:rPr lang="en-US" sz="2000" dirty="0">
                <a:solidFill>
                  <a:srgbClr val="002060"/>
                </a:solidFill>
                <a:latin typeface="Work Sans" pitchFamily="2" charset="0"/>
              </a:rPr>
              <a:t> Returns records that have matching values in both tables</a:t>
            </a:r>
          </a:p>
          <a:p>
            <a:pPr marL="285750" indent="-285750">
              <a:buFont typeface="Arial" panose="020B0604020202020204" pitchFamily="34" charset="0"/>
              <a:buChar char="•"/>
            </a:pPr>
            <a:endParaRPr lang="en-US" sz="2000" dirty="0">
              <a:solidFill>
                <a:srgbClr val="002060"/>
              </a:solidFill>
              <a:latin typeface="Work Sans" pitchFamily="2" charset="0"/>
            </a:endParaRPr>
          </a:p>
          <a:p>
            <a:pPr marL="285750" indent="-285750">
              <a:buFont typeface="Arial" panose="020B0604020202020204" pitchFamily="34" charset="0"/>
              <a:buChar char="•"/>
            </a:pPr>
            <a:r>
              <a:rPr lang="en-US" sz="2000" b="1" dirty="0">
                <a:solidFill>
                  <a:srgbClr val="002060"/>
                </a:solidFill>
                <a:latin typeface="Work Sans" pitchFamily="2" charset="0"/>
              </a:rPr>
              <a:t>LEFT (OUTER) JOIN:</a:t>
            </a:r>
            <a:r>
              <a:rPr lang="en-US" sz="2000" dirty="0">
                <a:solidFill>
                  <a:srgbClr val="002060"/>
                </a:solidFill>
                <a:latin typeface="Work Sans" pitchFamily="2" charset="0"/>
              </a:rPr>
              <a:t> Returns all records from the left table, and the matched records from the right table</a:t>
            </a:r>
          </a:p>
          <a:p>
            <a:pPr marL="285750" indent="-285750">
              <a:buFont typeface="Arial" panose="020B0604020202020204" pitchFamily="34" charset="0"/>
              <a:buChar char="•"/>
            </a:pPr>
            <a:endParaRPr lang="en-US" sz="2000" dirty="0">
              <a:solidFill>
                <a:srgbClr val="002060"/>
              </a:solidFill>
              <a:latin typeface="Work Sans" pitchFamily="2" charset="0"/>
            </a:endParaRPr>
          </a:p>
          <a:p>
            <a:pPr marL="285750" indent="-285750">
              <a:buFont typeface="Arial" panose="020B0604020202020204" pitchFamily="34" charset="0"/>
              <a:buChar char="•"/>
            </a:pPr>
            <a:r>
              <a:rPr lang="en-US" sz="2000" b="1" dirty="0">
                <a:solidFill>
                  <a:srgbClr val="002060"/>
                </a:solidFill>
                <a:latin typeface="Work Sans" pitchFamily="2" charset="0"/>
              </a:rPr>
              <a:t>RIGHT (OUTER) JOIN:</a:t>
            </a:r>
            <a:r>
              <a:rPr lang="en-US" sz="2000" dirty="0">
                <a:solidFill>
                  <a:srgbClr val="002060"/>
                </a:solidFill>
                <a:latin typeface="Work Sans" pitchFamily="2" charset="0"/>
              </a:rPr>
              <a:t> Returns all records from the right table, and the matched records from the left table</a:t>
            </a:r>
          </a:p>
          <a:p>
            <a:pPr marL="285750" indent="-285750">
              <a:buFont typeface="Arial" panose="020B0604020202020204" pitchFamily="34" charset="0"/>
              <a:buChar char="•"/>
            </a:pPr>
            <a:endParaRPr lang="en-US" sz="2000" dirty="0">
              <a:solidFill>
                <a:srgbClr val="002060"/>
              </a:solidFill>
              <a:latin typeface="Work Sans" pitchFamily="2" charset="0"/>
            </a:endParaRPr>
          </a:p>
          <a:p>
            <a:pPr marL="285750" indent="-285750">
              <a:buFont typeface="Arial" panose="020B0604020202020204" pitchFamily="34" charset="0"/>
              <a:buChar char="•"/>
            </a:pPr>
            <a:r>
              <a:rPr lang="en-US" sz="2000" b="1" dirty="0">
                <a:solidFill>
                  <a:srgbClr val="002060"/>
                </a:solidFill>
                <a:latin typeface="Work Sans" pitchFamily="2" charset="0"/>
              </a:rPr>
              <a:t>FULL (OUTER) JOIN:</a:t>
            </a:r>
            <a:r>
              <a:rPr lang="en-US" sz="2000" dirty="0">
                <a:solidFill>
                  <a:srgbClr val="002060"/>
                </a:solidFill>
                <a:latin typeface="Work Sans" pitchFamily="2" charset="0"/>
              </a:rPr>
              <a:t> Returns all records when there is a match in either left or right table</a:t>
            </a:r>
            <a:endParaRPr lang="en-IN" sz="2000" dirty="0">
              <a:solidFill>
                <a:srgbClr val="002060"/>
              </a:solidFill>
              <a:latin typeface="Work Sans" pitchFamily="2" charset="0"/>
            </a:endParaRPr>
          </a:p>
        </p:txBody>
      </p:sp>
    </p:spTree>
    <p:extLst>
      <p:ext uri="{BB962C8B-B14F-4D97-AF65-F5344CB8AC3E}">
        <p14:creationId xmlns:p14="http://schemas.microsoft.com/office/powerpoint/2010/main" val="1819672829"/>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INNER JOIN</a:t>
            </a:r>
          </a:p>
        </p:txBody>
      </p:sp>
      <p:pic>
        <p:nvPicPr>
          <p:cNvPr id="3" name="Picture 2">
            <a:extLst>
              <a:ext uri="{FF2B5EF4-FFF2-40B4-BE49-F238E27FC236}">
                <a16:creationId xmlns:a16="http://schemas.microsoft.com/office/drawing/2014/main" id="{D6642EB0-AE70-E741-867D-024968291AF8}"/>
              </a:ext>
            </a:extLst>
          </p:cNvPr>
          <p:cNvPicPr>
            <a:picLocks noChangeAspect="1"/>
          </p:cNvPicPr>
          <p:nvPr/>
        </p:nvPicPr>
        <p:blipFill>
          <a:blip r:embed="rId2"/>
          <a:stretch>
            <a:fillRect/>
          </a:stretch>
        </p:blipFill>
        <p:spPr>
          <a:xfrm>
            <a:off x="1720645" y="1777415"/>
            <a:ext cx="2850126" cy="2066341"/>
          </a:xfrm>
          <a:prstGeom prst="rect">
            <a:avLst/>
          </a:prstGeom>
        </p:spPr>
      </p:pic>
      <p:sp>
        <p:nvSpPr>
          <p:cNvPr id="8" name="TextBox 7">
            <a:extLst>
              <a:ext uri="{FF2B5EF4-FFF2-40B4-BE49-F238E27FC236}">
                <a16:creationId xmlns:a16="http://schemas.microsoft.com/office/drawing/2014/main" id="{EAF34857-4F50-0BC9-3BFD-5116D8CFFB65}"/>
              </a:ext>
            </a:extLst>
          </p:cNvPr>
          <p:cNvSpPr txBox="1"/>
          <p:nvPr/>
        </p:nvSpPr>
        <p:spPr>
          <a:xfrm>
            <a:off x="6597445" y="2101322"/>
            <a:ext cx="6096000" cy="1477328"/>
          </a:xfrm>
          <a:prstGeom prst="rect">
            <a:avLst/>
          </a:prstGeom>
          <a:noFill/>
        </p:spPr>
        <p:txBody>
          <a:bodyPr wrap="square">
            <a:spAutoFit/>
          </a:bodyPr>
          <a:lstStyle/>
          <a:p>
            <a:r>
              <a:rPr lang="en-US" dirty="0">
                <a:solidFill>
                  <a:srgbClr val="C00000"/>
                </a:solidFill>
                <a:latin typeface="Work Sans" pitchFamily="2" charset="0"/>
              </a:rPr>
              <a:t>SELECT</a:t>
            </a:r>
          </a:p>
          <a:p>
            <a:r>
              <a:rPr lang="en-US" dirty="0">
                <a:solidFill>
                  <a:srgbClr val="C00000"/>
                </a:solidFill>
                <a:latin typeface="Work Sans" pitchFamily="2" charset="0"/>
              </a:rPr>
              <a:t>    </a:t>
            </a:r>
            <a:r>
              <a:rPr lang="en-US" dirty="0" err="1">
                <a:solidFill>
                  <a:srgbClr val="C00000"/>
                </a:solidFill>
                <a:latin typeface="Work Sans" pitchFamily="2" charset="0"/>
              </a:rPr>
              <a:t>select_list</a:t>
            </a:r>
            <a:endParaRPr lang="en-US" dirty="0">
              <a:solidFill>
                <a:srgbClr val="C00000"/>
              </a:solidFill>
              <a:latin typeface="Work Sans" pitchFamily="2" charset="0"/>
            </a:endParaRPr>
          </a:p>
          <a:p>
            <a:r>
              <a:rPr lang="en-US" dirty="0">
                <a:solidFill>
                  <a:srgbClr val="C00000"/>
                </a:solidFill>
                <a:latin typeface="Work Sans" pitchFamily="2" charset="0"/>
              </a:rPr>
              <a:t>FROM</a:t>
            </a:r>
          </a:p>
          <a:p>
            <a:r>
              <a:rPr lang="en-US" dirty="0">
                <a:solidFill>
                  <a:srgbClr val="C00000"/>
                </a:solidFill>
                <a:latin typeface="Work Sans" pitchFamily="2" charset="0"/>
              </a:rPr>
              <a:t>    T1</a:t>
            </a:r>
          </a:p>
          <a:p>
            <a:r>
              <a:rPr lang="en-US" dirty="0">
                <a:solidFill>
                  <a:srgbClr val="C00000"/>
                </a:solidFill>
                <a:latin typeface="Work Sans" pitchFamily="2" charset="0"/>
              </a:rPr>
              <a:t>INNER JOIN T2 ON </a:t>
            </a:r>
            <a:r>
              <a:rPr lang="en-US" dirty="0" err="1">
                <a:solidFill>
                  <a:srgbClr val="C00000"/>
                </a:solidFill>
                <a:latin typeface="Work Sans" pitchFamily="2" charset="0"/>
              </a:rPr>
              <a:t>join_predicate</a:t>
            </a:r>
            <a:r>
              <a:rPr lang="en-US" dirty="0">
                <a:solidFill>
                  <a:srgbClr val="C00000"/>
                </a:solidFill>
                <a:latin typeface="Work Sans" pitchFamily="2" charset="0"/>
              </a:rPr>
              <a:t>;</a:t>
            </a:r>
          </a:p>
        </p:txBody>
      </p:sp>
      <p:sp>
        <p:nvSpPr>
          <p:cNvPr id="11" name="TextBox 10">
            <a:extLst>
              <a:ext uri="{FF2B5EF4-FFF2-40B4-BE49-F238E27FC236}">
                <a16:creationId xmlns:a16="http://schemas.microsoft.com/office/drawing/2014/main" id="{AE4A1605-351B-609E-5DB4-453FF4C39FFF}"/>
              </a:ext>
            </a:extLst>
          </p:cNvPr>
          <p:cNvSpPr txBox="1"/>
          <p:nvPr/>
        </p:nvSpPr>
        <p:spPr>
          <a:xfrm>
            <a:off x="1380202" y="4716102"/>
            <a:ext cx="9956391" cy="1323439"/>
          </a:xfrm>
          <a:prstGeom prst="rect">
            <a:avLst/>
          </a:prstGeom>
          <a:noFill/>
        </p:spPr>
        <p:txBody>
          <a:bodyPr wrap="square">
            <a:spAutoFit/>
          </a:bodyPr>
          <a:lstStyle/>
          <a:p>
            <a:r>
              <a:rPr lang="en-US" sz="2000" dirty="0">
                <a:solidFill>
                  <a:srgbClr val="002060"/>
                </a:solidFill>
                <a:latin typeface="Work Sans" pitchFamily="2" charset="0"/>
              </a:rPr>
              <a:t>The INNER JOIN clause compares each row of table T1 with rows of table T2 to find all pairs of rows that satisfy the join predicate. If the join predicate evaluates to TRUE, the column values of the matching rows of T1 and T2 are combined into a new row and included in the result set.</a:t>
            </a:r>
            <a:endParaRPr lang="en-IN" sz="2000" dirty="0">
              <a:solidFill>
                <a:srgbClr val="002060"/>
              </a:solidFill>
              <a:latin typeface="Work Sans" pitchFamily="2" charset="0"/>
            </a:endParaRPr>
          </a:p>
        </p:txBody>
      </p:sp>
    </p:spTree>
    <p:extLst>
      <p:ext uri="{BB962C8B-B14F-4D97-AF65-F5344CB8AC3E}">
        <p14:creationId xmlns:p14="http://schemas.microsoft.com/office/powerpoint/2010/main" val="2769066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614EEF-91CA-03EC-DB5C-C1FB7F3D5082}"/>
              </a:ext>
            </a:extLst>
          </p:cNvPr>
          <p:cNvPicPr>
            <a:picLocks noChangeAspect="1"/>
          </p:cNvPicPr>
          <p:nvPr/>
        </p:nvPicPr>
        <p:blipFill>
          <a:blip r:embed="rId3"/>
          <a:stretch>
            <a:fillRect/>
          </a:stretch>
        </p:blipFill>
        <p:spPr>
          <a:xfrm>
            <a:off x="351697" y="1674995"/>
            <a:ext cx="11145731" cy="2897005"/>
          </a:xfrm>
          <a:prstGeom prst="rect">
            <a:avLst/>
          </a:prstGeom>
        </p:spPr>
      </p:pic>
    </p:spTree>
    <p:extLst>
      <p:ext uri="{BB962C8B-B14F-4D97-AF65-F5344CB8AC3E}">
        <p14:creationId xmlns:p14="http://schemas.microsoft.com/office/powerpoint/2010/main" val="2147099278"/>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LEFT JOIN</a:t>
            </a:r>
          </a:p>
        </p:txBody>
      </p:sp>
      <p:sp>
        <p:nvSpPr>
          <p:cNvPr id="8" name="TextBox 7">
            <a:extLst>
              <a:ext uri="{FF2B5EF4-FFF2-40B4-BE49-F238E27FC236}">
                <a16:creationId xmlns:a16="http://schemas.microsoft.com/office/drawing/2014/main" id="{EAF34857-4F50-0BC9-3BFD-5116D8CFFB65}"/>
              </a:ext>
            </a:extLst>
          </p:cNvPr>
          <p:cNvSpPr txBox="1"/>
          <p:nvPr/>
        </p:nvSpPr>
        <p:spPr>
          <a:xfrm>
            <a:off x="6597445" y="2101322"/>
            <a:ext cx="6096000" cy="1477328"/>
          </a:xfrm>
          <a:prstGeom prst="rect">
            <a:avLst/>
          </a:prstGeom>
          <a:noFill/>
        </p:spPr>
        <p:txBody>
          <a:bodyPr wrap="square">
            <a:spAutoFit/>
          </a:bodyPr>
          <a:lstStyle/>
          <a:p>
            <a:r>
              <a:rPr lang="en-US" dirty="0">
                <a:solidFill>
                  <a:srgbClr val="C00000"/>
                </a:solidFill>
                <a:latin typeface="Work Sans" pitchFamily="2" charset="0"/>
              </a:rPr>
              <a:t>SELECT</a:t>
            </a:r>
          </a:p>
          <a:p>
            <a:r>
              <a:rPr lang="en-US" dirty="0">
                <a:solidFill>
                  <a:srgbClr val="C00000"/>
                </a:solidFill>
                <a:latin typeface="Work Sans" pitchFamily="2" charset="0"/>
              </a:rPr>
              <a:t>    </a:t>
            </a:r>
            <a:r>
              <a:rPr lang="en-US" dirty="0" err="1">
                <a:solidFill>
                  <a:srgbClr val="C00000"/>
                </a:solidFill>
                <a:latin typeface="Work Sans" pitchFamily="2" charset="0"/>
              </a:rPr>
              <a:t>select_list</a:t>
            </a:r>
            <a:endParaRPr lang="en-US" dirty="0">
              <a:solidFill>
                <a:srgbClr val="C00000"/>
              </a:solidFill>
              <a:latin typeface="Work Sans" pitchFamily="2" charset="0"/>
            </a:endParaRPr>
          </a:p>
          <a:p>
            <a:r>
              <a:rPr lang="en-US" dirty="0">
                <a:solidFill>
                  <a:srgbClr val="C00000"/>
                </a:solidFill>
                <a:latin typeface="Work Sans" pitchFamily="2" charset="0"/>
              </a:rPr>
              <a:t>FROM</a:t>
            </a:r>
          </a:p>
          <a:p>
            <a:r>
              <a:rPr lang="en-US" dirty="0">
                <a:solidFill>
                  <a:srgbClr val="C00000"/>
                </a:solidFill>
                <a:latin typeface="Work Sans" pitchFamily="2" charset="0"/>
              </a:rPr>
              <a:t>    T1</a:t>
            </a:r>
          </a:p>
          <a:p>
            <a:r>
              <a:rPr lang="en-US" dirty="0">
                <a:solidFill>
                  <a:srgbClr val="C00000"/>
                </a:solidFill>
                <a:latin typeface="Work Sans" pitchFamily="2" charset="0"/>
              </a:rPr>
              <a:t>LEFT JOIN T2 ON </a:t>
            </a:r>
            <a:r>
              <a:rPr lang="en-US" dirty="0" err="1">
                <a:solidFill>
                  <a:srgbClr val="C00000"/>
                </a:solidFill>
                <a:latin typeface="Work Sans" pitchFamily="2" charset="0"/>
              </a:rPr>
              <a:t>join_predicate</a:t>
            </a:r>
            <a:r>
              <a:rPr lang="en-US" dirty="0">
                <a:solidFill>
                  <a:srgbClr val="C00000"/>
                </a:solidFill>
                <a:latin typeface="Work Sans" pitchFamily="2" charset="0"/>
              </a:rPr>
              <a:t>;</a:t>
            </a:r>
          </a:p>
        </p:txBody>
      </p:sp>
      <p:sp>
        <p:nvSpPr>
          <p:cNvPr id="11" name="TextBox 10">
            <a:extLst>
              <a:ext uri="{FF2B5EF4-FFF2-40B4-BE49-F238E27FC236}">
                <a16:creationId xmlns:a16="http://schemas.microsoft.com/office/drawing/2014/main" id="{AE4A1605-351B-609E-5DB4-453FF4C39FFF}"/>
              </a:ext>
            </a:extLst>
          </p:cNvPr>
          <p:cNvSpPr txBox="1"/>
          <p:nvPr/>
        </p:nvSpPr>
        <p:spPr>
          <a:xfrm>
            <a:off x="1619249" y="4704388"/>
            <a:ext cx="9956391" cy="1015663"/>
          </a:xfrm>
          <a:prstGeom prst="rect">
            <a:avLst/>
          </a:prstGeom>
          <a:noFill/>
        </p:spPr>
        <p:txBody>
          <a:bodyPr wrap="square">
            <a:spAutoFit/>
          </a:bodyPr>
          <a:lstStyle/>
          <a:p>
            <a:r>
              <a:rPr lang="en-US" sz="2000" dirty="0">
                <a:solidFill>
                  <a:srgbClr val="002060"/>
                </a:solidFill>
                <a:latin typeface="Work Sans" pitchFamily="2" charset="0"/>
              </a:rPr>
              <a:t>The LEFT JOIN returns all rows from the left table and the matching rows from the right table. If no matching rows are found in the right table, NULL are used.</a:t>
            </a:r>
            <a:endParaRPr lang="en-IN" sz="2000" dirty="0">
              <a:solidFill>
                <a:srgbClr val="002060"/>
              </a:solidFill>
              <a:latin typeface="Work Sans" pitchFamily="2" charset="0"/>
            </a:endParaRPr>
          </a:p>
        </p:txBody>
      </p:sp>
      <p:pic>
        <p:nvPicPr>
          <p:cNvPr id="2" name="Picture 1">
            <a:extLst>
              <a:ext uri="{FF2B5EF4-FFF2-40B4-BE49-F238E27FC236}">
                <a16:creationId xmlns:a16="http://schemas.microsoft.com/office/drawing/2014/main" id="{40209859-9B92-F9F9-E06B-CA7C11DD18D2}"/>
              </a:ext>
            </a:extLst>
          </p:cNvPr>
          <p:cNvPicPr>
            <a:picLocks noChangeAspect="1"/>
          </p:cNvPicPr>
          <p:nvPr/>
        </p:nvPicPr>
        <p:blipFill>
          <a:blip r:embed="rId2"/>
          <a:stretch>
            <a:fillRect/>
          </a:stretch>
        </p:blipFill>
        <p:spPr>
          <a:xfrm>
            <a:off x="1987345" y="1902696"/>
            <a:ext cx="2488366" cy="1804065"/>
          </a:xfrm>
          <a:prstGeom prst="rect">
            <a:avLst/>
          </a:prstGeom>
        </p:spPr>
      </p:pic>
    </p:spTree>
    <p:extLst>
      <p:ext uri="{BB962C8B-B14F-4D97-AF65-F5344CB8AC3E}">
        <p14:creationId xmlns:p14="http://schemas.microsoft.com/office/powerpoint/2010/main" val="193317028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LEFT JOIN</a:t>
            </a:r>
          </a:p>
        </p:txBody>
      </p:sp>
      <p:sp>
        <p:nvSpPr>
          <p:cNvPr id="8" name="TextBox 7">
            <a:extLst>
              <a:ext uri="{FF2B5EF4-FFF2-40B4-BE49-F238E27FC236}">
                <a16:creationId xmlns:a16="http://schemas.microsoft.com/office/drawing/2014/main" id="{EAF34857-4F50-0BC9-3BFD-5116D8CFFB65}"/>
              </a:ext>
            </a:extLst>
          </p:cNvPr>
          <p:cNvSpPr txBox="1"/>
          <p:nvPr/>
        </p:nvSpPr>
        <p:spPr>
          <a:xfrm>
            <a:off x="6597445" y="2101322"/>
            <a:ext cx="6096000" cy="1477328"/>
          </a:xfrm>
          <a:prstGeom prst="rect">
            <a:avLst/>
          </a:prstGeom>
          <a:noFill/>
        </p:spPr>
        <p:txBody>
          <a:bodyPr wrap="square">
            <a:spAutoFit/>
          </a:bodyPr>
          <a:lstStyle/>
          <a:p>
            <a:r>
              <a:rPr lang="en-US" dirty="0">
                <a:solidFill>
                  <a:srgbClr val="C00000"/>
                </a:solidFill>
                <a:latin typeface="Work Sans" pitchFamily="2" charset="0"/>
              </a:rPr>
              <a:t>SELECT</a:t>
            </a:r>
          </a:p>
          <a:p>
            <a:r>
              <a:rPr lang="en-US" dirty="0">
                <a:solidFill>
                  <a:srgbClr val="C00000"/>
                </a:solidFill>
                <a:latin typeface="Work Sans" pitchFamily="2" charset="0"/>
              </a:rPr>
              <a:t>    </a:t>
            </a:r>
            <a:r>
              <a:rPr lang="en-US" dirty="0" err="1">
                <a:solidFill>
                  <a:srgbClr val="C00000"/>
                </a:solidFill>
                <a:latin typeface="Work Sans" pitchFamily="2" charset="0"/>
              </a:rPr>
              <a:t>select_list</a:t>
            </a:r>
            <a:endParaRPr lang="en-US" dirty="0">
              <a:solidFill>
                <a:srgbClr val="C00000"/>
              </a:solidFill>
              <a:latin typeface="Work Sans" pitchFamily="2" charset="0"/>
            </a:endParaRPr>
          </a:p>
          <a:p>
            <a:r>
              <a:rPr lang="en-US" dirty="0">
                <a:solidFill>
                  <a:srgbClr val="C00000"/>
                </a:solidFill>
                <a:latin typeface="Work Sans" pitchFamily="2" charset="0"/>
              </a:rPr>
              <a:t>FROM</a:t>
            </a:r>
          </a:p>
          <a:p>
            <a:r>
              <a:rPr lang="en-US" dirty="0">
                <a:solidFill>
                  <a:srgbClr val="C00000"/>
                </a:solidFill>
                <a:latin typeface="Work Sans" pitchFamily="2" charset="0"/>
              </a:rPr>
              <a:t>    T1</a:t>
            </a:r>
          </a:p>
          <a:p>
            <a:r>
              <a:rPr lang="en-US" dirty="0">
                <a:solidFill>
                  <a:srgbClr val="C00000"/>
                </a:solidFill>
                <a:latin typeface="Work Sans" pitchFamily="2" charset="0"/>
              </a:rPr>
              <a:t>RIGHT JOIN T2 ON </a:t>
            </a:r>
            <a:r>
              <a:rPr lang="en-US" dirty="0" err="1">
                <a:solidFill>
                  <a:srgbClr val="C00000"/>
                </a:solidFill>
                <a:latin typeface="Work Sans" pitchFamily="2" charset="0"/>
              </a:rPr>
              <a:t>join_predicate</a:t>
            </a:r>
            <a:r>
              <a:rPr lang="en-US" dirty="0">
                <a:solidFill>
                  <a:srgbClr val="C00000"/>
                </a:solidFill>
                <a:latin typeface="Work Sans" pitchFamily="2" charset="0"/>
              </a:rPr>
              <a:t>;</a:t>
            </a:r>
          </a:p>
        </p:txBody>
      </p:sp>
      <p:sp>
        <p:nvSpPr>
          <p:cNvPr id="11" name="TextBox 10">
            <a:extLst>
              <a:ext uri="{FF2B5EF4-FFF2-40B4-BE49-F238E27FC236}">
                <a16:creationId xmlns:a16="http://schemas.microsoft.com/office/drawing/2014/main" id="{AE4A1605-351B-609E-5DB4-453FF4C39FFF}"/>
              </a:ext>
            </a:extLst>
          </p:cNvPr>
          <p:cNvSpPr txBox="1"/>
          <p:nvPr/>
        </p:nvSpPr>
        <p:spPr>
          <a:xfrm>
            <a:off x="1619249" y="4704388"/>
            <a:ext cx="9956391" cy="1015663"/>
          </a:xfrm>
          <a:prstGeom prst="rect">
            <a:avLst/>
          </a:prstGeom>
          <a:noFill/>
        </p:spPr>
        <p:txBody>
          <a:bodyPr wrap="square">
            <a:spAutoFit/>
          </a:bodyPr>
          <a:lstStyle/>
          <a:p>
            <a:r>
              <a:rPr lang="en-US" sz="2000" dirty="0">
                <a:solidFill>
                  <a:srgbClr val="002060"/>
                </a:solidFill>
                <a:latin typeface="Work Sans" pitchFamily="2" charset="0"/>
              </a:rPr>
              <a:t>The RIGHT JOIN returns all rows from the right table and the matching rows from the left table. If no matching rows are found in the left table, NULL are used.</a:t>
            </a:r>
            <a:endParaRPr lang="en-IN" sz="2000" dirty="0">
              <a:solidFill>
                <a:srgbClr val="002060"/>
              </a:solidFill>
              <a:latin typeface="Work Sans" pitchFamily="2" charset="0"/>
            </a:endParaRPr>
          </a:p>
        </p:txBody>
      </p:sp>
      <p:pic>
        <p:nvPicPr>
          <p:cNvPr id="3" name="Picture 2">
            <a:extLst>
              <a:ext uri="{FF2B5EF4-FFF2-40B4-BE49-F238E27FC236}">
                <a16:creationId xmlns:a16="http://schemas.microsoft.com/office/drawing/2014/main" id="{62822B29-B6FC-9201-B8FC-20C6EBFE420D}"/>
              </a:ext>
            </a:extLst>
          </p:cNvPr>
          <p:cNvPicPr>
            <a:picLocks noChangeAspect="1"/>
          </p:cNvPicPr>
          <p:nvPr/>
        </p:nvPicPr>
        <p:blipFill>
          <a:blip r:embed="rId2"/>
          <a:stretch>
            <a:fillRect/>
          </a:stretch>
        </p:blipFill>
        <p:spPr>
          <a:xfrm>
            <a:off x="1790699" y="2101322"/>
            <a:ext cx="2289687" cy="1660023"/>
          </a:xfrm>
          <a:prstGeom prst="rect">
            <a:avLst/>
          </a:prstGeom>
        </p:spPr>
      </p:pic>
    </p:spTree>
    <p:extLst>
      <p:ext uri="{BB962C8B-B14F-4D97-AF65-F5344CB8AC3E}">
        <p14:creationId xmlns:p14="http://schemas.microsoft.com/office/powerpoint/2010/main" val="3006567713"/>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FULL JOIN</a:t>
            </a:r>
          </a:p>
        </p:txBody>
      </p:sp>
      <p:sp>
        <p:nvSpPr>
          <p:cNvPr id="8" name="TextBox 7">
            <a:extLst>
              <a:ext uri="{FF2B5EF4-FFF2-40B4-BE49-F238E27FC236}">
                <a16:creationId xmlns:a16="http://schemas.microsoft.com/office/drawing/2014/main" id="{EAF34857-4F50-0BC9-3BFD-5116D8CFFB65}"/>
              </a:ext>
            </a:extLst>
          </p:cNvPr>
          <p:cNvSpPr txBox="1"/>
          <p:nvPr/>
        </p:nvSpPr>
        <p:spPr>
          <a:xfrm>
            <a:off x="6597445" y="2101322"/>
            <a:ext cx="6096000" cy="1477328"/>
          </a:xfrm>
          <a:prstGeom prst="rect">
            <a:avLst/>
          </a:prstGeom>
          <a:noFill/>
        </p:spPr>
        <p:txBody>
          <a:bodyPr wrap="square">
            <a:spAutoFit/>
          </a:bodyPr>
          <a:lstStyle/>
          <a:p>
            <a:r>
              <a:rPr lang="en-US" dirty="0">
                <a:solidFill>
                  <a:srgbClr val="C00000"/>
                </a:solidFill>
                <a:latin typeface="Work Sans" pitchFamily="2" charset="0"/>
              </a:rPr>
              <a:t>SELECT</a:t>
            </a:r>
          </a:p>
          <a:p>
            <a:r>
              <a:rPr lang="en-US" dirty="0">
                <a:solidFill>
                  <a:srgbClr val="C00000"/>
                </a:solidFill>
                <a:latin typeface="Work Sans" pitchFamily="2" charset="0"/>
              </a:rPr>
              <a:t>    </a:t>
            </a:r>
            <a:r>
              <a:rPr lang="en-US" dirty="0" err="1">
                <a:solidFill>
                  <a:srgbClr val="C00000"/>
                </a:solidFill>
                <a:latin typeface="Work Sans" pitchFamily="2" charset="0"/>
              </a:rPr>
              <a:t>select_list</a:t>
            </a:r>
            <a:endParaRPr lang="en-US" dirty="0">
              <a:solidFill>
                <a:srgbClr val="C00000"/>
              </a:solidFill>
              <a:latin typeface="Work Sans" pitchFamily="2" charset="0"/>
            </a:endParaRPr>
          </a:p>
          <a:p>
            <a:r>
              <a:rPr lang="en-US" dirty="0">
                <a:solidFill>
                  <a:srgbClr val="C00000"/>
                </a:solidFill>
                <a:latin typeface="Work Sans" pitchFamily="2" charset="0"/>
              </a:rPr>
              <a:t>FROM</a:t>
            </a:r>
          </a:p>
          <a:p>
            <a:r>
              <a:rPr lang="en-US" dirty="0">
                <a:solidFill>
                  <a:srgbClr val="C00000"/>
                </a:solidFill>
                <a:latin typeface="Work Sans" pitchFamily="2" charset="0"/>
              </a:rPr>
              <a:t>    T1</a:t>
            </a:r>
          </a:p>
          <a:p>
            <a:r>
              <a:rPr lang="en-US" dirty="0">
                <a:solidFill>
                  <a:srgbClr val="C00000"/>
                </a:solidFill>
                <a:latin typeface="Work Sans" pitchFamily="2" charset="0"/>
              </a:rPr>
              <a:t>FULL JOIN T2 ON </a:t>
            </a:r>
            <a:r>
              <a:rPr lang="en-US" dirty="0" err="1">
                <a:solidFill>
                  <a:srgbClr val="C00000"/>
                </a:solidFill>
                <a:latin typeface="Work Sans" pitchFamily="2" charset="0"/>
              </a:rPr>
              <a:t>join_predicate</a:t>
            </a:r>
            <a:r>
              <a:rPr lang="en-US" dirty="0">
                <a:solidFill>
                  <a:srgbClr val="C00000"/>
                </a:solidFill>
                <a:latin typeface="Work Sans" pitchFamily="2" charset="0"/>
              </a:rPr>
              <a:t>;</a:t>
            </a:r>
          </a:p>
        </p:txBody>
      </p:sp>
      <p:sp>
        <p:nvSpPr>
          <p:cNvPr id="11" name="TextBox 10">
            <a:extLst>
              <a:ext uri="{FF2B5EF4-FFF2-40B4-BE49-F238E27FC236}">
                <a16:creationId xmlns:a16="http://schemas.microsoft.com/office/drawing/2014/main" id="{AE4A1605-351B-609E-5DB4-453FF4C39FFF}"/>
              </a:ext>
            </a:extLst>
          </p:cNvPr>
          <p:cNvSpPr txBox="1"/>
          <p:nvPr/>
        </p:nvSpPr>
        <p:spPr>
          <a:xfrm>
            <a:off x="1619249" y="4901571"/>
            <a:ext cx="9956391" cy="707886"/>
          </a:xfrm>
          <a:prstGeom prst="rect">
            <a:avLst/>
          </a:prstGeom>
          <a:noFill/>
        </p:spPr>
        <p:txBody>
          <a:bodyPr wrap="square">
            <a:spAutoFit/>
          </a:bodyPr>
          <a:lstStyle/>
          <a:p>
            <a:r>
              <a:rPr lang="en-US" sz="2000" dirty="0">
                <a:solidFill>
                  <a:srgbClr val="002060"/>
                </a:solidFill>
                <a:latin typeface="Work Sans" pitchFamily="2" charset="0"/>
              </a:rPr>
              <a:t>The FULL OUTER JOIN keyword returns all records when there is a match in left (table1) or right (table2) table records.</a:t>
            </a:r>
            <a:endParaRPr lang="en-IN" sz="2000" dirty="0">
              <a:solidFill>
                <a:srgbClr val="002060"/>
              </a:solidFill>
              <a:latin typeface="Work Sans" pitchFamily="2" charset="0"/>
            </a:endParaRPr>
          </a:p>
        </p:txBody>
      </p:sp>
      <p:pic>
        <p:nvPicPr>
          <p:cNvPr id="7170" name="Picture 2" descr="SQL FULL OUTER JOIN">
            <a:extLst>
              <a:ext uri="{FF2B5EF4-FFF2-40B4-BE49-F238E27FC236}">
                <a16:creationId xmlns:a16="http://schemas.microsoft.com/office/drawing/2014/main" id="{C7BCF3AB-7989-C675-BB26-9871CC4B5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873" y="2197525"/>
            <a:ext cx="2211029" cy="1602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728047"/>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39329"/>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STRING FUNCTIONS</a:t>
            </a:r>
          </a:p>
        </p:txBody>
      </p:sp>
      <p:graphicFrame>
        <p:nvGraphicFramePr>
          <p:cNvPr id="2" name="Table 1">
            <a:extLst>
              <a:ext uri="{FF2B5EF4-FFF2-40B4-BE49-F238E27FC236}">
                <a16:creationId xmlns:a16="http://schemas.microsoft.com/office/drawing/2014/main" id="{1B17171A-AE97-735E-7A9B-FB78A9B49B10}"/>
              </a:ext>
            </a:extLst>
          </p:cNvPr>
          <p:cNvGraphicFramePr>
            <a:graphicFrameLocks noGrp="1"/>
          </p:cNvGraphicFramePr>
          <p:nvPr>
            <p:extLst>
              <p:ext uri="{D42A27DB-BD31-4B8C-83A1-F6EECF244321}">
                <p14:modId xmlns:p14="http://schemas.microsoft.com/office/powerpoint/2010/main" val="4095681937"/>
              </p:ext>
            </p:extLst>
          </p:nvPr>
        </p:nvGraphicFramePr>
        <p:xfrm>
          <a:off x="401015" y="1142998"/>
          <a:ext cx="11584508" cy="5026668"/>
        </p:xfrm>
        <a:graphic>
          <a:graphicData uri="http://schemas.openxmlformats.org/drawingml/2006/table">
            <a:tbl>
              <a:tblPr/>
              <a:tblGrid>
                <a:gridCol w="2893814">
                  <a:extLst>
                    <a:ext uri="{9D8B030D-6E8A-4147-A177-3AD203B41FA5}">
                      <a16:colId xmlns:a16="http://schemas.microsoft.com/office/drawing/2014/main" val="2169133955"/>
                    </a:ext>
                  </a:extLst>
                </a:gridCol>
                <a:gridCol w="8690694">
                  <a:extLst>
                    <a:ext uri="{9D8B030D-6E8A-4147-A177-3AD203B41FA5}">
                      <a16:colId xmlns:a16="http://schemas.microsoft.com/office/drawing/2014/main" val="4009807777"/>
                    </a:ext>
                  </a:extLst>
                </a:gridCol>
              </a:tblGrid>
              <a:tr h="169793">
                <a:tc>
                  <a:txBody>
                    <a:bodyPr/>
                    <a:lstStyle/>
                    <a:p>
                      <a:pPr algn="l" fontAlgn="t"/>
                      <a:r>
                        <a:rPr lang="en-IN" sz="2000">
                          <a:solidFill>
                            <a:srgbClr val="002060"/>
                          </a:solidFill>
                          <a:effectLst/>
                          <a:latin typeface="Work Sans" pitchFamily="2" charset="0"/>
                        </a:rPr>
                        <a:t>Function</a:t>
                      </a: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solidFill>
                            <a:srgbClr val="002060"/>
                          </a:solidFill>
                          <a:effectLst/>
                          <a:latin typeface="Work Sans" pitchFamily="2" charset="0"/>
                        </a:rPr>
                        <a:t>Description</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43561646"/>
                  </a:ext>
                </a:extLst>
              </a:tr>
              <a:tr h="296959">
                <a:tc>
                  <a:txBody>
                    <a:bodyPr/>
                    <a:lstStyle/>
                    <a:p>
                      <a:pPr algn="l" fontAlgn="t"/>
                      <a:r>
                        <a:rPr lang="en-IN" sz="2000">
                          <a:solidFill>
                            <a:srgbClr val="002060"/>
                          </a:solidFill>
                          <a:effectLst/>
                          <a:latin typeface="Work Sans" pitchFamily="2" charset="0"/>
                          <a:hlinkClick r:id="rId2">
                            <a:extLst>
                              <a:ext uri="{A12FA001-AC4F-418D-AE19-62706E023703}">
                                <ahyp:hlinkClr xmlns:ahyp="http://schemas.microsoft.com/office/drawing/2018/hyperlinkcolor" val="tx"/>
                              </a:ext>
                            </a:extLst>
                          </a:hlinkClick>
                        </a:rPr>
                        <a:t>ASCII</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rgbClr val="002060"/>
                          </a:solidFill>
                          <a:effectLst/>
                          <a:latin typeface="Work Sans" pitchFamily="2" charset="0"/>
                        </a:rPr>
                        <a:t>Returns the ASCII value for the specific character</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74491922"/>
                  </a:ext>
                </a:extLst>
              </a:tr>
              <a:tr h="296959">
                <a:tc>
                  <a:txBody>
                    <a:bodyPr/>
                    <a:lstStyle/>
                    <a:p>
                      <a:pPr algn="l" fontAlgn="t"/>
                      <a:r>
                        <a:rPr lang="en-IN" sz="2000" dirty="0">
                          <a:solidFill>
                            <a:srgbClr val="002060"/>
                          </a:solidFill>
                          <a:effectLst/>
                          <a:latin typeface="Work Sans" pitchFamily="2" charset="0"/>
                          <a:hlinkClick r:id="rId3">
                            <a:extLst>
                              <a:ext uri="{A12FA001-AC4F-418D-AE19-62706E023703}">
                                <ahyp:hlinkClr xmlns:ahyp="http://schemas.microsoft.com/office/drawing/2018/hyperlinkcolor" val="tx"/>
                              </a:ext>
                            </a:extLst>
                          </a:hlinkClick>
                        </a:rPr>
                        <a:t>CHAR</a:t>
                      </a:r>
                      <a:endParaRPr lang="en-IN" sz="2000" dirty="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rgbClr val="002060"/>
                          </a:solidFill>
                          <a:effectLst/>
                          <a:latin typeface="Work Sans" pitchFamily="2" charset="0"/>
                        </a:rPr>
                        <a:t>Returns the character based on the ASCII code</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77664912"/>
                  </a:ext>
                </a:extLst>
              </a:tr>
              <a:tr h="296959">
                <a:tc>
                  <a:txBody>
                    <a:bodyPr/>
                    <a:lstStyle/>
                    <a:p>
                      <a:pPr algn="l" fontAlgn="t"/>
                      <a:r>
                        <a:rPr lang="en-IN" sz="2000">
                          <a:solidFill>
                            <a:srgbClr val="002060"/>
                          </a:solidFill>
                          <a:effectLst/>
                          <a:latin typeface="Work Sans" pitchFamily="2" charset="0"/>
                          <a:hlinkClick r:id="rId4">
                            <a:extLst>
                              <a:ext uri="{A12FA001-AC4F-418D-AE19-62706E023703}">
                                <ahyp:hlinkClr xmlns:ahyp="http://schemas.microsoft.com/office/drawing/2018/hyperlinkcolor" val="tx"/>
                              </a:ext>
                            </a:extLst>
                          </a:hlinkClick>
                        </a:rPr>
                        <a:t>CHARINDEX</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dirty="0">
                          <a:solidFill>
                            <a:srgbClr val="002060"/>
                          </a:solidFill>
                          <a:effectLst/>
                          <a:latin typeface="Work Sans" pitchFamily="2" charset="0"/>
                        </a:rPr>
                        <a:t>Returns the position of a substring in a 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90609410"/>
                  </a:ext>
                </a:extLst>
              </a:tr>
              <a:tr h="296959">
                <a:tc>
                  <a:txBody>
                    <a:bodyPr/>
                    <a:lstStyle/>
                    <a:p>
                      <a:pPr algn="l" fontAlgn="t"/>
                      <a:r>
                        <a:rPr lang="en-IN" sz="2000">
                          <a:solidFill>
                            <a:srgbClr val="002060"/>
                          </a:solidFill>
                          <a:effectLst/>
                          <a:latin typeface="Work Sans" pitchFamily="2" charset="0"/>
                          <a:hlinkClick r:id="rId5">
                            <a:extLst>
                              <a:ext uri="{A12FA001-AC4F-418D-AE19-62706E023703}">
                                <ahyp:hlinkClr xmlns:ahyp="http://schemas.microsoft.com/office/drawing/2018/hyperlinkcolor" val="tx"/>
                              </a:ext>
                            </a:extLst>
                          </a:hlinkClick>
                        </a:rPr>
                        <a:t>CONCAT</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Work Sans" pitchFamily="2" charset="0"/>
                        </a:rPr>
                        <a:t>Adds two or more strings together</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58221291"/>
                  </a:ext>
                </a:extLst>
              </a:tr>
              <a:tr h="296959">
                <a:tc>
                  <a:txBody>
                    <a:bodyPr/>
                    <a:lstStyle/>
                    <a:p>
                      <a:pPr algn="l" fontAlgn="t"/>
                      <a:r>
                        <a:rPr lang="en-IN" sz="2000">
                          <a:solidFill>
                            <a:srgbClr val="002060"/>
                          </a:solidFill>
                          <a:effectLst/>
                          <a:latin typeface="Work Sans" pitchFamily="2" charset="0"/>
                          <a:hlinkClick r:id="rId6">
                            <a:extLst>
                              <a:ext uri="{A12FA001-AC4F-418D-AE19-62706E023703}">
                                <ahyp:hlinkClr xmlns:ahyp="http://schemas.microsoft.com/office/drawing/2018/hyperlinkcolor" val="tx"/>
                              </a:ext>
                            </a:extLst>
                          </a:hlinkClick>
                        </a:rPr>
                        <a:t>Concat with +</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rgbClr val="002060"/>
                          </a:solidFill>
                          <a:effectLst/>
                          <a:latin typeface="Work Sans" pitchFamily="2" charset="0"/>
                        </a:rPr>
                        <a:t>Adds two or more strings together</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2668492"/>
                  </a:ext>
                </a:extLst>
              </a:tr>
              <a:tr h="296959">
                <a:tc>
                  <a:txBody>
                    <a:bodyPr/>
                    <a:lstStyle/>
                    <a:p>
                      <a:pPr algn="l" fontAlgn="t"/>
                      <a:r>
                        <a:rPr lang="en-IN" sz="2000">
                          <a:solidFill>
                            <a:srgbClr val="002060"/>
                          </a:solidFill>
                          <a:effectLst/>
                          <a:latin typeface="Work Sans" pitchFamily="2" charset="0"/>
                          <a:hlinkClick r:id="rId7">
                            <a:extLst>
                              <a:ext uri="{A12FA001-AC4F-418D-AE19-62706E023703}">
                                <ahyp:hlinkClr xmlns:ahyp="http://schemas.microsoft.com/office/drawing/2018/hyperlinkcolor" val="tx"/>
                              </a:ext>
                            </a:extLst>
                          </a:hlinkClick>
                        </a:rPr>
                        <a:t>CONCAT_WS</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rgbClr val="002060"/>
                          </a:solidFill>
                          <a:effectLst/>
                          <a:latin typeface="Work Sans" pitchFamily="2" charset="0"/>
                        </a:rPr>
                        <a:t>Adds two or more strings together with a separator</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50365673"/>
                  </a:ext>
                </a:extLst>
              </a:tr>
              <a:tr h="428508">
                <a:tc>
                  <a:txBody>
                    <a:bodyPr/>
                    <a:lstStyle/>
                    <a:p>
                      <a:pPr algn="l" fontAlgn="t"/>
                      <a:r>
                        <a:rPr lang="en-IN" sz="2000">
                          <a:solidFill>
                            <a:srgbClr val="002060"/>
                          </a:solidFill>
                          <a:effectLst/>
                          <a:latin typeface="Work Sans" pitchFamily="2" charset="0"/>
                          <a:hlinkClick r:id="rId8">
                            <a:extLst>
                              <a:ext uri="{A12FA001-AC4F-418D-AE19-62706E023703}">
                                <ahyp:hlinkClr xmlns:ahyp="http://schemas.microsoft.com/office/drawing/2018/hyperlinkcolor" val="tx"/>
                              </a:ext>
                            </a:extLst>
                          </a:hlinkClick>
                        </a:rPr>
                        <a:t>DATALENGTH</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rgbClr val="002060"/>
                          </a:solidFill>
                          <a:effectLst/>
                          <a:latin typeface="Work Sans" pitchFamily="2" charset="0"/>
                        </a:rPr>
                        <a:t>Returns the number of bytes used to represent an expression</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35429159"/>
                  </a:ext>
                </a:extLst>
              </a:tr>
              <a:tr h="428508">
                <a:tc>
                  <a:txBody>
                    <a:bodyPr/>
                    <a:lstStyle/>
                    <a:p>
                      <a:pPr algn="l" fontAlgn="t"/>
                      <a:r>
                        <a:rPr lang="en-IN" sz="2000">
                          <a:solidFill>
                            <a:srgbClr val="002060"/>
                          </a:solidFill>
                          <a:effectLst/>
                          <a:latin typeface="Work Sans" pitchFamily="2" charset="0"/>
                          <a:hlinkClick r:id="rId9">
                            <a:extLst>
                              <a:ext uri="{A12FA001-AC4F-418D-AE19-62706E023703}">
                                <ahyp:hlinkClr xmlns:ahyp="http://schemas.microsoft.com/office/drawing/2018/hyperlinkcolor" val="tx"/>
                              </a:ext>
                            </a:extLst>
                          </a:hlinkClick>
                        </a:rPr>
                        <a:t>DIFFERENCE</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solidFill>
                            <a:srgbClr val="002060"/>
                          </a:solidFill>
                          <a:effectLst/>
                          <a:latin typeface="Work Sans" pitchFamily="2" charset="0"/>
                        </a:rPr>
                        <a:t>Compares two SOUNDEX values, and returns an integer value</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51531528"/>
                  </a:ext>
                </a:extLst>
              </a:tr>
              <a:tr h="296959">
                <a:tc>
                  <a:txBody>
                    <a:bodyPr/>
                    <a:lstStyle/>
                    <a:p>
                      <a:pPr algn="l" fontAlgn="t"/>
                      <a:r>
                        <a:rPr lang="en-IN" sz="2000">
                          <a:solidFill>
                            <a:srgbClr val="002060"/>
                          </a:solidFill>
                          <a:effectLst/>
                          <a:latin typeface="Work Sans" pitchFamily="2" charset="0"/>
                          <a:hlinkClick r:id="rId10">
                            <a:extLst>
                              <a:ext uri="{A12FA001-AC4F-418D-AE19-62706E023703}">
                                <ahyp:hlinkClr xmlns:ahyp="http://schemas.microsoft.com/office/drawing/2018/hyperlinkcolor" val="tx"/>
                              </a:ext>
                            </a:extLst>
                          </a:hlinkClick>
                        </a:rPr>
                        <a:t>FORMAT</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dirty="0">
                          <a:solidFill>
                            <a:srgbClr val="002060"/>
                          </a:solidFill>
                          <a:effectLst/>
                          <a:latin typeface="Work Sans" pitchFamily="2" charset="0"/>
                        </a:rPr>
                        <a:t>Formats a value with the specified format</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67413437"/>
                  </a:ext>
                </a:extLst>
              </a:tr>
              <a:tr h="428508">
                <a:tc>
                  <a:txBody>
                    <a:bodyPr/>
                    <a:lstStyle/>
                    <a:p>
                      <a:pPr algn="l" fontAlgn="t"/>
                      <a:r>
                        <a:rPr lang="en-IN" sz="2000" dirty="0">
                          <a:solidFill>
                            <a:srgbClr val="002060"/>
                          </a:solidFill>
                          <a:effectLst/>
                          <a:latin typeface="Work Sans" pitchFamily="2" charset="0"/>
                          <a:hlinkClick r:id="rId11">
                            <a:extLst>
                              <a:ext uri="{A12FA001-AC4F-418D-AE19-62706E023703}">
                                <ahyp:hlinkClr xmlns:ahyp="http://schemas.microsoft.com/office/drawing/2018/hyperlinkcolor" val="tx"/>
                              </a:ext>
                            </a:extLst>
                          </a:hlinkClick>
                        </a:rPr>
                        <a:t>LEFT</a:t>
                      </a:r>
                      <a:endParaRPr lang="en-IN" sz="2000" dirty="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Work Sans" pitchFamily="2" charset="0"/>
                        </a:rPr>
                        <a:t>Extracts a number of characters from a string (starting from left)</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3348725"/>
                  </a:ext>
                </a:extLst>
              </a:tr>
              <a:tr h="296959">
                <a:tc>
                  <a:txBody>
                    <a:bodyPr/>
                    <a:lstStyle/>
                    <a:p>
                      <a:pPr algn="l" fontAlgn="t"/>
                      <a:r>
                        <a:rPr lang="en-IN" sz="2000">
                          <a:solidFill>
                            <a:srgbClr val="002060"/>
                          </a:solidFill>
                          <a:effectLst/>
                          <a:latin typeface="Work Sans" pitchFamily="2" charset="0"/>
                          <a:hlinkClick r:id="rId12">
                            <a:extLst>
                              <a:ext uri="{A12FA001-AC4F-418D-AE19-62706E023703}">
                                <ahyp:hlinkClr xmlns:ahyp="http://schemas.microsoft.com/office/drawing/2018/hyperlinkcolor" val="tx"/>
                              </a:ext>
                            </a:extLst>
                          </a:hlinkClick>
                        </a:rPr>
                        <a:t>LEN</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solidFill>
                            <a:srgbClr val="002060"/>
                          </a:solidFill>
                          <a:effectLst/>
                          <a:latin typeface="Work Sans" pitchFamily="2" charset="0"/>
                        </a:rPr>
                        <a:t>Returns the length of a 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68044787"/>
                  </a:ext>
                </a:extLst>
              </a:tr>
              <a:tr h="296959">
                <a:tc>
                  <a:txBody>
                    <a:bodyPr/>
                    <a:lstStyle/>
                    <a:p>
                      <a:pPr algn="l" fontAlgn="t"/>
                      <a:r>
                        <a:rPr lang="en-IN" sz="2000">
                          <a:solidFill>
                            <a:srgbClr val="002060"/>
                          </a:solidFill>
                          <a:effectLst/>
                          <a:latin typeface="Work Sans" pitchFamily="2" charset="0"/>
                          <a:hlinkClick r:id="rId13">
                            <a:extLst>
                              <a:ext uri="{A12FA001-AC4F-418D-AE19-62706E023703}">
                                <ahyp:hlinkClr xmlns:ahyp="http://schemas.microsoft.com/office/drawing/2018/hyperlinkcolor" val="tx"/>
                              </a:ext>
                            </a:extLst>
                          </a:hlinkClick>
                        </a:rPr>
                        <a:t>LOWER</a:t>
                      </a:r>
                      <a:endParaRPr lang="en-IN" sz="20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Work Sans" pitchFamily="2" charset="0"/>
                        </a:rPr>
                        <a:t>Converts a string to lower-case</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24317530"/>
                  </a:ext>
                </a:extLst>
              </a:tr>
              <a:tr h="296959">
                <a:tc>
                  <a:txBody>
                    <a:bodyPr/>
                    <a:lstStyle/>
                    <a:p>
                      <a:pPr algn="l" fontAlgn="t"/>
                      <a:r>
                        <a:rPr lang="en-IN" sz="2000" dirty="0">
                          <a:solidFill>
                            <a:srgbClr val="002060"/>
                          </a:solidFill>
                          <a:effectLst/>
                          <a:latin typeface="Work Sans" pitchFamily="2" charset="0"/>
                          <a:hlinkClick r:id="rId14">
                            <a:extLst>
                              <a:ext uri="{A12FA001-AC4F-418D-AE19-62706E023703}">
                                <ahyp:hlinkClr xmlns:ahyp="http://schemas.microsoft.com/office/drawing/2018/hyperlinkcolor" val="tx"/>
                              </a:ext>
                            </a:extLst>
                          </a:hlinkClick>
                        </a:rPr>
                        <a:t>LTRIM</a:t>
                      </a:r>
                      <a:endParaRPr lang="en-IN" sz="2000" dirty="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dirty="0">
                          <a:solidFill>
                            <a:srgbClr val="002060"/>
                          </a:solidFill>
                          <a:effectLst/>
                          <a:latin typeface="Work Sans" pitchFamily="2" charset="0"/>
                        </a:rPr>
                        <a:t>Removes leading spaces from a 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53098393"/>
                  </a:ext>
                </a:extLst>
              </a:tr>
            </a:tbl>
          </a:graphicData>
        </a:graphic>
      </p:graphicFrame>
    </p:spTree>
    <p:extLst>
      <p:ext uri="{BB962C8B-B14F-4D97-AF65-F5344CB8AC3E}">
        <p14:creationId xmlns:p14="http://schemas.microsoft.com/office/powerpoint/2010/main" val="3217962483"/>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39329"/>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STRING FUNCTIONS</a:t>
            </a:r>
          </a:p>
        </p:txBody>
      </p:sp>
      <p:graphicFrame>
        <p:nvGraphicFramePr>
          <p:cNvPr id="2" name="Table 1">
            <a:extLst>
              <a:ext uri="{FF2B5EF4-FFF2-40B4-BE49-F238E27FC236}">
                <a16:creationId xmlns:a16="http://schemas.microsoft.com/office/drawing/2014/main" id="{1B17171A-AE97-735E-7A9B-FB78A9B49B10}"/>
              </a:ext>
            </a:extLst>
          </p:cNvPr>
          <p:cNvGraphicFramePr>
            <a:graphicFrameLocks noGrp="1"/>
          </p:cNvGraphicFramePr>
          <p:nvPr>
            <p:extLst>
              <p:ext uri="{D42A27DB-BD31-4B8C-83A1-F6EECF244321}">
                <p14:modId xmlns:p14="http://schemas.microsoft.com/office/powerpoint/2010/main" val="3792987446"/>
              </p:ext>
            </p:extLst>
          </p:nvPr>
        </p:nvGraphicFramePr>
        <p:xfrm>
          <a:off x="204371" y="1029872"/>
          <a:ext cx="11584508" cy="5631984"/>
        </p:xfrm>
        <a:graphic>
          <a:graphicData uri="http://schemas.openxmlformats.org/drawingml/2006/table">
            <a:tbl>
              <a:tblPr/>
              <a:tblGrid>
                <a:gridCol w="1535939">
                  <a:extLst>
                    <a:ext uri="{9D8B030D-6E8A-4147-A177-3AD203B41FA5}">
                      <a16:colId xmlns:a16="http://schemas.microsoft.com/office/drawing/2014/main" val="2169133955"/>
                    </a:ext>
                  </a:extLst>
                </a:gridCol>
                <a:gridCol w="10048569">
                  <a:extLst>
                    <a:ext uri="{9D8B030D-6E8A-4147-A177-3AD203B41FA5}">
                      <a16:colId xmlns:a16="http://schemas.microsoft.com/office/drawing/2014/main" val="4009807777"/>
                    </a:ext>
                  </a:extLst>
                </a:gridCol>
              </a:tblGrid>
              <a:tr h="169793">
                <a:tc>
                  <a:txBody>
                    <a:bodyPr/>
                    <a:lstStyle/>
                    <a:p>
                      <a:pPr algn="l" fontAlgn="t"/>
                      <a:r>
                        <a:rPr lang="en-IN" sz="1800">
                          <a:solidFill>
                            <a:srgbClr val="002060"/>
                          </a:solidFill>
                          <a:effectLst/>
                          <a:latin typeface="Work Sans" pitchFamily="2" charset="0"/>
                        </a:rPr>
                        <a:t>Function</a:t>
                      </a: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solidFill>
                            <a:srgbClr val="002060"/>
                          </a:solidFill>
                          <a:effectLst/>
                          <a:latin typeface="Work Sans" pitchFamily="2" charset="0"/>
                        </a:rPr>
                        <a:t>Description</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43561646"/>
                  </a:ext>
                </a:extLst>
              </a:tr>
              <a:tr h="296959">
                <a:tc>
                  <a:txBody>
                    <a:bodyPr/>
                    <a:lstStyle/>
                    <a:p>
                      <a:pPr algn="l" fontAlgn="t"/>
                      <a:r>
                        <a:rPr lang="en-IN" sz="1800">
                          <a:solidFill>
                            <a:srgbClr val="002060"/>
                          </a:solidFill>
                          <a:effectLst/>
                          <a:latin typeface="Work Sans" pitchFamily="2" charset="0"/>
                          <a:hlinkClick r:id="rId2">
                            <a:extLst>
                              <a:ext uri="{A12FA001-AC4F-418D-AE19-62706E023703}">
                                <ahyp:hlinkClr xmlns:ahyp="http://schemas.microsoft.com/office/drawing/2018/hyperlinkcolor" val="tx"/>
                              </a:ext>
                            </a:extLst>
                          </a:hlinkClick>
                        </a:rPr>
                        <a:t>PATINDEX</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solidFill>
                            <a:srgbClr val="002060"/>
                          </a:solidFill>
                          <a:effectLst/>
                          <a:latin typeface="Work Sans" pitchFamily="2" charset="0"/>
                        </a:rPr>
                        <a:t>Returns the position of a pattern in a 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04113873"/>
                  </a:ext>
                </a:extLst>
              </a:tr>
              <a:tr h="428508">
                <a:tc>
                  <a:txBody>
                    <a:bodyPr/>
                    <a:lstStyle/>
                    <a:p>
                      <a:pPr algn="l" fontAlgn="t"/>
                      <a:r>
                        <a:rPr lang="en-IN" sz="1800">
                          <a:solidFill>
                            <a:srgbClr val="002060"/>
                          </a:solidFill>
                          <a:effectLst/>
                          <a:latin typeface="Work Sans" pitchFamily="2" charset="0"/>
                          <a:hlinkClick r:id="rId3">
                            <a:extLst>
                              <a:ext uri="{A12FA001-AC4F-418D-AE19-62706E023703}">
                                <ahyp:hlinkClr xmlns:ahyp="http://schemas.microsoft.com/office/drawing/2018/hyperlinkcolor" val="tx"/>
                              </a:ext>
                            </a:extLst>
                          </a:hlinkClick>
                        </a:rPr>
                        <a:t>REPLACE</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dirty="0">
                          <a:solidFill>
                            <a:srgbClr val="002060"/>
                          </a:solidFill>
                          <a:effectLst/>
                          <a:latin typeface="Work Sans" pitchFamily="2" charset="0"/>
                        </a:rPr>
                        <a:t>Replaces all occurrences of a substring within a string, with a new substring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59246181"/>
                  </a:ext>
                </a:extLst>
              </a:tr>
              <a:tr h="296959">
                <a:tc>
                  <a:txBody>
                    <a:bodyPr/>
                    <a:lstStyle/>
                    <a:p>
                      <a:pPr algn="l" fontAlgn="t"/>
                      <a:r>
                        <a:rPr lang="en-IN" sz="1800">
                          <a:solidFill>
                            <a:srgbClr val="002060"/>
                          </a:solidFill>
                          <a:effectLst/>
                          <a:latin typeface="Work Sans" pitchFamily="2" charset="0"/>
                          <a:hlinkClick r:id="rId4">
                            <a:extLst>
                              <a:ext uri="{A12FA001-AC4F-418D-AE19-62706E023703}">
                                <ahyp:hlinkClr xmlns:ahyp="http://schemas.microsoft.com/office/drawing/2018/hyperlinkcolor" val="tx"/>
                              </a:ext>
                            </a:extLst>
                          </a:hlinkClick>
                        </a:rPr>
                        <a:t>REPLICATE</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Repeats a string a specified number of times</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93149084"/>
                  </a:ext>
                </a:extLst>
              </a:tr>
              <a:tr h="296959">
                <a:tc>
                  <a:txBody>
                    <a:bodyPr/>
                    <a:lstStyle/>
                    <a:p>
                      <a:pPr algn="l" fontAlgn="t"/>
                      <a:r>
                        <a:rPr lang="en-IN" sz="1800">
                          <a:solidFill>
                            <a:srgbClr val="002060"/>
                          </a:solidFill>
                          <a:effectLst/>
                          <a:latin typeface="Work Sans" pitchFamily="2" charset="0"/>
                          <a:hlinkClick r:id="rId5">
                            <a:extLst>
                              <a:ext uri="{A12FA001-AC4F-418D-AE19-62706E023703}">
                                <ahyp:hlinkClr xmlns:ahyp="http://schemas.microsoft.com/office/drawing/2018/hyperlinkcolor" val="tx"/>
                              </a:ext>
                            </a:extLst>
                          </a:hlinkClick>
                        </a:rPr>
                        <a:t>REVERSE</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Work Sans" pitchFamily="2" charset="0"/>
                        </a:rPr>
                        <a:t>Reverses a string and returns the result</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69998572"/>
                  </a:ext>
                </a:extLst>
              </a:tr>
              <a:tr h="428508">
                <a:tc>
                  <a:txBody>
                    <a:bodyPr/>
                    <a:lstStyle/>
                    <a:p>
                      <a:pPr algn="l" fontAlgn="t"/>
                      <a:r>
                        <a:rPr lang="en-IN" sz="1800" dirty="0">
                          <a:solidFill>
                            <a:srgbClr val="002060"/>
                          </a:solidFill>
                          <a:effectLst/>
                          <a:latin typeface="Work Sans" pitchFamily="2" charset="0"/>
                          <a:hlinkClick r:id="rId6">
                            <a:extLst>
                              <a:ext uri="{A12FA001-AC4F-418D-AE19-62706E023703}">
                                <ahyp:hlinkClr xmlns:ahyp="http://schemas.microsoft.com/office/drawing/2018/hyperlinkcolor" val="tx"/>
                              </a:ext>
                            </a:extLst>
                          </a:hlinkClick>
                        </a:rPr>
                        <a:t>RIGHT</a:t>
                      </a:r>
                      <a:endParaRPr lang="en-IN" sz="1800" dirty="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Extracts a number of characters from a string (starting from right)</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76319515"/>
                  </a:ext>
                </a:extLst>
              </a:tr>
              <a:tr h="296959">
                <a:tc>
                  <a:txBody>
                    <a:bodyPr/>
                    <a:lstStyle/>
                    <a:p>
                      <a:pPr algn="l" fontAlgn="t"/>
                      <a:r>
                        <a:rPr lang="en-IN" sz="1800">
                          <a:solidFill>
                            <a:srgbClr val="002060"/>
                          </a:solidFill>
                          <a:effectLst/>
                          <a:latin typeface="Work Sans" pitchFamily="2" charset="0"/>
                          <a:hlinkClick r:id="rId7">
                            <a:extLst>
                              <a:ext uri="{A12FA001-AC4F-418D-AE19-62706E023703}">
                                <ahyp:hlinkClr xmlns:ahyp="http://schemas.microsoft.com/office/drawing/2018/hyperlinkcolor" val="tx"/>
                              </a:ext>
                            </a:extLst>
                          </a:hlinkClick>
                        </a:rPr>
                        <a:t>RTRIM</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Work Sans" pitchFamily="2" charset="0"/>
                        </a:rPr>
                        <a:t>Removes trailing spaces from a 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46868993"/>
                  </a:ext>
                </a:extLst>
              </a:tr>
              <a:tr h="428508">
                <a:tc>
                  <a:txBody>
                    <a:bodyPr/>
                    <a:lstStyle/>
                    <a:p>
                      <a:pPr algn="l" fontAlgn="t"/>
                      <a:r>
                        <a:rPr lang="en-IN" sz="1800">
                          <a:solidFill>
                            <a:srgbClr val="002060"/>
                          </a:solidFill>
                          <a:effectLst/>
                          <a:latin typeface="Work Sans" pitchFamily="2" charset="0"/>
                          <a:hlinkClick r:id="rId8">
                            <a:extLst>
                              <a:ext uri="{A12FA001-AC4F-418D-AE19-62706E023703}">
                                <ahyp:hlinkClr xmlns:ahyp="http://schemas.microsoft.com/office/drawing/2018/hyperlinkcolor" val="tx"/>
                              </a:ext>
                            </a:extLst>
                          </a:hlinkClick>
                        </a:rPr>
                        <a:t>SOUNDEX</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Returns a four-character code to evaluate the similarity of two strings</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7710943"/>
                  </a:ext>
                </a:extLst>
              </a:tr>
              <a:tr h="428508">
                <a:tc>
                  <a:txBody>
                    <a:bodyPr/>
                    <a:lstStyle/>
                    <a:p>
                      <a:pPr algn="l" fontAlgn="t"/>
                      <a:r>
                        <a:rPr lang="en-IN" sz="1800">
                          <a:solidFill>
                            <a:srgbClr val="002060"/>
                          </a:solidFill>
                          <a:effectLst/>
                          <a:latin typeface="Work Sans" pitchFamily="2" charset="0"/>
                          <a:hlinkClick r:id="rId9">
                            <a:extLst>
                              <a:ext uri="{A12FA001-AC4F-418D-AE19-62706E023703}">
                                <ahyp:hlinkClr xmlns:ahyp="http://schemas.microsoft.com/office/drawing/2018/hyperlinkcolor" val="tx"/>
                              </a:ext>
                            </a:extLst>
                          </a:hlinkClick>
                        </a:rPr>
                        <a:t>SPACE</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Work Sans" pitchFamily="2" charset="0"/>
                        </a:rPr>
                        <a:t>Returns a string of the specified number of space characters</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99853122"/>
                  </a:ext>
                </a:extLst>
              </a:tr>
              <a:tr h="169793">
                <a:tc>
                  <a:txBody>
                    <a:bodyPr/>
                    <a:lstStyle/>
                    <a:p>
                      <a:pPr algn="l" fontAlgn="t"/>
                      <a:r>
                        <a:rPr lang="en-IN" sz="1800">
                          <a:solidFill>
                            <a:srgbClr val="002060"/>
                          </a:solidFill>
                          <a:effectLst/>
                          <a:latin typeface="Work Sans" pitchFamily="2" charset="0"/>
                          <a:hlinkClick r:id="rId10">
                            <a:extLst>
                              <a:ext uri="{A12FA001-AC4F-418D-AE19-62706E023703}">
                                <ahyp:hlinkClr xmlns:ahyp="http://schemas.microsoft.com/office/drawing/2018/hyperlinkcolor" val="tx"/>
                              </a:ext>
                            </a:extLst>
                          </a:hlinkClick>
                        </a:rPr>
                        <a:t>STR</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solidFill>
                            <a:srgbClr val="002060"/>
                          </a:solidFill>
                          <a:effectLst/>
                          <a:latin typeface="Work Sans" pitchFamily="2" charset="0"/>
                        </a:rPr>
                        <a:t>Returns a number as 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74965035"/>
                  </a:ext>
                </a:extLst>
              </a:tr>
              <a:tr h="560059">
                <a:tc>
                  <a:txBody>
                    <a:bodyPr/>
                    <a:lstStyle/>
                    <a:p>
                      <a:pPr algn="l" fontAlgn="t"/>
                      <a:r>
                        <a:rPr lang="en-IN" sz="1800">
                          <a:solidFill>
                            <a:srgbClr val="002060"/>
                          </a:solidFill>
                          <a:effectLst/>
                          <a:latin typeface="Work Sans" pitchFamily="2" charset="0"/>
                          <a:hlinkClick r:id="rId11">
                            <a:extLst>
                              <a:ext uri="{A12FA001-AC4F-418D-AE19-62706E023703}">
                                <ahyp:hlinkClr xmlns:ahyp="http://schemas.microsoft.com/office/drawing/2018/hyperlinkcolor" val="tx"/>
                              </a:ext>
                            </a:extLst>
                          </a:hlinkClick>
                        </a:rPr>
                        <a:t>STUFF</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Work Sans" pitchFamily="2" charset="0"/>
                        </a:rPr>
                        <a:t>Deletes a part of a string and then inserts another part into the string, starting at a specified position</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15664490"/>
                  </a:ext>
                </a:extLst>
              </a:tr>
              <a:tr h="296959">
                <a:tc>
                  <a:txBody>
                    <a:bodyPr/>
                    <a:lstStyle/>
                    <a:p>
                      <a:pPr algn="l" fontAlgn="t"/>
                      <a:r>
                        <a:rPr lang="en-IN" sz="1800">
                          <a:solidFill>
                            <a:srgbClr val="002060"/>
                          </a:solidFill>
                          <a:effectLst/>
                          <a:latin typeface="Work Sans" pitchFamily="2" charset="0"/>
                          <a:hlinkClick r:id="rId12">
                            <a:extLst>
                              <a:ext uri="{A12FA001-AC4F-418D-AE19-62706E023703}">
                                <ahyp:hlinkClr xmlns:ahyp="http://schemas.microsoft.com/office/drawing/2018/hyperlinkcolor" val="tx"/>
                              </a:ext>
                            </a:extLst>
                          </a:hlinkClick>
                        </a:rPr>
                        <a:t>SUBSTRING</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solidFill>
                            <a:srgbClr val="002060"/>
                          </a:solidFill>
                          <a:effectLst/>
                          <a:latin typeface="Work Sans" pitchFamily="2" charset="0"/>
                        </a:rPr>
                        <a:t>Extracts some characters from a 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75414061"/>
                  </a:ext>
                </a:extLst>
              </a:tr>
              <a:tr h="428508">
                <a:tc>
                  <a:txBody>
                    <a:bodyPr/>
                    <a:lstStyle/>
                    <a:p>
                      <a:pPr algn="l" fontAlgn="t"/>
                      <a:r>
                        <a:rPr lang="en-IN" sz="1800">
                          <a:solidFill>
                            <a:srgbClr val="002060"/>
                          </a:solidFill>
                          <a:effectLst/>
                          <a:latin typeface="Work Sans" pitchFamily="2" charset="0"/>
                          <a:hlinkClick r:id="rId13">
                            <a:extLst>
                              <a:ext uri="{A12FA001-AC4F-418D-AE19-62706E023703}">
                                <ahyp:hlinkClr xmlns:ahyp="http://schemas.microsoft.com/office/drawing/2018/hyperlinkcolor" val="tx"/>
                              </a:ext>
                            </a:extLst>
                          </a:hlinkClick>
                        </a:rPr>
                        <a:t>TRIM</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solidFill>
                            <a:srgbClr val="002060"/>
                          </a:solidFill>
                          <a:effectLst/>
                          <a:latin typeface="Work Sans" pitchFamily="2" charset="0"/>
                        </a:rPr>
                        <a:t>Removes leading and trailing spaces (or other specified characters) from a string</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27518209"/>
                  </a:ext>
                </a:extLst>
              </a:tr>
              <a:tr h="428508">
                <a:tc>
                  <a:txBody>
                    <a:bodyPr/>
                    <a:lstStyle/>
                    <a:p>
                      <a:pPr algn="l" fontAlgn="t"/>
                      <a:r>
                        <a:rPr lang="en-IN" sz="1800">
                          <a:solidFill>
                            <a:srgbClr val="002060"/>
                          </a:solidFill>
                          <a:effectLst/>
                          <a:latin typeface="Work Sans" pitchFamily="2" charset="0"/>
                          <a:hlinkClick r:id="rId14">
                            <a:extLst>
                              <a:ext uri="{A12FA001-AC4F-418D-AE19-62706E023703}">
                                <ahyp:hlinkClr xmlns:ahyp="http://schemas.microsoft.com/office/drawing/2018/hyperlinkcolor" val="tx"/>
                              </a:ext>
                            </a:extLst>
                          </a:hlinkClick>
                        </a:rPr>
                        <a:t>UNICODE</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solidFill>
                            <a:srgbClr val="002060"/>
                          </a:solidFill>
                          <a:effectLst/>
                          <a:latin typeface="Work Sans" pitchFamily="2" charset="0"/>
                        </a:rPr>
                        <a:t>Returns the Unicode value for the first character of the input expression</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91064018"/>
                  </a:ext>
                </a:extLst>
              </a:tr>
              <a:tr h="296959">
                <a:tc>
                  <a:txBody>
                    <a:bodyPr/>
                    <a:lstStyle/>
                    <a:p>
                      <a:pPr algn="l" fontAlgn="t"/>
                      <a:r>
                        <a:rPr lang="en-IN" sz="1800">
                          <a:solidFill>
                            <a:srgbClr val="002060"/>
                          </a:solidFill>
                          <a:effectLst/>
                          <a:latin typeface="Work Sans" pitchFamily="2" charset="0"/>
                          <a:hlinkClick r:id="rId15">
                            <a:extLst>
                              <a:ext uri="{A12FA001-AC4F-418D-AE19-62706E023703}">
                                <ahyp:hlinkClr xmlns:ahyp="http://schemas.microsoft.com/office/drawing/2018/hyperlinkcolor" val="tx"/>
                              </a:ext>
                            </a:extLst>
                          </a:hlinkClick>
                        </a:rPr>
                        <a:t>UPPER</a:t>
                      </a:r>
                      <a:endParaRPr lang="en-IN" sz="1800">
                        <a:solidFill>
                          <a:srgbClr val="002060"/>
                        </a:solidFill>
                        <a:effectLst/>
                        <a:latin typeface="Work Sans" pitchFamily="2" charset="0"/>
                      </a:endParaRPr>
                    </a:p>
                  </a:txBody>
                  <a:tcPr marL="35305"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solidFill>
                            <a:srgbClr val="002060"/>
                          </a:solidFill>
                          <a:effectLst/>
                          <a:latin typeface="Work Sans" pitchFamily="2" charset="0"/>
                        </a:rPr>
                        <a:t>Converts a string to upper-case</a:t>
                      </a:r>
                    </a:p>
                  </a:txBody>
                  <a:tcPr marL="17652" marR="17652" marT="17652" marB="1765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20190835"/>
                  </a:ext>
                </a:extLst>
              </a:tr>
            </a:tbl>
          </a:graphicData>
        </a:graphic>
      </p:graphicFrame>
    </p:spTree>
    <p:extLst>
      <p:ext uri="{BB962C8B-B14F-4D97-AF65-F5344CB8AC3E}">
        <p14:creationId xmlns:p14="http://schemas.microsoft.com/office/powerpoint/2010/main" val="698821163"/>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39329"/>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SQL SERVER DATE FUNCTIONS</a:t>
            </a:r>
          </a:p>
        </p:txBody>
      </p:sp>
      <p:graphicFrame>
        <p:nvGraphicFramePr>
          <p:cNvPr id="3" name="Table 2">
            <a:extLst>
              <a:ext uri="{FF2B5EF4-FFF2-40B4-BE49-F238E27FC236}">
                <a16:creationId xmlns:a16="http://schemas.microsoft.com/office/drawing/2014/main" id="{1BF3FE47-C8F2-F6DA-9AD5-79180439B5DB}"/>
              </a:ext>
            </a:extLst>
          </p:cNvPr>
          <p:cNvGraphicFramePr>
            <a:graphicFrameLocks noGrp="1"/>
          </p:cNvGraphicFramePr>
          <p:nvPr>
            <p:extLst>
              <p:ext uri="{D42A27DB-BD31-4B8C-83A1-F6EECF244321}">
                <p14:modId xmlns:p14="http://schemas.microsoft.com/office/powerpoint/2010/main" val="2174902151"/>
              </p:ext>
            </p:extLst>
          </p:nvPr>
        </p:nvGraphicFramePr>
        <p:xfrm>
          <a:off x="537902" y="1142998"/>
          <a:ext cx="11152653" cy="4993324"/>
        </p:xfrm>
        <a:graphic>
          <a:graphicData uri="http://schemas.openxmlformats.org/drawingml/2006/table">
            <a:tbl>
              <a:tblPr/>
              <a:tblGrid>
                <a:gridCol w="2785938">
                  <a:extLst>
                    <a:ext uri="{9D8B030D-6E8A-4147-A177-3AD203B41FA5}">
                      <a16:colId xmlns:a16="http://schemas.microsoft.com/office/drawing/2014/main" val="3758176107"/>
                    </a:ext>
                  </a:extLst>
                </a:gridCol>
                <a:gridCol w="8366715">
                  <a:extLst>
                    <a:ext uri="{9D8B030D-6E8A-4147-A177-3AD203B41FA5}">
                      <a16:colId xmlns:a16="http://schemas.microsoft.com/office/drawing/2014/main" val="2665173836"/>
                    </a:ext>
                  </a:extLst>
                </a:gridCol>
              </a:tblGrid>
              <a:tr h="259483">
                <a:tc>
                  <a:txBody>
                    <a:bodyPr/>
                    <a:lstStyle/>
                    <a:p>
                      <a:pPr algn="l" fontAlgn="t"/>
                      <a:r>
                        <a:rPr lang="en-IN" sz="1600">
                          <a:solidFill>
                            <a:srgbClr val="002060"/>
                          </a:solidFill>
                          <a:effectLst/>
                          <a:latin typeface="Work Sans" pitchFamily="2" charset="0"/>
                        </a:rPr>
                        <a:t>Function</a:t>
                      </a: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solidFill>
                            <a:srgbClr val="002060"/>
                          </a:solidFill>
                          <a:effectLst/>
                          <a:latin typeface="Work Sans" pitchFamily="2" charset="0"/>
                        </a:rPr>
                        <a:t>Description</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75571128"/>
                  </a:ext>
                </a:extLst>
              </a:tr>
              <a:tr h="439126">
                <a:tc>
                  <a:txBody>
                    <a:bodyPr/>
                    <a:lstStyle/>
                    <a:p>
                      <a:pPr algn="l" fontAlgn="t"/>
                      <a:r>
                        <a:rPr lang="en-IN" sz="1600">
                          <a:solidFill>
                            <a:srgbClr val="002060"/>
                          </a:solidFill>
                          <a:effectLst/>
                          <a:latin typeface="Work Sans" pitchFamily="2" charset="0"/>
                          <a:hlinkClick r:id="rId2">
                            <a:extLst>
                              <a:ext uri="{A12FA001-AC4F-418D-AE19-62706E023703}">
                                <ahyp:hlinkClr xmlns:ahyp="http://schemas.microsoft.com/office/drawing/2018/hyperlinkcolor" val="tx"/>
                              </a:ext>
                            </a:extLst>
                          </a:hlinkClick>
                        </a:rPr>
                        <a:t>CURRENT_TIMESTAMP</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solidFill>
                            <a:srgbClr val="002060"/>
                          </a:solidFill>
                          <a:effectLst/>
                          <a:latin typeface="Work Sans" pitchFamily="2" charset="0"/>
                        </a:rPr>
                        <a:t>Returns the current date and time</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69901294"/>
                  </a:ext>
                </a:extLst>
              </a:tr>
              <a:tr h="259483">
                <a:tc>
                  <a:txBody>
                    <a:bodyPr/>
                    <a:lstStyle/>
                    <a:p>
                      <a:pPr algn="l" fontAlgn="t"/>
                      <a:r>
                        <a:rPr lang="en-IN" sz="1600">
                          <a:solidFill>
                            <a:srgbClr val="002060"/>
                          </a:solidFill>
                          <a:effectLst/>
                          <a:latin typeface="Work Sans" pitchFamily="2" charset="0"/>
                          <a:hlinkClick r:id="rId3">
                            <a:extLst>
                              <a:ext uri="{A12FA001-AC4F-418D-AE19-62706E023703}">
                                <ahyp:hlinkClr xmlns:ahyp="http://schemas.microsoft.com/office/drawing/2018/hyperlinkcolor" val="tx"/>
                              </a:ext>
                            </a:extLst>
                          </a:hlinkClick>
                        </a:rPr>
                        <a:t>DATEADD</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002060"/>
                          </a:solidFill>
                          <a:effectLst/>
                          <a:latin typeface="Work Sans" pitchFamily="2" charset="0"/>
                        </a:rPr>
                        <a:t>Adds a time/date interval to a date and then returns the date</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70381904"/>
                  </a:ext>
                </a:extLst>
              </a:tr>
              <a:tr h="259483">
                <a:tc>
                  <a:txBody>
                    <a:bodyPr/>
                    <a:lstStyle/>
                    <a:p>
                      <a:pPr algn="l" fontAlgn="t"/>
                      <a:r>
                        <a:rPr lang="en-IN" sz="1600">
                          <a:solidFill>
                            <a:srgbClr val="002060"/>
                          </a:solidFill>
                          <a:effectLst/>
                          <a:latin typeface="Work Sans" pitchFamily="2" charset="0"/>
                          <a:hlinkClick r:id="rId4">
                            <a:extLst>
                              <a:ext uri="{A12FA001-AC4F-418D-AE19-62706E023703}">
                                <ahyp:hlinkClr xmlns:ahyp="http://schemas.microsoft.com/office/drawing/2018/hyperlinkcolor" val="tx"/>
                              </a:ext>
                            </a:extLst>
                          </a:hlinkClick>
                        </a:rPr>
                        <a:t>DATEDIFF</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solidFill>
                            <a:srgbClr val="002060"/>
                          </a:solidFill>
                          <a:effectLst/>
                          <a:latin typeface="Work Sans" pitchFamily="2" charset="0"/>
                        </a:rPr>
                        <a:t>Returns the difference between two dates</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65561976"/>
                  </a:ext>
                </a:extLst>
              </a:tr>
              <a:tr h="439126">
                <a:tc>
                  <a:txBody>
                    <a:bodyPr/>
                    <a:lstStyle/>
                    <a:p>
                      <a:pPr algn="l" fontAlgn="t"/>
                      <a:r>
                        <a:rPr lang="en-IN" sz="1600">
                          <a:solidFill>
                            <a:srgbClr val="002060"/>
                          </a:solidFill>
                          <a:effectLst/>
                          <a:latin typeface="Work Sans" pitchFamily="2" charset="0"/>
                          <a:hlinkClick r:id="rId5">
                            <a:extLst>
                              <a:ext uri="{A12FA001-AC4F-418D-AE19-62706E023703}">
                                <ahyp:hlinkClr xmlns:ahyp="http://schemas.microsoft.com/office/drawing/2018/hyperlinkcolor" val="tx"/>
                              </a:ext>
                            </a:extLst>
                          </a:hlinkClick>
                        </a:rPr>
                        <a:t>DATEFROMPARTS</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002060"/>
                          </a:solidFill>
                          <a:effectLst/>
                          <a:latin typeface="Work Sans" pitchFamily="2" charset="0"/>
                        </a:rPr>
                        <a:t>Returns a date from the specified parts (year, month, and day values)</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89959971"/>
                  </a:ext>
                </a:extLst>
              </a:tr>
              <a:tr h="259483">
                <a:tc>
                  <a:txBody>
                    <a:bodyPr/>
                    <a:lstStyle/>
                    <a:p>
                      <a:pPr algn="l" fontAlgn="t"/>
                      <a:r>
                        <a:rPr lang="en-IN" sz="1600">
                          <a:solidFill>
                            <a:srgbClr val="002060"/>
                          </a:solidFill>
                          <a:effectLst/>
                          <a:latin typeface="Work Sans" pitchFamily="2" charset="0"/>
                          <a:hlinkClick r:id="rId6">
                            <a:extLst>
                              <a:ext uri="{A12FA001-AC4F-418D-AE19-62706E023703}">
                                <ahyp:hlinkClr xmlns:ahyp="http://schemas.microsoft.com/office/drawing/2018/hyperlinkcolor" val="tx"/>
                              </a:ext>
                            </a:extLst>
                          </a:hlinkClick>
                        </a:rPr>
                        <a:t>DATENAME</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solidFill>
                            <a:srgbClr val="002060"/>
                          </a:solidFill>
                          <a:effectLst/>
                          <a:latin typeface="Work Sans" pitchFamily="2" charset="0"/>
                        </a:rPr>
                        <a:t>Returns a specified part of a date (as string)</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69840838"/>
                  </a:ext>
                </a:extLst>
              </a:tr>
              <a:tr h="259483">
                <a:tc>
                  <a:txBody>
                    <a:bodyPr/>
                    <a:lstStyle/>
                    <a:p>
                      <a:pPr algn="l" fontAlgn="t"/>
                      <a:r>
                        <a:rPr lang="en-IN" sz="1600">
                          <a:solidFill>
                            <a:srgbClr val="002060"/>
                          </a:solidFill>
                          <a:effectLst/>
                          <a:latin typeface="Work Sans" pitchFamily="2" charset="0"/>
                          <a:hlinkClick r:id="rId7">
                            <a:extLst>
                              <a:ext uri="{A12FA001-AC4F-418D-AE19-62706E023703}">
                                <ahyp:hlinkClr xmlns:ahyp="http://schemas.microsoft.com/office/drawing/2018/hyperlinkcolor" val="tx"/>
                              </a:ext>
                            </a:extLst>
                          </a:hlinkClick>
                        </a:rPr>
                        <a:t>DATEPART</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002060"/>
                          </a:solidFill>
                          <a:effectLst/>
                          <a:latin typeface="Work Sans" pitchFamily="2" charset="0"/>
                        </a:rPr>
                        <a:t>Returns a specified part of a date (as integer)</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05060210"/>
                  </a:ext>
                </a:extLst>
              </a:tr>
              <a:tr h="259483">
                <a:tc>
                  <a:txBody>
                    <a:bodyPr/>
                    <a:lstStyle/>
                    <a:p>
                      <a:pPr algn="l" fontAlgn="t"/>
                      <a:r>
                        <a:rPr lang="en-IN" sz="1600">
                          <a:solidFill>
                            <a:srgbClr val="002060"/>
                          </a:solidFill>
                          <a:effectLst/>
                          <a:latin typeface="Work Sans" pitchFamily="2" charset="0"/>
                          <a:hlinkClick r:id="rId8">
                            <a:extLst>
                              <a:ext uri="{A12FA001-AC4F-418D-AE19-62706E023703}">
                                <ahyp:hlinkClr xmlns:ahyp="http://schemas.microsoft.com/office/drawing/2018/hyperlinkcolor" val="tx"/>
                              </a:ext>
                            </a:extLst>
                          </a:hlinkClick>
                        </a:rPr>
                        <a:t>DAY</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solidFill>
                            <a:srgbClr val="002060"/>
                          </a:solidFill>
                          <a:effectLst/>
                          <a:latin typeface="Work Sans" pitchFamily="2" charset="0"/>
                        </a:rPr>
                        <a:t>Returns the day of the month for a specified date</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70125915"/>
                  </a:ext>
                </a:extLst>
              </a:tr>
              <a:tr h="259483">
                <a:tc>
                  <a:txBody>
                    <a:bodyPr/>
                    <a:lstStyle/>
                    <a:p>
                      <a:pPr algn="l" fontAlgn="t"/>
                      <a:r>
                        <a:rPr lang="en-IN" sz="1600">
                          <a:solidFill>
                            <a:srgbClr val="002060"/>
                          </a:solidFill>
                          <a:effectLst/>
                          <a:latin typeface="Work Sans" pitchFamily="2" charset="0"/>
                          <a:hlinkClick r:id="rId9">
                            <a:extLst>
                              <a:ext uri="{A12FA001-AC4F-418D-AE19-62706E023703}">
                                <ahyp:hlinkClr xmlns:ahyp="http://schemas.microsoft.com/office/drawing/2018/hyperlinkcolor" val="tx"/>
                              </a:ext>
                            </a:extLst>
                          </a:hlinkClick>
                        </a:rPr>
                        <a:t>GETDATE</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002060"/>
                          </a:solidFill>
                          <a:effectLst/>
                          <a:latin typeface="Work Sans" pitchFamily="2" charset="0"/>
                        </a:rPr>
                        <a:t>Returns the current database system date and time</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88771678"/>
                  </a:ext>
                </a:extLst>
              </a:tr>
              <a:tr h="259483">
                <a:tc>
                  <a:txBody>
                    <a:bodyPr/>
                    <a:lstStyle/>
                    <a:p>
                      <a:pPr algn="l" fontAlgn="t"/>
                      <a:r>
                        <a:rPr lang="en-IN" sz="1600">
                          <a:solidFill>
                            <a:srgbClr val="002060"/>
                          </a:solidFill>
                          <a:effectLst/>
                          <a:latin typeface="Work Sans" pitchFamily="2" charset="0"/>
                          <a:hlinkClick r:id="rId10">
                            <a:extLst>
                              <a:ext uri="{A12FA001-AC4F-418D-AE19-62706E023703}">
                                <ahyp:hlinkClr xmlns:ahyp="http://schemas.microsoft.com/office/drawing/2018/hyperlinkcolor" val="tx"/>
                              </a:ext>
                            </a:extLst>
                          </a:hlinkClick>
                        </a:rPr>
                        <a:t>GETUTCDATE</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solidFill>
                            <a:srgbClr val="002060"/>
                          </a:solidFill>
                          <a:effectLst/>
                          <a:latin typeface="Work Sans" pitchFamily="2" charset="0"/>
                        </a:rPr>
                        <a:t>Returns the current database system UTC date and time</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10322975"/>
                  </a:ext>
                </a:extLst>
              </a:tr>
              <a:tr h="439126">
                <a:tc>
                  <a:txBody>
                    <a:bodyPr/>
                    <a:lstStyle/>
                    <a:p>
                      <a:pPr algn="l" fontAlgn="t"/>
                      <a:r>
                        <a:rPr lang="en-IN" sz="1600">
                          <a:solidFill>
                            <a:srgbClr val="002060"/>
                          </a:solidFill>
                          <a:effectLst/>
                          <a:latin typeface="Work Sans" pitchFamily="2" charset="0"/>
                          <a:hlinkClick r:id="rId11">
                            <a:extLst>
                              <a:ext uri="{A12FA001-AC4F-418D-AE19-62706E023703}">
                                <ahyp:hlinkClr xmlns:ahyp="http://schemas.microsoft.com/office/drawing/2018/hyperlinkcolor" val="tx"/>
                              </a:ext>
                            </a:extLst>
                          </a:hlinkClick>
                        </a:rPr>
                        <a:t>ISDATE</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002060"/>
                          </a:solidFill>
                          <a:effectLst/>
                          <a:latin typeface="Work Sans" pitchFamily="2" charset="0"/>
                        </a:rPr>
                        <a:t>Checks an expression and returns 1 if it is a valid date, otherwise 0</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73261582"/>
                  </a:ext>
                </a:extLst>
              </a:tr>
              <a:tr h="439126">
                <a:tc>
                  <a:txBody>
                    <a:bodyPr/>
                    <a:lstStyle/>
                    <a:p>
                      <a:pPr algn="l" fontAlgn="t"/>
                      <a:r>
                        <a:rPr lang="en-IN" sz="1600">
                          <a:solidFill>
                            <a:srgbClr val="002060"/>
                          </a:solidFill>
                          <a:effectLst/>
                          <a:latin typeface="Work Sans" pitchFamily="2" charset="0"/>
                          <a:hlinkClick r:id="rId12">
                            <a:extLst>
                              <a:ext uri="{A12FA001-AC4F-418D-AE19-62706E023703}">
                                <ahyp:hlinkClr xmlns:ahyp="http://schemas.microsoft.com/office/drawing/2018/hyperlinkcolor" val="tx"/>
                              </a:ext>
                            </a:extLst>
                          </a:hlinkClick>
                        </a:rPr>
                        <a:t>MONTH</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solidFill>
                            <a:srgbClr val="002060"/>
                          </a:solidFill>
                          <a:effectLst/>
                          <a:latin typeface="Work Sans" pitchFamily="2" charset="0"/>
                        </a:rPr>
                        <a:t>Returns the month part for a specified date (a number from 1 to 12)</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81056887"/>
                  </a:ext>
                </a:extLst>
              </a:tr>
              <a:tr h="259483">
                <a:tc>
                  <a:txBody>
                    <a:bodyPr/>
                    <a:lstStyle/>
                    <a:p>
                      <a:pPr algn="l" fontAlgn="t"/>
                      <a:r>
                        <a:rPr lang="en-IN" sz="1600">
                          <a:solidFill>
                            <a:srgbClr val="002060"/>
                          </a:solidFill>
                          <a:effectLst/>
                          <a:latin typeface="Work Sans" pitchFamily="2" charset="0"/>
                          <a:hlinkClick r:id="rId13">
                            <a:extLst>
                              <a:ext uri="{A12FA001-AC4F-418D-AE19-62706E023703}">
                                <ahyp:hlinkClr xmlns:ahyp="http://schemas.microsoft.com/office/drawing/2018/hyperlinkcolor" val="tx"/>
                              </a:ext>
                            </a:extLst>
                          </a:hlinkClick>
                        </a:rPr>
                        <a:t>SYSDATETIME</a:t>
                      </a:r>
                      <a:endParaRPr lang="en-IN" sz="160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002060"/>
                          </a:solidFill>
                          <a:effectLst/>
                          <a:latin typeface="Work Sans" pitchFamily="2" charset="0"/>
                        </a:rPr>
                        <a:t>Returns the date and time of the SQL Server</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2745026"/>
                  </a:ext>
                </a:extLst>
              </a:tr>
              <a:tr h="259483">
                <a:tc>
                  <a:txBody>
                    <a:bodyPr/>
                    <a:lstStyle/>
                    <a:p>
                      <a:pPr algn="l" fontAlgn="t"/>
                      <a:r>
                        <a:rPr lang="en-IN" sz="1600" dirty="0">
                          <a:solidFill>
                            <a:srgbClr val="002060"/>
                          </a:solidFill>
                          <a:effectLst/>
                          <a:latin typeface="Work Sans" pitchFamily="2" charset="0"/>
                          <a:hlinkClick r:id="rId14">
                            <a:extLst>
                              <a:ext uri="{A12FA001-AC4F-418D-AE19-62706E023703}">
                                <ahyp:hlinkClr xmlns:ahyp="http://schemas.microsoft.com/office/drawing/2018/hyperlinkcolor" val="tx"/>
                              </a:ext>
                            </a:extLst>
                          </a:hlinkClick>
                        </a:rPr>
                        <a:t>YEAR</a:t>
                      </a:r>
                      <a:endParaRPr lang="en-IN" sz="1600" dirty="0">
                        <a:solidFill>
                          <a:srgbClr val="002060"/>
                        </a:solidFill>
                        <a:effectLst/>
                        <a:latin typeface="Work Sans" pitchFamily="2" charset="0"/>
                      </a:endParaRPr>
                    </a:p>
                  </a:txBody>
                  <a:tcPr marL="7984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dirty="0">
                          <a:solidFill>
                            <a:srgbClr val="002060"/>
                          </a:solidFill>
                          <a:effectLst/>
                          <a:latin typeface="Work Sans" pitchFamily="2" charset="0"/>
                        </a:rPr>
                        <a:t>Returns the year part for a specified date</a:t>
                      </a:r>
                    </a:p>
                  </a:txBody>
                  <a:tcPr marL="39921" marR="39921" marT="39921" marB="39921">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976682378"/>
                  </a:ext>
                </a:extLst>
              </a:tr>
            </a:tbl>
          </a:graphicData>
        </a:graphic>
      </p:graphicFrame>
    </p:spTree>
    <p:extLst>
      <p:ext uri="{BB962C8B-B14F-4D97-AF65-F5344CB8AC3E}">
        <p14:creationId xmlns:p14="http://schemas.microsoft.com/office/powerpoint/2010/main" val="3370656189"/>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GROUP BY CLAUSE</a:t>
            </a:r>
          </a:p>
        </p:txBody>
      </p:sp>
      <p:sp>
        <p:nvSpPr>
          <p:cNvPr id="8" name="TextBox 7">
            <a:extLst>
              <a:ext uri="{FF2B5EF4-FFF2-40B4-BE49-F238E27FC236}">
                <a16:creationId xmlns:a16="http://schemas.microsoft.com/office/drawing/2014/main" id="{EAF34857-4F50-0BC9-3BFD-5116D8CFFB65}"/>
              </a:ext>
            </a:extLst>
          </p:cNvPr>
          <p:cNvSpPr txBox="1"/>
          <p:nvPr/>
        </p:nvSpPr>
        <p:spPr>
          <a:xfrm>
            <a:off x="4709651" y="1956429"/>
            <a:ext cx="6096000" cy="2031325"/>
          </a:xfrm>
          <a:prstGeom prst="rect">
            <a:avLst/>
          </a:prstGeom>
          <a:noFill/>
        </p:spPr>
        <p:txBody>
          <a:bodyPr wrap="square">
            <a:spAutoFit/>
          </a:bodyPr>
          <a:lstStyle/>
          <a:p>
            <a:r>
              <a:rPr lang="en-US" dirty="0">
                <a:solidFill>
                  <a:srgbClr val="C00000"/>
                </a:solidFill>
                <a:latin typeface="Work Sans" pitchFamily="2" charset="0"/>
              </a:rPr>
              <a:t>SELECT</a:t>
            </a:r>
          </a:p>
          <a:p>
            <a:r>
              <a:rPr lang="en-US" dirty="0">
                <a:solidFill>
                  <a:srgbClr val="C00000"/>
                </a:solidFill>
                <a:latin typeface="Work Sans" pitchFamily="2" charset="0"/>
              </a:rPr>
              <a:t>    </a:t>
            </a:r>
            <a:r>
              <a:rPr lang="en-US" dirty="0" err="1">
                <a:solidFill>
                  <a:srgbClr val="C00000"/>
                </a:solidFill>
                <a:latin typeface="Work Sans" pitchFamily="2" charset="0"/>
              </a:rPr>
              <a:t>select_list</a:t>
            </a:r>
            <a:endParaRPr lang="en-US" dirty="0">
              <a:solidFill>
                <a:srgbClr val="C00000"/>
              </a:solidFill>
              <a:latin typeface="Work Sans" pitchFamily="2" charset="0"/>
            </a:endParaRPr>
          </a:p>
          <a:p>
            <a:r>
              <a:rPr lang="en-US" dirty="0">
                <a:solidFill>
                  <a:srgbClr val="C00000"/>
                </a:solidFill>
                <a:latin typeface="Work Sans" pitchFamily="2" charset="0"/>
              </a:rPr>
              <a:t>FROM</a:t>
            </a:r>
          </a:p>
          <a:p>
            <a:r>
              <a:rPr lang="en-US" dirty="0">
                <a:solidFill>
                  <a:srgbClr val="C00000"/>
                </a:solidFill>
                <a:latin typeface="Work Sans" pitchFamily="2" charset="0"/>
              </a:rPr>
              <a:t>    </a:t>
            </a:r>
            <a:r>
              <a:rPr lang="en-US" dirty="0" err="1">
                <a:solidFill>
                  <a:srgbClr val="C00000"/>
                </a:solidFill>
                <a:latin typeface="Work Sans" pitchFamily="2" charset="0"/>
              </a:rPr>
              <a:t>table_name</a:t>
            </a:r>
            <a:endParaRPr lang="en-US" dirty="0">
              <a:solidFill>
                <a:srgbClr val="C00000"/>
              </a:solidFill>
              <a:latin typeface="Work Sans" pitchFamily="2" charset="0"/>
            </a:endParaRPr>
          </a:p>
          <a:p>
            <a:r>
              <a:rPr lang="en-US" dirty="0">
                <a:solidFill>
                  <a:srgbClr val="C00000"/>
                </a:solidFill>
                <a:latin typeface="Work Sans" pitchFamily="2" charset="0"/>
              </a:rPr>
              <a:t>GROUP BY</a:t>
            </a:r>
          </a:p>
          <a:p>
            <a:r>
              <a:rPr lang="en-US" dirty="0">
                <a:solidFill>
                  <a:srgbClr val="C00000"/>
                </a:solidFill>
                <a:latin typeface="Work Sans" pitchFamily="2" charset="0"/>
              </a:rPr>
              <a:t>    column_name1,</a:t>
            </a:r>
          </a:p>
          <a:p>
            <a:r>
              <a:rPr lang="en-US" dirty="0">
                <a:solidFill>
                  <a:srgbClr val="C00000"/>
                </a:solidFill>
                <a:latin typeface="Work Sans" pitchFamily="2" charset="0"/>
              </a:rPr>
              <a:t>    column_name2 ,...;</a:t>
            </a:r>
          </a:p>
        </p:txBody>
      </p:sp>
      <p:sp>
        <p:nvSpPr>
          <p:cNvPr id="11" name="TextBox 10">
            <a:extLst>
              <a:ext uri="{FF2B5EF4-FFF2-40B4-BE49-F238E27FC236}">
                <a16:creationId xmlns:a16="http://schemas.microsoft.com/office/drawing/2014/main" id="{AE4A1605-351B-609E-5DB4-453FF4C39FFF}"/>
              </a:ext>
            </a:extLst>
          </p:cNvPr>
          <p:cNvSpPr txBox="1"/>
          <p:nvPr/>
        </p:nvSpPr>
        <p:spPr>
          <a:xfrm>
            <a:off x="1334113" y="4508281"/>
            <a:ext cx="10572752" cy="193899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latin typeface="Work Sans" pitchFamily="2" charset="0"/>
              </a:rPr>
              <a:t>The GROUP BY clause allows you to arrange the rows of a query in groups. The groups are determined by the columns that you specify in the GROUP BY clause.</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In practice, the GROUP BY clause is often used with aggregate functions for generating summary reports.</a:t>
            </a:r>
            <a:endParaRPr lang="en-IN" sz="2000" dirty="0">
              <a:solidFill>
                <a:srgbClr val="002060"/>
              </a:solidFill>
              <a:latin typeface="Work Sans" pitchFamily="2" charset="0"/>
            </a:endParaRPr>
          </a:p>
        </p:txBody>
      </p:sp>
    </p:spTree>
    <p:extLst>
      <p:ext uri="{BB962C8B-B14F-4D97-AF65-F5344CB8AC3E}">
        <p14:creationId xmlns:p14="http://schemas.microsoft.com/office/powerpoint/2010/main" val="2502541905"/>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HAVING CLAUSE</a:t>
            </a:r>
          </a:p>
        </p:txBody>
      </p:sp>
      <p:sp>
        <p:nvSpPr>
          <p:cNvPr id="8" name="TextBox 7">
            <a:extLst>
              <a:ext uri="{FF2B5EF4-FFF2-40B4-BE49-F238E27FC236}">
                <a16:creationId xmlns:a16="http://schemas.microsoft.com/office/drawing/2014/main" id="{EAF34857-4F50-0BC9-3BFD-5116D8CFFB65}"/>
              </a:ext>
            </a:extLst>
          </p:cNvPr>
          <p:cNvSpPr txBox="1"/>
          <p:nvPr/>
        </p:nvSpPr>
        <p:spPr>
          <a:xfrm>
            <a:off x="4493341" y="1552513"/>
            <a:ext cx="6096000" cy="2308324"/>
          </a:xfrm>
          <a:prstGeom prst="rect">
            <a:avLst/>
          </a:prstGeom>
          <a:noFill/>
        </p:spPr>
        <p:txBody>
          <a:bodyPr wrap="square">
            <a:spAutoFit/>
          </a:bodyPr>
          <a:lstStyle/>
          <a:p>
            <a:r>
              <a:rPr lang="en-US" dirty="0">
                <a:solidFill>
                  <a:srgbClr val="C00000"/>
                </a:solidFill>
                <a:latin typeface="Work Sans" pitchFamily="2" charset="0"/>
              </a:rPr>
              <a:t>SELECT</a:t>
            </a:r>
          </a:p>
          <a:p>
            <a:r>
              <a:rPr lang="en-US" dirty="0">
                <a:solidFill>
                  <a:srgbClr val="C00000"/>
                </a:solidFill>
                <a:latin typeface="Work Sans" pitchFamily="2" charset="0"/>
              </a:rPr>
              <a:t>    </a:t>
            </a:r>
            <a:r>
              <a:rPr lang="en-US" dirty="0" err="1">
                <a:solidFill>
                  <a:srgbClr val="C00000"/>
                </a:solidFill>
                <a:latin typeface="Work Sans" pitchFamily="2" charset="0"/>
              </a:rPr>
              <a:t>select_list</a:t>
            </a:r>
            <a:endParaRPr lang="en-US" dirty="0">
              <a:solidFill>
                <a:srgbClr val="C00000"/>
              </a:solidFill>
              <a:latin typeface="Work Sans" pitchFamily="2" charset="0"/>
            </a:endParaRPr>
          </a:p>
          <a:p>
            <a:r>
              <a:rPr lang="en-US" dirty="0">
                <a:solidFill>
                  <a:srgbClr val="C00000"/>
                </a:solidFill>
                <a:latin typeface="Work Sans" pitchFamily="2" charset="0"/>
              </a:rPr>
              <a:t>FROM</a:t>
            </a:r>
          </a:p>
          <a:p>
            <a:r>
              <a:rPr lang="en-US" dirty="0">
                <a:solidFill>
                  <a:srgbClr val="C00000"/>
                </a:solidFill>
                <a:latin typeface="Work Sans" pitchFamily="2" charset="0"/>
              </a:rPr>
              <a:t>    </a:t>
            </a:r>
            <a:r>
              <a:rPr lang="en-US" dirty="0" err="1">
                <a:solidFill>
                  <a:srgbClr val="C00000"/>
                </a:solidFill>
                <a:latin typeface="Work Sans" pitchFamily="2" charset="0"/>
              </a:rPr>
              <a:t>table_name</a:t>
            </a:r>
            <a:endParaRPr lang="en-US" dirty="0">
              <a:solidFill>
                <a:srgbClr val="C00000"/>
              </a:solidFill>
              <a:latin typeface="Work Sans" pitchFamily="2" charset="0"/>
            </a:endParaRPr>
          </a:p>
          <a:p>
            <a:r>
              <a:rPr lang="en-US" dirty="0">
                <a:solidFill>
                  <a:srgbClr val="C00000"/>
                </a:solidFill>
                <a:latin typeface="Work Sans" pitchFamily="2" charset="0"/>
              </a:rPr>
              <a:t>GROUP BY</a:t>
            </a:r>
          </a:p>
          <a:p>
            <a:r>
              <a:rPr lang="en-US" dirty="0">
                <a:solidFill>
                  <a:srgbClr val="C00000"/>
                </a:solidFill>
                <a:latin typeface="Work Sans" pitchFamily="2" charset="0"/>
              </a:rPr>
              <a:t>    </a:t>
            </a:r>
            <a:r>
              <a:rPr lang="en-US" dirty="0" err="1">
                <a:solidFill>
                  <a:srgbClr val="C00000"/>
                </a:solidFill>
                <a:latin typeface="Work Sans" pitchFamily="2" charset="0"/>
              </a:rPr>
              <a:t>group_list</a:t>
            </a:r>
            <a:endParaRPr lang="en-US" dirty="0">
              <a:solidFill>
                <a:srgbClr val="C00000"/>
              </a:solidFill>
              <a:latin typeface="Work Sans" pitchFamily="2" charset="0"/>
            </a:endParaRPr>
          </a:p>
          <a:p>
            <a:r>
              <a:rPr lang="en-US" dirty="0">
                <a:solidFill>
                  <a:srgbClr val="C00000"/>
                </a:solidFill>
                <a:latin typeface="Work Sans" pitchFamily="2" charset="0"/>
              </a:rPr>
              <a:t>HAVING</a:t>
            </a:r>
          </a:p>
          <a:p>
            <a:r>
              <a:rPr lang="en-US" dirty="0">
                <a:solidFill>
                  <a:srgbClr val="C00000"/>
                </a:solidFill>
                <a:latin typeface="Work Sans" pitchFamily="2" charset="0"/>
              </a:rPr>
              <a:t>    conditions;</a:t>
            </a:r>
          </a:p>
        </p:txBody>
      </p:sp>
      <p:sp>
        <p:nvSpPr>
          <p:cNvPr id="11" name="TextBox 10">
            <a:extLst>
              <a:ext uri="{FF2B5EF4-FFF2-40B4-BE49-F238E27FC236}">
                <a16:creationId xmlns:a16="http://schemas.microsoft.com/office/drawing/2014/main" id="{AE4A1605-351B-609E-5DB4-453FF4C39FFF}"/>
              </a:ext>
            </a:extLst>
          </p:cNvPr>
          <p:cNvSpPr txBox="1"/>
          <p:nvPr/>
        </p:nvSpPr>
        <p:spPr>
          <a:xfrm>
            <a:off x="1117804" y="4612503"/>
            <a:ext cx="10572752" cy="707886"/>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latin typeface="Work Sans" pitchFamily="2" charset="0"/>
              </a:rPr>
              <a:t>The HAVING clause is often used with the GROUP BY clause to filter groups based on a specified list of condition</a:t>
            </a:r>
            <a:endParaRPr lang="en-IN" sz="2000" dirty="0">
              <a:solidFill>
                <a:srgbClr val="002060"/>
              </a:solidFill>
              <a:latin typeface="Work Sans" pitchFamily="2" charset="0"/>
            </a:endParaRPr>
          </a:p>
        </p:txBody>
      </p:sp>
    </p:spTree>
    <p:extLst>
      <p:ext uri="{BB962C8B-B14F-4D97-AF65-F5344CB8AC3E}">
        <p14:creationId xmlns:p14="http://schemas.microsoft.com/office/powerpoint/2010/main" val="2367010852"/>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ASSIGNMENT - 2</a:t>
            </a:r>
          </a:p>
        </p:txBody>
      </p:sp>
      <p:pic>
        <p:nvPicPr>
          <p:cNvPr id="5" name="Picture 4">
            <a:extLst>
              <a:ext uri="{FF2B5EF4-FFF2-40B4-BE49-F238E27FC236}">
                <a16:creationId xmlns:a16="http://schemas.microsoft.com/office/drawing/2014/main" id="{ED565FC1-D4DE-7EB7-0052-3ED82A0A9F97}"/>
              </a:ext>
            </a:extLst>
          </p:cNvPr>
          <p:cNvPicPr>
            <a:picLocks noChangeAspect="1"/>
          </p:cNvPicPr>
          <p:nvPr/>
        </p:nvPicPr>
        <p:blipFill>
          <a:blip r:embed="rId2"/>
          <a:stretch>
            <a:fillRect/>
          </a:stretch>
        </p:blipFill>
        <p:spPr>
          <a:xfrm>
            <a:off x="2159411" y="1640912"/>
            <a:ext cx="7086600" cy="1609725"/>
          </a:xfrm>
          <a:prstGeom prst="rect">
            <a:avLst/>
          </a:prstGeom>
        </p:spPr>
      </p:pic>
      <p:pic>
        <p:nvPicPr>
          <p:cNvPr id="8" name="Picture 7">
            <a:extLst>
              <a:ext uri="{FF2B5EF4-FFF2-40B4-BE49-F238E27FC236}">
                <a16:creationId xmlns:a16="http://schemas.microsoft.com/office/drawing/2014/main" id="{E0D5EA3F-E4F6-F618-3ECF-D73CB5413C07}"/>
              </a:ext>
            </a:extLst>
          </p:cNvPr>
          <p:cNvPicPr>
            <a:picLocks noChangeAspect="1"/>
          </p:cNvPicPr>
          <p:nvPr/>
        </p:nvPicPr>
        <p:blipFill>
          <a:blip r:embed="rId3"/>
          <a:stretch>
            <a:fillRect/>
          </a:stretch>
        </p:blipFill>
        <p:spPr>
          <a:xfrm>
            <a:off x="3275436" y="3760337"/>
            <a:ext cx="5641128" cy="2542139"/>
          </a:xfrm>
          <a:prstGeom prst="rect">
            <a:avLst/>
          </a:prstGeom>
        </p:spPr>
      </p:pic>
    </p:spTree>
    <p:extLst>
      <p:ext uri="{BB962C8B-B14F-4D97-AF65-F5344CB8AC3E}">
        <p14:creationId xmlns:p14="http://schemas.microsoft.com/office/powerpoint/2010/main" val="2616678229"/>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607C6E-C313-4A2F-B979-54A28730227F}"/>
              </a:ext>
            </a:extLst>
          </p:cNvPr>
          <p:cNvSpPr/>
          <p:nvPr/>
        </p:nvSpPr>
        <p:spPr>
          <a:xfrm>
            <a:off x="0" y="0"/>
            <a:ext cx="12192000" cy="905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6" name="Rectangle 5">
            <a:extLst>
              <a:ext uri="{FF2B5EF4-FFF2-40B4-BE49-F238E27FC236}">
                <a16:creationId xmlns:a16="http://schemas.microsoft.com/office/drawing/2014/main" id="{AD1D54C2-520F-7665-D170-E529609A3A1B}"/>
              </a:ext>
            </a:extLst>
          </p:cNvPr>
          <p:cNvSpPr/>
          <p:nvPr/>
        </p:nvSpPr>
        <p:spPr>
          <a:xfrm>
            <a:off x="2084440" y="237929"/>
            <a:ext cx="7236542" cy="429209"/>
          </a:xfrm>
          <a:prstGeom prst="rect">
            <a:avLst/>
          </a:prstGeom>
        </p:spPr>
        <p:txBody>
          <a:bodyPr wrap="square" lIns="0" tIns="0" rIns="0" bIns="0" anchor="ctr">
            <a:noAutofit/>
          </a:bodyPr>
          <a:lstStyle/>
          <a:p>
            <a:pPr marL="0" marR="0" lvl="0" indent="0" algn="ctr" defTabSz="914400" eaLnBrk="1" fontAlgn="auto" latinLnBrk="0" hangingPunct="1">
              <a:spcBef>
                <a:spcPts val="0"/>
              </a:spcBef>
              <a:spcAft>
                <a:spcPts val="0"/>
              </a:spcAft>
              <a:buClrTx/>
              <a:buSzTx/>
              <a:buFontTx/>
              <a:buNone/>
              <a:tabLst/>
              <a:defRPr/>
            </a:pPr>
            <a:r>
              <a:rPr lang="en-US" sz="2800" b="1" kern="0" spc="-100" dirty="0">
                <a:latin typeface="Arial" panose="020B0604020202020204" pitchFamily="34" charset="0"/>
              </a:rPr>
              <a:t>ASSIGNMENT - 2</a:t>
            </a:r>
          </a:p>
        </p:txBody>
      </p:sp>
      <p:pic>
        <p:nvPicPr>
          <p:cNvPr id="10242" name="Picture 2" descr="The order_items &amp; products Tables">
            <a:extLst>
              <a:ext uri="{FF2B5EF4-FFF2-40B4-BE49-F238E27FC236}">
                <a16:creationId xmlns:a16="http://schemas.microsoft.com/office/drawing/2014/main" id="{036E5675-B99F-3062-F016-40D853C3C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652" y="1819275"/>
            <a:ext cx="4343400" cy="1609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9BC96C-62DE-1089-4BDC-F9ED02C8122A}"/>
              </a:ext>
            </a:extLst>
          </p:cNvPr>
          <p:cNvPicPr>
            <a:picLocks noChangeAspect="1"/>
          </p:cNvPicPr>
          <p:nvPr/>
        </p:nvPicPr>
        <p:blipFill>
          <a:blip r:embed="rId3"/>
          <a:stretch>
            <a:fillRect/>
          </a:stretch>
        </p:blipFill>
        <p:spPr>
          <a:xfrm>
            <a:off x="1008575" y="4629764"/>
            <a:ext cx="3907554" cy="1358626"/>
          </a:xfrm>
          <a:prstGeom prst="rect">
            <a:avLst/>
          </a:prstGeom>
        </p:spPr>
      </p:pic>
      <p:pic>
        <p:nvPicPr>
          <p:cNvPr id="9" name="Picture 8">
            <a:extLst>
              <a:ext uri="{FF2B5EF4-FFF2-40B4-BE49-F238E27FC236}">
                <a16:creationId xmlns:a16="http://schemas.microsoft.com/office/drawing/2014/main" id="{3230CB6F-24C9-1502-5819-E71A3AC99FD9}"/>
              </a:ext>
            </a:extLst>
          </p:cNvPr>
          <p:cNvPicPr>
            <a:picLocks noChangeAspect="1"/>
          </p:cNvPicPr>
          <p:nvPr/>
        </p:nvPicPr>
        <p:blipFill>
          <a:blip r:embed="rId4"/>
          <a:stretch>
            <a:fillRect/>
          </a:stretch>
        </p:blipFill>
        <p:spPr>
          <a:xfrm>
            <a:off x="6550433" y="1923589"/>
            <a:ext cx="4689249" cy="4064801"/>
          </a:xfrm>
          <a:prstGeom prst="rect">
            <a:avLst/>
          </a:prstGeom>
        </p:spPr>
      </p:pic>
    </p:spTree>
    <p:extLst>
      <p:ext uri="{BB962C8B-B14F-4D97-AF65-F5344CB8AC3E}">
        <p14:creationId xmlns:p14="http://schemas.microsoft.com/office/powerpoint/2010/main" val="3404237846"/>
      </p:ext>
    </p:extLst>
  </p:cSld>
  <p:clrMapOvr>
    <a:masterClrMapping/>
  </p:clrMapOvr>
  <p:transition>
    <p:fade/>
  </p:transition>
</p:sld>
</file>

<file path=ppt/theme/theme1.xml><?xml version="1.0" encoding="utf-8"?>
<a:theme xmlns:a="http://schemas.openxmlformats.org/drawingml/2006/main" name="WHITE">
  <a:themeElements>
    <a:clrScheme name="Custom 105">
      <a:dk1>
        <a:srgbClr val="FFFFFF"/>
      </a:dk1>
      <a:lt1>
        <a:srgbClr val="000000"/>
      </a:lt1>
      <a:dk2>
        <a:srgbClr val="FFFFFF"/>
      </a:dk2>
      <a:lt2>
        <a:srgbClr val="000000"/>
      </a:lt2>
      <a:accent1>
        <a:srgbClr val="4336F4"/>
      </a:accent1>
      <a:accent2>
        <a:srgbClr val="4336F4"/>
      </a:accent2>
      <a:accent3>
        <a:srgbClr val="4336F4"/>
      </a:accent3>
      <a:accent4>
        <a:srgbClr val="4336F4"/>
      </a:accent4>
      <a:accent5>
        <a:srgbClr val="4336F4"/>
      </a:accent5>
      <a:accent6>
        <a:srgbClr val="4336F4"/>
      </a:accent6>
      <a:hlink>
        <a:srgbClr val="4336F4"/>
      </a:hlink>
      <a:folHlink>
        <a:srgbClr val="4336F4"/>
      </a:folHlink>
    </a:clrScheme>
    <a:fontScheme name="Custom 7">
      <a:majorFont>
        <a:latin typeface="Inter Semi Bold"/>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16388</TotalTime>
  <Words>6985</Words>
  <Application>Microsoft Office PowerPoint</Application>
  <PresentationFormat>Widescreen</PresentationFormat>
  <Paragraphs>1111</Paragraphs>
  <Slides>107</Slides>
  <Notes>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-apple-system</vt:lpstr>
      <vt:lpstr>Arial</vt:lpstr>
      <vt:lpstr>Consolas</vt:lpstr>
      <vt:lpstr>Inter</vt:lpstr>
      <vt:lpstr>inter-bold</vt:lpstr>
      <vt:lpstr>inter-regular</vt:lpstr>
      <vt:lpstr>Poppins</vt:lpstr>
      <vt:lpstr>Times New Roman</vt:lpstr>
      <vt:lpstr>Work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Slidor - Selfone</dc:title>
  <dc:creator>Slidor</dc:creator>
  <cp:keywords>selfone</cp:keywords>
  <cp:lastModifiedBy>Amol Patil</cp:lastModifiedBy>
  <cp:revision>565</cp:revision>
  <dcterms:created xsi:type="dcterms:W3CDTF">2019-03-28T09:08:51Z</dcterms:created>
  <dcterms:modified xsi:type="dcterms:W3CDTF">2023-09-25T11:22:53Z</dcterms:modified>
</cp:coreProperties>
</file>