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28"/>
  </p:notesMasterIdLst>
  <p:sldIdLst>
    <p:sldId id="258" r:id="rId3"/>
    <p:sldId id="271" r:id="rId4"/>
    <p:sldId id="412" r:id="rId5"/>
    <p:sldId id="384" r:id="rId6"/>
    <p:sldId id="423" r:id="rId7"/>
    <p:sldId id="352" r:id="rId8"/>
    <p:sldId id="385" r:id="rId9"/>
    <p:sldId id="386" r:id="rId10"/>
    <p:sldId id="387" r:id="rId11"/>
    <p:sldId id="397" r:id="rId12"/>
    <p:sldId id="413" r:id="rId13"/>
    <p:sldId id="389" r:id="rId14"/>
    <p:sldId id="382" r:id="rId15"/>
    <p:sldId id="378" r:id="rId16"/>
    <p:sldId id="403" r:id="rId17"/>
    <p:sldId id="414" r:id="rId18"/>
    <p:sldId id="415" r:id="rId19"/>
    <p:sldId id="422" r:id="rId20"/>
    <p:sldId id="416" r:id="rId21"/>
    <p:sldId id="419" r:id="rId22"/>
    <p:sldId id="417" r:id="rId23"/>
    <p:sldId id="418" r:id="rId24"/>
    <p:sldId id="421" r:id="rId25"/>
    <p:sldId id="420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B232-659E-4EFB-8341-400B84E9F2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E2E5-B69C-4E32-926B-233912AE4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1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6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026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6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10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7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3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495800"/>
            <a:ext cx="9144000" cy="2362200"/>
            <a:chOff x="0" y="4495800"/>
            <a:chExt cx="9144000" cy="2362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495800"/>
              <a:ext cx="2276793" cy="18766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24485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</a:rPr>
              <a:t>ANGULAR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98346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Archer Infotech , PUNE</a:t>
            </a:r>
          </a:p>
          <a:p>
            <a:r>
              <a:rPr lang="en-US" b="1" dirty="0"/>
              <a:t>AMOL – 98222 91613</a:t>
            </a:r>
          </a:p>
        </p:txBody>
      </p:sp>
      <p:pic>
        <p:nvPicPr>
          <p:cNvPr id="3074" name="Picture 2" descr="D:\YOGESH\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Loose Coupling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30CA-550C-2A75-E77C-C4586B6E7A31}"/>
              </a:ext>
            </a:extLst>
          </p:cNvPr>
          <p:cNvSpPr txBox="1"/>
          <p:nvPr/>
        </p:nvSpPr>
        <p:spPr>
          <a:xfrm>
            <a:off x="457200" y="1600200"/>
            <a:ext cx="7924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1.    In </a:t>
            </a:r>
            <a:r>
              <a:rPr lang="en-US" dirty="0">
                <a:solidFill>
                  <a:srgbClr val="FF0000"/>
                </a:solidFill>
                <a:latin typeface="Work Sans" pitchFamily="2" charset="0"/>
              </a:rPr>
              <a:t>Loose-Coupling,</a:t>
            </a:r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 when one object is depending on another class object, some external entity will provide that dependency object to the main object that external object we call as a Container.</a:t>
            </a:r>
          </a:p>
          <a:p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2.    In order to get loose-coupling between objects the following two rules are required</a:t>
            </a:r>
          </a:p>
          <a:p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	1.    The classes should follow </a:t>
            </a:r>
            <a:r>
              <a:rPr lang="en-US" dirty="0">
                <a:solidFill>
                  <a:srgbClr val="FF0000"/>
                </a:solidFill>
                <a:latin typeface="Work Sans" pitchFamily="2" charset="0"/>
              </a:rPr>
              <a:t>POJI/POJO</a:t>
            </a:r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 model.</a:t>
            </a:r>
          </a:p>
          <a:p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	2.    Apply </a:t>
            </a:r>
            <a:r>
              <a:rPr lang="en-US" dirty="0">
                <a:solidFill>
                  <a:srgbClr val="FF0000"/>
                </a:solidFill>
                <a:latin typeface="Work Sans" pitchFamily="2" charset="0"/>
              </a:rPr>
              <a:t>dependency injection </a:t>
            </a:r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mechanism.</a:t>
            </a:r>
            <a:endParaRPr lang="en-IN" dirty="0">
              <a:solidFill>
                <a:srgbClr val="002060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Loose Coupling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32F49-0ADD-47C0-36F2-05D25D6C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76400"/>
            <a:ext cx="5915025" cy="40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9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Spring IOC Container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4E9ED-62EF-8C27-9A5D-40ED8267A650}"/>
              </a:ext>
            </a:extLst>
          </p:cNvPr>
          <p:cNvSpPr txBox="1"/>
          <p:nvPr/>
        </p:nvSpPr>
        <p:spPr>
          <a:xfrm>
            <a:off x="228600" y="1524000"/>
            <a:ext cx="8534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The Spring container is responsible for </a:t>
            </a:r>
            <a:r>
              <a:rPr lang="en-US" i="0" dirty="0">
                <a:solidFill>
                  <a:srgbClr val="FF0000"/>
                </a:solidFill>
                <a:effectLst/>
                <a:latin typeface="Work Sans" pitchFamily="2" charset="0"/>
              </a:rPr>
              <a:t>instantiating, configuring, and assembling</a:t>
            </a: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 the Spring beans. </a:t>
            </a:r>
          </a:p>
          <a:p>
            <a:pPr algn="l" rtl="0"/>
            <a:endParaRPr lang="en-US" i="0" dirty="0">
              <a:solidFill>
                <a:srgbClr val="002060"/>
              </a:solidFill>
              <a:effectLst/>
              <a:latin typeface="Work Sans" pitchFamily="2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The container gets its instructions on what objects to instantiate, configure, and assemble by reading </a:t>
            </a:r>
            <a:r>
              <a:rPr lang="en-US" i="0" dirty="0">
                <a:solidFill>
                  <a:srgbClr val="FF0000"/>
                </a:solidFill>
                <a:effectLst/>
                <a:latin typeface="Work Sans" pitchFamily="2" charset="0"/>
              </a:rPr>
              <a:t>configuration metadata</a:t>
            </a: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The configuration metadata is represented in </a:t>
            </a:r>
            <a:r>
              <a:rPr lang="en-US" i="0" dirty="0">
                <a:solidFill>
                  <a:srgbClr val="FF0000"/>
                </a:solidFill>
                <a:effectLst/>
                <a:latin typeface="Work Sans" pitchFamily="2" charset="0"/>
              </a:rPr>
              <a:t>XML, </a:t>
            </a:r>
            <a:r>
              <a:rPr lang="en-US" i="0">
                <a:solidFill>
                  <a:srgbClr val="FF0000"/>
                </a:solidFill>
                <a:effectLst/>
                <a:latin typeface="Work Sans" pitchFamily="2" charset="0"/>
              </a:rPr>
              <a:t>Java annotations</a:t>
            </a:r>
            <a:r>
              <a:rPr lang="en-US" i="0" dirty="0">
                <a:solidFill>
                  <a:srgbClr val="FF0000"/>
                </a:solidFill>
                <a:effectLst/>
                <a:latin typeface="Work Sans" pitchFamily="2" charset="0"/>
              </a:rPr>
              <a:t>, or Java code</a:t>
            </a: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pPr algn="l" rtl="0"/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The responsibilities of IOC container are:</a:t>
            </a:r>
          </a:p>
          <a:p>
            <a:pPr algn="l" rtl="0"/>
            <a:endParaRPr lang="en-US" i="0" dirty="0">
              <a:solidFill>
                <a:srgbClr val="002060"/>
              </a:solidFill>
              <a:effectLst/>
              <a:latin typeface="Work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Instantiating the bean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Wiring the beans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Configuring the beans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2060"/>
                </a:solidFill>
                <a:effectLst/>
                <a:latin typeface="Work Sans" pitchFamily="2" charset="0"/>
              </a:rPr>
              <a:t>Managing the bean’s entire life-cycle</a:t>
            </a:r>
          </a:p>
        </p:txBody>
      </p:sp>
    </p:spTree>
    <p:extLst>
      <p:ext uri="{BB962C8B-B14F-4D97-AF65-F5344CB8AC3E}">
        <p14:creationId xmlns:p14="http://schemas.microsoft.com/office/powerpoint/2010/main" val="217603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Spring IOC Container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B4F23-EA7B-7F39-0EE3-6FF4BC066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168" y="2019300"/>
            <a:ext cx="5448557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Types of Containers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56C11-4331-0D12-C379-28904D0F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3" y="1536028"/>
            <a:ext cx="8510754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3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Spring Framework IOC Container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3428B-869F-99A3-25F3-E81262CF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86841"/>
            <a:ext cx="8762999" cy="44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Bean Annotations For DI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661B9-1BA8-7D87-CBFA-ABC25F1EC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83897"/>
            <a:ext cx="8254699" cy="4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Bean Annotations For DI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64171-6D0D-B16F-3C43-9B820AAE70FE}"/>
              </a:ext>
            </a:extLst>
          </p:cNvPr>
          <p:cNvSpPr txBox="1"/>
          <p:nvPr/>
        </p:nvSpPr>
        <p:spPr>
          <a:xfrm>
            <a:off x="152400" y="1676400"/>
            <a:ext cx="8610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E"/>
                </a:solidFill>
                <a:effectLst/>
                <a:latin typeface="Work Sans" pitchFamily="2" charset="0"/>
              </a:rPr>
              <a:t>The </a:t>
            </a:r>
            <a:r>
              <a:rPr lang="en-US" sz="1800" b="0" i="1" dirty="0">
                <a:solidFill>
                  <a:srgbClr val="D73A49"/>
                </a:solidFill>
                <a:effectLst/>
                <a:latin typeface="Work Sans" pitchFamily="2" charset="0"/>
              </a:rPr>
              <a:t>@Component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Work Sans" pitchFamily="2" charset="0"/>
              </a:rPr>
              <a:t> annotation indicates that an annotated class is a "component". Such classes are considered as candidates for auto-detection when using annotation-based configuration and </a:t>
            </a:r>
            <a:r>
              <a:rPr lang="en-US" sz="1800" b="0" i="0" dirty="0" err="1">
                <a:solidFill>
                  <a:srgbClr val="24292E"/>
                </a:solidFill>
                <a:effectLst/>
                <a:latin typeface="Work Sans" pitchFamily="2" charset="0"/>
              </a:rPr>
              <a:t>classpath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Work Sans" pitchFamily="2" charset="0"/>
              </a:rPr>
              <a:t> scanning.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4292E"/>
              </a:solidFill>
              <a:latin typeface="Work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92E"/>
                </a:solidFill>
                <a:effectLst/>
                <a:latin typeface="Work Sans" pitchFamily="2" charset="0"/>
              </a:rPr>
              <a:t>In short, </a:t>
            </a:r>
            <a:r>
              <a:rPr lang="en-US" sz="1800" b="0" i="1" dirty="0">
                <a:solidFill>
                  <a:srgbClr val="D73A49"/>
                </a:solidFill>
                <a:effectLst/>
                <a:latin typeface="Work Sans" pitchFamily="2" charset="0"/>
              </a:rPr>
              <a:t>@Component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Work Sans" pitchFamily="2" charset="0"/>
              </a:rPr>
              <a:t> is a class level annotation. During the component scan, Spring Framework automatically detects classes annotated with </a:t>
            </a:r>
            <a:r>
              <a:rPr lang="en-US" sz="1800" b="0" i="1" dirty="0">
                <a:solidFill>
                  <a:srgbClr val="D73A49"/>
                </a:solidFill>
                <a:effectLst/>
                <a:latin typeface="Work Sans" pitchFamily="2" charset="0"/>
              </a:rPr>
              <a:t>@Component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0" i="1" dirty="0">
              <a:solidFill>
                <a:srgbClr val="D73A49"/>
              </a:solidFill>
              <a:effectLst/>
              <a:latin typeface="Work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 dirty="0">
              <a:solidFill>
                <a:srgbClr val="D73A49"/>
              </a:solidFill>
              <a:latin typeface="Work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4292E"/>
                </a:solidFill>
                <a:effectLst/>
                <a:latin typeface="Work Sans" pitchFamily="2" charset="0"/>
              </a:rPr>
              <a:t>@ComponentScan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Work Sans" pitchFamily="2" charset="0"/>
              </a:rPr>
              <a:t> configures which packages to scan for classes with annotation configuration. We can specify the base package names directly with one of the </a:t>
            </a:r>
            <a:r>
              <a:rPr lang="en-US" sz="1800" b="0" i="0" dirty="0" err="1">
                <a:solidFill>
                  <a:srgbClr val="24292E"/>
                </a:solidFill>
                <a:effectLst/>
                <a:latin typeface="Work Sans" pitchFamily="2" charset="0"/>
              </a:rPr>
              <a:t>basePackages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Work Sans" pitchFamily="2" charset="0"/>
              </a:rPr>
              <a:t> or value arguments (value is an alias for </a:t>
            </a:r>
            <a:r>
              <a:rPr lang="en-US" sz="1800" b="0" i="0" dirty="0" err="1">
                <a:solidFill>
                  <a:srgbClr val="24292E"/>
                </a:solidFill>
                <a:effectLst/>
                <a:latin typeface="Work Sans" pitchFamily="2" charset="0"/>
              </a:rPr>
              <a:t>basePackages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Work Sans" pitchFamily="2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19167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Primary and Qualifier Annotations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64171-6D0D-B16F-3C43-9B820AAE70FE}"/>
              </a:ext>
            </a:extLst>
          </p:cNvPr>
          <p:cNvSpPr txBox="1"/>
          <p:nvPr/>
        </p:nvSpPr>
        <p:spPr>
          <a:xfrm>
            <a:off x="266700" y="1981200"/>
            <a:ext cx="8610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Work Sans" pitchFamily="2" charset="0"/>
              </a:rPr>
              <a:t>@Primary annotation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Work Sans" pitchFamily="2" charset="0"/>
              </a:rPr>
              <a:t> is used to set the preference for same types of beans. Bean with @Primary annotation will be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Work Sans" pitchFamily="2" charset="0"/>
              </a:rPr>
              <a:t>autowired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Work Sans" pitchFamily="2" charset="0"/>
              </a:rPr>
              <a:t> when same types of beans are found. @Primary annotation can be used with @Bean, @Service, @Component and @Repository annotations.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Work Sans" pitchFamily="2" charset="0"/>
              </a:rPr>
              <a:t>@Qualifier annotation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Work Sans" pitchFamily="2" charset="0"/>
              </a:rPr>
              <a:t> is applied on constructor arguments or method parameters and also used with @Autowired annotation to indicate which bean we want to use. This annotation is used as a qualifier for candidate beans when </a:t>
            </a:r>
            <a:r>
              <a:rPr lang="en-US" sz="1800" b="0" i="0" dirty="0" err="1">
                <a:solidFill>
                  <a:srgbClr val="002060"/>
                </a:solidFill>
                <a:effectLst/>
                <a:latin typeface="Work Sans" pitchFamily="2" charset="0"/>
              </a:rPr>
              <a:t>autowiring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Work Sans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59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@Bean Vs. @Component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08F86-8A12-B522-92B2-487BFA4D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3" y="1512404"/>
            <a:ext cx="8869347" cy="41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7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3850" y="2721114"/>
            <a:ext cx="438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b="1" dirty="0">
                <a:latin typeface="Cocogoose" panose="02000000000000000000" pitchFamily="2" charset="0"/>
              </a:rPr>
              <a:t>Angular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118D7-747E-8BE9-7332-5103788B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65" y="2057400"/>
            <a:ext cx="603111" cy="60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2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Stereotype Annotations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EBB1D-6D1C-BF98-BD11-28BE9F5BCC3D}"/>
              </a:ext>
            </a:extLst>
          </p:cNvPr>
          <p:cNvSpPr txBox="1"/>
          <p:nvPr/>
        </p:nvSpPr>
        <p:spPr>
          <a:xfrm>
            <a:off x="381000" y="1447800"/>
            <a:ext cx="807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Stereotype annotations are a set of specialized annotations that are used to indicate the role or </a:t>
            </a:r>
            <a:r>
              <a:rPr lang="en-US" dirty="0">
                <a:solidFill>
                  <a:srgbClr val="FF0000"/>
                </a:solidFill>
                <a:latin typeface="Work Sans" pitchFamily="2" charset="0"/>
              </a:rPr>
              <a:t>purpose of a particular component</a:t>
            </a:r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 within the application. </a:t>
            </a:r>
            <a:endParaRPr lang="en-IN" dirty="0">
              <a:solidFill>
                <a:srgbClr val="002060"/>
              </a:solidFill>
              <a:latin typeface="Work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BABB3-409C-26E1-8F59-052F12CA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26944"/>
            <a:ext cx="4277629" cy="1604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C3FC32-9AC4-BEFD-8E48-3FE2AD05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406" y="4486870"/>
            <a:ext cx="5556894" cy="13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4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@PostConstruct and @PreDestroy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C2173-B02B-B95F-1EFB-B11CBD05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4852"/>
            <a:ext cx="7162799" cy="45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Spring Bean Scope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4D569-F6CC-D325-C84E-D80D8B9C8850}"/>
              </a:ext>
            </a:extLst>
          </p:cNvPr>
          <p:cNvSpPr txBox="1"/>
          <p:nvPr/>
        </p:nvSpPr>
        <p:spPr>
          <a:xfrm>
            <a:off x="381000" y="1752600"/>
            <a:ext cx="838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Bean Scope refers to the lifecycle of a bean, visibility of a bean, how long does the bean live, how many instances are created, how is the bean shared?</a:t>
            </a:r>
          </a:p>
          <a:p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Bean's default scope is a singleton. The spring container will create a single instance of the bean. It is cached in memory. All requests for the bean will return a shared reference of the same bean.</a:t>
            </a:r>
          </a:p>
          <a:p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Spring provides @Scope annotation to mark a bean scope.</a:t>
            </a:r>
          </a:p>
          <a:p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Work Sans" pitchFamily="2" charset="0"/>
              </a:rPr>
              <a:t>@Component</a:t>
            </a:r>
          </a:p>
          <a:p>
            <a:r>
              <a:rPr lang="en-IN" dirty="0">
                <a:solidFill>
                  <a:srgbClr val="002060"/>
                </a:solidFill>
                <a:latin typeface="Work Sans" pitchFamily="2" charset="0"/>
              </a:rPr>
              <a:t>@Scope("prototype")</a:t>
            </a:r>
          </a:p>
        </p:txBody>
      </p:sp>
    </p:spTree>
    <p:extLst>
      <p:ext uri="{BB962C8B-B14F-4D97-AF65-F5344CB8AC3E}">
        <p14:creationId xmlns:p14="http://schemas.microsoft.com/office/powerpoint/2010/main" val="60262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Spring Bean Scope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0EE0B2-05C5-1807-CAD3-50AB6D2C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3485"/>
              </p:ext>
            </p:extLst>
          </p:nvPr>
        </p:nvGraphicFramePr>
        <p:xfrm>
          <a:off x="457200" y="1524000"/>
          <a:ext cx="8229600" cy="31089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9349354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513996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Scope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0D3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D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D3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0D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D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D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0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9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singleton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0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C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is the default scope of a bean. It represents a single bean scope for each Spring IoC container.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D0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0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0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D1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695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prototype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0C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D1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C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C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is used to set the scope of a single bean definition to any number of object instances.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30D1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D1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D1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D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31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request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0C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D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C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D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 bean scope is set for a single HTTP request.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30D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D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D4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103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session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30D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D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 scope is set for a single bean definition to an HTTP session.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application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D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D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sets bean scope to a ServletContext.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D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C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D8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26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WebSocket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30D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D8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D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DF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 sets bean scope to a WebSocket.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0D8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D8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D8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D8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04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35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Autowiring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5CFC4-3F09-45BE-0F39-D569EADECB88}"/>
              </a:ext>
            </a:extLst>
          </p:cNvPr>
          <p:cNvSpPr txBox="1"/>
          <p:nvPr/>
        </p:nvSpPr>
        <p:spPr>
          <a:xfrm>
            <a:off x="304800" y="1600200"/>
            <a:ext cx="853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Autowiring is a technique used in Spring to enable </a:t>
            </a:r>
            <a:r>
              <a:rPr lang="en-US" dirty="0">
                <a:solidFill>
                  <a:srgbClr val="FF0000"/>
                </a:solidFill>
                <a:latin typeface="Work Sans" pitchFamily="2" charset="0"/>
              </a:rPr>
              <a:t>automatic dependency injection. </a:t>
            </a:r>
          </a:p>
          <a:p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By using it Spring container can </a:t>
            </a:r>
            <a:r>
              <a:rPr lang="en-US" dirty="0" err="1">
                <a:solidFill>
                  <a:srgbClr val="002060"/>
                </a:solidFill>
                <a:latin typeface="Work Sans" pitchFamily="2" charset="0"/>
              </a:rPr>
              <a:t>autowire</a:t>
            </a:r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 relationships between collaborating beans. It is known as Spring Autowiring.</a:t>
            </a:r>
          </a:p>
          <a:p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Spring provides </a:t>
            </a:r>
            <a:r>
              <a:rPr lang="en-US" dirty="0">
                <a:solidFill>
                  <a:srgbClr val="FF0000"/>
                </a:solidFill>
                <a:latin typeface="Work Sans" pitchFamily="2" charset="0"/>
              </a:rPr>
              <a:t>@Autowired</a:t>
            </a:r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 annotation that enables you to inject the object dependency implicitly</a:t>
            </a:r>
          </a:p>
          <a:p>
            <a:endParaRPr lang="en-US" dirty="0">
              <a:solidFill>
                <a:srgbClr val="002060"/>
              </a:solidFill>
              <a:latin typeface="Work Sans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The @Autowired annotation marks on a field, constructor, Setter method</a:t>
            </a:r>
          </a:p>
          <a:p>
            <a:r>
              <a:rPr lang="en-US" dirty="0">
                <a:solidFill>
                  <a:srgbClr val="002060"/>
                </a:solidFill>
                <a:latin typeface="Work Sans" pitchFamily="2" charset="0"/>
              </a:rPr>
              <a:t> is used to auto-wire the beans that is ‘injecting beans'(Objects) at  runtime  by Spring Dependency Injection mechanism</a:t>
            </a:r>
            <a:endParaRPr lang="en-IN" dirty="0">
              <a:solidFill>
                <a:srgbClr val="002060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5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146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THANK YOU !!!</a:t>
            </a: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72908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C0000"/>
                </a:solidFill>
              </a:rPr>
              <a:t>AMOL - 9822291613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What is Angular ?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2695F-2463-05EC-3220-E5D9C740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93" y="1615283"/>
            <a:ext cx="7087214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What is Angular CLI ?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005AE-A2CE-4AFE-1069-FDFDF7F5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13" y="1859144"/>
            <a:ext cx="707197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6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What is Angular CLI ?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86B53-6344-9B21-6ECC-9098C5A0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1" y="1447800"/>
            <a:ext cx="8504657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5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Setup Angular CLI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9AA66-0C55-44A9-A955-7B12186D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08" y="1600200"/>
            <a:ext cx="3833192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9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Angular Components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88D3C-A501-2612-097B-895B3CD9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577179"/>
            <a:ext cx="8016935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What is Angular Component ? 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A8D98-5D2A-CCD0-F8A5-1ACEECB1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8" y="1630524"/>
            <a:ext cx="7895004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8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Angular Components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F063A-7C40-76B4-7985-8BF2646E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1196146"/>
            <a:ext cx="8283658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350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7472</TotalTime>
  <Words>711</Words>
  <Application>Microsoft Office PowerPoint</Application>
  <PresentationFormat>On-screen Show (4:3)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Cocogoose</vt:lpstr>
      <vt:lpstr>Work Sans</vt:lpstr>
      <vt:lpstr>2_Office Theme</vt:lpstr>
      <vt:lpstr>1_Office Theme</vt:lpstr>
      <vt:lpstr>PowerPoint Presentation</vt:lpstr>
      <vt:lpstr>PowerPoint Presentation</vt:lpstr>
      <vt:lpstr>What is Angular ?</vt:lpstr>
      <vt:lpstr>What is Angular CLI ?</vt:lpstr>
      <vt:lpstr>What is Angular CLI ?</vt:lpstr>
      <vt:lpstr>Setup Angular CLI</vt:lpstr>
      <vt:lpstr>Angular Components</vt:lpstr>
      <vt:lpstr>What is Angular Component ? </vt:lpstr>
      <vt:lpstr>Angular Components</vt:lpstr>
      <vt:lpstr>Loose Coupling</vt:lpstr>
      <vt:lpstr>Loose Coupling</vt:lpstr>
      <vt:lpstr>Spring IOC Container</vt:lpstr>
      <vt:lpstr>Spring IOC Container</vt:lpstr>
      <vt:lpstr>Types of Containers</vt:lpstr>
      <vt:lpstr>Spring Framework IOC Container</vt:lpstr>
      <vt:lpstr>Bean Annotations For DI</vt:lpstr>
      <vt:lpstr>Bean Annotations For DI</vt:lpstr>
      <vt:lpstr>Primary and Qualifier Annotations</vt:lpstr>
      <vt:lpstr>@Bean Vs. @Component</vt:lpstr>
      <vt:lpstr>Stereotype Annotations</vt:lpstr>
      <vt:lpstr>@PostConstruct and @PreDestroy</vt:lpstr>
      <vt:lpstr>Spring Bean Scope</vt:lpstr>
      <vt:lpstr>Spring Bean Scope</vt:lpstr>
      <vt:lpstr>Autowiring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Ramakant Rode</dc:creator>
  <cp:lastModifiedBy>Amol Patil</cp:lastModifiedBy>
  <cp:revision>355</cp:revision>
  <dcterms:created xsi:type="dcterms:W3CDTF">2014-07-01T10:28:01Z</dcterms:created>
  <dcterms:modified xsi:type="dcterms:W3CDTF">2023-07-03T14:23:01Z</dcterms:modified>
</cp:coreProperties>
</file>