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87"/>
  </p:notesMasterIdLst>
  <p:sldIdLst>
    <p:sldId id="358" r:id="rId2"/>
    <p:sldId id="347" r:id="rId3"/>
    <p:sldId id="422" r:id="rId4"/>
    <p:sldId id="443" r:id="rId5"/>
    <p:sldId id="385" r:id="rId6"/>
    <p:sldId id="444" r:id="rId7"/>
    <p:sldId id="445" r:id="rId8"/>
    <p:sldId id="446" r:id="rId9"/>
    <p:sldId id="447" r:id="rId10"/>
    <p:sldId id="448" r:id="rId11"/>
    <p:sldId id="449" r:id="rId12"/>
    <p:sldId id="450" r:id="rId13"/>
    <p:sldId id="451" r:id="rId14"/>
    <p:sldId id="456" r:id="rId15"/>
    <p:sldId id="457" r:id="rId16"/>
    <p:sldId id="458" r:id="rId17"/>
    <p:sldId id="459" r:id="rId18"/>
    <p:sldId id="460" r:id="rId19"/>
    <p:sldId id="461" r:id="rId20"/>
    <p:sldId id="452" r:id="rId21"/>
    <p:sldId id="453" r:id="rId22"/>
    <p:sldId id="462" r:id="rId23"/>
    <p:sldId id="454" r:id="rId24"/>
    <p:sldId id="455" r:id="rId25"/>
    <p:sldId id="463" r:id="rId26"/>
    <p:sldId id="505" r:id="rId27"/>
    <p:sldId id="464" r:id="rId28"/>
    <p:sldId id="465" r:id="rId29"/>
    <p:sldId id="466" r:id="rId30"/>
    <p:sldId id="467" r:id="rId31"/>
    <p:sldId id="507" r:id="rId32"/>
    <p:sldId id="508" r:id="rId33"/>
    <p:sldId id="506" r:id="rId34"/>
    <p:sldId id="497" r:id="rId35"/>
    <p:sldId id="499" r:id="rId36"/>
    <p:sldId id="500" r:id="rId37"/>
    <p:sldId id="501" r:id="rId38"/>
    <p:sldId id="498" r:id="rId39"/>
    <p:sldId id="496" r:id="rId40"/>
    <p:sldId id="495" r:id="rId41"/>
    <p:sldId id="503" r:id="rId42"/>
    <p:sldId id="468" r:id="rId43"/>
    <p:sldId id="504" r:id="rId44"/>
    <p:sldId id="469" r:id="rId45"/>
    <p:sldId id="470" r:id="rId46"/>
    <p:sldId id="471" r:id="rId47"/>
    <p:sldId id="472" r:id="rId48"/>
    <p:sldId id="473" r:id="rId49"/>
    <p:sldId id="474" r:id="rId50"/>
    <p:sldId id="475" r:id="rId51"/>
    <p:sldId id="476" r:id="rId52"/>
    <p:sldId id="477" r:id="rId53"/>
    <p:sldId id="478" r:id="rId54"/>
    <p:sldId id="479" r:id="rId55"/>
    <p:sldId id="480" r:id="rId56"/>
    <p:sldId id="481" r:id="rId57"/>
    <p:sldId id="482" r:id="rId58"/>
    <p:sldId id="483" r:id="rId59"/>
    <p:sldId id="484" r:id="rId60"/>
    <p:sldId id="486" r:id="rId61"/>
    <p:sldId id="485" r:id="rId62"/>
    <p:sldId id="487" r:id="rId63"/>
    <p:sldId id="488" r:id="rId64"/>
    <p:sldId id="489" r:id="rId65"/>
    <p:sldId id="490" r:id="rId66"/>
    <p:sldId id="491" r:id="rId67"/>
    <p:sldId id="492" r:id="rId68"/>
    <p:sldId id="493" r:id="rId69"/>
    <p:sldId id="494" r:id="rId70"/>
    <p:sldId id="502" r:id="rId71"/>
    <p:sldId id="509" r:id="rId72"/>
    <p:sldId id="510" r:id="rId73"/>
    <p:sldId id="511" r:id="rId74"/>
    <p:sldId id="513" r:id="rId75"/>
    <p:sldId id="512" r:id="rId76"/>
    <p:sldId id="514" r:id="rId77"/>
    <p:sldId id="515" r:id="rId78"/>
    <p:sldId id="516" r:id="rId79"/>
    <p:sldId id="517" r:id="rId80"/>
    <p:sldId id="518" r:id="rId81"/>
    <p:sldId id="519" r:id="rId82"/>
    <p:sldId id="520" r:id="rId83"/>
    <p:sldId id="521" r:id="rId84"/>
    <p:sldId id="522" r:id="rId85"/>
    <p:sldId id="523" r:id="rId8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ts" id="{DB4EE011-F8CE-49EE-AADD-7C902F8BBF21}">
          <p14:sldIdLst>
            <p14:sldId id="358"/>
          </p14:sldIdLst>
        </p14:section>
        <p14:section name="Cover Slide" id="{EAEED41A-DC41-4E7A-B794-83819DBB3E5D}">
          <p14:sldIdLst/>
        </p14:section>
        <p14:section name="Images Slides" id="{C5428DC1-19CF-4922-B5F4-450CFD13C505}">
          <p14:sldIdLst>
            <p14:sldId id="347"/>
            <p14:sldId id="422"/>
            <p14:sldId id="443"/>
            <p14:sldId id="385"/>
            <p14:sldId id="444"/>
            <p14:sldId id="445"/>
            <p14:sldId id="446"/>
            <p14:sldId id="447"/>
            <p14:sldId id="448"/>
            <p14:sldId id="449"/>
            <p14:sldId id="450"/>
            <p14:sldId id="451"/>
            <p14:sldId id="456"/>
            <p14:sldId id="457"/>
            <p14:sldId id="458"/>
            <p14:sldId id="459"/>
            <p14:sldId id="460"/>
            <p14:sldId id="461"/>
            <p14:sldId id="452"/>
            <p14:sldId id="453"/>
            <p14:sldId id="462"/>
            <p14:sldId id="454"/>
            <p14:sldId id="455"/>
            <p14:sldId id="463"/>
            <p14:sldId id="505"/>
            <p14:sldId id="464"/>
            <p14:sldId id="465"/>
            <p14:sldId id="466"/>
            <p14:sldId id="467"/>
            <p14:sldId id="507"/>
            <p14:sldId id="508"/>
            <p14:sldId id="506"/>
            <p14:sldId id="497"/>
            <p14:sldId id="499"/>
            <p14:sldId id="500"/>
            <p14:sldId id="501"/>
            <p14:sldId id="498"/>
            <p14:sldId id="496"/>
            <p14:sldId id="495"/>
            <p14:sldId id="503"/>
            <p14:sldId id="468"/>
            <p14:sldId id="504"/>
            <p14:sldId id="469"/>
            <p14:sldId id="470"/>
            <p14:sldId id="471"/>
            <p14:sldId id="472"/>
            <p14:sldId id="473"/>
            <p14:sldId id="474"/>
            <p14:sldId id="475"/>
            <p14:sldId id="476"/>
            <p14:sldId id="477"/>
            <p14:sldId id="478"/>
            <p14:sldId id="479"/>
            <p14:sldId id="480"/>
            <p14:sldId id="481"/>
            <p14:sldId id="482"/>
            <p14:sldId id="483"/>
            <p14:sldId id="484"/>
            <p14:sldId id="486"/>
            <p14:sldId id="485"/>
            <p14:sldId id="487"/>
            <p14:sldId id="488"/>
            <p14:sldId id="489"/>
            <p14:sldId id="490"/>
            <p14:sldId id="491"/>
            <p14:sldId id="492"/>
            <p14:sldId id="493"/>
            <p14:sldId id="494"/>
            <p14:sldId id="502"/>
            <p14:sldId id="509"/>
            <p14:sldId id="510"/>
            <p14:sldId id="511"/>
            <p14:sldId id="513"/>
            <p14:sldId id="512"/>
            <p14:sldId id="514"/>
            <p14:sldId id="515"/>
            <p14:sldId id="516"/>
            <p14:sldId id="517"/>
            <p14:sldId id="518"/>
            <p14:sldId id="519"/>
            <p14:sldId id="520"/>
            <p14:sldId id="521"/>
            <p14:sldId id="522"/>
            <p14:sldId id="523"/>
          </p14:sldIdLst>
        </p14:section>
        <p14:section name="Text - Slides" id="{6156A3A9-F553-4AF0-848C-9BBF9A58A6BF}">
          <p14:sldIdLst/>
        </p14:section>
        <p14:section name="3D Mockups - Slides" id="{F3CE30E4-97B3-4F10-8499-05E7EAEEFD9E}">
          <p14:sldIdLst/>
        </p14:section>
        <p14:section name="Team Slides" id="{A78079BD-CC6B-415F-A89A-892F09E1CF30}">
          <p14:sldIdLst/>
        </p14:section>
        <p14:section name="Graph and Number Slides" id="{10899A1A-069E-4CC3-8EF3-EECF16831075}">
          <p14:sldIdLst/>
        </p14:section>
        <p14:section name="Pricing Slides" id="{89E22FB8-9EB6-412E-A627-674501CA368D}">
          <p14:sldIdLst/>
        </p14:section>
        <p14:section name="Ressources - Slides" id="{FCAD3388-6E6A-46AA-9D8E-E92C91BB8B0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wan" initials="E" lastIdx="1" clrIdx="0">
    <p:extLst>
      <p:ext uri="{19B8F6BF-5375-455C-9EA6-DF929625EA0E}">
        <p15:presenceInfo xmlns:p15="http://schemas.microsoft.com/office/powerpoint/2012/main" userId="Erwan" providerId="None"/>
      </p:ext>
    </p:extLst>
  </p:cmAuthor>
  <p:cmAuthor id="2" name="Jerome BESTEL" initials="JB" lastIdx="2" clrIdx="1">
    <p:extLst>
      <p:ext uri="{19B8F6BF-5375-455C-9EA6-DF929625EA0E}">
        <p15:presenceInfo xmlns:p15="http://schemas.microsoft.com/office/powerpoint/2012/main" userId="16478a9b5c87d1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36F4"/>
    <a:srgbClr val="72A065"/>
    <a:srgbClr val="000000"/>
    <a:srgbClr val="111111"/>
    <a:srgbClr val="FFFFFF"/>
    <a:srgbClr val="06090E"/>
    <a:srgbClr val="F2F2F2"/>
    <a:srgbClr val="262626"/>
    <a:srgbClr val="FC5818"/>
    <a:srgbClr val="321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17" autoAdjust="0"/>
    <p:restoredTop sz="97362" autoAdjust="0"/>
  </p:normalViewPr>
  <p:slideViewPr>
    <p:cSldViewPr snapToGrid="0" showGuides="1">
      <p:cViewPr varScale="1">
        <p:scale>
          <a:sx n="82" d="100"/>
          <a:sy n="82" d="100"/>
        </p:scale>
        <p:origin x="83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9BC1A981-7AA1-4167-8CEC-3C4435E29740}" type="datetimeFigureOut">
              <a:rPr lang="fr-FR" smtClean="0"/>
              <a:pPr/>
              <a:t>01/02/2024</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6420C69-8C73-4047-85CC-F5445B7DF61C}" type="slidenum">
              <a:rPr lang="fr-FR" smtClean="0"/>
              <a:pPr/>
              <a:t>‹#›</a:t>
            </a:fld>
            <a:endParaRPr lang="fr-FR" dirty="0"/>
          </a:p>
        </p:txBody>
      </p:sp>
    </p:spTree>
    <p:extLst>
      <p:ext uri="{BB962C8B-B14F-4D97-AF65-F5344CB8AC3E}">
        <p14:creationId xmlns:p14="http://schemas.microsoft.com/office/powerpoint/2010/main" val="31605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a:t>
            </a:fld>
            <a:endParaRPr lang="fr-FR" dirty="0"/>
          </a:p>
        </p:txBody>
      </p:sp>
    </p:spTree>
    <p:extLst>
      <p:ext uri="{BB962C8B-B14F-4D97-AF65-F5344CB8AC3E}">
        <p14:creationId xmlns:p14="http://schemas.microsoft.com/office/powerpoint/2010/main" val="3032968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11</a:t>
            </a:fld>
            <a:endParaRPr lang="fr-FR" dirty="0"/>
          </a:p>
        </p:txBody>
      </p:sp>
    </p:spTree>
    <p:extLst>
      <p:ext uri="{BB962C8B-B14F-4D97-AF65-F5344CB8AC3E}">
        <p14:creationId xmlns:p14="http://schemas.microsoft.com/office/powerpoint/2010/main" val="334538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12</a:t>
            </a:fld>
            <a:endParaRPr lang="fr-FR" dirty="0"/>
          </a:p>
        </p:txBody>
      </p:sp>
    </p:spTree>
    <p:extLst>
      <p:ext uri="{BB962C8B-B14F-4D97-AF65-F5344CB8AC3E}">
        <p14:creationId xmlns:p14="http://schemas.microsoft.com/office/powerpoint/2010/main" val="3402885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13</a:t>
            </a:fld>
            <a:endParaRPr lang="fr-FR" dirty="0"/>
          </a:p>
        </p:txBody>
      </p:sp>
    </p:spTree>
    <p:extLst>
      <p:ext uri="{BB962C8B-B14F-4D97-AF65-F5344CB8AC3E}">
        <p14:creationId xmlns:p14="http://schemas.microsoft.com/office/powerpoint/2010/main" val="14683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14</a:t>
            </a:fld>
            <a:endParaRPr lang="fr-FR" dirty="0"/>
          </a:p>
        </p:txBody>
      </p:sp>
    </p:spTree>
    <p:extLst>
      <p:ext uri="{BB962C8B-B14F-4D97-AF65-F5344CB8AC3E}">
        <p14:creationId xmlns:p14="http://schemas.microsoft.com/office/powerpoint/2010/main" val="3928845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15</a:t>
            </a:fld>
            <a:endParaRPr lang="fr-FR" dirty="0"/>
          </a:p>
        </p:txBody>
      </p:sp>
    </p:spTree>
    <p:extLst>
      <p:ext uri="{BB962C8B-B14F-4D97-AF65-F5344CB8AC3E}">
        <p14:creationId xmlns:p14="http://schemas.microsoft.com/office/powerpoint/2010/main" val="38439379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16</a:t>
            </a:fld>
            <a:endParaRPr lang="fr-FR" dirty="0"/>
          </a:p>
        </p:txBody>
      </p:sp>
    </p:spTree>
    <p:extLst>
      <p:ext uri="{BB962C8B-B14F-4D97-AF65-F5344CB8AC3E}">
        <p14:creationId xmlns:p14="http://schemas.microsoft.com/office/powerpoint/2010/main" val="152316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17</a:t>
            </a:fld>
            <a:endParaRPr lang="fr-FR" dirty="0"/>
          </a:p>
        </p:txBody>
      </p:sp>
    </p:spTree>
    <p:extLst>
      <p:ext uri="{BB962C8B-B14F-4D97-AF65-F5344CB8AC3E}">
        <p14:creationId xmlns:p14="http://schemas.microsoft.com/office/powerpoint/2010/main" val="374118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18</a:t>
            </a:fld>
            <a:endParaRPr lang="fr-FR" dirty="0"/>
          </a:p>
        </p:txBody>
      </p:sp>
    </p:spTree>
    <p:extLst>
      <p:ext uri="{BB962C8B-B14F-4D97-AF65-F5344CB8AC3E}">
        <p14:creationId xmlns:p14="http://schemas.microsoft.com/office/powerpoint/2010/main" val="164897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19</a:t>
            </a:fld>
            <a:endParaRPr lang="fr-FR" dirty="0"/>
          </a:p>
        </p:txBody>
      </p:sp>
    </p:spTree>
    <p:extLst>
      <p:ext uri="{BB962C8B-B14F-4D97-AF65-F5344CB8AC3E}">
        <p14:creationId xmlns:p14="http://schemas.microsoft.com/office/powerpoint/2010/main" val="1342928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20</a:t>
            </a:fld>
            <a:endParaRPr lang="fr-FR" dirty="0"/>
          </a:p>
        </p:txBody>
      </p:sp>
    </p:spTree>
    <p:extLst>
      <p:ext uri="{BB962C8B-B14F-4D97-AF65-F5344CB8AC3E}">
        <p14:creationId xmlns:p14="http://schemas.microsoft.com/office/powerpoint/2010/main" val="162893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3</a:t>
            </a:fld>
            <a:endParaRPr lang="fr-FR" dirty="0"/>
          </a:p>
        </p:txBody>
      </p:sp>
    </p:spTree>
    <p:extLst>
      <p:ext uri="{BB962C8B-B14F-4D97-AF65-F5344CB8AC3E}">
        <p14:creationId xmlns:p14="http://schemas.microsoft.com/office/powerpoint/2010/main" val="1471295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21</a:t>
            </a:fld>
            <a:endParaRPr lang="fr-FR" dirty="0"/>
          </a:p>
        </p:txBody>
      </p:sp>
    </p:spTree>
    <p:extLst>
      <p:ext uri="{BB962C8B-B14F-4D97-AF65-F5344CB8AC3E}">
        <p14:creationId xmlns:p14="http://schemas.microsoft.com/office/powerpoint/2010/main" val="4287550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22</a:t>
            </a:fld>
            <a:endParaRPr lang="fr-FR" dirty="0"/>
          </a:p>
        </p:txBody>
      </p:sp>
    </p:spTree>
    <p:extLst>
      <p:ext uri="{BB962C8B-B14F-4D97-AF65-F5344CB8AC3E}">
        <p14:creationId xmlns:p14="http://schemas.microsoft.com/office/powerpoint/2010/main" val="1061305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23</a:t>
            </a:fld>
            <a:endParaRPr lang="fr-FR" dirty="0"/>
          </a:p>
        </p:txBody>
      </p:sp>
    </p:spTree>
    <p:extLst>
      <p:ext uri="{BB962C8B-B14F-4D97-AF65-F5344CB8AC3E}">
        <p14:creationId xmlns:p14="http://schemas.microsoft.com/office/powerpoint/2010/main" val="188616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24</a:t>
            </a:fld>
            <a:endParaRPr lang="fr-FR" dirty="0"/>
          </a:p>
        </p:txBody>
      </p:sp>
    </p:spTree>
    <p:extLst>
      <p:ext uri="{BB962C8B-B14F-4D97-AF65-F5344CB8AC3E}">
        <p14:creationId xmlns:p14="http://schemas.microsoft.com/office/powerpoint/2010/main" val="494022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25</a:t>
            </a:fld>
            <a:endParaRPr lang="fr-FR" dirty="0"/>
          </a:p>
        </p:txBody>
      </p:sp>
    </p:spTree>
    <p:extLst>
      <p:ext uri="{BB962C8B-B14F-4D97-AF65-F5344CB8AC3E}">
        <p14:creationId xmlns:p14="http://schemas.microsoft.com/office/powerpoint/2010/main" val="948996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26</a:t>
            </a:fld>
            <a:endParaRPr lang="fr-FR" dirty="0"/>
          </a:p>
        </p:txBody>
      </p:sp>
    </p:spTree>
    <p:extLst>
      <p:ext uri="{BB962C8B-B14F-4D97-AF65-F5344CB8AC3E}">
        <p14:creationId xmlns:p14="http://schemas.microsoft.com/office/powerpoint/2010/main" val="23007056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27</a:t>
            </a:fld>
            <a:endParaRPr lang="fr-FR" dirty="0"/>
          </a:p>
        </p:txBody>
      </p:sp>
    </p:spTree>
    <p:extLst>
      <p:ext uri="{BB962C8B-B14F-4D97-AF65-F5344CB8AC3E}">
        <p14:creationId xmlns:p14="http://schemas.microsoft.com/office/powerpoint/2010/main" val="40010596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28</a:t>
            </a:fld>
            <a:endParaRPr lang="fr-FR" dirty="0"/>
          </a:p>
        </p:txBody>
      </p:sp>
    </p:spTree>
    <p:extLst>
      <p:ext uri="{BB962C8B-B14F-4D97-AF65-F5344CB8AC3E}">
        <p14:creationId xmlns:p14="http://schemas.microsoft.com/office/powerpoint/2010/main" val="3863057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29</a:t>
            </a:fld>
            <a:endParaRPr lang="fr-FR" dirty="0"/>
          </a:p>
        </p:txBody>
      </p:sp>
    </p:spTree>
    <p:extLst>
      <p:ext uri="{BB962C8B-B14F-4D97-AF65-F5344CB8AC3E}">
        <p14:creationId xmlns:p14="http://schemas.microsoft.com/office/powerpoint/2010/main" val="359494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4</a:t>
            </a:fld>
            <a:endParaRPr lang="fr-FR" dirty="0"/>
          </a:p>
        </p:txBody>
      </p:sp>
    </p:spTree>
    <p:extLst>
      <p:ext uri="{BB962C8B-B14F-4D97-AF65-F5344CB8AC3E}">
        <p14:creationId xmlns:p14="http://schemas.microsoft.com/office/powerpoint/2010/main" val="274324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5</a:t>
            </a:fld>
            <a:endParaRPr lang="fr-FR" dirty="0"/>
          </a:p>
        </p:txBody>
      </p:sp>
    </p:spTree>
    <p:extLst>
      <p:ext uri="{BB962C8B-B14F-4D97-AF65-F5344CB8AC3E}">
        <p14:creationId xmlns:p14="http://schemas.microsoft.com/office/powerpoint/2010/main" val="2172933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6</a:t>
            </a:fld>
            <a:endParaRPr lang="fr-FR" dirty="0"/>
          </a:p>
        </p:txBody>
      </p:sp>
    </p:spTree>
    <p:extLst>
      <p:ext uri="{BB962C8B-B14F-4D97-AF65-F5344CB8AC3E}">
        <p14:creationId xmlns:p14="http://schemas.microsoft.com/office/powerpoint/2010/main" val="642653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7</a:t>
            </a:fld>
            <a:endParaRPr lang="fr-FR" dirty="0"/>
          </a:p>
        </p:txBody>
      </p:sp>
    </p:spTree>
    <p:extLst>
      <p:ext uri="{BB962C8B-B14F-4D97-AF65-F5344CB8AC3E}">
        <p14:creationId xmlns:p14="http://schemas.microsoft.com/office/powerpoint/2010/main" val="230658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8</a:t>
            </a:fld>
            <a:endParaRPr lang="fr-FR" dirty="0"/>
          </a:p>
        </p:txBody>
      </p:sp>
    </p:spTree>
    <p:extLst>
      <p:ext uri="{BB962C8B-B14F-4D97-AF65-F5344CB8AC3E}">
        <p14:creationId xmlns:p14="http://schemas.microsoft.com/office/powerpoint/2010/main" val="185787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9</a:t>
            </a:fld>
            <a:endParaRPr lang="fr-FR" dirty="0"/>
          </a:p>
        </p:txBody>
      </p:sp>
    </p:spTree>
    <p:extLst>
      <p:ext uri="{BB962C8B-B14F-4D97-AF65-F5344CB8AC3E}">
        <p14:creationId xmlns:p14="http://schemas.microsoft.com/office/powerpoint/2010/main" val="3254864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C6420C69-8C73-4047-85CC-F5445B7DF61C}" type="slidenum">
              <a:rPr lang="fr-FR" smtClean="0"/>
              <a:pPr/>
              <a:t>10</a:t>
            </a:fld>
            <a:endParaRPr lang="fr-FR" dirty="0"/>
          </a:p>
        </p:txBody>
      </p:sp>
    </p:spTree>
    <p:extLst>
      <p:ext uri="{BB962C8B-B14F-4D97-AF65-F5344CB8AC3E}">
        <p14:creationId xmlns:p14="http://schemas.microsoft.com/office/powerpoint/2010/main" val="57475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www.slidor.fr/" TargetMode="External"/><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1">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05B84A04-AE08-4F2A-8FCB-24ED92EA0C63}"/>
              </a:ext>
            </a:extLst>
          </p:cNvPr>
          <p:cNvSpPr>
            <a:spLocks noGrp="1"/>
          </p:cNvSpPr>
          <p:nvPr>
            <p:ph type="pic" sz="quarter" idx="10" hasCustomPrompt="1"/>
          </p:nvPr>
        </p:nvSpPr>
        <p:spPr>
          <a:xfrm>
            <a:off x="1806222" y="857250"/>
            <a:ext cx="2376488" cy="514350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6" name="Picture Placeholder 13">
            <a:extLst>
              <a:ext uri="{FF2B5EF4-FFF2-40B4-BE49-F238E27FC236}">
                <a16:creationId xmlns:a16="http://schemas.microsoft.com/office/drawing/2014/main" id="{293DB316-8BB8-4E5B-A3DE-E9BE6CC1D4CD}"/>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249888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D Mockup Slide 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8FDA1EE-08F5-479E-A89D-494C2E221AF8}"/>
              </a:ext>
            </a:extLst>
          </p:cNvPr>
          <p:cNvSpPr>
            <a:spLocks noGrp="1"/>
          </p:cNvSpPr>
          <p:nvPr>
            <p:ph type="pic" sz="quarter" idx="10" hasCustomPrompt="1"/>
          </p:nvPr>
        </p:nvSpPr>
        <p:spPr>
          <a:xfrm rot="18720000">
            <a:off x="3699914" y="1599223"/>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000000">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3042300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vices Slide">
    <p:spTree>
      <p:nvGrpSpPr>
        <p:cNvPr id="1" name=""/>
        <p:cNvGrpSpPr/>
        <p:nvPr/>
      </p:nvGrpSpPr>
      <p:grpSpPr>
        <a:xfrm>
          <a:off x="0" y="0"/>
          <a:ext cx="0" cy="0"/>
          <a:chOff x="0" y="0"/>
          <a:chExt cx="0" cy="0"/>
        </a:xfrm>
      </p:grpSpPr>
      <p:sp>
        <p:nvSpPr>
          <p:cNvPr id="3" name="Picture Placeholder 50">
            <a:extLst>
              <a:ext uri="{FF2B5EF4-FFF2-40B4-BE49-F238E27FC236}">
                <a16:creationId xmlns:a16="http://schemas.microsoft.com/office/drawing/2014/main" id="{19537088-2C08-40DD-8327-B0748A9B3948}"/>
              </a:ext>
            </a:extLst>
          </p:cNvPr>
          <p:cNvSpPr>
            <a:spLocks noGrp="1"/>
          </p:cNvSpPr>
          <p:nvPr>
            <p:ph type="pic" sz="quarter" idx="12" hasCustomPrompt="1"/>
          </p:nvPr>
        </p:nvSpPr>
        <p:spPr>
          <a:xfrm>
            <a:off x="6602215" y="2083163"/>
            <a:ext cx="1537710" cy="3252616"/>
          </a:xfrm>
          <a:custGeom>
            <a:avLst/>
            <a:gdLst>
              <a:gd name="connsiteX0" fmla="*/ 1784276 w 2014020"/>
              <a:gd name="connsiteY0" fmla="*/ 93715 h 4243212"/>
              <a:gd name="connsiteX1" fmla="*/ 1719811 w 2014020"/>
              <a:gd name="connsiteY1" fmla="*/ 158180 h 4243212"/>
              <a:gd name="connsiteX2" fmla="*/ 1784276 w 2014020"/>
              <a:gd name="connsiteY2" fmla="*/ 222645 h 4243212"/>
              <a:gd name="connsiteX3" fmla="*/ 1848741 w 2014020"/>
              <a:gd name="connsiteY3" fmla="*/ 158180 h 4243212"/>
              <a:gd name="connsiteX4" fmla="*/ 1784276 w 2014020"/>
              <a:gd name="connsiteY4" fmla="*/ 93715 h 4243212"/>
              <a:gd name="connsiteX5" fmla="*/ 208048 w 2014020"/>
              <a:gd name="connsiteY5" fmla="*/ 0 h 4243212"/>
              <a:gd name="connsiteX6" fmla="*/ 1805972 w 2014020"/>
              <a:gd name="connsiteY6" fmla="*/ 0 h 4243212"/>
              <a:gd name="connsiteX7" fmla="*/ 2014020 w 2014020"/>
              <a:gd name="connsiteY7" fmla="*/ 208048 h 4243212"/>
              <a:gd name="connsiteX8" fmla="*/ 2014020 w 2014020"/>
              <a:gd name="connsiteY8" fmla="*/ 4035164 h 4243212"/>
              <a:gd name="connsiteX9" fmla="*/ 1805972 w 2014020"/>
              <a:gd name="connsiteY9" fmla="*/ 4243212 h 4243212"/>
              <a:gd name="connsiteX10" fmla="*/ 208048 w 2014020"/>
              <a:gd name="connsiteY10" fmla="*/ 4243212 h 4243212"/>
              <a:gd name="connsiteX11" fmla="*/ 0 w 2014020"/>
              <a:gd name="connsiteY11" fmla="*/ 4035164 h 4243212"/>
              <a:gd name="connsiteX12" fmla="*/ 0 w 2014020"/>
              <a:gd name="connsiteY12" fmla="*/ 208048 h 4243212"/>
              <a:gd name="connsiteX13" fmla="*/ 208048 w 2014020"/>
              <a:gd name="connsiteY13" fmla="*/ 0 h 42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4020" h="4243212">
                <a:moveTo>
                  <a:pt x="1784276" y="93715"/>
                </a:moveTo>
                <a:cubicBezTo>
                  <a:pt x="1748673" y="93715"/>
                  <a:pt x="1719811" y="122577"/>
                  <a:pt x="1719811" y="158180"/>
                </a:cubicBezTo>
                <a:cubicBezTo>
                  <a:pt x="1719811" y="193783"/>
                  <a:pt x="1748673" y="222645"/>
                  <a:pt x="1784276" y="222645"/>
                </a:cubicBezTo>
                <a:cubicBezTo>
                  <a:pt x="1819879" y="222645"/>
                  <a:pt x="1848741" y="193783"/>
                  <a:pt x="1848741" y="158180"/>
                </a:cubicBezTo>
                <a:cubicBezTo>
                  <a:pt x="1848741" y="122577"/>
                  <a:pt x="1819879" y="93715"/>
                  <a:pt x="1784276" y="93715"/>
                </a:cubicBezTo>
                <a:close/>
                <a:moveTo>
                  <a:pt x="208048" y="0"/>
                </a:moveTo>
                <a:lnTo>
                  <a:pt x="1805972" y="0"/>
                </a:lnTo>
                <a:cubicBezTo>
                  <a:pt x="1920874" y="0"/>
                  <a:pt x="2014020" y="93146"/>
                  <a:pt x="2014020" y="208048"/>
                </a:cubicBezTo>
                <a:lnTo>
                  <a:pt x="2014020" y="4035164"/>
                </a:lnTo>
                <a:cubicBezTo>
                  <a:pt x="2014020" y="4150066"/>
                  <a:pt x="1920874" y="4243212"/>
                  <a:pt x="1805972" y="4243212"/>
                </a:cubicBezTo>
                <a:lnTo>
                  <a:pt x="208048" y="4243212"/>
                </a:lnTo>
                <a:cubicBezTo>
                  <a:pt x="93146" y="4243212"/>
                  <a:pt x="0" y="4150066"/>
                  <a:pt x="0" y="4035164"/>
                </a:cubicBezTo>
                <a:lnTo>
                  <a:pt x="0" y="208048"/>
                </a:lnTo>
                <a:cubicBezTo>
                  <a:pt x="0" y="93146"/>
                  <a:pt x="93146" y="0"/>
                  <a:pt x="208048"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4" name="Picture Placeholder 52">
            <a:extLst>
              <a:ext uri="{FF2B5EF4-FFF2-40B4-BE49-F238E27FC236}">
                <a16:creationId xmlns:a16="http://schemas.microsoft.com/office/drawing/2014/main" id="{EF5342BF-7B84-4F5A-BBF6-8E0D19A13540}"/>
              </a:ext>
            </a:extLst>
          </p:cNvPr>
          <p:cNvSpPr>
            <a:spLocks noGrp="1"/>
          </p:cNvSpPr>
          <p:nvPr>
            <p:ph type="pic" sz="quarter" idx="13" hasCustomPrompt="1"/>
          </p:nvPr>
        </p:nvSpPr>
        <p:spPr>
          <a:xfrm>
            <a:off x="9106694" y="2093829"/>
            <a:ext cx="1558602" cy="3293838"/>
          </a:xfrm>
          <a:custGeom>
            <a:avLst/>
            <a:gdLst>
              <a:gd name="connsiteX0" fmla="*/ 1658827 w 2019989"/>
              <a:gd name="connsiteY0" fmla="*/ 77676 h 4271535"/>
              <a:gd name="connsiteX1" fmla="*/ 1591416 w 2019989"/>
              <a:gd name="connsiteY1" fmla="*/ 122359 h 4271535"/>
              <a:gd name="connsiteX2" fmla="*/ 1585667 w 2019989"/>
              <a:gd name="connsiteY2" fmla="*/ 150836 h 4271535"/>
              <a:gd name="connsiteX3" fmla="*/ 1585667 w 2019989"/>
              <a:gd name="connsiteY3" fmla="*/ 150835 h 4271535"/>
              <a:gd name="connsiteX4" fmla="*/ 1585667 w 2019989"/>
              <a:gd name="connsiteY4" fmla="*/ 150836 h 4271535"/>
              <a:gd name="connsiteX5" fmla="*/ 1585667 w 2019989"/>
              <a:gd name="connsiteY5" fmla="*/ 150836 h 4271535"/>
              <a:gd name="connsiteX6" fmla="*/ 1591416 w 2019989"/>
              <a:gd name="connsiteY6" fmla="*/ 179312 h 4271535"/>
              <a:gd name="connsiteX7" fmla="*/ 1658827 w 2019989"/>
              <a:gd name="connsiteY7" fmla="*/ 223995 h 4271535"/>
              <a:gd name="connsiteX8" fmla="*/ 1789238 w 2019989"/>
              <a:gd name="connsiteY8" fmla="*/ 223996 h 4271535"/>
              <a:gd name="connsiteX9" fmla="*/ 1789564 w 2019989"/>
              <a:gd name="connsiteY9" fmla="*/ 224131 h 4271535"/>
              <a:gd name="connsiteX10" fmla="*/ 1789890 w 2019989"/>
              <a:gd name="connsiteY10" fmla="*/ 223996 h 4271535"/>
              <a:gd name="connsiteX11" fmla="*/ 1850167 w 2019989"/>
              <a:gd name="connsiteY11" fmla="*/ 223996 h 4271535"/>
              <a:gd name="connsiteX12" fmla="*/ 1923327 w 2019989"/>
              <a:gd name="connsiteY12" fmla="*/ 150836 h 4271535"/>
              <a:gd name="connsiteX13" fmla="*/ 1923328 w 2019989"/>
              <a:gd name="connsiteY13" fmla="*/ 150836 h 4271535"/>
              <a:gd name="connsiteX14" fmla="*/ 1850168 w 2019989"/>
              <a:gd name="connsiteY14" fmla="*/ 77676 h 4271535"/>
              <a:gd name="connsiteX15" fmla="*/ 208665 w 2019989"/>
              <a:gd name="connsiteY15" fmla="*/ 0 h 4271535"/>
              <a:gd name="connsiteX16" fmla="*/ 1811324 w 2019989"/>
              <a:gd name="connsiteY16" fmla="*/ 0 h 4271535"/>
              <a:gd name="connsiteX17" fmla="*/ 2019989 w 2019989"/>
              <a:gd name="connsiteY17" fmla="*/ 209437 h 4271535"/>
              <a:gd name="connsiteX18" fmla="*/ 2019989 w 2019989"/>
              <a:gd name="connsiteY18" fmla="*/ 4062098 h 4271535"/>
              <a:gd name="connsiteX19" fmla="*/ 1811324 w 2019989"/>
              <a:gd name="connsiteY19" fmla="*/ 4271535 h 4271535"/>
              <a:gd name="connsiteX20" fmla="*/ 208665 w 2019989"/>
              <a:gd name="connsiteY20" fmla="*/ 4271535 h 4271535"/>
              <a:gd name="connsiteX21" fmla="*/ 0 w 2019989"/>
              <a:gd name="connsiteY21" fmla="*/ 4062098 h 4271535"/>
              <a:gd name="connsiteX22" fmla="*/ 0 w 2019989"/>
              <a:gd name="connsiteY22" fmla="*/ 209437 h 4271535"/>
              <a:gd name="connsiteX23" fmla="*/ 208665 w 2019989"/>
              <a:gd name="connsiteY23" fmla="*/ 0 h 4271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019989" h="4271535">
                <a:moveTo>
                  <a:pt x="1658827" y="77676"/>
                </a:moveTo>
                <a:cubicBezTo>
                  <a:pt x="1628523" y="77676"/>
                  <a:pt x="1602523" y="96101"/>
                  <a:pt x="1591416" y="122359"/>
                </a:cubicBezTo>
                <a:lnTo>
                  <a:pt x="1585667" y="150836"/>
                </a:lnTo>
                <a:lnTo>
                  <a:pt x="1585667" y="150835"/>
                </a:lnTo>
                <a:lnTo>
                  <a:pt x="1585667" y="150836"/>
                </a:lnTo>
                <a:lnTo>
                  <a:pt x="1585667" y="150836"/>
                </a:lnTo>
                <a:lnTo>
                  <a:pt x="1591416" y="179312"/>
                </a:lnTo>
                <a:cubicBezTo>
                  <a:pt x="1602523" y="205570"/>
                  <a:pt x="1628523" y="223995"/>
                  <a:pt x="1658827" y="223995"/>
                </a:cubicBezTo>
                <a:lnTo>
                  <a:pt x="1789238" y="223996"/>
                </a:lnTo>
                <a:lnTo>
                  <a:pt x="1789564" y="224131"/>
                </a:lnTo>
                <a:lnTo>
                  <a:pt x="1789890" y="223996"/>
                </a:lnTo>
                <a:lnTo>
                  <a:pt x="1850167" y="223996"/>
                </a:lnTo>
                <a:cubicBezTo>
                  <a:pt x="1890572" y="223996"/>
                  <a:pt x="1923327" y="191241"/>
                  <a:pt x="1923327" y="150836"/>
                </a:cubicBezTo>
                <a:lnTo>
                  <a:pt x="1923328" y="150836"/>
                </a:lnTo>
                <a:cubicBezTo>
                  <a:pt x="1923328" y="110431"/>
                  <a:pt x="1890573" y="77676"/>
                  <a:pt x="1850168" y="77676"/>
                </a:cubicBezTo>
                <a:close/>
                <a:moveTo>
                  <a:pt x="208665" y="0"/>
                </a:moveTo>
                <a:lnTo>
                  <a:pt x="1811324" y="0"/>
                </a:lnTo>
                <a:cubicBezTo>
                  <a:pt x="1926567" y="0"/>
                  <a:pt x="2019989" y="93768"/>
                  <a:pt x="2019989" y="209437"/>
                </a:cubicBezTo>
                <a:lnTo>
                  <a:pt x="2019989" y="4062098"/>
                </a:lnTo>
                <a:cubicBezTo>
                  <a:pt x="2019989" y="4177767"/>
                  <a:pt x="1926567" y="4271535"/>
                  <a:pt x="1811324" y="4271535"/>
                </a:cubicBezTo>
                <a:lnTo>
                  <a:pt x="208665" y="4271535"/>
                </a:lnTo>
                <a:cubicBezTo>
                  <a:pt x="93422" y="4271535"/>
                  <a:pt x="0" y="4177767"/>
                  <a:pt x="0" y="4062098"/>
                </a:cubicBezTo>
                <a:lnTo>
                  <a:pt x="0" y="209437"/>
                </a:lnTo>
                <a:cubicBezTo>
                  <a:pt x="0" y="93768"/>
                  <a:pt x="93422" y="0"/>
                  <a:pt x="208665" y="0"/>
                </a:cubicBez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
        <p:nvSpPr>
          <p:cNvPr id="5" name="Picture Placeholder 54">
            <a:extLst>
              <a:ext uri="{FF2B5EF4-FFF2-40B4-BE49-F238E27FC236}">
                <a16:creationId xmlns:a16="http://schemas.microsoft.com/office/drawing/2014/main" id="{47E36813-127F-474C-990F-A2EF2ADA7DDF}"/>
              </a:ext>
            </a:extLst>
          </p:cNvPr>
          <p:cNvSpPr>
            <a:spLocks noGrp="1"/>
          </p:cNvSpPr>
          <p:nvPr>
            <p:ph type="pic" sz="quarter" idx="10" hasCustomPrompt="1"/>
          </p:nvPr>
        </p:nvSpPr>
        <p:spPr>
          <a:xfrm>
            <a:off x="4108450" y="2447925"/>
            <a:ext cx="1446678" cy="2586136"/>
          </a:xfrm>
          <a:prstGeom prst="rect">
            <a:avLst/>
          </a:prstGeom>
          <a:solidFill>
            <a:schemeClr val="accent1"/>
          </a:solidFill>
        </p:spPr>
        <p:txBody>
          <a:bodyPr tIns="25200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6" name="Picture Placeholder 56">
            <a:extLst>
              <a:ext uri="{FF2B5EF4-FFF2-40B4-BE49-F238E27FC236}">
                <a16:creationId xmlns:a16="http://schemas.microsoft.com/office/drawing/2014/main" id="{7A57136A-8576-442D-B332-7F0D79900E01}"/>
              </a:ext>
            </a:extLst>
          </p:cNvPr>
          <p:cNvSpPr>
            <a:spLocks noGrp="1"/>
          </p:cNvSpPr>
          <p:nvPr>
            <p:ph type="pic" sz="quarter" idx="11" hasCustomPrompt="1"/>
          </p:nvPr>
        </p:nvSpPr>
        <p:spPr>
          <a:xfrm>
            <a:off x="1624151" y="2136515"/>
            <a:ext cx="1382758" cy="3145152"/>
          </a:xfrm>
          <a:custGeom>
            <a:avLst/>
            <a:gdLst>
              <a:gd name="connsiteX0" fmla="*/ 0 w 2366010"/>
              <a:gd name="connsiteY0" fmla="*/ 244787 h 5124450"/>
              <a:gd name="connsiteX1" fmla="*/ 244787 w 2366010"/>
              <a:gd name="connsiteY1" fmla="*/ 0 h 5124450"/>
              <a:gd name="connsiteX2" fmla="*/ 2121223 w 2366010"/>
              <a:gd name="connsiteY2" fmla="*/ 0 h 5124450"/>
              <a:gd name="connsiteX3" fmla="*/ 2366010 w 2366010"/>
              <a:gd name="connsiteY3" fmla="*/ 244787 h 5124450"/>
              <a:gd name="connsiteX4" fmla="*/ 2366010 w 2366010"/>
              <a:gd name="connsiteY4" fmla="*/ 4879663 h 5124450"/>
              <a:gd name="connsiteX5" fmla="*/ 2121223 w 2366010"/>
              <a:gd name="connsiteY5" fmla="*/ 5124450 h 5124450"/>
              <a:gd name="connsiteX6" fmla="*/ 244787 w 2366010"/>
              <a:gd name="connsiteY6" fmla="*/ 5124450 h 5124450"/>
              <a:gd name="connsiteX7" fmla="*/ 0 w 2366010"/>
              <a:gd name="connsiteY7" fmla="*/ 4879663 h 5124450"/>
              <a:gd name="connsiteX8" fmla="*/ 0 w 2366010"/>
              <a:gd name="connsiteY8" fmla="*/ 244787 h 5124450"/>
              <a:gd name="connsiteX0" fmla="*/ 0 w 2366010"/>
              <a:gd name="connsiteY0" fmla="*/ 244793 h 5124456"/>
              <a:gd name="connsiteX1" fmla="*/ 244787 w 2366010"/>
              <a:gd name="connsiteY1" fmla="*/ 6 h 5124456"/>
              <a:gd name="connsiteX2" fmla="*/ 659130 w 2366010"/>
              <a:gd name="connsiteY2" fmla="*/ 186696 h 5124456"/>
              <a:gd name="connsiteX3" fmla="*/ 2121223 w 2366010"/>
              <a:gd name="connsiteY3" fmla="*/ 6 h 5124456"/>
              <a:gd name="connsiteX4" fmla="*/ 2366010 w 2366010"/>
              <a:gd name="connsiteY4" fmla="*/ 244793 h 5124456"/>
              <a:gd name="connsiteX5" fmla="*/ 2366010 w 2366010"/>
              <a:gd name="connsiteY5" fmla="*/ 4879669 h 5124456"/>
              <a:gd name="connsiteX6" fmla="*/ 2121223 w 2366010"/>
              <a:gd name="connsiteY6" fmla="*/ 5124456 h 5124456"/>
              <a:gd name="connsiteX7" fmla="*/ 244787 w 2366010"/>
              <a:gd name="connsiteY7" fmla="*/ 5124456 h 5124456"/>
              <a:gd name="connsiteX8" fmla="*/ 0 w 2366010"/>
              <a:gd name="connsiteY8" fmla="*/ 4879669 h 5124456"/>
              <a:gd name="connsiteX9" fmla="*/ 0 w 2366010"/>
              <a:gd name="connsiteY9" fmla="*/ 244793 h 5124456"/>
              <a:gd name="connsiteX0" fmla="*/ 0 w 2366010"/>
              <a:gd name="connsiteY0" fmla="*/ 244794 h 5124457"/>
              <a:gd name="connsiteX1" fmla="*/ 244787 w 2366010"/>
              <a:gd name="connsiteY1" fmla="*/ 7 h 5124457"/>
              <a:gd name="connsiteX2" fmla="*/ 659130 w 2366010"/>
              <a:gd name="connsiteY2" fmla="*/ 186697 h 5124457"/>
              <a:gd name="connsiteX3" fmla="*/ 2121223 w 2366010"/>
              <a:gd name="connsiteY3" fmla="*/ 7 h 5124457"/>
              <a:gd name="connsiteX4" fmla="*/ 2366010 w 2366010"/>
              <a:gd name="connsiteY4" fmla="*/ 244794 h 5124457"/>
              <a:gd name="connsiteX5" fmla="*/ 2366010 w 2366010"/>
              <a:gd name="connsiteY5" fmla="*/ 4879670 h 5124457"/>
              <a:gd name="connsiteX6" fmla="*/ 2121223 w 2366010"/>
              <a:gd name="connsiteY6" fmla="*/ 5124457 h 5124457"/>
              <a:gd name="connsiteX7" fmla="*/ 244787 w 2366010"/>
              <a:gd name="connsiteY7" fmla="*/ 5124457 h 5124457"/>
              <a:gd name="connsiteX8" fmla="*/ 0 w 2366010"/>
              <a:gd name="connsiteY8" fmla="*/ 4879670 h 5124457"/>
              <a:gd name="connsiteX9" fmla="*/ 0 w 2366010"/>
              <a:gd name="connsiteY9" fmla="*/ 244794 h 5124457"/>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6591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3683 h 5133346"/>
              <a:gd name="connsiteX1" fmla="*/ 244787 w 2366010"/>
              <a:gd name="connsiteY1" fmla="*/ 8896 h 5133346"/>
              <a:gd name="connsiteX2" fmla="*/ 502920 w 2366010"/>
              <a:gd name="connsiteY2" fmla="*/ 50807 h 5133346"/>
              <a:gd name="connsiteX3" fmla="*/ 735330 w 2366010"/>
              <a:gd name="connsiteY3" fmla="*/ 195586 h 5133346"/>
              <a:gd name="connsiteX4" fmla="*/ 2121223 w 2366010"/>
              <a:gd name="connsiteY4" fmla="*/ 8896 h 5133346"/>
              <a:gd name="connsiteX5" fmla="*/ 2366010 w 2366010"/>
              <a:gd name="connsiteY5" fmla="*/ 253683 h 5133346"/>
              <a:gd name="connsiteX6" fmla="*/ 2366010 w 2366010"/>
              <a:gd name="connsiteY6" fmla="*/ 4888559 h 5133346"/>
              <a:gd name="connsiteX7" fmla="*/ 2121223 w 2366010"/>
              <a:gd name="connsiteY7" fmla="*/ 5133346 h 5133346"/>
              <a:gd name="connsiteX8" fmla="*/ 244787 w 2366010"/>
              <a:gd name="connsiteY8" fmla="*/ 5133346 h 5133346"/>
              <a:gd name="connsiteX9" fmla="*/ 0 w 2366010"/>
              <a:gd name="connsiteY9" fmla="*/ 4888559 h 5133346"/>
              <a:gd name="connsiteX10" fmla="*/ 0 w 2366010"/>
              <a:gd name="connsiteY10" fmla="*/ 253683 h 5133346"/>
              <a:gd name="connsiteX0" fmla="*/ 0 w 2366010"/>
              <a:gd name="connsiteY0" fmla="*/ 259704 h 5139367"/>
              <a:gd name="connsiteX1" fmla="*/ 244787 w 2366010"/>
              <a:gd name="connsiteY1" fmla="*/ 14917 h 5139367"/>
              <a:gd name="connsiteX2" fmla="*/ 499110 w 2366010"/>
              <a:gd name="connsiteY2" fmla="*/ 30158 h 5139367"/>
              <a:gd name="connsiteX3" fmla="*/ 735330 w 2366010"/>
              <a:gd name="connsiteY3" fmla="*/ 201607 h 5139367"/>
              <a:gd name="connsiteX4" fmla="*/ 2121223 w 2366010"/>
              <a:gd name="connsiteY4" fmla="*/ 14917 h 5139367"/>
              <a:gd name="connsiteX5" fmla="*/ 2366010 w 2366010"/>
              <a:gd name="connsiteY5" fmla="*/ 259704 h 5139367"/>
              <a:gd name="connsiteX6" fmla="*/ 2366010 w 2366010"/>
              <a:gd name="connsiteY6" fmla="*/ 4894580 h 5139367"/>
              <a:gd name="connsiteX7" fmla="*/ 2121223 w 2366010"/>
              <a:gd name="connsiteY7" fmla="*/ 5139367 h 5139367"/>
              <a:gd name="connsiteX8" fmla="*/ 244787 w 2366010"/>
              <a:gd name="connsiteY8" fmla="*/ 5139367 h 5139367"/>
              <a:gd name="connsiteX9" fmla="*/ 0 w 2366010"/>
              <a:gd name="connsiteY9" fmla="*/ 4894580 h 5139367"/>
              <a:gd name="connsiteX10" fmla="*/ 0 w 2366010"/>
              <a:gd name="connsiteY10" fmla="*/ 259704 h 5139367"/>
              <a:gd name="connsiteX0" fmla="*/ 0 w 2366010"/>
              <a:gd name="connsiteY0" fmla="*/ 255334 h 5134997"/>
              <a:gd name="connsiteX1" fmla="*/ 244787 w 2366010"/>
              <a:gd name="connsiteY1" fmla="*/ 10547 h 5134997"/>
              <a:gd name="connsiteX2" fmla="*/ 499110 w 2366010"/>
              <a:gd name="connsiteY2" fmla="*/ 25788 h 5134997"/>
              <a:gd name="connsiteX3" fmla="*/ 735330 w 2366010"/>
              <a:gd name="connsiteY3" fmla="*/ 19723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5334 h 5134997"/>
              <a:gd name="connsiteX1" fmla="*/ 244787 w 2366010"/>
              <a:gd name="connsiteY1" fmla="*/ 10547 h 5134997"/>
              <a:gd name="connsiteX2" fmla="*/ 499110 w 2366010"/>
              <a:gd name="connsiteY2" fmla="*/ 25788 h 5134997"/>
              <a:gd name="connsiteX3" fmla="*/ 731520 w 2366010"/>
              <a:gd name="connsiteY3" fmla="*/ 193427 h 5134997"/>
              <a:gd name="connsiteX4" fmla="*/ 2121223 w 2366010"/>
              <a:gd name="connsiteY4" fmla="*/ 10547 h 5134997"/>
              <a:gd name="connsiteX5" fmla="*/ 2366010 w 2366010"/>
              <a:gd name="connsiteY5" fmla="*/ 255334 h 5134997"/>
              <a:gd name="connsiteX6" fmla="*/ 2366010 w 2366010"/>
              <a:gd name="connsiteY6" fmla="*/ 4890210 h 5134997"/>
              <a:gd name="connsiteX7" fmla="*/ 2121223 w 2366010"/>
              <a:gd name="connsiteY7" fmla="*/ 5134997 h 5134997"/>
              <a:gd name="connsiteX8" fmla="*/ 244787 w 2366010"/>
              <a:gd name="connsiteY8" fmla="*/ 5134997 h 5134997"/>
              <a:gd name="connsiteX9" fmla="*/ 0 w 2366010"/>
              <a:gd name="connsiteY9" fmla="*/ 4890210 h 5134997"/>
              <a:gd name="connsiteX10" fmla="*/ 0 w 2366010"/>
              <a:gd name="connsiteY10" fmla="*/ 255334 h 5134997"/>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152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8273 h 5137936"/>
              <a:gd name="connsiteX1" fmla="*/ 244787 w 2366010"/>
              <a:gd name="connsiteY1" fmla="*/ 13486 h 5137936"/>
              <a:gd name="connsiteX2" fmla="*/ 510540 w 2366010"/>
              <a:gd name="connsiteY2" fmla="*/ 17297 h 5137936"/>
              <a:gd name="connsiteX3" fmla="*/ 739140 w 2366010"/>
              <a:gd name="connsiteY3" fmla="*/ 196366 h 5137936"/>
              <a:gd name="connsiteX4" fmla="*/ 2121223 w 2366010"/>
              <a:gd name="connsiteY4" fmla="*/ 13486 h 5137936"/>
              <a:gd name="connsiteX5" fmla="*/ 2366010 w 2366010"/>
              <a:gd name="connsiteY5" fmla="*/ 258273 h 5137936"/>
              <a:gd name="connsiteX6" fmla="*/ 2366010 w 2366010"/>
              <a:gd name="connsiteY6" fmla="*/ 4893149 h 5137936"/>
              <a:gd name="connsiteX7" fmla="*/ 2121223 w 2366010"/>
              <a:gd name="connsiteY7" fmla="*/ 5137936 h 5137936"/>
              <a:gd name="connsiteX8" fmla="*/ 244787 w 2366010"/>
              <a:gd name="connsiteY8" fmla="*/ 5137936 h 5137936"/>
              <a:gd name="connsiteX9" fmla="*/ 0 w 2366010"/>
              <a:gd name="connsiteY9" fmla="*/ 4893149 h 5137936"/>
              <a:gd name="connsiteX10" fmla="*/ 0 w 2366010"/>
              <a:gd name="connsiteY10" fmla="*/ 258273 h 5137936"/>
              <a:gd name="connsiteX0" fmla="*/ 0 w 2366010"/>
              <a:gd name="connsiteY0" fmla="*/ 251685 h 5131348"/>
              <a:gd name="connsiteX1" fmla="*/ 244787 w 2366010"/>
              <a:gd name="connsiteY1" fmla="*/ 6898 h 5131348"/>
              <a:gd name="connsiteX2" fmla="*/ 510540 w 2366010"/>
              <a:gd name="connsiteY2" fmla="*/ 10709 h 5131348"/>
              <a:gd name="connsiteX3" fmla="*/ 73914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1685 h 5131348"/>
              <a:gd name="connsiteX1" fmla="*/ 244787 w 2366010"/>
              <a:gd name="connsiteY1" fmla="*/ 6898 h 5131348"/>
              <a:gd name="connsiteX2" fmla="*/ 510540 w 2366010"/>
              <a:gd name="connsiteY2" fmla="*/ 10709 h 5131348"/>
              <a:gd name="connsiteX3" fmla="*/ 727710 w 2366010"/>
              <a:gd name="connsiteY3" fmla="*/ 189778 h 5131348"/>
              <a:gd name="connsiteX4" fmla="*/ 2121223 w 2366010"/>
              <a:gd name="connsiteY4" fmla="*/ 6898 h 5131348"/>
              <a:gd name="connsiteX5" fmla="*/ 2366010 w 2366010"/>
              <a:gd name="connsiteY5" fmla="*/ 251685 h 5131348"/>
              <a:gd name="connsiteX6" fmla="*/ 2366010 w 2366010"/>
              <a:gd name="connsiteY6" fmla="*/ 4886561 h 5131348"/>
              <a:gd name="connsiteX7" fmla="*/ 2121223 w 2366010"/>
              <a:gd name="connsiteY7" fmla="*/ 5131348 h 5131348"/>
              <a:gd name="connsiteX8" fmla="*/ 244787 w 2366010"/>
              <a:gd name="connsiteY8" fmla="*/ 5131348 h 5131348"/>
              <a:gd name="connsiteX9" fmla="*/ 0 w 2366010"/>
              <a:gd name="connsiteY9" fmla="*/ 4886561 h 5131348"/>
              <a:gd name="connsiteX10" fmla="*/ 0 w 2366010"/>
              <a:gd name="connsiteY10" fmla="*/ 251685 h 5131348"/>
              <a:gd name="connsiteX0" fmla="*/ 0 w 2366010"/>
              <a:gd name="connsiteY0" fmla="*/ 255624 h 5135287"/>
              <a:gd name="connsiteX1" fmla="*/ 244787 w 2366010"/>
              <a:gd name="connsiteY1" fmla="*/ 10837 h 5135287"/>
              <a:gd name="connsiteX2" fmla="*/ 520700 w 2366010"/>
              <a:gd name="connsiteY2" fmla="*/ 7028 h 5135287"/>
              <a:gd name="connsiteX3" fmla="*/ 727710 w 2366010"/>
              <a:gd name="connsiteY3" fmla="*/ 193717 h 5135287"/>
              <a:gd name="connsiteX4" fmla="*/ 2121223 w 2366010"/>
              <a:gd name="connsiteY4" fmla="*/ 10837 h 5135287"/>
              <a:gd name="connsiteX5" fmla="*/ 2366010 w 2366010"/>
              <a:gd name="connsiteY5" fmla="*/ 255624 h 5135287"/>
              <a:gd name="connsiteX6" fmla="*/ 2366010 w 2366010"/>
              <a:gd name="connsiteY6" fmla="*/ 4890500 h 5135287"/>
              <a:gd name="connsiteX7" fmla="*/ 2121223 w 2366010"/>
              <a:gd name="connsiteY7" fmla="*/ 5135287 h 5135287"/>
              <a:gd name="connsiteX8" fmla="*/ 244787 w 2366010"/>
              <a:gd name="connsiteY8" fmla="*/ 5135287 h 5135287"/>
              <a:gd name="connsiteX9" fmla="*/ 0 w 2366010"/>
              <a:gd name="connsiteY9" fmla="*/ 4890500 h 5135287"/>
              <a:gd name="connsiteX10" fmla="*/ 0 w 2366010"/>
              <a:gd name="connsiteY10" fmla="*/ 255624 h 5135287"/>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2121223 w 2366010"/>
              <a:gd name="connsiteY4" fmla="*/ 11860 h 5136310"/>
              <a:gd name="connsiteX5" fmla="*/ 2366010 w 2366010"/>
              <a:gd name="connsiteY5" fmla="*/ 256647 h 5136310"/>
              <a:gd name="connsiteX6" fmla="*/ 2366010 w 2366010"/>
              <a:gd name="connsiteY6" fmla="*/ 4891523 h 5136310"/>
              <a:gd name="connsiteX7" fmla="*/ 2121223 w 2366010"/>
              <a:gd name="connsiteY7" fmla="*/ 5136310 h 5136310"/>
              <a:gd name="connsiteX8" fmla="*/ 244787 w 2366010"/>
              <a:gd name="connsiteY8" fmla="*/ 5136310 h 5136310"/>
              <a:gd name="connsiteX9" fmla="*/ 0 w 2366010"/>
              <a:gd name="connsiteY9" fmla="*/ 4891523 h 5136310"/>
              <a:gd name="connsiteX10" fmla="*/ 0 w 2366010"/>
              <a:gd name="connsiteY10"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2381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2121223 w 2366010"/>
              <a:gd name="connsiteY5" fmla="*/ 11860 h 5136310"/>
              <a:gd name="connsiteX6" fmla="*/ 2366010 w 2366010"/>
              <a:gd name="connsiteY6" fmla="*/ 256647 h 5136310"/>
              <a:gd name="connsiteX7" fmla="*/ 2366010 w 2366010"/>
              <a:gd name="connsiteY7" fmla="*/ 4891523 h 5136310"/>
              <a:gd name="connsiteX8" fmla="*/ 2121223 w 2366010"/>
              <a:gd name="connsiteY8" fmla="*/ 5136310 h 5136310"/>
              <a:gd name="connsiteX9" fmla="*/ 244787 w 2366010"/>
              <a:gd name="connsiteY9" fmla="*/ 5136310 h 5136310"/>
              <a:gd name="connsiteX10" fmla="*/ 0 w 2366010"/>
              <a:gd name="connsiteY10" fmla="*/ 4891523 h 5136310"/>
              <a:gd name="connsiteX11" fmla="*/ 0 w 2366010"/>
              <a:gd name="connsiteY11"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58153 w 2366010"/>
              <a:gd name="connsiteY5" fmla="*/ 1375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5773 w 2366010"/>
              <a:gd name="connsiteY5" fmla="*/ 17823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73393 w 2366010"/>
              <a:gd name="connsiteY5" fmla="*/ 21125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6647 h 5136310"/>
              <a:gd name="connsiteX1" fmla="*/ 237167 w 2366010"/>
              <a:gd name="connsiteY1" fmla="*/ 9320 h 5136310"/>
              <a:gd name="connsiteX2" fmla="*/ 520700 w 2366010"/>
              <a:gd name="connsiteY2" fmla="*/ 8051 h 5136310"/>
              <a:gd name="connsiteX3" fmla="*/ 727710 w 2366010"/>
              <a:gd name="connsiteY3" fmla="*/ 194740 h 5136310"/>
              <a:gd name="connsiteX4" fmla="*/ 1364453 w 2366010"/>
              <a:gd name="connsiteY4" fmla="*/ 196013 h 5136310"/>
              <a:gd name="connsiteX5" fmla="*/ 1760693 w 2366010"/>
              <a:gd name="connsiteY5" fmla="*/ 188393 h 5136310"/>
              <a:gd name="connsiteX6" fmla="*/ 2121223 w 2366010"/>
              <a:gd name="connsiteY6" fmla="*/ 11860 h 5136310"/>
              <a:gd name="connsiteX7" fmla="*/ 2366010 w 2366010"/>
              <a:gd name="connsiteY7" fmla="*/ 256647 h 5136310"/>
              <a:gd name="connsiteX8" fmla="*/ 2366010 w 2366010"/>
              <a:gd name="connsiteY8" fmla="*/ 4891523 h 5136310"/>
              <a:gd name="connsiteX9" fmla="*/ 2121223 w 2366010"/>
              <a:gd name="connsiteY9" fmla="*/ 5136310 h 5136310"/>
              <a:gd name="connsiteX10" fmla="*/ 244787 w 2366010"/>
              <a:gd name="connsiteY10" fmla="*/ 5136310 h 5136310"/>
              <a:gd name="connsiteX11" fmla="*/ 0 w 2366010"/>
              <a:gd name="connsiteY11" fmla="*/ 4891523 h 5136310"/>
              <a:gd name="connsiteX12" fmla="*/ 0 w 2366010"/>
              <a:gd name="connsiteY12" fmla="*/ 256647 h 5136310"/>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58231 h 5137894"/>
              <a:gd name="connsiteX1" fmla="*/ 237167 w 2366010"/>
              <a:gd name="connsiteY1" fmla="*/ 10904 h 5137894"/>
              <a:gd name="connsiteX2" fmla="*/ 520700 w 2366010"/>
              <a:gd name="connsiteY2" fmla="*/ 9635 h 5137894"/>
              <a:gd name="connsiteX3" fmla="*/ 727710 w 2366010"/>
              <a:gd name="connsiteY3" fmla="*/ 196324 h 5137894"/>
              <a:gd name="connsiteX4" fmla="*/ 1364453 w 2366010"/>
              <a:gd name="connsiteY4" fmla="*/ 197597 h 5137894"/>
              <a:gd name="connsiteX5" fmla="*/ 1760693 w 2366010"/>
              <a:gd name="connsiteY5" fmla="*/ 189977 h 5137894"/>
              <a:gd name="connsiteX6" fmla="*/ 1877533 w 2366010"/>
              <a:gd name="connsiteY6" fmla="*/ 37577 h 5137894"/>
              <a:gd name="connsiteX7" fmla="*/ 2121223 w 2366010"/>
              <a:gd name="connsiteY7" fmla="*/ 13444 h 5137894"/>
              <a:gd name="connsiteX8" fmla="*/ 2366010 w 2366010"/>
              <a:gd name="connsiteY8" fmla="*/ 258231 h 5137894"/>
              <a:gd name="connsiteX9" fmla="*/ 2366010 w 2366010"/>
              <a:gd name="connsiteY9" fmla="*/ 4893107 h 5137894"/>
              <a:gd name="connsiteX10" fmla="*/ 2121223 w 2366010"/>
              <a:gd name="connsiteY10" fmla="*/ 5137894 h 5137894"/>
              <a:gd name="connsiteX11" fmla="*/ 244787 w 2366010"/>
              <a:gd name="connsiteY11" fmla="*/ 5137894 h 5137894"/>
              <a:gd name="connsiteX12" fmla="*/ 0 w 2366010"/>
              <a:gd name="connsiteY12" fmla="*/ 4893107 h 5137894"/>
              <a:gd name="connsiteX13" fmla="*/ 0 w 2366010"/>
              <a:gd name="connsiteY13" fmla="*/ 258231 h 5137894"/>
              <a:gd name="connsiteX0" fmla="*/ 0 w 2366010"/>
              <a:gd name="connsiteY0" fmla="*/ 263996 h 5143659"/>
              <a:gd name="connsiteX1" fmla="*/ 237167 w 2366010"/>
              <a:gd name="connsiteY1" fmla="*/ 16669 h 5143659"/>
              <a:gd name="connsiteX2" fmla="*/ 520700 w 2366010"/>
              <a:gd name="connsiteY2" fmla="*/ 15400 h 5143659"/>
              <a:gd name="connsiteX3" fmla="*/ 727710 w 2366010"/>
              <a:gd name="connsiteY3" fmla="*/ 202089 h 5143659"/>
              <a:gd name="connsiteX4" fmla="*/ 1364453 w 2366010"/>
              <a:gd name="connsiteY4" fmla="*/ 203362 h 5143659"/>
              <a:gd name="connsiteX5" fmla="*/ 1760693 w 2366010"/>
              <a:gd name="connsiteY5" fmla="*/ 195742 h 5143659"/>
              <a:gd name="connsiteX6" fmla="*/ 1864833 w 2366010"/>
              <a:gd name="connsiteY6" fmla="*/ 25562 h 5143659"/>
              <a:gd name="connsiteX7" fmla="*/ 2121223 w 2366010"/>
              <a:gd name="connsiteY7" fmla="*/ 19209 h 5143659"/>
              <a:gd name="connsiteX8" fmla="*/ 2366010 w 2366010"/>
              <a:gd name="connsiteY8" fmla="*/ 263996 h 5143659"/>
              <a:gd name="connsiteX9" fmla="*/ 2366010 w 2366010"/>
              <a:gd name="connsiteY9" fmla="*/ 4898872 h 5143659"/>
              <a:gd name="connsiteX10" fmla="*/ 2121223 w 2366010"/>
              <a:gd name="connsiteY10" fmla="*/ 5143659 h 5143659"/>
              <a:gd name="connsiteX11" fmla="*/ 244787 w 2366010"/>
              <a:gd name="connsiteY11" fmla="*/ 5143659 h 5143659"/>
              <a:gd name="connsiteX12" fmla="*/ 0 w 2366010"/>
              <a:gd name="connsiteY12" fmla="*/ 4898872 h 5143659"/>
              <a:gd name="connsiteX13" fmla="*/ 0 w 2366010"/>
              <a:gd name="connsiteY13" fmla="*/ 263996 h 5143659"/>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364453 w 2366010"/>
              <a:gd name="connsiteY4" fmla="*/ 196014 h 5136311"/>
              <a:gd name="connsiteX5" fmla="*/ 1760693 w 2366010"/>
              <a:gd name="connsiteY5" fmla="*/ 188394 h 5136311"/>
              <a:gd name="connsiteX6" fmla="*/ 1864833 w 2366010"/>
              <a:gd name="connsiteY6" fmla="*/ 18214 h 5136311"/>
              <a:gd name="connsiteX7" fmla="*/ 2121223 w 2366010"/>
              <a:gd name="connsiteY7" fmla="*/ 11861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6069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58309 h 5137972"/>
              <a:gd name="connsiteX1" fmla="*/ 237167 w 2366010"/>
              <a:gd name="connsiteY1" fmla="*/ 10982 h 5137972"/>
              <a:gd name="connsiteX2" fmla="*/ 520700 w 2366010"/>
              <a:gd name="connsiteY2" fmla="*/ 9713 h 5137972"/>
              <a:gd name="connsiteX3" fmla="*/ 727710 w 2366010"/>
              <a:gd name="connsiteY3" fmla="*/ 196402 h 5137972"/>
              <a:gd name="connsiteX4" fmla="*/ 1364453 w 2366010"/>
              <a:gd name="connsiteY4" fmla="*/ 197675 h 5137972"/>
              <a:gd name="connsiteX5" fmla="*/ 1753073 w 2366010"/>
              <a:gd name="connsiteY5" fmla="*/ 190055 h 5137972"/>
              <a:gd name="connsiteX6" fmla="*/ 1864833 w 2366010"/>
              <a:gd name="connsiteY6" fmla="*/ 19875 h 5137972"/>
              <a:gd name="connsiteX7" fmla="*/ 2121223 w 2366010"/>
              <a:gd name="connsiteY7" fmla="*/ 13522 h 5137972"/>
              <a:gd name="connsiteX8" fmla="*/ 2366010 w 2366010"/>
              <a:gd name="connsiteY8" fmla="*/ 258309 h 5137972"/>
              <a:gd name="connsiteX9" fmla="*/ 2366010 w 2366010"/>
              <a:gd name="connsiteY9" fmla="*/ 4893185 h 5137972"/>
              <a:gd name="connsiteX10" fmla="*/ 2121223 w 2366010"/>
              <a:gd name="connsiteY10" fmla="*/ 5137972 h 5137972"/>
              <a:gd name="connsiteX11" fmla="*/ 244787 w 2366010"/>
              <a:gd name="connsiteY11" fmla="*/ 5137972 h 5137972"/>
              <a:gd name="connsiteX12" fmla="*/ 0 w 2366010"/>
              <a:gd name="connsiteY12" fmla="*/ 4893185 h 5137972"/>
              <a:gd name="connsiteX13" fmla="*/ 0 w 2366010"/>
              <a:gd name="connsiteY13" fmla="*/ 258309 h 5137972"/>
              <a:gd name="connsiteX0" fmla="*/ 0 w 2366010"/>
              <a:gd name="connsiteY0" fmla="*/ 260632 h 5140295"/>
              <a:gd name="connsiteX1" fmla="*/ 237167 w 2366010"/>
              <a:gd name="connsiteY1" fmla="*/ 13305 h 5140295"/>
              <a:gd name="connsiteX2" fmla="*/ 520700 w 2366010"/>
              <a:gd name="connsiteY2" fmla="*/ 12036 h 5140295"/>
              <a:gd name="connsiteX3" fmla="*/ 727710 w 2366010"/>
              <a:gd name="connsiteY3" fmla="*/ 198725 h 5140295"/>
              <a:gd name="connsiteX4" fmla="*/ 1364453 w 2366010"/>
              <a:gd name="connsiteY4" fmla="*/ 199998 h 5140295"/>
              <a:gd name="connsiteX5" fmla="*/ 1753073 w 2366010"/>
              <a:gd name="connsiteY5" fmla="*/ 192378 h 5140295"/>
              <a:gd name="connsiteX6" fmla="*/ 1857213 w 2366010"/>
              <a:gd name="connsiteY6" fmla="*/ 14578 h 5140295"/>
              <a:gd name="connsiteX7" fmla="*/ 2121223 w 2366010"/>
              <a:gd name="connsiteY7" fmla="*/ 15845 h 5140295"/>
              <a:gd name="connsiteX8" fmla="*/ 2366010 w 2366010"/>
              <a:gd name="connsiteY8" fmla="*/ 260632 h 5140295"/>
              <a:gd name="connsiteX9" fmla="*/ 2366010 w 2366010"/>
              <a:gd name="connsiteY9" fmla="*/ 4895508 h 5140295"/>
              <a:gd name="connsiteX10" fmla="*/ 2121223 w 2366010"/>
              <a:gd name="connsiteY10" fmla="*/ 5140295 h 5140295"/>
              <a:gd name="connsiteX11" fmla="*/ 244787 w 2366010"/>
              <a:gd name="connsiteY11" fmla="*/ 5140295 h 5140295"/>
              <a:gd name="connsiteX12" fmla="*/ 0 w 2366010"/>
              <a:gd name="connsiteY12" fmla="*/ 4895508 h 5140295"/>
              <a:gd name="connsiteX13" fmla="*/ 0 w 2366010"/>
              <a:gd name="connsiteY13" fmla="*/ 260632 h 5140295"/>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59044 h 5138707"/>
              <a:gd name="connsiteX1" fmla="*/ 237167 w 2366010"/>
              <a:gd name="connsiteY1" fmla="*/ 11717 h 5138707"/>
              <a:gd name="connsiteX2" fmla="*/ 520700 w 2366010"/>
              <a:gd name="connsiteY2" fmla="*/ 10448 h 5138707"/>
              <a:gd name="connsiteX3" fmla="*/ 727710 w 2366010"/>
              <a:gd name="connsiteY3" fmla="*/ 197137 h 5138707"/>
              <a:gd name="connsiteX4" fmla="*/ 1364453 w 2366010"/>
              <a:gd name="connsiteY4" fmla="*/ 198410 h 5138707"/>
              <a:gd name="connsiteX5" fmla="*/ 1753073 w 2366010"/>
              <a:gd name="connsiteY5" fmla="*/ 190790 h 5138707"/>
              <a:gd name="connsiteX6" fmla="*/ 1857213 w 2366010"/>
              <a:gd name="connsiteY6" fmla="*/ 12990 h 5138707"/>
              <a:gd name="connsiteX7" fmla="*/ 2121223 w 2366010"/>
              <a:gd name="connsiteY7" fmla="*/ 14257 h 5138707"/>
              <a:gd name="connsiteX8" fmla="*/ 2366010 w 2366010"/>
              <a:gd name="connsiteY8" fmla="*/ 259044 h 5138707"/>
              <a:gd name="connsiteX9" fmla="*/ 2366010 w 2366010"/>
              <a:gd name="connsiteY9" fmla="*/ 4893920 h 5138707"/>
              <a:gd name="connsiteX10" fmla="*/ 2121223 w 2366010"/>
              <a:gd name="connsiteY10" fmla="*/ 5138707 h 5138707"/>
              <a:gd name="connsiteX11" fmla="*/ 244787 w 2366010"/>
              <a:gd name="connsiteY11" fmla="*/ 5138707 h 5138707"/>
              <a:gd name="connsiteX12" fmla="*/ 0 w 2366010"/>
              <a:gd name="connsiteY12" fmla="*/ 4893920 h 5138707"/>
              <a:gd name="connsiteX13" fmla="*/ 0 w 2366010"/>
              <a:gd name="connsiteY13" fmla="*/ 259044 h 5138707"/>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3073 w 2366010"/>
              <a:gd name="connsiteY5" fmla="*/ 193915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2169 h 5141832"/>
              <a:gd name="connsiteX1" fmla="*/ 237167 w 2366010"/>
              <a:gd name="connsiteY1" fmla="*/ 14842 h 5141832"/>
              <a:gd name="connsiteX2" fmla="*/ 520700 w 2366010"/>
              <a:gd name="connsiteY2" fmla="*/ 13573 h 5141832"/>
              <a:gd name="connsiteX3" fmla="*/ 727710 w 2366010"/>
              <a:gd name="connsiteY3" fmla="*/ 200262 h 5141832"/>
              <a:gd name="connsiteX4" fmla="*/ 1364453 w 2366010"/>
              <a:gd name="connsiteY4" fmla="*/ 201535 h 5141832"/>
              <a:gd name="connsiteX5" fmla="*/ 1755613 w 2366010"/>
              <a:gd name="connsiteY5" fmla="*/ 186299 h 5141832"/>
              <a:gd name="connsiteX6" fmla="*/ 1857213 w 2366010"/>
              <a:gd name="connsiteY6" fmla="*/ 16115 h 5141832"/>
              <a:gd name="connsiteX7" fmla="*/ 2121223 w 2366010"/>
              <a:gd name="connsiteY7" fmla="*/ 17382 h 5141832"/>
              <a:gd name="connsiteX8" fmla="*/ 2366010 w 2366010"/>
              <a:gd name="connsiteY8" fmla="*/ 262169 h 5141832"/>
              <a:gd name="connsiteX9" fmla="*/ 2366010 w 2366010"/>
              <a:gd name="connsiteY9" fmla="*/ 4897045 h 5141832"/>
              <a:gd name="connsiteX10" fmla="*/ 2121223 w 2366010"/>
              <a:gd name="connsiteY10" fmla="*/ 5141832 h 5141832"/>
              <a:gd name="connsiteX11" fmla="*/ 244787 w 2366010"/>
              <a:gd name="connsiteY11" fmla="*/ 5141832 h 5141832"/>
              <a:gd name="connsiteX12" fmla="*/ 0 w 2366010"/>
              <a:gd name="connsiteY12" fmla="*/ 4897045 h 5141832"/>
              <a:gd name="connsiteX13" fmla="*/ 0 w 2366010"/>
              <a:gd name="connsiteY13" fmla="*/ 262169 h 5141832"/>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1383 h 5141046"/>
              <a:gd name="connsiteX1" fmla="*/ 237167 w 2366010"/>
              <a:gd name="connsiteY1" fmla="*/ 14056 h 5141046"/>
              <a:gd name="connsiteX2" fmla="*/ 520700 w 2366010"/>
              <a:gd name="connsiteY2" fmla="*/ 12787 h 5141046"/>
              <a:gd name="connsiteX3" fmla="*/ 727710 w 2366010"/>
              <a:gd name="connsiteY3" fmla="*/ 199476 h 5141046"/>
              <a:gd name="connsiteX4" fmla="*/ 1364453 w 2366010"/>
              <a:gd name="connsiteY4" fmla="*/ 200749 h 5141046"/>
              <a:gd name="connsiteX5" fmla="*/ 1755613 w 2366010"/>
              <a:gd name="connsiteY5" fmla="*/ 185513 h 5141046"/>
              <a:gd name="connsiteX6" fmla="*/ 1857213 w 2366010"/>
              <a:gd name="connsiteY6" fmla="*/ 15329 h 5141046"/>
              <a:gd name="connsiteX7" fmla="*/ 2121223 w 2366010"/>
              <a:gd name="connsiteY7" fmla="*/ 16596 h 5141046"/>
              <a:gd name="connsiteX8" fmla="*/ 2366010 w 2366010"/>
              <a:gd name="connsiteY8" fmla="*/ 261383 h 5141046"/>
              <a:gd name="connsiteX9" fmla="*/ 2366010 w 2366010"/>
              <a:gd name="connsiteY9" fmla="*/ 4896259 h 5141046"/>
              <a:gd name="connsiteX10" fmla="*/ 2121223 w 2366010"/>
              <a:gd name="connsiteY10" fmla="*/ 5141046 h 5141046"/>
              <a:gd name="connsiteX11" fmla="*/ 244787 w 2366010"/>
              <a:gd name="connsiteY11" fmla="*/ 5141046 h 5141046"/>
              <a:gd name="connsiteX12" fmla="*/ 0 w 2366010"/>
              <a:gd name="connsiteY12" fmla="*/ 4896259 h 5141046"/>
              <a:gd name="connsiteX13" fmla="*/ 0 w 2366010"/>
              <a:gd name="connsiteY13" fmla="*/ 261383 h 5141046"/>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6517 h 5146180"/>
              <a:gd name="connsiteX1" fmla="*/ 237167 w 2366010"/>
              <a:gd name="connsiteY1" fmla="*/ 19190 h 5146180"/>
              <a:gd name="connsiteX2" fmla="*/ 520700 w 2366010"/>
              <a:gd name="connsiteY2" fmla="*/ 17921 h 5146180"/>
              <a:gd name="connsiteX3" fmla="*/ 727710 w 2366010"/>
              <a:gd name="connsiteY3" fmla="*/ 204610 h 5146180"/>
              <a:gd name="connsiteX4" fmla="*/ 1364453 w 2366010"/>
              <a:gd name="connsiteY4" fmla="*/ 205883 h 5146180"/>
              <a:gd name="connsiteX5" fmla="*/ 1755613 w 2366010"/>
              <a:gd name="connsiteY5" fmla="*/ 190647 h 5146180"/>
              <a:gd name="connsiteX6" fmla="*/ 1857213 w 2366010"/>
              <a:gd name="connsiteY6" fmla="*/ 20463 h 5146180"/>
              <a:gd name="connsiteX7" fmla="*/ 2133923 w 2366010"/>
              <a:gd name="connsiteY7" fmla="*/ 14114 h 5146180"/>
              <a:gd name="connsiteX8" fmla="*/ 2366010 w 2366010"/>
              <a:gd name="connsiteY8" fmla="*/ 266517 h 5146180"/>
              <a:gd name="connsiteX9" fmla="*/ 2366010 w 2366010"/>
              <a:gd name="connsiteY9" fmla="*/ 4901393 h 5146180"/>
              <a:gd name="connsiteX10" fmla="*/ 2121223 w 2366010"/>
              <a:gd name="connsiteY10" fmla="*/ 5146180 h 5146180"/>
              <a:gd name="connsiteX11" fmla="*/ 244787 w 2366010"/>
              <a:gd name="connsiteY11" fmla="*/ 5146180 h 5146180"/>
              <a:gd name="connsiteX12" fmla="*/ 0 w 2366010"/>
              <a:gd name="connsiteY12" fmla="*/ 4901393 h 5146180"/>
              <a:gd name="connsiteX13" fmla="*/ 0 w 2366010"/>
              <a:gd name="connsiteY13" fmla="*/ 266517 h 5146180"/>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364453 w 2366010"/>
              <a:gd name="connsiteY4" fmla="*/ 207009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5613 w 2366010"/>
              <a:gd name="connsiteY5" fmla="*/ 191773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67643 h 5147306"/>
              <a:gd name="connsiteX1" fmla="*/ 237167 w 2366010"/>
              <a:gd name="connsiteY1" fmla="*/ 20316 h 5147306"/>
              <a:gd name="connsiteX2" fmla="*/ 520700 w 2366010"/>
              <a:gd name="connsiteY2" fmla="*/ 19047 h 5147306"/>
              <a:gd name="connsiteX3" fmla="*/ 727710 w 2366010"/>
              <a:gd name="connsiteY3" fmla="*/ 205736 h 5147306"/>
              <a:gd name="connsiteX4" fmla="*/ 1274918 w 2366010"/>
              <a:gd name="connsiteY4" fmla="*/ 205105 h 5147306"/>
              <a:gd name="connsiteX5" fmla="*/ 1753708 w 2366010"/>
              <a:gd name="connsiteY5" fmla="*/ 189869 h 5147306"/>
              <a:gd name="connsiteX6" fmla="*/ 1857213 w 2366010"/>
              <a:gd name="connsiteY6" fmla="*/ 21589 h 5147306"/>
              <a:gd name="connsiteX7" fmla="*/ 2133923 w 2366010"/>
              <a:gd name="connsiteY7" fmla="*/ 15240 h 5147306"/>
              <a:gd name="connsiteX8" fmla="*/ 2366010 w 2366010"/>
              <a:gd name="connsiteY8" fmla="*/ 267643 h 5147306"/>
              <a:gd name="connsiteX9" fmla="*/ 2366010 w 2366010"/>
              <a:gd name="connsiteY9" fmla="*/ 4902519 h 5147306"/>
              <a:gd name="connsiteX10" fmla="*/ 2121223 w 2366010"/>
              <a:gd name="connsiteY10" fmla="*/ 5147306 h 5147306"/>
              <a:gd name="connsiteX11" fmla="*/ 244787 w 2366010"/>
              <a:gd name="connsiteY11" fmla="*/ 5147306 h 5147306"/>
              <a:gd name="connsiteX12" fmla="*/ 0 w 2366010"/>
              <a:gd name="connsiteY12" fmla="*/ 4902519 h 5147306"/>
              <a:gd name="connsiteX13" fmla="*/ 0 w 2366010"/>
              <a:gd name="connsiteY13" fmla="*/ 267643 h 5147306"/>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3708 w 2366010"/>
              <a:gd name="connsiteY5" fmla="*/ 178874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27710 w 2366010"/>
              <a:gd name="connsiteY3" fmla="*/ 194741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 name="connsiteX0" fmla="*/ 0 w 2366010"/>
              <a:gd name="connsiteY0" fmla="*/ 256648 h 5136311"/>
              <a:gd name="connsiteX1" fmla="*/ 237167 w 2366010"/>
              <a:gd name="connsiteY1" fmla="*/ 9321 h 5136311"/>
              <a:gd name="connsiteX2" fmla="*/ 520700 w 2366010"/>
              <a:gd name="connsiteY2" fmla="*/ 8052 h 5136311"/>
              <a:gd name="connsiteX3" fmla="*/ 732790 w 2366010"/>
              <a:gd name="connsiteY3" fmla="*/ 189664 h 5136311"/>
              <a:gd name="connsiteX4" fmla="*/ 1274918 w 2366010"/>
              <a:gd name="connsiteY4" fmla="*/ 194110 h 5136311"/>
              <a:gd name="connsiteX5" fmla="*/ 1758788 w 2366010"/>
              <a:gd name="connsiteY5" fmla="*/ 173797 h 5136311"/>
              <a:gd name="connsiteX6" fmla="*/ 1857213 w 2366010"/>
              <a:gd name="connsiteY6" fmla="*/ 10594 h 5136311"/>
              <a:gd name="connsiteX7" fmla="*/ 2133923 w 2366010"/>
              <a:gd name="connsiteY7" fmla="*/ 4245 h 5136311"/>
              <a:gd name="connsiteX8" fmla="*/ 2366010 w 2366010"/>
              <a:gd name="connsiteY8" fmla="*/ 256648 h 5136311"/>
              <a:gd name="connsiteX9" fmla="*/ 2366010 w 2366010"/>
              <a:gd name="connsiteY9" fmla="*/ 4891524 h 5136311"/>
              <a:gd name="connsiteX10" fmla="*/ 2121223 w 2366010"/>
              <a:gd name="connsiteY10" fmla="*/ 5136311 h 5136311"/>
              <a:gd name="connsiteX11" fmla="*/ 244787 w 2366010"/>
              <a:gd name="connsiteY11" fmla="*/ 5136311 h 5136311"/>
              <a:gd name="connsiteX12" fmla="*/ 0 w 2366010"/>
              <a:gd name="connsiteY12" fmla="*/ 4891524 h 5136311"/>
              <a:gd name="connsiteX13" fmla="*/ 0 w 2366010"/>
              <a:gd name="connsiteY13" fmla="*/ 256648 h 5136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010" h="5136311">
                <a:moveTo>
                  <a:pt x="0" y="256648"/>
                </a:moveTo>
                <a:cubicBezTo>
                  <a:pt x="0" y="121456"/>
                  <a:pt x="101975" y="14401"/>
                  <a:pt x="237167" y="9321"/>
                </a:cubicBezTo>
                <a:cubicBezTo>
                  <a:pt x="333052" y="-1632"/>
                  <a:pt x="444023" y="-4013"/>
                  <a:pt x="520700" y="8052"/>
                </a:cubicBezTo>
                <a:cubicBezTo>
                  <a:pt x="570707" y="42977"/>
                  <a:pt x="486568" y="204269"/>
                  <a:pt x="732790" y="189664"/>
                </a:cubicBezTo>
                <a:cubicBezTo>
                  <a:pt x="889925" y="194321"/>
                  <a:pt x="1103918" y="196755"/>
                  <a:pt x="1274918" y="194110"/>
                </a:cubicBezTo>
                <a:cubicBezTo>
                  <a:pt x="1445918" y="191466"/>
                  <a:pt x="1661739" y="204383"/>
                  <a:pt x="1758788" y="173797"/>
                </a:cubicBezTo>
                <a:cubicBezTo>
                  <a:pt x="1855837" y="143211"/>
                  <a:pt x="1797125" y="37475"/>
                  <a:pt x="1857213" y="10594"/>
                </a:cubicBezTo>
                <a:cubicBezTo>
                  <a:pt x="1896981" y="-1049"/>
                  <a:pt x="2008907" y="688"/>
                  <a:pt x="2133923" y="4245"/>
                </a:cubicBezTo>
                <a:cubicBezTo>
                  <a:pt x="2258939" y="7802"/>
                  <a:pt x="2366010" y="121456"/>
                  <a:pt x="2366010" y="256648"/>
                </a:cubicBezTo>
                <a:lnTo>
                  <a:pt x="2366010" y="4891524"/>
                </a:lnTo>
                <a:cubicBezTo>
                  <a:pt x="2366010" y="5026716"/>
                  <a:pt x="2256415" y="5136311"/>
                  <a:pt x="2121223" y="5136311"/>
                </a:cubicBezTo>
                <a:lnTo>
                  <a:pt x="244787" y="5136311"/>
                </a:lnTo>
                <a:cubicBezTo>
                  <a:pt x="109595" y="5136311"/>
                  <a:pt x="0" y="5026716"/>
                  <a:pt x="0" y="4891524"/>
                </a:cubicBezTo>
                <a:lnTo>
                  <a:pt x="0" y="256648"/>
                </a:lnTo>
                <a:close/>
              </a:path>
            </a:pathLst>
          </a:custGeom>
          <a:solidFill>
            <a:schemeClr val="accent1"/>
          </a:solidFill>
        </p:spPr>
        <p:txBody>
          <a:bodyPr tIns="252000"/>
          <a:lstStyle>
            <a:lvl1pPr marL="0" indent="0" algn="ctr" defTabSz="914400" rtl="0" eaLnBrk="1" latinLnBrk="0" hangingPunct="1">
              <a:lnSpc>
                <a:spcPct val="90000"/>
              </a:lnSpc>
              <a:spcBef>
                <a:spcPts val="1000"/>
              </a:spcBef>
              <a:buFont typeface="Arial" panose="020B0604020202020204" pitchFamily="34" charset="0"/>
              <a:buNone/>
              <a:defRPr lang="fr-FR" sz="1800" kern="1200" dirty="0">
                <a:solidFill>
                  <a:schemeClr val="tx1"/>
                </a:solidFill>
                <a:latin typeface="Arial" panose="020B0604020202020204" pitchFamily="34" charset="0"/>
                <a:ea typeface="+mn-ea"/>
                <a:cs typeface="+mn-cs"/>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51806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y">
    <p:spTree>
      <p:nvGrpSpPr>
        <p:cNvPr id="1" name=""/>
        <p:cNvGrpSpPr/>
        <p:nvPr/>
      </p:nvGrpSpPr>
      <p:grpSpPr>
        <a:xfrm>
          <a:off x="0" y="0"/>
          <a:ext cx="0" cy="0"/>
          <a:chOff x="0" y="0"/>
          <a:chExt cx="0" cy="0"/>
        </a:xfrm>
      </p:grpSpPr>
      <p:sp>
        <p:nvSpPr>
          <p:cNvPr id="131" name="Picture Placeholder 130">
            <a:extLst>
              <a:ext uri="{FF2B5EF4-FFF2-40B4-BE49-F238E27FC236}">
                <a16:creationId xmlns:a16="http://schemas.microsoft.com/office/drawing/2014/main" id="{FECF150B-77EA-4887-8E00-9D3E66A9F00F}"/>
              </a:ext>
            </a:extLst>
          </p:cNvPr>
          <p:cNvSpPr>
            <a:spLocks noGrp="1"/>
          </p:cNvSpPr>
          <p:nvPr>
            <p:ph type="pic" sz="quarter" idx="14" hasCustomPrompt="1"/>
          </p:nvPr>
        </p:nvSpPr>
        <p:spPr>
          <a:xfrm rot="900000">
            <a:off x="-217331" y="-741899"/>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2" name="Picture Placeholder 131">
            <a:extLst>
              <a:ext uri="{FF2B5EF4-FFF2-40B4-BE49-F238E27FC236}">
                <a16:creationId xmlns:a16="http://schemas.microsoft.com/office/drawing/2014/main" id="{566FBD37-2BA1-4A77-BF18-A1BB83740C45}"/>
              </a:ext>
            </a:extLst>
          </p:cNvPr>
          <p:cNvSpPr>
            <a:spLocks noGrp="1"/>
          </p:cNvSpPr>
          <p:nvPr>
            <p:ph type="pic" sz="quarter" idx="15" hasCustomPrompt="1"/>
          </p:nvPr>
        </p:nvSpPr>
        <p:spPr>
          <a:xfrm rot="900000">
            <a:off x="2765047" y="-925697"/>
            <a:ext cx="2400369" cy="515105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3" name="Picture Placeholder 132">
            <a:extLst>
              <a:ext uri="{FF2B5EF4-FFF2-40B4-BE49-F238E27FC236}">
                <a16:creationId xmlns:a16="http://schemas.microsoft.com/office/drawing/2014/main" id="{091996E3-EF2E-439C-A4C6-315C57ABCA38}"/>
              </a:ext>
            </a:extLst>
          </p:cNvPr>
          <p:cNvSpPr>
            <a:spLocks noGrp="1"/>
          </p:cNvSpPr>
          <p:nvPr>
            <p:ph type="pic" sz="quarter" idx="16" hasCustomPrompt="1"/>
          </p:nvPr>
        </p:nvSpPr>
        <p:spPr>
          <a:xfrm rot="900000">
            <a:off x="6337644" y="-336020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4" name="Picture Placeholder 133">
            <a:extLst>
              <a:ext uri="{FF2B5EF4-FFF2-40B4-BE49-F238E27FC236}">
                <a16:creationId xmlns:a16="http://schemas.microsoft.com/office/drawing/2014/main" id="{73745553-5B35-458A-B649-6F527B2F98EC}"/>
              </a:ext>
            </a:extLst>
          </p:cNvPr>
          <p:cNvSpPr>
            <a:spLocks noGrp="1"/>
          </p:cNvSpPr>
          <p:nvPr>
            <p:ph type="pic" sz="quarter" idx="17" hasCustomPrompt="1"/>
          </p:nvPr>
        </p:nvSpPr>
        <p:spPr>
          <a:xfrm rot="900000">
            <a:off x="9509993" y="-431331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5" name="Picture Placeholder 134">
            <a:extLst>
              <a:ext uri="{FF2B5EF4-FFF2-40B4-BE49-F238E27FC236}">
                <a16:creationId xmlns:a16="http://schemas.microsoft.com/office/drawing/2014/main" id="{882D6673-30FF-421B-B530-5F7BB9B1D01D}"/>
              </a:ext>
            </a:extLst>
          </p:cNvPr>
          <p:cNvSpPr>
            <a:spLocks noGrp="1"/>
          </p:cNvSpPr>
          <p:nvPr>
            <p:ph type="pic" sz="quarter" idx="18" hasCustomPrompt="1"/>
          </p:nvPr>
        </p:nvSpPr>
        <p:spPr>
          <a:xfrm rot="900000">
            <a:off x="12118344" y="-310376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6" name="Picture Placeholder 135">
            <a:extLst>
              <a:ext uri="{FF2B5EF4-FFF2-40B4-BE49-F238E27FC236}">
                <a16:creationId xmlns:a16="http://schemas.microsoft.com/office/drawing/2014/main" id="{1ADA94DF-EBA7-4F84-8914-37E65C61026F}"/>
              </a:ext>
            </a:extLst>
          </p:cNvPr>
          <p:cNvSpPr>
            <a:spLocks noGrp="1"/>
          </p:cNvSpPr>
          <p:nvPr>
            <p:ph type="pic" sz="quarter" idx="19" hasCustomPrompt="1"/>
          </p:nvPr>
        </p:nvSpPr>
        <p:spPr>
          <a:xfrm rot="900000">
            <a:off x="8082728" y="1105734"/>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7" name="Picture Placeholder 136">
            <a:extLst>
              <a:ext uri="{FF2B5EF4-FFF2-40B4-BE49-F238E27FC236}">
                <a16:creationId xmlns:a16="http://schemas.microsoft.com/office/drawing/2014/main" id="{6D2D7FA7-D8F6-4D5E-B8BD-826050092BCC}"/>
              </a:ext>
            </a:extLst>
          </p:cNvPr>
          <p:cNvSpPr>
            <a:spLocks noGrp="1"/>
          </p:cNvSpPr>
          <p:nvPr>
            <p:ph type="pic" sz="quarter" idx="20" hasCustomPrompt="1"/>
          </p:nvPr>
        </p:nvSpPr>
        <p:spPr>
          <a:xfrm rot="900000">
            <a:off x="10696035" y="234764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8" name="Picture Placeholder 137">
            <a:extLst>
              <a:ext uri="{FF2B5EF4-FFF2-40B4-BE49-F238E27FC236}">
                <a16:creationId xmlns:a16="http://schemas.microsoft.com/office/drawing/2014/main" id="{7A776046-573F-44DE-BD2C-3607CA3963F2}"/>
              </a:ext>
            </a:extLst>
          </p:cNvPr>
          <p:cNvSpPr>
            <a:spLocks noGrp="1"/>
          </p:cNvSpPr>
          <p:nvPr>
            <p:ph type="pic" sz="quarter" idx="21" hasCustomPrompt="1"/>
          </p:nvPr>
        </p:nvSpPr>
        <p:spPr>
          <a:xfrm rot="900000">
            <a:off x="4895863" y="2073357"/>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39" name="Picture Placeholder 138">
            <a:extLst>
              <a:ext uri="{FF2B5EF4-FFF2-40B4-BE49-F238E27FC236}">
                <a16:creationId xmlns:a16="http://schemas.microsoft.com/office/drawing/2014/main" id="{2A1E453A-CEFB-491F-B378-DCD5C533BC85}"/>
              </a:ext>
            </a:extLst>
          </p:cNvPr>
          <p:cNvSpPr>
            <a:spLocks noGrp="1"/>
          </p:cNvSpPr>
          <p:nvPr>
            <p:ph type="pic" sz="quarter" idx="22" hasCustomPrompt="1"/>
          </p:nvPr>
        </p:nvSpPr>
        <p:spPr>
          <a:xfrm rot="900000">
            <a:off x="1322548" y="4497376"/>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0" name="Picture Placeholder 139">
            <a:extLst>
              <a:ext uri="{FF2B5EF4-FFF2-40B4-BE49-F238E27FC236}">
                <a16:creationId xmlns:a16="http://schemas.microsoft.com/office/drawing/2014/main" id="{01EF79B2-1202-441F-93D1-93F0676AEBD2}"/>
              </a:ext>
            </a:extLst>
          </p:cNvPr>
          <p:cNvSpPr>
            <a:spLocks noGrp="1"/>
          </p:cNvSpPr>
          <p:nvPr>
            <p:ph type="pic" sz="quarter" idx="23" hasCustomPrompt="1"/>
          </p:nvPr>
        </p:nvSpPr>
        <p:spPr>
          <a:xfrm rot="900000">
            <a:off x="-1659111" y="4688978"/>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
        <p:nvSpPr>
          <p:cNvPr id="141" name="Picture Placeholder 140">
            <a:extLst>
              <a:ext uri="{FF2B5EF4-FFF2-40B4-BE49-F238E27FC236}">
                <a16:creationId xmlns:a16="http://schemas.microsoft.com/office/drawing/2014/main" id="{95D9DBE6-F4E3-4E22-91C7-3D4B2DDCCE29}"/>
              </a:ext>
            </a:extLst>
          </p:cNvPr>
          <p:cNvSpPr>
            <a:spLocks noGrp="1"/>
          </p:cNvSpPr>
          <p:nvPr>
            <p:ph type="pic" sz="quarter" idx="24" hasCustomPrompt="1"/>
          </p:nvPr>
        </p:nvSpPr>
        <p:spPr>
          <a:xfrm rot="900000">
            <a:off x="6640944" y="6539293"/>
            <a:ext cx="2400369" cy="5145517"/>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20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34184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04" name="Picture Placeholder 103">
            <a:extLst>
              <a:ext uri="{FF2B5EF4-FFF2-40B4-BE49-F238E27FC236}">
                <a16:creationId xmlns:a16="http://schemas.microsoft.com/office/drawing/2014/main" id="{EB6FC07A-3EED-46D1-8836-B04643806DC4}"/>
              </a:ext>
            </a:extLst>
          </p:cNvPr>
          <p:cNvSpPr>
            <a:spLocks noGrp="1"/>
          </p:cNvSpPr>
          <p:nvPr>
            <p:ph type="pic" sz="quarter" idx="10" hasCustomPrompt="1"/>
          </p:nvPr>
        </p:nvSpPr>
        <p:spPr>
          <a:xfrm>
            <a:off x="9529014"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5" name="Picture Placeholder 104">
            <a:extLst>
              <a:ext uri="{FF2B5EF4-FFF2-40B4-BE49-F238E27FC236}">
                <a16:creationId xmlns:a16="http://schemas.microsoft.com/office/drawing/2014/main" id="{31EE06FA-6DBB-427B-8C16-78104D626C32}"/>
              </a:ext>
            </a:extLst>
          </p:cNvPr>
          <p:cNvSpPr>
            <a:spLocks noGrp="1"/>
          </p:cNvSpPr>
          <p:nvPr>
            <p:ph type="pic" sz="quarter" idx="11" hasCustomPrompt="1"/>
          </p:nvPr>
        </p:nvSpPr>
        <p:spPr>
          <a:xfrm>
            <a:off x="1463963"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6" name="Picture Placeholder 105">
            <a:extLst>
              <a:ext uri="{FF2B5EF4-FFF2-40B4-BE49-F238E27FC236}">
                <a16:creationId xmlns:a16="http://schemas.microsoft.com/office/drawing/2014/main" id="{B7C818D4-3B28-4361-8D2F-8CBD17E44189}"/>
              </a:ext>
            </a:extLst>
          </p:cNvPr>
          <p:cNvSpPr>
            <a:spLocks noGrp="1"/>
          </p:cNvSpPr>
          <p:nvPr>
            <p:ph type="pic" sz="quarter" idx="12" hasCustomPrompt="1"/>
          </p:nvPr>
        </p:nvSpPr>
        <p:spPr>
          <a:xfrm>
            <a:off x="5496488" y="3115725"/>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7" name="Picture Placeholder 106">
            <a:extLst>
              <a:ext uri="{FF2B5EF4-FFF2-40B4-BE49-F238E27FC236}">
                <a16:creationId xmlns:a16="http://schemas.microsoft.com/office/drawing/2014/main" id="{7400DAC4-4A0D-44AA-BB9F-9010A269BC99}"/>
              </a:ext>
            </a:extLst>
          </p:cNvPr>
          <p:cNvSpPr>
            <a:spLocks noGrp="1"/>
          </p:cNvSpPr>
          <p:nvPr>
            <p:ph type="pic" sz="quarter" idx="13" hasCustomPrompt="1"/>
          </p:nvPr>
        </p:nvSpPr>
        <p:spPr>
          <a:xfrm>
            <a:off x="348064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108" name="Picture Placeholder 107">
            <a:extLst>
              <a:ext uri="{FF2B5EF4-FFF2-40B4-BE49-F238E27FC236}">
                <a16:creationId xmlns:a16="http://schemas.microsoft.com/office/drawing/2014/main" id="{D3444D8E-42E6-456A-8F7D-EF39576914D6}"/>
              </a:ext>
            </a:extLst>
          </p:cNvPr>
          <p:cNvSpPr>
            <a:spLocks noGrp="1"/>
          </p:cNvSpPr>
          <p:nvPr>
            <p:ph type="pic" sz="quarter" idx="14" hasCustomPrompt="1"/>
          </p:nvPr>
        </p:nvSpPr>
        <p:spPr>
          <a:xfrm>
            <a:off x="7512890" y="2533492"/>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408487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1AA9078A-D85C-41F4-B3EC-EC4130DB44F1}"/>
              </a:ext>
            </a:extLst>
          </p:cNvPr>
          <p:cNvSpPr>
            <a:spLocks noGrp="1"/>
          </p:cNvSpPr>
          <p:nvPr>
            <p:ph type="pic" sz="quarter" idx="12" hasCustomPrompt="1"/>
          </p:nvPr>
        </p:nvSpPr>
        <p:spPr>
          <a:xfrm>
            <a:off x="3694976" y="947660"/>
            <a:ext cx="6552804" cy="4918912"/>
          </a:xfrm>
          <a:custGeom>
            <a:avLst/>
            <a:gdLst>
              <a:gd name="connsiteX0" fmla="*/ 129810 w 6552804"/>
              <a:gd name="connsiteY0" fmla="*/ 0 h 4918912"/>
              <a:gd name="connsiteX1" fmla="*/ 6422994 w 6552804"/>
              <a:gd name="connsiteY1" fmla="*/ 0 h 4918912"/>
              <a:gd name="connsiteX2" fmla="*/ 6552804 w 6552804"/>
              <a:gd name="connsiteY2" fmla="*/ 129810 h 4918912"/>
              <a:gd name="connsiteX3" fmla="*/ 6552804 w 6552804"/>
              <a:gd name="connsiteY3" fmla="*/ 4789102 h 4918912"/>
              <a:gd name="connsiteX4" fmla="*/ 6422994 w 6552804"/>
              <a:gd name="connsiteY4" fmla="*/ 4918912 h 4918912"/>
              <a:gd name="connsiteX5" fmla="*/ 522911 w 6552804"/>
              <a:gd name="connsiteY5" fmla="*/ 4918912 h 4918912"/>
              <a:gd name="connsiteX6" fmla="*/ 522911 w 6552804"/>
              <a:gd name="connsiteY6" fmla="*/ 1297467 h 4918912"/>
              <a:gd name="connsiteX7" fmla="*/ 265250 w 6552804"/>
              <a:gd name="connsiteY7" fmla="*/ 1039806 h 4918912"/>
              <a:gd name="connsiteX8" fmla="*/ 0 w 6552804"/>
              <a:gd name="connsiteY8" fmla="*/ 1039806 h 4918912"/>
              <a:gd name="connsiteX9" fmla="*/ 0 w 6552804"/>
              <a:gd name="connsiteY9" fmla="*/ 129810 h 4918912"/>
              <a:gd name="connsiteX10" fmla="*/ 129810 w 6552804"/>
              <a:gd name="connsiteY10" fmla="*/ 0 h 491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2804" h="4918912">
                <a:moveTo>
                  <a:pt x="129810" y="0"/>
                </a:moveTo>
                <a:lnTo>
                  <a:pt x="6422994" y="0"/>
                </a:lnTo>
                <a:cubicBezTo>
                  <a:pt x="6494686" y="0"/>
                  <a:pt x="6552804" y="58118"/>
                  <a:pt x="6552804" y="129810"/>
                </a:cubicBezTo>
                <a:lnTo>
                  <a:pt x="6552804" y="4789102"/>
                </a:lnTo>
                <a:cubicBezTo>
                  <a:pt x="6552804" y="4860794"/>
                  <a:pt x="6494686" y="4918912"/>
                  <a:pt x="6422994" y="4918912"/>
                </a:cubicBezTo>
                <a:lnTo>
                  <a:pt x="522911" y="4918912"/>
                </a:lnTo>
                <a:lnTo>
                  <a:pt x="522911" y="1297467"/>
                </a:lnTo>
                <a:cubicBezTo>
                  <a:pt x="522911" y="1155165"/>
                  <a:pt x="407552" y="1039806"/>
                  <a:pt x="265250" y="1039806"/>
                </a:cubicBezTo>
                <a:lnTo>
                  <a:pt x="0" y="1039806"/>
                </a:lnTo>
                <a:lnTo>
                  <a:pt x="0" y="129810"/>
                </a:lnTo>
                <a:cubicBezTo>
                  <a:pt x="0" y="58118"/>
                  <a:pt x="58118" y="0"/>
                  <a:pt x="129810" y="0"/>
                </a:cubicBezTo>
                <a:close/>
              </a:path>
            </a:pathLst>
          </a:cu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
        <p:nvSpPr>
          <p:cNvPr id="20" name="Picture Placeholder 19">
            <a:extLst>
              <a:ext uri="{FF2B5EF4-FFF2-40B4-BE49-F238E27FC236}">
                <a16:creationId xmlns:a16="http://schemas.microsoft.com/office/drawing/2014/main" id="{0D6AD3FB-F786-4F0D-8B7C-59007505234D}"/>
              </a:ext>
            </a:extLst>
          </p:cNvPr>
          <p:cNvSpPr>
            <a:spLocks noGrp="1"/>
          </p:cNvSpPr>
          <p:nvPr>
            <p:ph type="pic" sz="quarter" idx="11" hasCustomPrompt="1"/>
          </p:nvPr>
        </p:nvSpPr>
        <p:spPr>
          <a:xfrm>
            <a:off x="1819645" y="2096051"/>
            <a:ext cx="2288996" cy="4958824"/>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033641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63" name="Picture Placeholder 62">
            <a:extLst>
              <a:ext uri="{FF2B5EF4-FFF2-40B4-BE49-F238E27FC236}">
                <a16:creationId xmlns:a16="http://schemas.microsoft.com/office/drawing/2014/main" id="{5F7A1BD5-6457-45E0-A708-4A1BBE749033}"/>
              </a:ext>
            </a:extLst>
          </p:cNvPr>
          <p:cNvSpPr>
            <a:spLocks noGrp="1"/>
          </p:cNvSpPr>
          <p:nvPr>
            <p:ph type="pic" sz="quarter" idx="12" hasCustomPrompt="1"/>
          </p:nvPr>
        </p:nvSpPr>
        <p:spPr>
          <a:xfrm>
            <a:off x="3907149" y="2303227"/>
            <a:ext cx="5760000" cy="3232954"/>
          </a:xfrm>
          <a:custGeom>
            <a:avLst/>
            <a:gdLst>
              <a:gd name="connsiteX0" fmla="*/ 85318 w 5760000"/>
              <a:gd name="connsiteY0" fmla="*/ 0 h 3232954"/>
              <a:gd name="connsiteX1" fmla="*/ 5674682 w 5760000"/>
              <a:gd name="connsiteY1" fmla="*/ 0 h 3232954"/>
              <a:gd name="connsiteX2" fmla="*/ 5760000 w 5760000"/>
              <a:gd name="connsiteY2" fmla="*/ 85318 h 3232954"/>
              <a:gd name="connsiteX3" fmla="*/ 5760000 w 5760000"/>
              <a:gd name="connsiteY3" fmla="*/ 1364550 h 3232954"/>
              <a:gd name="connsiteX4" fmla="*/ 5665047 w 5760000"/>
              <a:gd name="connsiteY4" fmla="*/ 1364550 h 3232954"/>
              <a:gd name="connsiteX5" fmla="*/ 5529270 w 5760000"/>
              <a:gd name="connsiteY5" fmla="*/ 1500327 h 3232954"/>
              <a:gd name="connsiteX6" fmla="*/ 5529270 w 5760000"/>
              <a:gd name="connsiteY6" fmla="*/ 3232954 h 3232954"/>
              <a:gd name="connsiteX7" fmla="*/ 1340988 w 5760000"/>
              <a:gd name="connsiteY7" fmla="*/ 3232954 h 3232954"/>
              <a:gd name="connsiteX8" fmla="*/ 1340988 w 5760000"/>
              <a:gd name="connsiteY8" fmla="*/ 990681 h 3232954"/>
              <a:gd name="connsiteX9" fmla="*/ 1145754 w 5760000"/>
              <a:gd name="connsiteY9" fmla="*/ 795447 h 3232954"/>
              <a:gd name="connsiteX10" fmla="*/ 0 w 5760000"/>
              <a:gd name="connsiteY10" fmla="*/ 795447 h 3232954"/>
              <a:gd name="connsiteX11" fmla="*/ 0 w 5760000"/>
              <a:gd name="connsiteY11" fmla="*/ 85318 h 3232954"/>
              <a:gd name="connsiteX12" fmla="*/ 85318 w 5760000"/>
              <a:gd name="connsiteY12" fmla="*/ 0 h 3232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60000" h="3232954">
                <a:moveTo>
                  <a:pt x="85318" y="0"/>
                </a:moveTo>
                <a:lnTo>
                  <a:pt x="5674682" y="0"/>
                </a:lnTo>
                <a:cubicBezTo>
                  <a:pt x="5721802" y="0"/>
                  <a:pt x="5760000" y="38198"/>
                  <a:pt x="5760000" y="85318"/>
                </a:cubicBezTo>
                <a:lnTo>
                  <a:pt x="5760000" y="1364550"/>
                </a:lnTo>
                <a:lnTo>
                  <a:pt x="5665047" y="1364550"/>
                </a:lnTo>
                <a:cubicBezTo>
                  <a:pt x="5590059" y="1364550"/>
                  <a:pt x="5529270" y="1425339"/>
                  <a:pt x="5529270" y="1500327"/>
                </a:cubicBezTo>
                <a:lnTo>
                  <a:pt x="5529270" y="3232954"/>
                </a:lnTo>
                <a:lnTo>
                  <a:pt x="1340988" y="3232954"/>
                </a:lnTo>
                <a:lnTo>
                  <a:pt x="1340988" y="990681"/>
                </a:lnTo>
                <a:cubicBezTo>
                  <a:pt x="1340988" y="882856"/>
                  <a:pt x="1253579" y="795447"/>
                  <a:pt x="1145754" y="795447"/>
                </a:cubicBezTo>
                <a:lnTo>
                  <a:pt x="0" y="795447"/>
                </a:lnTo>
                <a:lnTo>
                  <a:pt x="0" y="85318"/>
                </a:lnTo>
                <a:cubicBezTo>
                  <a:pt x="0" y="38198"/>
                  <a:pt x="38198" y="0"/>
                  <a:pt x="85318"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1" name="Picture Placeholder 30">
            <a:extLst>
              <a:ext uri="{FF2B5EF4-FFF2-40B4-BE49-F238E27FC236}">
                <a16:creationId xmlns:a16="http://schemas.microsoft.com/office/drawing/2014/main" id="{CC8CE266-3DEB-4C78-BCDA-C78BFAF071FF}"/>
              </a:ext>
            </a:extLst>
          </p:cNvPr>
          <p:cNvSpPr>
            <a:spLocks noGrp="1"/>
          </p:cNvSpPr>
          <p:nvPr>
            <p:ph type="pic" sz="quarter" idx="10" hasCustomPrompt="1"/>
          </p:nvPr>
        </p:nvSpPr>
        <p:spPr>
          <a:xfrm>
            <a:off x="9488168" y="3725213"/>
            <a:ext cx="1084260" cy="234669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DAF32B45-098D-4B25-A23F-92B38466B0C9}"/>
              </a:ext>
            </a:extLst>
          </p:cNvPr>
          <p:cNvSpPr>
            <a:spLocks noGrp="1"/>
          </p:cNvSpPr>
          <p:nvPr>
            <p:ph type="pic" sz="quarter" idx="11" hasCustomPrompt="1"/>
          </p:nvPr>
        </p:nvSpPr>
        <p:spPr>
          <a:xfrm>
            <a:off x="1445629" y="3244730"/>
            <a:ext cx="3648203" cy="2738552"/>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96879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4" name="Picture Placeholder 83">
            <a:extLst>
              <a:ext uri="{FF2B5EF4-FFF2-40B4-BE49-F238E27FC236}">
                <a16:creationId xmlns:a16="http://schemas.microsoft.com/office/drawing/2014/main" id="{EBDDB84D-2CA4-4525-A778-166ABD0F2B28}"/>
              </a:ext>
            </a:extLst>
          </p:cNvPr>
          <p:cNvSpPr>
            <a:spLocks noGrp="1"/>
          </p:cNvSpPr>
          <p:nvPr>
            <p:ph type="pic" sz="quarter" idx="12" hasCustomPrompt="1"/>
          </p:nvPr>
        </p:nvSpPr>
        <p:spPr>
          <a:xfrm>
            <a:off x="3907149" y="1931074"/>
            <a:ext cx="6401180" cy="3592833"/>
          </a:xfrm>
          <a:custGeom>
            <a:avLst/>
            <a:gdLst>
              <a:gd name="connsiteX0" fmla="*/ 94815 w 6401180"/>
              <a:gd name="connsiteY0" fmla="*/ 0 h 3592833"/>
              <a:gd name="connsiteX1" fmla="*/ 6306365 w 6401180"/>
              <a:gd name="connsiteY1" fmla="*/ 0 h 3592833"/>
              <a:gd name="connsiteX2" fmla="*/ 6401180 w 6401180"/>
              <a:gd name="connsiteY2" fmla="*/ 94815 h 3592833"/>
              <a:gd name="connsiteX3" fmla="*/ 6401180 w 6401180"/>
              <a:gd name="connsiteY3" fmla="*/ 1495216 h 3592833"/>
              <a:gd name="connsiteX4" fmla="*/ 6080579 w 6401180"/>
              <a:gd name="connsiteY4" fmla="*/ 1495216 h 3592833"/>
              <a:gd name="connsiteX5" fmla="*/ 5943322 w 6401180"/>
              <a:gd name="connsiteY5" fmla="*/ 1632473 h 3592833"/>
              <a:gd name="connsiteX6" fmla="*/ 5943322 w 6401180"/>
              <a:gd name="connsiteY6" fmla="*/ 3592833 h 3592833"/>
              <a:gd name="connsiteX7" fmla="*/ 1493005 w 6401180"/>
              <a:gd name="connsiteY7" fmla="*/ 3592833 h 3592833"/>
              <a:gd name="connsiteX8" fmla="*/ 1493005 w 6401180"/>
              <a:gd name="connsiteY8" fmla="*/ 1090363 h 3592833"/>
              <a:gd name="connsiteX9" fmla="*/ 1270511 w 6401180"/>
              <a:gd name="connsiteY9" fmla="*/ 867869 h 3592833"/>
              <a:gd name="connsiteX10" fmla="*/ 0 w 6401180"/>
              <a:gd name="connsiteY10" fmla="*/ 867869 h 3592833"/>
              <a:gd name="connsiteX11" fmla="*/ 0 w 6401180"/>
              <a:gd name="connsiteY11" fmla="*/ 94815 h 3592833"/>
              <a:gd name="connsiteX12" fmla="*/ 94815 w 6401180"/>
              <a:gd name="connsiteY12" fmla="*/ 0 h 359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01180" h="3592833">
                <a:moveTo>
                  <a:pt x="94815" y="0"/>
                </a:moveTo>
                <a:lnTo>
                  <a:pt x="6306365" y="0"/>
                </a:lnTo>
                <a:cubicBezTo>
                  <a:pt x="6358730" y="0"/>
                  <a:pt x="6401180" y="42450"/>
                  <a:pt x="6401180" y="94815"/>
                </a:cubicBezTo>
                <a:lnTo>
                  <a:pt x="6401180" y="1495216"/>
                </a:lnTo>
                <a:lnTo>
                  <a:pt x="6080579" y="1495216"/>
                </a:lnTo>
                <a:cubicBezTo>
                  <a:pt x="6004774" y="1495216"/>
                  <a:pt x="5943322" y="1556668"/>
                  <a:pt x="5943322" y="1632473"/>
                </a:cubicBezTo>
                <a:lnTo>
                  <a:pt x="5943322" y="3592833"/>
                </a:lnTo>
                <a:lnTo>
                  <a:pt x="1493005" y="3592833"/>
                </a:lnTo>
                <a:lnTo>
                  <a:pt x="1493005" y="1090363"/>
                </a:lnTo>
                <a:cubicBezTo>
                  <a:pt x="1493005" y="967483"/>
                  <a:pt x="1393391" y="867869"/>
                  <a:pt x="1270511" y="867869"/>
                </a:cubicBezTo>
                <a:lnTo>
                  <a:pt x="0" y="867869"/>
                </a:lnTo>
                <a:lnTo>
                  <a:pt x="0" y="94815"/>
                </a:lnTo>
                <a:cubicBezTo>
                  <a:pt x="0" y="42450"/>
                  <a:pt x="42450" y="0"/>
                  <a:pt x="9481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B8B0B69C-E7C6-4299-9441-F3B2EF1DCAF3}"/>
              </a:ext>
            </a:extLst>
          </p:cNvPr>
          <p:cNvSpPr>
            <a:spLocks noGrp="1"/>
          </p:cNvSpPr>
          <p:nvPr>
            <p:ph type="pic" sz="quarter" idx="10" hasCustomPrompt="1"/>
          </p:nvPr>
        </p:nvSpPr>
        <p:spPr>
          <a:xfrm>
            <a:off x="9910859" y="3479214"/>
            <a:ext cx="1199021" cy="2595070"/>
          </a:xfrm>
          <a:custGeom>
            <a:avLst/>
            <a:gdLst>
              <a:gd name="connsiteX0" fmla="*/ 203664 w 2376488"/>
              <a:gd name="connsiteY0" fmla="*/ 0 h 5143500"/>
              <a:gd name="connsiteX1" fmla="*/ 2173188 w 2376488"/>
              <a:gd name="connsiteY1" fmla="*/ 0 h 5143500"/>
              <a:gd name="connsiteX2" fmla="*/ 2251253 w 2376488"/>
              <a:gd name="connsiteY2" fmla="*/ 15761 h 5143500"/>
              <a:gd name="connsiteX3" fmla="*/ 2372673 w 2376488"/>
              <a:gd name="connsiteY3" fmla="*/ 163800 h 5143500"/>
              <a:gd name="connsiteX4" fmla="*/ 2376488 w 2376488"/>
              <a:gd name="connsiteY4" fmla="*/ 201644 h 5143500"/>
              <a:gd name="connsiteX5" fmla="*/ 2376488 w 2376488"/>
              <a:gd name="connsiteY5" fmla="*/ 4952244 h 5143500"/>
              <a:gd name="connsiteX6" fmla="*/ 2372673 w 2376488"/>
              <a:gd name="connsiteY6" fmla="*/ 4990088 h 5143500"/>
              <a:gd name="connsiteX7" fmla="*/ 2251253 w 2376488"/>
              <a:gd name="connsiteY7" fmla="*/ 5138128 h 5143500"/>
              <a:gd name="connsiteX8" fmla="*/ 2224641 w 2376488"/>
              <a:gd name="connsiteY8" fmla="*/ 5143500 h 5143500"/>
              <a:gd name="connsiteX9" fmla="*/ 152210 w 2376488"/>
              <a:gd name="connsiteY9" fmla="*/ 5143500 h 5143500"/>
              <a:gd name="connsiteX10" fmla="*/ 125599 w 2376488"/>
              <a:gd name="connsiteY10" fmla="*/ 5138128 h 5143500"/>
              <a:gd name="connsiteX11" fmla="*/ 0 w 2376488"/>
              <a:gd name="connsiteY11" fmla="*/ 4948643 h 5143500"/>
              <a:gd name="connsiteX12" fmla="*/ 0 w 2376488"/>
              <a:gd name="connsiteY12" fmla="*/ 205245 h 5143500"/>
              <a:gd name="connsiteX13" fmla="*/ 125599 w 2376488"/>
              <a:gd name="connsiteY13" fmla="*/ 1576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76488" h="5143500">
                <a:moveTo>
                  <a:pt x="203664" y="0"/>
                </a:moveTo>
                <a:lnTo>
                  <a:pt x="2173188" y="0"/>
                </a:lnTo>
                <a:lnTo>
                  <a:pt x="2251253" y="15761"/>
                </a:lnTo>
                <a:cubicBezTo>
                  <a:pt x="2312760" y="41776"/>
                  <a:pt x="2358976" y="96865"/>
                  <a:pt x="2372673" y="163800"/>
                </a:cubicBezTo>
                <a:lnTo>
                  <a:pt x="2376488" y="201644"/>
                </a:lnTo>
                <a:lnTo>
                  <a:pt x="2376488" y="4952244"/>
                </a:lnTo>
                <a:lnTo>
                  <a:pt x="2372673" y="4990088"/>
                </a:lnTo>
                <a:cubicBezTo>
                  <a:pt x="2358976" y="5057023"/>
                  <a:pt x="2312760" y="5112112"/>
                  <a:pt x="2251253" y="5138128"/>
                </a:cubicBezTo>
                <a:lnTo>
                  <a:pt x="2224641" y="5143500"/>
                </a:lnTo>
                <a:lnTo>
                  <a:pt x="152210" y="5143500"/>
                </a:lnTo>
                <a:lnTo>
                  <a:pt x="125599" y="5138128"/>
                </a:lnTo>
                <a:cubicBezTo>
                  <a:pt x="51789" y="5106909"/>
                  <a:pt x="0" y="5033824"/>
                  <a:pt x="0" y="4948643"/>
                </a:cubicBezTo>
                <a:lnTo>
                  <a:pt x="0" y="205245"/>
                </a:lnTo>
                <a:cubicBezTo>
                  <a:pt x="0" y="120064"/>
                  <a:pt x="51789" y="46979"/>
                  <a:pt x="125599" y="15761"/>
                </a:cubicBezTo>
                <a:close/>
              </a:path>
            </a:pathLst>
          </a:custGeom>
          <a:solidFill>
            <a:schemeClr val="accent1"/>
          </a:solidFill>
        </p:spPr>
        <p:txBody>
          <a:bodyPr wrap="square" tIns="252000" anchor="t">
            <a:noAutofit/>
          </a:bodyPr>
          <a:lstStyle>
            <a:lvl1pPr marL="0" indent="0" algn="ctr">
              <a:buNone/>
              <a:defRPr sz="1200">
                <a:latin typeface="Arial" panose="020B0604020202020204" pitchFamily="34" charset="0"/>
              </a:defRPr>
            </a:lvl1pPr>
          </a:lstStyle>
          <a:p>
            <a:r>
              <a:rPr lang="fr-FR" dirty="0"/>
              <a:t>Insert </a:t>
            </a:r>
            <a:r>
              <a:rPr lang="fr-FR" dirty="0" err="1"/>
              <a:t>picture</a:t>
            </a:r>
            <a:endParaRPr lang="fr-FR" dirty="0"/>
          </a:p>
        </p:txBody>
      </p:sp>
      <p:sp>
        <p:nvSpPr>
          <p:cNvPr id="33" name="Picture Placeholder 32">
            <a:extLst>
              <a:ext uri="{FF2B5EF4-FFF2-40B4-BE49-F238E27FC236}">
                <a16:creationId xmlns:a16="http://schemas.microsoft.com/office/drawing/2014/main" id="{021E564A-78DE-4046-BBDA-5F5CBACCA9EA}"/>
              </a:ext>
            </a:extLst>
          </p:cNvPr>
          <p:cNvSpPr>
            <a:spLocks noGrp="1"/>
          </p:cNvSpPr>
          <p:nvPr>
            <p:ph type="pic" sz="quarter" idx="11" hasCustomPrompt="1"/>
          </p:nvPr>
        </p:nvSpPr>
        <p:spPr>
          <a:xfrm>
            <a:off x="1210803" y="2959122"/>
            <a:ext cx="4028680" cy="3024160"/>
          </a:xfrm>
          <a:prstGeom prst="roundRect">
            <a:avLst>
              <a:gd name="adj" fmla="val 2639"/>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130268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812C0B-395E-4482-B7D1-2C0674084C32}"/>
              </a:ext>
            </a:extLst>
          </p:cNvPr>
          <p:cNvSpPr>
            <a:spLocks noGrp="1"/>
          </p:cNvSpPr>
          <p:nvPr>
            <p:ph type="pic" sz="quarter" idx="10" hasCustomPrompt="1"/>
          </p:nvPr>
        </p:nvSpPr>
        <p:spPr>
          <a:xfrm>
            <a:off x="1412244" y="1475466"/>
            <a:ext cx="3567860" cy="7722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885919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F1DAC9-A543-4E59-BBF4-96F3B293B982}"/>
              </a:ext>
            </a:extLst>
          </p:cNvPr>
          <p:cNvSpPr>
            <a:spLocks noGrp="1"/>
          </p:cNvSpPr>
          <p:nvPr>
            <p:ph type="pic" sz="quarter" idx="10" hasCustomPrompt="1"/>
          </p:nvPr>
        </p:nvSpPr>
        <p:spPr>
          <a:xfrm>
            <a:off x="3718123" y="4122552"/>
            <a:ext cx="4757146" cy="10296000"/>
          </a:xfrm>
          <a:prstGeom prst="roundRect">
            <a:avLst>
              <a:gd name="adj" fmla="val 8124"/>
            </a:avLst>
          </a:prstGeom>
          <a:solidFill>
            <a:schemeClr val="accent1"/>
          </a:solidFill>
        </p:spPr>
        <p:txBody>
          <a:bodyPr wrap="square" tIns="252000" anchor="t">
            <a:noAutofit/>
          </a:bodyPr>
          <a:lstStyle>
            <a:lvl1pPr marL="0" indent="0" algn="ctr">
              <a:buNone/>
              <a:defRPr sz="24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33557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4" name="Picture Placeholder 21">
            <a:extLst>
              <a:ext uri="{FF2B5EF4-FFF2-40B4-BE49-F238E27FC236}">
                <a16:creationId xmlns:a16="http://schemas.microsoft.com/office/drawing/2014/main" id="{F5316089-DF4A-48B1-9B8D-5299B0913DC7}"/>
              </a:ext>
            </a:extLst>
          </p:cNvPr>
          <p:cNvSpPr>
            <a:spLocks noGrp="1"/>
          </p:cNvSpPr>
          <p:nvPr>
            <p:ph type="pic" sz="quarter" idx="12" hasCustomPrompt="1"/>
          </p:nvPr>
        </p:nvSpPr>
        <p:spPr>
          <a:xfrm>
            <a:off x="7602278" y="4137383"/>
            <a:ext cx="3446722" cy="1558158"/>
          </a:xfrm>
          <a:prstGeom prst="roundRect">
            <a:avLst>
              <a:gd name="adj" fmla="val 8124"/>
            </a:avLst>
          </a:pr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32" name="Picture Placeholder 31">
            <a:extLst>
              <a:ext uri="{FF2B5EF4-FFF2-40B4-BE49-F238E27FC236}">
                <a16:creationId xmlns:a16="http://schemas.microsoft.com/office/drawing/2014/main" id="{C202F225-B9FD-448B-889D-8F12F0078F6D}"/>
              </a:ext>
            </a:extLst>
          </p:cNvPr>
          <p:cNvSpPr>
            <a:spLocks noGrp="1"/>
          </p:cNvSpPr>
          <p:nvPr>
            <p:ph type="pic" sz="quarter" idx="10" hasCustomPrompt="1"/>
          </p:nvPr>
        </p:nvSpPr>
        <p:spPr>
          <a:xfrm>
            <a:off x="6694872" y="2246638"/>
            <a:ext cx="1558158" cy="3433601"/>
          </a:xfrm>
          <a:custGeom>
            <a:avLst/>
            <a:gdLst>
              <a:gd name="connsiteX0" fmla="*/ 126585 w 1558158"/>
              <a:gd name="connsiteY0" fmla="*/ 0 h 3453719"/>
              <a:gd name="connsiteX1" fmla="*/ 1431573 w 1558158"/>
              <a:gd name="connsiteY1" fmla="*/ 0 h 3453719"/>
              <a:gd name="connsiteX2" fmla="*/ 1558158 w 1558158"/>
              <a:gd name="connsiteY2" fmla="*/ 126585 h 3453719"/>
              <a:gd name="connsiteX3" fmla="*/ 1558158 w 1558158"/>
              <a:gd name="connsiteY3" fmla="*/ 1826877 h 3453719"/>
              <a:gd name="connsiteX4" fmla="*/ 1022064 w 1558158"/>
              <a:gd name="connsiteY4" fmla="*/ 1826877 h 3453719"/>
              <a:gd name="connsiteX5" fmla="*/ 835435 w 1558158"/>
              <a:gd name="connsiteY5" fmla="*/ 2013506 h 3453719"/>
              <a:gd name="connsiteX6" fmla="*/ 835435 w 1558158"/>
              <a:gd name="connsiteY6" fmla="*/ 3366378 h 3453719"/>
              <a:gd name="connsiteX7" fmla="*/ 850102 w 1558158"/>
              <a:gd name="connsiteY7" fmla="*/ 3439023 h 3453719"/>
              <a:gd name="connsiteX8" fmla="*/ 860010 w 1558158"/>
              <a:gd name="connsiteY8" fmla="*/ 3453719 h 3453719"/>
              <a:gd name="connsiteX9" fmla="*/ 126585 w 1558158"/>
              <a:gd name="connsiteY9" fmla="*/ 3453719 h 3453719"/>
              <a:gd name="connsiteX10" fmla="*/ 0 w 1558158"/>
              <a:gd name="connsiteY10" fmla="*/ 3327134 h 3453719"/>
              <a:gd name="connsiteX11" fmla="*/ 0 w 1558158"/>
              <a:gd name="connsiteY11" fmla="*/ 126585 h 3453719"/>
              <a:gd name="connsiteX12" fmla="*/ 126585 w 1558158"/>
              <a:gd name="connsiteY12" fmla="*/ 0 h 345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8158" h="3453719">
                <a:moveTo>
                  <a:pt x="126585" y="0"/>
                </a:moveTo>
                <a:lnTo>
                  <a:pt x="1431573" y="0"/>
                </a:lnTo>
                <a:cubicBezTo>
                  <a:pt x="1501484" y="0"/>
                  <a:pt x="1558158" y="56674"/>
                  <a:pt x="1558158" y="126585"/>
                </a:cubicBezTo>
                <a:lnTo>
                  <a:pt x="1558158" y="1826877"/>
                </a:lnTo>
                <a:lnTo>
                  <a:pt x="1022064" y="1826877"/>
                </a:lnTo>
                <a:cubicBezTo>
                  <a:pt x="918992" y="1826877"/>
                  <a:pt x="835435" y="1910434"/>
                  <a:pt x="835435" y="2013506"/>
                </a:cubicBezTo>
                <a:lnTo>
                  <a:pt x="835435" y="3366378"/>
                </a:lnTo>
                <a:cubicBezTo>
                  <a:pt x="835435" y="3392146"/>
                  <a:pt x="840658" y="3416695"/>
                  <a:pt x="850102" y="3439023"/>
                </a:cubicBezTo>
                <a:lnTo>
                  <a:pt x="860010" y="3453719"/>
                </a:lnTo>
                <a:lnTo>
                  <a:pt x="126585" y="3453719"/>
                </a:lnTo>
                <a:cubicBezTo>
                  <a:pt x="56674" y="3453719"/>
                  <a:pt x="0" y="3397045"/>
                  <a:pt x="0" y="3327134"/>
                </a:cubicBezTo>
                <a:lnTo>
                  <a:pt x="0" y="126585"/>
                </a:lnTo>
                <a:cubicBezTo>
                  <a:pt x="0" y="56674"/>
                  <a:pt x="56674" y="0"/>
                  <a:pt x="126585" y="0"/>
                </a:cubicBezTo>
                <a:close/>
              </a:path>
            </a:pathLst>
          </a:custGeom>
          <a:solidFill>
            <a:schemeClr val="accent1"/>
          </a:solidFill>
        </p:spPr>
        <p:txBody>
          <a:bodyPr wrap="square" tIns="252000" anchor="t">
            <a:noAutofit/>
          </a:bodyPr>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663247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0DC57906-0D96-4F9B-A186-DD8837780B7E}"/>
              </a:ext>
            </a:extLst>
          </p:cNvPr>
          <p:cNvSpPr/>
          <p:nvPr/>
        </p:nvSpPr>
        <p:spPr>
          <a:xfrm>
            <a:off x="6379643" y="856181"/>
            <a:ext cx="2375396" cy="5139370"/>
          </a:xfrm>
          <a:custGeom>
            <a:avLst/>
            <a:gdLst>
              <a:gd name="connsiteX0" fmla="*/ 3134 w 2375396"/>
              <a:gd name="connsiteY0" fmla="*/ 225631 h 5139370"/>
              <a:gd name="connsiteX1" fmla="*/ 228765 w 2375396"/>
              <a:gd name="connsiteY1" fmla="*/ 0 h 5139370"/>
              <a:gd name="connsiteX2" fmla="*/ 2149766 w 2375396"/>
              <a:gd name="connsiteY2" fmla="*/ 78344 h 5139370"/>
              <a:gd name="connsiteX3" fmla="*/ 2375397 w 2375396"/>
              <a:gd name="connsiteY3" fmla="*/ 303975 h 5139370"/>
              <a:gd name="connsiteX4" fmla="*/ 2375397 w 2375396"/>
              <a:gd name="connsiteY4" fmla="*/ 4847931 h 5139370"/>
              <a:gd name="connsiteX5" fmla="*/ 2149766 w 2375396"/>
              <a:gd name="connsiteY5" fmla="*/ 5073562 h 5139370"/>
              <a:gd name="connsiteX6" fmla="*/ 225631 w 2375396"/>
              <a:gd name="connsiteY6" fmla="*/ 5139370 h 5139370"/>
              <a:gd name="connsiteX7" fmla="*/ 0 w 2375396"/>
              <a:gd name="connsiteY7" fmla="*/ 4913740 h 5139370"/>
              <a:gd name="connsiteX8" fmla="*/ 0 w 2375396"/>
              <a:gd name="connsiteY8" fmla="*/ 225631 h 513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5396" h="5139370">
                <a:moveTo>
                  <a:pt x="3134" y="225631"/>
                </a:moveTo>
                <a:cubicBezTo>
                  <a:pt x="3134" y="103414"/>
                  <a:pt x="103414" y="0"/>
                  <a:pt x="228765" y="0"/>
                </a:cubicBezTo>
                <a:lnTo>
                  <a:pt x="2149766" y="78344"/>
                </a:lnTo>
                <a:cubicBezTo>
                  <a:pt x="2271983" y="78344"/>
                  <a:pt x="2375397" y="178624"/>
                  <a:pt x="2375397" y="303975"/>
                </a:cubicBezTo>
                <a:lnTo>
                  <a:pt x="2375397" y="4847931"/>
                </a:lnTo>
                <a:cubicBezTo>
                  <a:pt x="2375397" y="4970147"/>
                  <a:pt x="2275116" y="5073562"/>
                  <a:pt x="2149766" y="5073562"/>
                </a:cubicBezTo>
                <a:lnTo>
                  <a:pt x="225631" y="5139370"/>
                </a:lnTo>
                <a:cubicBezTo>
                  <a:pt x="103414" y="5139370"/>
                  <a:pt x="0" y="5039090"/>
                  <a:pt x="0" y="4913740"/>
                </a:cubicBezTo>
                <a:lnTo>
                  <a:pt x="0" y="225631"/>
                </a:lnTo>
                <a:close/>
              </a:path>
            </a:pathLst>
          </a:custGeom>
          <a:noFill/>
          <a:ln w="30045" cap="flat">
            <a:noFill/>
            <a:prstDash val="solid"/>
            <a:miter/>
          </a:ln>
        </p:spPr>
        <p:txBody>
          <a:bodyPr rtlCol="0" anchor="ctr"/>
          <a:lstStyle/>
          <a:p>
            <a:endParaRPr lang="fr-FR" dirty="0">
              <a:latin typeface="Arial" panose="020B0604020202020204" pitchFamily="34" charset="0"/>
            </a:endParaRPr>
          </a:p>
        </p:txBody>
      </p:sp>
      <p:sp>
        <p:nvSpPr>
          <p:cNvPr id="18" name="Picture Placeholder 3">
            <a:extLst>
              <a:ext uri="{FF2B5EF4-FFF2-40B4-BE49-F238E27FC236}">
                <a16:creationId xmlns:a16="http://schemas.microsoft.com/office/drawing/2014/main" id="{075E3183-F408-418E-8749-A1494C502EA5}"/>
              </a:ext>
            </a:extLst>
          </p:cNvPr>
          <p:cNvSpPr>
            <a:spLocks noGrp="1"/>
          </p:cNvSpPr>
          <p:nvPr>
            <p:ph type="pic" sz="quarter" idx="10" hasCustomPrompt="1"/>
          </p:nvPr>
        </p:nvSpPr>
        <p:spPr>
          <a:xfrm rot="21030792">
            <a:off x="1682244" y="1123887"/>
            <a:ext cx="1883916" cy="737241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
        <p:nvSpPr>
          <p:cNvPr id="7" name="Picture Placeholder 13">
            <a:extLst>
              <a:ext uri="{FF2B5EF4-FFF2-40B4-BE49-F238E27FC236}">
                <a16:creationId xmlns:a16="http://schemas.microsoft.com/office/drawing/2014/main" id="{15FCEA41-49B7-44E1-B936-1C54C1A1E207}"/>
              </a:ext>
            </a:extLst>
          </p:cNvPr>
          <p:cNvSpPr>
            <a:spLocks noGrp="1"/>
          </p:cNvSpPr>
          <p:nvPr>
            <p:ph type="pic" sz="quarter" idx="11" hasCustomPrompt="1"/>
          </p:nvPr>
        </p:nvSpPr>
        <p:spPr>
          <a:xfrm>
            <a:off x="5591176" y="2233613"/>
            <a:ext cx="754661" cy="220662"/>
          </a:xfrm>
          <a:prstGeom prst="roundRect">
            <a:avLst/>
          </a:prstGeom>
          <a:solidFill>
            <a:schemeClr val="accent1"/>
          </a:solidFill>
        </p:spPr>
        <p:txBody>
          <a:bodyPr wrap="square" lIns="0" tIns="36000" rIns="0" bIns="0" anchor="t">
            <a:noAutofit/>
          </a:bodyPr>
          <a:lstStyle>
            <a:lvl1pPr marL="0" indent="0" algn="ctr">
              <a:buNone/>
              <a:defRPr sz="1000">
                <a:latin typeface="Arial" panose="020B0604020202020204" pitchFamily="34" charset="0"/>
              </a:defRPr>
            </a:lvl1pPr>
          </a:lstStyle>
          <a:p>
            <a:r>
              <a:rPr lang="fr-FR" dirty="0"/>
              <a:t>Logo</a:t>
            </a:r>
          </a:p>
        </p:txBody>
      </p:sp>
    </p:spTree>
    <p:extLst>
      <p:ext uri="{BB962C8B-B14F-4D97-AF65-F5344CB8AC3E}">
        <p14:creationId xmlns:p14="http://schemas.microsoft.com/office/powerpoint/2010/main" val="13357058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25B6350-7764-4C40-9563-1A3822E2C577}"/>
              </a:ext>
            </a:extLst>
          </p:cNvPr>
          <p:cNvSpPr>
            <a:spLocks noGrp="1"/>
          </p:cNvSpPr>
          <p:nvPr>
            <p:ph type="pic" sz="quarter" idx="10" hasCustomPrompt="1"/>
          </p:nvPr>
        </p:nvSpPr>
        <p:spPr>
          <a:xfrm>
            <a:off x="4906714" y="855000"/>
            <a:ext cx="2378572" cy="5148000"/>
          </a:xfrm>
          <a:prstGeom prst="roundRect">
            <a:avLst>
              <a:gd name="adj" fmla="val 8124"/>
            </a:avLst>
          </a:prstGeom>
          <a:solidFill>
            <a:schemeClr val="accent1"/>
          </a:solidFill>
        </p:spPr>
        <p:txBody>
          <a:bodyPr wrap="square" tIns="252000" anchor="t">
            <a:noAutofit/>
          </a:bodyPr>
          <a:lstStyle>
            <a:lvl1pPr marL="0" indent="0" algn="ctr">
              <a:buNone/>
              <a:defRPr sz="16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2417466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5B63074-5842-47CB-B8D1-C64A1BAA779E}"/>
              </a:ext>
            </a:extLst>
          </p:cNvPr>
          <p:cNvSpPr>
            <a:spLocks noGrp="1"/>
          </p:cNvSpPr>
          <p:nvPr>
            <p:ph type="pic" sz="quarter" idx="10" hasCustomPrompt="1"/>
          </p:nvPr>
        </p:nvSpPr>
        <p:spPr>
          <a:xfrm>
            <a:off x="49911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1" name="Picture Placeholder 9">
            <a:extLst>
              <a:ext uri="{FF2B5EF4-FFF2-40B4-BE49-F238E27FC236}">
                <a16:creationId xmlns:a16="http://schemas.microsoft.com/office/drawing/2014/main" id="{95A50EF4-6ED9-497F-ADDC-63808263EEE1}"/>
              </a:ext>
            </a:extLst>
          </p:cNvPr>
          <p:cNvSpPr>
            <a:spLocks noGrp="1"/>
          </p:cNvSpPr>
          <p:nvPr>
            <p:ph type="pic" sz="quarter" idx="11" hasCustomPrompt="1"/>
          </p:nvPr>
        </p:nvSpPr>
        <p:spPr>
          <a:xfrm>
            <a:off x="49911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2" name="Picture Placeholder 9">
            <a:extLst>
              <a:ext uri="{FF2B5EF4-FFF2-40B4-BE49-F238E27FC236}">
                <a16:creationId xmlns:a16="http://schemas.microsoft.com/office/drawing/2014/main" id="{E340CF86-E77D-4229-AD18-0D47EBD3BADD}"/>
              </a:ext>
            </a:extLst>
          </p:cNvPr>
          <p:cNvSpPr>
            <a:spLocks noGrp="1"/>
          </p:cNvSpPr>
          <p:nvPr>
            <p:ph type="pic" sz="quarter" idx="12" hasCustomPrompt="1"/>
          </p:nvPr>
        </p:nvSpPr>
        <p:spPr>
          <a:xfrm>
            <a:off x="49911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3" name="Picture Placeholder 9">
            <a:extLst>
              <a:ext uri="{FF2B5EF4-FFF2-40B4-BE49-F238E27FC236}">
                <a16:creationId xmlns:a16="http://schemas.microsoft.com/office/drawing/2014/main" id="{C62BC63C-4E83-4313-843A-C3F9F63A779E}"/>
              </a:ext>
            </a:extLst>
          </p:cNvPr>
          <p:cNvSpPr>
            <a:spLocks noGrp="1"/>
          </p:cNvSpPr>
          <p:nvPr>
            <p:ph type="pic" sz="quarter" idx="13" hasCustomPrompt="1"/>
          </p:nvPr>
        </p:nvSpPr>
        <p:spPr>
          <a:xfrm>
            <a:off x="8301600" y="12698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4" name="Picture Placeholder 9">
            <a:extLst>
              <a:ext uri="{FF2B5EF4-FFF2-40B4-BE49-F238E27FC236}">
                <a16:creationId xmlns:a16="http://schemas.microsoft.com/office/drawing/2014/main" id="{EB6CFD4E-5758-4569-A39A-646784A6399E}"/>
              </a:ext>
            </a:extLst>
          </p:cNvPr>
          <p:cNvSpPr>
            <a:spLocks noGrp="1"/>
          </p:cNvSpPr>
          <p:nvPr>
            <p:ph type="pic" sz="quarter" idx="14" hasCustomPrompt="1"/>
          </p:nvPr>
        </p:nvSpPr>
        <p:spPr>
          <a:xfrm>
            <a:off x="8301600" y="29970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
        <p:nvSpPr>
          <p:cNvPr id="15" name="Picture Placeholder 9">
            <a:extLst>
              <a:ext uri="{FF2B5EF4-FFF2-40B4-BE49-F238E27FC236}">
                <a16:creationId xmlns:a16="http://schemas.microsoft.com/office/drawing/2014/main" id="{F30EAEDD-1BF2-45F4-A355-A980F79C3047}"/>
              </a:ext>
            </a:extLst>
          </p:cNvPr>
          <p:cNvSpPr>
            <a:spLocks noGrp="1"/>
          </p:cNvSpPr>
          <p:nvPr>
            <p:ph type="pic" sz="quarter" idx="15" hasCustomPrompt="1"/>
          </p:nvPr>
        </p:nvSpPr>
        <p:spPr>
          <a:xfrm>
            <a:off x="8301600" y="4724200"/>
            <a:ext cx="864000" cy="864000"/>
          </a:xfrm>
          <a:prstGeom prst="ellipse">
            <a:avLst/>
          </a:prstGeom>
          <a:solidFill>
            <a:schemeClr val="accent1"/>
          </a:solidFill>
        </p:spPr>
        <p:txBody>
          <a:bodyPr tIns="252000"/>
          <a:lstStyle>
            <a:lvl1pPr>
              <a:defRPr lang="fr-FR" sz="10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21998824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ABC7E449-C037-40FC-AAAE-2F75AA8D429F}"/>
              </a:ext>
            </a:extLst>
          </p:cNvPr>
          <p:cNvSpPr>
            <a:spLocks noGrp="1"/>
          </p:cNvSpPr>
          <p:nvPr>
            <p:ph type="pic" sz="quarter" idx="13" hasCustomPrompt="1"/>
          </p:nvPr>
        </p:nvSpPr>
        <p:spPr>
          <a:xfrm>
            <a:off x="8301600"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6" name="Picture Placeholder 9">
            <a:extLst>
              <a:ext uri="{FF2B5EF4-FFF2-40B4-BE49-F238E27FC236}">
                <a16:creationId xmlns:a16="http://schemas.microsoft.com/office/drawing/2014/main" id="{E1E732D4-1E59-4ED5-B05A-03CE4C192F25}"/>
              </a:ext>
            </a:extLst>
          </p:cNvPr>
          <p:cNvSpPr>
            <a:spLocks noGrp="1"/>
          </p:cNvSpPr>
          <p:nvPr>
            <p:ph type="pic" sz="quarter" idx="14" hasCustomPrompt="1"/>
          </p:nvPr>
        </p:nvSpPr>
        <p:spPr>
          <a:xfrm>
            <a:off x="8301600"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7" name="Picture Placeholder 9">
            <a:extLst>
              <a:ext uri="{FF2B5EF4-FFF2-40B4-BE49-F238E27FC236}">
                <a16:creationId xmlns:a16="http://schemas.microsoft.com/office/drawing/2014/main" id="{E7565BCF-3834-4123-88AA-23A70B2851A2}"/>
              </a:ext>
            </a:extLst>
          </p:cNvPr>
          <p:cNvSpPr>
            <a:spLocks noGrp="1"/>
          </p:cNvSpPr>
          <p:nvPr>
            <p:ph type="pic" sz="quarter" idx="15" hasCustomPrompt="1"/>
          </p:nvPr>
        </p:nvSpPr>
        <p:spPr>
          <a:xfrm>
            <a:off x="8301600"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8" name="Picture Placeholder 9">
            <a:extLst>
              <a:ext uri="{FF2B5EF4-FFF2-40B4-BE49-F238E27FC236}">
                <a16:creationId xmlns:a16="http://schemas.microsoft.com/office/drawing/2014/main" id="{5E9C23D3-A597-4FC8-9334-D3B9CD49FA39}"/>
              </a:ext>
            </a:extLst>
          </p:cNvPr>
          <p:cNvSpPr>
            <a:spLocks noGrp="1"/>
          </p:cNvSpPr>
          <p:nvPr>
            <p:ph type="pic" sz="quarter" idx="16" hasCustomPrompt="1"/>
          </p:nvPr>
        </p:nvSpPr>
        <p:spPr>
          <a:xfrm>
            <a:off x="8301600"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19" name="Picture Placeholder 9">
            <a:extLst>
              <a:ext uri="{FF2B5EF4-FFF2-40B4-BE49-F238E27FC236}">
                <a16:creationId xmlns:a16="http://schemas.microsoft.com/office/drawing/2014/main" id="{3942C788-A905-43D3-AD7E-EA06F32F6245}"/>
              </a:ext>
            </a:extLst>
          </p:cNvPr>
          <p:cNvSpPr>
            <a:spLocks noGrp="1"/>
          </p:cNvSpPr>
          <p:nvPr>
            <p:ph type="pic" sz="quarter" idx="17" hasCustomPrompt="1"/>
          </p:nvPr>
        </p:nvSpPr>
        <p:spPr>
          <a:xfrm>
            <a:off x="8301600"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0" name="Picture Placeholder 9">
            <a:extLst>
              <a:ext uri="{FF2B5EF4-FFF2-40B4-BE49-F238E27FC236}">
                <a16:creationId xmlns:a16="http://schemas.microsoft.com/office/drawing/2014/main" id="{EF4B4449-340A-475E-B4E9-ABBD867A4EA0}"/>
              </a:ext>
            </a:extLst>
          </p:cNvPr>
          <p:cNvSpPr>
            <a:spLocks noGrp="1"/>
          </p:cNvSpPr>
          <p:nvPr>
            <p:ph type="pic" sz="quarter" idx="18" hasCustomPrompt="1"/>
          </p:nvPr>
        </p:nvSpPr>
        <p:spPr>
          <a:xfrm>
            <a:off x="4993381" y="956886"/>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1" name="Picture Placeholder 9">
            <a:extLst>
              <a:ext uri="{FF2B5EF4-FFF2-40B4-BE49-F238E27FC236}">
                <a16:creationId xmlns:a16="http://schemas.microsoft.com/office/drawing/2014/main" id="{AA05FC8E-2316-4F89-9699-371CB0CDC247}"/>
              </a:ext>
            </a:extLst>
          </p:cNvPr>
          <p:cNvSpPr>
            <a:spLocks noGrp="1"/>
          </p:cNvSpPr>
          <p:nvPr>
            <p:ph type="pic" sz="quarter" idx="19" hasCustomPrompt="1"/>
          </p:nvPr>
        </p:nvSpPr>
        <p:spPr>
          <a:xfrm>
            <a:off x="4993381" y="2030943"/>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2" name="Picture Placeholder 9">
            <a:extLst>
              <a:ext uri="{FF2B5EF4-FFF2-40B4-BE49-F238E27FC236}">
                <a16:creationId xmlns:a16="http://schemas.microsoft.com/office/drawing/2014/main" id="{78AA5EB6-A1C9-413A-8370-A512D059970F}"/>
              </a:ext>
            </a:extLst>
          </p:cNvPr>
          <p:cNvSpPr>
            <a:spLocks noGrp="1"/>
          </p:cNvSpPr>
          <p:nvPr>
            <p:ph type="pic" sz="quarter" idx="20" hasCustomPrompt="1"/>
          </p:nvPr>
        </p:nvSpPr>
        <p:spPr>
          <a:xfrm>
            <a:off x="4993381" y="3105000"/>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3" name="Picture Placeholder 9">
            <a:extLst>
              <a:ext uri="{FF2B5EF4-FFF2-40B4-BE49-F238E27FC236}">
                <a16:creationId xmlns:a16="http://schemas.microsoft.com/office/drawing/2014/main" id="{F14434DF-0C80-4105-9F94-A1DA76B2BB81}"/>
              </a:ext>
            </a:extLst>
          </p:cNvPr>
          <p:cNvSpPr>
            <a:spLocks noGrp="1"/>
          </p:cNvSpPr>
          <p:nvPr>
            <p:ph type="pic" sz="quarter" idx="21" hasCustomPrompt="1"/>
          </p:nvPr>
        </p:nvSpPr>
        <p:spPr>
          <a:xfrm>
            <a:off x="4993381" y="4179057"/>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
        <p:nvSpPr>
          <p:cNvPr id="24" name="Picture Placeholder 9">
            <a:extLst>
              <a:ext uri="{FF2B5EF4-FFF2-40B4-BE49-F238E27FC236}">
                <a16:creationId xmlns:a16="http://schemas.microsoft.com/office/drawing/2014/main" id="{D6866B42-0A78-4801-9899-CE9B41B41829}"/>
              </a:ext>
            </a:extLst>
          </p:cNvPr>
          <p:cNvSpPr>
            <a:spLocks noGrp="1"/>
          </p:cNvSpPr>
          <p:nvPr>
            <p:ph type="pic" sz="quarter" idx="22" hasCustomPrompt="1"/>
          </p:nvPr>
        </p:nvSpPr>
        <p:spPr>
          <a:xfrm>
            <a:off x="4993381" y="5253115"/>
            <a:ext cx="648000" cy="648000"/>
          </a:xfrm>
          <a:prstGeom prst="ellipse">
            <a:avLst/>
          </a:prstGeom>
          <a:solidFill>
            <a:schemeClr val="accent1"/>
          </a:solidFill>
        </p:spPr>
        <p:txBody>
          <a:bodyPr tIns="252000"/>
          <a:lstStyle>
            <a:lvl1pPr>
              <a:defRPr lang="fr-FR" sz="600">
                <a:latin typeface="Arial" panose="020B0604020202020204" pitchFamily="34" charset="0"/>
              </a:defRPr>
            </a:lvl1pPr>
          </a:lstStyle>
          <a:p>
            <a:pPr marL="0" lvl="0" indent="0" algn="ctr">
              <a:buNone/>
            </a:pPr>
            <a:r>
              <a:rPr lang="fr-FR" dirty="0"/>
              <a:t>Picture</a:t>
            </a:r>
          </a:p>
        </p:txBody>
      </p:sp>
    </p:spTree>
    <p:extLst>
      <p:ext uri="{BB962C8B-B14F-4D97-AF65-F5344CB8AC3E}">
        <p14:creationId xmlns:p14="http://schemas.microsoft.com/office/powerpoint/2010/main" val="31704071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Empty">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A8F45E0A-A360-4F2B-AD76-BF2489A17320}"/>
              </a:ext>
            </a:extLst>
          </p:cNvPr>
          <p:cNvSpPr>
            <a:spLocks noGrp="1"/>
          </p:cNvSpPr>
          <p:nvPr>
            <p:ph type="pic" sz="quarter" idx="10" hasCustomPrompt="1"/>
          </p:nvPr>
        </p:nvSpPr>
        <p:spPr>
          <a:xfrm rot="1440000">
            <a:off x="6803447" y="958146"/>
            <a:ext cx="1883916" cy="7379204"/>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fov="3300000">
              <a:rot lat="0" lon="30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Picture</a:t>
            </a:r>
          </a:p>
        </p:txBody>
      </p:sp>
    </p:spTree>
    <p:extLst>
      <p:ext uri="{BB962C8B-B14F-4D97-AF65-F5344CB8AC3E}">
        <p14:creationId xmlns:p14="http://schemas.microsoft.com/office/powerpoint/2010/main" val="2361691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3520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3446BA83-816A-46CD-8C65-AB93755AB4E7}"/>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FF27AC69-8E3B-4501-9A2F-FA2E4E953F6B}"/>
              </a:ext>
            </a:extLst>
          </p:cNvPr>
          <p:cNvSpPr/>
          <p:nvPr userDrawn="1"/>
        </p:nvSpPr>
        <p:spPr>
          <a:xfrm>
            <a:off x="0" y="0"/>
            <a:ext cx="12192000" cy="6858000"/>
          </a:xfrm>
          <a:prstGeom prst="rect">
            <a:avLst/>
          </a:prstGeom>
          <a:solidFill>
            <a:srgbClr val="000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grpSp>
        <p:nvGrpSpPr>
          <p:cNvPr id="2" name="Group 1">
            <a:extLst>
              <a:ext uri="{FF2B5EF4-FFF2-40B4-BE49-F238E27FC236}">
                <a16:creationId xmlns:a16="http://schemas.microsoft.com/office/drawing/2014/main" id="{D79AB743-22E3-4CAA-BED0-6EAB007C6F88}"/>
              </a:ext>
            </a:extLst>
          </p:cNvPr>
          <p:cNvGrpSpPr/>
          <p:nvPr userDrawn="1"/>
        </p:nvGrpSpPr>
        <p:grpSpPr>
          <a:xfrm>
            <a:off x="5250180" y="4146605"/>
            <a:ext cx="1691640" cy="425104"/>
            <a:chOff x="7641302" y="5435575"/>
            <a:chExt cx="1691640" cy="425104"/>
          </a:xfrm>
        </p:grpSpPr>
        <p:sp>
          <p:nvSpPr>
            <p:cNvPr id="19" name="Rectangle: Rounded Corners 18">
              <a:extLst>
                <a:ext uri="{FF2B5EF4-FFF2-40B4-BE49-F238E27FC236}">
                  <a16:creationId xmlns:a16="http://schemas.microsoft.com/office/drawing/2014/main" id="{0FAAD364-CC01-4DB6-9EDD-DFE1AB2147CA}"/>
                </a:ext>
              </a:extLst>
            </p:cNvPr>
            <p:cNvSpPr/>
            <p:nvPr/>
          </p:nvSpPr>
          <p:spPr>
            <a:xfrm>
              <a:off x="7641302" y="5435575"/>
              <a:ext cx="1691640" cy="425104"/>
            </a:xfrm>
            <a:prstGeom prst="roundRect">
              <a:avLst>
                <a:gd name="adj" fmla="val 0"/>
              </a:avLst>
            </a:prstGeom>
            <a:solidFill>
              <a:schemeClr val="accent1"/>
            </a:solidFill>
            <a:ln>
              <a:solidFill>
                <a:schemeClr val="accent1"/>
              </a:solidFill>
            </a:ln>
          </p:spPr>
          <p:style>
            <a:lnRef idx="1">
              <a:schemeClr val="accent1"/>
            </a:lnRef>
            <a:fillRef idx="0">
              <a:schemeClr val="accent1"/>
            </a:fillRef>
            <a:effectRef idx="0">
              <a:schemeClr val="accent1"/>
            </a:effectRef>
            <a:fontRef idx="minor">
              <a:schemeClr val="tx1"/>
            </a:fontRef>
          </p:style>
          <p:txBody>
            <a:bodyPr lIns="0" tIns="0" rIns="252000" bIns="0" rtlCol="0" anchor="ctr"/>
            <a:lstStyle/>
            <a:p>
              <a:pPr algn="ctr"/>
              <a:r>
                <a:rPr lang="fr-FR" sz="1100" spc="100" baseline="0" dirty="0" err="1">
                  <a:solidFill>
                    <a:schemeClr val="tx1"/>
                  </a:solidFill>
                  <a:latin typeface="Arial" panose="020B0604020202020204" pitchFamily="34" charset="0"/>
                </a:rPr>
                <a:t>visit</a:t>
              </a:r>
              <a:r>
                <a:rPr lang="fr-FR" sz="1100" spc="100" baseline="0" dirty="0">
                  <a:solidFill>
                    <a:schemeClr val="tx1"/>
                  </a:solidFill>
                  <a:latin typeface="Arial" panose="020B0604020202020204" pitchFamily="34" charset="0"/>
                </a:rPr>
                <a:t> us</a:t>
              </a:r>
            </a:p>
          </p:txBody>
        </p:sp>
        <p:sp>
          <p:nvSpPr>
            <p:cNvPr id="21" name="Graphic 30">
              <a:extLst>
                <a:ext uri="{FF2B5EF4-FFF2-40B4-BE49-F238E27FC236}">
                  <a16:creationId xmlns:a16="http://schemas.microsoft.com/office/drawing/2014/main" id="{DA2EB7B7-D6F7-4C8F-93B8-20234A9EE0BB}"/>
                </a:ext>
              </a:extLst>
            </p:cNvPr>
            <p:cNvSpPr/>
            <p:nvPr/>
          </p:nvSpPr>
          <p:spPr>
            <a:xfrm>
              <a:off x="8943182" y="5579170"/>
              <a:ext cx="79476" cy="137914"/>
            </a:xfrm>
            <a:custGeom>
              <a:avLst/>
              <a:gdLst>
                <a:gd name="connsiteX0" fmla="*/ 33604 w 323850"/>
                <a:gd name="connsiteY0" fmla="*/ 558660 h 561975"/>
                <a:gd name="connsiteX1" fmla="*/ 7144 w 323850"/>
                <a:gd name="connsiteY1" fmla="*/ 531257 h 561975"/>
                <a:gd name="connsiteX2" fmla="*/ 268910 w 323850"/>
                <a:gd name="connsiteY2" fmla="*/ 278511 h 561975"/>
                <a:gd name="connsiteX3" fmla="*/ 7391 w 323850"/>
                <a:gd name="connsiteY3" fmla="*/ 35033 h 561975"/>
                <a:gd name="connsiteX4" fmla="*/ 33357 w 323850"/>
                <a:gd name="connsiteY4" fmla="*/ 7144 h 561975"/>
                <a:gd name="connsiteX5" fmla="*/ 324288 w 323850"/>
                <a:gd name="connsiteY5" fmla="*/ 278016 h 561975"/>
                <a:gd name="connsiteX6" fmla="*/ 33604 w 323850"/>
                <a:gd name="connsiteY6" fmla="*/ 55866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3850" h="561975">
                  <a:moveTo>
                    <a:pt x="33604" y="558660"/>
                  </a:moveTo>
                  <a:lnTo>
                    <a:pt x="7144" y="531257"/>
                  </a:lnTo>
                  <a:lnTo>
                    <a:pt x="268910" y="278511"/>
                  </a:lnTo>
                  <a:lnTo>
                    <a:pt x="7391" y="35033"/>
                  </a:lnTo>
                  <a:lnTo>
                    <a:pt x="33357" y="7144"/>
                  </a:lnTo>
                  <a:lnTo>
                    <a:pt x="324288" y="278016"/>
                  </a:lnTo>
                  <a:lnTo>
                    <a:pt x="33604" y="558660"/>
                  </a:lnTo>
                </a:path>
              </a:pathLst>
            </a:custGeom>
            <a:solidFill>
              <a:schemeClr val="bg1"/>
            </a:solidFill>
            <a:ln w="9525" cap="flat">
              <a:solidFill>
                <a:schemeClr val="tx1"/>
              </a:solidFill>
              <a:prstDash val="solid"/>
              <a:miter/>
            </a:ln>
          </p:spPr>
          <p:txBody>
            <a:bodyPr rtlCol="0" anchor="ctr"/>
            <a:lstStyle/>
            <a:p>
              <a:endParaRPr lang="fr-FR" dirty="0">
                <a:latin typeface="Arial" panose="020B0604020202020204" pitchFamily="34" charset="0"/>
              </a:endParaRPr>
            </a:p>
          </p:txBody>
        </p:sp>
      </p:grpSp>
      <p:sp>
        <p:nvSpPr>
          <p:cNvPr id="22" name="Rectangle 21">
            <a:hlinkClick r:id="rId3"/>
            <a:extLst>
              <a:ext uri="{FF2B5EF4-FFF2-40B4-BE49-F238E27FC236}">
                <a16:creationId xmlns:a16="http://schemas.microsoft.com/office/drawing/2014/main" id="{AB89052F-50A1-4BC9-8E02-36EC129B12F8}"/>
              </a:ext>
            </a:extLst>
          </p:cNvPr>
          <p:cNvSpPr/>
          <p:nvPr userDrawn="1"/>
        </p:nvSpPr>
        <p:spPr>
          <a:xfrm>
            <a:off x="5207000" y="4114855"/>
            <a:ext cx="1778000" cy="511018"/>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Arial" panose="020B0604020202020204" pitchFamily="34" charset="0"/>
            </a:endParaRPr>
          </a:p>
        </p:txBody>
      </p:sp>
      <p:sp>
        <p:nvSpPr>
          <p:cNvPr id="8" name="Rectangle 7">
            <a:extLst>
              <a:ext uri="{FF2B5EF4-FFF2-40B4-BE49-F238E27FC236}">
                <a16:creationId xmlns:a16="http://schemas.microsoft.com/office/drawing/2014/main" id="{60C311A9-D5EE-4491-885B-DF9302BF251A}"/>
              </a:ext>
            </a:extLst>
          </p:cNvPr>
          <p:cNvSpPr/>
          <p:nvPr userDrawn="1"/>
        </p:nvSpPr>
        <p:spPr>
          <a:xfrm>
            <a:off x="3375660" y="3512065"/>
            <a:ext cx="5440680" cy="428698"/>
          </a:xfrm>
          <a:prstGeom prst="rect">
            <a:avLst/>
          </a:prstGeom>
          <a:noFill/>
        </p:spPr>
        <p:txBody>
          <a:bodyPr wrap="square" lIns="0" tIns="0" rIns="0" bIns="0" rtlCol="0" anchor="ctr">
            <a:noAutofit/>
          </a:bodyPr>
          <a:lstStyle/>
          <a:p>
            <a:pPr algn="ctr">
              <a:lnSpc>
                <a:spcPct val="100000"/>
              </a:lnSpc>
              <a:spcAft>
                <a:spcPts val="600"/>
              </a:spcAft>
            </a:pPr>
            <a:r>
              <a:rPr lang="fr-FR" sz="1400" dirty="0">
                <a:solidFill>
                  <a:schemeClr val="tx1"/>
                </a:solidFill>
                <a:latin typeface="Arial" panose="020B0604020202020204" pitchFamily="34" charset="0"/>
                <a:cs typeface="Segoe UI Light" panose="020B0502040204020203" pitchFamily="34" charset="0"/>
              </a:rPr>
              <a:t>A free presentation Template made by </a:t>
            </a:r>
            <a:r>
              <a:rPr lang="fr-FR" sz="1400" dirty="0" err="1">
                <a:solidFill>
                  <a:schemeClr val="tx1"/>
                </a:solidFill>
                <a:latin typeface="Arial" panose="020B0604020202020204" pitchFamily="34" charset="0"/>
                <a:cs typeface="Segoe UI Light" panose="020B0502040204020203" pitchFamily="34" charset="0"/>
              </a:rPr>
              <a:t>Slidor</a:t>
            </a:r>
            <a:r>
              <a:rPr lang="fr-FR" sz="1400" dirty="0">
                <a:solidFill>
                  <a:schemeClr val="tx1"/>
                </a:solidFill>
                <a:latin typeface="Arial" panose="020B0604020202020204"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E4C7194D-7DE2-44E9-89AF-E29A72305867}"/>
              </a:ext>
            </a:extLst>
          </p:cNvPr>
          <p:cNvGrpSpPr/>
          <p:nvPr userDrawn="1"/>
        </p:nvGrpSpPr>
        <p:grpSpPr>
          <a:xfrm>
            <a:off x="5741988" y="6280420"/>
            <a:ext cx="708025" cy="145791"/>
            <a:chOff x="5690453" y="2208090"/>
            <a:chExt cx="808860" cy="166554"/>
          </a:xfrm>
        </p:grpSpPr>
        <p:sp>
          <p:nvSpPr>
            <p:cNvPr id="10" name="Freeform: Shape 9">
              <a:extLst>
                <a:ext uri="{FF2B5EF4-FFF2-40B4-BE49-F238E27FC236}">
                  <a16:creationId xmlns:a16="http://schemas.microsoft.com/office/drawing/2014/main" id="{E7923F90-C7F5-4957-8E42-1B5A2C22CF63}"/>
                </a:ext>
              </a:extLst>
            </p:cNvPr>
            <p:cNvSpPr/>
            <p:nvPr/>
          </p:nvSpPr>
          <p:spPr>
            <a:xfrm>
              <a:off x="5690453" y="2208090"/>
              <a:ext cx="175681" cy="166554"/>
            </a:xfrm>
            <a:custGeom>
              <a:avLst/>
              <a:gdLst>
                <a:gd name="connsiteX0" fmla="*/ 727520 w 733425"/>
                <a:gd name="connsiteY0" fmla="*/ 349758 h 695325"/>
                <a:gd name="connsiteX1" fmla="*/ 728091 w 733425"/>
                <a:gd name="connsiteY1" fmla="*/ 349472 h 695325"/>
                <a:gd name="connsiteX2" fmla="*/ 650748 w 733425"/>
                <a:gd name="connsiteY2" fmla="*/ 303276 h 695325"/>
                <a:gd name="connsiteX3" fmla="*/ 161258 w 733425"/>
                <a:gd name="connsiteY3" fmla="*/ 7144 h 695325"/>
                <a:gd name="connsiteX4" fmla="*/ 11240 w 733425"/>
                <a:gd name="connsiteY4" fmla="*/ 51530 h 695325"/>
                <a:gd name="connsiteX5" fmla="*/ 505968 w 733425"/>
                <a:gd name="connsiteY5" fmla="*/ 349282 h 695325"/>
                <a:gd name="connsiteX6" fmla="*/ 7144 w 733425"/>
                <a:gd name="connsiteY6" fmla="*/ 645605 h 695325"/>
                <a:gd name="connsiteX7" fmla="*/ 161258 w 733425"/>
                <a:gd name="connsiteY7" fmla="*/ 692372 h 695325"/>
                <a:gd name="connsiteX8" fmla="*/ 270605 w 733425"/>
                <a:gd name="connsiteY8" fmla="*/ 626174 h 695325"/>
                <a:gd name="connsiteX9" fmla="*/ 650653 w 733425"/>
                <a:gd name="connsiteY9" fmla="*/ 396240 h 695325"/>
                <a:gd name="connsiteX10" fmla="*/ 728091 w 733425"/>
                <a:gd name="connsiteY10" fmla="*/ 350139 h 695325"/>
                <a:gd name="connsiteX11" fmla="*/ 727520 w 733425"/>
                <a:gd name="connsiteY11" fmla="*/ 349758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33425" h="695325">
                  <a:moveTo>
                    <a:pt x="727520" y="349758"/>
                  </a:moveTo>
                  <a:lnTo>
                    <a:pt x="728091" y="349472"/>
                  </a:lnTo>
                  <a:lnTo>
                    <a:pt x="650748" y="303276"/>
                  </a:lnTo>
                  <a:lnTo>
                    <a:pt x="161258" y="7144"/>
                  </a:lnTo>
                  <a:lnTo>
                    <a:pt x="11240" y="51530"/>
                  </a:lnTo>
                  <a:lnTo>
                    <a:pt x="505968" y="349282"/>
                  </a:lnTo>
                  <a:lnTo>
                    <a:pt x="7144" y="645605"/>
                  </a:lnTo>
                  <a:lnTo>
                    <a:pt x="161258" y="692372"/>
                  </a:lnTo>
                  <a:lnTo>
                    <a:pt x="270605" y="626174"/>
                  </a:lnTo>
                  <a:lnTo>
                    <a:pt x="650653" y="396240"/>
                  </a:lnTo>
                  <a:lnTo>
                    <a:pt x="728091" y="350139"/>
                  </a:lnTo>
                  <a:lnTo>
                    <a:pt x="727520" y="349758"/>
                  </a:lnTo>
                  <a:close/>
                </a:path>
              </a:pathLst>
            </a:custGeom>
            <a:solidFill>
              <a:srgbClr val="F04C3B"/>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1" name="Freeform: Shape 10">
              <a:extLst>
                <a:ext uri="{FF2B5EF4-FFF2-40B4-BE49-F238E27FC236}">
                  <a16:creationId xmlns:a16="http://schemas.microsoft.com/office/drawing/2014/main" id="{1A91D39A-3051-4BF8-9AD2-6A54CECBDBDA}"/>
                </a:ext>
              </a:extLst>
            </p:cNvPr>
            <p:cNvSpPr/>
            <p:nvPr/>
          </p:nvSpPr>
          <p:spPr>
            <a:xfrm>
              <a:off x="5782811" y="2290112"/>
              <a:ext cx="57039" cy="34223"/>
            </a:xfrm>
            <a:custGeom>
              <a:avLst/>
              <a:gdLst>
                <a:gd name="connsiteX0" fmla="*/ 120777 w 238125"/>
                <a:gd name="connsiteY0" fmla="*/ 7144 h 142875"/>
                <a:gd name="connsiteX1" fmla="*/ 231648 w 238125"/>
                <a:gd name="connsiteY1" fmla="*/ 73819 h 142875"/>
                <a:gd name="connsiteX2" fmla="*/ 120682 w 238125"/>
                <a:gd name="connsiteY2" fmla="*/ 141256 h 142875"/>
                <a:gd name="connsiteX3" fmla="*/ 7144 w 238125"/>
                <a:gd name="connsiteY3" fmla="*/ 74200 h 142875"/>
                <a:gd name="connsiteX4" fmla="*/ 120777 w 238125"/>
                <a:gd name="connsiteY4" fmla="*/ 7144 h 142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 h="142875">
                  <a:moveTo>
                    <a:pt x="120777" y="7144"/>
                  </a:moveTo>
                  <a:lnTo>
                    <a:pt x="231648" y="73819"/>
                  </a:lnTo>
                  <a:lnTo>
                    <a:pt x="120682" y="141256"/>
                  </a:lnTo>
                  <a:lnTo>
                    <a:pt x="7144" y="74200"/>
                  </a:lnTo>
                  <a:lnTo>
                    <a:pt x="120777" y="7144"/>
                  </a:lnTo>
                  <a:close/>
                </a:path>
              </a:pathLst>
            </a:custGeom>
            <a:solidFill>
              <a:srgbClr val="010101">
                <a:alpha val="30000"/>
              </a:srgbClr>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2" name="Freeform: Shape 11">
              <a:extLst>
                <a:ext uri="{FF2B5EF4-FFF2-40B4-BE49-F238E27FC236}">
                  <a16:creationId xmlns:a16="http://schemas.microsoft.com/office/drawing/2014/main" id="{F85F7B6D-1347-40FE-A80A-D5BD017DF9CD}"/>
                </a:ext>
              </a:extLst>
            </p:cNvPr>
            <p:cNvSpPr/>
            <p:nvPr userDrawn="1"/>
          </p:nvSpPr>
          <p:spPr>
            <a:xfrm>
              <a:off x="6028923" y="2241355"/>
              <a:ext cx="70729" cy="100388"/>
            </a:xfrm>
            <a:custGeom>
              <a:avLst/>
              <a:gdLst>
                <a:gd name="connsiteX0" fmla="*/ 7144 w 295275"/>
                <a:gd name="connsiteY0" fmla="*/ 50483 h 419100"/>
                <a:gd name="connsiteX1" fmla="*/ 78772 w 295275"/>
                <a:gd name="connsiteY1" fmla="*/ 7144 h 419100"/>
                <a:gd name="connsiteX2" fmla="*/ 78772 w 295275"/>
                <a:gd name="connsiteY2" fmla="*/ 349472 h 419100"/>
                <a:gd name="connsiteX3" fmla="*/ 292989 w 295275"/>
                <a:gd name="connsiteY3" fmla="*/ 349472 h 419100"/>
                <a:gd name="connsiteX4" fmla="*/ 292989 w 295275"/>
                <a:gd name="connsiteY4" fmla="*/ 414623 h 419100"/>
                <a:gd name="connsiteX5" fmla="*/ 7239 w 295275"/>
                <a:gd name="connsiteY5" fmla="*/ 414623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275" h="419100">
                  <a:moveTo>
                    <a:pt x="7144" y="50483"/>
                  </a:moveTo>
                  <a:lnTo>
                    <a:pt x="78772" y="7144"/>
                  </a:lnTo>
                  <a:lnTo>
                    <a:pt x="78772" y="349472"/>
                  </a:lnTo>
                  <a:lnTo>
                    <a:pt x="292989" y="349472"/>
                  </a:lnTo>
                  <a:lnTo>
                    <a:pt x="292989" y="414623"/>
                  </a:lnTo>
                  <a:lnTo>
                    <a:pt x="7239"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3" name="Freeform: Shape 12">
              <a:extLst>
                <a:ext uri="{FF2B5EF4-FFF2-40B4-BE49-F238E27FC236}">
                  <a16:creationId xmlns:a16="http://schemas.microsoft.com/office/drawing/2014/main" id="{876C7694-BEEB-45BD-8514-3A1381390988}"/>
                </a:ext>
              </a:extLst>
            </p:cNvPr>
            <p:cNvSpPr/>
            <p:nvPr userDrawn="1"/>
          </p:nvSpPr>
          <p:spPr>
            <a:xfrm>
              <a:off x="6123197" y="2241355"/>
              <a:ext cx="20534" cy="100388"/>
            </a:xfrm>
            <a:custGeom>
              <a:avLst/>
              <a:gdLst>
                <a:gd name="connsiteX0" fmla="*/ 7144 w 85725"/>
                <a:gd name="connsiteY0" fmla="*/ 51721 h 419100"/>
                <a:gd name="connsiteX1" fmla="*/ 78772 w 85725"/>
                <a:gd name="connsiteY1" fmla="*/ 7144 h 419100"/>
                <a:gd name="connsiteX2" fmla="*/ 78772 w 85725"/>
                <a:gd name="connsiteY2" fmla="*/ 414623 h 419100"/>
                <a:gd name="connsiteX3" fmla="*/ 7144 w 85725"/>
                <a:gd name="connsiteY3" fmla="*/ 414623 h 419100"/>
              </a:gdLst>
              <a:ahLst/>
              <a:cxnLst>
                <a:cxn ang="0">
                  <a:pos x="connsiteX0" y="connsiteY0"/>
                </a:cxn>
                <a:cxn ang="0">
                  <a:pos x="connsiteX1" y="connsiteY1"/>
                </a:cxn>
                <a:cxn ang="0">
                  <a:pos x="connsiteX2" y="connsiteY2"/>
                </a:cxn>
                <a:cxn ang="0">
                  <a:pos x="connsiteX3" y="connsiteY3"/>
                </a:cxn>
              </a:cxnLst>
              <a:rect l="l" t="t" r="r" b="b"/>
              <a:pathLst>
                <a:path w="85725" h="419100">
                  <a:moveTo>
                    <a:pt x="7144" y="51721"/>
                  </a:moveTo>
                  <a:lnTo>
                    <a:pt x="78772" y="7144"/>
                  </a:lnTo>
                  <a:lnTo>
                    <a:pt x="78772" y="414623"/>
                  </a:lnTo>
                  <a:lnTo>
                    <a:pt x="7144" y="414623"/>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4" name="Freeform: Shape 13">
              <a:extLst>
                <a:ext uri="{FF2B5EF4-FFF2-40B4-BE49-F238E27FC236}">
                  <a16:creationId xmlns:a16="http://schemas.microsoft.com/office/drawing/2014/main" id="{1233C57D-BC6C-45E8-BD7C-CD3182F4BBD4}"/>
                </a:ext>
              </a:extLst>
            </p:cNvPr>
            <p:cNvSpPr/>
            <p:nvPr userDrawn="1"/>
          </p:nvSpPr>
          <p:spPr>
            <a:xfrm>
              <a:off x="6173392" y="2241351"/>
              <a:ext cx="91263" cy="100388"/>
            </a:xfrm>
            <a:custGeom>
              <a:avLst/>
              <a:gdLst>
                <a:gd name="connsiteX0" fmla="*/ 7144 w 381000"/>
                <a:gd name="connsiteY0" fmla="*/ 7160 h 419100"/>
                <a:gd name="connsiteX1" fmla="*/ 159544 w 381000"/>
                <a:gd name="connsiteY1" fmla="*/ 7160 h 419100"/>
                <a:gd name="connsiteX2" fmla="*/ 247174 w 381000"/>
                <a:gd name="connsiteY2" fmla="*/ 22590 h 419100"/>
                <a:gd name="connsiteX3" fmla="*/ 315849 w 381000"/>
                <a:gd name="connsiteY3" fmla="*/ 65357 h 419100"/>
                <a:gd name="connsiteX4" fmla="*/ 360426 w 381000"/>
                <a:gd name="connsiteY4" fmla="*/ 129746 h 419100"/>
                <a:gd name="connsiteX5" fmla="*/ 376142 w 381000"/>
                <a:gd name="connsiteY5" fmla="*/ 209756 h 419100"/>
                <a:gd name="connsiteX6" fmla="*/ 376142 w 381000"/>
                <a:gd name="connsiteY6" fmla="*/ 210899 h 419100"/>
                <a:gd name="connsiteX7" fmla="*/ 360426 w 381000"/>
                <a:gd name="connsiteY7" fmla="*/ 291290 h 419100"/>
                <a:gd name="connsiteX8" fmla="*/ 315849 w 381000"/>
                <a:gd name="connsiteY8" fmla="*/ 355870 h 419100"/>
                <a:gd name="connsiteX9" fmla="*/ 247174 w 381000"/>
                <a:gd name="connsiteY9" fmla="*/ 398923 h 419100"/>
                <a:gd name="connsiteX10" fmla="*/ 159544 w 381000"/>
                <a:gd name="connsiteY10" fmla="*/ 414639 h 419100"/>
                <a:gd name="connsiteX11" fmla="*/ 7144 w 381000"/>
                <a:gd name="connsiteY11" fmla="*/ 414639 h 419100"/>
                <a:gd name="connsiteX12" fmla="*/ 78391 w 381000"/>
                <a:gd name="connsiteY12" fmla="*/ 72787 h 419100"/>
                <a:gd name="connsiteX13" fmla="*/ 78391 w 381000"/>
                <a:gd name="connsiteY13" fmla="*/ 349869 h 419100"/>
                <a:gd name="connsiteX14" fmla="*/ 158687 w 381000"/>
                <a:gd name="connsiteY14" fmla="*/ 349869 h 419100"/>
                <a:gd name="connsiteX15" fmla="*/ 216884 w 381000"/>
                <a:gd name="connsiteY15" fmla="*/ 339677 h 419100"/>
                <a:gd name="connsiteX16" fmla="*/ 261461 w 381000"/>
                <a:gd name="connsiteY16" fmla="*/ 311102 h 419100"/>
                <a:gd name="connsiteX17" fmla="*/ 290036 w 381000"/>
                <a:gd name="connsiteY17" fmla="*/ 267478 h 419100"/>
                <a:gd name="connsiteX18" fmla="*/ 300228 w 381000"/>
                <a:gd name="connsiteY18" fmla="*/ 212518 h 419100"/>
                <a:gd name="connsiteX19" fmla="*/ 300228 w 381000"/>
                <a:gd name="connsiteY19" fmla="*/ 211280 h 419100"/>
                <a:gd name="connsiteX20" fmla="*/ 290036 w 381000"/>
                <a:gd name="connsiteY20" fmla="*/ 156035 h 419100"/>
                <a:gd name="connsiteX21" fmla="*/ 261461 w 381000"/>
                <a:gd name="connsiteY21" fmla="*/ 112030 h 419100"/>
                <a:gd name="connsiteX22" fmla="*/ 216884 w 381000"/>
                <a:gd name="connsiteY22" fmla="*/ 83455 h 419100"/>
                <a:gd name="connsiteX23" fmla="*/ 158687 w 381000"/>
                <a:gd name="connsiteY23" fmla="*/ 72977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000" h="419100">
                  <a:moveTo>
                    <a:pt x="7144" y="7160"/>
                  </a:moveTo>
                  <a:lnTo>
                    <a:pt x="159544" y="7160"/>
                  </a:lnTo>
                  <a:cubicBezTo>
                    <a:pt x="189459" y="6817"/>
                    <a:pt x="219175" y="12050"/>
                    <a:pt x="247174" y="22590"/>
                  </a:cubicBezTo>
                  <a:cubicBezTo>
                    <a:pt x="272645" y="32212"/>
                    <a:pt x="295978" y="46743"/>
                    <a:pt x="315849" y="65357"/>
                  </a:cubicBezTo>
                  <a:cubicBezTo>
                    <a:pt x="335007" y="83502"/>
                    <a:pt x="350187" y="105428"/>
                    <a:pt x="360426" y="129746"/>
                  </a:cubicBezTo>
                  <a:cubicBezTo>
                    <a:pt x="371036" y="155075"/>
                    <a:pt x="376383" y="182297"/>
                    <a:pt x="376142" y="209756"/>
                  </a:cubicBezTo>
                  <a:lnTo>
                    <a:pt x="376142" y="210899"/>
                  </a:lnTo>
                  <a:cubicBezTo>
                    <a:pt x="376371" y="238481"/>
                    <a:pt x="371025" y="265825"/>
                    <a:pt x="360426" y="291290"/>
                  </a:cubicBezTo>
                  <a:cubicBezTo>
                    <a:pt x="350257" y="315703"/>
                    <a:pt x="335070" y="337705"/>
                    <a:pt x="315849" y="355870"/>
                  </a:cubicBezTo>
                  <a:cubicBezTo>
                    <a:pt x="295967" y="374540"/>
                    <a:pt x="272642" y="389163"/>
                    <a:pt x="247174" y="398923"/>
                  </a:cubicBezTo>
                  <a:cubicBezTo>
                    <a:pt x="219219" y="409651"/>
                    <a:pt x="189485" y="414983"/>
                    <a:pt x="159544" y="414639"/>
                  </a:cubicBezTo>
                  <a:lnTo>
                    <a:pt x="7144" y="414639"/>
                  </a:lnTo>
                  <a:close/>
                  <a:moveTo>
                    <a:pt x="78391" y="72787"/>
                  </a:moveTo>
                  <a:lnTo>
                    <a:pt x="78391" y="349869"/>
                  </a:lnTo>
                  <a:lnTo>
                    <a:pt x="158687" y="349869"/>
                  </a:lnTo>
                  <a:cubicBezTo>
                    <a:pt x="178551" y="350118"/>
                    <a:pt x="198287" y="346662"/>
                    <a:pt x="216884" y="339677"/>
                  </a:cubicBezTo>
                  <a:cubicBezTo>
                    <a:pt x="233595" y="333409"/>
                    <a:pt x="248788" y="323670"/>
                    <a:pt x="261461" y="311102"/>
                  </a:cubicBezTo>
                  <a:cubicBezTo>
                    <a:pt x="273861" y="298662"/>
                    <a:pt x="283586" y="283816"/>
                    <a:pt x="290036" y="267478"/>
                  </a:cubicBezTo>
                  <a:cubicBezTo>
                    <a:pt x="296973" y="249995"/>
                    <a:pt x="300435" y="231327"/>
                    <a:pt x="300228" y="212518"/>
                  </a:cubicBezTo>
                  <a:lnTo>
                    <a:pt x="300228" y="211280"/>
                  </a:lnTo>
                  <a:cubicBezTo>
                    <a:pt x="300417" y="192381"/>
                    <a:pt x="296957" y="173623"/>
                    <a:pt x="290036" y="156035"/>
                  </a:cubicBezTo>
                  <a:cubicBezTo>
                    <a:pt x="283637" y="139559"/>
                    <a:pt x="273910" y="124578"/>
                    <a:pt x="261461" y="112030"/>
                  </a:cubicBezTo>
                  <a:cubicBezTo>
                    <a:pt x="248705" y="99567"/>
                    <a:pt x="233535" y="89843"/>
                    <a:pt x="216884" y="83455"/>
                  </a:cubicBezTo>
                  <a:cubicBezTo>
                    <a:pt x="198344" y="76236"/>
                    <a:pt x="178581" y="72678"/>
                    <a:pt x="158687" y="72977"/>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5" name="Freeform: Shape 14">
              <a:extLst>
                <a:ext uri="{FF2B5EF4-FFF2-40B4-BE49-F238E27FC236}">
                  <a16:creationId xmlns:a16="http://schemas.microsoft.com/office/drawing/2014/main" id="{E8A94DF9-BAFB-4BE4-9840-26E3AE412F1B}"/>
                </a:ext>
              </a:extLst>
            </p:cNvPr>
            <p:cNvSpPr/>
            <p:nvPr userDrawn="1"/>
          </p:nvSpPr>
          <p:spPr>
            <a:xfrm>
              <a:off x="6285233" y="2239754"/>
              <a:ext cx="104952" cy="102670"/>
            </a:xfrm>
            <a:custGeom>
              <a:avLst/>
              <a:gdLst>
                <a:gd name="connsiteX0" fmla="*/ 218983 w 438150"/>
                <a:gd name="connsiteY0" fmla="*/ 428357 h 428625"/>
                <a:gd name="connsiteX1" fmla="*/ 133258 w 438150"/>
                <a:gd name="connsiteY1" fmla="*/ 411783 h 428625"/>
                <a:gd name="connsiteX2" fmla="*/ 66583 w 438150"/>
                <a:gd name="connsiteY2" fmla="*/ 366635 h 428625"/>
                <a:gd name="connsiteX3" fmla="*/ 22864 w 438150"/>
                <a:gd name="connsiteY3" fmla="*/ 299960 h 428625"/>
                <a:gd name="connsiteX4" fmla="*/ 7147 w 438150"/>
                <a:gd name="connsiteY4" fmla="*/ 218807 h 428625"/>
                <a:gd name="connsiteX5" fmla="*/ 7147 w 438150"/>
                <a:gd name="connsiteY5" fmla="*/ 217569 h 428625"/>
                <a:gd name="connsiteX6" fmla="*/ 22864 w 438150"/>
                <a:gd name="connsiteY6" fmla="*/ 136416 h 428625"/>
                <a:gd name="connsiteX7" fmla="*/ 67155 w 438150"/>
                <a:gd name="connsiteY7" fmla="*/ 69741 h 428625"/>
                <a:gd name="connsiteX8" fmla="*/ 134687 w 438150"/>
                <a:gd name="connsiteY8" fmla="*/ 24021 h 428625"/>
                <a:gd name="connsiteX9" fmla="*/ 220888 w 438150"/>
                <a:gd name="connsiteY9" fmla="*/ 7161 h 428625"/>
                <a:gd name="connsiteX10" fmla="*/ 306613 w 438150"/>
                <a:gd name="connsiteY10" fmla="*/ 23735 h 428625"/>
                <a:gd name="connsiteX11" fmla="*/ 373288 w 438150"/>
                <a:gd name="connsiteY11" fmla="*/ 68883 h 428625"/>
                <a:gd name="connsiteX12" fmla="*/ 416913 w 438150"/>
                <a:gd name="connsiteY12" fmla="*/ 135558 h 428625"/>
                <a:gd name="connsiteX13" fmla="*/ 432629 w 438150"/>
                <a:gd name="connsiteY13" fmla="*/ 216711 h 428625"/>
                <a:gd name="connsiteX14" fmla="*/ 432629 w 438150"/>
                <a:gd name="connsiteY14" fmla="*/ 217854 h 428625"/>
                <a:gd name="connsiteX15" fmla="*/ 416913 w 438150"/>
                <a:gd name="connsiteY15" fmla="*/ 299103 h 428625"/>
                <a:gd name="connsiteX16" fmla="*/ 372717 w 438150"/>
                <a:gd name="connsiteY16" fmla="*/ 365778 h 428625"/>
                <a:gd name="connsiteX17" fmla="*/ 218983 w 438150"/>
                <a:gd name="connsiteY17" fmla="*/ 428357 h 428625"/>
                <a:gd name="connsiteX18" fmla="*/ 220222 w 438150"/>
                <a:gd name="connsiteY18" fmla="*/ 361682 h 428625"/>
                <a:gd name="connsiteX19" fmla="*/ 319091 w 438150"/>
                <a:gd name="connsiteY19" fmla="*/ 319677 h 428625"/>
                <a:gd name="connsiteX20" fmla="*/ 347666 w 438150"/>
                <a:gd name="connsiteY20" fmla="*/ 274147 h 428625"/>
                <a:gd name="connsiteX21" fmla="*/ 357858 w 438150"/>
                <a:gd name="connsiteY21" fmla="*/ 218140 h 428625"/>
                <a:gd name="connsiteX22" fmla="*/ 357858 w 438150"/>
                <a:gd name="connsiteY22" fmla="*/ 216997 h 428625"/>
                <a:gd name="connsiteX23" fmla="*/ 347666 w 438150"/>
                <a:gd name="connsiteY23" fmla="*/ 160704 h 428625"/>
                <a:gd name="connsiteX24" fmla="*/ 275181 w 438150"/>
                <a:gd name="connsiteY24" fmla="*/ 83457 h 428625"/>
                <a:gd name="connsiteX25" fmla="*/ 163738 w 438150"/>
                <a:gd name="connsiteY25" fmla="*/ 83457 h 428625"/>
                <a:gd name="connsiteX26" fmla="*/ 120304 w 438150"/>
                <a:gd name="connsiteY26" fmla="*/ 114318 h 428625"/>
                <a:gd name="connsiteX27" fmla="*/ 91729 w 438150"/>
                <a:gd name="connsiteY27" fmla="*/ 160133 h 428625"/>
                <a:gd name="connsiteX28" fmla="*/ 81537 w 438150"/>
                <a:gd name="connsiteY28" fmla="*/ 216140 h 428625"/>
                <a:gd name="connsiteX29" fmla="*/ 81538 w 438150"/>
                <a:gd name="connsiteY29" fmla="*/ 217283 h 428625"/>
                <a:gd name="connsiteX30" fmla="*/ 91729 w 438150"/>
                <a:gd name="connsiteY30" fmla="*/ 273290 h 428625"/>
                <a:gd name="connsiteX31" fmla="*/ 120304 w 438150"/>
                <a:gd name="connsiteY31" fmla="*/ 319391 h 428625"/>
                <a:gd name="connsiteX32" fmla="*/ 164310 w 438150"/>
                <a:gd name="connsiteY32" fmla="*/ 350633 h 428625"/>
                <a:gd name="connsiteX33" fmla="*/ 220222 w 438150"/>
                <a:gd name="connsiteY33" fmla="*/ 36196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8150" h="428625">
                  <a:moveTo>
                    <a:pt x="218983" y="428357"/>
                  </a:moveTo>
                  <a:cubicBezTo>
                    <a:pt x="189583" y="428674"/>
                    <a:pt x="160422" y="423037"/>
                    <a:pt x="133258" y="411783"/>
                  </a:cubicBezTo>
                  <a:cubicBezTo>
                    <a:pt x="108249" y="401324"/>
                    <a:pt x="85580" y="385974"/>
                    <a:pt x="66583" y="366635"/>
                  </a:cubicBezTo>
                  <a:cubicBezTo>
                    <a:pt x="47851" y="347434"/>
                    <a:pt x="33006" y="324794"/>
                    <a:pt x="22864" y="299960"/>
                  </a:cubicBezTo>
                  <a:cubicBezTo>
                    <a:pt x="12325" y="274210"/>
                    <a:pt x="6984" y="246630"/>
                    <a:pt x="7147" y="218807"/>
                  </a:cubicBezTo>
                  <a:lnTo>
                    <a:pt x="7147" y="217569"/>
                  </a:lnTo>
                  <a:cubicBezTo>
                    <a:pt x="6984" y="189746"/>
                    <a:pt x="12325" y="162166"/>
                    <a:pt x="22864" y="136416"/>
                  </a:cubicBezTo>
                  <a:cubicBezTo>
                    <a:pt x="33146" y="111519"/>
                    <a:pt x="48191" y="88870"/>
                    <a:pt x="67155" y="69741"/>
                  </a:cubicBezTo>
                  <a:cubicBezTo>
                    <a:pt x="86504" y="50285"/>
                    <a:pt x="109437" y="34760"/>
                    <a:pt x="134687" y="24021"/>
                  </a:cubicBezTo>
                  <a:cubicBezTo>
                    <a:pt x="161953" y="12523"/>
                    <a:pt x="191300" y="6783"/>
                    <a:pt x="220888" y="7161"/>
                  </a:cubicBezTo>
                  <a:cubicBezTo>
                    <a:pt x="250288" y="6854"/>
                    <a:pt x="279446" y="12492"/>
                    <a:pt x="306613" y="23735"/>
                  </a:cubicBezTo>
                  <a:cubicBezTo>
                    <a:pt x="331611" y="34217"/>
                    <a:pt x="354275" y="49564"/>
                    <a:pt x="373288" y="68883"/>
                  </a:cubicBezTo>
                  <a:cubicBezTo>
                    <a:pt x="392011" y="88073"/>
                    <a:pt x="406827" y="110718"/>
                    <a:pt x="416913" y="135558"/>
                  </a:cubicBezTo>
                  <a:cubicBezTo>
                    <a:pt x="427461" y="161306"/>
                    <a:pt x="432803" y="188888"/>
                    <a:pt x="432629" y="216711"/>
                  </a:cubicBezTo>
                  <a:lnTo>
                    <a:pt x="432629" y="217854"/>
                  </a:lnTo>
                  <a:cubicBezTo>
                    <a:pt x="432803" y="245709"/>
                    <a:pt x="427461" y="273322"/>
                    <a:pt x="416913" y="299103"/>
                  </a:cubicBezTo>
                  <a:cubicBezTo>
                    <a:pt x="406665" y="323995"/>
                    <a:pt x="391652" y="346644"/>
                    <a:pt x="372717" y="365778"/>
                  </a:cubicBezTo>
                  <a:cubicBezTo>
                    <a:pt x="332099" y="406653"/>
                    <a:pt x="276600" y="429244"/>
                    <a:pt x="218983" y="428357"/>
                  </a:cubicBezTo>
                  <a:close/>
                  <a:moveTo>
                    <a:pt x="220222" y="361682"/>
                  </a:moveTo>
                  <a:cubicBezTo>
                    <a:pt x="257610" y="362161"/>
                    <a:pt x="293481" y="346921"/>
                    <a:pt x="319091" y="319677"/>
                  </a:cubicBezTo>
                  <a:cubicBezTo>
                    <a:pt x="331504" y="306517"/>
                    <a:pt x="341213" y="291048"/>
                    <a:pt x="347666" y="274147"/>
                  </a:cubicBezTo>
                  <a:cubicBezTo>
                    <a:pt x="354525" y="256277"/>
                    <a:pt x="357982" y="237281"/>
                    <a:pt x="357858" y="218140"/>
                  </a:cubicBezTo>
                  <a:lnTo>
                    <a:pt x="357858" y="216997"/>
                  </a:lnTo>
                  <a:cubicBezTo>
                    <a:pt x="357948" y="197766"/>
                    <a:pt x="354493" y="178683"/>
                    <a:pt x="347666" y="160704"/>
                  </a:cubicBezTo>
                  <a:cubicBezTo>
                    <a:pt x="334823" y="126287"/>
                    <a:pt x="308712" y="98460"/>
                    <a:pt x="275181" y="83457"/>
                  </a:cubicBezTo>
                  <a:cubicBezTo>
                    <a:pt x="239636" y="68025"/>
                    <a:pt x="199283" y="68025"/>
                    <a:pt x="163738" y="83457"/>
                  </a:cubicBezTo>
                  <a:cubicBezTo>
                    <a:pt x="147300" y="90661"/>
                    <a:pt x="132516" y="101165"/>
                    <a:pt x="120304" y="114318"/>
                  </a:cubicBezTo>
                  <a:cubicBezTo>
                    <a:pt x="107954" y="127634"/>
                    <a:pt x="98256" y="143184"/>
                    <a:pt x="91729" y="160133"/>
                  </a:cubicBezTo>
                  <a:cubicBezTo>
                    <a:pt x="84886" y="178008"/>
                    <a:pt x="81429" y="197000"/>
                    <a:pt x="81537" y="216140"/>
                  </a:cubicBezTo>
                  <a:lnTo>
                    <a:pt x="81538" y="217283"/>
                  </a:lnTo>
                  <a:cubicBezTo>
                    <a:pt x="81421" y="236423"/>
                    <a:pt x="84877" y="255418"/>
                    <a:pt x="91729" y="273290"/>
                  </a:cubicBezTo>
                  <a:cubicBezTo>
                    <a:pt x="98242" y="290331"/>
                    <a:pt x="107940" y="305977"/>
                    <a:pt x="120304" y="319391"/>
                  </a:cubicBezTo>
                  <a:cubicBezTo>
                    <a:pt x="132678" y="332710"/>
                    <a:pt x="147656" y="343344"/>
                    <a:pt x="164310" y="350633"/>
                  </a:cubicBezTo>
                  <a:cubicBezTo>
                    <a:pt x="181946" y="358291"/>
                    <a:pt x="200996" y="362153"/>
                    <a:pt x="220222" y="361968"/>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6" name="Freeform: Shape 15">
              <a:extLst>
                <a:ext uri="{FF2B5EF4-FFF2-40B4-BE49-F238E27FC236}">
                  <a16:creationId xmlns:a16="http://schemas.microsoft.com/office/drawing/2014/main" id="{5F9A081A-E818-4296-AF04-3676C01030AA}"/>
                </a:ext>
              </a:extLst>
            </p:cNvPr>
            <p:cNvSpPr/>
            <p:nvPr userDrawn="1"/>
          </p:nvSpPr>
          <p:spPr>
            <a:xfrm>
              <a:off x="6414895" y="2241349"/>
              <a:ext cx="84418" cy="100388"/>
            </a:xfrm>
            <a:custGeom>
              <a:avLst/>
              <a:gdLst>
                <a:gd name="connsiteX0" fmla="*/ 7144 w 352425"/>
                <a:gd name="connsiteY0" fmla="*/ 7171 h 419100"/>
                <a:gd name="connsiteX1" fmla="*/ 188786 w 352425"/>
                <a:gd name="connsiteY1" fmla="*/ 7171 h 419100"/>
                <a:gd name="connsiteX2" fmla="*/ 256889 w 352425"/>
                <a:gd name="connsiteY2" fmla="*/ 17934 h 419100"/>
                <a:gd name="connsiteX3" fmla="*/ 306419 w 352425"/>
                <a:gd name="connsiteY3" fmla="*/ 47938 h 419100"/>
                <a:gd name="connsiteX4" fmla="*/ 331470 w 352425"/>
                <a:gd name="connsiteY4" fmla="*/ 86895 h 419100"/>
                <a:gd name="connsiteX5" fmla="*/ 340138 w 352425"/>
                <a:gd name="connsiteY5" fmla="*/ 135854 h 419100"/>
                <a:gd name="connsiteX6" fmla="*/ 340138 w 352425"/>
                <a:gd name="connsiteY6" fmla="*/ 136997 h 419100"/>
                <a:gd name="connsiteX7" fmla="*/ 313087 w 352425"/>
                <a:gd name="connsiteY7" fmla="*/ 217673 h 419100"/>
                <a:gd name="connsiteX8" fmla="*/ 243554 w 352425"/>
                <a:gd name="connsiteY8" fmla="*/ 260441 h 419100"/>
                <a:gd name="connsiteX9" fmla="*/ 353568 w 352425"/>
                <a:gd name="connsiteY9" fmla="*/ 414650 h 419100"/>
                <a:gd name="connsiteX10" fmla="*/ 268605 w 352425"/>
                <a:gd name="connsiteY10" fmla="*/ 414650 h 419100"/>
                <a:gd name="connsiteX11" fmla="*/ 168402 w 352425"/>
                <a:gd name="connsiteY11" fmla="*/ 272823 h 419100"/>
                <a:gd name="connsiteX12" fmla="*/ 78772 w 352425"/>
                <a:gd name="connsiteY12" fmla="*/ 272823 h 419100"/>
                <a:gd name="connsiteX13" fmla="*/ 78772 w 352425"/>
                <a:gd name="connsiteY13" fmla="*/ 414841 h 419100"/>
                <a:gd name="connsiteX14" fmla="*/ 7144 w 352425"/>
                <a:gd name="connsiteY14" fmla="*/ 414841 h 419100"/>
                <a:gd name="connsiteX15" fmla="*/ 183547 w 352425"/>
                <a:gd name="connsiteY15" fmla="*/ 209196 h 419100"/>
                <a:gd name="connsiteX16" fmla="*/ 244698 w 352425"/>
                <a:gd name="connsiteY16" fmla="*/ 190813 h 419100"/>
                <a:gd name="connsiteX17" fmla="*/ 267367 w 352425"/>
                <a:gd name="connsiteY17" fmla="*/ 141093 h 419100"/>
                <a:gd name="connsiteX18" fmla="*/ 267367 w 352425"/>
                <a:gd name="connsiteY18" fmla="*/ 139949 h 419100"/>
                <a:gd name="connsiteX19" fmla="*/ 245269 w 352425"/>
                <a:gd name="connsiteY19" fmla="*/ 89562 h 419100"/>
                <a:gd name="connsiteX20" fmla="*/ 182975 w 352425"/>
                <a:gd name="connsiteY20" fmla="*/ 72417 h 419100"/>
                <a:gd name="connsiteX21" fmla="*/ 78772 w 352425"/>
                <a:gd name="connsiteY21" fmla="*/ 72417 h 419100"/>
                <a:gd name="connsiteX22" fmla="*/ 78772 w 352425"/>
                <a:gd name="connsiteY22" fmla="*/ 209196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2425" h="419100">
                  <a:moveTo>
                    <a:pt x="7144" y="7171"/>
                  </a:moveTo>
                  <a:lnTo>
                    <a:pt x="188786" y="7171"/>
                  </a:lnTo>
                  <a:cubicBezTo>
                    <a:pt x="211939" y="6790"/>
                    <a:pt x="234982" y="10431"/>
                    <a:pt x="256889" y="17934"/>
                  </a:cubicBezTo>
                  <a:cubicBezTo>
                    <a:pt x="275324" y="24344"/>
                    <a:pt x="292201" y="34567"/>
                    <a:pt x="306419" y="47938"/>
                  </a:cubicBezTo>
                  <a:cubicBezTo>
                    <a:pt x="317253" y="59148"/>
                    <a:pt x="325766" y="72387"/>
                    <a:pt x="331470" y="86895"/>
                  </a:cubicBezTo>
                  <a:cubicBezTo>
                    <a:pt x="337403" y="102527"/>
                    <a:pt x="340343" y="119135"/>
                    <a:pt x="340138" y="135854"/>
                  </a:cubicBezTo>
                  <a:lnTo>
                    <a:pt x="340138" y="136997"/>
                  </a:lnTo>
                  <a:cubicBezTo>
                    <a:pt x="341579" y="166333"/>
                    <a:pt x="331921" y="195136"/>
                    <a:pt x="313087" y="217673"/>
                  </a:cubicBezTo>
                  <a:cubicBezTo>
                    <a:pt x="294505" y="238320"/>
                    <a:pt x="270363" y="253169"/>
                    <a:pt x="243554" y="260441"/>
                  </a:cubicBezTo>
                  <a:lnTo>
                    <a:pt x="353568" y="414650"/>
                  </a:lnTo>
                  <a:lnTo>
                    <a:pt x="268605" y="414650"/>
                  </a:lnTo>
                  <a:lnTo>
                    <a:pt x="168402" y="272823"/>
                  </a:lnTo>
                  <a:lnTo>
                    <a:pt x="78772" y="272823"/>
                  </a:lnTo>
                  <a:lnTo>
                    <a:pt x="78772" y="414841"/>
                  </a:lnTo>
                  <a:lnTo>
                    <a:pt x="7144" y="414841"/>
                  </a:lnTo>
                  <a:close/>
                  <a:moveTo>
                    <a:pt x="183547" y="209196"/>
                  </a:moveTo>
                  <a:cubicBezTo>
                    <a:pt x="205449" y="210374"/>
                    <a:pt x="227076" y="203873"/>
                    <a:pt x="244698" y="190813"/>
                  </a:cubicBezTo>
                  <a:cubicBezTo>
                    <a:pt x="259749" y="178802"/>
                    <a:pt x="268170" y="160332"/>
                    <a:pt x="267367" y="141093"/>
                  </a:cubicBezTo>
                  <a:lnTo>
                    <a:pt x="267367" y="139949"/>
                  </a:lnTo>
                  <a:cubicBezTo>
                    <a:pt x="268637" y="120559"/>
                    <a:pt x="260394" y="101763"/>
                    <a:pt x="245269" y="89562"/>
                  </a:cubicBezTo>
                  <a:cubicBezTo>
                    <a:pt x="226982" y="77093"/>
                    <a:pt x="205067" y="71061"/>
                    <a:pt x="182975" y="72417"/>
                  </a:cubicBezTo>
                  <a:lnTo>
                    <a:pt x="78772" y="72417"/>
                  </a:lnTo>
                  <a:lnTo>
                    <a:pt x="78772" y="209196"/>
                  </a:ln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sp>
          <p:nvSpPr>
            <p:cNvPr id="17" name="Freeform: Shape 16">
              <a:extLst>
                <a:ext uri="{FF2B5EF4-FFF2-40B4-BE49-F238E27FC236}">
                  <a16:creationId xmlns:a16="http://schemas.microsoft.com/office/drawing/2014/main" id="{2F93CB37-9F90-4482-81C5-10C26B916690}"/>
                </a:ext>
              </a:extLst>
            </p:cNvPr>
            <p:cNvSpPr/>
            <p:nvPr userDrawn="1"/>
          </p:nvSpPr>
          <p:spPr>
            <a:xfrm>
              <a:off x="5926435" y="2240983"/>
              <a:ext cx="77573" cy="102670"/>
            </a:xfrm>
            <a:custGeom>
              <a:avLst/>
              <a:gdLst>
                <a:gd name="connsiteX0" fmla="*/ 177165 w 323850"/>
                <a:gd name="connsiteY0" fmla="*/ 425606 h 428625"/>
                <a:gd name="connsiteX1" fmla="*/ 86963 w 323850"/>
                <a:gd name="connsiteY1" fmla="*/ 409605 h 428625"/>
                <a:gd name="connsiteX2" fmla="*/ 7144 w 323850"/>
                <a:gd name="connsiteY2" fmla="*/ 360455 h 428625"/>
                <a:gd name="connsiteX3" fmla="*/ 68199 w 323850"/>
                <a:gd name="connsiteY3" fmla="*/ 323784 h 428625"/>
                <a:gd name="connsiteX4" fmla="*/ 68866 w 323850"/>
                <a:gd name="connsiteY4" fmla="*/ 323784 h 428625"/>
                <a:gd name="connsiteX5" fmla="*/ 110490 w 323850"/>
                <a:gd name="connsiteY5" fmla="*/ 348263 h 428625"/>
                <a:gd name="connsiteX6" fmla="*/ 178879 w 323850"/>
                <a:gd name="connsiteY6" fmla="*/ 361980 h 428625"/>
                <a:gd name="connsiteX7" fmla="*/ 231648 w 323850"/>
                <a:gd name="connsiteY7" fmla="*/ 347692 h 428625"/>
                <a:gd name="connsiteX8" fmla="*/ 250698 w 323850"/>
                <a:gd name="connsiteY8" fmla="*/ 310735 h 428625"/>
                <a:gd name="connsiteX9" fmla="*/ 250698 w 323850"/>
                <a:gd name="connsiteY9" fmla="*/ 309592 h 428625"/>
                <a:gd name="connsiteX10" fmla="*/ 246983 w 323850"/>
                <a:gd name="connsiteY10" fmla="*/ 290066 h 428625"/>
                <a:gd name="connsiteX11" fmla="*/ 233077 w 323850"/>
                <a:gd name="connsiteY11" fmla="*/ 274349 h 428625"/>
                <a:gd name="connsiteX12" fmla="*/ 205073 w 323850"/>
                <a:gd name="connsiteY12" fmla="*/ 260348 h 428625"/>
                <a:gd name="connsiteX13" fmla="*/ 158877 w 323850"/>
                <a:gd name="connsiteY13" fmla="*/ 247584 h 428625"/>
                <a:gd name="connsiteX14" fmla="*/ 100965 w 323850"/>
                <a:gd name="connsiteY14" fmla="*/ 230439 h 428625"/>
                <a:gd name="connsiteX15" fmla="*/ 58388 w 323850"/>
                <a:gd name="connsiteY15" fmla="*/ 207103 h 428625"/>
                <a:gd name="connsiteX16" fmla="*/ 32194 w 323850"/>
                <a:gd name="connsiteY16" fmla="*/ 173670 h 428625"/>
                <a:gd name="connsiteX17" fmla="*/ 23241 w 323850"/>
                <a:gd name="connsiteY17" fmla="*/ 126045 h 428625"/>
                <a:gd name="connsiteX18" fmla="*/ 23241 w 323850"/>
                <a:gd name="connsiteY18" fmla="*/ 124902 h 428625"/>
                <a:gd name="connsiteX19" fmla="*/ 33719 w 323850"/>
                <a:gd name="connsiteY19" fmla="*/ 77277 h 428625"/>
                <a:gd name="connsiteX20" fmla="*/ 62294 w 323850"/>
                <a:gd name="connsiteY20" fmla="*/ 40034 h 428625"/>
                <a:gd name="connsiteX21" fmla="*/ 106299 w 323850"/>
                <a:gd name="connsiteY21" fmla="*/ 15841 h 428625"/>
                <a:gd name="connsiteX22" fmla="*/ 162116 w 323850"/>
                <a:gd name="connsiteY22" fmla="*/ 7173 h 428625"/>
                <a:gd name="connsiteX23" fmla="*/ 242792 w 323850"/>
                <a:gd name="connsiteY23" fmla="*/ 20222 h 428625"/>
                <a:gd name="connsiteX24" fmla="*/ 310039 w 323850"/>
                <a:gd name="connsiteY24" fmla="*/ 58322 h 428625"/>
                <a:gd name="connsiteX25" fmla="*/ 246983 w 323850"/>
                <a:gd name="connsiteY25" fmla="*/ 96422 h 428625"/>
                <a:gd name="connsiteX26" fmla="*/ 245459 w 323850"/>
                <a:gd name="connsiteY26" fmla="*/ 95660 h 428625"/>
                <a:gd name="connsiteX27" fmla="*/ 216313 w 323850"/>
                <a:gd name="connsiteY27" fmla="*/ 81563 h 428625"/>
                <a:gd name="connsiteX28" fmla="*/ 160973 w 323850"/>
                <a:gd name="connsiteY28" fmla="*/ 70800 h 428625"/>
                <a:gd name="connsiteX29" fmla="*/ 112109 w 323850"/>
                <a:gd name="connsiteY29" fmla="*/ 84707 h 428625"/>
                <a:gd name="connsiteX30" fmla="*/ 94583 w 323850"/>
                <a:gd name="connsiteY30" fmla="*/ 119092 h 428625"/>
                <a:gd name="connsiteX31" fmla="*/ 94583 w 323850"/>
                <a:gd name="connsiteY31" fmla="*/ 120235 h 428625"/>
                <a:gd name="connsiteX32" fmla="*/ 98679 w 323850"/>
                <a:gd name="connsiteY32" fmla="*/ 140904 h 428625"/>
                <a:gd name="connsiteX33" fmla="*/ 113824 w 323850"/>
                <a:gd name="connsiteY33" fmla="*/ 157192 h 428625"/>
                <a:gd name="connsiteX34" fmla="*/ 143542 w 323850"/>
                <a:gd name="connsiteY34" fmla="*/ 170908 h 428625"/>
                <a:gd name="connsiteX35" fmla="*/ 191834 w 323850"/>
                <a:gd name="connsiteY35" fmla="*/ 184338 h 428625"/>
                <a:gd name="connsiteX36" fmla="*/ 248317 w 323850"/>
                <a:gd name="connsiteY36" fmla="*/ 202340 h 428625"/>
                <a:gd name="connsiteX37" fmla="*/ 289369 w 323850"/>
                <a:gd name="connsiteY37" fmla="*/ 226534 h 428625"/>
                <a:gd name="connsiteX38" fmla="*/ 314039 w 323850"/>
                <a:gd name="connsiteY38" fmla="*/ 259681 h 428625"/>
                <a:gd name="connsiteX39" fmla="*/ 322231 w 323850"/>
                <a:gd name="connsiteY39" fmla="*/ 303591 h 428625"/>
                <a:gd name="connsiteX40" fmla="*/ 322231 w 323850"/>
                <a:gd name="connsiteY40" fmla="*/ 304829 h 428625"/>
                <a:gd name="connsiteX41" fmla="*/ 311467 w 323850"/>
                <a:gd name="connsiteY41" fmla="*/ 356074 h 428625"/>
                <a:gd name="connsiteX42" fmla="*/ 281464 w 323850"/>
                <a:gd name="connsiteY42" fmla="*/ 394174 h 428625"/>
                <a:gd name="connsiteX43" fmla="*/ 235934 w 323850"/>
                <a:gd name="connsiteY43" fmla="*/ 417224 h 428625"/>
                <a:gd name="connsiteX44" fmla="*/ 177165 w 323850"/>
                <a:gd name="connsiteY44" fmla="*/ 42560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23850" h="428625">
                  <a:moveTo>
                    <a:pt x="177165" y="425606"/>
                  </a:moveTo>
                  <a:cubicBezTo>
                    <a:pt x="146382" y="425714"/>
                    <a:pt x="115831" y="420294"/>
                    <a:pt x="86963" y="409605"/>
                  </a:cubicBezTo>
                  <a:cubicBezTo>
                    <a:pt x="57459" y="398476"/>
                    <a:pt x="30363" y="381791"/>
                    <a:pt x="7144" y="360455"/>
                  </a:cubicBezTo>
                  <a:lnTo>
                    <a:pt x="68199" y="323784"/>
                  </a:lnTo>
                  <a:cubicBezTo>
                    <a:pt x="68199" y="323784"/>
                    <a:pt x="68199" y="323784"/>
                    <a:pt x="68866" y="323784"/>
                  </a:cubicBezTo>
                  <a:cubicBezTo>
                    <a:pt x="81831" y="333400"/>
                    <a:pt x="95785" y="341606"/>
                    <a:pt x="110490" y="348263"/>
                  </a:cubicBezTo>
                  <a:cubicBezTo>
                    <a:pt x="132050" y="357652"/>
                    <a:pt x="155366" y="362328"/>
                    <a:pt x="178879" y="361980"/>
                  </a:cubicBezTo>
                  <a:cubicBezTo>
                    <a:pt x="197543" y="362973"/>
                    <a:pt x="216035" y="357966"/>
                    <a:pt x="231648" y="347692"/>
                  </a:cubicBezTo>
                  <a:cubicBezTo>
                    <a:pt x="243797" y="339350"/>
                    <a:pt x="250952" y="325470"/>
                    <a:pt x="250698" y="310735"/>
                  </a:cubicBezTo>
                  <a:lnTo>
                    <a:pt x="250698" y="309592"/>
                  </a:lnTo>
                  <a:cubicBezTo>
                    <a:pt x="250847" y="302894"/>
                    <a:pt x="249581" y="296241"/>
                    <a:pt x="246983" y="290066"/>
                  </a:cubicBezTo>
                  <a:cubicBezTo>
                    <a:pt x="243715" y="283760"/>
                    <a:pt x="238938" y="278361"/>
                    <a:pt x="233077" y="274349"/>
                  </a:cubicBezTo>
                  <a:cubicBezTo>
                    <a:pt x="224454" y="268378"/>
                    <a:pt x="215025" y="263663"/>
                    <a:pt x="205073" y="260348"/>
                  </a:cubicBezTo>
                  <a:cubicBezTo>
                    <a:pt x="189931" y="255214"/>
                    <a:pt x="174507" y="250952"/>
                    <a:pt x="158877" y="247584"/>
                  </a:cubicBezTo>
                  <a:cubicBezTo>
                    <a:pt x="139212" y="243167"/>
                    <a:pt x="119865" y="237439"/>
                    <a:pt x="100965" y="230439"/>
                  </a:cubicBezTo>
                  <a:cubicBezTo>
                    <a:pt x="85654" y="224903"/>
                    <a:pt x="71292" y="217031"/>
                    <a:pt x="58388" y="207103"/>
                  </a:cubicBezTo>
                  <a:cubicBezTo>
                    <a:pt x="47128" y="198195"/>
                    <a:pt x="38150" y="186735"/>
                    <a:pt x="32194" y="173670"/>
                  </a:cubicBezTo>
                  <a:cubicBezTo>
                    <a:pt x="25866" y="158610"/>
                    <a:pt x="22814" y="142376"/>
                    <a:pt x="23241" y="126045"/>
                  </a:cubicBezTo>
                  <a:lnTo>
                    <a:pt x="23241" y="124902"/>
                  </a:lnTo>
                  <a:cubicBezTo>
                    <a:pt x="23084" y="108439"/>
                    <a:pt x="26667" y="92155"/>
                    <a:pt x="33719" y="77277"/>
                  </a:cubicBezTo>
                  <a:cubicBezTo>
                    <a:pt x="40464" y="62958"/>
                    <a:pt x="50209" y="50257"/>
                    <a:pt x="62294" y="40034"/>
                  </a:cubicBezTo>
                  <a:cubicBezTo>
                    <a:pt x="75311" y="29275"/>
                    <a:pt x="90240" y="21067"/>
                    <a:pt x="106299" y="15841"/>
                  </a:cubicBezTo>
                  <a:cubicBezTo>
                    <a:pt x="124297" y="9886"/>
                    <a:pt x="143159" y="6957"/>
                    <a:pt x="162116" y="7173"/>
                  </a:cubicBezTo>
                  <a:cubicBezTo>
                    <a:pt x="189566" y="6737"/>
                    <a:pt x="216878" y="11155"/>
                    <a:pt x="242792" y="20222"/>
                  </a:cubicBezTo>
                  <a:cubicBezTo>
                    <a:pt x="267106" y="29234"/>
                    <a:pt x="289812" y="42098"/>
                    <a:pt x="310039" y="58322"/>
                  </a:cubicBezTo>
                  <a:lnTo>
                    <a:pt x="246983" y="96422"/>
                  </a:lnTo>
                  <a:lnTo>
                    <a:pt x="245459" y="95660"/>
                  </a:lnTo>
                  <a:cubicBezTo>
                    <a:pt x="236093" y="90271"/>
                    <a:pt x="226353" y="85560"/>
                    <a:pt x="216313" y="81563"/>
                  </a:cubicBezTo>
                  <a:cubicBezTo>
                    <a:pt x="198720" y="74484"/>
                    <a:pt x="179936" y="70831"/>
                    <a:pt x="160973" y="70800"/>
                  </a:cubicBezTo>
                  <a:cubicBezTo>
                    <a:pt x="143578" y="69748"/>
                    <a:pt x="126344" y="74653"/>
                    <a:pt x="112109" y="84707"/>
                  </a:cubicBezTo>
                  <a:cubicBezTo>
                    <a:pt x="101085" y="92690"/>
                    <a:pt x="94566" y="105481"/>
                    <a:pt x="94583" y="119092"/>
                  </a:cubicBezTo>
                  <a:lnTo>
                    <a:pt x="94583" y="120235"/>
                  </a:lnTo>
                  <a:cubicBezTo>
                    <a:pt x="94474" y="127337"/>
                    <a:pt x="95870" y="134381"/>
                    <a:pt x="98679" y="140904"/>
                  </a:cubicBezTo>
                  <a:cubicBezTo>
                    <a:pt x="102108" y="147641"/>
                    <a:pt x="107354" y="153283"/>
                    <a:pt x="113824" y="157192"/>
                  </a:cubicBezTo>
                  <a:cubicBezTo>
                    <a:pt x="123126" y="162973"/>
                    <a:pt x="133108" y="167580"/>
                    <a:pt x="143542" y="170908"/>
                  </a:cubicBezTo>
                  <a:cubicBezTo>
                    <a:pt x="155924" y="175162"/>
                    <a:pt x="172021" y="179639"/>
                    <a:pt x="191834" y="184338"/>
                  </a:cubicBezTo>
                  <a:cubicBezTo>
                    <a:pt x="211040" y="189079"/>
                    <a:pt x="229909" y="195093"/>
                    <a:pt x="248317" y="202340"/>
                  </a:cubicBezTo>
                  <a:cubicBezTo>
                    <a:pt x="263233" y="208104"/>
                    <a:pt x="277101" y="216277"/>
                    <a:pt x="289369" y="226534"/>
                  </a:cubicBezTo>
                  <a:cubicBezTo>
                    <a:pt x="300024" y="235547"/>
                    <a:pt x="308464" y="246887"/>
                    <a:pt x="314039" y="259681"/>
                  </a:cubicBezTo>
                  <a:cubicBezTo>
                    <a:pt x="319741" y="273604"/>
                    <a:pt x="322529" y="288548"/>
                    <a:pt x="322231" y="303591"/>
                  </a:cubicBezTo>
                  <a:lnTo>
                    <a:pt x="322231" y="304829"/>
                  </a:lnTo>
                  <a:cubicBezTo>
                    <a:pt x="322497" y="322498"/>
                    <a:pt x="318820" y="340005"/>
                    <a:pt x="311467" y="356074"/>
                  </a:cubicBezTo>
                  <a:cubicBezTo>
                    <a:pt x="304408" y="370837"/>
                    <a:pt x="294161" y="383850"/>
                    <a:pt x="281464" y="394174"/>
                  </a:cubicBezTo>
                  <a:cubicBezTo>
                    <a:pt x="267913" y="404717"/>
                    <a:pt x="252453" y="412544"/>
                    <a:pt x="235934" y="417224"/>
                  </a:cubicBezTo>
                  <a:cubicBezTo>
                    <a:pt x="216857" y="422865"/>
                    <a:pt x="197058" y="425688"/>
                    <a:pt x="177165" y="425606"/>
                  </a:cubicBezTo>
                  <a:close/>
                </a:path>
              </a:pathLst>
            </a:custGeom>
            <a:solidFill>
              <a:schemeClr val="tx1"/>
            </a:solidFill>
            <a:ln w="9525" cap="flat">
              <a:noFill/>
              <a:prstDash val="solid"/>
              <a:miter/>
            </a:ln>
          </p:spPr>
          <p:txBody>
            <a:bodyPr rtlCol="0" anchor="ctr"/>
            <a:lstStyle/>
            <a:p>
              <a:pPr algn="ctr"/>
              <a:endParaRPr lang="fr-FR" dirty="0">
                <a:latin typeface="Arial" panose="020B0604020202020204" pitchFamily="34" charset="0"/>
              </a:endParaRPr>
            </a:p>
          </p:txBody>
        </p:sp>
      </p:grpSp>
      <p:grpSp>
        <p:nvGrpSpPr>
          <p:cNvPr id="6" name="Group 5">
            <a:extLst>
              <a:ext uri="{FF2B5EF4-FFF2-40B4-BE49-F238E27FC236}">
                <a16:creationId xmlns:a16="http://schemas.microsoft.com/office/drawing/2014/main" id="{E16596CD-5B12-4387-BC21-F6F485DC7D1C}"/>
              </a:ext>
            </a:extLst>
          </p:cNvPr>
          <p:cNvGrpSpPr/>
          <p:nvPr userDrawn="1"/>
        </p:nvGrpSpPr>
        <p:grpSpPr>
          <a:xfrm>
            <a:off x="4458739" y="2792535"/>
            <a:ext cx="3274523" cy="684480"/>
            <a:chOff x="4458739" y="2760785"/>
            <a:chExt cx="3274523" cy="684480"/>
          </a:xfrm>
        </p:grpSpPr>
        <p:sp>
          <p:nvSpPr>
            <p:cNvPr id="27" name="Freeform: Shape 26">
              <a:extLst>
                <a:ext uri="{FF2B5EF4-FFF2-40B4-BE49-F238E27FC236}">
                  <a16:creationId xmlns:a16="http://schemas.microsoft.com/office/drawing/2014/main" id="{23637F9B-68AD-4926-B32F-CE76A971142D}"/>
                </a:ext>
              </a:extLst>
            </p:cNvPr>
            <p:cNvSpPr/>
            <p:nvPr/>
          </p:nvSpPr>
          <p:spPr>
            <a:xfrm>
              <a:off x="4458739" y="2946693"/>
              <a:ext cx="392942" cy="498572"/>
            </a:xfrm>
            <a:custGeom>
              <a:avLst/>
              <a:gdLst>
                <a:gd name="connsiteX0" fmla="*/ 299989 w 392942"/>
                <a:gd name="connsiteY0" fmla="*/ 139431 h 498572"/>
                <a:gd name="connsiteX1" fmla="*/ 202809 w 392942"/>
                <a:gd name="connsiteY1" fmla="*/ 76053 h 498572"/>
                <a:gd name="connsiteX2" fmla="*/ 109855 w 392942"/>
                <a:gd name="connsiteY2" fmla="*/ 139431 h 498572"/>
                <a:gd name="connsiteX3" fmla="*/ 185908 w 392942"/>
                <a:gd name="connsiteY3" fmla="*/ 202809 h 498572"/>
                <a:gd name="connsiteX4" fmla="*/ 261962 w 392942"/>
                <a:gd name="connsiteY4" fmla="*/ 219710 h 498572"/>
                <a:gd name="connsiteX5" fmla="*/ 392943 w 392942"/>
                <a:gd name="connsiteY5" fmla="*/ 350691 h 498572"/>
                <a:gd name="connsiteX6" fmla="*/ 194359 w 392942"/>
                <a:gd name="connsiteY6" fmla="*/ 498572 h 498572"/>
                <a:gd name="connsiteX7" fmla="*/ 0 w 392942"/>
                <a:gd name="connsiteY7" fmla="*/ 363366 h 498572"/>
                <a:gd name="connsiteX8" fmla="*/ 92954 w 392942"/>
                <a:gd name="connsiteY8" fmla="*/ 350691 h 498572"/>
                <a:gd name="connsiteX9" fmla="*/ 198584 w 392942"/>
                <a:gd name="connsiteY9" fmla="*/ 422519 h 498572"/>
                <a:gd name="connsiteX10" fmla="*/ 299989 w 392942"/>
                <a:gd name="connsiteY10" fmla="*/ 354916 h 498572"/>
                <a:gd name="connsiteX11" fmla="*/ 232386 w 392942"/>
                <a:gd name="connsiteY11" fmla="*/ 291538 h 498572"/>
                <a:gd name="connsiteX12" fmla="*/ 147882 w 392942"/>
                <a:gd name="connsiteY12" fmla="*/ 278862 h 498572"/>
                <a:gd name="connsiteX13" fmla="*/ 16901 w 392942"/>
                <a:gd name="connsiteY13" fmla="*/ 143656 h 498572"/>
                <a:gd name="connsiteX14" fmla="*/ 202809 w 392942"/>
                <a:gd name="connsiteY14" fmla="*/ 0 h 498572"/>
                <a:gd name="connsiteX15" fmla="*/ 384493 w 392942"/>
                <a:gd name="connsiteY15" fmla="*/ 122530 h 498572"/>
                <a:gd name="connsiteX16" fmla="*/ 299989 w 392942"/>
                <a:gd name="connsiteY16" fmla="*/ 139431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2942" h="498572">
                  <a:moveTo>
                    <a:pt x="299989" y="139431"/>
                  </a:moveTo>
                  <a:cubicBezTo>
                    <a:pt x="287313" y="105630"/>
                    <a:pt x="261962" y="76053"/>
                    <a:pt x="202809" y="76053"/>
                  </a:cubicBezTo>
                  <a:cubicBezTo>
                    <a:pt x="147882" y="76053"/>
                    <a:pt x="109855" y="101405"/>
                    <a:pt x="109855" y="139431"/>
                  </a:cubicBezTo>
                  <a:cubicBezTo>
                    <a:pt x="109855" y="173233"/>
                    <a:pt x="130981" y="190133"/>
                    <a:pt x="185908" y="202809"/>
                  </a:cubicBezTo>
                  <a:lnTo>
                    <a:pt x="261962" y="219710"/>
                  </a:lnTo>
                  <a:cubicBezTo>
                    <a:pt x="350691" y="240836"/>
                    <a:pt x="392943" y="283088"/>
                    <a:pt x="392943" y="350691"/>
                  </a:cubicBezTo>
                  <a:cubicBezTo>
                    <a:pt x="392943" y="439420"/>
                    <a:pt x="312664" y="498572"/>
                    <a:pt x="194359" y="498572"/>
                  </a:cubicBezTo>
                  <a:cubicBezTo>
                    <a:pt x="84504" y="498572"/>
                    <a:pt x="12676" y="452095"/>
                    <a:pt x="0" y="363366"/>
                  </a:cubicBezTo>
                  <a:lnTo>
                    <a:pt x="92954" y="350691"/>
                  </a:lnTo>
                  <a:cubicBezTo>
                    <a:pt x="105630" y="397168"/>
                    <a:pt x="139431" y="422519"/>
                    <a:pt x="198584" y="422519"/>
                  </a:cubicBezTo>
                  <a:cubicBezTo>
                    <a:pt x="261962" y="422519"/>
                    <a:pt x="299989" y="392942"/>
                    <a:pt x="299989" y="354916"/>
                  </a:cubicBezTo>
                  <a:cubicBezTo>
                    <a:pt x="299989" y="325339"/>
                    <a:pt x="278863" y="304214"/>
                    <a:pt x="232386" y="291538"/>
                  </a:cubicBezTo>
                  <a:lnTo>
                    <a:pt x="147882" y="278862"/>
                  </a:lnTo>
                  <a:cubicBezTo>
                    <a:pt x="59153" y="257736"/>
                    <a:pt x="16901" y="211259"/>
                    <a:pt x="16901" y="143656"/>
                  </a:cubicBezTo>
                  <a:cubicBezTo>
                    <a:pt x="16901" y="59153"/>
                    <a:pt x="92954" y="0"/>
                    <a:pt x="202809" y="0"/>
                  </a:cubicBezTo>
                  <a:cubicBezTo>
                    <a:pt x="308439" y="0"/>
                    <a:pt x="367592" y="50702"/>
                    <a:pt x="384493" y="122530"/>
                  </a:cubicBezTo>
                  <a:lnTo>
                    <a:pt x="299989" y="139431"/>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29" name="Freeform: Shape 28">
              <a:extLst>
                <a:ext uri="{FF2B5EF4-FFF2-40B4-BE49-F238E27FC236}">
                  <a16:creationId xmlns:a16="http://schemas.microsoft.com/office/drawing/2014/main" id="{6D24D480-1B12-4A4A-A9BE-244AF917487F}"/>
                </a:ext>
              </a:extLst>
            </p:cNvPr>
            <p:cNvSpPr/>
            <p:nvPr/>
          </p:nvSpPr>
          <p:spPr>
            <a:xfrm>
              <a:off x="4931960" y="2942468"/>
              <a:ext cx="439420" cy="502797"/>
            </a:xfrm>
            <a:custGeom>
              <a:avLst/>
              <a:gdLst>
                <a:gd name="connsiteX0" fmla="*/ 0 w 439420"/>
                <a:gd name="connsiteY0" fmla="*/ 253511 h 502797"/>
                <a:gd name="connsiteX1" fmla="*/ 223935 w 439420"/>
                <a:gd name="connsiteY1" fmla="*/ 0 h 502797"/>
                <a:gd name="connsiteX2" fmla="*/ 439420 w 439420"/>
                <a:gd name="connsiteY2" fmla="*/ 245061 h 502797"/>
                <a:gd name="connsiteX3" fmla="*/ 439420 w 439420"/>
                <a:gd name="connsiteY3" fmla="*/ 278862 h 502797"/>
                <a:gd name="connsiteX4" fmla="*/ 97179 w 439420"/>
                <a:gd name="connsiteY4" fmla="*/ 278862 h 502797"/>
                <a:gd name="connsiteX5" fmla="*/ 236611 w 439420"/>
                <a:gd name="connsiteY5" fmla="*/ 422519 h 502797"/>
                <a:gd name="connsiteX6" fmla="*/ 346466 w 439420"/>
                <a:gd name="connsiteY6" fmla="*/ 354916 h 502797"/>
                <a:gd name="connsiteX7" fmla="*/ 435195 w 439420"/>
                <a:gd name="connsiteY7" fmla="*/ 371817 h 502797"/>
                <a:gd name="connsiteX8" fmla="*/ 232386 w 439420"/>
                <a:gd name="connsiteY8" fmla="*/ 502797 h 502797"/>
                <a:gd name="connsiteX9" fmla="*/ 0 w 439420"/>
                <a:gd name="connsiteY9" fmla="*/ 253511 h 502797"/>
                <a:gd name="connsiteX10" fmla="*/ 346466 w 439420"/>
                <a:gd name="connsiteY10" fmla="*/ 211259 h 502797"/>
                <a:gd name="connsiteX11" fmla="*/ 223935 w 439420"/>
                <a:gd name="connsiteY11" fmla="*/ 84504 h 502797"/>
                <a:gd name="connsiteX12" fmla="*/ 92954 w 439420"/>
                <a:gd name="connsiteY12" fmla="*/ 211259 h 502797"/>
                <a:gd name="connsiteX13" fmla="*/ 346466 w 439420"/>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20"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5"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0" name="Freeform: Shape 29">
              <a:extLst>
                <a:ext uri="{FF2B5EF4-FFF2-40B4-BE49-F238E27FC236}">
                  <a16:creationId xmlns:a16="http://schemas.microsoft.com/office/drawing/2014/main" id="{08E8A74A-7FBC-46CD-8674-1BE63D752063}"/>
                </a:ext>
              </a:extLst>
            </p:cNvPr>
            <p:cNvSpPr/>
            <p:nvPr/>
          </p:nvSpPr>
          <p:spPr>
            <a:xfrm>
              <a:off x="5477010" y="2790361"/>
              <a:ext cx="92954" cy="646453"/>
            </a:xfrm>
            <a:custGeom>
              <a:avLst/>
              <a:gdLst>
                <a:gd name="connsiteX0" fmla="*/ 92954 w 92954"/>
                <a:gd name="connsiteY0" fmla="*/ 646454 h 646453"/>
                <a:gd name="connsiteX1" fmla="*/ 0 w 92954"/>
                <a:gd name="connsiteY1" fmla="*/ 646454 h 646453"/>
                <a:gd name="connsiteX2" fmla="*/ 0 w 92954"/>
                <a:gd name="connsiteY2" fmla="*/ 0 h 646453"/>
                <a:gd name="connsiteX3" fmla="*/ 92954 w 92954"/>
                <a:gd name="connsiteY3" fmla="*/ 0 h 646453"/>
                <a:gd name="connsiteX4" fmla="*/ 92954 w 92954"/>
                <a:gd name="connsiteY4" fmla="*/ 646454 h 646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954" h="646453">
                  <a:moveTo>
                    <a:pt x="92954" y="646454"/>
                  </a:moveTo>
                  <a:lnTo>
                    <a:pt x="0" y="646454"/>
                  </a:lnTo>
                  <a:lnTo>
                    <a:pt x="0" y="0"/>
                  </a:lnTo>
                  <a:lnTo>
                    <a:pt x="92954" y="0"/>
                  </a:lnTo>
                  <a:lnTo>
                    <a:pt x="92954" y="646454"/>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1" name="Freeform: Shape 30">
              <a:extLst>
                <a:ext uri="{FF2B5EF4-FFF2-40B4-BE49-F238E27FC236}">
                  <a16:creationId xmlns:a16="http://schemas.microsoft.com/office/drawing/2014/main" id="{4C889C49-BE11-48D3-85F2-D835ADB0C239}"/>
                </a:ext>
              </a:extLst>
            </p:cNvPr>
            <p:cNvSpPr/>
            <p:nvPr/>
          </p:nvSpPr>
          <p:spPr>
            <a:xfrm>
              <a:off x="5654468" y="2760785"/>
              <a:ext cx="299988" cy="676030"/>
            </a:xfrm>
            <a:custGeom>
              <a:avLst/>
              <a:gdLst>
                <a:gd name="connsiteX0" fmla="*/ 274638 w 299988"/>
                <a:gd name="connsiteY0" fmla="*/ 266187 h 676030"/>
                <a:gd name="connsiteX1" fmla="*/ 169008 w 299988"/>
                <a:gd name="connsiteY1" fmla="*/ 266187 h 676030"/>
                <a:gd name="connsiteX2" fmla="*/ 169008 w 299988"/>
                <a:gd name="connsiteY2" fmla="*/ 676030 h 676030"/>
                <a:gd name="connsiteX3" fmla="*/ 76054 w 299988"/>
                <a:gd name="connsiteY3" fmla="*/ 676030 h 676030"/>
                <a:gd name="connsiteX4" fmla="*/ 76054 w 299988"/>
                <a:gd name="connsiteY4" fmla="*/ 266187 h 676030"/>
                <a:gd name="connsiteX5" fmla="*/ 0 w 299988"/>
                <a:gd name="connsiteY5" fmla="*/ 266187 h 676030"/>
                <a:gd name="connsiteX6" fmla="*/ 0 w 299988"/>
                <a:gd name="connsiteY6" fmla="*/ 190133 h 676030"/>
                <a:gd name="connsiteX7" fmla="*/ 76054 w 299988"/>
                <a:gd name="connsiteY7" fmla="*/ 190133 h 676030"/>
                <a:gd name="connsiteX8" fmla="*/ 76054 w 299988"/>
                <a:gd name="connsiteY8" fmla="*/ 135206 h 676030"/>
                <a:gd name="connsiteX9" fmla="*/ 219710 w 299988"/>
                <a:gd name="connsiteY9" fmla="*/ 0 h 676030"/>
                <a:gd name="connsiteX10" fmla="*/ 299989 w 299988"/>
                <a:gd name="connsiteY10" fmla="*/ 12676 h 676030"/>
                <a:gd name="connsiteX11" fmla="*/ 278863 w 299988"/>
                <a:gd name="connsiteY11" fmla="*/ 88729 h 676030"/>
                <a:gd name="connsiteX12" fmla="*/ 236611 w 299988"/>
                <a:gd name="connsiteY12" fmla="*/ 80279 h 676030"/>
                <a:gd name="connsiteX13" fmla="*/ 173233 w 299988"/>
                <a:gd name="connsiteY13" fmla="*/ 147882 h 676030"/>
                <a:gd name="connsiteX14" fmla="*/ 173233 w 299988"/>
                <a:gd name="connsiteY14" fmla="*/ 190133 h 676030"/>
                <a:gd name="connsiteX15" fmla="*/ 278863 w 299988"/>
                <a:gd name="connsiteY15" fmla="*/ 190133 h 676030"/>
                <a:gd name="connsiteX16" fmla="*/ 278863 w 299988"/>
                <a:gd name="connsiteY16" fmla="*/ 266187 h 67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9988" h="676030">
                  <a:moveTo>
                    <a:pt x="274638" y="266187"/>
                  </a:moveTo>
                  <a:lnTo>
                    <a:pt x="169008" y="266187"/>
                  </a:lnTo>
                  <a:lnTo>
                    <a:pt x="169008" y="676030"/>
                  </a:lnTo>
                  <a:lnTo>
                    <a:pt x="76054" y="676030"/>
                  </a:lnTo>
                  <a:lnTo>
                    <a:pt x="76054" y="266187"/>
                  </a:lnTo>
                  <a:lnTo>
                    <a:pt x="0" y="266187"/>
                  </a:lnTo>
                  <a:lnTo>
                    <a:pt x="0" y="190133"/>
                  </a:lnTo>
                  <a:lnTo>
                    <a:pt x="76054" y="190133"/>
                  </a:lnTo>
                  <a:lnTo>
                    <a:pt x="76054" y="135206"/>
                  </a:lnTo>
                  <a:cubicBezTo>
                    <a:pt x="76054" y="46477"/>
                    <a:pt x="143657" y="0"/>
                    <a:pt x="219710" y="0"/>
                  </a:cubicBezTo>
                  <a:cubicBezTo>
                    <a:pt x="257737" y="0"/>
                    <a:pt x="287313" y="8450"/>
                    <a:pt x="299989" y="12676"/>
                  </a:cubicBezTo>
                  <a:lnTo>
                    <a:pt x="278863" y="88729"/>
                  </a:lnTo>
                  <a:cubicBezTo>
                    <a:pt x="270412" y="84504"/>
                    <a:pt x="257737" y="80279"/>
                    <a:pt x="236611" y="80279"/>
                  </a:cubicBezTo>
                  <a:cubicBezTo>
                    <a:pt x="190134" y="80279"/>
                    <a:pt x="173233" y="105630"/>
                    <a:pt x="173233" y="147882"/>
                  </a:cubicBezTo>
                  <a:lnTo>
                    <a:pt x="173233" y="190133"/>
                  </a:lnTo>
                  <a:lnTo>
                    <a:pt x="278863" y="190133"/>
                  </a:lnTo>
                  <a:lnTo>
                    <a:pt x="278863" y="266187"/>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2" name="Freeform: Shape 31">
              <a:extLst>
                <a:ext uri="{FF2B5EF4-FFF2-40B4-BE49-F238E27FC236}">
                  <a16:creationId xmlns:a16="http://schemas.microsoft.com/office/drawing/2014/main" id="{4A3954C3-30DA-4BC7-87B4-D794B879CB97}"/>
                </a:ext>
              </a:extLst>
            </p:cNvPr>
            <p:cNvSpPr/>
            <p:nvPr/>
          </p:nvSpPr>
          <p:spPr>
            <a:xfrm>
              <a:off x="5984033" y="2946693"/>
              <a:ext cx="447870" cy="498572"/>
            </a:xfrm>
            <a:custGeom>
              <a:avLst/>
              <a:gdLst>
                <a:gd name="connsiteX0" fmla="*/ 0 w 447870"/>
                <a:gd name="connsiteY0" fmla="*/ 249286 h 498572"/>
                <a:gd name="connsiteX1" fmla="*/ 223935 w 447870"/>
                <a:gd name="connsiteY1" fmla="*/ 0 h 498572"/>
                <a:gd name="connsiteX2" fmla="*/ 447870 w 447870"/>
                <a:gd name="connsiteY2" fmla="*/ 249286 h 498572"/>
                <a:gd name="connsiteX3" fmla="*/ 223935 w 447870"/>
                <a:gd name="connsiteY3" fmla="*/ 498572 h 498572"/>
                <a:gd name="connsiteX4" fmla="*/ 0 w 447870"/>
                <a:gd name="connsiteY4" fmla="*/ 249286 h 498572"/>
                <a:gd name="connsiteX5" fmla="*/ 354916 w 447870"/>
                <a:gd name="connsiteY5" fmla="*/ 249286 h 498572"/>
                <a:gd name="connsiteX6" fmla="*/ 223935 w 447870"/>
                <a:gd name="connsiteY6" fmla="*/ 76053 h 498572"/>
                <a:gd name="connsiteX7" fmla="*/ 92954 w 447870"/>
                <a:gd name="connsiteY7" fmla="*/ 249286 h 498572"/>
                <a:gd name="connsiteX8" fmla="*/ 223935 w 447870"/>
                <a:gd name="connsiteY8" fmla="*/ 418294 h 498572"/>
                <a:gd name="connsiteX9" fmla="*/ 354916 w 447870"/>
                <a:gd name="connsiteY9" fmla="*/ 249286 h 498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7870" h="498572">
                  <a:moveTo>
                    <a:pt x="0" y="249286"/>
                  </a:moveTo>
                  <a:cubicBezTo>
                    <a:pt x="0" y="97179"/>
                    <a:pt x="88729" y="0"/>
                    <a:pt x="223935" y="0"/>
                  </a:cubicBezTo>
                  <a:cubicBezTo>
                    <a:pt x="359141" y="0"/>
                    <a:pt x="447870" y="101405"/>
                    <a:pt x="447870" y="249286"/>
                  </a:cubicBezTo>
                  <a:cubicBezTo>
                    <a:pt x="447870" y="397168"/>
                    <a:pt x="359141" y="498572"/>
                    <a:pt x="223935" y="498572"/>
                  </a:cubicBezTo>
                  <a:cubicBezTo>
                    <a:pt x="88729" y="498572"/>
                    <a:pt x="0" y="401393"/>
                    <a:pt x="0" y="249286"/>
                  </a:cubicBezTo>
                  <a:close/>
                  <a:moveTo>
                    <a:pt x="354916" y="249286"/>
                  </a:moveTo>
                  <a:cubicBezTo>
                    <a:pt x="354916" y="156332"/>
                    <a:pt x="312664" y="76053"/>
                    <a:pt x="223935" y="76053"/>
                  </a:cubicBezTo>
                  <a:cubicBezTo>
                    <a:pt x="135206" y="76053"/>
                    <a:pt x="92954" y="156332"/>
                    <a:pt x="92954" y="249286"/>
                  </a:cubicBezTo>
                  <a:cubicBezTo>
                    <a:pt x="92954" y="342240"/>
                    <a:pt x="135206" y="418294"/>
                    <a:pt x="223935" y="418294"/>
                  </a:cubicBezTo>
                  <a:cubicBezTo>
                    <a:pt x="312664" y="422519"/>
                    <a:pt x="354916" y="342240"/>
                    <a:pt x="354916" y="249286"/>
                  </a:cubicBez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3" name="Freeform: Shape 32">
              <a:extLst>
                <a:ext uri="{FF2B5EF4-FFF2-40B4-BE49-F238E27FC236}">
                  <a16:creationId xmlns:a16="http://schemas.microsoft.com/office/drawing/2014/main" id="{20ACAA8C-5BD0-495C-823A-D796A9A4CD30}"/>
                </a:ext>
              </a:extLst>
            </p:cNvPr>
            <p:cNvSpPr/>
            <p:nvPr/>
          </p:nvSpPr>
          <p:spPr>
            <a:xfrm>
              <a:off x="6541758" y="2946693"/>
              <a:ext cx="401393" cy="490121"/>
            </a:xfrm>
            <a:custGeom>
              <a:avLst/>
              <a:gdLst>
                <a:gd name="connsiteX0" fmla="*/ 92954 w 401393"/>
                <a:gd name="connsiteY0" fmla="*/ 490122 h 490121"/>
                <a:gd name="connsiteX1" fmla="*/ 0 w 401393"/>
                <a:gd name="connsiteY1" fmla="*/ 490122 h 490121"/>
                <a:gd name="connsiteX2" fmla="*/ 0 w 401393"/>
                <a:gd name="connsiteY2" fmla="*/ 4225 h 490121"/>
                <a:gd name="connsiteX3" fmla="*/ 88729 w 401393"/>
                <a:gd name="connsiteY3" fmla="*/ 4225 h 490121"/>
                <a:gd name="connsiteX4" fmla="*/ 88729 w 401393"/>
                <a:gd name="connsiteY4" fmla="*/ 84504 h 490121"/>
                <a:gd name="connsiteX5" fmla="*/ 92954 w 401393"/>
                <a:gd name="connsiteY5" fmla="*/ 84504 h 490121"/>
                <a:gd name="connsiteX6" fmla="*/ 236611 w 401393"/>
                <a:gd name="connsiteY6" fmla="*/ 0 h 490121"/>
                <a:gd name="connsiteX7" fmla="*/ 401393 w 401393"/>
                <a:gd name="connsiteY7" fmla="*/ 181683 h 490121"/>
                <a:gd name="connsiteX8" fmla="*/ 401393 w 401393"/>
                <a:gd name="connsiteY8" fmla="*/ 490122 h 490121"/>
                <a:gd name="connsiteX9" fmla="*/ 308439 w 401393"/>
                <a:gd name="connsiteY9" fmla="*/ 490122 h 490121"/>
                <a:gd name="connsiteX10" fmla="*/ 308439 w 401393"/>
                <a:gd name="connsiteY10" fmla="*/ 194359 h 490121"/>
                <a:gd name="connsiteX11" fmla="*/ 207034 w 401393"/>
                <a:gd name="connsiteY11" fmla="*/ 80279 h 490121"/>
                <a:gd name="connsiteX12" fmla="*/ 92954 w 401393"/>
                <a:gd name="connsiteY12" fmla="*/ 202809 h 490121"/>
                <a:gd name="connsiteX13" fmla="*/ 92954 w 401393"/>
                <a:gd name="connsiteY13" fmla="*/ 490122 h 49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1393" h="490121">
                  <a:moveTo>
                    <a:pt x="92954" y="490122"/>
                  </a:moveTo>
                  <a:lnTo>
                    <a:pt x="0" y="490122"/>
                  </a:lnTo>
                  <a:lnTo>
                    <a:pt x="0" y="4225"/>
                  </a:lnTo>
                  <a:lnTo>
                    <a:pt x="88729" y="4225"/>
                  </a:lnTo>
                  <a:lnTo>
                    <a:pt x="88729" y="84504"/>
                  </a:lnTo>
                  <a:lnTo>
                    <a:pt x="92954" y="84504"/>
                  </a:lnTo>
                  <a:cubicBezTo>
                    <a:pt x="114080" y="33801"/>
                    <a:pt x="164783" y="0"/>
                    <a:pt x="236611" y="0"/>
                  </a:cubicBezTo>
                  <a:cubicBezTo>
                    <a:pt x="333790" y="0"/>
                    <a:pt x="401393" y="63378"/>
                    <a:pt x="401393" y="181683"/>
                  </a:cubicBezTo>
                  <a:lnTo>
                    <a:pt x="401393" y="490122"/>
                  </a:lnTo>
                  <a:lnTo>
                    <a:pt x="308439" y="490122"/>
                  </a:lnTo>
                  <a:lnTo>
                    <a:pt x="308439" y="194359"/>
                  </a:lnTo>
                  <a:cubicBezTo>
                    <a:pt x="308439" y="122530"/>
                    <a:pt x="270412" y="80279"/>
                    <a:pt x="207034" y="80279"/>
                  </a:cubicBezTo>
                  <a:cubicBezTo>
                    <a:pt x="139431" y="80279"/>
                    <a:pt x="92954" y="122530"/>
                    <a:pt x="92954" y="202809"/>
                  </a:cubicBezTo>
                  <a:lnTo>
                    <a:pt x="92954" y="490122"/>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4" name="Freeform: Shape 33">
              <a:extLst>
                <a:ext uri="{FF2B5EF4-FFF2-40B4-BE49-F238E27FC236}">
                  <a16:creationId xmlns:a16="http://schemas.microsoft.com/office/drawing/2014/main" id="{AB3F7D42-2165-432D-B508-6B39659BB84F}"/>
                </a:ext>
              </a:extLst>
            </p:cNvPr>
            <p:cNvSpPr/>
            <p:nvPr/>
          </p:nvSpPr>
          <p:spPr>
            <a:xfrm>
              <a:off x="7048781" y="2942468"/>
              <a:ext cx="439419" cy="502797"/>
            </a:xfrm>
            <a:custGeom>
              <a:avLst/>
              <a:gdLst>
                <a:gd name="connsiteX0" fmla="*/ 0 w 439419"/>
                <a:gd name="connsiteY0" fmla="*/ 253511 h 502797"/>
                <a:gd name="connsiteX1" fmla="*/ 223935 w 439419"/>
                <a:gd name="connsiteY1" fmla="*/ 0 h 502797"/>
                <a:gd name="connsiteX2" fmla="*/ 439420 w 439419"/>
                <a:gd name="connsiteY2" fmla="*/ 245061 h 502797"/>
                <a:gd name="connsiteX3" fmla="*/ 439420 w 439419"/>
                <a:gd name="connsiteY3" fmla="*/ 278862 h 502797"/>
                <a:gd name="connsiteX4" fmla="*/ 97179 w 439419"/>
                <a:gd name="connsiteY4" fmla="*/ 278862 h 502797"/>
                <a:gd name="connsiteX5" fmla="*/ 236611 w 439419"/>
                <a:gd name="connsiteY5" fmla="*/ 422519 h 502797"/>
                <a:gd name="connsiteX6" fmla="*/ 346466 w 439419"/>
                <a:gd name="connsiteY6" fmla="*/ 354916 h 502797"/>
                <a:gd name="connsiteX7" fmla="*/ 435195 w 439419"/>
                <a:gd name="connsiteY7" fmla="*/ 371817 h 502797"/>
                <a:gd name="connsiteX8" fmla="*/ 232386 w 439419"/>
                <a:gd name="connsiteY8" fmla="*/ 502797 h 502797"/>
                <a:gd name="connsiteX9" fmla="*/ 0 w 439419"/>
                <a:gd name="connsiteY9" fmla="*/ 253511 h 502797"/>
                <a:gd name="connsiteX10" fmla="*/ 346466 w 439419"/>
                <a:gd name="connsiteY10" fmla="*/ 211259 h 502797"/>
                <a:gd name="connsiteX11" fmla="*/ 223935 w 439419"/>
                <a:gd name="connsiteY11" fmla="*/ 84504 h 502797"/>
                <a:gd name="connsiteX12" fmla="*/ 92954 w 439419"/>
                <a:gd name="connsiteY12" fmla="*/ 211259 h 502797"/>
                <a:gd name="connsiteX13" fmla="*/ 346466 w 439419"/>
                <a:gd name="connsiteY13" fmla="*/ 211259 h 502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419" h="502797">
                  <a:moveTo>
                    <a:pt x="0" y="253511"/>
                  </a:moveTo>
                  <a:cubicBezTo>
                    <a:pt x="0" y="105630"/>
                    <a:pt x="88729" y="0"/>
                    <a:pt x="223935" y="0"/>
                  </a:cubicBezTo>
                  <a:cubicBezTo>
                    <a:pt x="333790" y="0"/>
                    <a:pt x="439420" y="67603"/>
                    <a:pt x="439420" y="245061"/>
                  </a:cubicBezTo>
                  <a:lnTo>
                    <a:pt x="439420" y="278862"/>
                  </a:lnTo>
                  <a:lnTo>
                    <a:pt x="97179" y="278862"/>
                  </a:lnTo>
                  <a:cubicBezTo>
                    <a:pt x="101405" y="371817"/>
                    <a:pt x="152107" y="422519"/>
                    <a:pt x="236611" y="422519"/>
                  </a:cubicBezTo>
                  <a:cubicBezTo>
                    <a:pt x="291538" y="422519"/>
                    <a:pt x="329565" y="397168"/>
                    <a:pt x="346466" y="354916"/>
                  </a:cubicBezTo>
                  <a:lnTo>
                    <a:pt x="435195" y="371817"/>
                  </a:lnTo>
                  <a:cubicBezTo>
                    <a:pt x="414069" y="452095"/>
                    <a:pt x="338016" y="502797"/>
                    <a:pt x="232386" y="502797"/>
                  </a:cubicBezTo>
                  <a:cubicBezTo>
                    <a:pt x="88729" y="502797"/>
                    <a:pt x="0" y="405618"/>
                    <a:pt x="0" y="253511"/>
                  </a:cubicBezTo>
                  <a:close/>
                  <a:moveTo>
                    <a:pt x="346466" y="211259"/>
                  </a:moveTo>
                  <a:cubicBezTo>
                    <a:pt x="346466" y="135206"/>
                    <a:pt x="299989" y="84504"/>
                    <a:pt x="223935" y="84504"/>
                  </a:cubicBezTo>
                  <a:cubicBezTo>
                    <a:pt x="147882" y="84504"/>
                    <a:pt x="97179" y="143656"/>
                    <a:pt x="92954" y="211259"/>
                  </a:cubicBezTo>
                  <a:lnTo>
                    <a:pt x="346466" y="211259"/>
                  </a:lnTo>
                  <a:close/>
                </a:path>
              </a:pathLst>
            </a:custGeom>
            <a:solidFill>
              <a:schemeClr val="tx1"/>
            </a:solidFill>
            <a:ln w="42252" cap="flat">
              <a:noFill/>
              <a:prstDash val="solid"/>
              <a:miter/>
            </a:ln>
          </p:spPr>
          <p:txBody>
            <a:bodyPr rtlCol="0" anchor="ctr"/>
            <a:lstStyle/>
            <a:p>
              <a:endParaRPr lang="fr-FR" dirty="0">
                <a:solidFill>
                  <a:schemeClr val="bg1">
                    <a:lumMod val="95000"/>
                    <a:lumOff val="5000"/>
                  </a:schemeClr>
                </a:solidFill>
                <a:latin typeface="Arial" panose="020B0604020202020204" pitchFamily="34" charset="0"/>
              </a:endParaRPr>
            </a:p>
          </p:txBody>
        </p:sp>
        <p:sp>
          <p:nvSpPr>
            <p:cNvPr id="35" name="Freeform: Shape 34">
              <a:extLst>
                <a:ext uri="{FF2B5EF4-FFF2-40B4-BE49-F238E27FC236}">
                  <a16:creationId xmlns:a16="http://schemas.microsoft.com/office/drawing/2014/main" id="{C005C97A-6A72-4E12-9735-F76A5F0F7874}"/>
                </a:ext>
              </a:extLst>
            </p:cNvPr>
            <p:cNvSpPr/>
            <p:nvPr/>
          </p:nvSpPr>
          <p:spPr>
            <a:xfrm>
              <a:off x="7589606" y="3301609"/>
              <a:ext cx="143656" cy="143656"/>
            </a:xfrm>
            <a:custGeom>
              <a:avLst/>
              <a:gdLst>
                <a:gd name="connsiteX0" fmla="*/ 0 w 143656"/>
                <a:gd name="connsiteY0" fmla="*/ 71828 h 143656"/>
                <a:gd name="connsiteX1" fmla="*/ 71828 w 143656"/>
                <a:gd name="connsiteY1" fmla="*/ 0 h 143656"/>
                <a:gd name="connsiteX2" fmla="*/ 143657 w 143656"/>
                <a:gd name="connsiteY2" fmla="*/ 71828 h 143656"/>
                <a:gd name="connsiteX3" fmla="*/ 71828 w 143656"/>
                <a:gd name="connsiteY3" fmla="*/ 143656 h 143656"/>
                <a:gd name="connsiteX4" fmla="*/ 0 w 143656"/>
                <a:gd name="connsiteY4" fmla="*/ 71828 h 143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656" h="143656">
                  <a:moveTo>
                    <a:pt x="0" y="71828"/>
                  </a:moveTo>
                  <a:cubicBezTo>
                    <a:pt x="0" y="33802"/>
                    <a:pt x="33802" y="0"/>
                    <a:pt x="71828" y="0"/>
                  </a:cubicBezTo>
                  <a:cubicBezTo>
                    <a:pt x="109855" y="0"/>
                    <a:pt x="143657" y="33802"/>
                    <a:pt x="143657" y="71828"/>
                  </a:cubicBezTo>
                  <a:cubicBezTo>
                    <a:pt x="143657" y="109855"/>
                    <a:pt x="109855" y="143656"/>
                    <a:pt x="71828" y="143656"/>
                  </a:cubicBezTo>
                  <a:cubicBezTo>
                    <a:pt x="33802" y="139431"/>
                    <a:pt x="0" y="109855"/>
                    <a:pt x="0" y="71828"/>
                  </a:cubicBezTo>
                  <a:close/>
                </a:path>
              </a:pathLst>
            </a:custGeom>
            <a:solidFill>
              <a:schemeClr val="accent1"/>
            </a:solidFill>
            <a:ln w="42252" cap="flat">
              <a:noFill/>
              <a:prstDash val="solid"/>
              <a:miter/>
            </a:ln>
          </p:spPr>
          <p:txBody>
            <a:bodyPr rtlCol="0" anchor="ctr"/>
            <a:lstStyle/>
            <a:p>
              <a:endParaRPr lang="fr-FR" dirty="0">
                <a:latin typeface="Arial" panose="020B0604020202020204" pitchFamily="34" charset="0"/>
              </a:endParaRPr>
            </a:p>
          </p:txBody>
        </p:sp>
      </p:grpSp>
    </p:spTree>
    <p:extLst>
      <p:ext uri="{BB962C8B-B14F-4D97-AF65-F5344CB8AC3E}">
        <p14:creationId xmlns:p14="http://schemas.microsoft.com/office/powerpoint/2010/main" val="280106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Slid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E4F6C16-574B-4AFE-808B-5A5CD811A850}"/>
              </a:ext>
            </a:extLst>
          </p:cNvPr>
          <p:cNvSpPr>
            <a:spLocks noGrp="1"/>
          </p:cNvSpPr>
          <p:nvPr>
            <p:ph type="pic" sz="quarter" idx="15" hasCustomPrompt="1"/>
          </p:nvPr>
        </p:nvSpPr>
        <p:spPr>
          <a:xfrm>
            <a:off x="6600822" y="728663"/>
            <a:ext cx="2126309" cy="2694652"/>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1" name="Picture Placeholder 2">
            <a:extLst>
              <a:ext uri="{FF2B5EF4-FFF2-40B4-BE49-F238E27FC236}">
                <a16:creationId xmlns:a16="http://schemas.microsoft.com/office/drawing/2014/main" id="{AE80836F-ED3C-44A0-A10C-3B8D1794852A}"/>
              </a:ext>
            </a:extLst>
          </p:cNvPr>
          <p:cNvSpPr>
            <a:spLocks noGrp="1"/>
          </p:cNvSpPr>
          <p:nvPr>
            <p:ph type="pic" sz="quarter" idx="16" hasCustomPrompt="1"/>
          </p:nvPr>
        </p:nvSpPr>
        <p:spPr>
          <a:xfrm>
            <a:off x="6600822" y="3741686"/>
            <a:ext cx="2126309" cy="2073629"/>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2" name="Picture Placeholder 2">
            <a:extLst>
              <a:ext uri="{FF2B5EF4-FFF2-40B4-BE49-F238E27FC236}">
                <a16:creationId xmlns:a16="http://schemas.microsoft.com/office/drawing/2014/main" id="{ADA547F3-7E1A-411E-ADC4-C0CFBD49BF98}"/>
              </a:ext>
            </a:extLst>
          </p:cNvPr>
          <p:cNvSpPr>
            <a:spLocks noGrp="1"/>
          </p:cNvSpPr>
          <p:nvPr>
            <p:ph type="pic" sz="quarter" idx="17" hasCustomPrompt="1"/>
          </p:nvPr>
        </p:nvSpPr>
        <p:spPr>
          <a:xfrm>
            <a:off x="9108788" y="1538608"/>
            <a:ext cx="2126309" cy="2178428"/>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
        <p:nvSpPr>
          <p:cNvPr id="16" name="Picture Placeholder 2">
            <a:extLst>
              <a:ext uri="{FF2B5EF4-FFF2-40B4-BE49-F238E27FC236}">
                <a16:creationId xmlns:a16="http://schemas.microsoft.com/office/drawing/2014/main" id="{74283534-4BD3-4AD8-B963-68E0A8956F97}"/>
              </a:ext>
            </a:extLst>
          </p:cNvPr>
          <p:cNvSpPr>
            <a:spLocks noGrp="1"/>
          </p:cNvSpPr>
          <p:nvPr>
            <p:ph type="pic" sz="quarter" idx="18" hasCustomPrompt="1"/>
          </p:nvPr>
        </p:nvSpPr>
        <p:spPr>
          <a:xfrm>
            <a:off x="9108788" y="4095623"/>
            <a:ext cx="2126309" cy="2039747"/>
          </a:xfrm>
          <a:prstGeom prst="roundRect">
            <a:avLst>
              <a:gd name="adj" fmla="val 5000"/>
            </a:avLst>
          </a:prstGeom>
          <a:solidFill>
            <a:schemeClr val="accent2"/>
          </a:solidFill>
        </p:spPr>
        <p:txBody>
          <a:bodyPr lIns="0" tIns="288000" rIns="0" bIns="0"/>
          <a:lstStyle>
            <a:lvl1pPr marL="0" indent="0" algn="ctr">
              <a:buNone/>
              <a:defRPr sz="1800">
                <a:latin typeface="Arial" panose="020B0604020202020204" pitchFamily="34" charset="0"/>
              </a:defRPr>
            </a:lvl1pPr>
          </a:lstStyle>
          <a:p>
            <a:r>
              <a:rPr lang="fr-FR" dirty="0"/>
              <a:t>Insert </a:t>
            </a:r>
            <a:r>
              <a:rPr lang="fr-FR" dirty="0" err="1"/>
              <a:t>picture</a:t>
            </a:r>
            <a:endParaRPr lang="fr-FR" dirty="0"/>
          </a:p>
        </p:txBody>
      </p:sp>
    </p:spTree>
    <p:extLst>
      <p:ext uri="{BB962C8B-B14F-4D97-AF65-F5344CB8AC3E}">
        <p14:creationId xmlns:p14="http://schemas.microsoft.com/office/powerpoint/2010/main" val="1242965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Slid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105CD60-0260-47DB-BAD4-7D470C493A85}"/>
              </a:ext>
            </a:extLst>
          </p:cNvPr>
          <p:cNvSpPr>
            <a:spLocks noGrp="1"/>
          </p:cNvSpPr>
          <p:nvPr>
            <p:ph type="pic" sz="quarter" idx="10" hasCustomPrompt="1"/>
          </p:nvPr>
        </p:nvSpPr>
        <p:spPr>
          <a:xfrm>
            <a:off x="1055688" y="3771901"/>
            <a:ext cx="10080625" cy="2357438"/>
          </a:xfrm>
          <a:prstGeom prst="roundRect">
            <a:avLst>
              <a:gd name="adj" fmla="val 5085"/>
            </a:avLst>
          </a:prstGeom>
          <a:solidFill>
            <a:schemeClr val="accent1"/>
          </a:solidFill>
          <a:effectLst/>
        </p:spPr>
        <p:txBody>
          <a:bodyPr wrap="square" lIns="0" tIns="288000" rIns="0" bIns="0">
            <a:noAutofit/>
          </a:bodyPr>
          <a:lstStyle>
            <a:lvl1pPr algn="ct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3840884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Slide 3">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59973CC6-9A07-4597-BE0D-604AD156038A}"/>
              </a:ext>
            </a:extLst>
          </p:cNvPr>
          <p:cNvSpPr>
            <a:spLocks noGrp="1"/>
          </p:cNvSpPr>
          <p:nvPr>
            <p:ph type="pic" sz="quarter" idx="10" hasCustomPrompt="1"/>
          </p:nvPr>
        </p:nvSpPr>
        <p:spPr>
          <a:xfrm>
            <a:off x="1055688" y="728662"/>
            <a:ext cx="4535488" cy="5400673"/>
          </a:xfrm>
          <a:prstGeom prst="roundRect">
            <a:avLst>
              <a:gd name="adj" fmla="val 3226"/>
            </a:avLst>
          </a:prstGeom>
          <a:solidFill>
            <a:schemeClr val="accent1"/>
          </a:solidFill>
          <a:effectLst/>
        </p:spPr>
        <p:txBody>
          <a:bodyPr wrap="square" lIns="0" tIns="288000" rIns="0" bIns="0">
            <a:noAutofit/>
          </a:bodyPr>
          <a:lstStyle>
            <a:lvl1pPr marL="0" indent="0" algn="ctr">
              <a:buNone/>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4060131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Slide 4">
    <p:spTree>
      <p:nvGrpSpPr>
        <p:cNvPr id="1" name=""/>
        <p:cNvGrpSpPr/>
        <p:nvPr/>
      </p:nvGrpSpPr>
      <p:grpSpPr>
        <a:xfrm>
          <a:off x="0" y="0"/>
          <a:ext cx="0" cy="0"/>
          <a:chOff x="0" y="0"/>
          <a:chExt cx="0" cy="0"/>
        </a:xfrm>
      </p:grpSpPr>
      <p:sp>
        <p:nvSpPr>
          <p:cNvPr id="4" name="Picture Placeholder 26">
            <a:extLst>
              <a:ext uri="{FF2B5EF4-FFF2-40B4-BE49-F238E27FC236}">
                <a16:creationId xmlns:a16="http://schemas.microsoft.com/office/drawing/2014/main" id="{FC6C8CA5-2107-43D7-8C64-E3BA215BB937}"/>
              </a:ext>
            </a:extLst>
          </p:cNvPr>
          <p:cNvSpPr>
            <a:spLocks noGrp="1"/>
          </p:cNvSpPr>
          <p:nvPr>
            <p:ph type="pic" sz="quarter" idx="10" hasCustomPrompt="1"/>
          </p:nvPr>
        </p:nvSpPr>
        <p:spPr>
          <a:xfrm>
            <a:off x="6600825" y="1004669"/>
            <a:ext cx="4535488" cy="5853332"/>
          </a:xfrm>
          <a:prstGeom prst="round2SameRect">
            <a:avLst>
              <a:gd name="adj1" fmla="val 4544"/>
              <a:gd name="adj2" fmla="val 0"/>
            </a:avLst>
          </a:prstGeom>
          <a:solidFill>
            <a:schemeClr val="accent1"/>
          </a:solidFill>
          <a:effectLst/>
        </p:spPr>
        <p:txBody>
          <a:bodyPr wrap="square" lIns="0" tIns="288000" rIns="0" bIns="0">
            <a:noAutofit/>
          </a:bodyPr>
          <a:lstStyle>
            <a:lvl1pPr>
              <a:defRPr lang="fr-FR" sz="2000" dirty="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5076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lide 5">
    <p:spTree>
      <p:nvGrpSpPr>
        <p:cNvPr id="1" name=""/>
        <p:cNvGrpSpPr/>
        <p:nvPr/>
      </p:nvGrpSpPr>
      <p:grpSpPr>
        <a:xfrm>
          <a:off x="0" y="0"/>
          <a:ext cx="0" cy="0"/>
          <a:chOff x="0" y="0"/>
          <a:chExt cx="0" cy="0"/>
        </a:xfrm>
      </p:grpSpPr>
      <p:sp>
        <p:nvSpPr>
          <p:cNvPr id="11" name="Picture Placeholder 4">
            <a:extLst>
              <a:ext uri="{FF2B5EF4-FFF2-40B4-BE49-F238E27FC236}">
                <a16:creationId xmlns:a16="http://schemas.microsoft.com/office/drawing/2014/main" id="{5DF3DDFA-D2CD-484E-BD06-BB8582C806C9}"/>
              </a:ext>
            </a:extLst>
          </p:cNvPr>
          <p:cNvSpPr>
            <a:spLocks noGrp="1"/>
          </p:cNvSpPr>
          <p:nvPr>
            <p:ph type="pic" sz="quarter" idx="10" hasCustomPrompt="1"/>
          </p:nvPr>
        </p:nvSpPr>
        <p:spPr>
          <a:xfrm>
            <a:off x="1055688" y="728663"/>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
        <p:nvSpPr>
          <p:cNvPr id="3" name="Picture Placeholder 4">
            <a:extLst>
              <a:ext uri="{FF2B5EF4-FFF2-40B4-BE49-F238E27FC236}">
                <a16:creationId xmlns:a16="http://schemas.microsoft.com/office/drawing/2014/main" id="{B09A1FBC-2317-453B-8F8F-C65F8A299C78}"/>
              </a:ext>
            </a:extLst>
          </p:cNvPr>
          <p:cNvSpPr>
            <a:spLocks noGrp="1"/>
          </p:cNvSpPr>
          <p:nvPr>
            <p:ph type="pic" sz="quarter" idx="11" hasCustomPrompt="1"/>
          </p:nvPr>
        </p:nvSpPr>
        <p:spPr>
          <a:xfrm>
            <a:off x="1055688" y="3671888"/>
            <a:ext cx="2490038" cy="2457450"/>
          </a:xfrm>
          <a:prstGeom prst="roundRect">
            <a:avLst>
              <a:gd name="adj" fmla="val 6540"/>
            </a:avLst>
          </a:prstGeom>
          <a:solidFill>
            <a:schemeClr val="accent1"/>
          </a:solidFill>
          <a:effectLst/>
        </p:spPr>
        <p:txBody>
          <a:bodyPr wrap="square" lIns="0" tIns="288000" rIns="0" bIns="0">
            <a:noAutofit/>
          </a:bodyPr>
          <a:lstStyle>
            <a:lvl1pPr>
              <a:defRPr lang="fr-FR" sz="2000">
                <a:latin typeface="Arial" panose="020B0604020202020204" pitchFamily="34" charset="0"/>
              </a:defRPr>
            </a:lvl1pPr>
          </a:lstStyle>
          <a:p>
            <a:pPr marL="0" lvl="0" indent="0" algn="ctr">
              <a:buNone/>
            </a:pPr>
            <a:r>
              <a:rPr lang="fr-FR" dirty="0"/>
              <a:t>Insert </a:t>
            </a:r>
            <a:r>
              <a:rPr lang="fr-FR" dirty="0" err="1"/>
              <a:t>picture</a:t>
            </a:r>
            <a:endParaRPr lang="fr-FR" dirty="0"/>
          </a:p>
        </p:txBody>
      </p:sp>
    </p:spTree>
    <p:extLst>
      <p:ext uri="{BB962C8B-B14F-4D97-AF65-F5344CB8AC3E}">
        <p14:creationId xmlns:p14="http://schemas.microsoft.com/office/powerpoint/2010/main" val="1129075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D Mockup Slide 1">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D6D4F42B-67DB-4261-BAB0-B49B5B6F0236}"/>
              </a:ext>
            </a:extLst>
          </p:cNvPr>
          <p:cNvSpPr>
            <a:spLocks noGrp="1"/>
          </p:cNvSpPr>
          <p:nvPr>
            <p:ph type="pic" sz="quarter" idx="11" hasCustomPrompt="1"/>
          </p:nvPr>
        </p:nvSpPr>
        <p:spPr>
          <a:xfrm rot="16200000">
            <a:off x="5112930" y="1576643"/>
            <a:ext cx="1877566" cy="739425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746862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D Mockup Slide 2">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0616EB7-EACB-4310-9E61-D3361764BA2F}"/>
              </a:ext>
            </a:extLst>
          </p:cNvPr>
          <p:cNvSpPr>
            <a:spLocks noGrp="1"/>
          </p:cNvSpPr>
          <p:nvPr>
            <p:ph type="pic" sz="quarter" idx="10" hasCustomPrompt="1"/>
          </p:nvPr>
        </p:nvSpPr>
        <p:spPr>
          <a:xfrm>
            <a:off x="1696214" y="1135380"/>
            <a:ext cx="1877566" cy="7383780"/>
          </a:xfrm>
          <a:custGeom>
            <a:avLst/>
            <a:gdLst>
              <a:gd name="connsiteX0" fmla="*/ 249440 w 2528169"/>
              <a:gd name="connsiteY0" fmla="*/ 0 h 5511451"/>
              <a:gd name="connsiteX1" fmla="*/ 2276641 w 2528169"/>
              <a:gd name="connsiteY1" fmla="*/ 0 h 5511451"/>
              <a:gd name="connsiteX2" fmla="*/ 2374544 w 2528169"/>
              <a:gd name="connsiteY2" fmla="*/ 19766 h 5511451"/>
              <a:gd name="connsiteX3" fmla="*/ 2528169 w 2528169"/>
              <a:gd name="connsiteY3" fmla="*/ 251532 h 5511451"/>
              <a:gd name="connsiteX4" fmla="*/ 2528169 w 2528169"/>
              <a:gd name="connsiteY4" fmla="*/ 5259918 h 5511451"/>
              <a:gd name="connsiteX5" fmla="*/ 2276636 w 2528169"/>
              <a:gd name="connsiteY5" fmla="*/ 5511451 h 5511451"/>
              <a:gd name="connsiteX6" fmla="*/ 249445 w 2528169"/>
              <a:gd name="connsiteY6" fmla="*/ 5511451 h 5511451"/>
              <a:gd name="connsiteX7" fmla="*/ 3023 w 2528169"/>
              <a:gd name="connsiteY7" fmla="*/ 5310611 h 5511451"/>
              <a:gd name="connsiteX8" fmla="*/ 0 w 2528169"/>
              <a:gd name="connsiteY8" fmla="*/ 5280631 h 5511451"/>
              <a:gd name="connsiteX9" fmla="*/ 0 w 2528169"/>
              <a:gd name="connsiteY9" fmla="*/ 230820 h 5511451"/>
              <a:gd name="connsiteX10" fmla="*/ 3023 w 2528169"/>
              <a:gd name="connsiteY10" fmla="*/ 200839 h 5511451"/>
              <a:gd name="connsiteX11" fmla="*/ 151537 w 2528169"/>
              <a:gd name="connsiteY11" fmla="*/ 19766 h 5511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8169" h="5511451">
                <a:moveTo>
                  <a:pt x="249440" y="0"/>
                </a:moveTo>
                <a:lnTo>
                  <a:pt x="2276641" y="0"/>
                </a:lnTo>
                <a:lnTo>
                  <a:pt x="2374544" y="19766"/>
                </a:lnTo>
                <a:cubicBezTo>
                  <a:pt x="2464823" y="57951"/>
                  <a:pt x="2528169" y="147344"/>
                  <a:pt x="2528169" y="251532"/>
                </a:cubicBezTo>
                <a:lnTo>
                  <a:pt x="2528169" y="5259918"/>
                </a:lnTo>
                <a:cubicBezTo>
                  <a:pt x="2528169" y="5398836"/>
                  <a:pt x="2415554" y="5511451"/>
                  <a:pt x="2276636" y="5511451"/>
                </a:cubicBezTo>
                <a:lnTo>
                  <a:pt x="249445" y="5511451"/>
                </a:lnTo>
                <a:cubicBezTo>
                  <a:pt x="127892" y="5511451"/>
                  <a:pt x="26477" y="5425230"/>
                  <a:pt x="3023" y="5310611"/>
                </a:cubicBezTo>
                <a:lnTo>
                  <a:pt x="0" y="5280631"/>
                </a:lnTo>
                <a:lnTo>
                  <a:pt x="0" y="230820"/>
                </a:lnTo>
                <a:lnTo>
                  <a:pt x="3023" y="200839"/>
                </a:lnTo>
                <a:cubicBezTo>
                  <a:pt x="19776" y="118968"/>
                  <a:pt x="76305" y="51586"/>
                  <a:pt x="151537" y="19766"/>
                </a:cubicBezTo>
                <a:close/>
              </a:path>
            </a:pathLst>
          </a:custGeom>
          <a:solidFill>
            <a:schemeClr val="accent1"/>
          </a:solidFill>
          <a:scene3d>
            <a:camera prst="perspectiveFront">
              <a:rot lat="0" lon="18600000" rev="0"/>
            </a:camera>
            <a:lightRig rig="soft" dir="t"/>
          </a:scene3d>
        </p:spPr>
        <p:txBody>
          <a:bodyPr lIns="0" tIns="540000" rIns="0" bIns="0" anchor="t">
            <a:normAutofit/>
          </a:bodyPr>
          <a:lstStyle>
            <a:lvl1pPr>
              <a:defRPr lang="fr-FR" sz="1100" dirty="0">
                <a:solidFill>
                  <a:schemeClr val="tx1"/>
                </a:solidFill>
                <a:latin typeface="Arial" panose="020B0604020202020204" pitchFamily="34" charset="0"/>
                <a:cs typeface="Segoe UI Semibold" panose="020B0702040204020203" pitchFamily="34" charset="0"/>
              </a:defRPr>
            </a:lvl1pPr>
          </a:lstStyle>
          <a:p>
            <a:pPr marL="0" lvl="0" indent="0" algn="ctr">
              <a:lnSpc>
                <a:spcPct val="50000"/>
              </a:lnSpc>
              <a:buNone/>
            </a:pPr>
            <a:r>
              <a:rPr lang="fr-FR" dirty="0"/>
              <a:t>Insert </a:t>
            </a:r>
            <a:r>
              <a:rPr lang="fr-FR" dirty="0" err="1"/>
              <a:t>picture</a:t>
            </a:r>
            <a:endParaRPr lang="fr-FR" dirty="0"/>
          </a:p>
        </p:txBody>
      </p:sp>
    </p:spTree>
    <p:extLst>
      <p:ext uri="{BB962C8B-B14F-4D97-AF65-F5344CB8AC3E}">
        <p14:creationId xmlns:p14="http://schemas.microsoft.com/office/powerpoint/2010/main" val="204030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691999"/>
      </p:ext>
    </p:extLst>
  </p:cSld>
  <p:clrMap bg1="lt1" tx1="dk1" bg2="lt2" tx2="dk2" accent1="accent1" accent2="accent2" accent3="accent3" accent4="accent4" accent5="accent5" accent6="accent6" hlink="hlink" folHlink="folHlink"/>
  <p:sldLayoutIdLst>
    <p:sldLayoutId id="2147483725" r:id="rId1"/>
    <p:sldLayoutId id="2147483719" r:id="rId2"/>
    <p:sldLayoutId id="2147483726" r:id="rId3"/>
    <p:sldLayoutId id="2147483727" r:id="rId4"/>
    <p:sldLayoutId id="2147483728" r:id="rId5"/>
    <p:sldLayoutId id="2147483729" r:id="rId6"/>
    <p:sldLayoutId id="2147483724" r:id="rId7"/>
    <p:sldLayoutId id="2147483730" r:id="rId8"/>
    <p:sldLayoutId id="2147483732" r:id="rId9"/>
    <p:sldLayoutId id="2147483733" r:id="rId10"/>
    <p:sldLayoutId id="2147483731" r:id="rId11"/>
    <p:sldLayoutId id="2147483718" r:id="rId12"/>
    <p:sldLayoutId id="2147483735" r:id="rId13"/>
    <p:sldLayoutId id="2147483745" r:id="rId14"/>
    <p:sldLayoutId id="2147483736" r:id="rId15"/>
    <p:sldLayoutId id="2147483737" r:id="rId16"/>
    <p:sldLayoutId id="2147483738" r:id="rId17"/>
    <p:sldLayoutId id="2147483739" r:id="rId18"/>
    <p:sldLayoutId id="2147483740" r:id="rId19"/>
    <p:sldLayoutId id="2147483741" r:id="rId20"/>
    <p:sldLayoutId id="2147483742" r:id="rId21"/>
    <p:sldLayoutId id="2147483743" r:id="rId22"/>
    <p:sldLayoutId id="2147483748" r:id="rId23"/>
    <p:sldLayoutId id="2147483723" r:id="rId24"/>
    <p:sldLayoutId id="2147483747"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5" userDrawn="1">
          <p15:clr>
            <a:srgbClr val="F26B43"/>
          </p15:clr>
        </p15:guide>
        <p15:guide id="2" pos="7015" userDrawn="1">
          <p15:clr>
            <a:srgbClr val="F26B43"/>
          </p15:clr>
        </p15:guide>
        <p15:guide id="3" pos="3840" userDrawn="1">
          <p15:clr>
            <a:srgbClr val="F26B43"/>
          </p15:clr>
        </p15:guide>
        <p15:guide id="4" pos="1073" userDrawn="1">
          <p15:clr>
            <a:srgbClr val="F26B43"/>
          </p15:clr>
        </p15:guide>
        <p15:guide id="5" pos="6607" userDrawn="1">
          <p15:clr>
            <a:srgbClr val="F26B43"/>
          </p15:clr>
        </p15:guide>
        <p15:guide id="6" orient="horz" pos="459" userDrawn="1">
          <p15:clr>
            <a:srgbClr val="F26B43"/>
          </p15:clr>
        </p15:guide>
        <p15:guide id="7" orient="horz" pos="3861" userDrawn="1">
          <p15:clr>
            <a:srgbClr val="F26B43"/>
          </p15:clr>
        </p15:guide>
        <p15:guide id="8" pos="3522" userDrawn="1">
          <p15:clr>
            <a:srgbClr val="F26B43"/>
          </p15:clr>
        </p15:guide>
        <p15:guide id="9" pos="415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tektutorialshub.com/javascript-tutoria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tektutorialshub.com/angular/angular-data-bind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tektutorialshub.com/javascript-tutoria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tektutorialshub.com/angular/angular-data-bind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ktutorialshub.com/angular/angular-data-binding/"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tektutorialshub.com/angular/interpolation-in-angular/"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tektutorialshub.com/angular/ngmodel-two-way-data-binding-in-angular/" TargetMode="External"/><Relationship Id="rId5" Type="http://schemas.openxmlformats.org/officeDocument/2006/relationships/hyperlink" Target="https://www.tektutorialshub.com/angular/event-binding-in-angular/" TargetMode="External"/><Relationship Id="rId4" Type="http://schemas.openxmlformats.org/officeDocument/2006/relationships/hyperlink" Target="https://www.tektutorialshub.com/angular/property-binding-in-angular/"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tektutorialshub.com/angular/interpolation-in-angular/" TargetMode="External"/><Relationship Id="rId7"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www.tektutorialshub.com/angular/ngmodel-two-way-data-binding-in-angular/" TargetMode="External"/><Relationship Id="rId5" Type="http://schemas.openxmlformats.org/officeDocument/2006/relationships/hyperlink" Target="https://www.tektutorialshub.com/angular/event-binding-in-angular/" TargetMode="External"/><Relationship Id="rId4" Type="http://schemas.openxmlformats.org/officeDocument/2006/relationships/hyperlink" Target="https://www.tektutorialshub.com/angular/property-binding-in-angula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EF5CC4-573D-3B9B-1641-ECA7457F6E4B}"/>
              </a:ext>
            </a:extLst>
          </p:cNvPr>
          <p:cNvSpPr txBox="1"/>
          <p:nvPr/>
        </p:nvSpPr>
        <p:spPr>
          <a:xfrm>
            <a:off x="2590800" y="2460248"/>
            <a:ext cx="7010400" cy="646331"/>
          </a:xfrm>
          <a:prstGeom prst="rect">
            <a:avLst/>
          </a:prstGeom>
          <a:noFill/>
        </p:spPr>
        <p:txBody>
          <a:bodyPr wrap="square" rtlCol="0">
            <a:spAutoFit/>
          </a:bodyPr>
          <a:lstStyle/>
          <a:p>
            <a:pPr algn="ctr"/>
            <a:r>
              <a:rPr lang="en-US" sz="3600" b="1" dirty="0">
                <a:solidFill>
                  <a:srgbClr val="CC0000"/>
                </a:solidFill>
                <a:latin typeface="Work Sans" pitchFamily="2" charset="0"/>
              </a:rPr>
              <a:t>ANGULAR</a:t>
            </a:r>
          </a:p>
        </p:txBody>
      </p:sp>
      <p:sp>
        <p:nvSpPr>
          <p:cNvPr id="4" name="TextBox 3">
            <a:extLst>
              <a:ext uri="{FF2B5EF4-FFF2-40B4-BE49-F238E27FC236}">
                <a16:creationId xmlns:a16="http://schemas.microsoft.com/office/drawing/2014/main" id="{C9B3C1EF-E626-8E31-6671-F6553AC05C1C}"/>
              </a:ext>
            </a:extLst>
          </p:cNvPr>
          <p:cNvSpPr txBox="1"/>
          <p:nvPr/>
        </p:nvSpPr>
        <p:spPr>
          <a:xfrm>
            <a:off x="5324669" y="3106579"/>
            <a:ext cx="7162800" cy="369332"/>
          </a:xfrm>
          <a:prstGeom prst="rect">
            <a:avLst/>
          </a:prstGeom>
          <a:noFill/>
        </p:spPr>
        <p:txBody>
          <a:bodyPr wrap="square" rtlCol="0">
            <a:spAutoFit/>
          </a:bodyPr>
          <a:lstStyle/>
          <a:p>
            <a:r>
              <a:rPr lang="en-US" b="1" dirty="0">
                <a:solidFill>
                  <a:srgbClr val="06090E"/>
                </a:solidFill>
              </a:rPr>
              <a:t>AMOL R PATIL</a:t>
            </a:r>
            <a:r>
              <a:rPr lang="en-US" b="1" dirty="0"/>
              <a:t> PUNE</a:t>
            </a:r>
          </a:p>
        </p:txBody>
      </p:sp>
    </p:spTree>
    <p:extLst>
      <p:ext uri="{BB962C8B-B14F-4D97-AF65-F5344CB8AC3E}">
        <p14:creationId xmlns:p14="http://schemas.microsoft.com/office/powerpoint/2010/main" val="362637265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Node.js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556782"/>
            <a:ext cx="11566320" cy="341632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Node.js is a JavaScript runtime built on top of Chrome’s v8 JavaScript engine. Angular requires an active or maintenance Long Time Support (LTS) version. </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If you have already installed it, you can run node -v in the command line to check which version you are running. </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The Angular CLI uses Node.js to accomplish specific tasks, such as serving, building, and bundling your application.</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42551480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Installing </a:t>
            </a:r>
            <a:r>
              <a:rPr lang="en-US" sz="2800" b="1" kern="0" spc="-100" dirty="0" err="1">
                <a:solidFill>
                  <a:schemeClr val="bg1">
                    <a:lumMod val="95000"/>
                    <a:lumOff val="5000"/>
                  </a:schemeClr>
                </a:solidFill>
                <a:latin typeface="Arial" panose="020B0604020202020204" pitchFamily="34" charset="0"/>
              </a:rPr>
              <a:t>npm</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8" y="1556782"/>
            <a:ext cx="11845711" cy="2677656"/>
          </a:xfrm>
          <a:prstGeom prst="rect">
            <a:avLst/>
          </a:prstGeom>
          <a:noFill/>
        </p:spPr>
        <p:txBody>
          <a:bodyPr wrap="square">
            <a:spAutoFit/>
          </a:bodyPr>
          <a:lstStyle/>
          <a:p>
            <a:pPr marL="742950" lvl="1" indent="-285750">
              <a:buFont typeface="Arial" panose="020B0604020202020204" pitchFamily="34" charset="0"/>
              <a:buChar char="•"/>
            </a:pPr>
            <a:r>
              <a:rPr lang="en-US" sz="2400" dirty="0" err="1">
                <a:solidFill>
                  <a:srgbClr val="002060"/>
                </a:solidFill>
                <a:latin typeface="Work Sans" pitchFamily="2" charset="0"/>
              </a:rPr>
              <a:t>npm</a:t>
            </a:r>
            <a:r>
              <a:rPr lang="en-US" sz="2400" dirty="0">
                <a:solidFill>
                  <a:srgbClr val="002060"/>
                </a:solidFill>
                <a:latin typeface="Work Sans" pitchFamily="2" charset="0"/>
              </a:rPr>
              <a:t> install -g @angular/cli</a:t>
            </a:r>
          </a:p>
          <a:p>
            <a:endParaRPr lang="en-US" sz="2400" dirty="0">
              <a:solidFill>
                <a:srgbClr val="002060"/>
              </a:solidFill>
              <a:latin typeface="Work Sans" pitchFamily="2" charset="0"/>
            </a:endParaRPr>
          </a:p>
          <a:p>
            <a:r>
              <a:rPr lang="en-US" sz="2400" dirty="0">
                <a:solidFill>
                  <a:srgbClr val="002060"/>
                </a:solidFill>
                <a:latin typeface="Work Sans" pitchFamily="2" charset="0"/>
              </a:rPr>
              <a:t>install or i: Denotes the installation of a package</a:t>
            </a:r>
          </a:p>
          <a:p>
            <a:endParaRPr lang="en-US" sz="2400" dirty="0">
              <a:solidFill>
                <a:srgbClr val="002060"/>
              </a:solidFill>
              <a:latin typeface="Work Sans" pitchFamily="2" charset="0"/>
            </a:endParaRPr>
          </a:p>
          <a:p>
            <a:r>
              <a:rPr lang="en-US" sz="2400" dirty="0">
                <a:solidFill>
                  <a:srgbClr val="002060"/>
                </a:solidFill>
                <a:latin typeface="Work Sans" pitchFamily="2" charset="0"/>
              </a:rPr>
              <a:t>-g: Indicates that the package will be installed on the system globally</a:t>
            </a:r>
          </a:p>
          <a:p>
            <a:endParaRPr lang="en-US" sz="2400" dirty="0">
              <a:solidFill>
                <a:srgbClr val="002060"/>
              </a:solidFill>
              <a:latin typeface="Work Sans" pitchFamily="2" charset="0"/>
            </a:endParaRPr>
          </a:p>
          <a:p>
            <a:r>
              <a:rPr lang="en-US" sz="2400" dirty="0">
                <a:solidFill>
                  <a:srgbClr val="002060"/>
                </a:solidFill>
                <a:latin typeface="Work Sans" pitchFamily="2" charset="0"/>
              </a:rPr>
              <a:t>@angular/cli: The name of the package to install</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5097828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CLI Commands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8" y="1556782"/>
            <a:ext cx="11845711" cy="3046988"/>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ng command [options] -</a:t>
            </a:r>
            <a:r>
              <a:rPr lang="en-US" sz="2400" dirty="0">
                <a:solidFill>
                  <a:srgbClr val="002060"/>
                </a:solidFill>
                <a:latin typeface="Work Sans" pitchFamily="2" charset="0"/>
              </a:rPr>
              <a:t>The prefix ng stands for "Angular;"</a:t>
            </a:r>
            <a:r>
              <a:rPr lang="en-IN" sz="2400" dirty="0">
                <a:solidFill>
                  <a:srgbClr val="002060"/>
                </a:solidFill>
                <a:latin typeface="Work Sans" pitchFamily="2" charset="0"/>
              </a:rPr>
              <a:t>   </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a:solidFill>
                  <a:srgbClr val="002060"/>
                </a:solidFill>
                <a:latin typeface="Work Sans" pitchFamily="2" charset="0"/>
              </a:rPr>
              <a:t>ng new my-app – will create new Application</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a:solidFill>
                  <a:srgbClr val="002060"/>
                </a:solidFill>
                <a:latin typeface="Work Sans" pitchFamily="2" charset="0"/>
              </a:rPr>
              <a:t>ng serve - </a:t>
            </a:r>
            <a:r>
              <a:rPr lang="en-US" sz="2400" dirty="0">
                <a:solidFill>
                  <a:srgbClr val="002060"/>
                </a:solidFill>
                <a:latin typeface="Work Sans" pitchFamily="2" charset="0"/>
              </a:rPr>
              <a:t>The Angular CLI compiles the Angular project and starts a web server that watches for changes in project files. This way, whenever you change your application code, the web server rebuilds the project to reflect the new changes.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15938485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For TypeScript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8" y="1556782"/>
            <a:ext cx="11845711" cy="2677656"/>
          </a:xfrm>
          <a:prstGeom prst="rect">
            <a:avLst/>
          </a:prstGeom>
          <a:noFill/>
        </p:spPr>
        <p:txBody>
          <a:bodyPr wrap="square">
            <a:spAutoFit/>
          </a:bodyPr>
          <a:lstStyle/>
          <a:p>
            <a:pPr marL="742950" lvl="1" indent="-285750">
              <a:buFont typeface="Arial" panose="020B0604020202020204" pitchFamily="34" charset="0"/>
              <a:buChar char="•"/>
            </a:pPr>
            <a:r>
              <a:rPr lang="en-IN" sz="2400" dirty="0" err="1">
                <a:solidFill>
                  <a:srgbClr val="002060"/>
                </a:solidFill>
                <a:latin typeface="Work Sans" pitchFamily="2" charset="0"/>
              </a:rPr>
              <a:t>npm</a:t>
            </a:r>
            <a:r>
              <a:rPr lang="en-IN" sz="2400" dirty="0">
                <a:solidFill>
                  <a:srgbClr val="002060"/>
                </a:solidFill>
                <a:latin typeface="Work Sans" pitchFamily="2" charset="0"/>
              </a:rPr>
              <a:t> install –g typescript</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tsc</a:t>
            </a:r>
            <a:r>
              <a:rPr lang="en-IN" sz="2400" dirty="0">
                <a:solidFill>
                  <a:srgbClr val="002060"/>
                </a:solidFill>
                <a:latin typeface="Work Sans" pitchFamily="2" charset="0"/>
              </a:rPr>
              <a:t> –version</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tsc</a:t>
            </a:r>
            <a:r>
              <a:rPr lang="en-IN" sz="2400" dirty="0">
                <a:solidFill>
                  <a:srgbClr val="002060"/>
                </a:solidFill>
                <a:latin typeface="Work Sans" pitchFamily="2" charset="0"/>
              </a:rPr>
              <a:t> </a:t>
            </a:r>
            <a:r>
              <a:rPr lang="en-IN" sz="2400" dirty="0" err="1">
                <a:solidFill>
                  <a:srgbClr val="002060"/>
                </a:solidFill>
                <a:latin typeface="Work Sans" pitchFamily="2" charset="0"/>
              </a:rPr>
              <a:t>tsfile</a:t>
            </a:r>
            <a:r>
              <a:rPr lang="en-IN" sz="2400" dirty="0">
                <a:solidFill>
                  <a:srgbClr val="002060"/>
                </a:solidFill>
                <a:latin typeface="Work Sans" pitchFamily="2" charset="0"/>
              </a:rPr>
              <a:t>   --- will create new file with </a:t>
            </a:r>
            <a:r>
              <a:rPr lang="en-IN" sz="2400" dirty="0" err="1">
                <a:solidFill>
                  <a:srgbClr val="002060"/>
                </a:solidFill>
                <a:latin typeface="Work Sans" pitchFamily="2" charset="0"/>
              </a:rPr>
              <a:t>js</a:t>
            </a:r>
            <a:r>
              <a:rPr lang="en-IN" sz="2400" dirty="0">
                <a:solidFill>
                  <a:srgbClr val="002060"/>
                </a:solidFill>
                <a:latin typeface="Work Sans" pitchFamily="2" charset="0"/>
              </a:rPr>
              <a:t> extension [ JS file ]</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a:solidFill>
                  <a:srgbClr val="002060"/>
                </a:solidFill>
                <a:latin typeface="Work Sans" pitchFamily="2" charset="0"/>
              </a:rPr>
              <a:t>node </a:t>
            </a:r>
            <a:r>
              <a:rPr lang="en-IN" sz="2400" dirty="0" err="1">
                <a:solidFill>
                  <a:srgbClr val="002060"/>
                </a:solidFill>
                <a:latin typeface="Work Sans" pitchFamily="2" charset="0"/>
              </a:rPr>
              <a:t>jsfile</a:t>
            </a:r>
            <a:r>
              <a:rPr lang="en-IN" sz="2400" dirty="0">
                <a:solidFill>
                  <a:srgbClr val="002060"/>
                </a:solidFill>
                <a:latin typeface="Work Sans" pitchFamily="2" charset="0"/>
              </a:rPr>
              <a:t>	-- will give u output</a:t>
            </a:r>
            <a:r>
              <a:rPr lang="en-US" sz="2400" dirty="0">
                <a:solidFill>
                  <a:srgbClr val="002060"/>
                </a:solidFill>
                <a:latin typeface="Work Sans" pitchFamily="2" charset="0"/>
              </a:rPr>
              <a:t>.</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97525785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235649"/>
            <a:ext cx="11288985" cy="5262979"/>
          </a:xfrm>
          <a:prstGeom prst="rect">
            <a:avLst/>
          </a:prstGeom>
          <a:noFill/>
        </p:spPr>
        <p:txBody>
          <a:bodyPr wrap="square">
            <a:spAutoFit/>
          </a:bodyPr>
          <a:lstStyle/>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Component is the main building block of an Angular application.</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dirty="0">
                <a:solidFill>
                  <a:srgbClr val="002060"/>
                </a:solidFill>
                <a:latin typeface="Work Sans" pitchFamily="2" charset="0"/>
              </a:rPr>
              <a:t>The Component contains the data and user interaction logic that define how the View looks and behaves. A view in Angular refers to a template (HTML).</a:t>
            </a:r>
          </a:p>
          <a:p>
            <a:pPr marL="742950" lvl="1" indent="-285750">
              <a:buFont typeface="Arial" panose="020B0604020202020204" pitchFamily="34" charset="0"/>
              <a:buChar char="•"/>
            </a:pPr>
            <a:endParaRPr lang="en-US" sz="2400" dirty="0">
              <a:solidFill>
                <a:srgbClr val="002060"/>
              </a:solidFill>
              <a:latin typeface="Work Sans" pitchFamily="2"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Components are plain </a:t>
            </a:r>
            <a:r>
              <a:rPr lang="en-US" sz="2400" b="0" i="0" u="none" strike="noStrike" dirty="0">
                <a:effectLst/>
                <a:latin typeface="Source Sans Pro" panose="020B0503030403020204" pitchFamily="34" charset="0"/>
                <a:hlinkClick r:id="rId3"/>
              </a:rPr>
              <a:t>JavaScript</a:t>
            </a:r>
            <a:r>
              <a:rPr lang="en-US" sz="2400" b="0" i="0" dirty="0">
                <a:solidFill>
                  <a:srgbClr val="000000"/>
                </a:solidFill>
                <a:effectLst/>
                <a:latin typeface="Source Sans Pro" panose="020B0503030403020204" pitchFamily="34" charset="0"/>
              </a:rPr>
              <a:t> classes defined using the </a:t>
            </a:r>
            <a:r>
              <a:rPr lang="en-US" sz="2400" b="1" i="0" dirty="0">
                <a:solidFill>
                  <a:srgbClr val="000000"/>
                </a:solidFill>
                <a:effectLst/>
                <a:latin typeface="Source Sans Pro" panose="020B0503030403020204" pitchFamily="34" charset="0"/>
              </a:rPr>
              <a:t>@Component Decorator</a:t>
            </a:r>
            <a:r>
              <a:rPr lang="en-US" sz="2400" b="0" i="0" dirty="0">
                <a:solidFill>
                  <a:srgbClr val="000000"/>
                </a:solidFill>
                <a:effectLst/>
                <a:latin typeface="Source Sans Pro" panose="020B0503030403020204" pitchFamily="34" charset="0"/>
              </a:rPr>
              <a:t>. This Decorator provides the Component with a View to display and Metadata about the Component.</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Component is responsible for providing the data to the View. Angular uses </a:t>
            </a:r>
            <a:r>
              <a:rPr lang="en-US" sz="2400" b="0" i="0" u="none" strike="noStrike" dirty="0">
                <a:effectLst/>
                <a:latin typeface="Source Sans Pro" panose="020B0503030403020204" pitchFamily="34" charset="0"/>
                <a:hlinkClick r:id="rId4"/>
              </a:rPr>
              <a:t>data binding</a:t>
            </a:r>
            <a:r>
              <a:rPr lang="en-US" sz="2400" b="0" i="0" dirty="0">
                <a:solidFill>
                  <a:srgbClr val="000000"/>
                </a:solidFill>
                <a:effectLst/>
                <a:latin typeface="Source Sans Pro" panose="020B0503030403020204" pitchFamily="34" charset="0"/>
              </a:rPr>
              <a:t> to get the data from the Component to the View and vice versa. The data binding is achieved using special HTML markup, the </a:t>
            </a:r>
            <a:r>
              <a:rPr lang="en-US" sz="2400" b="1" i="0" dirty="0">
                <a:solidFill>
                  <a:srgbClr val="000000"/>
                </a:solidFill>
                <a:effectLst/>
                <a:latin typeface="Source Sans Pro" panose="020B0503030403020204" pitchFamily="34" charset="0"/>
              </a:rPr>
              <a:t>Angular Template Syntax</a:t>
            </a:r>
            <a:r>
              <a:rPr lang="en-US" sz="2400" b="0" i="0" dirty="0">
                <a:solidFill>
                  <a:srgbClr val="000000"/>
                </a:solidFill>
                <a:effectLst/>
                <a:latin typeface="Source Sans Pro" panose="020B0503030403020204" pitchFamily="34" charset="0"/>
              </a:rPr>
              <a:t>. The Component can also get notified when the View changes.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1656483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Components</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235649"/>
            <a:ext cx="11288985" cy="5262979"/>
          </a:xfrm>
          <a:prstGeom prst="rect">
            <a:avLst/>
          </a:prstGeom>
          <a:noFill/>
        </p:spPr>
        <p:txBody>
          <a:bodyPr wrap="square">
            <a:spAutoFit/>
          </a:bodyPr>
          <a:lstStyle/>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Component is the main building block of an Angular application.</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dirty="0">
                <a:solidFill>
                  <a:srgbClr val="002060"/>
                </a:solidFill>
                <a:latin typeface="Work Sans" pitchFamily="2" charset="0"/>
              </a:rPr>
              <a:t>The Component contains the data and user interaction logic that define how the View looks and behaves. A view in Angular refers to a template (HTML).</a:t>
            </a:r>
          </a:p>
          <a:p>
            <a:pPr marL="742950" lvl="1" indent="-285750">
              <a:buFont typeface="Arial" panose="020B0604020202020204" pitchFamily="34" charset="0"/>
              <a:buChar char="•"/>
            </a:pPr>
            <a:endParaRPr lang="en-US" sz="2400" dirty="0">
              <a:solidFill>
                <a:srgbClr val="002060"/>
              </a:solidFill>
              <a:latin typeface="Work Sans" pitchFamily="2"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Components are plain </a:t>
            </a:r>
            <a:r>
              <a:rPr lang="en-US" sz="2400" b="0" i="0" u="none" strike="noStrike" dirty="0">
                <a:effectLst/>
                <a:latin typeface="Source Sans Pro" panose="020B0503030403020204" pitchFamily="34" charset="0"/>
                <a:hlinkClick r:id="rId3"/>
              </a:rPr>
              <a:t>JavaScript</a:t>
            </a:r>
            <a:r>
              <a:rPr lang="en-US" sz="2400" b="0" i="0" dirty="0">
                <a:solidFill>
                  <a:srgbClr val="000000"/>
                </a:solidFill>
                <a:effectLst/>
                <a:latin typeface="Source Sans Pro" panose="020B0503030403020204" pitchFamily="34" charset="0"/>
              </a:rPr>
              <a:t> classes defined using the </a:t>
            </a:r>
            <a:r>
              <a:rPr lang="en-US" sz="2400" b="1" i="0" dirty="0">
                <a:solidFill>
                  <a:srgbClr val="000000"/>
                </a:solidFill>
                <a:effectLst/>
                <a:latin typeface="Source Sans Pro" panose="020B0503030403020204" pitchFamily="34" charset="0"/>
              </a:rPr>
              <a:t>@Component Decorator</a:t>
            </a:r>
            <a:r>
              <a:rPr lang="en-US" sz="2400" b="0" i="0" dirty="0">
                <a:solidFill>
                  <a:srgbClr val="000000"/>
                </a:solidFill>
                <a:effectLst/>
                <a:latin typeface="Source Sans Pro" panose="020B0503030403020204" pitchFamily="34" charset="0"/>
              </a:rPr>
              <a:t>. This Decorator provides the Component with a View to display and Metadata about the Component.</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Component is responsible for providing the data to the View. Angular uses </a:t>
            </a:r>
            <a:r>
              <a:rPr lang="en-US" sz="2400" b="0" i="0" u="none" strike="noStrike" dirty="0">
                <a:effectLst/>
                <a:latin typeface="Source Sans Pro" panose="020B0503030403020204" pitchFamily="34" charset="0"/>
                <a:hlinkClick r:id="rId4"/>
              </a:rPr>
              <a:t>data binding</a:t>
            </a:r>
            <a:r>
              <a:rPr lang="en-US" sz="2400" b="0" i="0" dirty="0">
                <a:solidFill>
                  <a:srgbClr val="000000"/>
                </a:solidFill>
                <a:effectLst/>
                <a:latin typeface="Source Sans Pro" panose="020B0503030403020204" pitchFamily="34" charset="0"/>
              </a:rPr>
              <a:t> to get the data from the Component to the View and vice versa. The data binding is achieved using special HTML markup, the </a:t>
            </a:r>
            <a:r>
              <a:rPr lang="en-US" sz="2400" b="1" i="0" dirty="0">
                <a:solidFill>
                  <a:srgbClr val="000000"/>
                </a:solidFill>
                <a:effectLst/>
                <a:latin typeface="Source Sans Pro" panose="020B0503030403020204" pitchFamily="34" charset="0"/>
              </a:rPr>
              <a:t>Angular Template Syntax</a:t>
            </a:r>
            <a:r>
              <a:rPr lang="en-US" sz="2400" b="0" i="0" dirty="0">
                <a:solidFill>
                  <a:srgbClr val="000000"/>
                </a:solidFill>
                <a:effectLst/>
                <a:latin typeface="Source Sans Pro" panose="020B0503030403020204" pitchFamily="34" charset="0"/>
              </a:rPr>
              <a:t>. The Component can also get notified when the View changes.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83988484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762778" y="1354600"/>
            <a:ext cx="6097554" cy="1477328"/>
          </a:xfrm>
          <a:prstGeom prst="rect">
            <a:avLst/>
          </a:prstGeom>
          <a:noFill/>
        </p:spPr>
        <p:txBody>
          <a:bodyPr wrap="square">
            <a:spAutoFit/>
          </a:bodyPr>
          <a:lstStyle/>
          <a:p>
            <a:pPr algn="l" fontAlgn="base"/>
            <a:r>
              <a:rPr lang="en-US" b="0" i="0" dirty="0">
                <a:solidFill>
                  <a:srgbClr val="000000"/>
                </a:solidFill>
                <a:effectLst/>
                <a:latin typeface="Source Sans Pro" panose="020B0503030403020204" pitchFamily="34" charset="0"/>
              </a:rPr>
              <a:t>The Components consist of three main building blocks</a:t>
            </a:r>
          </a:p>
          <a:p>
            <a:pPr algn="l" fontAlgn="base"/>
            <a:endParaRPr lang="en-US" b="0" i="0" dirty="0">
              <a:solidFill>
                <a:srgbClr val="000000"/>
              </a:solidFill>
              <a:effectLst/>
              <a:latin typeface="Source Sans Pro" panose="020B0503030403020204" pitchFamily="34" charset="0"/>
            </a:endParaRPr>
          </a:p>
          <a:p>
            <a:pPr algn="l" fontAlgn="base">
              <a:buFont typeface="Arial" panose="020B0604020202020204" pitchFamily="34" charset="0"/>
              <a:buChar char="•"/>
            </a:pPr>
            <a:r>
              <a:rPr lang="en-US" b="0" i="0" dirty="0">
                <a:solidFill>
                  <a:srgbClr val="000000"/>
                </a:solidFill>
                <a:effectLst/>
                <a:latin typeface="Source Sans Pro" panose="020B0503030403020204" pitchFamily="34" charset="0"/>
              </a:rPr>
              <a:t>Template</a:t>
            </a:r>
          </a:p>
          <a:p>
            <a:pPr algn="l" fontAlgn="base">
              <a:buFont typeface="Arial" panose="020B0604020202020204" pitchFamily="34" charset="0"/>
              <a:buChar char="•"/>
            </a:pPr>
            <a:r>
              <a:rPr lang="en-US" b="0" i="0" dirty="0">
                <a:solidFill>
                  <a:srgbClr val="000000"/>
                </a:solidFill>
                <a:effectLst/>
                <a:latin typeface="Source Sans Pro" panose="020B0503030403020204" pitchFamily="34" charset="0"/>
              </a:rPr>
              <a:t>Class</a:t>
            </a:r>
          </a:p>
          <a:p>
            <a:pPr algn="l" fontAlgn="base">
              <a:buFont typeface="Arial" panose="020B0604020202020204" pitchFamily="34" charset="0"/>
              <a:buChar char="•"/>
            </a:pPr>
            <a:r>
              <a:rPr lang="en-US" b="0" i="0" dirty="0" err="1">
                <a:solidFill>
                  <a:srgbClr val="000000"/>
                </a:solidFill>
                <a:effectLst/>
                <a:latin typeface="Source Sans Pro" panose="020B0503030403020204" pitchFamily="34" charset="0"/>
              </a:rPr>
              <a:t>MetaData</a:t>
            </a:r>
            <a:endParaRPr lang="en-US" b="0" i="0" dirty="0">
              <a:solidFill>
                <a:srgbClr val="000000"/>
              </a:solidFill>
              <a:effectLst/>
              <a:latin typeface="Source Sans Pro" panose="020B0503030403020204" pitchFamily="34" charset="0"/>
            </a:endParaRPr>
          </a:p>
        </p:txBody>
      </p:sp>
      <p:pic>
        <p:nvPicPr>
          <p:cNvPr id="4" name="Picture 3">
            <a:extLst>
              <a:ext uri="{FF2B5EF4-FFF2-40B4-BE49-F238E27FC236}">
                <a16:creationId xmlns:a16="http://schemas.microsoft.com/office/drawing/2014/main" id="{ADC93EDD-CEC7-BEA6-DA30-74FFF5FDDDD6}"/>
              </a:ext>
            </a:extLst>
          </p:cNvPr>
          <p:cNvPicPr>
            <a:picLocks noChangeAspect="1"/>
          </p:cNvPicPr>
          <p:nvPr/>
        </p:nvPicPr>
        <p:blipFill>
          <a:blip r:embed="rId3"/>
          <a:stretch>
            <a:fillRect/>
          </a:stretch>
        </p:blipFill>
        <p:spPr>
          <a:xfrm>
            <a:off x="6602865" y="1660557"/>
            <a:ext cx="4733925" cy="3686175"/>
          </a:xfrm>
          <a:prstGeom prst="rect">
            <a:avLst/>
          </a:prstGeom>
        </p:spPr>
      </p:pic>
    </p:spTree>
    <p:extLst>
      <p:ext uri="{BB962C8B-B14F-4D97-AF65-F5344CB8AC3E}">
        <p14:creationId xmlns:p14="http://schemas.microsoft.com/office/powerpoint/2010/main" val="34478476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Templates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762777" y="1354600"/>
            <a:ext cx="10555255" cy="2862322"/>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000000"/>
                </a:solidFill>
                <a:effectLst/>
                <a:latin typeface="Source Sans Pro" panose="020B0503030403020204" pitchFamily="34" charset="0"/>
              </a:rPr>
              <a:t>The Template defines the layout and content of the View. Without the template,  there is nothing for Angular to render to the DOM.</a:t>
            </a:r>
          </a:p>
          <a:p>
            <a:pPr marL="285750" indent="-285750" algn="l" fontAlgn="base">
              <a:buFont typeface="Arial" panose="020B0604020202020204" pitchFamily="34" charset="0"/>
              <a:buChar char="•"/>
            </a:pPr>
            <a:endParaRPr lang="en-US" b="0" i="0" dirty="0">
              <a:solidFill>
                <a:srgbClr val="000000"/>
              </a:solidFill>
              <a:effectLst/>
              <a:latin typeface="Source Sans Pro" panose="020B0503030403020204" pitchFamily="34" charset="0"/>
            </a:endParaRPr>
          </a:p>
          <a:p>
            <a:pPr marL="285750" indent="-285750" algn="l" fontAlgn="base">
              <a:buFont typeface="Arial" panose="020B0604020202020204" pitchFamily="34" charset="0"/>
              <a:buChar char="•"/>
            </a:pPr>
            <a:r>
              <a:rPr lang="en-US" b="0" i="0" dirty="0">
                <a:solidFill>
                  <a:srgbClr val="000000"/>
                </a:solidFill>
                <a:effectLst/>
                <a:latin typeface="Source Sans Pro" panose="020B0503030403020204" pitchFamily="34" charset="0"/>
              </a:rPr>
              <a:t>The Templates are only HTML codes and the Angular-specific special HTML markups (known as the Angular Template Syntax).</a:t>
            </a:r>
          </a:p>
          <a:p>
            <a:pPr marL="285750" indent="-285750" algn="l" fontAlgn="base">
              <a:buFont typeface="Arial" panose="020B0604020202020204" pitchFamily="34" charset="0"/>
              <a:buChar char="•"/>
            </a:pPr>
            <a:endParaRPr lang="en-US" dirty="0">
              <a:solidFill>
                <a:srgbClr val="000000"/>
              </a:solidFill>
              <a:latin typeface="Source Sans Pro" panose="020B0503030403020204" pitchFamily="34" charset="0"/>
            </a:endParaRPr>
          </a:p>
          <a:p>
            <a:pPr algn="l" fontAlgn="base"/>
            <a:r>
              <a:rPr lang="en-US" b="0" i="0" dirty="0">
                <a:solidFill>
                  <a:srgbClr val="000000"/>
                </a:solidFill>
                <a:effectLst/>
                <a:latin typeface="Source Sans Pro" panose="020B0503030403020204" pitchFamily="34" charset="0"/>
              </a:rPr>
              <a:t>There are two ways you can specify the Template in Angular.</a:t>
            </a:r>
          </a:p>
          <a:p>
            <a:pPr algn="l" fontAlgn="base">
              <a:buFont typeface="+mj-lt"/>
              <a:buAutoNum type="arabicPeriod"/>
            </a:pPr>
            <a:r>
              <a:rPr lang="en-US" b="0" i="0" dirty="0">
                <a:solidFill>
                  <a:srgbClr val="000000"/>
                </a:solidFill>
                <a:effectLst/>
                <a:latin typeface="Source Sans Pro" panose="020B0503030403020204" pitchFamily="34" charset="0"/>
              </a:rPr>
              <a:t>Defining the Template Inline</a:t>
            </a:r>
          </a:p>
          <a:p>
            <a:pPr algn="l" fontAlgn="base">
              <a:buFont typeface="+mj-lt"/>
              <a:buAutoNum type="arabicPeriod"/>
            </a:pPr>
            <a:r>
              <a:rPr lang="en-US" b="0" i="0" dirty="0">
                <a:solidFill>
                  <a:srgbClr val="000000"/>
                </a:solidFill>
                <a:effectLst/>
                <a:latin typeface="Source Sans Pro" panose="020B0503030403020204" pitchFamily="34" charset="0"/>
              </a:rPr>
              <a:t>Provide an external Template</a:t>
            </a:r>
          </a:p>
          <a:p>
            <a:pPr marL="285750" indent="-285750" algn="l" fontAlgn="base">
              <a:buFont typeface="Arial" panose="020B0604020202020204" pitchFamily="34" charset="0"/>
              <a:buChar char="•"/>
            </a:pPr>
            <a:endParaRPr lang="en-US" b="0"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426930314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Class</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762777" y="1354600"/>
            <a:ext cx="10555255" cy="1631216"/>
          </a:xfrm>
          <a:prstGeom prst="rect">
            <a:avLst/>
          </a:prstGeom>
          <a:noFill/>
        </p:spPr>
        <p:txBody>
          <a:bodyPr wrap="square">
            <a:spAutoFit/>
          </a:bodyPr>
          <a:lstStyle/>
          <a:p>
            <a:pPr marL="285750" indent="-285750" algn="l" fontAlgn="base">
              <a:buFont typeface="Arial" panose="020B0604020202020204" pitchFamily="34" charset="0"/>
              <a:buChar char="•"/>
            </a:pPr>
            <a:r>
              <a:rPr lang="en-US" sz="2000" b="0" i="0" dirty="0">
                <a:solidFill>
                  <a:srgbClr val="000000"/>
                </a:solidFill>
                <a:effectLst/>
                <a:latin typeface="Source Sans Pro" panose="020B0503030403020204" pitchFamily="34" charset="0"/>
              </a:rPr>
              <a:t>The Class provides </a:t>
            </a:r>
            <a:r>
              <a:rPr lang="en-US" sz="2000" b="0" i="0" dirty="0">
                <a:solidFill>
                  <a:srgbClr val="FF0000"/>
                </a:solidFill>
                <a:effectLst/>
                <a:latin typeface="Source Sans Pro" panose="020B0503030403020204" pitchFamily="34" charset="0"/>
              </a:rPr>
              <a:t>the data &amp; logic to the View</a:t>
            </a:r>
            <a:r>
              <a:rPr lang="en-US" sz="2000" b="0" i="0" dirty="0">
                <a:solidFill>
                  <a:srgbClr val="000000"/>
                </a:solidFill>
                <a:effectLst/>
                <a:latin typeface="Source Sans Pro" panose="020B0503030403020204" pitchFamily="34" charset="0"/>
              </a:rPr>
              <a:t>. It contains the Typescript code associated with Template (View). We use TypeScript to create the class.</a:t>
            </a:r>
          </a:p>
          <a:p>
            <a:pPr marL="285750" indent="-285750" algn="l" fontAlgn="base">
              <a:buFont typeface="Arial" panose="020B0604020202020204" pitchFamily="34" charset="0"/>
              <a:buChar char="•"/>
            </a:pPr>
            <a:endParaRPr lang="en-US" sz="2000" dirty="0">
              <a:solidFill>
                <a:srgbClr val="000000"/>
              </a:solidFill>
              <a:latin typeface="Source Sans Pro" panose="020B0503030403020204" pitchFamily="34" charset="0"/>
            </a:endParaRPr>
          </a:p>
          <a:p>
            <a:pPr marL="285750" indent="-285750" algn="l" fontAlgn="base">
              <a:buFont typeface="Arial" panose="020B0604020202020204" pitchFamily="34" charset="0"/>
              <a:buChar char="•"/>
            </a:pPr>
            <a:r>
              <a:rPr lang="en-US" sz="2000" b="0" i="0" dirty="0">
                <a:solidFill>
                  <a:srgbClr val="000000"/>
                </a:solidFill>
                <a:effectLst/>
                <a:latin typeface="Source Sans Pro" panose="020B0503030403020204" pitchFamily="34" charset="0"/>
              </a:rPr>
              <a:t>Class Contains the Properties &amp; Methods. The Properties of a class can be bound to the view using </a:t>
            </a:r>
            <a:r>
              <a:rPr lang="en-US" sz="2000" b="0" i="0" u="none" strike="noStrike" dirty="0">
                <a:effectLst/>
                <a:latin typeface="Source Sans Pro" panose="020B0503030403020204" pitchFamily="34" charset="0"/>
                <a:hlinkClick r:id="rId3"/>
              </a:rPr>
              <a:t>Data Binding</a:t>
            </a:r>
            <a:r>
              <a:rPr lang="en-US" sz="2000" b="0" i="0" dirty="0">
                <a:solidFill>
                  <a:srgbClr val="000000"/>
                </a:solidFill>
                <a:effectLst/>
                <a:latin typeface="Source Sans Pro" panose="020B0503030403020204" pitchFamily="34" charset="0"/>
              </a:rPr>
              <a:t>.</a:t>
            </a:r>
          </a:p>
        </p:txBody>
      </p:sp>
    </p:spTree>
    <p:extLst>
      <p:ext uri="{BB962C8B-B14F-4D97-AF65-F5344CB8AC3E}">
        <p14:creationId xmlns:p14="http://schemas.microsoft.com/office/powerpoint/2010/main" val="10223452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Component Metadata</a:t>
            </a:r>
            <a:endParaRPr lang="fr-FR" sz="2800" b="1" kern="0" spc="-100" dirty="0">
              <a:solidFill>
                <a:schemeClr val="bg1">
                  <a:lumMod val="95000"/>
                  <a:lumOff val="5000"/>
                </a:schemeClr>
              </a:solidFill>
              <a:latin typeface="Arial" panose="020B0604020202020204" pitchFamily="34" charset="0"/>
            </a:endParaRPr>
          </a:p>
        </p:txBody>
      </p:sp>
      <p:sp>
        <p:nvSpPr>
          <p:cNvPr id="3" name="TextBox 2">
            <a:extLst>
              <a:ext uri="{FF2B5EF4-FFF2-40B4-BE49-F238E27FC236}">
                <a16:creationId xmlns:a16="http://schemas.microsoft.com/office/drawing/2014/main" id="{0C051492-58B4-B716-08AC-B1CC4A7CF940}"/>
              </a:ext>
            </a:extLst>
          </p:cNvPr>
          <p:cNvSpPr txBox="1"/>
          <p:nvPr/>
        </p:nvSpPr>
        <p:spPr>
          <a:xfrm>
            <a:off x="762777" y="1354600"/>
            <a:ext cx="10555255" cy="3170099"/>
          </a:xfrm>
          <a:prstGeom prst="rect">
            <a:avLst/>
          </a:prstGeom>
          <a:noFill/>
        </p:spPr>
        <p:txBody>
          <a:bodyPr wrap="square">
            <a:spAutoFit/>
          </a:bodyPr>
          <a:lstStyle/>
          <a:p>
            <a:pPr marL="285750" indent="-285750" algn="l" fontAlgn="base">
              <a:buFont typeface="Arial" panose="020B0604020202020204" pitchFamily="34" charset="0"/>
              <a:buChar char="•"/>
            </a:pPr>
            <a:r>
              <a:rPr lang="en-US" sz="2000" b="0" i="0" dirty="0">
                <a:solidFill>
                  <a:srgbClr val="000000"/>
                </a:solidFill>
                <a:effectLst/>
                <a:latin typeface="Source Sans Pro" panose="020B0503030403020204" pitchFamily="34" charset="0"/>
              </a:rPr>
              <a:t>Metadata Provides additional information about the component of Angular. Angular uses this information to process the class. We use the @Component decorator to provide the Metadata to the Component.</a:t>
            </a:r>
          </a:p>
          <a:p>
            <a:pPr marL="285750" indent="-285750" algn="l" fontAlgn="base">
              <a:buFont typeface="Arial" panose="020B0604020202020204" pitchFamily="34" charset="0"/>
              <a:buChar char="•"/>
            </a:pPr>
            <a:endParaRPr lang="en-US" sz="2000" dirty="0">
              <a:solidFill>
                <a:srgbClr val="000000"/>
              </a:solidFill>
              <a:latin typeface="Source Sans Pro" panose="020B0503030403020204" pitchFamily="34" charset="0"/>
            </a:endParaRPr>
          </a:p>
          <a:p>
            <a:pPr algn="l">
              <a:buFont typeface="Arial" panose="020B0604020202020204" pitchFamily="34" charset="0"/>
              <a:buChar char="•"/>
            </a:pPr>
            <a:r>
              <a:rPr lang="en-US" sz="2000" b="1" i="0" dirty="0">
                <a:solidFill>
                  <a:srgbClr val="546E7A"/>
                </a:solidFill>
                <a:effectLst/>
                <a:latin typeface="Roboto" panose="02000000000000000000" pitchFamily="2" charset="0"/>
              </a:rPr>
              <a:t>selector</a:t>
            </a:r>
            <a:r>
              <a:rPr lang="en-US" sz="2000" b="0" i="0" dirty="0">
                <a:solidFill>
                  <a:srgbClr val="546E7A"/>
                </a:solidFill>
                <a:effectLst/>
                <a:latin typeface="Roboto" panose="02000000000000000000" pitchFamily="2" charset="0"/>
              </a:rPr>
              <a:t> - </a:t>
            </a:r>
            <a:r>
              <a:rPr lang="en-US" sz="2000" b="0" i="0" dirty="0" err="1">
                <a:solidFill>
                  <a:srgbClr val="546E7A"/>
                </a:solidFill>
                <a:effectLst/>
                <a:latin typeface="Roboto" panose="02000000000000000000" pitchFamily="2" charset="0"/>
              </a:rPr>
              <a:t>css</a:t>
            </a:r>
            <a:r>
              <a:rPr lang="en-US" sz="2000" b="0" i="0" dirty="0">
                <a:solidFill>
                  <a:srgbClr val="546E7A"/>
                </a:solidFill>
                <a:effectLst/>
                <a:latin typeface="Roboto" panose="02000000000000000000" pitchFamily="2" charset="0"/>
              </a:rPr>
              <a:t> selector that identifies this component in a template</a:t>
            </a:r>
          </a:p>
          <a:p>
            <a:pPr algn="l">
              <a:buFont typeface="Arial" panose="020B0604020202020204" pitchFamily="34" charset="0"/>
              <a:buChar char="•"/>
            </a:pPr>
            <a:r>
              <a:rPr lang="en-US" sz="2000" b="1" i="0" dirty="0" err="1">
                <a:solidFill>
                  <a:srgbClr val="546E7A"/>
                </a:solidFill>
                <a:effectLst/>
                <a:latin typeface="Roboto" panose="02000000000000000000" pitchFamily="2" charset="0"/>
              </a:rPr>
              <a:t>styleUrls</a:t>
            </a:r>
            <a:r>
              <a:rPr lang="en-US" sz="2000" b="0" i="0" dirty="0">
                <a:solidFill>
                  <a:srgbClr val="546E7A"/>
                </a:solidFill>
                <a:effectLst/>
                <a:latin typeface="Roboto" panose="02000000000000000000" pitchFamily="2" charset="0"/>
              </a:rPr>
              <a:t> - list of </a:t>
            </a:r>
            <a:r>
              <a:rPr lang="en-US" sz="2000" b="0" i="0" dirty="0" err="1">
                <a:solidFill>
                  <a:srgbClr val="546E7A"/>
                </a:solidFill>
                <a:effectLst/>
                <a:latin typeface="Roboto" panose="02000000000000000000" pitchFamily="2" charset="0"/>
              </a:rPr>
              <a:t>urls</a:t>
            </a:r>
            <a:r>
              <a:rPr lang="en-US" sz="2000" b="0" i="0" dirty="0">
                <a:solidFill>
                  <a:srgbClr val="546E7A"/>
                </a:solidFill>
                <a:effectLst/>
                <a:latin typeface="Roboto" panose="02000000000000000000" pitchFamily="2" charset="0"/>
              </a:rPr>
              <a:t> to stylesheets to be applied to this component's view</a:t>
            </a:r>
          </a:p>
          <a:p>
            <a:pPr algn="l">
              <a:buFont typeface="Arial" panose="020B0604020202020204" pitchFamily="34" charset="0"/>
              <a:buChar char="•"/>
            </a:pPr>
            <a:r>
              <a:rPr lang="en-US" sz="2000" b="1" i="0" dirty="0">
                <a:solidFill>
                  <a:srgbClr val="546E7A"/>
                </a:solidFill>
                <a:effectLst/>
                <a:latin typeface="Roboto" panose="02000000000000000000" pitchFamily="2" charset="0"/>
              </a:rPr>
              <a:t>styles</a:t>
            </a:r>
            <a:r>
              <a:rPr lang="en-US" sz="2000" b="0" i="0" dirty="0">
                <a:solidFill>
                  <a:srgbClr val="546E7A"/>
                </a:solidFill>
                <a:effectLst/>
                <a:latin typeface="Roboto" panose="02000000000000000000" pitchFamily="2" charset="0"/>
              </a:rPr>
              <a:t> - inline-defined styles to be applied to this component's view</a:t>
            </a:r>
          </a:p>
          <a:p>
            <a:pPr algn="l">
              <a:buFont typeface="Arial" panose="020B0604020202020204" pitchFamily="34" charset="0"/>
              <a:buChar char="•"/>
            </a:pPr>
            <a:r>
              <a:rPr lang="en-US" sz="2000" b="1" i="0" dirty="0">
                <a:solidFill>
                  <a:srgbClr val="546E7A"/>
                </a:solidFill>
                <a:effectLst/>
                <a:latin typeface="Roboto" panose="02000000000000000000" pitchFamily="2" charset="0"/>
              </a:rPr>
              <a:t>template</a:t>
            </a:r>
            <a:r>
              <a:rPr lang="en-US" sz="2000" b="0" i="0" dirty="0">
                <a:solidFill>
                  <a:srgbClr val="546E7A"/>
                </a:solidFill>
                <a:effectLst/>
                <a:latin typeface="Roboto" panose="02000000000000000000" pitchFamily="2" charset="0"/>
              </a:rPr>
              <a:t> - inline-defined template for the view</a:t>
            </a:r>
          </a:p>
          <a:p>
            <a:pPr algn="l">
              <a:buFont typeface="Arial" panose="020B0604020202020204" pitchFamily="34" charset="0"/>
              <a:buChar char="•"/>
            </a:pPr>
            <a:r>
              <a:rPr lang="en-US" sz="2000" b="1" i="0" dirty="0" err="1">
                <a:solidFill>
                  <a:srgbClr val="546E7A"/>
                </a:solidFill>
                <a:effectLst/>
                <a:latin typeface="Roboto" panose="02000000000000000000" pitchFamily="2" charset="0"/>
              </a:rPr>
              <a:t>templateUrl</a:t>
            </a:r>
            <a:r>
              <a:rPr lang="en-US" sz="2000" b="0" i="0" dirty="0">
                <a:solidFill>
                  <a:srgbClr val="546E7A"/>
                </a:solidFill>
                <a:effectLst/>
                <a:latin typeface="Roboto" panose="02000000000000000000" pitchFamily="2" charset="0"/>
              </a:rPr>
              <a:t> - </a:t>
            </a:r>
            <a:r>
              <a:rPr lang="en-US" sz="2000" b="0" i="0" dirty="0" err="1">
                <a:solidFill>
                  <a:srgbClr val="546E7A"/>
                </a:solidFill>
                <a:effectLst/>
                <a:latin typeface="Roboto" panose="02000000000000000000" pitchFamily="2" charset="0"/>
              </a:rPr>
              <a:t>url</a:t>
            </a:r>
            <a:r>
              <a:rPr lang="en-US" sz="2000" b="0" i="0" dirty="0">
                <a:solidFill>
                  <a:srgbClr val="546E7A"/>
                </a:solidFill>
                <a:effectLst/>
                <a:latin typeface="Roboto" panose="02000000000000000000" pitchFamily="2" charset="0"/>
              </a:rPr>
              <a:t> to an external file containing a template for the view</a:t>
            </a:r>
          </a:p>
          <a:p>
            <a:pPr marL="285750" indent="-285750" algn="l" fontAlgn="base">
              <a:buFont typeface="Arial" panose="020B0604020202020204" pitchFamily="34" charset="0"/>
              <a:buChar char="•"/>
            </a:pPr>
            <a:endParaRPr lang="en-US" sz="2000" b="0" i="0" dirty="0">
              <a:solidFill>
                <a:srgbClr val="000000"/>
              </a:solidFill>
              <a:effectLst/>
              <a:latin typeface="Source Sans Pro" panose="020B0503030403020204" pitchFamily="34" charset="0"/>
            </a:endParaRPr>
          </a:p>
        </p:txBody>
      </p:sp>
    </p:spTree>
    <p:extLst>
      <p:ext uri="{BB962C8B-B14F-4D97-AF65-F5344CB8AC3E}">
        <p14:creationId xmlns:p14="http://schemas.microsoft.com/office/powerpoint/2010/main" val="25877891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35902" y="247524"/>
            <a:ext cx="3681730"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What is NPM ?</a:t>
            </a:r>
            <a:endParaRPr lang="fr-FR" sz="2800" b="1" kern="0" spc="-100" dirty="0">
              <a:solidFill>
                <a:schemeClr val="bg1">
                  <a:lumMod val="95000"/>
                  <a:lumOff val="5000"/>
                </a:schemeClr>
              </a:solidFill>
              <a:latin typeface="Arial" panose="020B0604020202020204" pitchFamily="34" charset="0"/>
            </a:endParaRPr>
          </a:p>
        </p:txBody>
      </p:sp>
      <p:sp>
        <p:nvSpPr>
          <p:cNvPr id="7" name="TextBox 6">
            <a:extLst>
              <a:ext uri="{FF2B5EF4-FFF2-40B4-BE49-F238E27FC236}">
                <a16:creationId xmlns:a16="http://schemas.microsoft.com/office/drawing/2014/main" id="{C164B5FA-2C29-4159-880D-E20A2113D54E}"/>
              </a:ext>
            </a:extLst>
          </p:cNvPr>
          <p:cNvSpPr txBox="1"/>
          <p:nvPr/>
        </p:nvSpPr>
        <p:spPr>
          <a:xfrm>
            <a:off x="525624" y="877077"/>
            <a:ext cx="11140751" cy="5896999"/>
          </a:xfrm>
          <a:prstGeom prst="rect">
            <a:avLst/>
          </a:prstGeom>
          <a:noFill/>
        </p:spPr>
        <p:txBody>
          <a:bodyPr wrap="square" lIns="0" tIns="0" rIns="0" bIns="0" rtlCol="0">
            <a:spAutoFit/>
          </a:bodyPr>
          <a:lstStyle/>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Node package manager	</a:t>
            </a:r>
          </a:p>
          <a:p>
            <a:pPr marL="342900" indent="-342900">
              <a:lnSpc>
                <a:spcPct val="130000"/>
              </a:lnSpc>
              <a:spcAft>
                <a:spcPts val="200"/>
              </a:spcAft>
              <a:buFont typeface="Arial" panose="020B0604020202020204" pitchFamily="34" charset="0"/>
              <a:buChar char="•"/>
              <a:defRPr/>
            </a:pP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is a library and registry for JavaScript packages</a:t>
            </a:r>
          </a:p>
          <a:p>
            <a:pPr marL="342900" indent="-342900">
              <a:lnSpc>
                <a:spcPct val="130000"/>
              </a:lnSpc>
              <a:spcAft>
                <a:spcPts val="200"/>
              </a:spcAft>
              <a:buFont typeface="Arial" panose="020B0604020202020204" pitchFamily="34" charset="0"/>
              <a:buChar char="•"/>
              <a:defRPr/>
            </a:pP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is a software package manager that is included by default in Node.js.</a:t>
            </a:r>
          </a:p>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You can check this out by  running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-v in the command line. An Angular application consists of various libraries, called  packages, that exist in a central place called the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registry. The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client downloads and installs</a:t>
            </a:r>
          </a:p>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the libraries that are needed to run your application from the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registry to your local computer.</a:t>
            </a:r>
          </a:p>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	</a:t>
            </a:r>
            <a:r>
              <a:rPr lang="en-US" sz="2400" b="0" i="0" dirty="0" err="1">
                <a:solidFill>
                  <a:srgbClr val="002060"/>
                </a:solidFill>
                <a:effectLst/>
                <a:latin typeface="Roboto Slab" pitchFamily="2" charset="0"/>
              </a:rPr>
              <a:t>npm</a:t>
            </a:r>
            <a:r>
              <a:rPr lang="en-US" sz="2400" b="0" i="0" dirty="0">
                <a:solidFill>
                  <a:srgbClr val="002060"/>
                </a:solidFill>
                <a:effectLst/>
                <a:latin typeface="Roboto Slab" pitchFamily="2" charset="0"/>
              </a:rPr>
              <a:t>	-&gt;	maven		pom.xml	-&gt;	</a:t>
            </a:r>
            <a:r>
              <a:rPr lang="en-US" sz="2400" b="0" i="0" dirty="0" err="1">
                <a:solidFill>
                  <a:srgbClr val="002060"/>
                </a:solidFill>
                <a:effectLst/>
                <a:latin typeface="Roboto Slab" pitchFamily="2" charset="0"/>
              </a:rPr>
              <a:t>package.json</a:t>
            </a:r>
            <a:endParaRPr lang="en-US" sz="2400" b="0" i="0" dirty="0">
              <a:solidFill>
                <a:srgbClr val="002060"/>
              </a:solidFill>
              <a:effectLst/>
              <a:latin typeface="Roboto Slab" pitchFamily="2" charset="0"/>
            </a:endParaRPr>
          </a:p>
          <a:p>
            <a:pPr marL="342900" indent="-342900">
              <a:lnSpc>
                <a:spcPct val="130000"/>
              </a:lnSpc>
              <a:spcAft>
                <a:spcPts val="200"/>
              </a:spcAft>
              <a:buFont typeface="Arial" panose="020B0604020202020204" pitchFamily="34" charset="0"/>
              <a:buChar char="•"/>
              <a:defRPr/>
            </a:pPr>
            <a:endParaRPr lang="en-US" sz="2400" b="0" i="0" dirty="0">
              <a:solidFill>
                <a:srgbClr val="002060"/>
              </a:solidFill>
              <a:effectLst/>
              <a:latin typeface="Roboto Slab" pitchFamily="2" charset="0"/>
            </a:endParaRPr>
          </a:p>
          <a:p>
            <a:pPr marL="342900" indent="-342900">
              <a:lnSpc>
                <a:spcPct val="130000"/>
              </a:lnSpc>
              <a:spcAft>
                <a:spcPts val="200"/>
              </a:spcAft>
              <a:buFont typeface="Arial" panose="020B0604020202020204" pitchFamily="34" charset="0"/>
              <a:buChar char="•"/>
              <a:defRPr/>
            </a:pPr>
            <a:r>
              <a:rPr lang="en-US" sz="2400" b="0" i="0" dirty="0">
                <a:solidFill>
                  <a:srgbClr val="002060"/>
                </a:solidFill>
                <a:effectLst/>
                <a:latin typeface="Roboto Slab" pitchFamily="2" charset="0"/>
              </a:rPr>
              <a:t>	</a:t>
            </a:r>
            <a:r>
              <a:rPr lang="en-US" sz="2000" b="0" i="0" dirty="0">
                <a:solidFill>
                  <a:srgbClr val="002060"/>
                </a:solidFill>
                <a:effectLst/>
                <a:latin typeface="Roboto Slab" pitchFamily="2" charset="0"/>
              </a:rPr>
              <a:t>https://stackoverflow.com/questions/38388824/is-maven-similar-to-npm</a:t>
            </a:r>
          </a:p>
        </p:txBody>
      </p:sp>
    </p:spTree>
    <p:extLst>
      <p:ext uri="{BB962C8B-B14F-4D97-AF65-F5344CB8AC3E}">
        <p14:creationId xmlns:p14="http://schemas.microsoft.com/office/powerpoint/2010/main" val="33588435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Initial Template</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8" y="1556782"/>
            <a:ext cx="11845711" cy="4154984"/>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ng new &lt;</a:t>
            </a:r>
            <a:r>
              <a:rPr lang="en-IN" sz="2400" dirty="0" err="1">
                <a:solidFill>
                  <a:srgbClr val="002060"/>
                </a:solidFill>
                <a:latin typeface="Work Sans" pitchFamily="2" charset="0"/>
              </a:rPr>
              <a:t>projectname</a:t>
            </a:r>
            <a:r>
              <a:rPr lang="en-IN" sz="2400" dirty="0">
                <a:solidFill>
                  <a:srgbClr val="002060"/>
                </a:solidFill>
                <a:latin typeface="Work Sans" pitchFamily="2" charset="0"/>
              </a:rPr>
              <a:t>&gt;</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npm</a:t>
            </a:r>
            <a:r>
              <a:rPr lang="en-IN" sz="2400" dirty="0">
                <a:solidFill>
                  <a:srgbClr val="002060"/>
                </a:solidFill>
                <a:latin typeface="Work Sans" pitchFamily="2" charset="0"/>
              </a:rPr>
              <a:t> install –save bootstrap@3</a:t>
            </a: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a:solidFill>
                  <a:srgbClr val="002060"/>
                </a:solidFill>
                <a:latin typeface="Work Sans" pitchFamily="2" charset="0"/>
              </a:rPr>
              <a:t>change </a:t>
            </a:r>
            <a:r>
              <a:rPr lang="en-IN" sz="2400" dirty="0" err="1">
                <a:solidFill>
                  <a:srgbClr val="002060"/>
                </a:solidFill>
                <a:latin typeface="Work Sans" pitchFamily="2" charset="0"/>
              </a:rPr>
              <a:t>angular.json</a:t>
            </a:r>
            <a:r>
              <a:rPr lang="en-IN" sz="2400" dirty="0">
                <a:solidFill>
                  <a:srgbClr val="002060"/>
                </a:solidFill>
                <a:latin typeface="Work Sans" pitchFamily="2" charset="0"/>
              </a:rPr>
              <a:t> file to add bootstrap style</a:t>
            </a:r>
          </a:p>
          <a:p>
            <a:pPr lvl="1"/>
            <a:endParaRPr lang="en-IN" sz="2400" dirty="0">
              <a:solidFill>
                <a:srgbClr val="002060"/>
              </a:solidFill>
              <a:latin typeface="Work Sans" pitchFamily="2" charset="0"/>
            </a:endParaRPr>
          </a:p>
          <a:p>
            <a:pPr lvl="1"/>
            <a:r>
              <a:rPr lang="en-IN" sz="2400" dirty="0">
                <a:solidFill>
                  <a:srgbClr val="002060"/>
                </a:solidFill>
                <a:latin typeface="Work Sans" pitchFamily="2" charset="0"/>
              </a:rPr>
              <a:t>	"styles": [</a:t>
            </a:r>
          </a:p>
          <a:p>
            <a:pPr lvl="1"/>
            <a:r>
              <a:rPr lang="en-IN" sz="2400" dirty="0">
                <a:solidFill>
                  <a:srgbClr val="002060"/>
                </a:solidFill>
                <a:latin typeface="Work Sans" pitchFamily="2" charset="0"/>
              </a:rPr>
              <a:t>              "</a:t>
            </a:r>
            <a:r>
              <a:rPr lang="en-IN" sz="2400" dirty="0" err="1">
                <a:solidFill>
                  <a:srgbClr val="002060"/>
                </a:solidFill>
                <a:latin typeface="Work Sans" pitchFamily="2" charset="0"/>
              </a:rPr>
              <a:t>node_modules</a:t>
            </a:r>
            <a:r>
              <a:rPr lang="en-IN" sz="2400" dirty="0">
                <a:solidFill>
                  <a:srgbClr val="002060"/>
                </a:solidFill>
                <a:latin typeface="Work Sans" pitchFamily="2" charset="0"/>
              </a:rPr>
              <a:t>/bootstrap/</a:t>
            </a:r>
            <a:r>
              <a:rPr lang="en-IN" sz="2400" dirty="0" err="1">
                <a:solidFill>
                  <a:srgbClr val="002060"/>
                </a:solidFill>
                <a:latin typeface="Work Sans" pitchFamily="2" charset="0"/>
              </a:rPr>
              <a:t>dist</a:t>
            </a:r>
            <a:r>
              <a:rPr lang="en-IN" sz="2400" dirty="0">
                <a:solidFill>
                  <a:srgbClr val="002060"/>
                </a:solidFill>
                <a:latin typeface="Work Sans" pitchFamily="2" charset="0"/>
              </a:rPr>
              <a:t>/</a:t>
            </a:r>
            <a:r>
              <a:rPr lang="en-IN" sz="2400" dirty="0" err="1">
                <a:solidFill>
                  <a:srgbClr val="002060"/>
                </a:solidFill>
                <a:latin typeface="Work Sans" pitchFamily="2" charset="0"/>
              </a:rPr>
              <a:t>css</a:t>
            </a:r>
            <a:r>
              <a:rPr lang="en-IN" sz="2400" dirty="0">
                <a:solidFill>
                  <a:srgbClr val="002060"/>
                </a:solidFill>
                <a:latin typeface="Work Sans" pitchFamily="2" charset="0"/>
              </a:rPr>
              <a:t>/bootstrap.min.css",</a:t>
            </a:r>
          </a:p>
          <a:p>
            <a:pPr lvl="1"/>
            <a:r>
              <a:rPr lang="en-IN" sz="2400" dirty="0">
                <a:solidFill>
                  <a:srgbClr val="002060"/>
                </a:solidFill>
                <a:latin typeface="Work Sans" pitchFamily="2" charset="0"/>
              </a:rPr>
              <a:t>              "</a:t>
            </a:r>
            <a:r>
              <a:rPr lang="en-IN" sz="2400" dirty="0" err="1">
                <a:solidFill>
                  <a:srgbClr val="002060"/>
                </a:solidFill>
                <a:latin typeface="Work Sans" pitchFamily="2" charset="0"/>
              </a:rPr>
              <a:t>src</a:t>
            </a:r>
            <a:r>
              <a:rPr lang="en-IN" sz="2400" dirty="0">
                <a:solidFill>
                  <a:srgbClr val="002060"/>
                </a:solidFill>
                <a:latin typeface="Work Sans" pitchFamily="2" charset="0"/>
              </a:rPr>
              <a:t>/styles.css"</a:t>
            </a:r>
          </a:p>
          <a:p>
            <a:pPr lvl="1"/>
            <a:endParaRPr lang="en-IN" sz="2400" dirty="0">
              <a:solidFill>
                <a:srgbClr val="002060"/>
              </a:solidFill>
              <a:latin typeface="Work Sans" pitchFamily="2" charset="0"/>
            </a:endParaRPr>
          </a:p>
          <a:p>
            <a:pPr lvl="1"/>
            <a:r>
              <a:rPr lang="en-IN" sz="2400" dirty="0">
                <a:solidFill>
                  <a:srgbClr val="002060"/>
                </a:solidFill>
                <a:latin typeface="Work Sans" pitchFamily="2" charset="0"/>
              </a:rPr>
              <a:t>            ],</a:t>
            </a:r>
          </a:p>
        </p:txBody>
      </p:sp>
    </p:spTree>
    <p:extLst>
      <p:ext uri="{BB962C8B-B14F-4D97-AF65-F5344CB8AC3E}">
        <p14:creationId xmlns:p14="http://schemas.microsoft.com/office/powerpoint/2010/main" val="29948688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Creating Component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845711" cy="3046988"/>
          </a:xfrm>
          <a:prstGeom prst="rect">
            <a:avLst/>
          </a:prstGeom>
          <a:noFill/>
        </p:spPr>
        <p:txBody>
          <a:bodyPr wrap="square">
            <a:spAutoFit/>
          </a:bodyPr>
          <a:lstStyle/>
          <a:p>
            <a:pPr marL="742950" lvl="1" indent="-285750">
              <a:buFont typeface="Arial" panose="020B0604020202020204" pitchFamily="34" charset="0"/>
              <a:buChar char="•"/>
            </a:pPr>
            <a:r>
              <a:rPr lang="en-US" sz="2400" dirty="0">
                <a:solidFill>
                  <a:srgbClr val="002060"/>
                </a:solidFill>
                <a:latin typeface="Work Sans" pitchFamily="2" charset="0"/>
              </a:rPr>
              <a:t>Create the Component file.</a:t>
            </a:r>
          </a:p>
          <a:p>
            <a:pPr marL="742950" lvl="1" indent="-285750">
              <a:buFont typeface="Arial" panose="020B0604020202020204" pitchFamily="34" charset="0"/>
              <a:buChar char="•"/>
            </a:pPr>
            <a:r>
              <a:rPr lang="en-US" sz="2400" dirty="0">
                <a:solidFill>
                  <a:srgbClr val="002060"/>
                </a:solidFill>
                <a:latin typeface="Work Sans" pitchFamily="2" charset="0"/>
              </a:rPr>
              <a:t>Import the required external Classes/Functions.</a:t>
            </a:r>
          </a:p>
          <a:p>
            <a:pPr marL="742950" lvl="1" indent="-285750">
              <a:buFont typeface="Arial" panose="020B0604020202020204" pitchFamily="34" charset="0"/>
              <a:buChar char="•"/>
            </a:pPr>
            <a:r>
              <a:rPr lang="en-US" sz="2400" dirty="0">
                <a:solidFill>
                  <a:srgbClr val="002060"/>
                </a:solidFill>
                <a:latin typeface="Work Sans" pitchFamily="2" charset="0"/>
              </a:rPr>
              <a:t>Create the Component class and export it.</a:t>
            </a:r>
          </a:p>
          <a:p>
            <a:pPr marL="742950" lvl="1" indent="-285750">
              <a:buFont typeface="Arial" panose="020B0604020202020204" pitchFamily="34" charset="0"/>
              <a:buChar char="•"/>
            </a:pPr>
            <a:r>
              <a:rPr lang="en-US" sz="2400" dirty="0">
                <a:solidFill>
                  <a:srgbClr val="002060"/>
                </a:solidFill>
                <a:latin typeface="Work Sans" pitchFamily="2" charset="0"/>
              </a:rPr>
              <a:t>Add @Component decorator</a:t>
            </a:r>
          </a:p>
          <a:p>
            <a:pPr marL="742950" lvl="1" indent="-285750">
              <a:buFont typeface="Arial" panose="020B0604020202020204" pitchFamily="34" charset="0"/>
              <a:buChar char="•"/>
            </a:pPr>
            <a:r>
              <a:rPr lang="en-US" sz="2400" dirty="0">
                <a:solidFill>
                  <a:srgbClr val="002060"/>
                </a:solidFill>
                <a:latin typeface="Work Sans" pitchFamily="2" charset="0"/>
              </a:rPr>
              <a:t>Add metadata to @Component decorator</a:t>
            </a:r>
          </a:p>
          <a:p>
            <a:pPr marL="742950" lvl="1" indent="-285750">
              <a:buFont typeface="Arial" panose="020B0604020202020204" pitchFamily="34" charset="0"/>
              <a:buChar char="•"/>
            </a:pPr>
            <a:r>
              <a:rPr lang="en-US" sz="2400" dirty="0">
                <a:solidFill>
                  <a:srgbClr val="002060"/>
                </a:solidFill>
                <a:latin typeface="Work Sans" pitchFamily="2" charset="0"/>
              </a:rPr>
              <a:t>Create the Template</a:t>
            </a:r>
          </a:p>
          <a:p>
            <a:pPr marL="742950" lvl="1" indent="-285750">
              <a:buFont typeface="Arial" panose="020B0604020202020204" pitchFamily="34" charset="0"/>
              <a:buChar char="•"/>
            </a:pPr>
            <a:r>
              <a:rPr lang="en-US" sz="2400" dirty="0">
                <a:solidFill>
                  <a:srgbClr val="002060"/>
                </a:solidFill>
                <a:latin typeface="Work Sans" pitchFamily="2" charset="0"/>
              </a:rPr>
              <a:t>Create the CSS Styles</a:t>
            </a:r>
          </a:p>
          <a:p>
            <a:pPr marL="742950" lvl="1" indent="-285750">
              <a:buFont typeface="Arial" panose="020B0604020202020204" pitchFamily="34" charset="0"/>
              <a:buChar char="•"/>
            </a:pPr>
            <a:r>
              <a:rPr lang="en-US" sz="2400" dirty="0">
                <a:solidFill>
                  <a:srgbClr val="002060"/>
                </a:solidFill>
                <a:latin typeface="Work Sans" pitchFamily="2" charset="0"/>
              </a:rPr>
              <a:t>Register the Component in Angular Module</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1685377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Creating Component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845711" cy="6370975"/>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Create folder by name of component [e.g. student] add files student.component.html , </a:t>
            </a:r>
            <a:r>
              <a:rPr lang="en-IN" sz="2400" dirty="0" err="1">
                <a:solidFill>
                  <a:srgbClr val="002060"/>
                </a:solidFill>
                <a:latin typeface="Work Sans" pitchFamily="2" charset="0"/>
              </a:rPr>
              <a:t>student.component.ts</a:t>
            </a:r>
            <a:endParaRPr lang="en-IN" sz="2400" dirty="0">
              <a:solidFill>
                <a:srgbClr val="002060"/>
              </a:solidFill>
              <a:latin typeface="Work Sans" pitchFamily="2" charset="0"/>
            </a:endParaRPr>
          </a:p>
          <a:p>
            <a:pPr marL="742950" lvl="1" indent="-285750">
              <a:buFont typeface="Arial" panose="020B0604020202020204" pitchFamily="34" charset="0"/>
              <a:buChar char="•"/>
            </a:pPr>
            <a:endParaRPr lang="en-IN" sz="2400" dirty="0">
              <a:solidFill>
                <a:srgbClr val="002060"/>
              </a:solidFill>
              <a:latin typeface="Work Sans" pitchFamily="2" charset="0"/>
            </a:endParaRPr>
          </a:p>
          <a:p>
            <a:pPr marL="742950" lvl="1" indent="-285750">
              <a:buFont typeface="Arial" panose="020B0604020202020204" pitchFamily="34" charset="0"/>
              <a:buChar char="•"/>
            </a:pPr>
            <a:r>
              <a:rPr lang="en-IN" sz="2400" dirty="0" err="1">
                <a:solidFill>
                  <a:srgbClr val="002060"/>
                </a:solidFill>
                <a:latin typeface="Work Sans" pitchFamily="2" charset="0"/>
              </a:rPr>
              <a:t>student.component.ts</a:t>
            </a:r>
            <a:r>
              <a:rPr lang="en-IN" sz="2400" dirty="0">
                <a:solidFill>
                  <a:srgbClr val="002060"/>
                </a:solidFill>
                <a:latin typeface="Work Sans" pitchFamily="2" charset="0"/>
              </a:rPr>
              <a:t> file </a:t>
            </a:r>
          </a:p>
          <a:p>
            <a:r>
              <a:rPr lang="en-IN" sz="2400" b="0" dirty="0">
                <a:solidFill>
                  <a:srgbClr val="C586C0"/>
                </a:solidFill>
                <a:effectLst/>
                <a:latin typeface="Consolas" panose="020B0609020204030204" pitchFamily="49" charset="0"/>
              </a:rPr>
              <a:t>		import</a:t>
            </a:r>
            <a:r>
              <a:rPr lang="en-IN" sz="2400" b="0" dirty="0">
                <a:solidFill>
                  <a:srgbClr val="CCCCCC"/>
                </a:solidFill>
                <a:effectLst/>
                <a:latin typeface="Consolas" panose="020B0609020204030204" pitchFamily="49" charset="0"/>
              </a:rPr>
              <a:t> { </a:t>
            </a:r>
            <a:r>
              <a:rPr lang="en-IN" sz="2400" b="0" dirty="0">
                <a:solidFill>
                  <a:srgbClr val="9CDCFE"/>
                </a:solidFill>
                <a:effectLst/>
                <a:latin typeface="Consolas" panose="020B0609020204030204" pitchFamily="49" charset="0"/>
              </a:rPr>
              <a:t>Component</a:t>
            </a:r>
            <a:r>
              <a:rPr lang="en-IN" sz="2400" b="0" dirty="0">
                <a:solidFill>
                  <a:srgbClr val="CCCCCC"/>
                </a:solidFill>
                <a:effectLst/>
                <a:latin typeface="Consolas" panose="020B0609020204030204" pitchFamily="49" charset="0"/>
              </a:rPr>
              <a:t> } </a:t>
            </a:r>
            <a:r>
              <a:rPr lang="en-IN" sz="2400" b="0" dirty="0">
                <a:solidFill>
                  <a:srgbClr val="C586C0"/>
                </a:solidFill>
                <a:effectLst/>
                <a:latin typeface="Consolas" panose="020B0609020204030204" pitchFamily="49" charset="0"/>
              </a:rPr>
              <a:t>from</a:t>
            </a:r>
            <a:r>
              <a:rPr lang="en-IN" sz="2400" b="0" dirty="0">
                <a:solidFill>
                  <a:srgbClr val="CCCCCC"/>
                </a:solidFill>
                <a:effectLst/>
                <a:latin typeface="Consolas" panose="020B0609020204030204" pitchFamily="49" charset="0"/>
              </a:rPr>
              <a:t> </a:t>
            </a:r>
            <a:r>
              <a:rPr lang="en-IN" sz="2400" b="0" dirty="0">
                <a:solidFill>
                  <a:srgbClr val="CE9178"/>
                </a:solidFill>
                <a:effectLst/>
                <a:latin typeface="Consolas" panose="020B0609020204030204" pitchFamily="49" charset="0"/>
              </a:rPr>
              <a:t>"@angular/core"</a:t>
            </a:r>
            <a:r>
              <a:rPr lang="en-IN" sz="2400" b="0" dirty="0">
                <a:solidFill>
                  <a:srgbClr val="CCCCCC"/>
                </a:solidFill>
                <a:effectLst/>
                <a:latin typeface="Consolas" panose="020B0609020204030204" pitchFamily="49" charset="0"/>
              </a:rPr>
              <a:t>;</a:t>
            </a:r>
          </a:p>
          <a:p>
            <a:r>
              <a:rPr lang="en-IN" sz="2400" b="0" dirty="0">
                <a:solidFill>
                  <a:srgbClr val="CCCCCC"/>
                </a:solidFill>
                <a:effectLst/>
                <a:latin typeface="Consolas" panose="020B0609020204030204" pitchFamily="49" charset="0"/>
              </a:rPr>
              <a:t>		@</a:t>
            </a:r>
            <a:r>
              <a:rPr lang="en-IN" sz="2400" b="0" dirty="0">
                <a:solidFill>
                  <a:srgbClr val="4EC9B0"/>
                </a:solidFill>
                <a:effectLst/>
                <a:latin typeface="Consolas" panose="020B0609020204030204" pitchFamily="49" charset="0"/>
              </a:rPr>
              <a:t>Component</a:t>
            </a:r>
            <a:r>
              <a:rPr lang="en-IN" sz="2400" b="0" dirty="0">
                <a:solidFill>
                  <a:srgbClr val="CCCCCC"/>
                </a:solidFill>
                <a:effectLst/>
                <a:latin typeface="Consolas" panose="020B0609020204030204" pitchFamily="49" charset="0"/>
              </a:rPr>
              <a:t>({</a:t>
            </a:r>
          </a:p>
          <a:p>
            <a:r>
              <a:rPr lang="en-IN" sz="2400" b="0" dirty="0">
                <a:solidFill>
                  <a:srgbClr val="CCCCCC"/>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selector:</a:t>
            </a:r>
            <a:r>
              <a:rPr lang="en-IN" sz="2400" b="0" dirty="0" err="1">
                <a:solidFill>
                  <a:srgbClr val="CE9178"/>
                </a:solidFill>
                <a:effectLst/>
                <a:latin typeface="Consolas" panose="020B0609020204030204" pitchFamily="49" charset="0"/>
              </a:rPr>
              <a:t>'app-student</a:t>
            </a:r>
            <a:r>
              <a:rPr lang="en-IN" sz="2400" b="0" dirty="0">
                <a:solidFill>
                  <a:srgbClr val="CE9178"/>
                </a:solidFill>
                <a:effectLst/>
                <a:latin typeface="Consolas" panose="020B0609020204030204" pitchFamily="49" charset="0"/>
              </a:rPr>
              <a:t>’</a:t>
            </a:r>
            <a:r>
              <a:rPr lang="en-IN" sz="2400" b="0" dirty="0">
                <a:solidFill>
                  <a:srgbClr val="CCCCCC"/>
                </a:solidFill>
                <a:effectLst/>
                <a:latin typeface="Consolas" panose="020B0609020204030204" pitchFamily="49" charset="0"/>
              </a:rPr>
              <a:t>,			TAG</a:t>
            </a:r>
          </a:p>
          <a:p>
            <a:r>
              <a:rPr lang="en-IN" sz="2400" b="0" dirty="0">
                <a:solidFill>
                  <a:srgbClr val="CCCCCC"/>
                </a:solidFill>
                <a:effectLst/>
                <a:latin typeface="Consolas" panose="020B0609020204030204" pitchFamily="49" charset="0"/>
              </a:rPr>
              <a:t>			    </a:t>
            </a:r>
            <a:r>
              <a:rPr lang="en-IN" sz="2400" b="0" dirty="0" err="1">
                <a:solidFill>
                  <a:srgbClr val="9CDCFE"/>
                </a:solidFill>
                <a:effectLst/>
                <a:latin typeface="Consolas" panose="020B0609020204030204" pitchFamily="49" charset="0"/>
              </a:rPr>
              <a:t>templateUrl</a:t>
            </a:r>
            <a:r>
              <a:rPr lang="en-IN" sz="2400" b="0" dirty="0">
                <a:solidFill>
                  <a:srgbClr val="9CDCFE"/>
                </a:solidFill>
                <a:effectLst/>
                <a:latin typeface="Consolas" panose="020B0609020204030204" pitchFamily="49" charset="0"/>
              </a:rPr>
              <a:t>:</a:t>
            </a:r>
            <a:r>
              <a:rPr lang="en-IN" sz="2400" b="0" dirty="0">
                <a:solidFill>
                  <a:srgbClr val="CE9178"/>
                </a:solidFill>
                <a:effectLst/>
                <a:latin typeface="Consolas" panose="020B0609020204030204" pitchFamily="49" charset="0"/>
              </a:rPr>
              <a:t>’./student.component.html’</a:t>
            </a:r>
            <a:endParaRPr lang="en-IN" sz="2400" b="0" dirty="0">
              <a:solidFill>
                <a:srgbClr val="CCCCCC"/>
              </a:solidFill>
              <a:effectLst/>
              <a:latin typeface="Consolas" panose="020B0609020204030204" pitchFamily="49" charset="0"/>
            </a:endParaRPr>
          </a:p>
          <a:p>
            <a:r>
              <a:rPr lang="en-IN" sz="2400" b="0" dirty="0">
                <a:solidFill>
                  <a:srgbClr val="CCCCCC"/>
                </a:solidFill>
                <a:effectLst/>
                <a:latin typeface="Consolas" panose="020B0609020204030204" pitchFamily="49" charset="0"/>
              </a:rPr>
              <a:t>		})</a:t>
            </a:r>
          </a:p>
          <a:p>
            <a:br>
              <a:rPr lang="en-IN" sz="2400" b="0" dirty="0">
                <a:solidFill>
                  <a:srgbClr val="CCCCCC"/>
                </a:solidFill>
                <a:effectLst/>
                <a:latin typeface="Consolas" panose="020B0609020204030204" pitchFamily="49" charset="0"/>
              </a:rPr>
            </a:br>
            <a:r>
              <a:rPr lang="en-IN" sz="2400" b="0" dirty="0">
                <a:solidFill>
                  <a:srgbClr val="CCCCCC"/>
                </a:solidFill>
                <a:effectLst/>
                <a:latin typeface="Consolas" panose="020B0609020204030204" pitchFamily="49" charset="0"/>
              </a:rPr>
              <a:t>		</a:t>
            </a:r>
            <a:r>
              <a:rPr lang="en-IN" sz="2400" b="0" dirty="0">
                <a:solidFill>
                  <a:srgbClr val="C586C0"/>
                </a:solidFill>
                <a:effectLst/>
                <a:latin typeface="Consolas" panose="020B0609020204030204" pitchFamily="49" charset="0"/>
              </a:rPr>
              <a:t>export</a:t>
            </a:r>
            <a:r>
              <a:rPr lang="en-IN" sz="2400" b="0" dirty="0">
                <a:solidFill>
                  <a:srgbClr val="CCCCCC"/>
                </a:solidFill>
                <a:effectLst/>
                <a:latin typeface="Consolas" panose="020B0609020204030204" pitchFamily="49" charset="0"/>
              </a:rPr>
              <a:t> </a:t>
            </a:r>
            <a:r>
              <a:rPr lang="en-IN" sz="2400" b="0" dirty="0">
                <a:solidFill>
                  <a:srgbClr val="569CD6"/>
                </a:solidFill>
                <a:effectLst/>
                <a:latin typeface="Consolas" panose="020B0609020204030204" pitchFamily="49" charset="0"/>
              </a:rPr>
              <a:t>class</a:t>
            </a:r>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StudentComponent</a:t>
            </a:r>
            <a:endParaRPr lang="en-IN" sz="2400" b="0" dirty="0">
              <a:solidFill>
                <a:srgbClr val="CCCCCC"/>
              </a:solidFill>
              <a:effectLst/>
              <a:latin typeface="Consolas" panose="020B0609020204030204" pitchFamily="49" charset="0"/>
            </a:endParaRPr>
          </a:p>
          <a:p>
            <a:r>
              <a:rPr lang="en-IN" sz="2400" b="0" dirty="0">
                <a:solidFill>
                  <a:srgbClr val="CCCCCC"/>
                </a:solidFill>
                <a:effectLst/>
                <a:latin typeface="Consolas" panose="020B0609020204030204" pitchFamily="49" charset="0"/>
              </a:rPr>
              <a:t>		{</a:t>
            </a:r>
          </a:p>
          <a:p>
            <a:br>
              <a:rPr lang="en-IN" sz="2400" b="0" dirty="0">
                <a:solidFill>
                  <a:srgbClr val="CCCCCC"/>
                </a:solidFill>
                <a:effectLst/>
                <a:latin typeface="Consolas" panose="020B0609020204030204" pitchFamily="49" charset="0"/>
              </a:rPr>
            </a:br>
            <a:r>
              <a:rPr lang="en-IN" sz="2400" b="0" dirty="0">
                <a:solidFill>
                  <a:srgbClr val="CCCCCC"/>
                </a:solidFill>
                <a:effectLst/>
                <a:latin typeface="Consolas" panose="020B0609020204030204" pitchFamily="49" charset="0"/>
              </a:rPr>
              <a:t>		}</a:t>
            </a:r>
          </a:p>
          <a:p>
            <a:r>
              <a:rPr lang="en-IN" sz="2400" dirty="0">
                <a:solidFill>
                  <a:srgbClr val="CCCCCC"/>
                </a:solidFill>
                <a:latin typeface="Consolas" panose="020B0609020204030204" pitchFamily="49" charset="0"/>
              </a:rPr>
              <a:t>  	</a:t>
            </a:r>
            <a:r>
              <a:rPr lang="en-IN" sz="2400" dirty="0">
                <a:solidFill>
                  <a:srgbClr val="002060"/>
                </a:solidFill>
                <a:latin typeface="Work Sans" pitchFamily="2" charset="0"/>
              </a:rPr>
              <a:t>student.component.html file 		-- add some html</a:t>
            </a:r>
          </a:p>
          <a:p>
            <a:endParaRPr lang="en-IN" sz="2400" b="0" dirty="0">
              <a:solidFill>
                <a:srgbClr val="CCCCCC"/>
              </a:solidFill>
              <a:effectLst/>
              <a:latin typeface="Consolas" panose="020B0609020204030204" pitchFamily="49" charset="0"/>
            </a:endParaRPr>
          </a:p>
          <a:p>
            <a:pPr lvl="1"/>
            <a:r>
              <a:rPr lang="en-IN" sz="2400" dirty="0">
                <a:solidFill>
                  <a:srgbClr val="002060"/>
                </a:solidFill>
                <a:latin typeface="Work Sans" pitchFamily="2" charset="0"/>
              </a:rPr>
              <a:t> </a:t>
            </a:r>
          </a:p>
        </p:txBody>
      </p:sp>
    </p:spTree>
    <p:extLst>
      <p:ext uri="{BB962C8B-B14F-4D97-AF65-F5344CB8AC3E}">
        <p14:creationId xmlns:p14="http://schemas.microsoft.com/office/powerpoint/2010/main" val="364675543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Creating Component</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845711" cy="3416320"/>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in app module </a:t>
            </a:r>
            <a:r>
              <a:rPr lang="en-IN" sz="2400" dirty="0" err="1">
                <a:solidFill>
                  <a:srgbClr val="002060"/>
                </a:solidFill>
                <a:latin typeface="Work Sans" pitchFamily="2" charset="0"/>
              </a:rPr>
              <a:t>ts</a:t>
            </a:r>
            <a:r>
              <a:rPr lang="en-IN" sz="2400" dirty="0">
                <a:solidFill>
                  <a:srgbClr val="002060"/>
                </a:solidFill>
                <a:latin typeface="Work Sans" pitchFamily="2" charset="0"/>
              </a:rPr>
              <a:t> file add new component</a:t>
            </a:r>
          </a:p>
          <a:p>
            <a:r>
              <a:rPr lang="en-IN" sz="2400" dirty="0">
                <a:solidFill>
                  <a:srgbClr val="002060"/>
                </a:solidFill>
                <a:latin typeface="Work Sans" pitchFamily="2" charset="0"/>
              </a:rPr>
              <a:t>	</a:t>
            </a:r>
            <a:r>
              <a:rPr lang="en-IN" sz="2400" b="0" dirty="0">
                <a:solidFill>
                  <a:srgbClr val="9CDCFE"/>
                </a:solidFill>
                <a:effectLst/>
                <a:latin typeface="Consolas" panose="020B0609020204030204" pitchFamily="49" charset="0"/>
              </a:rPr>
              <a:t>declarations:</a:t>
            </a:r>
            <a:r>
              <a:rPr lang="en-IN" sz="2400" b="0" dirty="0">
                <a:solidFill>
                  <a:srgbClr val="CCCCCC"/>
                </a:solidFill>
                <a:effectLst/>
                <a:latin typeface="Consolas" panose="020B0609020204030204" pitchFamily="49" charset="0"/>
              </a:rPr>
              <a:t> [</a:t>
            </a:r>
          </a:p>
          <a:p>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AppComponent</a:t>
            </a:r>
            <a:r>
              <a:rPr lang="en-IN" sz="2400" b="0" dirty="0">
                <a:solidFill>
                  <a:srgbClr val="CCCCCC"/>
                </a:solidFill>
                <a:effectLst/>
                <a:latin typeface="Consolas" panose="020B0609020204030204" pitchFamily="49" charset="0"/>
              </a:rPr>
              <a:t>,</a:t>
            </a:r>
          </a:p>
          <a:p>
            <a:r>
              <a:rPr lang="en-IN" sz="2400" b="0" dirty="0">
                <a:solidFill>
                  <a:srgbClr val="CCCCCC"/>
                </a:solidFill>
                <a:effectLst/>
                <a:latin typeface="Consolas" panose="020B0609020204030204" pitchFamily="49" charset="0"/>
              </a:rPr>
              <a:t>    	    </a:t>
            </a:r>
            <a:r>
              <a:rPr lang="en-IN" sz="2400" b="0" dirty="0" err="1">
                <a:solidFill>
                  <a:srgbClr val="4EC9B0"/>
                </a:solidFill>
                <a:effectLst/>
                <a:latin typeface="Consolas" panose="020B0609020204030204" pitchFamily="49" charset="0"/>
              </a:rPr>
              <a:t>StudentComponent</a:t>
            </a:r>
            <a:endParaRPr lang="en-IN" sz="2400" b="0" dirty="0">
              <a:solidFill>
                <a:srgbClr val="CCCCCC"/>
              </a:solidFill>
              <a:effectLst/>
              <a:latin typeface="Consolas" panose="020B0609020204030204" pitchFamily="49" charset="0"/>
            </a:endParaRPr>
          </a:p>
          <a:p>
            <a:r>
              <a:rPr lang="en-IN" sz="2400" b="0" dirty="0">
                <a:solidFill>
                  <a:srgbClr val="CCCCCC"/>
                </a:solidFill>
                <a:effectLst/>
                <a:latin typeface="Consolas" panose="020B0609020204030204" pitchFamily="49" charset="0"/>
              </a:rPr>
              <a:t>  	]</a:t>
            </a:r>
          </a:p>
          <a:p>
            <a:endParaRPr lang="en-IN" sz="2400" dirty="0">
              <a:solidFill>
                <a:srgbClr val="CCCCCC"/>
              </a:solidFill>
              <a:latin typeface="Consolas" panose="020B0609020204030204" pitchFamily="49" charset="0"/>
            </a:endParaRPr>
          </a:p>
          <a:p>
            <a:r>
              <a:rPr lang="en-IN" sz="2400" b="0" dirty="0">
                <a:solidFill>
                  <a:srgbClr val="CCCCCC"/>
                </a:solidFill>
                <a:effectLst/>
                <a:latin typeface="Consolas" panose="020B0609020204030204" pitchFamily="49" charset="0"/>
              </a:rPr>
              <a:t>In app component html add new tag	</a:t>
            </a:r>
          </a:p>
          <a:p>
            <a:r>
              <a:rPr lang="en-IN" sz="2400" dirty="0">
                <a:solidFill>
                  <a:srgbClr val="CCCCCC"/>
                </a:solidFill>
                <a:latin typeface="Consolas" panose="020B0609020204030204" pitchFamily="49" charset="0"/>
              </a:rPr>
              <a:t>	&lt;app-student&gt; &lt;/app-student&gt;</a:t>
            </a:r>
            <a:endParaRPr lang="en-IN" sz="2400" b="0" dirty="0">
              <a:solidFill>
                <a:srgbClr val="CCCCCC"/>
              </a:solidFill>
              <a:effectLst/>
              <a:latin typeface="Consolas" panose="020B0609020204030204" pitchFamily="49" charset="0"/>
            </a:endParaRPr>
          </a:p>
          <a:p>
            <a:pPr lvl="1"/>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9471622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Creating Component Using ng Command</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845711" cy="461665"/>
          </a:xfrm>
          <a:prstGeom prst="rect">
            <a:avLst/>
          </a:prstGeom>
          <a:noFill/>
        </p:spPr>
        <p:txBody>
          <a:bodyPr wrap="square">
            <a:spAutoFit/>
          </a:bodyPr>
          <a:lstStyle/>
          <a:p>
            <a:pPr marL="742950" lvl="1" indent="-285750">
              <a:buFont typeface="Arial" panose="020B0604020202020204" pitchFamily="34" charset="0"/>
              <a:buChar char="•"/>
            </a:pPr>
            <a:r>
              <a:rPr lang="en-IN" sz="2400" dirty="0">
                <a:solidFill>
                  <a:srgbClr val="002060"/>
                </a:solidFill>
                <a:latin typeface="Work Sans" pitchFamily="2" charset="0"/>
              </a:rPr>
              <a:t>ng generate component &lt;name&gt;  / ng g c &lt;name&gt;</a:t>
            </a:r>
          </a:p>
        </p:txBody>
      </p:sp>
    </p:spTree>
    <p:extLst>
      <p:ext uri="{BB962C8B-B14F-4D97-AF65-F5344CB8AC3E}">
        <p14:creationId xmlns:p14="http://schemas.microsoft.com/office/powerpoint/2010/main" val="386125965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Data Binding</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354299" cy="3416320"/>
          </a:xfrm>
          <a:prstGeom prst="rect">
            <a:avLst/>
          </a:prstGeom>
          <a:noFill/>
        </p:spPr>
        <p:txBody>
          <a:bodyPr wrap="square">
            <a:spAutoFit/>
          </a:bodyPr>
          <a:lstStyle/>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data binding </a:t>
            </a:r>
            <a:r>
              <a:rPr lang="en-US" sz="2400" b="0" i="0" dirty="0" err="1">
                <a:solidFill>
                  <a:srgbClr val="000000"/>
                </a:solidFill>
                <a:effectLst/>
                <a:latin typeface="Source Sans Pro" panose="020B0503030403020204" pitchFamily="34" charset="0"/>
              </a:rPr>
              <a:t>kees</a:t>
            </a:r>
            <a:r>
              <a:rPr lang="en-US" sz="2400" b="0" i="0" dirty="0">
                <a:solidFill>
                  <a:srgbClr val="000000"/>
                </a:solidFill>
                <a:effectLst/>
                <a:latin typeface="Source Sans Pro" panose="020B0503030403020204" pitchFamily="34" charset="0"/>
              </a:rPr>
              <a:t> both component &amp; view in sync with each other. </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We use techniques like </a:t>
            </a:r>
            <a:r>
              <a:rPr lang="en-US" sz="2400" b="0" i="0" u="none" strike="noStrike" dirty="0">
                <a:effectLst/>
                <a:latin typeface="Source Sans Pro" panose="020B0503030403020204" pitchFamily="34" charset="0"/>
                <a:hlinkClick r:id="rId3"/>
              </a:rPr>
              <a:t>Interpolation</a:t>
            </a:r>
            <a:r>
              <a:rPr lang="en-US" sz="2400" b="0" i="0" dirty="0">
                <a:solidFill>
                  <a:srgbClr val="000000"/>
                </a:solidFill>
                <a:effectLst/>
                <a:latin typeface="Source Sans Pro" panose="020B0503030403020204" pitchFamily="34" charset="0"/>
              </a:rPr>
              <a:t>, </a:t>
            </a:r>
            <a:r>
              <a:rPr lang="en-US" sz="2400" b="0" i="0" u="none" strike="noStrike" dirty="0">
                <a:effectLst/>
                <a:latin typeface="Source Sans Pro" panose="020B0503030403020204" pitchFamily="34" charset="0"/>
                <a:hlinkClick r:id="rId4"/>
              </a:rPr>
              <a:t>Property Binding</a:t>
            </a:r>
            <a:r>
              <a:rPr lang="en-US" sz="2400" b="0" i="0" dirty="0">
                <a:solidFill>
                  <a:srgbClr val="000000"/>
                </a:solidFill>
                <a:effectLst/>
                <a:latin typeface="Source Sans Pro" panose="020B0503030403020204" pitchFamily="34" charset="0"/>
              </a:rPr>
              <a:t>, </a:t>
            </a:r>
            <a:r>
              <a:rPr lang="en-US" sz="2400" b="0" i="0" u="none" strike="noStrike" dirty="0">
                <a:effectLst/>
                <a:latin typeface="Source Sans Pro" panose="020B0503030403020204" pitchFamily="34" charset="0"/>
                <a:hlinkClick r:id="rId5"/>
              </a:rPr>
              <a:t>Event Binding</a:t>
            </a:r>
            <a:r>
              <a:rPr lang="en-US" sz="2400" b="0" i="0" dirty="0">
                <a:solidFill>
                  <a:srgbClr val="000000"/>
                </a:solidFill>
                <a:effectLst/>
                <a:latin typeface="Source Sans Pro" panose="020B0503030403020204" pitchFamily="34" charset="0"/>
              </a:rPr>
              <a:t> &amp; </a:t>
            </a:r>
            <a:r>
              <a:rPr lang="en-US" sz="2400" b="0" i="0" u="none" strike="noStrike" dirty="0">
                <a:effectLst/>
                <a:latin typeface="Source Sans Pro" panose="020B0503030403020204" pitchFamily="34" charset="0"/>
                <a:hlinkClick r:id="rId6"/>
              </a:rPr>
              <a:t>Two Way Binding</a:t>
            </a:r>
            <a:r>
              <a:rPr lang="en-US" sz="2400" b="0" i="0" dirty="0">
                <a:solidFill>
                  <a:srgbClr val="000000"/>
                </a:solidFill>
                <a:effectLst/>
                <a:latin typeface="Source Sans Pro" panose="020B0503030403020204" pitchFamily="34" charset="0"/>
              </a:rPr>
              <a:t> to bind data</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Data binding is a technique, where the data stays in sync between the component and the view. Whenever the user updates the data in the view, Angular updates the component. When the component gets new data, the Angular updates the view</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15526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354299" cy="3416320"/>
          </a:xfrm>
          <a:prstGeom prst="rect">
            <a:avLst/>
          </a:prstGeom>
          <a:noFill/>
        </p:spPr>
        <p:txBody>
          <a:bodyPr wrap="square">
            <a:spAutoFit/>
          </a:bodyPr>
          <a:lstStyle/>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The data binding </a:t>
            </a:r>
            <a:r>
              <a:rPr lang="en-US" sz="2400" b="0" i="0" dirty="0" err="1">
                <a:solidFill>
                  <a:srgbClr val="000000"/>
                </a:solidFill>
                <a:effectLst/>
                <a:latin typeface="Source Sans Pro" panose="020B0503030403020204" pitchFamily="34" charset="0"/>
              </a:rPr>
              <a:t>kees</a:t>
            </a:r>
            <a:r>
              <a:rPr lang="en-US" sz="2400" b="0" i="0" dirty="0">
                <a:solidFill>
                  <a:srgbClr val="000000"/>
                </a:solidFill>
                <a:effectLst/>
                <a:latin typeface="Source Sans Pro" panose="020B0503030403020204" pitchFamily="34" charset="0"/>
              </a:rPr>
              <a:t> both component &amp; view in sync with each other. </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We use techniques like </a:t>
            </a:r>
            <a:r>
              <a:rPr lang="en-US" sz="2400" b="0" i="0" u="none" strike="noStrike" dirty="0">
                <a:effectLst/>
                <a:latin typeface="Source Sans Pro" panose="020B0503030403020204" pitchFamily="34" charset="0"/>
                <a:hlinkClick r:id="rId3"/>
              </a:rPr>
              <a:t>Interpolation</a:t>
            </a:r>
            <a:r>
              <a:rPr lang="en-US" sz="2400" b="0" i="0" dirty="0">
                <a:solidFill>
                  <a:srgbClr val="000000"/>
                </a:solidFill>
                <a:effectLst/>
                <a:latin typeface="Source Sans Pro" panose="020B0503030403020204" pitchFamily="34" charset="0"/>
              </a:rPr>
              <a:t>, </a:t>
            </a:r>
            <a:r>
              <a:rPr lang="en-US" sz="2400" b="0" i="0" u="none" strike="noStrike" dirty="0">
                <a:effectLst/>
                <a:latin typeface="Source Sans Pro" panose="020B0503030403020204" pitchFamily="34" charset="0"/>
                <a:hlinkClick r:id="rId4"/>
              </a:rPr>
              <a:t>Property Binding</a:t>
            </a:r>
            <a:r>
              <a:rPr lang="en-US" sz="2400" b="0" i="0" dirty="0">
                <a:solidFill>
                  <a:srgbClr val="000000"/>
                </a:solidFill>
                <a:effectLst/>
                <a:latin typeface="Source Sans Pro" panose="020B0503030403020204" pitchFamily="34" charset="0"/>
              </a:rPr>
              <a:t>, </a:t>
            </a:r>
            <a:r>
              <a:rPr lang="en-US" sz="2400" b="0" i="0" u="none" strike="noStrike" dirty="0">
                <a:effectLst/>
                <a:latin typeface="Source Sans Pro" panose="020B0503030403020204" pitchFamily="34" charset="0"/>
                <a:hlinkClick r:id="rId5"/>
              </a:rPr>
              <a:t>Event Binding</a:t>
            </a:r>
            <a:r>
              <a:rPr lang="en-US" sz="2400" b="0" i="0" dirty="0">
                <a:solidFill>
                  <a:srgbClr val="000000"/>
                </a:solidFill>
                <a:effectLst/>
                <a:latin typeface="Source Sans Pro" panose="020B0503030403020204" pitchFamily="34" charset="0"/>
              </a:rPr>
              <a:t> &amp; </a:t>
            </a:r>
            <a:r>
              <a:rPr lang="en-US" sz="2400" b="0" i="0" u="none" strike="noStrike" dirty="0">
                <a:effectLst/>
                <a:latin typeface="Source Sans Pro" panose="020B0503030403020204" pitchFamily="34" charset="0"/>
                <a:hlinkClick r:id="rId6"/>
              </a:rPr>
              <a:t>Two Way Binding</a:t>
            </a:r>
            <a:r>
              <a:rPr lang="en-US" sz="2400" b="0" i="0" dirty="0">
                <a:solidFill>
                  <a:srgbClr val="000000"/>
                </a:solidFill>
                <a:effectLst/>
                <a:latin typeface="Source Sans Pro" panose="020B0503030403020204" pitchFamily="34" charset="0"/>
              </a:rPr>
              <a:t> to bind data</a:t>
            </a:r>
          </a:p>
          <a:p>
            <a:pPr marL="742950" lvl="1" indent="-285750">
              <a:buFont typeface="Arial" panose="020B0604020202020204" pitchFamily="34" charset="0"/>
              <a:buChar char="•"/>
            </a:pPr>
            <a:endParaRPr lang="en-US" sz="2400" dirty="0">
              <a:solidFill>
                <a:srgbClr val="000000"/>
              </a:solidFill>
              <a:latin typeface="Source Sans Pro" panose="020B0503030403020204" pitchFamily="34" charset="0"/>
            </a:endParaRPr>
          </a:p>
          <a:p>
            <a:pPr marL="742950" lvl="1" indent="-285750">
              <a:buFont typeface="Arial" panose="020B0604020202020204" pitchFamily="34" charset="0"/>
              <a:buChar char="•"/>
            </a:pPr>
            <a:r>
              <a:rPr lang="en-US" sz="2400" b="0" i="0" dirty="0">
                <a:solidFill>
                  <a:srgbClr val="000000"/>
                </a:solidFill>
                <a:effectLst/>
                <a:latin typeface="Source Sans Pro" panose="020B0503030403020204" pitchFamily="34" charset="0"/>
              </a:rPr>
              <a:t>Data binding is a technique, where the data stays in sync between the component and the view. Whenever the user updates the data in the view, Angular updates the component. When the component gets new data, the Angular updates the view</a:t>
            </a:r>
            <a:endParaRPr lang="en-IN" sz="2400" dirty="0">
              <a:solidFill>
                <a:srgbClr val="002060"/>
              </a:solidFill>
              <a:latin typeface="Work Sans" pitchFamily="2" charset="0"/>
            </a:endParaRPr>
          </a:p>
        </p:txBody>
      </p:sp>
      <p:pic>
        <p:nvPicPr>
          <p:cNvPr id="3" name="Picture 2">
            <a:extLst>
              <a:ext uri="{FF2B5EF4-FFF2-40B4-BE49-F238E27FC236}">
                <a16:creationId xmlns:a16="http://schemas.microsoft.com/office/drawing/2014/main" id="{C395E9A4-5D13-196B-624B-1A9FB7CACA8E}"/>
              </a:ext>
            </a:extLst>
          </p:cNvPr>
          <p:cNvPicPr>
            <a:picLocks noChangeAspect="1"/>
          </p:cNvPicPr>
          <p:nvPr/>
        </p:nvPicPr>
        <p:blipFill>
          <a:blip r:embed="rId7"/>
          <a:stretch>
            <a:fillRect/>
          </a:stretch>
        </p:blipFill>
        <p:spPr>
          <a:xfrm>
            <a:off x="346288" y="857572"/>
            <a:ext cx="11574034" cy="4882185"/>
          </a:xfrm>
          <a:prstGeom prst="rect">
            <a:avLst/>
          </a:prstGeom>
        </p:spPr>
      </p:pic>
    </p:spTree>
    <p:extLst>
      <p:ext uri="{BB962C8B-B14F-4D97-AF65-F5344CB8AC3E}">
        <p14:creationId xmlns:p14="http://schemas.microsoft.com/office/powerpoint/2010/main" val="3404871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Data Binding</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718193" cy="3046988"/>
          </a:xfrm>
          <a:prstGeom prst="rect">
            <a:avLst/>
          </a:prstGeom>
          <a:noFill/>
        </p:spPr>
        <p:txBody>
          <a:bodyPr wrap="square">
            <a:spAutoFit/>
          </a:bodyPr>
          <a:lstStyle/>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The data binding in Angular can be broadly classified into two groups. </a:t>
            </a:r>
            <a:r>
              <a:rPr lang="en-US" sz="2400" b="1" i="1" dirty="0">
                <a:solidFill>
                  <a:srgbClr val="000000"/>
                </a:solidFill>
                <a:effectLst/>
                <a:latin typeface="Source Sans Pro" panose="020B0503030403020204" pitchFamily="34" charset="0"/>
              </a:rPr>
              <a:t>One way binding</a:t>
            </a:r>
            <a:r>
              <a:rPr lang="en-US" sz="2400" b="1" i="0" dirty="0">
                <a:solidFill>
                  <a:srgbClr val="000000"/>
                </a:solidFill>
                <a:effectLst/>
                <a:latin typeface="Source Sans Pro" panose="020B0503030403020204" pitchFamily="34" charset="0"/>
              </a:rPr>
              <a:t> or </a:t>
            </a:r>
            <a:r>
              <a:rPr lang="en-US" sz="2400" b="1" i="1" dirty="0">
                <a:solidFill>
                  <a:srgbClr val="000000"/>
                </a:solidFill>
                <a:effectLst/>
                <a:latin typeface="Source Sans Pro" panose="020B0503030403020204" pitchFamily="34" charset="0"/>
              </a:rPr>
              <a:t>two-way binding</a:t>
            </a:r>
            <a:endParaRPr lang="en-US" sz="2400" b="1"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400" b="1" i="0" dirty="0">
                <a:effectLst/>
                <a:latin typeface="Montserrat" panose="00000500000000000000" pitchFamily="2" charset="0"/>
              </a:rPr>
              <a:t>One way binding</a:t>
            </a:r>
          </a:p>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In one way binding data flows from one direction. Either from view to component or from component to view.</a:t>
            </a:r>
          </a:p>
          <a:p>
            <a:pPr marL="342900" indent="-342900" algn="l" fontAlgn="base">
              <a:buFont typeface="Arial" panose="020B0604020202020204" pitchFamily="34" charset="0"/>
              <a:buChar char="•"/>
            </a:pPr>
            <a:r>
              <a:rPr lang="en-US" sz="2400" b="1" i="0" dirty="0">
                <a:effectLst/>
                <a:latin typeface="Montserrat" panose="00000500000000000000" pitchFamily="2" charset="0"/>
              </a:rPr>
              <a:t>From Component to View</a:t>
            </a:r>
          </a:p>
          <a:p>
            <a:pPr marL="342900" indent="-342900" algn="l" fontAlgn="base">
              <a:buFont typeface="Arial" panose="020B0604020202020204" pitchFamily="34" charset="0"/>
              <a:buChar char="•"/>
            </a:pPr>
            <a:r>
              <a:rPr lang="en-US" sz="2400" b="0" i="0" dirty="0">
                <a:solidFill>
                  <a:srgbClr val="FF0000"/>
                </a:solidFill>
                <a:effectLst/>
                <a:latin typeface="Source Sans Pro" panose="020B0503030403020204" pitchFamily="34" charset="0"/>
              </a:rPr>
              <a:t>To bind data from component to view, we make use of Interpolation &amp; Property Binding.</a:t>
            </a:r>
          </a:p>
          <a:p>
            <a:pPr marL="742950" lvl="1" indent="-285750">
              <a:buFont typeface="Arial" panose="020B0604020202020204" pitchFamily="34" charset="0"/>
              <a:buChar char="•"/>
            </a:pP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59282073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Interpolation</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118243"/>
            <a:ext cx="11718193" cy="4154984"/>
          </a:xfrm>
          <a:prstGeom prst="rect">
            <a:avLst/>
          </a:prstGeom>
          <a:noFill/>
        </p:spPr>
        <p:txBody>
          <a:bodyPr wrap="square">
            <a:spAutoFit/>
          </a:bodyPr>
          <a:lstStyle/>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Interpolation allows us to include expressions as part of any string literal, which we use in our HTML. The angular evaluates the expressions into a string and replaces it in the original string and updates the view. You can use interpolation wherever you use a string literal in the view</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The Angular uses the {{ }} (double curly braces) in the template to denote the interpolation. The syntax is as shown below</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1257300" lvl="2" indent="-342900" fontAlgn="base">
              <a:buFont typeface="Arial" panose="020B0604020202020204" pitchFamily="34" charset="0"/>
              <a:buChar char="•"/>
            </a:pPr>
            <a:r>
              <a:rPr lang="en-US" sz="2400" b="1" i="0" dirty="0">
                <a:solidFill>
                  <a:srgbClr val="000000"/>
                </a:solidFill>
                <a:effectLst/>
                <a:latin typeface="Source Sans Pro" panose="020B0503030403020204" pitchFamily="34" charset="0"/>
              </a:rPr>
              <a:t>{{ </a:t>
            </a:r>
            <a:r>
              <a:rPr lang="en-US" sz="2400" b="1" i="0" dirty="0" err="1">
                <a:solidFill>
                  <a:srgbClr val="000000"/>
                </a:solidFill>
                <a:effectLst/>
                <a:latin typeface="Source Sans Pro" panose="020B0503030403020204" pitchFamily="34" charset="0"/>
              </a:rPr>
              <a:t>templateExpression</a:t>
            </a:r>
            <a:r>
              <a:rPr lang="en-US" sz="2400" b="1" i="0" dirty="0">
                <a:solidFill>
                  <a:srgbClr val="000000"/>
                </a:solidFill>
                <a:effectLst/>
                <a:latin typeface="Source Sans Pro" panose="020B0503030403020204" pitchFamily="34" charset="0"/>
              </a:rPr>
              <a:t> }}</a:t>
            </a:r>
          </a:p>
          <a:p>
            <a:pPr marL="342900" indent="-342900" algn="l" fontAlgn="base">
              <a:buFont typeface="Arial" panose="020B0604020202020204" pitchFamily="34" charset="0"/>
              <a:buChar char="•"/>
            </a:pPr>
            <a:endParaRPr lang="en-US" sz="2400" b="0" i="0" dirty="0">
              <a:solidFill>
                <a:srgbClr val="000000"/>
              </a:solidFill>
              <a:effectLst/>
              <a:latin typeface="Source Sans Pro" panose="020B0503030403020204" pitchFamily="34" charset="0"/>
            </a:endParaRPr>
          </a:p>
          <a:p>
            <a:pPr marL="342900" indent="-342900" algn="l" fontAlgn="base">
              <a:buFont typeface="Arial" panose="020B0604020202020204" pitchFamily="34" charset="0"/>
              <a:buChar char="•"/>
            </a:pPr>
            <a:r>
              <a:rPr lang="en-US" sz="2400" b="0" i="0" dirty="0">
                <a:solidFill>
                  <a:srgbClr val="000000"/>
                </a:solidFill>
                <a:effectLst/>
                <a:latin typeface="Source Sans Pro" panose="020B0503030403020204" pitchFamily="34" charset="0"/>
              </a:rPr>
              <a:t>The content inside the double braces is called </a:t>
            </a:r>
            <a:r>
              <a:rPr lang="en-US" sz="2400" b="1" i="0" dirty="0">
                <a:solidFill>
                  <a:srgbClr val="000000"/>
                </a:solidFill>
                <a:effectLst/>
                <a:latin typeface="Source Sans Pro" panose="020B0503030403020204" pitchFamily="34" charset="0"/>
              </a:rPr>
              <a:t>Template Expression</a:t>
            </a:r>
            <a:endParaRPr lang="en-IN" sz="2400" b="1" dirty="0">
              <a:solidFill>
                <a:srgbClr val="002060"/>
              </a:solidFill>
              <a:latin typeface="Work Sans" pitchFamily="2" charset="0"/>
            </a:endParaRPr>
          </a:p>
        </p:txBody>
      </p:sp>
    </p:spTree>
    <p:extLst>
      <p:ext uri="{BB962C8B-B14F-4D97-AF65-F5344CB8AC3E}">
        <p14:creationId xmlns:p14="http://schemas.microsoft.com/office/powerpoint/2010/main" val="8405848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8" y="359372"/>
            <a:ext cx="7519417"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Interpolation</a:t>
            </a:r>
            <a:endParaRPr lang="fr-FR" sz="2800" b="1" kern="0" spc="-100" dirty="0">
              <a:solidFill>
                <a:schemeClr val="bg1">
                  <a:lumMod val="95000"/>
                  <a:lumOff val="5000"/>
                </a:schemeClr>
              </a:solidFill>
              <a:latin typeface="Arial" panose="020B0604020202020204" pitchFamily="34" charset="0"/>
            </a:endParaRPr>
          </a:p>
        </p:txBody>
      </p:sp>
      <p:pic>
        <p:nvPicPr>
          <p:cNvPr id="2" name="Picture 1">
            <a:extLst>
              <a:ext uri="{FF2B5EF4-FFF2-40B4-BE49-F238E27FC236}">
                <a16:creationId xmlns:a16="http://schemas.microsoft.com/office/drawing/2014/main" id="{655E16AB-B080-2065-F29A-59A8427C9ABF}"/>
              </a:ext>
            </a:extLst>
          </p:cNvPr>
          <p:cNvPicPr>
            <a:picLocks noChangeAspect="1"/>
          </p:cNvPicPr>
          <p:nvPr/>
        </p:nvPicPr>
        <p:blipFill>
          <a:blip r:embed="rId3"/>
          <a:stretch>
            <a:fillRect/>
          </a:stretch>
        </p:blipFill>
        <p:spPr>
          <a:xfrm>
            <a:off x="2258008" y="1264623"/>
            <a:ext cx="7684835" cy="4333743"/>
          </a:xfrm>
          <a:prstGeom prst="rect">
            <a:avLst/>
          </a:prstGeom>
        </p:spPr>
      </p:pic>
    </p:spTree>
    <p:extLst>
      <p:ext uri="{BB962C8B-B14F-4D97-AF65-F5344CB8AC3E}">
        <p14:creationId xmlns:p14="http://schemas.microsoft.com/office/powerpoint/2010/main" val="39595982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438538" y="611418"/>
            <a:ext cx="5075854"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What is Angular CLI ?</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7587911F-8A0B-CB9F-E5D4-54CB8E150BA5}"/>
              </a:ext>
            </a:extLst>
          </p:cNvPr>
          <p:cNvSpPr txBox="1"/>
          <p:nvPr/>
        </p:nvSpPr>
        <p:spPr>
          <a:xfrm>
            <a:off x="628261" y="1210256"/>
            <a:ext cx="10437845" cy="1569660"/>
          </a:xfrm>
          <a:prstGeom prst="rect">
            <a:avLst/>
          </a:prstGeom>
          <a:noFill/>
        </p:spPr>
        <p:txBody>
          <a:bodyPr wrap="square">
            <a:spAutoFit/>
          </a:bodyPr>
          <a:lstStyle/>
          <a:p>
            <a:endParaRPr lang="en-US" sz="2400" dirty="0">
              <a:solidFill>
                <a:srgbClr val="002060"/>
              </a:solidFill>
              <a:latin typeface="Work Sans" pitchFamily="2" charset="0"/>
            </a:endParaRPr>
          </a:p>
          <a:p>
            <a:r>
              <a:rPr lang="en-US" sz="2400" dirty="0">
                <a:solidFill>
                  <a:srgbClr val="002060"/>
                </a:solidFill>
                <a:latin typeface="Work Sans" pitchFamily="2" charset="0"/>
              </a:rPr>
              <a:t>The Angular CLI is a </a:t>
            </a:r>
            <a:r>
              <a:rPr lang="en-US" sz="2400" b="1" dirty="0">
                <a:solidFill>
                  <a:srgbClr val="002060"/>
                </a:solidFill>
                <a:latin typeface="Work Sans" pitchFamily="2" charset="0"/>
              </a:rPr>
              <a:t>command-line interface </a:t>
            </a:r>
            <a:r>
              <a:rPr lang="en-US" sz="2400" dirty="0">
                <a:solidFill>
                  <a:srgbClr val="002060"/>
                </a:solidFill>
                <a:latin typeface="Work Sans" pitchFamily="2" charset="0"/>
              </a:rPr>
              <a:t>tool that you use to initialize, develop</a:t>
            </a:r>
            <a:r>
              <a:rPr lang="en-US" sz="2400" b="1" dirty="0">
                <a:solidFill>
                  <a:srgbClr val="002060"/>
                </a:solidFill>
                <a:latin typeface="Work Sans" pitchFamily="2" charset="0"/>
              </a:rPr>
              <a:t>, scaffold, and maintain </a:t>
            </a:r>
            <a:r>
              <a:rPr lang="en-US" sz="2400" dirty="0">
                <a:solidFill>
                  <a:srgbClr val="002060"/>
                </a:solidFill>
                <a:latin typeface="Work Sans" pitchFamily="2" charset="0"/>
              </a:rPr>
              <a:t>Angular applications directly from a command shell</a:t>
            </a:r>
          </a:p>
        </p:txBody>
      </p:sp>
    </p:spTree>
    <p:extLst>
      <p:ext uri="{BB962C8B-B14F-4D97-AF65-F5344CB8AC3E}">
        <p14:creationId xmlns:p14="http://schemas.microsoft.com/office/powerpoint/2010/main" val="359630536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296246" y="251927"/>
            <a:ext cx="9603533"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String Interpolation Vs. One Way Property Binding</a:t>
            </a:r>
          </a:p>
        </p:txBody>
      </p:sp>
      <p:sp>
        <p:nvSpPr>
          <p:cNvPr id="8" name="TextBox 7">
            <a:extLst>
              <a:ext uri="{FF2B5EF4-FFF2-40B4-BE49-F238E27FC236}">
                <a16:creationId xmlns:a16="http://schemas.microsoft.com/office/drawing/2014/main" id="{CE266031-9678-3835-E03C-FDAD25656E34}"/>
              </a:ext>
            </a:extLst>
          </p:cNvPr>
          <p:cNvSpPr txBox="1"/>
          <p:nvPr/>
        </p:nvSpPr>
        <p:spPr>
          <a:xfrm>
            <a:off x="507936" y="1399982"/>
            <a:ext cx="11362742"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Consolas" panose="020B0609020204030204" pitchFamily="49" charset="0"/>
              </a:rPr>
              <a:t>Angular evaluates all expressions in double curly braces, </a:t>
            </a:r>
            <a:r>
              <a:rPr lang="en-US" b="0" i="0" dirty="0">
                <a:solidFill>
                  <a:srgbClr val="FF0000"/>
                </a:solidFill>
                <a:effectLst/>
                <a:latin typeface="Consolas" panose="020B0609020204030204" pitchFamily="49" charset="0"/>
              </a:rPr>
              <a:t>converts the expression results to strings</a:t>
            </a:r>
            <a:r>
              <a:rPr lang="en-US" b="0" i="0" dirty="0">
                <a:solidFill>
                  <a:srgbClr val="000000"/>
                </a:solidFill>
                <a:effectLst/>
                <a:latin typeface="Consolas" panose="020B0609020204030204" pitchFamily="49" charset="0"/>
              </a:rPr>
              <a:t>, and concatenates them with neighboring literal strings. Finally, it assigns this composite interpolated result to an element or directive/component property. </a:t>
            </a:r>
          </a:p>
          <a:p>
            <a:pPr algn="l">
              <a:buFont typeface="Arial" panose="020B0604020202020204" pitchFamily="34" charset="0"/>
              <a:buChar char="•"/>
            </a:pPr>
            <a:endParaRPr lang="en-US" dirty="0">
              <a:solidFill>
                <a:srgbClr val="000000"/>
              </a:solidFill>
              <a:latin typeface="Consolas" panose="020B0609020204030204" pitchFamily="49" charset="0"/>
            </a:endParaRPr>
          </a:p>
          <a:p>
            <a:pPr algn="l">
              <a:buFont typeface="Arial" panose="020B0604020202020204" pitchFamily="34" charset="0"/>
              <a:buChar char="•"/>
            </a:pPr>
            <a:endParaRPr lang="en-US" i="0" dirty="0">
              <a:solidFill>
                <a:srgbClr val="000000"/>
              </a:solidFill>
              <a:effectLst/>
              <a:latin typeface="Consolas" panose="020B0609020204030204" pitchFamily="49" charset="0"/>
            </a:endParaRPr>
          </a:p>
          <a:p>
            <a:pPr algn="l">
              <a:buFont typeface="Arial" panose="020B0604020202020204" pitchFamily="34" charset="0"/>
              <a:buChar char="•"/>
            </a:pPr>
            <a:r>
              <a:rPr lang="en-US" i="0" dirty="0">
                <a:solidFill>
                  <a:srgbClr val="FF0000"/>
                </a:solidFill>
                <a:effectLst/>
                <a:latin typeface="Consolas" panose="020B0609020204030204" pitchFamily="49" charset="0"/>
              </a:rPr>
              <a:t>Property binding does not convert the expression result to a string.</a:t>
            </a:r>
          </a:p>
          <a:p>
            <a:pPr algn="l">
              <a:buFont typeface="Arial" panose="020B0604020202020204" pitchFamily="34" charset="0"/>
              <a:buChar char="•"/>
            </a:pPr>
            <a:endParaRPr lang="en-US" i="0" dirty="0">
              <a:solidFill>
                <a:srgbClr val="000000"/>
              </a:solidFill>
              <a:effectLst/>
              <a:latin typeface="Consolas" panose="020B0609020204030204" pitchFamily="49" charset="0"/>
            </a:endParaRPr>
          </a:p>
          <a:p>
            <a:pPr algn="l">
              <a:buFont typeface="Arial" panose="020B0604020202020204" pitchFamily="34" charset="0"/>
              <a:buChar char="•"/>
            </a:pPr>
            <a:r>
              <a:rPr lang="en-US" i="0" dirty="0">
                <a:solidFill>
                  <a:srgbClr val="000000"/>
                </a:solidFill>
                <a:effectLst/>
                <a:latin typeface="Consolas" panose="020B0609020204030204" pitchFamily="49" charset="0"/>
              </a:rPr>
              <a:t>So if you need to bind something other than a string to your directive/component property, you must use property binding.</a:t>
            </a:r>
          </a:p>
        </p:txBody>
      </p:sp>
    </p:spTree>
    <p:extLst>
      <p:ext uri="{BB962C8B-B14F-4D97-AF65-F5344CB8AC3E}">
        <p14:creationId xmlns:p14="http://schemas.microsoft.com/office/powerpoint/2010/main" val="3980467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296246" y="251927"/>
            <a:ext cx="9603533"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t>
            </a:r>
            <a:r>
              <a:rPr lang="en-IN" sz="2400" b="1" i="0" dirty="0" err="1">
                <a:solidFill>
                  <a:srgbClr val="FF0000"/>
                </a:solidFill>
                <a:effectLst/>
                <a:latin typeface="Consolas" panose="020B0609020204030204" pitchFamily="49" charset="0"/>
              </a:rPr>
              <a:t>ngModel</a:t>
            </a:r>
            <a:r>
              <a:rPr lang="en-IN" sz="2400" b="1" i="0" dirty="0">
                <a:solidFill>
                  <a:srgbClr val="FF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CE266031-9678-3835-E03C-FDAD25656E34}"/>
              </a:ext>
            </a:extLst>
          </p:cNvPr>
          <p:cNvSpPr txBox="1"/>
          <p:nvPr/>
        </p:nvSpPr>
        <p:spPr>
          <a:xfrm>
            <a:off x="507936" y="1399982"/>
            <a:ext cx="11362742" cy="1754326"/>
          </a:xfrm>
          <a:prstGeom prst="rect">
            <a:avLst/>
          </a:prstGeom>
          <a:noFill/>
        </p:spPr>
        <p:txBody>
          <a:bodyPr wrap="square">
            <a:spAutoFit/>
          </a:bodyPr>
          <a:lstStyle/>
          <a:p>
            <a:pPr algn="l">
              <a:buFont typeface="Arial" panose="020B0604020202020204" pitchFamily="34" charset="0"/>
              <a:buChar char="•"/>
            </a:pPr>
            <a:r>
              <a:rPr lang="en-US" b="0" i="0" dirty="0" err="1">
                <a:solidFill>
                  <a:srgbClr val="000000"/>
                </a:solidFill>
                <a:effectLst/>
                <a:latin typeface="Consolas" panose="020B0609020204030204" pitchFamily="49" charset="0"/>
              </a:rPr>
              <a:t>ngModel</a:t>
            </a: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is angular directive </a:t>
            </a:r>
            <a:r>
              <a:rPr lang="en-US" b="0" i="0" dirty="0">
                <a:solidFill>
                  <a:srgbClr val="000000"/>
                </a:solidFill>
                <a:effectLst/>
                <a:latin typeface="Consolas" panose="020B0609020204030204" pitchFamily="49" charset="0"/>
              </a:rPr>
              <a:t>used primarily in forms to </a:t>
            </a:r>
            <a:r>
              <a:rPr lang="en-US" b="0" i="0" dirty="0">
                <a:solidFill>
                  <a:srgbClr val="FF0000"/>
                </a:solidFill>
                <a:effectLst/>
                <a:latin typeface="Consolas" panose="020B0609020204030204" pitchFamily="49" charset="0"/>
              </a:rPr>
              <a:t>achieve two-way data binding </a:t>
            </a:r>
            <a:r>
              <a:rPr lang="en-US" b="0" i="0" dirty="0">
                <a:solidFill>
                  <a:srgbClr val="000000"/>
                </a:solidFill>
                <a:effectLst/>
                <a:latin typeface="Consolas" panose="020B0609020204030204" pitchFamily="49" charset="0"/>
              </a:rPr>
              <a:t>between a form control element like ( ‘input’ , ‘select’ etc. ) and property in the component class</a:t>
            </a:r>
          </a:p>
          <a:p>
            <a:pPr algn="l">
              <a:buFont typeface="Arial" panose="020B0604020202020204" pitchFamily="34" charset="0"/>
              <a:buChar char="•"/>
            </a:pPr>
            <a:endParaRPr lang="en-US" dirty="0">
              <a:solidFill>
                <a:srgbClr val="000000"/>
              </a:solidFill>
              <a:latin typeface="Consolas" panose="020B0609020204030204" pitchFamily="49" charset="0"/>
            </a:endParaRPr>
          </a:p>
          <a:p>
            <a:pPr algn="l">
              <a:buFont typeface="Arial" panose="020B0604020202020204" pitchFamily="34" charset="0"/>
              <a:buChar char="•"/>
            </a:pPr>
            <a:r>
              <a:rPr lang="en-US" i="0" dirty="0">
                <a:solidFill>
                  <a:srgbClr val="000000"/>
                </a:solidFill>
                <a:effectLst/>
                <a:latin typeface="Consolas" panose="020B0609020204030204" pitchFamily="49" charset="0"/>
              </a:rPr>
              <a:t>Its part of ‘</a:t>
            </a:r>
            <a:r>
              <a:rPr lang="en-US" i="0" dirty="0" err="1">
                <a:solidFill>
                  <a:srgbClr val="000000"/>
                </a:solidFill>
                <a:effectLst/>
                <a:latin typeface="Consolas" panose="020B0609020204030204" pitchFamily="49" charset="0"/>
              </a:rPr>
              <a:t>FormsModule</a:t>
            </a:r>
            <a:r>
              <a:rPr lang="en-US" i="0" dirty="0">
                <a:solidFill>
                  <a:srgbClr val="000000"/>
                </a:solidFill>
                <a:effectLst/>
                <a:latin typeface="Consolas" panose="020B0609020204030204" pitchFamily="49" charset="0"/>
              </a:rPr>
              <a:t>’ or ‘</a:t>
            </a:r>
            <a:r>
              <a:rPr lang="en-US" i="0" dirty="0" err="1">
                <a:solidFill>
                  <a:srgbClr val="000000"/>
                </a:solidFill>
                <a:effectLst/>
                <a:latin typeface="Consolas" panose="020B0609020204030204" pitchFamily="49" charset="0"/>
              </a:rPr>
              <a:t>ReactiveFormsModule</a:t>
            </a:r>
            <a:r>
              <a:rPr lang="en-US" i="0" dirty="0">
                <a:solidFill>
                  <a:srgbClr val="000000"/>
                </a:solidFill>
                <a:effectLst/>
                <a:latin typeface="Consolas" panose="020B0609020204030204" pitchFamily="49" charset="0"/>
              </a:rPr>
              <a:t>’ and int allows you to bind the value of input element to a variable in component</a:t>
            </a:r>
          </a:p>
        </p:txBody>
      </p:sp>
    </p:spTree>
    <p:extLst>
      <p:ext uri="{BB962C8B-B14F-4D97-AF65-F5344CB8AC3E}">
        <p14:creationId xmlns:p14="http://schemas.microsoft.com/office/powerpoint/2010/main" val="734515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296246" y="251927"/>
            <a:ext cx="9603533"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t>
            </a:r>
            <a:r>
              <a:rPr lang="en-IN" sz="2400" b="1" i="0" dirty="0" err="1">
                <a:solidFill>
                  <a:srgbClr val="FF0000"/>
                </a:solidFill>
                <a:effectLst/>
                <a:latin typeface="Consolas" panose="020B0609020204030204" pitchFamily="49" charset="0"/>
              </a:rPr>
              <a:t>ngTemplate</a:t>
            </a:r>
            <a:r>
              <a:rPr lang="en-IN" sz="2400" b="1" i="0" dirty="0">
                <a:solidFill>
                  <a:srgbClr val="FF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CE266031-9678-3835-E03C-FDAD25656E34}"/>
              </a:ext>
            </a:extLst>
          </p:cNvPr>
          <p:cNvSpPr txBox="1"/>
          <p:nvPr/>
        </p:nvSpPr>
        <p:spPr>
          <a:xfrm>
            <a:off x="414629" y="1288014"/>
            <a:ext cx="11362742" cy="2246769"/>
          </a:xfrm>
          <a:prstGeom prst="rect">
            <a:avLst/>
          </a:prstGeom>
          <a:noFill/>
        </p:spPr>
        <p:txBody>
          <a:bodyPr wrap="square">
            <a:spAutoFit/>
          </a:bodyPr>
          <a:lstStyle/>
          <a:p>
            <a:pPr algn="l">
              <a:buFont typeface="Arial" panose="020B0604020202020204" pitchFamily="34" charset="0"/>
              <a:buChar char="•"/>
            </a:pPr>
            <a:r>
              <a:rPr lang="en-US" sz="2000" b="1" i="0" dirty="0">
                <a:solidFill>
                  <a:srgbClr val="374151"/>
                </a:solidFill>
                <a:effectLst/>
                <a:latin typeface="Droid Serif"/>
              </a:rPr>
              <a:t>ng-template</a:t>
            </a:r>
            <a:r>
              <a:rPr lang="en-US" sz="2000" b="0" i="0" dirty="0">
                <a:solidFill>
                  <a:srgbClr val="374151"/>
                </a:solidFill>
                <a:effectLst/>
                <a:latin typeface="Droid Serif"/>
              </a:rPr>
              <a:t> falls under the category of </a:t>
            </a:r>
            <a:r>
              <a:rPr lang="en-US" sz="2000" b="0" i="0" dirty="0">
                <a:solidFill>
                  <a:srgbClr val="FF0000"/>
                </a:solidFill>
                <a:effectLst/>
                <a:latin typeface="Droid Serif"/>
              </a:rPr>
              <a:t>structural directives</a:t>
            </a:r>
            <a:r>
              <a:rPr lang="en-US" sz="2000" b="0" i="0" dirty="0">
                <a:solidFill>
                  <a:srgbClr val="374151"/>
                </a:solidFill>
                <a:effectLst/>
                <a:latin typeface="Droid Serif"/>
              </a:rPr>
              <a:t>, which help us define a template that doesn’t render anything by itself, </a:t>
            </a:r>
            <a:r>
              <a:rPr lang="en-US" sz="2000" b="0" i="0" dirty="0">
                <a:solidFill>
                  <a:srgbClr val="FF0000"/>
                </a:solidFill>
                <a:effectLst/>
                <a:latin typeface="Droid Serif"/>
              </a:rPr>
              <a:t>but conditionally renders </a:t>
            </a:r>
            <a:r>
              <a:rPr lang="en-US" sz="2000" b="0" i="0" dirty="0">
                <a:solidFill>
                  <a:srgbClr val="374151"/>
                </a:solidFill>
                <a:effectLst/>
                <a:latin typeface="Droid Serif"/>
              </a:rPr>
              <a:t>them to the DOM.</a:t>
            </a:r>
          </a:p>
          <a:p>
            <a:pPr algn="l">
              <a:buFont typeface="Arial" panose="020B0604020202020204" pitchFamily="34" charset="0"/>
              <a:buChar char="•"/>
            </a:pPr>
            <a:endParaRPr lang="en-US" sz="2000" dirty="0">
              <a:solidFill>
                <a:srgbClr val="374151"/>
              </a:solidFill>
              <a:latin typeface="Droid Serif"/>
            </a:endParaRPr>
          </a:p>
          <a:p>
            <a:pPr algn="l">
              <a:buFont typeface="Arial" panose="020B0604020202020204" pitchFamily="34" charset="0"/>
              <a:buChar char="•"/>
            </a:pPr>
            <a:r>
              <a:rPr lang="en-US" sz="2000" b="0" i="0" dirty="0">
                <a:solidFill>
                  <a:srgbClr val="374151"/>
                </a:solidFill>
                <a:effectLst/>
                <a:latin typeface="Droid Serif"/>
              </a:rPr>
              <a:t> It helps us create dynamic templates that can be customized and configured.</a:t>
            </a:r>
          </a:p>
          <a:p>
            <a:pPr algn="l">
              <a:buFont typeface="Arial" panose="020B0604020202020204" pitchFamily="34" charset="0"/>
              <a:buChar char="•"/>
            </a:pPr>
            <a:endParaRPr lang="en-US" sz="2000" dirty="0">
              <a:solidFill>
                <a:srgbClr val="374151"/>
              </a:solidFill>
              <a:latin typeface="Droid Serif"/>
            </a:endParaRPr>
          </a:p>
          <a:p>
            <a:pPr algn="l">
              <a:buFont typeface="Arial" panose="020B0604020202020204" pitchFamily="34" charset="0"/>
              <a:buChar char="•"/>
            </a:pPr>
            <a:r>
              <a:rPr lang="en-US" sz="2000" i="0" dirty="0">
                <a:solidFill>
                  <a:srgbClr val="000000"/>
                </a:solidFill>
                <a:effectLst/>
                <a:latin typeface="Consolas" panose="020B0609020204030204" pitchFamily="49" charset="0"/>
              </a:rPr>
              <a:t>As the name suggests the &lt;ng-template&gt; is a template element that Angular uses with structural directives (*</a:t>
            </a:r>
            <a:r>
              <a:rPr lang="en-US" sz="2000" i="0" dirty="0" err="1">
                <a:solidFill>
                  <a:srgbClr val="000000"/>
                </a:solidFill>
                <a:effectLst/>
                <a:latin typeface="Consolas" panose="020B0609020204030204" pitchFamily="49" charset="0"/>
              </a:rPr>
              <a:t>ngIf</a:t>
            </a:r>
            <a:r>
              <a:rPr lang="en-US" sz="2000" i="0" dirty="0">
                <a:solidFill>
                  <a:srgbClr val="000000"/>
                </a:solidFill>
                <a:effectLst/>
                <a:latin typeface="Consolas" panose="020B0609020204030204" pitchFamily="49" charset="0"/>
              </a:rPr>
              <a:t>, *</a:t>
            </a:r>
            <a:r>
              <a:rPr lang="en-US" sz="2000" i="0" dirty="0" err="1">
                <a:solidFill>
                  <a:srgbClr val="000000"/>
                </a:solidFill>
                <a:effectLst/>
                <a:latin typeface="Consolas" panose="020B0609020204030204" pitchFamily="49" charset="0"/>
              </a:rPr>
              <a:t>ngFor</a:t>
            </a:r>
            <a:r>
              <a:rPr lang="en-US" sz="2000" i="0" dirty="0">
                <a:solidFill>
                  <a:srgbClr val="000000"/>
                </a:solidFill>
                <a:effectLst/>
                <a:latin typeface="Consolas" panose="020B0609020204030204" pitchFamily="49" charset="0"/>
              </a:rPr>
              <a:t>, [</a:t>
            </a:r>
            <a:r>
              <a:rPr lang="en-US" sz="2000" i="0" dirty="0" err="1">
                <a:solidFill>
                  <a:srgbClr val="000000"/>
                </a:solidFill>
                <a:effectLst/>
                <a:latin typeface="Consolas" panose="020B0609020204030204" pitchFamily="49" charset="0"/>
              </a:rPr>
              <a:t>ngSwitch</a:t>
            </a:r>
            <a:r>
              <a:rPr lang="en-US" sz="2000" i="0" dirty="0">
                <a:solidFill>
                  <a:srgbClr val="000000"/>
                </a:solidFill>
                <a:effectLst/>
                <a:latin typeface="Consolas" panose="020B0609020204030204" pitchFamily="49" charset="0"/>
              </a:rPr>
              <a:t>] and custom directives).</a:t>
            </a:r>
          </a:p>
        </p:txBody>
      </p:sp>
    </p:spTree>
    <p:extLst>
      <p:ext uri="{BB962C8B-B14F-4D97-AF65-F5344CB8AC3E}">
        <p14:creationId xmlns:p14="http://schemas.microsoft.com/office/powerpoint/2010/main" val="1150188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33570" y="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Compilation</a:t>
            </a:r>
          </a:p>
        </p:txBody>
      </p:sp>
      <p:sp>
        <p:nvSpPr>
          <p:cNvPr id="8" name="TextBox 7">
            <a:extLst>
              <a:ext uri="{FF2B5EF4-FFF2-40B4-BE49-F238E27FC236}">
                <a16:creationId xmlns:a16="http://schemas.microsoft.com/office/drawing/2014/main" id="{CE266031-9678-3835-E03C-FDAD25656E34}"/>
              </a:ext>
            </a:extLst>
          </p:cNvPr>
          <p:cNvSpPr txBox="1"/>
          <p:nvPr/>
        </p:nvSpPr>
        <p:spPr>
          <a:xfrm>
            <a:off x="414629" y="877468"/>
            <a:ext cx="11362742" cy="4247317"/>
          </a:xfrm>
          <a:prstGeom prst="rect">
            <a:avLst/>
          </a:prstGeom>
          <a:noFill/>
        </p:spPr>
        <p:txBody>
          <a:bodyPr wrap="square">
            <a:spAutoFit/>
          </a:bodyPr>
          <a:lstStyle/>
          <a:p>
            <a:pPr algn="l">
              <a:buFont typeface="Arial" panose="020B0604020202020204" pitchFamily="34" charset="0"/>
              <a:buChar char="•"/>
            </a:pPr>
            <a:r>
              <a:rPr lang="en-US" b="0" i="0" dirty="0">
                <a:solidFill>
                  <a:srgbClr val="4336F4"/>
                </a:solidFill>
                <a:effectLst/>
                <a:latin typeface="Consolas" panose="020B0609020204030204" pitchFamily="49" charset="0"/>
              </a:rPr>
              <a:t>TypeScript Compilation: </a:t>
            </a:r>
            <a:r>
              <a:rPr lang="en-US" b="0" i="0" dirty="0">
                <a:solidFill>
                  <a:srgbClr val="3C3C3C"/>
                </a:solidFill>
                <a:effectLst/>
                <a:latin typeface="Consolas" panose="020B0609020204030204" pitchFamily="49" charset="0"/>
              </a:rPr>
              <a:t>Angular applications are built using TypeScript. The TypeScript code you write needs to be compiled into JavaScript because browsers can only understand JavaScript. </a:t>
            </a:r>
            <a:r>
              <a:rPr lang="en-US" b="1" i="0" dirty="0">
                <a:solidFill>
                  <a:srgbClr val="3C3C3C"/>
                </a:solidFill>
                <a:effectLst/>
                <a:latin typeface="Consolas" panose="020B0609020204030204" pitchFamily="49" charset="0"/>
              </a:rPr>
              <a:t>This compilation is handled by the TypeScript compiler (</a:t>
            </a:r>
            <a:r>
              <a:rPr lang="en-US" b="1" i="0" dirty="0" err="1">
                <a:solidFill>
                  <a:srgbClr val="3C3C3C"/>
                </a:solidFill>
                <a:effectLst/>
                <a:latin typeface="Consolas" panose="020B0609020204030204" pitchFamily="49" charset="0"/>
              </a:rPr>
              <a:t>tsc</a:t>
            </a:r>
            <a:r>
              <a:rPr lang="en-US" b="1" i="0" dirty="0">
                <a:solidFill>
                  <a:srgbClr val="3C3C3C"/>
                </a:solidFill>
                <a:effectLst/>
                <a:latin typeface="Consolas" panose="020B0609020204030204" pitchFamily="49" charset="0"/>
              </a:rPr>
              <a:t>), converting TypeScript code (.</a:t>
            </a:r>
            <a:r>
              <a:rPr lang="en-US" b="1" i="0" dirty="0" err="1">
                <a:solidFill>
                  <a:srgbClr val="3C3C3C"/>
                </a:solidFill>
                <a:effectLst/>
                <a:latin typeface="Consolas" panose="020B0609020204030204" pitchFamily="49" charset="0"/>
              </a:rPr>
              <a:t>ts</a:t>
            </a:r>
            <a:r>
              <a:rPr lang="en-US" b="1" i="0" dirty="0">
                <a:solidFill>
                  <a:srgbClr val="3C3C3C"/>
                </a:solidFill>
                <a:effectLst/>
                <a:latin typeface="Consolas" panose="020B0609020204030204" pitchFamily="49" charset="0"/>
              </a:rPr>
              <a:t> files) into JavaScript (.</a:t>
            </a:r>
            <a:r>
              <a:rPr lang="en-US" b="1" i="0" dirty="0" err="1">
                <a:solidFill>
                  <a:srgbClr val="3C3C3C"/>
                </a:solidFill>
                <a:effectLst/>
                <a:latin typeface="Consolas" panose="020B0609020204030204" pitchFamily="49" charset="0"/>
              </a:rPr>
              <a:t>js</a:t>
            </a:r>
            <a:r>
              <a:rPr lang="en-US" b="1" i="0" dirty="0">
                <a:solidFill>
                  <a:srgbClr val="3C3C3C"/>
                </a:solidFill>
                <a:effectLst/>
                <a:latin typeface="Consolas" panose="020B0609020204030204" pitchFamily="49" charset="0"/>
              </a:rPr>
              <a:t> files).</a:t>
            </a:r>
          </a:p>
          <a:p>
            <a:pPr algn="l">
              <a:buFont typeface="Arial" panose="020B0604020202020204" pitchFamily="34" charset="0"/>
              <a:buChar char="•"/>
            </a:pPr>
            <a:endParaRPr lang="en-US" b="1" dirty="0">
              <a:solidFill>
                <a:srgbClr val="3C3C3C"/>
              </a:solidFill>
              <a:latin typeface="Consolas" panose="020B0609020204030204" pitchFamily="49" charset="0"/>
            </a:endParaRPr>
          </a:p>
          <a:p>
            <a:pPr algn="l">
              <a:buFont typeface="Arial" panose="020B0604020202020204" pitchFamily="34" charset="0"/>
              <a:buChar char="•"/>
            </a:pPr>
            <a:r>
              <a:rPr lang="en-US" i="0" dirty="0">
                <a:solidFill>
                  <a:srgbClr val="4336F4"/>
                </a:solidFill>
                <a:effectLst/>
                <a:latin typeface="Consolas" panose="020B0609020204030204" pitchFamily="49" charset="0"/>
              </a:rPr>
              <a:t>Angular Template Compilation: </a:t>
            </a:r>
            <a:r>
              <a:rPr lang="en-US" i="0" dirty="0">
                <a:solidFill>
                  <a:srgbClr val="3C3C3C"/>
                </a:solidFill>
                <a:effectLst/>
                <a:latin typeface="Consolas" panose="020B0609020204030204" pitchFamily="49" charset="0"/>
              </a:rPr>
              <a:t>Angular uses templates (HTML with Angular-specific syntax) for views. During the compilation process, </a:t>
            </a:r>
            <a:r>
              <a:rPr lang="en-US" b="1" i="0" dirty="0" err="1">
                <a:solidFill>
                  <a:srgbClr val="3C3C3C"/>
                </a:solidFill>
                <a:effectLst/>
                <a:latin typeface="Consolas" panose="020B0609020204030204" pitchFamily="49" charset="0"/>
              </a:rPr>
              <a:t>Angular's</a:t>
            </a:r>
            <a:r>
              <a:rPr lang="en-US" b="1" i="0" dirty="0">
                <a:solidFill>
                  <a:srgbClr val="3C3C3C"/>
                </a:solidFill>
                <a:effectLst/>
                <a:latin typeface="Consolas" panose="020B0609020204030204" pitchFamily="49" charset="0"/>
              </a:rPr>
              <a:t> compiler (</a:t>
            </a:r>
            <a:r>
              <a:rPr lang="en-US" b="1" i="0" dirty="0" err="1">
                <a:solidFill>
                  <a:srgbClr val="3C3C3C"/>
                </a:solidFill>
                <a:effectLst/>
                <a:latin typeface="Consolas" panose="020B0609020204030204" pitchFamily="49" charset="0"/>
              </a:rPr>
              <a:t>ngc</a:t>
            </a:r>
            <a:r>
              <a:rPr lang="en-US" b="1" i="0" dirty="0">
                <a:solidFill>
                  <a:srgbClr val="3C3C3C"/>
                </a:solidFill>
                <a:effectLst/>
                <a:latin typeface="Consolas" panose="020B0609020204030204" pitchFamily="49" charset="0"/>
              </a:rPr>
              <a:t>) processes these templates, converting them into efficient rendering code that the browser can understand</a:t>
            </a:r>
            <a:r>
              <a:rPr lang="en-US" i="0" dirty="0">
                <a:solidFill>
                  <a:srgbClr val="3C3C3C"/>
                </a:solidFill>
                <a:effectLst/>
                <a:latin typeface="Consolas" panose="020B0609020204030204" pitchFamily="49" charset="0"/>
              </a:rPr>
              <a:t>. This process involves parsing, compiling, and generating code for components and their associated templates</a:t>
            </a:r>
          </a:p>
          <a:p>
            <a:pPr algn="l">
              <a:buFont typeface="Arial" panose="020B0604020202020204" pitchFamily="34" charset="0"/>
              <a:buChar char="•"/>
            </a:pPr>
            <a:endParaRPr lang="en-US" dirty="0">
              <a:solidFill>
                <a:srgbClr val="3C3C3C"/>
              </a:solidFill>
              <a:latin typeface="Consolas" panose="020B0609020204030204" pitchFamily="49" charset="0"/>
            </a:endParaRPr>
          </a:p>
          <a:p>
            <a:pPr algn="l">
              <a:buFont typeface="Arial" panose="020B0604020202020204" pitchFamily="34" charset="0"/>
              <a:buChar char="•"/>
            </a:pPr>
            <a:r>
              <a:rPr lang="en-US" i="0" dirty="0">
                <a:solidFill>
                  <a:srgbClr val="4336F4"/>
                </a:solidFill>
                <a:effectLst/>
                <a:latin typeface="Consolas" panose="020B0609020204030204" pitchFamily="49" charset="0"/>
              </a:rPr>
              <a:t>Tree Shaking and Optimization: </a:t>
            </a:r>
            <a:r>
              <a:rPr lang="en-US" i="0" dirty="0" err="1">
                <a:solidFill>
                  <a:srgbClr val="3C3C3C"/>
                </a:solidFill>
                <a:effectLst/>
                <a:latin typeface="Consolas" panose="020B0609020204030204" pitchFamily="49" charset="0"/>
              </a:rPr>
              <a:t>Angular's</a:t>
            </a:r>
            <a:r>
              <a:rPr lang="en-US" i="0" dirty="0">
                <a:solidFill>
                  <a:srgbClr val="3C3C3C"/>
                </a:solidFill>
                <a:effectLst/>
                <a:latin typeface="Consolas" panose="020B0609020204030204" pitchFamily="49" charset="0"/>
              </a:rPr>
              <a:t> build process includes tree shaking, a process that eliminates unused code (functions, modules, etc.) from the final bundle to optimize the size of the application. This helps reduce the size of the JavaScript files sent to the browser, improving performance.</a:t>
            </a:r>
          </a:p>
        </p:txBody>
      </p:sp>
    </p:spTree>
    <p:extLst>
      <p:ext uri="{BB962C8B-B14F-4D97-AF65-F5344CB8AC3E}">
        <p14:creationId xmlns:p14="http://schemas.microsoft.com/office/powerpoint/2010/main" val="3645051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33570" y="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Compilation</a:t>
            </a:r>
          </a:p>
        </p:txBody>
      </p:sp>
      <p:sp>
        <p:nvSpPr>
          <p:cNvPr id="8" name="TextBox 7">
            <a:extLst>
              <a:ext uri="{FF2B5EF4-FFF2-40B4-BE49-F238E27FC236}">
                <a16:creationId xmlns:a16="http://schemas.microsoft.com/office/drawing/2014/main" id="{CE266031-9678-3835-E03C-FDAD25656E34}"/>
              </a:ext>
            </a:extLst>
          </p:cNvPr>
          <p:cNvSpPr txBox="1"/>
          <p:nvPr/>
        </p:nvSpPr>
        <p:spPr>
          <a:xfrm>
            <a:off x="414629" y="1305341"/>
            <a:ext cx="11362742" cy="4247317"/>
          </a:xfrm>
          <a:prstGeom prst="rect">
            <a:avLst/>
          </a:prstGeom>
          <a:noFill/>
        </p:spPr>
        <p:txBody>
          <a:bodyPr wrap="square">
            <a:spAutoFit/>
          </a:bodyPr>
          <a:lstStyle/>
          <a:p>
            <a:pPr algn="l">
              <a:buFont typeface="Arial" panose="020B0604020202020204" pitchFamily="34" charset="0"/>
              <a:buChar char="•"/>
            </a:pPr>
            <a:r>
              <a:rPr lang="en-US" b="0" i="0" dirty="0">
                <a:solidFill>
                  <a:srgbClr val="4336F4"/>
                </a:solidFill>
                <a:effectLst/>
                <a:latin typeface="Consolas" panose="020B0609020204030204" pitchFamily="49" charset="0"/>
              </a:rPr>
              <a:t>Bundling and Minification: </a:t>
            </a:r>
            <a:r>
              <a:rPr lang="en-US" b="0" i="0" dirty="0">
                <a:solidFill>
                  <a:schemeClr val="bg2">
                    <a:lumMod val="95000"/>
                    <a:lumOff val="5000"/>
                  </a:schemeClr>
                </a:solidFill>
                <a:effectLst/>
                <a:latin typeface="Consolas" panose="020B0609020204030204" pitchFamily="49" charset="0"/>
              </a:rPr>
              <a:t>Angular applications typically consist of multiple modules and components. During the build, these modules and components are bundled together into one or multiple JavaScript files. Additionally, the code is minified (removing unnecessary characters) to further reduce file size, enhancing loading speed.</a:t>
            </a:r>
          </a:p>
          <a:p>
            <a:pPr algn="l">
              <a:buFont typeface="Arial" panose="020B0604020202020204" pitchFamily="34" charset="0"/>
              <a:buChar char="•"/>
            </a:pPr>
            <a:endParaRPr lang="en-US" dirty="0">
              <a:solidFill>
                <a:schemeClr val="bg2">
                  <a:lumMod val="95000"/>
                  <a:lumOff val="5000"/>
                </a:schemeClr>
              </a:solidFill>
              <a:latin typeface="Consolas" panose="020B0609020204030204" pitchFamily="49" charset="0"/>
            </a:endParaRPr>
          </a:p>
          <a:p>
            <a:pPr algn="l">
              <a:buFont typeface="Arial" panose="020B0604020202020204" pitchFamily="34" charset="0"/>
              <a:buChar char="•"/>
            </a:pPr>
            <a:r>
              <a:rPr lang="en-US" i="0" dirty="0">
                <a:solidFill>
                  <a:srgbClr val="4336F4"/>
                </a:solidFill>
                <a:effectLst/>
                <a:latin typeface="Consolas" panose="020B0609020204030204" pitchFamily="49" charset="0"/>
              </a:rPr>
              <a:t>Ahead-of-Time (AOT) Compilation (Optional): </a:t>
            </a:r>
            <a:r>
              <a:rPr lang="en-US" b="1" i="0" dirty="0">
                <a:solidFill>
                  <a:schemeClr val="bg2">
                    <a:lumMod val="95000"/>
                    <a:lumOff val="5000"/>
                  </a:schemeClr>
                </a:solidFill>
                <a:effectLst/>
                <a:latin typeface="Consolas" panose="020B0609020204030204" pitchFamily="49" charset="0"/>
              </a:rPr>
              <a:t>Angular supports both JIT (Just-in-Time) and AOT (Ahead-of-Time) compilation.</a:t>
            </a:r>
            <a:r>
              <a:rPr lang="en-US" i="0" dirty="0">
                <a:solidFill>
                  <a:schemeClr val="bg2">
                    <a:lumMod val="95000"/>
                    <a:lumOff val="5000"/>
                  </a:schemeClr>
                </a:solidFill>
                <a:effectLst/>
                <a:latin typeface="Consolas" panose="020B0609020204030204" pitchFamily="49" charset="0"/>
              </a:rPr>
              <a:t> AOT compilation is an optional step that converts templates and components into highly optimized JavaScript during the build process, improving performance and catching template errors beforehand.</a:t>
            </a:r>
          </a:p>
          <a:p>
            <a:pPr algn="l">
              <a:buFont typeface="Arial" panose="020B0604020202020204" pitchFamily="34" charset="0"/>
              <a:buChar char="•"/>
            </a:pPr>
            <a:endParaRPr lang="en-US" dirty="0">
              <a:solidFill>
                <a:schemeClr val="bg2">
                  <a:lumMod val="95000"/>
                  <a:lumOff val="5000"/>
                </a:schemeClr>
              </a:solidFill>
              <a:latin typeface="Consolas" panose="020B0609020204030204" pitchFamily="49" charset="0"/>
            </a:endParaRPr>
          </a:p>
          <a:p>
            <a:pPr algn="l">
              <a:buFont typeface="Arial" panose="020B0604020202020204" pitchFamily="34" charset="0"/>
              <a:buChar char="•"/>
            </a:pPr>
            <a:r>
              <a:rPr lang="en-US" i="0" dirty="0">
                <a:solidFill>
                  <a:schemeClr val="bg2">
                    <a:lumMod val="95000"/>
                    <a:lumOff val="5000"/>
                  </a:schemeClr>
                </a:solidFill>
                <a:effectLst/>
                <a:latin typeface="Consolas" panose="020B0609020204030204" pitchFamily="49" charset="0"/>
              </a:rPr>
              <a:t>These steps ensure that the Angular application is efficiently compiled, optimized, and prepared for deployment to the web browser. </a:t>
            </a:r>
            <a:r>
              <a:rPr lang="en-US" i="0" dirty="0" err="1">
                <a:solidFill>
                  <a:schemeClr val="bg2">
                    <a:lumMod val="95000"/>
                    <a:lumOff val="5000"/>
                  </a:schemeClr>
                </a:solidFill>
                <a:effectLst/>
                <a:latin typeface="Consolas" panose="020B0609020204030204" pitchFamily="49" charset="0"/>
              </a:rPr>
              <a:t>Angular's</a:t>
            </a:r>
            <a:r>
              <a:rPr lang="en-US" i="0" dirty="0">
                <a:solidFill>
                  <a:schemeClr val="bg2">
                    <a:lumMod val="95000"/>
                    <a:lumOff val="5000"/>
                  </a:schemeClr>
                </a:solidFill>
                <a:effectLst/>
                <a:latin typeface="Consolas" panose="020B0609020204030204" pitchFamily="49" charset="0"/>
              </a:rPr>
              <a:t> compilation process aims to create optimized, performant, and maintainable applications for web deployment. As Angular evolves, new versions may introduce optimizations or changes to the compilation process to further enhance application development and performance.</a:t>
            </a:r>
          </a:p>
        </p:txBody>
      </p:sp>
    </p:spTree>
    <p:extLst>
      <p:ext uri="{BB962C8B-B14F-4D97-AF65-F5344CB8AC3E}">
        <p14:creationId xmlns:p14="http://schemas.microsoft.com/office/powerpoint/2010/main" val="427623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33570" y="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Compilation - ChatGPT</a:t>
            </a:r>
          </a:p>
        </p:txBody>
      </p:sp>
      <p:sp>
        <p:nvSpPr>
          <p:cNvPr id="8" name="TextBox 7">
            <a:extLst>
              <a:ext uri="{FF2B5EF4-FFF2-40B4-BE49-F238E27FC236}">
                <a16:creationId xmlns:a16="http://schemas.microsoft.com/office/drawing/2014/main" id="{CE266031-9678-3835-E03C-FDAD25656E34}"/>
              </a:ext>
            </a:extLst>
          </p:cNvPr>
          <p:cNvSpPr txBox="1"/>
          <p:nvPr/>
        </p:nvSpPr>
        <p:spPr>
          <a:xfrm>
            <a:off x="177283" y="1109397"/>
            <a:ext cx="12014717" cy="4278094"/>
          </a:xfrm>
          <a:prstGeom prst="rect">
            <a:avLst/>
          </a:prstGeom>
          <a:noFill/>
        </p:spPr>
        <p:txBody>
          <a:bodyPr wrap="square">
            <a:spAutoFit/>
          </a:bodyPr>
          <a:lstStyle/>
          <a:p>
            <a:pPr algn="l">
              <a:buFont typeface="Arial" panose="020B0604020202020204" pitchFamily="34" charset="0"/>
              <a:buChar char="•"/>
            </a:pPr>
            <a:r>
              <a:rPr lang="en-US" sz="1600" b="0" i="0" dirty="0">
                <a:solidFill>
                  <a:schemeClr val="bg2">
                    <a:lumMod val="95000"/>
                    <a:lumOff val="5000"/>
                  </a:schemeClr>
                </a:solidFill>
                <a:effectLst/>
                <a:latin typeface="Consolas" panose="020B0609020204030204" pitchFamily="49" charset="0"/>
              </a:rPr>
              <a:t>Angular programs </a:t>
            </a:r>
            <a:r>
              <a:rPr lang="en-US" sz="1600" b="0" i="0" dirty="0">
                <a:solidFill>
                  <a:srgbClr val="4336F4"/>
                </a:solidFill>
                <a:effectLst/>
                <a:latin typeface="Consolas" panose="020B0609020204030204" pitchFamily="49" charset="0"/>
              </a:rPr>
              <a:t>don't get compiled </a:t>
            </a:r>
            <a:r>
              <a:rPr lang="en-US" sz="1600" b="0" i="0" dirty="0">
                <a:solidFill>
                  <a:schemeClr val="bg2">
                    <a:lumMod val="95000"/>
                    <a:lumOff val="5000"/>
                  </a:schemeClr>
                </a:solidFill>
                <a:effectLst/>
                <a:latin typeface="Consolas" panose="020B0609020204030204" pitchFamily="49" charset="0"/>
              </a:rPr>
              <a:t>in the browser. Angular applications are compiled before they are deployed to the browser.</a:t>
            </a:r>
          </a:p>
          <a:p>
            <a:pPr algn="l">
              <a:buFont typeface="Arial" panose="020B0604020202020204" pitchFamily="34" charset="0"/>
              <a:buChar char="•"/>
            </a:pPr>
            <a:endParaRPr lang="en-US" sz="1600" dirty="0">
              <a:solidFill>
                <a:schemeClr val="bg2">
                  <a:lumMod val="95000"/>
                  <a:lumOff val="5000"/>
                </a:schemeClr>
              </a:solidFill>
              <a:latin typeface="Consolas" panose="020B0609020204030204" pitchFamily="49" charset="0"/>
            </a:endParaRPr>
          </a:p>
          <a:p>
            <a:pPr algn="l">
              <a:buFont typeface="Arial" panose="020B0604020202020204" pitchFamily="34" charset="0"/>
              <a:buChar char="•"/>
            </a:pPr>
            <a:r>
              <a:rPr lang="en-US" sz="1600" b="0" i="0" dirty="0">
                <a:solidFill>
                  <a:schemeClr val="bg2">
                    <a:lumMod val="95000"/>
                    <a:lumOff val="5000"/>
                  </a:schemeClr>
                </a:solidFill>
                <a:effectLst/>
                <a:latin typeface="Consolas" panose="020B0609020204030204" pitchFamily="49" charset="0"/>
              </a:rPr>
              <a:t>The compilation of an Angular application occurs </a:t>
            </a:r>
            <a:r>
              <a:rPr lang="en-US" sz="1600" b="0" i="0" dirty="0">
                <a:solidFill>
                  <a:srgbClr val="4336F4"/>
                </a:solidFill>
                <a:effectLst/>
                <a:latin typeface="Consolas" panose="020B0609020204030204" pitchFamily="49" charset="0"/>
              </a:rPr>
              <a:t>during the build process, not in the browser.</a:t>
            </a:r>
          </a:p>
          <a:p>
            <a:pPr algn="l">
              <a:buFont typeface="Arial" panose="020B0604020202020204" pitchFamily="34" charset="0"/>
              <a:buChar char="•"/>
            </a:pPr>
            <a:endParaRPr lang="en-US" sz="1600" dirty="0">
              <a:solidFill>
                <a:srgbClr val="111111"/>
              </a:solidFill>
              <a:latin typeface="Consolas" panose="020B0609020204030204" pitchFamily="49" charset="0"/>
            </a:endParaRPr>
          </a:p>
          <a:p>
            <a:pPr algn="l">
              <a:buFont typeface="Arial" panose="020B0604020202020204" pitchFamily="34" charset="0"/>
              <a:buChar char="•"/>
            </a:pPr>
            <a:r>
              <a:rPr lang="en-US" sz="1600" b="0" i="0" dirty="0" err="1">
                <a:solidFill>
                  <a:srgbClr val="111111"/>
                </a:solidFill>
                <a:effectLst/>
                <a:latin typeface="Consolas" panose="020B0609020204030204" pitchFamily="49" charset="0"/>
              </a:rPr>
              <a:t>Angular's</a:t>
            </a:r>
            <a:r>
              <a:rPr lang="en-US" sz="1600" b="0" i="0" dirty="0">
                <a:solidFill>
                  <a:srgbClr val="111111"/>
                </a:solidFill>
                <a:effectLst/>
                <a:latin typeface="Consolas" panose="020B0609020204030204" pitchFamily="49" charset="0"/>
              </a:rPr>
              <a:t> build process involves </a:t>
            </a:r>
            <a:r>
              <a:rPr lang="en-US" sz="1600" b="1" i="0" dirty="0">
                <a:solidFill>
                  <a:srgbClr val="111111"/>
                </a:solidFill>
                <a:effectLst/>
                <a:latin typeface="Consolas" panose="020B0609020204030204" pitchFamily="49" charset="0"/>
              </a:rPr>
              <a:t>converting TypeScript code into JavaScript</a:t>
            </a:r>
            <a:r>
              <a:rPr lang="en-US" sz="1600" b="0" i="0" dirty="0">
                <a:solidFill>
                  <a:srgbClr val="111111"/>
                </a:solidFill>
                <a:effectLst/>
                <a:latin typeface="Consolas" panose="020B0609020204030204" pitchFamily="49" charset="0"/>
              </a:rPr>
              <a:t>, </a:t>
            </a:r>
            <a:r>
              <a:rPr lang="en-US" sz="1600" b="1" i="0" dirty="0">
                <a:solidFill>
                  <a:srgbClr val="111111"/>
                </a:solidFill>
                <a:effectLst/>
                <a:latin typeface="Consolas" panose="020B0609020204030204" pitchFamily="49" charset="0"/>
              </a:rPr>
              <a:t>processing templates</a:t>
            </a:r>
            <a:r>
              <a:rPr lang="en-US" sz="1600" b="0" i="0" dirty="0">
                <a:solidFill>
                  <a:srgbClr val="111111"/>
                </a:solidFill>
                <a:effectLst/>
                <a:latin typeface="Consolas" panose="020B0609020204030204" pitchFamily="49" charset="0"/>
              </a:rPr>
              <a:t>, </a:t>
            </a:r>
            <a:r>
              <a:rPr lang="en-US" sz="1600" b="1" i="0" dirty="0">
                <a:solidFill>
                  <a:srgbClr val="111111"/>
                </a:solidFill>
                <a:effectLst/>
                <a:latin typeface="Consolas" panose="020B0609020204030204" pitchFamily="49" charset="0"/>
              </a:rPr>
              <a:t>optimizing and bundling code</a:t>
            </a:r>
            <a:r>
              <a:rPr lang="en-US" sz="1600" b="0" i="0" dirty="0">
                <a:solidFill>
                  <a:srgbClr val="111111"/>
                </a:solidFill>
                <a:effectLst/>
                <a:latin typeface="Consolas" panose="020B0609020204030204" pitchFamily="49" charset="0"/>
              </a:rPr>
              <a:t>, and </a:t>
            </a:r>
            <a:r>
              <a:rPr lang="en-US" sz="1600" b="1" i="0" dirty="0">
                <a:solidFill>
                  <a:srgbClr val="111111"/>
                </a:solidFill>
                <a:effectLst/>
                <a:latin typeface="Consolas" panose="020B0609020204030204" pitchFamily="49" charset="0"/>
              </a:rPr>
              <a:t>performing various optimizations like minification and tree shaking</a:t>
            </a:r>
            <a:r>
              <a:rPr lang="en-US" sz="1600" b="0" i="0" dirty="0">
                <a:solidFill>
                  <a:srgbClr val="111111"/>
                </a:solidFill>
                <a:effectLst/>
                <a:latin typeface="Consolas" panose="020B0609020204030204" pitchFamily="49" charset="0"/>
              </a:rPr>
              <a:t>. This compiled and optimized code is what gets sent to the browser for execution.</a:t>
            </a:r>
          </a:p>
          <a:p>
            <a:pPr algn="l">
              <a:buFont typeface="Arial" panose="020B0604020202020204" pitchFamily="34" charset="0"/>
              <a:buChar char="•"/>
            </a:pPr>
            <a:endParaRPr lang="en-US" sz="1600" dirty="0">
              <a:solidFill>
                <a:srgbClr val="111111"/>
              </a:solidFill>
              <a:latin typeface="Consolas" panose="020B0609020204030204" pitchFamily="49" charset="0"/>
            </a:endParaRPr>
          </a:p>
          <a:p>
            <a:pPr algn="l">
              <a:buFont typeface="Arial" panose="020B0604020202020204" pitchFamily="34" charset="0"/>
              <a:buChar char="•"/>
            </a:pPr>
            <a:r>
              <a:rPr lang="en-US" sz="1600" b="0" i="0" dirty="0">
                <a:solidFill>
                  <a:srgbClr val="111111"/>
                </a:solidFill>
                <a:effectLst/>
                <a:latin typeface="Consolas" panose="020B0609020204030204" pitchFamily="49" charset="0"/>
              </a:rPr>
              <a:t>Once the browser receives the compiled code, it can render the application without needing to perform any further compilation. This pre-compilation process ensures that the Angular application is efficiently prepared for browser execution, resulting in faster loading times and better performance.</a:t>
            </a:r>
          </a:p>
          <a:p>
            <a:pPr algn="l">
              <a:buFont typeface="Arial" panose="020B0604020202020204" pitchFamily="34" charset="0"/>
              <a:buChar char="•"/>
            </a:pPr>
            <a:endParaRPr lang="en-US" sz="1600" dirty="0">
              <a:solidFill>
                <a:srgbClr val="111111"/>
              </a:solidFill>
              <a:latin typeface="Consolas" panose="020B0609020204030204" pitchFamily="49" charset="0"/>
            </a:endParaRPr>
          </a:p>
          <a:p>
            <a:pPr algn="l">
              <a:buFont typeface="Arial" panose="020B0604020202020204" pitchFamily="34" charset="0"/>
              <a:buChar char="•"/>
            </a:pPr>
            <a:r>
              <a:rPr lang="en-US" sz="1600" b="0" i="0" dirty="0">
                <a:solidFill>
                  <a:srgbClr val="111111"/>
                </a:solidFill>
                <a:effectLst/>
                <a:latin typeface="Consolas" panose="020B0609020204030204" pitchFamily="49" charset="0"/>
              </a:rPr>
              <a:t>The compilation happens on your development machine, typically triggered by commands like ng build or ng serve.</a:t>
            </a:r>
          </a:p>
          <a:p>
            <a:pPr algn="l">
              <a:buFont typeface="Arial" panose="020B0604020202020204" pitchFamily="34" charset="0"/>
              <a:buChar char="•"/>
            </a:pPr>
            <a:endParaRPr lang="en-US" sz="1600" b="0" i="0" dirty="0">
              <a:solidFill>
                <a:schemeClr val="bg2">
                  <a:lumMod val="95000"/>
                  <a:lumOff val="5000"/>
                </a:schemeClr>
              </a:solidFill>
              <a:effectLst/>
              <a:latin typeface="Consolas" panose="020B0609020204030204" pitchFamily="49" charset="0"/>
            </a:endParaRPr>
          </a:p>
          <a:p>
            <a:pPr algn="l">
              <a:buFont typeface="Arial" panose="020B0604020202020204" pitchFamily="34" charset="0"/>
              <a:buChar char="•"/>
            </a:pPr>
            <a:r>
              <a:rPr lang="en-US" sz="1600" b="0" i="0" dirty="0">
                <a:solidFill>
                  <a:srgbClr val="4336F4"/>
                </a:solidFill>
                <a:effectLst/>
                <a:latin typeface="Consolas" panose="020B0609020204030204" pitchFamily="49" charset="0"/>
              </a:rPr>
              <a:t>Angular code does not get compiled every time a request for a web page is made.</a:t>
            </a:r>
          </a:p>
        </p:txBody>
      </p:sp>
    </p:spTree>
    <p:extLst>
      <p:ext uri="{BB962C8B-B14F-4D97-AF65-F5344CB8AC3E}">
        <p14:creationId xmlns:p14="http://schemas.microsoft.com/office/powerpoint/2010/main" val="1423802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33570" y="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Compilation - JIT</a:t>
            </a:r>
          </a:p>
        </p:txBody>
      </p:sp>
      <p:sp>
        <p:nvSpPr>
          <p:cNvPr id="8" name="TextBox 7">
            <a:extLst>
              <a:ext uri="{FF2B5EF4-FFF2-40B4-BE49-F238E27FC236}">
                <a16:creationId xmlns:a16="http://schemas.microsoft.com/office/drawing/2014/main" id="{CE266031-9678-3835-E03C-FDAD25656E34}"/>
              </a:ext>
            </a:extLst>
          </p:cNvPr>
          <p:cNvSpPr txBox="1"/>
          <p:nvPr/>
        </p:nvSpPr>
        <p:spPr>
          <a:xfrm>
            <a:off x="423765" y="708181"/>
            <a:ext cx="12014717" cy="4278094"/>
          </a:xfrm>
          <a:prstGeom prst="rect">
            <a:avLst/>
          </a:prstGeom>
          <a:noFill/>
        </p:spPr>
        <p:txBody>
          <a:bodyPr wrap="square">
            <a:spAutoFit/>
          </a:bodyPr>
          <a:lstStyle/>
          <a:p>
            <a:pPr algn="l">
              <a:buFont typeface="Arial" panose="020B0604020202020204" pitchFamily="34" charset="0"/>
              <a:buChar char="•"/>
            </a:pPr>
            <a:r>
              <a:rPr lang="en-US" sz="1600" b="0" i="0" dirty="0">
                <a:solidFill>
                  <a:schemeClr val="bg2">
                    <a:lumMod val="95000"/>
                    <a:lumOff val="5000"/>
                  </a:schemeClr>
                </a:solidFill>
                <a:effectLst/>
                <a:latin typeface="Consolas" panose="020B0609020204030204" pitchFamily="49" charset="0"/>
              </a:rPr>
              <a:t>JIT (Just-in-Time) Compilation:</a:t>
            </a:r>
          </a:p>
          <a:p>
            <a:pPr algn="l">
              <a:buFont typeface="Arial" panose="020B0604020202020204" pitchFamily="34" charset="0"/>
              <a:buChar char="•"/>
            </a:pPr>
            <a:endParaRPr lang="en-US" sz="1600" b="0" i="0" dirty="0">
              <a:solidFill>
                <a:schemeClr val="bg2">
                  <a:lumMod val="95000"/>
                  <a:lumOff val="5000"/>
                </a:schemeClr>
              </a:solidFill>
              <a:effectLst/>
              <a:latin typeface="Consolas" panose="020B0609020204030204" pitchFamily="49" charset="0"/>
            </a:endParaRPr>
          </a:p>
          <a:p>
            <a:pPr algn="l">
              <a:buFont typeface="Arial" panose="020B0604020202020204" pitchFamily="34" charset="0"/>
              <a:buChar char="•"/>
            </a:pPr>
            <a:r>
              <a:rPr lang="en-US" sz="1600" b="0" i="0" dirty="0">
                <a:solidFill>
                  <a:srgbClr val="4336F4"/>
                </a:solidFill>
                <a:effectLst/>
                <a:latin typeface="Consolas" panose="020B0609020204030204" pitchFamily="49" charset="0"/>
              </a:rPr>
              <a:t>Timing: </a:t>
            </a:r>
            <a:r>
              <a:rPr lang="en-US" sz="1600" b="0" i="0" dirty="0">
                <a:solidFill>
                  <a:schemeClr val="bg2">
                    <a:lumMod val="95000"/>
                    <a:lumOff val="5000"/>
                  </a:schemeClr>
                </a:solidFill>
                <a:effectLst/>
                <a:latin typeface="Consolas" panose="020B0609020204030204" pitchFamily="49" charset="0"/>
              </a:rPr>
              <a:t>JIT compilation happens in </a:t>
            </a:r>
            <a:r>
              <a:rPr lang="en-US" sz="1600" b="0" i="0" dirty="0">
                <a:solidFill>
                  <a:srgbClr val="4336F4"/>
                </a:solidFill>
                <a:effectLst/>
                <a:latin typeface="Consolas" panose="020B0609020204030204" pitchFamily="49" charset="0"/>
              </a:rPr>
              <a:t>the browser at runtime</a:t>
            </a:r>
            <a:r>
              <a:rPr lang="en-US" sz="1600" b="0" i="0" dirty="0">
                <a:solidFill>
                  <a:schemeClr val="bg2">
                    <a:lumMod val="95000"/>
                    <a:lumOff val="5000"/>
                  </a:schemeClr>
                </a:solidFill>
                <a:effectLst/>
                <a:latin typeface="Consolas" panose="020B0609020204030204" pitchFamily="49" charset="0"/>
              </a:rPr>
              <a:t>, as the application runs.</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Process: </a:t>
            </a:r>
            <a:r>
              <a:rPr lang="en-US" sz="1600" b="0" i="0" dirty="0">
                <a:solidFill>
                  <a:schemeClr val="bg2">
                    <a:lumMod val="95000"/>
                    <a:lumOff val="5000"/>
                  </a:schemeClr>
                </a:solidFill>
                <a:effectLst/>
                <a:latin typeface="Consolas" panose="020B0609020204030204" pitchFamily="49" charset="0"/>
              </a:rPr>
              <a:t>Templates and components are compiled from their original form (TypeScript and HTML with Angular-specific syntax) into JavaScript and rendered in the browser.</a:t>
            </a:r>
          </a:p>
          <a:p>
            <a:pPr algn="l">
              <a:buFont typeface="Arial" panose="020B0604020202020204" pitchFamily="34" charset="0"/>
              <a:buChar char="•"/>
            </a:pPr>
            <a:endParaRPr lang="en-US" sz="1600" b="0" i="0" dirty="0">
              <a:solidFill>
                <a:schemeClr val="bg2">
                  <a:lumMod val="95000"/>
                  <a:lumOff val="5000"/>
                </a:schemeClr>
              </a:solidFill>
              <a:effectLst/>
              <a:latin typeface="Consolas" panose="020B0609020204030204" pitchFamily="49" charset="0"/>
            </a:endParaRPr>
          </a:p>
          <a:p>
            <a:pPr algn="l">
              <a:buFont typeface="Arial" panose="020B0604020202020204" pitchFamily="34" charset="0"/>
              <a:buChar char="•"/>
            </a:pPr>
            <a:r>
              <a:rPr lang="en-US" sz="1600" b="0" i="0" dirty="0">
                <a:solidFill>
                  <a:schemeClr val="bg2">
                    <a:lumMod val="95000"/>
                    <a:lumOff val="5000"/>
                  </a:schemeClr>
                </a:solidFill>
                <a:effectLst/>
                <a:latin typeface="Consolas" panose="020B0609020204030204" pitchFamily="49" charset="0"/>
              </a:rPr>
              <a:t>Pros:</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Faster development iteration: </a:t>
            </a:r>
            <a:r>
              <a:rPr lang="en-US" sz="1600" b="0" i="0" dirty="0">
                <a:solidFill>
                  <a:schemeClr val="bg2">
                    <a:lumMod val="95000"/>
                    <a:lumOff val="5000"/>
                  </a:schemeClr>
                </a:solidFill>
                <a:effectLst/>
                <a:latin typeface="Consolas" panose="020B0609020204030204" pitchFamily="49" charset="0"/>
              </a:rPr>
              <a:t>Because compilation occurs on-the-fly, developers can make changes and see them immediately without a separate build step.</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Smaller initial bundle size: </a:t>
            </a:r>
            <a:r>
              <a:rPr lang="en-US" sz="1600" b="0" i="0" dirty="0">
                <a:solidFill>
                  <a:schemeClr val="bg2">
                    <a:lumMod val="95000"/>
                    <a:lumOff val="5000"/>
                  </a:schemeClr>
                </a:solidFill>
                <a:effectLst/>
                <a:latin typeface="Consolas" panose="020B0609020204030204" pitchFamily="49" charset="0"/>
              </a:rPr>
              <a:t>Only the necessary parts of the application are compiled, reducing the initial download size.</a:t>
            </a:r>
          </a:p>
          <a:p>
            <a:pPr algn="l">
              <a:buFont typeface="Arial" panose="020B0604020202020204" pitchFamily="34" charset="0"/>
              <a:buChar char="•"/>
            </a:pPr>
            <a:endParaRPr lang="en-US" sz="1600" b="0" i="0" dirty="0">
              <a:solidFill>
                <a:schemeClr val="bg2">
                  <a:lumMod val="95000"/>
                  <a:lumOff val="5000"/>
                </a:schemeClr>
              </a:solidFill>
              <a:effectLst/>
              <a:latin typeface="Consolas" panose="020B0609020204030204" pitchFamily="49" charset="0"/>
            </a:endParaRPr>
          </a:p>
          <a:p>
            <a:pPr algn="l">
              <a:buFont typeface="Arial" panose="020B0604020202020204" pitchFamily="34" charset="0"/>
              <a:buChar char="•"/>
            </a:pPr>
            <a:r>
              <a:rPr lang="en-US" sz="1600" b="0" i="0" dirty="0">
                <a:solidFill>
                  <a:schemeClr val="bg2">
                    <a:lumMod val="95000"/>
                    <a:lumOff val="5000"/>
                  </a:schemeClr>
                </a:solidFill>
                <a:effectLst/>
                <a:latin typeface="Consolas" panose="020B0609020204030204" pitchFamily="49" charset="0"/>
              </a:rPr>
              <a:t>Cons:</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Slower application startup: </a:t>
            </a:r>
            <a:r>
              <a:rPr lang="en-US" sz="1600" b="0" i="0" dirty="0">
                <a:solidFill>
                  <a:schemeClr val="bg2">
                    <a:lumMod val="95000"/>
                    <a:lumOff val="5000"/>
                  </a:schemeClr>
                </a:solidFill>
                <a:effectLst/>
                <a:latin typeface="Consolas" panose="020B0609020204030204" pitchFamily="49" charset="0"/>
              </a:rPr>
              <a:t>The browser needs to compile the code, which might slow down the initial rendering of the application.</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Security risks: </a:t>
            </a:r>
            <a:r>
              <a:rPr lang="en-US" sz="1600" b="0" i="0" dirty="0">
                <a:solidFill>
                  <a:schemeClr val="bg2">
                    <a:lumMod val="95000"/>
                    <a:lumOff val="5000"/>
                  </a:schemeClr>
                </a:solidFill>
                <a:effectLst/>
                <a:latin typeface="Consolas" panose="020B0609020204030204" pitchFamily="49" charset="0"/>
              </a:rPr>
              <a:t>Sending templates and Angular-specific code to the client could expose some logic or structure of your application.</a:t>
            </a:r>
            <a:endParaRPr lang="en-US" sz="1600" b="0" i="0" dirty="0">
              <a:solidFill>
                <a:srgbClr val="4336F4"/>
              </a:solidFill>
              <a:effectLst/>
              <a:latin typeface="Consolas" panose="020B0609020204030204" pitchFamily="49" charset="0"/>
            </a:endParaRPr>
          </a:p>
        </p:txBody>
      </p:sp>
      <p:pic>
        <p:nvPicPr>
          <p:cNvPr id="2" name="Picture 1">
            <a:extLst>
              <a:ext uri="{FF2B5EF4-FFF2-40B4-BE49-F238E27FC236}">
                <a16:creationId xmlns:a16="http://schemas.microsoft.com/office/drawing/2014/main" id="{E46B8DD4-AE02-7288-0355-BDA3EC4045A5}"/>
              </a:ext>
            </a:extLst>
          </p:cNvPr>
          <p:cNvPicPr>
            <a:picLocks noChangeAspect="1"/>
          </p:cNvPicPr>
          <p:nvPr/>
        </p:nvPicPr>
        <p:blipFill>
          <a:blip r:embed="rId2"/>
          <a:stretch>
            <a:fillRect/>
          </a:stretch>
        </p:blipFill>
        <p:spPr>
          <a:xfrm>
            <a:off x="5271796" y="4889222"/>
            <a:ext cx="3435317" cy="1968778"/>
          </a:xfrm>
          <a:prstGeom prst="rect">
            <a:avLst/>
          </a:prstGeom>
        </p:spPr>
      </p:pic>
    </p:spTree>
    <p:extLst>
      <p:ext uri="{BB962C8B-B14F-4D97-AF65-F5344CB8AC3E}">
        <p14:creationId xmlns:p14="http://schemas.microsoft.com/office/powerpoint/2010/main" val="3288476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33570" y="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Compilation - AOT</a:t>
            </a:r>
          </a:p>
        </p:txBody>
      </p:sp>
      <p:sp>
        <p:nvSpPr>
          <p:cNvPr id="8" name="TextBox 7">
            <a:extLst>
              <a:ext uri="{FF2B5EF4-FFF2-40B4-BE49-F238E27FC236}">
                <a16:creationId xmlns:a16="http://schemas.microsoft.com/office/drawing/2014/main" id="{CE266031-9678-3835-E03C-FDAD25656E34}"/>
              </a:ext>
            </a:extLst>
          </p:cNvPr>
          <p:cNvSpPr txBox="1"/>
          <p:nvPr/>
        </p:nvSpPr>
        <p:spPr>
          <a:xfrm>
            <a:off x="423765" y="708181"/>
            <a:ext cx="12014717" cy="3785652"/>
          </a:xfrm>
          <a:prstGeom prst="rect">
            <a:avLst/>
          </a:prstGeom>
          <a:noFill/>
        </p:spPr>
        <p:txBody>
          <a:bodyPr wrap="square">
            <a:spAutoFit/>
          </a:bodyPr>
          <a:lstStyle/>
          <a:p>
            <a:pPr algn="l">
              <a:buFont typeface="Arial" panose="020B0604020202020204" pitchFamily="34" charset="0"/>
              <a:buChar char="•"/>
            </a:pPr>
            <a:r>
              <a:rPr lang="en-US" sz="1600" b="0" i="0" dirty="0">
                <a:solidFill>
                  <a:srgbClr val="4336F4"/>
                </a:solidFill>
                <a:effectLst/>
                <a:latin typeface="Consolas" panose="020B0609020204030204" pitchFamily="49" charset="0"/>
              </a:rPr>
              <a:t>Timing: </a:t>
            </a:r>
            <a:r>
              <a:rPr lang="en-US" sz="1600" b="0" i="0" dirty="0">
                <a:solidFill>
                  <a:schemeClr val="bg2">
                    <a:lumMod val="95000"/>
                    <a:lumOff val="5000"/>
                  </a:schemeClr>
                </a:solidFill>
                <a:effectLst/>
                <a:latin typeface="Consolas" panose="020B0609020204030204" pitchFamily="49" charset="0"/>
              </a:rPr>
              <a:t>AOT compilation occurs </a:t>
            </a:r>
            <a:r>
              <a:rPr lang="en-US" sz="1600" b="0" i="0" dirty="0">
                <a:solidFill>
                  <a:srgbClr val="4336F4"/>
                </a:solidFill>
                <a:effectLst/>
                <a:latin typeface="Consolas" panose="020B0609020204030204" pitchFamily="49" charset="0"/>
              </a:rPr>
              <a:t>during the build phase</a:t>
            </a:r>
            <a:r>
              <a:rPr lang="en-US" sz="1600" b="0" i="0" dirty="0">
                <a:solidFill>
                  <a:schemeClr val="bg2">
                    <a:lumMod val="95000"/>
                    <a:lumOff val="5000"/>
                  </a:schemeClr>
                </a:solidFill>
                <a:effectLst/>
                <a:latin typeface="Consolas" panose="020B0609020204030204" pitchFamily="49" charset="0"/>
              </a:rPr>
              <a:t>, before deploying the application to the server.</a:t>
            </a:r>
          </a:p>
          <a:p>
            <a:pPr algn="l">
              <a:buFont typeface="Arial" panose="020B0604020202020204" pitchFamily="34" charset="0"/>
              <a:buChar char="•"/>
            </a:pPr>
            <a:endParaRPr lang="en-US" sz="1600" b="0" i="0" dirty="0">
              <a:solidFill>
                <a:schemeClr val="bg2">
                  <a:lumMod val="95000"/>
                  <a:lumOff val="5000"/>
                </a:schemeClr>
              </a:solidFill>
              <a:effectLst/>
              <a:latin typeface="Consolas" panose="020B0609020204030204" pitchFamily="49" charset="0"/>
            </a:endParaRPr>
          </a:p>
          <a:p>
            <a:pPr algn="l">
              <a:buFont typeface="Arial" panose="020B0604020202020204" pitchFamily="34" charset="0"/>
              <a:buChar char="•"/>
            </a:pPr>
            <a:r>
              <a:rPr lang="en-US" sz="1600" b="0" i="0" dirty="0">
                <a:solidFill>
                  <a:srgbClr val="4336F4"/>
                </a:solidFill>
                <a:effectLst/>
                <a:latin typeface="Consolas" panose="020B0609020204030204" pitchFamily="49" charset="0"/>
              </a:rPr>
              <a:t>Process: </a:t>
            </a:r>
            <a:r>
              <a:rPr lang="en-US" sz="1600" b="0" i="0" dirty="0">
                <a:solidFill>
                  <a:schemeClr val="bg2">
                    <a:lumMod val="95000"/>
                    <a:lumOff val="5000"/>
                  </a:schemeClr>
                </a:solidFill>
                <a:effectLst/>
                <a:latin typeface="Consolas" panose="020B0609020204030204" pitchFamily="49" charset="0"/>
              </a:rPr>
              <a:t>Templates and components are compiled from their original form (TypeScript and HTML with Angular-specific syntax) into optimized JavaScript and rendered in the browser.</a:t>
            </a:r>
          </a:p>
          <a:p>
            <a:pPr algn="l">
              <a:buFont typeface="Arial" panose="020B0604020202020204" pitchFamily="34" charset="0"/>
              <a:buChar char="•"/>
            </a:pPr>
            <a:endParaRPr lang="en-US" sz="1600" b="0" i="0" dirty="0">
              <a:solidFill>
                <a:schemeClr val="bg2">
                  <a:lumMod val="95000"/>
                  <a:lumOff val="5000"/>
                </a:schemeClr>
              </a:solidFill>
              <a:effectLst/>
              <a:latin typeface="Consolas" panose="020B0609020204030204" pitchFamily="49" charset="0"/>
            </a:endParaRPr>
          </a:p>
          <a:p>
            <a:pPr algn="l">
              <a:buFont typeface="Arial" panose="020B0604020202020204" pitchFamily="34" charset="0"/>
              <a:buChar char="•"/>
            </a:pPr>
            <a:r>
              <a:rPr lang="en-US" sz="1600" b="0" i="0" dirty="0">
                <a:solidFill>
                  <a:schemeClr val="bg2">
                    <a:lumMod val="95000"/>
                    <a:lumOff val="5000"/>
                  </a:schemeClr>
                </a:solidFill>
                <a:effectLst/>
                <a:latin typeface="Consolas" panose="020B0609020204030204" pitchFamily="49" charset="0"/>
              </a:rPr>
              <a:t>Pros:</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Faster application startup: </a:t>
            </a:r>
            <a:r>
              <a:rPr lang="en-US" sz="1600" b="0" i="0" dirty="0">
                <a:solidFill>
                  <a:schemeClr val="bg2">
                    <a:lumMod val="95000"/>
                    <a:lumOff val="5000"/>
                  </a:schemeClr>
                </a:solidFill>
                <a:effectLst/>
                <a:latin typeface="Consolas" panose="020B0609020204030204" pitchFamily="49" charset="0"/>
              </a:rPr>
              <a:t>The application is pre-compiled, so the browser only needs to load and execute the JavaScript code, resulting in faster startup times.</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Improved security: </a:t>
            </a:r>
            <a:r>
              <a:rPr lang="en-US" sz="1600" b="0" i="0" dirty="0">
                <a:solidFill>
                  <a:schemeClr val="bg2">
                    <a:lumMod val="95000"/>
                    <a:lumOff val="5000"/>
                  </a:schemeClr>
                </a:solidFill>
                <a:effectLst/>
                <a:latin typeface="Consolas" panose="020B0609020204030204" pitchFamily="49" charset="0"/>
              </a:rPr>
              <a:t>Templates and Angular-specific logic are already compiled, reducing the exposure of application details to users.</a:t>
            </a:r>
          </a:p>
          <a:p>
            <a:pPr algn="l">
              <a:buFont typeface="Arial" panose="020B0604020202020204" pitchFamily="34" charset="0"/>
              <a:buChar char="•"/>
            </a:pPr>
            <a:r>
              <a:rPr lang="en-US" sz="1600" b="0" i="0" dirty="0">
                <a:solidFill>
                  <a:schemeClr val="bg2">
                    <a:lumMod val="95000"/>
                    <a:lumOff val="5000"/>
                  </a:schemeClr>
                </a:solidFill>
                <a:effectLst/>
                <a:latin typeface="Consolas" panose="020B0609020204030204" pitchFamily="49" charset="0"/>
              </a:rPr>
              <a:t>Cons:</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Slower development iteration</a:t>
            </a:r>
            <a:r>
              <a:rPr lang="en-US" sz="1600" b="0" i="0" dirty="0">
                <a:solidFill>
                  <a:schemeClr val="bg2">
                    <a:lumMod val="95000"/>
                    <a:lumOff val="5000"/>
                  </a:schemeClr>
                </a:solidFill>
                <a:effectLst/>
                <a:latin typeface="Consolas" panose="020B0609020204030204" pitchFamily="49" charset="0"/>
              </a:rPr>
              <a:t>: As AOT requires a build step, developers might need to wait longer to see changes during development.</a:t>
            </a:r>
          </a:p>
          <a:p>
            <a:pPr algn="l">
              <a:buFont typeface="Arial" panose="020B0604020202020204" pitchFamily="34" charset="0"/>
              <a:buChar char="•"/>
            </a:pPr>
            <a:r>
              <a:rPr lang="en-US" sz="1600" b="0" i="0" dirty="0">
                <a:solidFill>
                  <a:srgbClr val="4336F4"/>
                </a:solidFill>
                <a:effectLst/>
                <a:latin typeface="Consolas" panose="020B0609020204030204" pitchFamily="49" charset="0"/>
              </a:rPr>
              <a:t>Slightly larger initial bundle size: </a:t>
            </a:r>
            <a:r>
              <a:rPr lang="en-US" sz="1600" b="0" i="0" dirty="0">
                <a:solidFill>
                  <a:schemeClr val="bg2">
                    <a:lumMod val="95000"/>
                    <a:lumOff val="5000"/>
                  </a:schemeClr>
                </a:solidFill>
                <a:effectLst/>
                <a:latin typeface="Consolas" panose="020B0609020204030204" pitchFamily="49" charset="0"/>
              </a:rPr>
              <a:t>AOT might generate larger bundles compared to JIT, but this is often outweighed by the improved startup performance.</a:t>
            </a:r>
            <a:endParaRPr lang="en-US" sz="1600" b="0" i="0" dirty="0">
              <a:solidFill>
                <a:srgbClr val="4336F4"/>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B6524259-5672-B4D8-651D-287A025197C0}"/>
              </a:ext>
            </a:extLst>
          </p:cNvPr>
          <p:cNvPicPr>
            <a:picLocks noChangeAspect="1"/>
          </p:cNvPicPr>
          <p:nvPr/>
        </p:nvPicPr>
        <p:blipFill>
          <a:blip r:embed="rId2"/>
          <a:stretch>
            <a:fillRect/>
          </a:stretch>
        </p:blipFill>
        <p:spPr>
          <a:xfrm>
            <a:off x="6010275" y="4210050"/>
            <a:ext cx="4743450" cy="2647950"/>
          </a:xfrm>
          <a:prstGeom prst="rect">
            <a:avLst/>
          </a:prstGeom>
        </p:spPr>
      </p:pic>
      <p:sp>
        <p:nvSpPr>
          <p:cNvPr id="6" name="TextBox 5">
            <a:extLst>
              <a:ext uri="{FF2B5EF4-FFF2-40B4-BE49-F238E27FC236}">
                <a16:creationId xmlns:a16="http://schemas.microsoft.com/office/drawing/2014/main" id="{971E2F82-9CFA-9F6C-0342-91ACA026C3CD}"/>
              </a:ext>
            </a:extLst>
          </p:cNvPr>
          <p:cNvSpPr txBox="1"/>
          <p:nvPr/>
        </p:nvSpPr>
        <p:spPr>
          <a:xfrm>
            <a:off x="1910443" y="5210859"/>
            <a:ext cx="6246844" cy="646331"/>
          </a:xfrm>
          <a:prstGeom prst="rect">
            <a:avLst/>
          </a:prstGeom>
          <a:noFill/>
        </p:spPr>
        <p:txBody>
          <a:bodyPr wrap="square">
            <a:spAutoFit/>
          </a:bodyPr>
          <a:lstStyle/>
          <a:p>
            <a:r>
              <a:rPr lang="en-US" dirty="0">
                <a:solidFill>
                  <a:srgbClr val="4336F4"/>
                </a:solidFill>
              </a:rPr>
              <a:t>ng build --</a:t>
            </a:r>
            <a:r>
              <a:rPr lang="en-US" dirty="0" err="1">
                <a:solidFill>
                  <a:srgbClr val="4336F4"/>
                </a:solidFill>
              </a:rPr>
              <a:t>aot</a:t>
            </a:r>
            <a:endParaRPr lang="en-US" dirty="0">
              <a:solidFill>
                <a:srgbClr val="4336F4"/>
              </a:solidFill>
            </a:endParaRPr>
          </a:p>
          <a:p>
            <a:r>
              <a:rPr lang="en-US" dirty="0">
                <a:solidFill>
                  <a:srgbClr val="4336F4"/>
                </a:solidFill>
              </a:rPr>
              <a:t>ng serve --</a:t>
            </a:r>
            <a:r>
              <a:rPr lang="en-US" dirty="0" err="1">
                <a:solidFill>
                  <a:srgbClr val="4336F4"/>
                </a:solidFill>
              </a:rPr>
              <a:t>aot</a:t>
            </a:r>
            <a:endParaRPr lang="en-IN" dirty="0">
              <a:solidFill>
                <a:srgbClr val="4336F4"/>
              </a:solidFill>
            </a:endParaRPr>
          </a:p>
        </p:txBody>
      </p:sp>
    </p:spTree>
    <p:extLst>
      <p:ext uri="{BB962C8B-B14F-4D97-AF65-F5344CB8AC3E}">
        <p14:creationId xmlns:p14="http://schemas.microsoft.com/office/powerpoint/2010/main" val="3932146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33570" y="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Compilation</a:t>
            </a:r>
          </a:p>
        </p:txBody>
      </p:sp>
      <p:sp>
        <p:nvSpPr>
          <p:cNvPr id="8" name="TextBox 7">
            <a:extLst>
              <a:ext uri="{FF2B5EF4-FFF2-40B4-BE49-F238E27FC236}">
                <a16:creationId xmlns:a16="http://schemas.microsoft.com/office/drawing/2014/main" id="{CE266031-9678-3835-E03C-FDAD25656E34}"/>
              </a:ext>
            </a:extLst>
          </p:cNvPr>
          <p:cNvSpPr txBox="1"/>
          <p:nvPr/>
        </p:nvSpPr>
        <p:spPr>
          <a:xfrm>
            <a:off x="414629" y="1120676"/>
            <a:ext cx="11362742" cy="2862322"/>
          </a:xfrm>
          <a:prstGeom prst="rect">
            <a:avLst/>
          </a:prstGeom>
          <a:noFill/>
        </p:spPr>
        <p:txBody>
          <a:bodyPr wrap="square">
            <a:spAutoFit/>
          </a:bodyPr>
          <a:lstStyle/>
          <a:p>
            <a:pPr algn="l">
              <a:buFont typeface="Arial" panose="020B0604020202020204" pitchFamily="34" charset="0"/>
              <a:buChar char="•"/>
            </a:pPr>
            <a:r>
              <a:rPr lang="en-US" b="0" i="0" dirty="0">
                <a:solidFill>
                  <a:srgbClr val="4336F4"/>
                </a:solidFill>
                <a:effectLst/>
                <a:latin typeface="Consolas" panose="020B0609020204030204" pitchFamily="49" charset="0"/>
              </a:rPr>
              <a:t>What is Angular Compiler?</a:t>
            </a:r>
          </a:p>
          <a:p>
            <a:pPr algn="l">
              <a:buFont typeface="Arial" panose="020B0604020202020204" pitchFamily="34" charset="0"/>
              <a:buChar char="•"/>
            </a:pPr>
            <a:endParaRPr lang="en-US" b="0" i="0" dirty="0">
              <a:solidFill>
                <a:srgbClr val="4336F4"/>
              </a:solidFill>
              <a:effectLst/>
              <a:latin typeface="Consolas" panose="020B0609020204030204" pitchFamily="49" charset="0"/>
            </a:endParaRPr>
          </a:p>
          <a:p>
            <a:pPr algn="l">
              <a:buFont typeface="Arial" panose="020B0604020202020204" pitchFamily="34" charset="0"/>
              <a:buChar char="•"/>
            </a:pPr>
            <a:r>
              <a:rPr lang="en-US" b="0" i="0" dirty="0">
                <a:solidFill>
                  <a:schemeClr val="bg2">
                    <a:lumMod val="95000"/>
                    <a:lumOff val="5000"/>
                  </a:schemeClr>
                </a:solidFill>
                <a:effectLst/>
                <a:latin typeface="Consolas" panose="020B0609020204030204" pitchFamily="49" charset="0"/>
              </a:rPr>
              <a:t>Main task of Angular Compiler is to </a:t>
            </a:r>
            <a:r>
              <a:rPr lang="en-US" b="1" i="0" dirty="0">
                <a:solidFill>
                  <a:schemeClr val="bg2">
                    <a:lumMod val="95000"/>
                    <a:lumOff val="5000"/>
                  </a:schemeClr>
                </a:solidFill>
                <a:effectLst/>
                <a:latin typeface="Consolas" panose="020B0609020204030204" pitchFamily="49" charset="0"/>
              </a:rPr>
              <a:t>translate declarative code that we write to imperative code that browser understands</a:t>
            </a:r>
            <a:r>
              <a:rPr lang="en-US" b="0" i="0" dirty="0">
                <a:solidFill>
                  <a:schemeClr val="bg2">
                    <a:lumMod val="95000"/>
                    <a:lumOff val="5000"/>
                  </a:schemeClr>
                </a:solidFill>
                <a:effectLst/>
                <a:latin typeface="Consolas" panose="020B0609020204030204" pitchFamily="49" charset="0"/>
              </a:rPr>
              <a:t>. Basically, In angular we create components, bind data to it, and write lots of declarative syntax but it is by- default does not understand to browser, we need to make them understand by converting it. To do so, Angular uses two types of compilers:</a:t>
            </a:r>
          </a:p>
          <a:p>
            <a:pPr algn="l">
              <a:buFont typeface="Arial" panose="020B0604020202020204" pitchFamily="34" charset="0"/>
              <a:buChar char="•"/>
            </a:pPr>
            <a:endParaRPr lang="en-US" b="0" i="0" dirty="0">
              <a:solidFill>
                <a:srgbClr val="4336F4"/>
              </a:solidFill>
              <a:effectLst/>
              <a:latin typeface="Consolas" panose="020B0609020204030204" pitchFamily="49" charset="0"/>
            </a:endParaRPr>
          </a:p>
          <a:p>
            <a:pPr lvl="1">
              <a:buFont typeface="Arial" panose="020B0604020202020204" pitchFamily="34" charset="0"/>
              <a:buChar char="•"/>
            </a:pPr>
            <a:r>
              <a:rPr lang="en-US" b="0" i="0" dirty="0">
                <a:solidFill>
                  <a:srgbClr val="4336F4"/>
                </a:solidFill>
                <a:effectLst/>
                <a:latin typeface="Consolas" panose="020B0609020204030204" pitchFamily="49" charset="0"/>
              </a:rPr>
              <a:t>1.	 Just in time compilation (JIT)</a:t>
            </a:r>
          </a:p>
          <a:p>
            <a:pPr lvl="1">
              <a:buFont typeface="Arial" panose="020B0604020202020204" pitchFamily="34" charset="0"/>
              <a:buChar char="•"/>
            </a:pPr>
            <a:r>
              <a:rPr lang="en-US" b="0" i="0" dirty="0">
                <a:solidFill>
                  <a:srgbClr val="4336F4"/>
                </a:solidFill>
                <a:effectLst/>
                <a:latin typeface="Consolas" panose="020B0609020204030204" pitchFamily="49" charset="0"/>
              </a:rPr>
              <a:t>2. Ahead of Time compilation (AOT).</a:t>
            </a:r>
            <a:endParaRPr lang="en-US" i="0" dirty="0">
              <a:solidFill>
                <a:schemeClr val="bg2">
                  <a:lumMod val="95000"/>
                  <a:lumOff val="5000"/>
                </a:schemeClr>
              </a:solidFill>
              <a:effectLst/>
              <a:latin typeface="Consolas" panose="020B0609020204030204" pitchFamily="49" charset="0"/>
            </a:endParaRPr>
          </a:p>
        </p:txBody>
      </p:sp>
    </p:spTree>
    <p:extLst>
      <p:ext uri="{BB962C8B-B14F-4D97-AF65-F5344CB8AC3E}">
        <p14:creationId xmlns:p14="http://schemas.microsoft.com/office/powerpoint/2010/main" val="34977777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33570" y="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Angular Framework?</a:t>
            </a:r>
          </a:p>
        </p:txBody>
      </p:sp>
      <p:sp>
        <p:nvSpPr>
          <p:cNvPr id="8" name="TextBox 7">
            <a:extLst>
              <a:ext uri="{FF2B5EF4-FFF2-40B4-BE49-F238E27FC236}">
                <a16:creationId xmlns:a16="http://schemas.microsoft.com/office/drawing/2014/main" id="{CE266031-9678-3835-E03C-FDAD25656E34}"/>
              </a:ext>
            </a:extLst>
          </p:cNvPr>
          <p:cNvSpPr txBox="1"/>
          <p:nvPr/>
        </p:nvSpPr>
        <p:spPr>
          <a:xfrm>
            <a:off x="552450" y="578889"/>
            <a:ext cx="11362742" cy="6186309"/>
          </a:xfrm>
          <a:prstGeom prst="rect">
            <a:avLst/>
          </a:prstGeom>
          <a:noFill/>
        </p:spPr>
        <p:txBody>
          <a:bodyPr wrap="square">
            <a:spAutoFit/>
          </a:bodyPr>
          <a:lstStyle/>
          <a:p>
            <a:pPr algn="l">
              <a:buFont typeface="Arial" panose="020B0604020202020204" pitchFamily="34" charset="0"/>
              <a:buChar char="•"/>
            </a:pPr>
            <a:r>
              <a:rPr lang="en-US" b="0" i="0" dirty="0">
                <a:solidFill>
                  <a:srgbClr val="3C3C3C"/>
                </a:solidFill>
                <a:effectLst/>
                <a:latin typeface="Consolas" panose="020B0609020204030204" pitchFamily="49" charset="0"/>
              </a:rPr>
              <a:t>Angular is a </a:t>
            </a:r>
            <a:r>
              <a:rPr lang="en-US" b="0" i="0" dirty="0">
                <a:solidFill>
                  <a:srgbClr val="4336F4"/>
                </a:solidFill>
                <a:effectLst/>
                <a:latin typeface="Consolas" panose="020B0609020204030204" pitchFamily="49" charset="0"/>
              </a:rPr>
              <a:t>structural framework for building web applications </a:t>
            </a:r>
            <a:r>
              <a:rPr lang="en-US" b="0" i="0" dirty="0">
                <a:solidFill>
                  <a:srgbClr val="3C3C3C"/>
                </a:solidFill>
                <a:effectLst/>
                <a:latin typeface="Consolas" panose="020B0609020204030204" pitchFamily="49" charset="0"/>
              </a:rPr>
              <a:t>that uses TypeScript as its programming language.</a:t>
            </a:r>
          </a:p>
          <a:p>
            <a:pPr algn="l">
              <a:buFont typeface="Arial" panose="020B0604020202020204" pitchFamily="34" charset="0"/>
              <a:buChar char="•"/>
            </a:pPr>
            <a:endParaRPr lang="en-US" b="0" i="0" dirty="0">
              <a:solidFill>
                <a:srgbClr val="3C3C3C"/>
              </a:solidFill>
              <a:effectLst/>
              <a:latin typeface="Consolas" panose="020B0609020204030204" pitchFamily="49" charset="0"/>
            </a:endParaRPr>
          </a:p>
          <a:p>
            <a:pPr algn="l">
              <a:buFont typeface="Arial" panose="020B0604020202020204" pitchFamily="34" charset="0"/>
              <a:buChar char="•"/>
            </a:pPr>
            <a:r>
              <a:rPr lang="en-US" b="0" i="0" dirty="0">
                <a:solidFill>
                  <a:srgbClr val="3C3C3C"/>
                </a:solidFill>
                <a:effectLst/>
                <a:latin typeface="Consolas" panose="020B0609020204030204" pitchFamily="49" charset="0"/>
              </a:rPr>
              <a:t>Angular follows a </a:t>
            </a:r>
            <a:r>
              <a:rPr lang="en-US" b="0" i="0" dirty="0">
                <a:solidFill>
                  <a:srgbClr val="4336F4"/>
                </a:solidFill>
                <a:effectLst/>
                <a:latin typeface="Consolas" panose="020B0609020204030204" pitchFamily="49" charset="0"/>
              </a:rPr>
              <a:t>component-based architecture </a:t>
            </a:r>
            <a:r>
              <a:rPr lang="en-US" b="0" i="0" dirty="0">
                <a:solidFill>
                  <a:srgbClr val="3C3C3C"/>
                </a:solidFill>
                <a:effectLst/>
                <a:latin typeface="Consolas" panose="020B0609020204030204" pitchFamily="49" charset="0"/>
              </a:rPr>
              <a:t>that allows developers to create reusable UI components and build complex applications with ease.</a:t>
            </a:r>
          </a:p>
          <a:p>
            <a:pPr algn="l">
              <a:buFont typeface="Arial" panose="020B0604020202020204" pitchFamily="34" charset="0"/>
              <a:buChar char="•"/>
            </a:pPr>
            <a:endParaRPr lang="en-US" b="0" i="0" dirty="0">
              <a:solidFill>
                <a:srgbClr val="3C3C3C"/>
              </a:solidFill>
              <a:effectLst/>
              <a:latin typeface="Consolas" panose="020B0609020204030204" pitchFamily="49" charset="0"/>
            </a:endParaRPr>
          </a:p>
          <a:p>
            <a:pPr algn="l">
              <a:buFont typeface="Arial" panose="020B0604020202020204" pitchFamily="34" charset="0"/>
              <a:buChar char="•"/>
            </a:pPr>
            <a:r>
              <a:rPr lang="en-US" b="0" i="0" dirty="0">
                <a:solidFill>
                  <a:srgbClr val="3C3C3C"/>
                </a:solidFill>
                <a:effectLst/>
                <a:latin typeface="Consolas" panose="020B0609020204030204" pitchFamily="49" charset="0"/>
              </a:rPr>
              <a:t>Angular has a powerful set of features like </a:t>
            </a:r>
            <a:r>
              <a:rPr lang="en-US" b="0" i="0" dirty="0">
                <a:solidFill>
                  <a:srgbClr val="4336F4"/>
                </a:solidFill>
                <a:effectLst/>
                <a:latin typeface="Consolas" panose="020B0609020204030204" pitchFamily="49" charset="0"/>
              </a:rPr>
              <a:t>two-way data binding, dependency injection, and directives </a:t>
            </a:r>
            <a:r>
              <a:rPr lang="en-US" b="0" i="0" dirty="0">
                <a:solidFill>
                  <a:srgbClr val="3C3C3C"/>
                </a:solidFill>
                <a:effectLst/>
                <a:latin typeface="Consolas" panose="020B0609020204030204" pitchFamily="49" charset="0"/>
              </a:rPr>
              <a:t>that make it easy to develop dynamic web applications.</a:t>
            </a:r>
          </a:p>
          <a:p>
            <a:pPr algn="l">
              <a:buFont typeface="Arial" panose="020B0604020202020204" pitchFamily="34" charset="0"/>
              <a:buChar char="•"/>
            </a:pPr>
            <a:endParaRPr lang="en-US" b="0" i="0" dirty="0">
              <a:solidFill>
                <a:srgbClr val="3C3C3C"/>
              </a:solidFill>
              <a:effectLst/>
              <a:latin typeface="Consolas" panose="020B0609020204030204" pitchFamily="49" charset="0"/>
            </a:endParaRPr>
          </a:p>
          <a:p>
            <a:pPr algn="l">
              <a:buFont typeface="Arial" panose="020B0604020202020204" pitchFamily="34" charset="0"/>
              <a:buChar char="•"/>
            </a:pPr>
            <a:r>
              <a:rPr lang="en-US" b="0" i="0" dirty="0">
                <a:solidFill>
                  <a:srgbClr val="3C3C3C"/>
                </a:solidFill>
                <a:effectLst/>
                <a:latin typeface="Consolas" panose="020B0609020204030204" pitchFamily="49" charset="0"/>
              </a:rPr>
              <a:t>Angular has </a:t>
            </a:r>
            <a:r>
              <a:rPr lang="en-US" b="0" i="0" dirty="0">
                <a:solidFill>
                  <a:srgbClr val="4336F4"/>
                </a:solidFill>
                <a:effectLst/>
                <a:latin typeface="Consolas" panose="020B0609020204030204" pitchFamily="49" charset="0"/>
              </a:rPr>
              <a:t>a hierarchical dependency injection </a:t>
            </a:r>
            <a:r>
              <a:rPr lang="en-US" b="0" i="0" dirty="0">
                <a:solidFill>
                  <a:srgbClr val="3C3C3C"/>
                </a:solidFill>
                <a:effectLst/>
                <a:latin typeface="Consolas" panose="020B0609020204030204" pitchFamily="49" charset="0"/>
              </a:rPr>
              <a:t>system that allows components to be loosely coupled, making it easy to replace or update individual components without affecting the entire application.</a:t>
            </a:r>
          </a:p>
          <a:p>
            <a:pPr algn="l">
              <a:buFont typeface="Arial" panose="020B0604020202020204" pitchFamily="34" charset="0"/>
              <a:buChar char="•"/>
            </a:pPr>
            <a:endParaRPr lang="en-US" b="0" i="0" dirty="0">
              <a:solidFill>
                <a:srgbClr val="3C3C3C"/>
              </a:solidFill>
              <a:effectLst/>
              <a:latin typeface="Consolas" panose="020B0609020204030204" pitchFamily="49" charset="0"/>
            </a:endParaRPr>
          </a:p>
          <a:p>
            <a:pPr algn="l">
              <a:buFont typeface="Arial" panose="020B0604020202020204" pitchFamily="34" charset="0"/>
              <a:buChar char="•"/>
            </a:pPr>
            <a:r>
              <a:rPr lang="en-US" b="0" i="0" dirty="0">
                <a:solidFill>
                  <a:srgbClr val="3C3C3C"/>
                </a:solidFill>
                <a:effectLst/>
                <a:latin typeface="Consolas" panose="020B0609020204030204" pitchFamily="49" charset="0"/>
              </a:rPr>
              <a:t>Angular has a </a:t>
            </a:r>
            <a:r>
              <a:rPr lang="en-US" b="0" i="0" dirty="0">
                <a:solidFill>
                  <a:srgbClr val="4336F4"/>
                </a:solidFill>
                <a:effectLst/>
                <a:latin typeface="Consolas" panose="020B0609020204030204" pitchFamily="49" charset="0"/>
              </a:rPr>
              <a:t>modular architecture </a:t>
            </a:r>
            <a:r>
              <a:rPr lang="en-US" b="0" i="0" dirty="0">
                <a:solidFill>
                  <a:srgbClr val="3C3C3C"/>
                </a:solidFill>
                <a:effectLst/>
                <a:latin typeface="Consolas" panose="020B0609020204030204" pitchFamily="49" charset="0"/>
              </a:rPr>
              <a:t>that allows developers to break down an application into smaller modules that can be loaded on-demand, improving performance and reducing load times.</a:t>
            </a:r>
          </a:p>
          <a:p>
            <a:pPr algn="l">
              <a:buFont typeface="Arial" panose="020B0604020202020204" pitchFamily="34" charset="0"/>
              <a:buChar char="•"/>
            </a:pPr>
            <a:endParaRPr lang="en-US" b="0" i="0" dirty="0">
              <a:solidFill>
                <a:srgbClr val="3C3C3C"/>
              </a:solidFill>
              <a:effectLst/>
              <a:latin typeface="Consolas" panose="020B0609020204030204" pitchFamily="49" charset="0"/>
            </a:endParaRPr>
          </a:p>
          <a:p>
            <a:pPr algn="l">
              <a:buFont typeface="Arial" panose="020B0604020202020204" pitchFamily="34" charset="0"/>
              <a:buChar char="•"/>
            </a:pPr>
            <a:r>
              <a:rPr lang="en-US" b="0" i="0" dirty="0">
                <a:solidFill>
                  <a:srgbClr val="3C3C3C"/>
                </a:solidFill>
                <a:effectLst/>
                <a:latin typeface="Consolas" panose="020B0609020204030204" pitchFamily="49" charset="0"/>
              </a:rPr>
              <a:t>Angular has a </a:t>
            </a:r>
            <a:r>
              <a:rPr lang="en-US" b="0" i="0" dirty="0">
                <a:solidFill>
                  <a:srgbClr val="4336F4"/>
                </a:solidFill>
                <a:effectLst/>
                <a:latin typeface="Consolas" panose="020B0609020204030204" pitchFamily="49" charset="0"/>
              </a:rPr>
              <a:t>built-in router </a:t>
            </a:r>
            <a:r>
              <a:rPr lang="en-US" b="0" i="0" dirty="0">
                <a:solidFill>
                  <a:srgbClr val="3C3C3C"/>
                </a:solidFill>
                <a:effectLst/>
                <a:latin typeface="Consolas" panose="020B0609020204030204" pitchFamily="49" charset="0"/>
              </a:rPr>
              <a:t>that enables developers to build </a:t>
            </a:r>
            <a:r>
              <a:rPr lang="en-US" b="0" i="0" dirty="0">
                <a:solidFill>
                  <a:srgbClr val="4336F4"/>
                </a:solidFill>
                <a:effectLst/>
                <a:latin typeface="Consolas" panose="020B0609020204030204" pitchFamily="49" charset="0"/>
              </a:rPr>
              <a:t>Single Page Applications </a:t>
            </a:r>
            <a:r>
              <a:rPr lang="en-US" b="0" i="0" dirty="0">
                <a:solidFill>
                  <a:srgbClr val="3C3C3C"/>
                </a:solidFill>
                <a:effectLst/>
                <a:latin typeface="Consolas" panose="020B0609020204030204" pitchFamily="49" charset="0"/>
              </a:rPr>
              <a:t>(SPAs) that provide a smooth and seamless user experience.</a:t>
            </a:r>
          </a:p>
          <a:p>
            <a:pPr algn="l">
              <a:buFont typeface="Arial" panose="020B0604020202020204" pitchFamily="34" charset="0"/>
              <a:buChar char="•"/>
            </a:pPr>
            <a:endParaRPr lang="en-US" b="0" i="0" dirty="0">
              <a:solidFill>
                <a:srgbClr val="3C3C3C"/>
              </a:solidFill>
              <a:effectLst/>
              <a:latin typeface="Consolas" panose="020B0609020204030204" pitchFamily="49" charset="0"/>
            </a:endParaRPr>
          </a:p>
          <a:p>
            <a:pPr algn="l">
              <a:buFont typeface="Arial" panose="020B0604020202020204" pitchFamily="34" charset="0"/>
              <a:buChar char="•"/>
            </a:pPr>
            <a:r>
              <a:rPr lang="en-US" b="0" i="0" dirty="0">
                <a:solidFill>
                  <a:srgbClr val="3C3C3C"/>
                </a:solidFill>
                <a:effectLst/>
                <a:latin typeface="Consolas" panose="020B0609020204030204" pitchFamily="49" charset="0"/>
              </a:rPr>
              <a:t>Angular provides a set of tools like the </a:t>
            </a:r>
            <a:r>
              <a:rPr lang="en-US" b="0" i="0" dirty="0">
                <a:solidFill>
                  <a:srgbClr val="4336F4"/>
                </a:solidFill>
                <a:effectLst/>
                <a:latin typeface="Consolas" panose="020B0609020204030204" pitchFamily="49" charset="0"/>
              </a:rPr>
              <a:t>Angular CLI </a:t>
            </a:r>
            <a:r>
              <a:rPr lang="en-US" b="0" i="0" dirty="0">
                <a:solidFill>
                  <a:srgbClr val="3C3C3C"/>
                </a:solidFill>
                <a:effectLst/>
                <a:latin typeface="Consolas" panose="020B0609020204030204" pitchFamily="49" charset="0"/>
              </a:rPr>
              <a:t>that automates the process of creating, testing, and deploying Angular applications.</a:t>
            </a:r>
          </a:p>
        </p:txBody>
      </p:sp>
    </p:spTree>
    <p:extLst>
      <p:ext uri="{BB962C8B-B14F-4D97-AF65-F5344CB8AC3E}">
        <p14:creationId xmlns:p14="http://schemas.microsoft.com/office/powerpoint/2010/main" val="267241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279918" y="340830"/>
            <a:ext cx="5075854"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What is Angular ?</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7587911F-8A0B-CB9F-E5D4-54CB8E150BA5}"/>
              </a:ext>
            </a:extLst>
          </p:cNvPr>
          <p:cNvSpPr txBox="1"/>
          <p:nvPr/>
        </p:nvSpPr>
        <p:spPr>
          <a:xfrm>
            <a:off x="763554" y="1593146"/>
            <a:ext cx="11039671" cy="4154984"/>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latin typeface="Work Sans" pitchFamily="2" charset="0"/>
              </a:rPr>
              <a:t>Angular is a development platform that is written in the TypeScript language. It consists of	</a:t>
            </a:r>
            <a:r>
              <a:rPr lang="en-US" sz="2200" b="1" dirty="0">
                <a:solidFill>
                  <a:srgbClr val="002060"/>
                </a:solidFill>
                <a:latin typeface="Work Sans" pitchFamily="2" charset="0"/>
              </a:rPr>
              <a:t>smaller sub-systems, including a JavaScript framework, a command-line interface, a language service, and a rich collection of first-party libraries.</a:t>
            </a:r>
          </a:p>
          <a:p>
            <a:pPr marL="342900" indent="-342900">
              <a:buFont typeface="Arial" panose="020B0604020202020204" pitchFamily="34" charset="0"/>
              <a:buChar char="•"/>
            </a:pPr>
            <a:endParaRPr lang="en-US" sz="2200" dirty="0">
              <a:solidFill>
                <a:srgbClr val="002060"/>
              </a:solidFill>
              <a:latin typeface="Work Sans" pitchFamily="2" charset="0"/>
            </a:endParaRPr>
          </a:p>
          <a:p>
            <a:pPr marL="342900" indent="-342900">
              <a:buFont typeface="Arial" panose="020B0604020202020204" pitchFamily="34" charset="0"/>
              <a:buChar char="•"/>
            </a:pPr>
            <a:r>
              <a:rPr lang="en-US" sz="2200" dirty="0">
                <a:solidFill>
                  <a:srgbClr val="002060"/>
                </a:solidFill>
                <a:latin typeface="Work Sans" pitchFamily="2" charset="0"/>
              </a:rPr>
              <a:t>Angular enables developers to build scalable web applications with </a:t>
            </a:r>
            <a:r>
              <a:rPr lang="en-US" sz="2200" b="1" dirty="0">
                <a:solidFill>
                  <a:srgbClr val="002060"/>
                </a:solidFill>
                <a:latin typeface="Work Sans" pitchFamily="2" charset="0"/>
              </a:rPr>
              <a:t>TypeScript, a strict syntactic superset of JavaScript.</a:t>
            </a:r>
          </a:p>
          <a:p>
            <a:pPr marL="342900" indent="-342900">
              <a:buFont typeface="Arial" panose="020B0604020202020204" pitchFamily="34" charset="0"/>
              <a:buChar char="•"/>
            </a:pPr>
            <a:endParaRPr lang="en-US" sz="2200" dirty="0">
              <a:solidFill>
                <a:srgbClr val="002060"/>
              </a:solidFill>
              <a:latin typeface="Work Sans" pitchFamily="2" charset="0"/>
            </a:endParaRPr>
          </a:p>
          <a:p>
            <a:pPr marL="342900" indent="-342900">
              <a:buFont typeface="Arial" panose="020B0604020202020204" pitchFamily="34" charset="0"/>
              <a:buChar char="•"/>
            </a:pPr>
            <a:r>
              <a:rPr lang="en-US" sz="2200" dirty="0">
                <a:solidFill>
                  <a:srgbClr val="002060"/>
                </a:solidFill>
                <a:latin typeface="Work Sans" pitchFamily="2" charset="0"/>
              </a:rPr>
              <a:t>Angular was created by a team internally at Google. The first version, 1.0, was released in 2012 and was called </a:t>
            </a:r>
            <a:r>
              <a:rPr lang="en-US" sz="2200" b="1" dirty="0">
                <a:solidFill>
                  <a:srgbClr val="002060"/>
                </a:solidFill>
                <a:latin typeface="Work Sans" pitchFamily="2" charset="0"/>
              </a:rPr>
              <a:t>AngularJS. AngularJS was a JavaScript framework, and web applications built with it were written in JavaScript.</a:t>
            </a:r>
          </a:p>
        </p:txBody>
      </p:sp>
    </p:spTree>
    <p:extLst>
      <p:ext uri="{BB962C8B-B14F-4D97-AF65-F5344CB8AC3E}">
        <p14:creationId xmlns:p14="http://schemas.microsoft.com/office/powerpoint/2010/main" val="251661757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5477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Angular Framework?</a:t>
            </a:r>
          </a:p>
        </p:txBody>
      </p:sp>
      <p:sp>
        <p:nvSpPr>
          <p:cNvPr id="8" name="TextBox 7">
            <a:extLst>
              <a:ext uri="{FF2B5EF4-FFF2-40B4-BE49-F238E27FC236}">
                <a16:creationId xmlns:a16="http://schemas.microsoft.com/office/drawing/2014/main" id="{CE266031-9678-3835-E03C-FDAD25656E34}"/>
              </a:ext>
            </a:extLst>
          </p:cNvPr>
          <p:cNvSpPr txBox="1"/>
          <p:nvPr/>
        </p:nvSpPr>
        <p:spPr>
          <a:xfrm>
            <a:off x="1443912" y="1232032"/>
            <a:ext cx="9071687" cy="1938992"/>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Angular is a Type-Script based open source front-end platform that makes it easy to build web and desktop Applications. The major features of this framework </a:t>
            </a:r>
            <a:r>
              <a:rPr lang="en-IN" sz="2000" dirty="0">
                <a:solidFill>
                  <a:srgbClr val="111111"/>
                </a:solidFill>
                <a:latin typeface="Consolas" panose="020B0609020204030204" pitchFamily="49" charset="0"/>
              </a:rPr>
              <a:t>include declarative templates,</a:t>
            </a:r>
          </a:p>
          <a:p>
            <a:pPr algn="l"/>
            <a:r>
              <a:rPr lang="en-IN" sz="2000" dirty="0">
                <a:solidFill>
                  <a:srgbClr val="111111"/>
                </a:solidFill>
                <a:latin typeface="Consolas" panose="020B0609020204030204" pitchFamily="49" charset="0"/>
              </a:rPr>
              <a:t>Dependency injection, end to end tooling which ease application development</a:t>
            </a:r>
          </a:p>
          <a:p>
            <a:pPr algn="l"/>
            <a:endParaRPr lang="en-IN" sz="2000" i="0" dirty="0">
              <a:solidFill>
                <a:srgbClr val="111111"/>
              </a:solidFill>
              <a:effectLst/>
              <a:latin typeface="Consolas" panose="020B0609020204030204" pitchFamily="49" charset="0"/>
            </a:endParaRPr>
          </a:p>
        </p:txBody>
      </p:sp>
      <p:sp>
        <p:nvSpPr>
          <p:cNvPr id="9" name="TextBox 8">
            <a:extLst>
              <a:ext uri="{FF2B5EF4-FFF2-40B4-BE49-F238E27FC236}">
                <a16:creationId xmlns:a16="http://schemas.microsoft.com/office/drawing/2014/main" id="{8B99CF00-D208-A0C9-93F7-9E4383889EE6}"/>
              </a:ext>
            </a:extLst>
          </p:cNvPr>
          <p:cNvSpPr txBox="1"/>
          <p:nvPr/>
        </p:nvSpPr>
        <p:spPr>
          <a:xfrm>
            <a:off x="734786" y="29863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Vs. Angular JS</a:t>
            </a:r>
          </a:p>
        </p:txBody>
      </p:sp>
      <p:sp>
        <p:nvSpPr>
          <p:cNvPr id="10" name="TextBox 9">
            <a:extLst>
              <a:ext uri="{FF2B5EF4-FFF2-40B4-BE49-F238E27FC236}">
                <a16:creationId xmlns:a16="http://schemas.microsoft.com/office/drawing/2014/main" id="{3089C19D-92B0-AC7B-29D5-34B03E9C3DCF}"/>
              </a:ext>
            </a:extLst>
          </p:cNvPr>
          <p:cNvSpPr txBox="1"/>
          <p:nvPr/>
        </p:nvSpPr>
        <p:spPr>
          <a:xfrm>
            <a:off x="1443911" y="3782399"/>
            <a:ext cx="9071687" cy="2554545"/>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Angular					Angular JS</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Component Based				MVC Arch</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JS						TS</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Mobile support				No Mobile support</a:t>
            </a:r>
          </a:p>
          <a:p>
            <a:pPr algn="l"/>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28375606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5477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Angular Framework?</a:t>
            </a:r>
          </a:p>
        </p:txBody>
      </p:sp>
      <p:sp>
        <p:nvSpPr>
          <p:cNvPr id="8" name="TextBox 7">
            <a:extLst>
              <a:ext uri="{FF2B5EF4-FFF2-40B4-BE49-F238E27FC236}">
                <a16:creationId xmlns:a16="http://schemas.microsoft.com/office/drawing/2014/main" id="{CE266031-9678-3835-E03C-FDAD25656E34}"/>
              </a:ext>
            </a:extLst>
          </p:cNvPr>
          <p:cNvSpPr txBox="1"/>
          <p:nvPr/>
        </p:nvSpPr>
        <p:spPr>
          <a:xfrm>
            <a:off x="1443912" y="1232032"/>
            <a:ext cx="9071687" cy="1938992"/>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Angular is a Type-Script based open source front-end platform that makes it easy to build web and desktop Applications. The major features of this framework </a:t>
            </a:r>
            <a:r>
              <a:rPr lang="en-IN" sz="2000" dirty="0">
                <a:solidFill>
                  <a:srgbClr val="111111"/>
                </a:solidFill>
                <a:latin typeface="Consolas" panose="020B0609020204030204" pitchFamily="49" charset="0"/>
              </a:rPr>
              <a:t>include declarative templates,</a:t>
            </a:r>
          </a:p>
          <a:p>
            <a:pPr algn="l"/>
            <a:r>
              <a:rPr lang="en-IN" sz="2000" dirty="0">
                <a:solidFill>
                  <a:srgbClr val="111111"/>
                </a:solidFill>
                <a:latin typeface="Consolas" panose="020B0609020204030204" pitchFamily="49" charset="0"/>
              </a:rPr>
              <a:t>Dependency injection, end to end tooling which ease application development</a:t>
            </a:r>
          </a:p>
          <a:p>
            <a:pPr algn="l"/>
            <a:endParaRPr lang="en-IN" sz="2000" i="0" dirty="0">
              <a:solidFill>
                <a:srgbClr val="111111"/>
              </a:solidFill>
              <a:effectLst/>
              <a:latin typeface="Consolas" panose="020B0609020204030204" pitchFamily="49" charset="0"/>
            </a:endParaRPr>
          </a:p>
        </p:txBody>
      </p:sp>
      <p:sp>
        <p:nvSpPr>
          <p:cNvPr id="9" name="TextBox 8">
            <a:extLst>
              <a:ext uri="{FF2B5EF4-FFF2-40B4-BE49-F238E27FC236}">
                <a16:creationId xmlns:a16="http://schemas.microsoft.com/office/drawing/2014/main" id="{8B99CF00-D208-A0C9-93F7-9E4383889EE6}"/>
              </a:ext>
            </a:extLst>
          </p:cNvPr>
          <p:cNvSpPr txBox="1"/>
          <p:nvPr/>
        </p:nvSpPr>
        <p:spPr>
          <a:xfrm>
            <a:off x="734786" y="29863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Vs. Angular JS</a:t>
            </a:r>
          </a:p>
        </p:txBody>
      </p:sp>
      <p:sp>
        <p:nvSpPr>
          <p:cNvPr id="10" name="TextBox 9">
            <a:extLst>
              <a:ext uri="{FF2B5EF4-FFF2-40B4-BE49-F238E27FC236}">
                <a16:creationId xmlns:a16="http://schemas.microsoft.com/office/drawing/2014/main" id="{3089C19D-92B0-AC7B-29D5-34B03E9C3DCF}"/>
              </a:ext>
            </a:extLst>
          </p:cNvPr>
          <p:cNvSpPr txBox="1"/>
          <p:nvPr/>
        </p:nvSpPr>
        <p:spPr>
          <a:xfrm>
            <a:off x="1443911" y="3782399"/>
            <a:ext cx="9659518" cy="3170099"/>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Angular					Angular JS</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Component Based				MVC Arch</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JS						TS</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Mobile support				No Mobile support</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One-Way , Two-Way Data Binding		Only Two-way Data Binding</a:t>
            </a:r>
          </a:p>
          <a:p>
            <a:pPr algn="l"/>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1471498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5477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t>
            </a:r>
            <a:r>
              <a:rPr lang="en-IN" sz="2400" b="1" dirty="0">
                <a:solidFill>
                  <a:srgbClr val="FF0000"/>
                </a:solidFill>
                <a:latin typeface="Consolas" panose="020B0609020204030204" pitchFamily="49" charset="0"/>
              </a:rPr>
              <a:t>TypeScript ?</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1443912" y="1232032"/>
            <a:ext cx="9071687" cy="1631216"/>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TypeScript is a Strongly typed super set of JS designed by Microsoft that adds additional types, classes and many other features and compiles to plain JS</a:t>
            </a:r>
          </a:p>
          <a:p>
            <a:pPr algn="l"/>
            <a:endParaRPr lang="en-IN" sz="2000" dirty="0">
              <a:solidFill>
                <a:srgbClr val="111111"/>
              </a:solidFill>
              <a:latin typeface="Consolas" panose="020B0609020204030204" pitchFamily="49" charset="0"/>
            </a:endParaRPr>
          </a:p>
          <a:p>
            <a:pPr algn="l"/>
            <a:r>
              <a:rPr lang="en-IN" sz="2000" i="0" dirty="0" err="1">
                <a:solidFill>
                  <a:srgbClr val="111111"/>
                </a:solidFill>
                <a:effectLst/>
                <a:latin typeface="Consolas" panose="020B0609020204030204" pitchFamily="49" charset="0"/>
              </a:rPr>
              <a:t>npm</a:t>
            </a:r>
            <a:r>
              <a:rPr lang="en-IN" sz="2000" i="0" dirty="0">
                <a:solidFill>
                  <a:srgbClr val="111111"/>
                </a:solidFill>
                <a:effectLst/>
                <a:latin typeface="Consolas" panose="020B0609020204030204" pitchFamily="49" charset="0"/>
              </a:rPr>
              <a:t> install –g typescript</a:t>
            </a:r>
          </a:p>
        </p:txBody>
      </p:sp>
      <p:sp>
        <p:nvSpPr>
          <p:cNvPr id="9" name="TextBox 8">
            <a:extLst>
              <a:ext uri="{FF2B5EF4-FFF2-40B4-BE49-F238E27FC236}">
                <a16:creationId xmlns:a16="http://schemas.microsoft.com/office/drawing/2014/main" id="{8B99CF00-D208-A0C9-93F7-9E4383889EE6}"/>
              </a:ext>
            </a:extLst>
          </p:cNvPr>
          <p:cNvSpPr txBox="1"/>
          <p:nvPr/>
        </p:nvSpPr>
        <p:spPr>
          <a:xfrm>
            <a:off x="734786" y="29863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Angular Key Components</a:t>
            </a:r>
          </a:p>
        </p:txBody>
      </p:sp>
      <p:sp>
        <p:nvSpPr>
          <p:cNvPr id="10" name="TextBox 9">
            <a:extLst>
              <a:ext uri="{FF2B5EF4-FFF2-40B4-BE49-F238E27FC236}">
                <a16:creationId xmlns:a16="http://schemas.microsoft.com/office/drawing/2014/main" id="{3089C19D-92B0-AC7B-29D5-34B03E9C3DCF}"/>
              </a:ext>
            </a:extLst>
          </p:cNvPr>
          <p:cNvSpPr txBox="1"/>
          <p:nvPr/>
        </p:nvSpPr>
        <p:spPr>
          <a:xfrm>
            <a:off x="1443911" y="3782399"/>
            <a:ext cx="10126048" cy="1938992"/>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Component	Basic building blocks used to </a:t>
            </a:r>
            <a:r>
              <a:rPr lang="en-IN" sz="2000" b="1" i="0" dirty="0">
                <a:solidFill>
                  <a:srgbClr val="111111"/>
                </a:solidFill>
                <a:effectLst/>
                <a:latin typeface="Consolas" panose="020B0609020204030204" pitchFamily="49" charset="0"/>
              </a:rPr>
              <a:t>control HTML View</a:t>
            </a:r>
          </a:p>
          <a:p>
            <a:pPr algn="l"/>
            <a:r>
              <a:rPr lang="en-IN" sz="2000" dirty="0">
                <a:solidFill>
                  <a:srgbClr val="111111"/>
                </a:solidFill>
                <a:latin typeface="Consolas" panose="020B0609020204030204" pitchFamily="49" charset="0"/>
              </a:rPr>
              <a:t>Modules	Set of building blocks like components, directives etc.</a:t>
            </a:r>
          </a:p>
          <a:p>
            <a:pPr algn="l"/>
            <a:r>
              <a:rPr lang="en-IN" sz="2000" i="0" dirty="0">
                <a:solidFill>
                  <a:srgbClr val="111111"/>
                </a:solidFill>
                <a:effectLst/>
                <a:latin typeface="Consolas" panose="020B0609020204030204" pitchFamily="49" charset="0"/>
              </a:rPr>
              <a:t>Templates	Represents views of an Angular Application</a:t>
            </a:r>
          </a:p>
          <a:p>
            <a:pPr algn="l"/>
            <a:r>
              <a:rPr lang="en-IN" sz="2000" dirty="0">
                <a:solidFill>
                  <a:srgbClr val="111111"/>
                </a:solidFill>
                <a:latin typeface="Consolas" panose="020B0609020204030204" pitchFamily="49" charset="0"/>
              </a:rPr>
              <a:t>Services	Are components that can be shared across an Application</a:t>
            </a:r>
          </a:p>
          <a:p>
            <a:pPr algn="l"/>
            <a:r>
              <a:rPr lang="en-IN" sz="2000" dirty="0">
                <a:solidFill>
                  <a:srgbClr val="111111"/>
                </a:solidFill>
                <a:latin typeface="Consolas" panose="020B0609020204030204" pitchFamily="49" charset="0"/>
              </a:rPr>
              <a:t>Metadata	Used to add more data to an Angular class</a:t>
            </a:r>
            <a:endParaRPr lang="en-IN" sz="2000" i="0" dirty="0">
              <a:solidFill>
                <a:srgbClr val="111111"/>
              </a:solidFill>
              <a:effectLst/>
              <a:latin typeface="Consolas" panose="020B0609020204030204" pitchFamily="49" charset="0"/>
            </a:endParaRPr>
          </a:p>
          <a:p>
            <a:pPr algn="l"/>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1684409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5477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Decorator</a:t>
            </a:r>
            <a:r>
              <a:rPr lang="en-IN" sz="2400" b="1" dirty="0">
                <a:solidFill>
                  <a:srgbClr val="FF0000"/>
                </a:solidFill>
                <a:latin typeface="Consolas" panose="020B0609020204030204" pitchFamily="49" charset="0"/>
              </a:rPr>
              <a:t> ?</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1443912" y="1232032"/>
            <a:ext cx="9071687" cy="2862322"/>
          </a:xfrm>
          <a:prstGeom prst="rect">
            <a:avLst/>
          </a:prstGeom>
          <a:noFill/>
        </p:spPr>
        <p:txBody>
          <a:bodyPr wrap="square">
            <a:spAutoFit/>
          </a:bodyPr>
          <a:lstStyle/>
          <a:p>
            <a:pPr marL="342900" indent="-342900" algn="l">
              <a:buFont typeface="Arial" panose="020B0604020202020204" pitchFamily="34" charset="0"/>
              <a:buChar char="•"/>
            </a:pPr>
            <a:r>
              <a:rPr lang="en-IN" sz="2000" i="0" dirty="0">
                <a:solidFill>
                  <a:srgbClr val="111111"/>
                </a:solidFill>
                <a:effectLst/>
                <a:latin typeface="Consolas" panose="020B0609020204030204" pitchFamily="49" charset="0"/>
              </a:rPr>
              <a:t>Decorators are functions that modify JS classes.</a:t>
            </a:r>
          </a:p>
          <a:p>
            <a:pPr marL="342900" indent="-342900" algn="l">
              <a:buFont typeface="Arial" panose="020B0604020202020204" pitchFamily="34" charset="0"/>
              <a:buChar char="•"/>
            </a:pP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IN" sz="2000" i="0" dirty="0">
                <a:solidFill>
                  <a:srgbClr val="111111"/>
                </a:solidFill>
                <a:effectLst/>
                <a:latin typeface="Consolas" panose="020B0609020204030204" pitchFamily="49" charset="0"/>
              </a:rPr>
              <a:t>They are </a:t>
            </a:r>
            <a:r>
              <a:rPr lang="en-IN" sz="2000" i="0" dirty="0">
                <a:solidFill>
                  <a:srgbClr val="FF0000"/>
                </a:solidFill>
                <a:effectLst/>
                <a:latin typeface="Consolas" panose="020B0609020204030204" pitchFamily="49" charset="0"/>
              </a:rPr>
              <a:t>TypeScript feature </a:t>
            </a:r>
            <a:r>
              <a:rPr lang="en-IN" sz="2000" i="0" dirty="0">
                <a:solidFill>
                  <a:srgbClr val="111111"/>
                </a:solidFill>
                <a:effectLst/>
                <a:latin typeface="Consolas" panose="020B0609020204030204" pitchFamily="49" charset="0"/>
              </a:rPr>
              <a:t>which allows you to </a:t>
            </a:r>
            <a:r>
              <a:rPr lang="en-IN" sz="2000" i="0" dirty="0">
                <a:solidFill>
                  <a:srgbClr val="FF0000"/>
                </a:solidFill>
                <a:effectLst/>
                <a:latin typeface="Consolas" panose="020B0609020204030204" pitchFamily="49" charset="0"/>
              </a:rPr>
              <a:t>add metadata to classes, properties, parameters</a:t>
            </a:r>
            <a:r>
              <a:rPr lang="en-IN" sz="2000" i="0" dirty="0">
                <a:solidFill>
                  <a:srgbClr val="111111"/>
                </a:solidFill>
                <a:effectLst/>
                <a:latin typeface="Consolas" panose="020B0609020204030204" pitchFamily="49" charset="0"/>
              </a:rPr>
              <a:t> for the purpose of configuration, dependency injection and defining various aspects of how Angular Components, Services, Directives etc. should behave</a:t>
            </a:r>
          </a:p>
          <a:p>
            <a:pPr marL="342900" indent="-342900" algn="l">
              <a:buFont typeface="Arial" panose="020B0604020202020204" pitchFamily="34" charset="0"/>
              <a:buChar char="•"/>
            </a:pP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IN" sz="2000" i="0" dirty="0">
                <a:solidFill>
                  <a:srgbClr val="111111"/>
                </a:solidFill>
                <a:effectLst/>
                <a:latin typeface="Consolas" panose="020B0609020204030204" pitchFamily="49" charset="0"/>
              </a:rPr>
              <a:t>E.g. @Component, @Directive, @Pipe etc.</a:t>
            </a:r>
          </a:p>
        </p:txBody>
      </p:sp>
    </p:spTree>
    <p:extLst>
      <p:ext uri="{BB962C8B-B14F-4D97-AF65-F5344CB8AC3E}">
        <p14:creationId xmlns:p14="http://schemas.microsoft.com/office/powerpoint/2010/main" val="986493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5477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Directive</a:t>
            </a:r>
            <a:r>
              <a:rPr lang="en-IN" sz="2400" b="1" dirty="0">
                <a:solidFill>
                  <a:srgbClr val="FF0000"/>
                </a:solidFill>
                <a:latin typeface="Consolas" panose="020B0609020204030204" pitchFamily="49" charset="0"/>
              </a:rPr>
              <a:t> ?</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1443912" y="1232032"/>
            <a:ext cx="9071687" cy="1015663"/>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Directives are classes that are used to add/remove/modify behaviour of DOM elements</a:t>
            </a:r>
          </a:p>
          <a:p>
            <a:pPr algn="l"/>
            <a:r>
              <a:rPr lang="en-IN" sz="2000" dirty="0">
                <a:solidFill>
                  <a:srgbClr val="111111"/>
                </a:solidFill>
                <a:latin typeface="Consolas" panose="020B0609020204030204" pitchFamily="49" charset="0"/>
              </a:rPr>
              <a:t>You can change behaviour, appearance or layout using Directive</a:t>
            </a:r>
            <a:endParaRPr lang="en-IN" sz="2000" i="0" dirty="0">
              <a:solidFill>
                <a:srgbClr val="111111"/>
              </a:solidFill>
              <a:effectLst/>
              <a:latin typeface="Consolas" panose="020B0609020204030204" pitchFamily="49" charset="0"/>
            </a:endParaRPr>
          </a:p>
        </p:txBody>
      </p:sp>
      <p:sp>
        <p:nvSpPr>
          <p:cNvPr id="9" name="TextBox 8">
            <a:extLst>
              <a:ext uri="{FF2B5EF4-FFF2-40B4-BE49-F238E27FC236}">
                <a16:creationId xmlns:a16="http://schemas.microsoft.com/office/drawing/2014/main" id="{8B99CF00-D208-A0C9-93F7-9E4383889EE6}"/>
              </a:ext>
            </a:extLst>
          </p:cNvPr>
          <p:cNvSpPr txBox="1"/>
          <p:nvPr/>
        </p:nvSpPr>
        <p:spPr>
          <a:xfrm>
            <a:off x="734786" y="29863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are Components ?</a:t>
            </a:r>
          </a:p>
        </p:txBody>
      </p:sp>
      <p:sp>
        <p:nvSpPr>
          <p:cNvPr id="10" name="TextBox 9">
            <a:extLst>
              <a:ext uri="{FF2B5EF4-FFF2-40B4-BE49-F238E27FC236}">
                <a16:creationId xmlns:a16="http://schemas.microsoft.com/office/drawing/2014/main" id="{3089C19D-92B0-AC7B-29D5-34B03E9C3DCF}"/>
              </a:ext>
            </a:extLst>
          </p:cNvPr>
          <p:cNvSpPr txBox="1"/>
          <p:nvPr/>
        </p:nvSpPr>
        <p:spPr>
          <a:xfrm>
            <a:off x="1443911" y="3782399"/>
            <a:ext cx="10126048" cy="1938992"/>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Components are basic building blocks of Angular. A component contains definition of the View and the data that defines how view looks and behaves. </a:t>
            </a:r>
          </a:p>
          <a:p>
            <a:pPr algn="l"/>
            <a:r>
              <a:rPr lang="en-IN" sz="2000" dirty="0">
                <a:solidFill>
                  <a:srgbClr val="111111"/>
                </a:solidFill>
                <a:latin typeface="Consolas" panose="020B0609020204030204" pitchFamily="49" charset="0"/>
              </a:rPr>
              <a:t>The Angular Components are classes defined using @Component decorator. The decorator provides the component with the view to display and Metadata about class</a:t>
            </a:r>
            <a:r>
              <a:rPr lang="en-IN" sz="2000" i="0" dirty="0">
                <a:solidFill>
                  <a:srgbClr val="111111"/>
                </a:solidFill>
                <a:effectLst/>
                <a:latin typeface="Consolas" panose="020B0609020204030204" pitchFamily="49" charset="0"/>
              </a:rPr>
              <a:t> </a:t>
            </a:r>
          </a:p>
        </p:txBody>
      </p:sp>
    </p:spTree>
    <p:extLst>
      <p:ext uri="{BB962C8B-B14F-4D97-AF65-F5344CB8AC3E}">
        <p14:creationId xmlns:p14="http://schemas.microsoft.com/office/powerpoint/2010/main" val="243442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54778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Components Vs. Directives</a:t>
            </a:r>
          </a:p>
        </p:txBody>
      </p:sp>
      <p:sp>
        <p:nvSpPr>
          <p:cNvPr id="8" name="TextBox 7">
            <a:extLst>
              <a:ext uri="{FF2B5EF4-FFF2-40B4-BE49-F238E27FC236}">
                <a16:creationId xmlns:a16="http://schemas.microsoft.com/office/drawing/2014/main" id="{CE266031-9678-3835-E03C-FDAD25656E34}"/>
              </a:ext>
            </a:extLst>
          </p:cNvPr>
          <p:cNvSpPr txBox="1"/>
          <p:nvPr/>
        </p:nvSpPr>
        <p:spPr>
          <a:xfrm>
            <a:off x="839756" y="1232032"/>
            <a:ext cx="10730204" cy="3539430"/>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Components					Directives</a:t>
            </a:r>
          </a:p>
          <a:p>
            <a:pPr algn="l"/>
            <a:endParaRPr lang="en-IN" sz="2000" dirty="0">
              <a:solidFill>
                <a:srgbClr val="111111"/>
              </a:solidFill>
              <a:latin typeface="Consolas" panose="020B0609020204030204" pitchFamily="49" charset="0"/>
            </a:endParaRPr>
          </a:p>
          <a:p>
            <a:pPr algn="l"/>
            <a:r>
              <a:rPr lang="en-IN" sz="2000" i="0" dirty="0">
                <a:solidFill>
                  <a:srgbClr val="111111"/>
                </a:solidFill>
                <a:effectLst/>
                <a:latin typeface="Consolas" panose="020B0609020204030204" pitchFamily="49" charset="0"/>
              </a:rPr>
              <a:t>Used to create UI Widgets			Used to manipulate DOM elements</a:t>
            </a:r>
          </a:p>
          <a:p>
            <a:pPr algn="l"/>
            <a:endParaRPr lang="en-IN" sz="2000" dirty="0">
              <a:solidFill>
                <a:srgbClr val="111111"/>
              </a:solidFill>
              <a:latin typeface="Consolas" panose="020B0609020204030204" pitchFamily="49" charset="0"/>
            </a:endParaRPr>
          </a:p>
          <a:p>
            <a:pPr algn="l"/>
            <a:r>
              <a:rPr lang="en-IN" sz="2000" i="0" dirty="0">
                <a:solidFill>
                  <a:srgbClr val="111111"/>
                </a:solidFill>
                <a:effectLst/>
                <a:latin typeface="Consolas" panose="020B0609020204030204" pitchFamily="49" charset="0"/>
              </a:rPr>
              <a:t>Used to break down the			Used to design reusable components</a:t>
            </a:r>
          </a:p>
          <a:p>
            <a:pPr algn="l"/>
            <a:r>
              <a:rPr lang="en-IN" sz="2000" dirty="0">
                <a:solidFill>
                  <a:srgbClr val="111111"/>
                </a:solidFill>
                <a:latin typeface="Consolas" panose="020B0609020204030204" pitchFamily="49" charset="0"/>
              </a:rPr>
              <a:t>Application into smaller components</a:t>
            </a:r>
          </a:p>
          <a:p>
            <a:pPr algn="l"/>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@View decorator / template			does not use View</a:t>
            </a:r>
          </a:p>
          <a:p>
            <a:pPr algn="l"/>
            <a:r>
              <a:rPr lang="en-IN" sz="2000" i="0" dirty="0">
                <a:solidFill>
                  <a:srgbClr val="111111"/>
                </a:solidFill>
                <a:effectLst/>
                <a:latin typeface="Consolas" panose="020B0609020204030204" pitchFamily="49" charset="0"/>
              </a:rPr>
              <a:t>Are mandatory</a:t>
            </a:r>
          </a:p>
          <a:p>
            <a:pPr algn="l"/>
            <a:endParaRPr lang="en-IN" sz="2000" dirty="0">
              <a:solidFill>
                <a:srgbClr val="111111"/>
              </a:solidFill>
              <a:latin typeface="Consolas" panose="020B0609020204030204" pitchFamily="49" charset="0"/>
            </a:endParaRPr>
          </a:p>
          <a:p>
            <a:pPr algn="l"/>
            <a:r>
              <a:rPr lang="en-IN" sz="2400" b="1" i="0" dirty="0">
                <a:solidFill>
                  <a:srgbClr val="111111"/>
                </a:solidFill>
                <a:effectLst/>
                <a:latin typeface="Consolas" panose="020B0609020204030204" pitchFamily="49" charset="0"/>
              </a:rPr>
              <a:t>A component is a directive with a template</a:t>
            </a:r>
          </a:p>
        </p:txBody>
      </p:sp>
    </p:spTree>
    <p:extLst>
      <p:ext uri="{BB962C8B-B14F-4D97-AF65-F5344CB8AC3E}">
        <p14:creationId xmlns:p14="http://schemas.microsoft.com/office/powerpoint/2010/main" val="82389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template</a:t>
            </a:r>
            <a:r>
              <a:rPr lang="en-IN" sz="2400" b="1" dirty="0">
                <a:solidFill>
                  <a:srgbClr val="FF0000"/>
                </a:solidFill>
                <a:latin typeface="Consolas" panose="020B0609020204030204" pitchFamily="49" charset="0"/>
              </a:rPr>
              <a:t> ?</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1443911" y="927862"/>
            <a:ext cx="9071687" cy="1323439"/>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Template is a HTML View of Component</a:t>
            </a:r>
          </a:p>
          <a:p>
            <a:pPr algn="l"/>
            <a:endParaRPr lang="en-IN" sz="2000" dirty="0">
              <a:solidFill>
                <a:srgbClr val="111111"/>
              </a:solidFill>
              <a:latin typeface="Consolas" panose="020B0609020204030204" pitchFamily="49" charset="0"/>
            </a:endParaRPr>
          </a:p>
          <a:p>
            <a:pPr algn="l"/>
            <a:r>
              <a:rPr lang="en-IN" sz="2000" i="0" dirty="0">
                <a:solidFill>
                  <a:srgbClr val="111111"/>
                </a:solidFill>
                <a:effectLst/>
                <a:latin typeface="Consolas" panose="020B0609020204030204" pitchFamily="49" charset="0"/>
              </a:rPr>
              <a:t>Inline – template property</a:t>
            </a:r>
          </a:p>
          <a:p>
            <a:pPr algn="l"/>
            <a:r>
              <a:rPr lang="en-IN" sz="2000" dirty="0">
                <a:solidFill>
                  <a:srgbClr val="111111"/>
                </a:solidFill>
                <a:latin typeface="Consolas" panose="020B0609020204030204" pitchFamily="49" charset="0"/>
              </a:rPr>
              <a:t>Html file – </a:t>
            </a:r>
            <a:r>
              <a:rPr lang="en-IN" sz="2000" dirty="0" err="1">
                <a:solidFill>
                  <a:srgbClr val="111111"/>
                </a:solidFill>
                <a:latin typeface="Consolas" panose="020B0609020204030204" pitchFamily="49" charset="0"/>
              </a:rPr>
              <a:t>templateUrl</a:t>
            </a:r>
            <a:r>
              <a:rPr lang="en-IN" sz="2000" dirty="0">
                <a:solidFill>
                  <a:srgbClr val="111111"/>
                </a:solidFill>
                <a:latin typeface="Consolas" panose="020B0609020204030204" pitchFamily="49" charset="0"/>
              </a:rPr>
              <a:t> property</a:t>
            </a:r>
            <a:endParaRPr lang="en-IN" sz="2000" i="0" dirty="0">
              <a:solidFill>
                <a:srgbClr val="111111"/>
              </a:solidFill>
              <a:effectLst/>
              <a:latin typeface="Consolas" panose="020B0609020204030204" pitchFamily="49" charset="0"/>
            </a:endParaRPr>
          </a:p>
        </p:txBody>
      </p:sp>
      <p:sp>
        <p:nvSpPr>
          <p:cNvPr id="9" name="TextBox 8">
            <a:extLst>
              <a:ext uri="{FF2B5EF4-FFF2-40B4-BE49-F238E27FC236}">
                <a16:creationId xmlns:a16="http://schemas.microsoft.com/office/drawing/2014/main" id="{8B99CF00-D208-A0C9-93F7-9E4383889EE6}"/>
              </a:ext>
            </a:extLst>
          </p:cNvPr>
          <p:cNvSpPr txBox="1"/>
          <p:nvPr/>
        </p:nvSpPr>
        <p:spPr>
          <a:xfrm>
            <a:off x="734786" y="2555184"/>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are </a:t>
            </a:r>
            <a:r>
              <a:rPr lang="en-IN" sz="2400" b="1" dirty="0">
                <a:solidFill>
                  <a:srgbClr val="FF0000"/>
                </a:solidFill>
                <a:latin typeface="Consolas" panose="020B0609020204030204" pitchFamily="49" charset="0"/>
              </a:rPr>
              <a:t>Module</a:t>
            </a:r>
            <a:r>
              <a:rPr lang="en-IN" sz="2400" b="1" i="0" dirty="0">
                <a:solidFill>
                  <a:srgbClr val="FF0000"/>
                </a:solidFill>
                <a:effectLst/>
                <a:latin typeface="Consolas" panose="020B0609020204030204" pitchFamily="49" charset="0"/>
              </a:rPr>
              <a:t> ?</a:t>
            </a:r>
          </a:p>
        </p:txBody>
      </p:sp>
      <p:sp>
        <p:nvSpPr>
          <p:cNvPr id="10" name="TextBox 9">
            <a:extLst>
              <a:ext uri="{FF2B5EF4-FFF2-40B4-BE49-F238E27FC236}">
                <a16:creationId xmlns:a16="http://schemas.microsoft.com/office/drawing/2014/main" id="{3089C19D-92B0-AC7B-29D5-34B03E9C3DCF}"/>
              </a:ext>
            </a:extLst>
          </p:cNvPr>
          <p:cNvSpPr txBox="1"/>
          <p:nvPr/>
        </p:nvSpPr>
        <p:spPr>
          <a:xfrm>
            <a:off x="1294621" y="3121587"/>
            <a:ext cx="10126048" cy="3477875"/>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A module is used to </a:t>
            </a:r>
            <a:r>
              <a:rPr lang="en-IN" sz="2000" i="0" dirty="0">
                <a:solidFill>
                  <a:srgbClr val="4336F4"/>
                </a:solidFill>
                <a:effectLst/>
                <a:latin typeface="Consolas" panose="020B0609020204030204" pitchFamily="49" charset="0"/>
              </a:rPr>
              <a:t>group related</a:t>
            </a:r>
            <a:r>
              <a:rPr lang="en-IN" sz="2000" i="0" dirty="0">
                <a:solidFill>
                  <a:srgbClr val="111111"/>
                </a:solidFill>
                <a:effectLst/>
                <a:latin typeface="Consolas" panose="020B0609020204030204" pitchFamily="49" charset="0"/>
              </a:rPr>
              <a:t> Components, directives, services and other code into cohesive unit. It’s like a </a:t>
            </a:r>
            <a:r>
              <a:rPr lang="en-IN" sz="2000" i="0" dirty="0">
                <a:solidFill>
                  <a:srgbClr val="4336F4"/>
                </a:solidFill>
                <a:effectLst/>
                <a:latin typeface="Consolas" panose="020B0609020204030204" pitchFamily="49" charset="0"/>
              </a:rPr>
              <a:t>Container</a:t>
            </a:r>
            <a:r>
              <a:rPr lang="en-IN" sz="2000" i="0" dirty="0">
                <a:solidFill>
                  <a:srgbClr val="111111"/>
                </a:solidFill>
                <a:effectLst/>
                <a:latin typeface="Consolas" panose="020B0609020204030204" pitchFamily="49" charset="0"/>
              </a:rPr>
              <a:t> that encapsulates different parts of your application</a:t>
            </a:r>
          </a:p>
          <a:p>
            <a:pPr algn="l"/>
            <a:endParaRPr lang="en-IN" sz="2000" dirty="0">
              <a:solidFill>
                <a:srgbClr val="111111"/>
              </a:solidFill>
              <a:latin typeface="Consolas" panose="020B0609020204030204" pitchFamily="49" charset="0"/>
            </a:endParaRPr>
          </a:p>
          <a:p>
            <a:pPr algn="l"/>
            <a:r>
              <a:rPr lang="en-IN" sz="2000" i="0" dirty="0" err="1">
                <a:solidFill>
                  <a:srgbClr val="4336F4"/>
                </a:solidFill>
                <a:effectLst/>
                <a:latin typeface="Consolas" panose="020B0609020204030204" pitchFamily="49" charset="0"/>
              </a:rPr>
              <a:t>AppModule</a:t>
            </a:r>
            <a:r>
              <a:rPr lang="en-IN" sz="2000" i="0" dirty="0">
                <a:solidFill>
                  <a:srgbClr val="4336F4"/>
                </a:solidFill>
                <a:effectLst/>
                <a:latin typeface="Consolas" panose="020B0609020204030204" pitchFamily="49" charset="0"/>
              </a:rPr>
              <a:t> -&gt; starting point of an Application</a:t>
            </a:r>
          </a:p>
          <a:p>
            <a:pPr algn="l"/>
            <a:endParaRPr lang="en-IN" sz="2000" dirty="0">
              <a:solidFill>
                <a:srgbClr val="111111"/>
              </a:solidFill>
              <a:latin typeface="Consolas" panose="020B0609020204030204" pitchFamily="49" charset="0"/>
            </a:endParaRPr>
          </a:p>
          <a:p>
            <a:pPr algn="l"/>
            <a:r>
              <a:rPr lang="en-IN" sz="2000" i="0" dirty="0">
                <a:solidFill>
                  <a:srgbClr val="111111"/>
                </a:solidFill>
                <a:effectLst/>
                <a:latin typeface="Consolas" panose="020B0609020204030204" pitchFamily="49" charset="0"/>
              </a:rPr>
              <a:t>Defined using </a:t>
            </a:r>
            <a:r>
              <a:rPr lang="en-IN" sz="2000" i="0" dirty="0" err="1">
                <a:solidFill>
                  <a:srgbClr val="4336F4"/>
                </a:solidFill>
                <a:effectLst/>
                <a:latin typeface="Consolas" panose="020B0609020204030204" pitchFamily="49" charset="0"/>
              </a:rPr>
              <a:t>NgModule</a:t>
            </a:r>
            <a:r>
              <a:rPr lang="en-IN" sz="2000" i="0" dirty="0">
                <a:solidFill>
                  <a:srgbClr val="111111"/>
                </a:solidFill>
                <a:effectLst/>
                <a:latin typeface="Consolas" panose="020B0609020204030204" pitchFamily="49" charset="0"/>
              </a:rPr>
              <a:t> decorator which contains options 1. </a:t>
            </a:r>
            <a:r>
              <a:rPr lang="en-IN" sz="2000" dirty="0">
                <a:solidFill>
                  <a:srgbClr val="4336F4"/>
                </a:solidFill>
                <a:latin typeface="Consolas" panose="020B0609020204030204" pitchFamily="49" charset="0"/>
              </a:rPr>
              <a:t>imports</a:t>
            </a:r>
            <a:r>
              <a:rPr lang="en-IN" sz="2000" dirty="0">
                <a:solidFill>
                  <a:srgbClr val="111111"/>
                </a:solidFill>
                <a:latin typeface="Consolas" panose="020B0609020204030204" pitchFamily="49" charset="0"/>
              </a:rPr>
              <a:t> –other modules to use 2. </a:t>
            </a:r>
            <a:r>
              <a:rPr lang="en-IN" sz="2000" dirty="0">
                <a:solidFill>
                  <a:srgbClr val="4336F4"/>
                </a:solidFill>
                <a:latin typeface="Consolas" panose="020B0609020204030204" pitchFamily="49" charset="0"/>
              </a:rPr>
              <a:t>declarations</a:t>
            </a:r>
            <a:r>
              <a:rPr lang="en-IN" sz="2000" dirty="0">
                <a:solidFill>
                  <a:srgbClr val="111111"/>
                </a:solidFill>
                <a:latin typeface="Consolas" panose="020B0609020204030204" pitchFamily="49" charset="0"/>
              </a:rPr>
              <a:t> – components, directives, pipes of current module 3. </a:t>
            </a:r>
            <a:r>
              <a:rPr lang="en-IN" sz="2000" dirty="0">
                <a:solidFill>
                  <a:srgbClr val="4336F4"/>
                </a:solidFill>
                <a:latin typeface="Consolas" panose="020B0609020204030204" pitchFamily="49" charset="0"/>
              </a:rPr>
              <a:t>bootstrap </a:t>
            </a:r>
            <a:r>
              <a:rPr lang="en-IN" sz="2000" dirty="0">
                <a:solidFill>
                  <a:srgbClr val="111111"/>
                </a:solidFill>
                <a:latin typeface="Consolas" panose="020B0609020204030204" pitchFamily="49" charset="0"/>
              </a:rPr>
              <a:t>– tells Angular which component to bootstrap in an Application 4. </a:t>
            </a:r>
            <a:r>
              <a:rPr lang="en-IN" sz="2000" dirty="0">
                <a:solidFill>
                  <a:srgbClr val="4336F4"/>
                </a:solidFill>
                <a:latin typeface="Consolas" panose="020B0609020204030204" pitchFamily="49" charset="0"/>
              </a:rPr>
              <a:t>providers </a:t>
            </a:r>
            <a:r>
              <a:rPr lang="en-IN" sz="2000" dirty="0">
                <a:solidFill>
                  <a:srgbClr val="111111"/>
                </a:solidFill>
                <a:latin typeface="Consolas" panose="020B0609020204030204" pitchFamily="49" charset="0"/>
              </a:rPr>
              <a:t>– for injectable objects 5. </a:t>
            </a:r>
            <a:r>
              <a:rPr lang="en-IN" sz="2000" dirty="0">
                <a:solidFill>
                  <a:srgbClr val="4336F4"/>
                </a:solidFill>
                <a:latin typeface="Consolas" panose="020B0609020204030204" pitchFamily="49" charset="0"/>
              </a:rPr>
              <a:t>exports</a:t>
            </a:r>
            <a:r>
              <a:rPr lang="en-IN" sz="2000" dirty="0">
                <a:solidFill>
                  <a:srgbClr val="111111"/>
                </a:solidFill>
                <a:latin typeface="Consolas" panose="020B0609020204030204" pitchFamily="49" charset="0"/>
              </a:rPr>
              <a:t> – exportable elements</a:t>
            </a:r>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902667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Data Binding</a:t>
            </a:r>
            <a:r>
              <a:rPr lang="en-IN" sz="2400" b="1" dirty="0">
                <a:solidFill>
                  <a:srgbClr val="FF0000"/>
                </a:solidFill>
                <a:latin typeface="Consolas" panose="020B0609020204030204" pitchFamily="49" charset="0"/>
              </a:rPr>
              <a:t> ?</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802434" y="927862"/>
            <a:ext cx="11389566" cy="4708981"/>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Data Binding is a technique used to keep data in sync between the component and View</a:t>
            </a:r>
          </a:p>
          <a:p>
            <a:pPr algn="l"/>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 From Component to View		</a:t>
            </a:r>
          </a:p>
          <a:p>
            <a:pPr algn="l"/>
            <a:r>
              <a:rPr lang="en-IN" sz="2000" dirty="0">
                <a:solidFill>
                  <a:srgbClr val="111111"/>
                </a:solidFill>
                <a:latin typeface="Consolas" panose="020B0609020204030204" pitchFamily="49" charset="0"/>
              </a:rPr>
              <a:t>		Interpolation		</a:t>
            </a:r>
            <a:r>
              <a:rPr lang="en-IN" sz="2000" dirty="0">
                <a:solidFill>
                  <a:srgbClr val="4336F4"/>
                </a:solidFill>
                <a:latin typeface="Consolas" panose="020B0609020204030204" pitchFamily="49" charset="0"/>
              </a:rPr>
              <a:t>{{}}</a:t>
            </a:r>
          </a:p>
          <a:p>
            <a:pPr algn="l"/>
            <a:r>
              <a:rPr lang="en-IN" sz="2000" i="0" dirty="0">
                <a:solidFill>
                  <a:srgbClr val="111111"/>
                </a:solidFill>
                <a:effectLst/>
                <a:latin typeface="Consolas" panose="020B0609020204030204" pitchFamily="49" charset="0"/>
              </a:rPr>
              <a:t>		Property Binding	</a:t>
            </a:r>
            <a:r>
              <a:rPr lang="en-IN" sz="2000" i="0" dirty="0">
                <a:solidFill>
                  <a:srgbClr val="4336F4"/>
                </a:solidFill>
                <a:effectLst/>
                <a:latin typeface="Consolas" panose="020B0609020204030204" pitchFamily="49" charset="0"/>
              </a:rPr>
              <a:t>&lt;input type=‘emai</a:t>
            </a:r>
            <a:r>
              <a:rPr lang="en-IN" sz="2000" dirty="0">
                <a:solidFill>
                  <a:srgbClr val="4336F4"/>
                </a:solidFill>
                <a:latin typeface="Consolas" panose="020B0609020204030204" pitchFamily="49" charset="0"/>
              </a:rPr>
              <a:t>l’ [value]=‘</a:t>
            </a:r>
            <a:r>
              <a:rPr lang="en-IN" sz="2000" dirty="0" err="1">
                <a:solidFill>
                  <a:srgbClr val="4336F4"/>
                </a:solidFill>
                <a:latin typeface="Consolas" panose="020B0609020204030204" pitchFamily="49" charset="0"/>
              </a:rPr>
              <a:t>user.email</a:t>
            </a:r>
            <a:r>
              <a:rPr lang="en-IN" sz="2000" dirty="0">
                <a:solidFill>
                  <a:srgbClr val="4336F4"/>
                </a:solidFill>
                <a:latin typeface="Consolas" panose="020B0609020204030204" pitchFamily="49" charset="0"/>
              </a:rPr>
              <a:t>’&gt; </a:t>
            </a:r>
          </a:p>
          <a:p>
            <a:pPr algn="l"/>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 From View to Component</a:t>
            </a:r>
          </a:p>
          <a:p>
            <a:pPr algn="l"/>
            <a:r>
              <a:rPr lang="en-IN" sz="2000" i="0" dirty="0">
                <a:solidFill>
                  <a:srgbClr val="111111"/>
                </a:solidFill>
                <a:effectLst/>
                <a:latin typeface="Consolas" panose="020B0609020204030204" pitchFamily="49" charset="0"/>
              </a:rPr>
              <a:t>		Event Binding		</a:t>
            </a:r>
            <a:r>
              <a:rPr lang="en-IN" sz="2000" i="0" dirty="0">
                <a:solidFill>
                  <a:srgbClr val="4336F4"/>
                </a:solidFill>
                <a:effectLst/>
                <a:latin typeface="Consolas" panose="020B0609020204030204" pitchFamily="49" charset="0"/>
              </a:rPr>
              <a:t>&lt;button (click) = “logout”&gt;</a:t>
            </a:r>
          </a:p>
          <a:p>
            <a:pPr algn="l"/>
            <a:endParaRPr lang="en-IN" sz="2000" dirty="0">
              <a:solidFill>
                <a:srgbClr val="111111"/>
              </a:solidFill>
              <a:latin typeface="Consolas" panose="020B0609020204030204" pitchFamily="49" charset="0"/>
            </a:endParaRPr>
          </a:p>
          <a:p>
            <a:pPr algn="l"/>
            <a:r>
              <a:rPr lang="en-IN" sz="2000" i="0" dirty="0">
                <a:solidFill>
                  <a:srgbClr val="111111"/>
                </a:solidFill>
                <a:effectLst/>
                <a:latin typeface="Consolas" panose="020B0609020204030204" pitchFamily="49" charset="0"/>
              </a:rPr>
              <a:t>- Two way Binding	[(</a:t>
            </a:r>
            <a:r>
              <a:rPr lang="en-IN" sz="2000" i="0" dirty="0" err="1">
                <a:solidFill>
                  <a:srgbClr val="111111"/>
                </a:solidFill>
                <a:effectLst/>
                <a:latin typeface="Consolas" panose="020B0609020204030204" pitchFamily="49" charset="0"/>
              </a:rPr>
              <a:t>ngModel</a:t>
            </a:r>
            <a:r>
              <a:rPr lang="en-IN" sz="2000" i="0" dirty="0">
                <a:solidFill>
                  <a:srgbClr val="111111"/>
                </a:solidFill>
                <a:effectLst/>
                <a:latin typeface="Consolas" panose="020B0609020204030204" pitchFamily="49" charset="0"/>
              </a:rPr>
              <a:t>)] = “value”</a:t>
            </a:r>
          </a:p>
          <a:p>
            <a:pPr algn="l"/>
            <a:endParaRPr lang="en-IN" sz="2000" dirty="0">
              <a:solidFill>
                <a:srgbClr val="111111"/>
              </a:solidFill>
              <a:latin typeface="Consolas" panose="020B0609020204030204" pitchFamily="49" charset="0"/>
            </a:endParaRPr>
          </a:p>
          <a:p>
            <a:pPr algn="l"/>
            <a:r>
              <a:rPr lang="en-IN" sz="2000" i="0" dirty="0">
                <a:solidFill>
                  <a:srgbClr val="111111"/>
                </a:solidFill>
                <a:effectLst/>
                <a:latin typeface="Consolas" panose="020B0609020204030204" pitchFamily="49" charset="0"/>
              </a:rPr>
              <a:t>		</a:t>
            </a:r>
            <a:r>
              <a:rPr lang="en-IN" sz="2000" i="0" dirty="0">
                <a:solidFill>
                  <a:srgbClr val="4336F4"/>
                </a:solidFill>
                <a:effectLst/>
                <a:latin typeface="Consolas" panose="020B0609020204030204" pitchFamily="49" charset="0"/>
              </a:rPr>
              <a:t>&lt;input type=“email” [(</a:t>
            </a:r>
            <a:r>
              <a:rPr lang="en-IN" sz="2000" i="0" dirty="0" err="1">
                <a:solidFill>
                  <a:srgbClr val="4336F4"/>
                </a:solidFill>
                <a:effectLst/>
                <a:latin typeface="Consolas" panose="020B0609020204030204" pitchFamily="49" charset="0"/>
              </a:rPr>
              <a:t>ngModel</a:t>
            </a:r>
            <a:r>
              <a:rPr lang="en-IN" sz="2000" i="0" dirty="0">
                <a:solidFill>
                  <a:srgbClr val="4336F4"/>
                </a:solidFill>
                <a:effectLst/>
                <a:latin typeface="Consolas" panose="020B0609020204030204" pitchFamily="49" charset="0"/>
              </a:rPr>
              <a:t>)] = “</a:t>
            </a:r>
            <a:r>
              <a:rPr lang="en-IN" sz="2000" i="0" dirty="0" err="1">
                <a:solidFill>
                  <a:srgbClr val="4336F4"/>
                </a:solidFill>
                <a:effectLst/>
                <a:latin typeface="Consolas" panose="020B0609020204030204" pitchFamily="49" charset="0"/>
              </a:rPr>
              <a:t>user.email</a:t>
            </a:r>
            <a:r>
              <a:rPr lang="en-IN" sz="2000" i="0" dirty="0">
                <a:solidFill>
                  <a:srgbClr val="4336F4"/>
                </a:solidFill>
                <a:effectLst/>
                <a:latin typeface="Consolas" panose="020B0609020204030204" pitchFamily="49" charset="0"/>
              </a:rPr>
              <a:t>”&gt;</a:t>
            </a:r>
          </a:p>
          <a:p>
            <a:pPr algn="l"/>
            <a:r>
              <a:rPr lang="en-IN" sz="2000" dirty="0">
                <a:solidFill>
                  <a:srgbClr val="111111"/>
                </a:solidFill>
                <a:latin typeface="Consolas" panose="020B0609020204030204" pitchFamily="49" charset="0"/>
              </a:rPr>
              <a:t>	</a:t>
            </a:r>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		</a:t>
            </a:r>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1137043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Metadata</a:t>
            </a:r>
            <a:r>
              <a:rPr lang="en-IN" sz="2400" b="1" dirty="0">
                <a:solidFill>
                  <a:srgbClr val="FF0000"/>
                </a:solidFill>
                <a:latin typeface="Consolas" panose="020B0609020204030204" pitchFamily="49" charset="0"/>
              </a:rPr>
              <a:t>?</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802434" y="927862"/>
            <a:ext cx="11389566" cy="5940088"/>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Metadata is an information which is associated with a class and used to provide instructions to the Angular Compiler. </a:t>
            </a:r>
          </a:p>
          <a:p>
            <a:pPr algn="l"/>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Metadata is defined using decorators </a:t>
            </a:r>
          </a:p>
          <a:p>
            <a:pPr algn="l"/>
            <a:endParaRPr lang="en-IN" sz="2000" i="0" dirty="0">
              <a:solidFill>
                <a:srgbClr val="111111"/>
              </a:solidFill>
              <a:effectLst/>
              <a:latin typeface="Consolas" panose="020B0609020204030204" pitchFamily="49" charset="0"/>
            </a:endParaRPr>
          </a:p>
          <a:p>
            <a:pPr marL="457200" indent="-457200" algn="l">
              <a:buAutoNum type="arabicPeriod"/>
            </a:pPr>
            <a:r>
              <a:rPr lang="en-IN" sz="2000" dirty="0">
                <a:solidFill>
                  <a:srgbClr val="111111"/>
                </a:solidFill>
                <a:latin typeface="Consolas" panose="020B0609020204030204" pitchFamily="49" charset="0"/>
              </a:rPr>
              <a:t>Class decorators		@Component, @NgModule</a:t>
            </a:r>
          </a:p>
          <a:p>
            <a:pPr algn="l"/>
            <a:r>
              <a:rPr lang="en-IN" sz="2000" i="0" dirty="0">
                <a:solidFill>
                  <a:srgbClr val="111111"/>
                </a:solidFill>
                <a:effectLst/>
                <a:latin typeface="Consolas" panose="020B0609020204030204" pitchFamily="49" charset="0"/>
              </a:rPr>
              <a:t>	@Component		Selector, template, </a:t>
            </a:r>
            <a:r>
              <a:rPr lang="en-IN" sz="2000" i="0" dirty="0" err="1">
                <a:solidFill>
                  <a:srgbClr val="111111"/>
                </a:solidFill>
                <a:effectLst/>
                <a:latin typeface="Consolas" panose="020B0609020204030204" pitchFamily="49" charset="0"/>
              </a:rPr>
              <a:t>css</a:t>
            </a:r>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	@NgModule		imports, declarations, exports, providers</a:t>
            </a:r>
          </a:p>
          <a:p>
            <a:pPr algn="l"/>
            <a:endParaRPr lang="en-IN" sz="2000" dirty="0">
              <a:solidFill>
                <a:srgbClr val="111111"/>
              </a:solidFill>
              <a:latin typeface="Consolas" panose="020B0609020204030204" pitchFamily="49" charset="0"/>
            </a:endParaRPr>
          </a:p>
          <a:p>
            <a:pPr algn="l"/>
            <a:r>
              <a:rPr lang="en-IN" sz="2000" i="0" dirty="0">
                <a:solidFill>
                  <a:srgbClr val="111111"/>
                </a:solidFill>
                <a:effectLst/>
                <a:latin typeface="Consolas" panose="020B0609020204030204" pitchFamily="49" charset="0"/>
              </a:rPr>
              <a:t>2. Property Decorators</a:t>
            </a:r>
          </a:p>
          <a:p>
            <a:pPr algn="l"/>
            <a:r>
              <a:rPr lang="en-IN" sz="2000" dirty="0">
                <a:solidFill>
                  <a:srgbClr val="111111"/>
                </a:solidFill>
                <a:latin typeface="Consolas" panose="020B0609020204030204" pitchFamily="49" charset="0"/>
              </a:rPr>
              <a:t>	@Input , @Output	Used to send data from Parent-Child v.v.</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3. Method Decorators</a:t>
            </a:r>
          </a:p>
          <a:p>
            <a:pPr algn="l"/>
            <a:r>
              <a:rPr lang="en-IN" sz="2000" dirty="0">
                <a:solidFill>
                  <a:srgbClr val="111111"/>
                </a:solidFill>
                <a:latin typeface="Consolas" panose="020B0609020204030204" pitchFamily="49" charset="0"/>
              </a:rPr>
              <a:t>	@HostListener</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4. Parameter Decorators</a:t>
            </a:r>
          </a:p>
          <a:p>
            <a:pPr algn="l"/>
            <a:r>
              <a:rPr lang="en-IN" sz="2000" dirty="0">
                <a:solidFill>
                  <a:srgbClr val="111111"/>
                </a:solidFill>
                <a:latin typeface="Consolas" panose="020B0609020204030204" pitchFamily="49" charset="0"/>
              </a:rPr>
              <a:t>	@Inject, @Optional</a:t>
            </a:r>
          </a:p>
          <a:p>
            <a:pPr algn="l"/>
            <a:r>
              <a:rPr lang="en-IN" sz="2000" dirty="0">
                <a:solidFill>
                  <a:srgbClr val="111111"/>
                </a:solidFill>
                <a:latin typeface="Consolas" panose="020B0609020204030204" pitchFamily="49" charset="0"/>
              </a:rPr>
              <a:t>			</a:t>
            </a:r>
          </a:p>
          <a:p>
            <a:pPr algn="l"/>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1974326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Angular CLI</a:t>
            </a:r>
            <a:r>
              <a:rPr lang="en-IN" sz="2400" b="1" dirty="0">
                <a:solidFill>
                  <a:srgbClr val="FF0000"/>
                </a:solidFill>
                <a:latin typeface="Consolas" panose="020B0609020204030204" pitchFamily="49" charset="0"/>
              </a:rPr>
              <a:t>?</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802434" y="927862"/>
            <a:ext cx="11389566" cy="2554545"/>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Angular CLI is a command line interface used to scaffold and build angular Apps</a:t>
            </a:r>
          </a:p>
          <a:p>
            <a:pPr algn="l"/>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	</a:t>
            </a:r>
            <a:r>
              <a:rPr lang="en-IN" sz="2000" dirty="0" err="1">
                <a:solidFill>
                  <a:srgbClr val="111111"/>
                </a:solidFill>
                <a:latin typeface="Consolas" panose="020B0609020204030204" pitchFamily="49" charset="0"/>
              </a:rPr>
              <a:t>npm</a:t>
            </a:r>
            <a:r>
              <a:rPr lang="en-IN" sz="2000" dirty="0">
                <a:solidFill>
                  <a:srgbClr val="111111"/>
                </a:solidFill>
                <a:latin typeface="Consolas" panose="020B0609020204030204" pitchFamily="49" charset="0"/>
              </a:rPr>
              <a:t> install @angular/cli</a:t>
            </a:r>
          </a:p>
          <a:p>
            <a:pPr algn="l"/>
            <a:r>
              <a:rPr lang="en-IN" sz="2000" i="0" dirty="0">
                <a:solidFill>
                  <a:srgbClr val="111111"/>
                </a:solidFill>
                <a:effectLst/>
                <a:latin typeface="Consolas" panose="020B0609020204030204" pitchFamily="49" charset="0"/>
              </a:rPr>
              <a:t>	</a:t>
            </a:r>
          </a:p>
          <a:p>
            <a:pPr algn="l"/>
            <a:r>
              <a:rPr lang="en-IN" sz="2000" dirty="0">
                <a:solidFill>
                  <a:srgbClr val="111111"/>
                </a:solidFill>
                <a:latin typeface="Consolas" panose="020B0609020204030204" pitchFamily="49" charset="0"/>
              </a:rPr>
              <a:t>	ng new</a:t>
            </a:r>
          </a:p>
          <a:p>
            <a:pPr algn="l"/>
            <a:r>
              <a:rPr lang="en-IN" sz="2000" i="0" dirty="0">
                <a:solidFill>
                  <a:srgbClr val="111111"/>
                </a:solidFill>
                <a:effectLst/>
                <a:latin typeface="Consolas" panose="020B0609020204030204" pitchFamily="49" charset="0"/>
              </a:rPr>
              <a:t>	ng generate	class/directive/component/service</a:t>
            </a:r>
            <a:r>
              <a:rPr lang="en-IN" sz="2000" dirty="0">
                <a:solidFill>
                  <a:srgbClr val="111111"/>
                </a:solidFill>
                <a:latin typeface="Consolas" panose="020B0609020204030204" pitchFamily="49" charset="0"/>
              </a:rPr>
              <a:t>/module/</a:t>
            </a:r>
            <a:r>
              <a:rPr lang="en-IN" sz="2000" dirty="0" err="1">
                <a:solidFill>
                  <a:srgbClr val="111111"/>
                </a:solidFill>
                <a:latin typeface="Consolas" panose="020B0609020204030204" pitchFamily="49" charset="0"/>
              </a:rPr>
              <a:t>enum</a:t>
            </a:r>
            <a:r>
              <a:rPr lang="en-IN" sz="2000" dirty="0">
                <a:solidFill>
                  <a:srgbClr val="111111"/>
                </a:solidFill>
                <a:latin typeface="Consolas" panose="020B0609020204030204" pitchFamily="49" charset="0"/>
              </a:rPr>
              <a:t>/pipe</a:t>
            </a:r>
          </a:p>
          <a:p>
            <a:pPr algn="l"/>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	ng serve</a:t>
            </a:r>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229509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644869" y="298941"/>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Why Choose Angular ?</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736092" y="1351508"/>
            <a:ext cx="11149024" cy="830997"/>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The main pillars of the platform: cross-platform, incredible tooling, and easy onboarding</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61364858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Constructor Vs. </a:t>
            </a:r>
            <a:r>
              <a:rPr lang="en-IN" sz="2400" b="1" i="0" dirty="0" err="1">
                <a:solidFill>
                  <a:srgbClr val="FF0000"/>
                </a:solidFill>
                <a:effectLst/>
                <a:latin typeface="Consolas" panose="020B0609020204030204" pitchFamily="49" charset="0"/>
              </a:rPr>
              <a:t>OnInit</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3785652"/>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Constructor					</a:t>
            </a:r>
            <a:r>
              <a:rPr lang="en-IN" sz="2000" dirty="0" err="1">
                <a:solidFill>
                  <a:srgbClr val="111111"/>
                </a:solidFill>
                <a:latin typeface="Consolas" panose="020B0609020204030204" pitchFamily="49" charset="0"/>
              </a:rPr>
              <a:t>ngOnInit</a:t>
            </a:r>
            <a:endParaRPr lang="en-IN" sz="2000" dirty="0">
              <a:solidFill>
                <a:srgbClr val="111111"/>
              </a:solidFill>
              <a:latin typeface="Consolas" panose="020B0609020204030204" pitchFamily="49" charset="0"/>
            </a:endParaRPr>
          </a:p>
          <a:p>
            <a:pPr algn="l"/>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Std. Method of a class			Lifecycle hook ( part of </a:t>
            </a:r>
            <a:r>
              <a:rPr lang="en-IN" sz="2000" dirty="0" err="1">
                <a:solidFill>
                  <a:srgbClr val="111111"/>
                </a:solidFill>
                <a:latin typeface="Consolas" panose="020B0609020204030204" pitchFamily="49" charset="0"/>
              </a:rPr>
              <a:t>OnInit</a:t>
            </a:r>
            <a:r>
              <a:rPr lang="en-IN" sz="2000" dirty="0">
                <a:solidFill>
                  <a:srgbClr val="111111"/>
                </a:solidFill>
                <a:latin typeface="Consolas" panose="020B0609020204030204" pitchFamily="49" charset="0"/>
              </a:rPr>
              <a:t> 	I/F)</a:t>
            </a:r>
          </a:p>
          <a:p>
            <a:pPr algn="l"/>
            <a:endParaRPr lang="en-IN" sz="2000" dirty="0">
              <a:solidFill>
                <a:srgbClr val="111111"/>
              </a:solidFill>
              <a:latin typeface="Consolas" panose="020B0609020204030204" pitchFamily="49" charset="0"/>
            </a:endParaRPr>
          </a:p>
          <a:p>
            <a:pPr algn="l"/>
            <a:r>
              <a:rPr lang="en-IN" sz="2000" dirty="0">
                <a:solidFill>
                  <a:srgbClr val="111111"/>
                </a:solidFill>
                <a:latin typeface="Consolas" panose="020B0609020204030204" pitchFamily="49" charset="0"/>
              </a:rPr>
              <a:t>Initializing properties			Additional initialization logic that</a:t>
            </a:r>
          </a:p>
          <a:p>
            <a:pPr algn="l"/>
            <a:r>
              <a:rPr lang="en-IN" sz="2000" dirty="0">
                <a:solidFill>
                  <a:srgbClr val="111111"/>
                </a:solidFill>
                <a:latin typeface="Consolas" panose="020B0609020204030204" pitchFamily="49" charset="0"/>
              </a:rPr>
              <a:t>Injecting dependencies			is based on properties being set</a:t>
            </a:r>
          </a:p>
          <a:p>
            <a:pPr algn="l"/>
            <a:endParaRPr lang="en-IN" sz="2000" i="0" dirty="0">
              <a:solidFill>
                <a:srgbClr val="111111"/>
              </a:solidFill>
              <a:effectLst/>
              <a:latin typeface="Consolas" panose="020B0609020204030204" pitchFamily="49" charset="0"/>
            </a:endParaRPr>
          </a:p>
          <a:p>
            <a:pPr algn="l"/>
            <a:r>
              <a:rPr lang="en-US" sz="2000" i="0" dirty="0">
                <a:solidFill>
                  <a:srgbClr val="111111"/>
                </a:solidFill>
                <a:effectLst/>
                <a:latin typeface="Consolas" panose="020B0609020204030204" pitchFamily="49" charset="0"/>
              </a:rPr>
              <a:t>In summary, the constructor is a </a:t>
            </a:r>
            <a:r>
              <a:rPr lang="en-US" sz="2000" i="0" dirty="0">
                <a:solidFill>
                  <a:srgbClr val="4336F4"/>
                </a:solidFill>
                <a:effectLst/>
                <a:latin typeface="Consolas" panose="020B0609020204030204" pitchFamily="49" charset="0"/>
              </a:rPr>
              <a:t>standard class method </a:t>
            </a:r>
            <a:r>
              <a:rPr lang="en-US" sz="2000" i="0" dirty="0">
                <a:solidFill>
                  <a:srgbClr val="111111"/>
                </a:solidFill>
                <a:effectLst/>
                <a:latin typeface="Consolas" panose="020B0609020204030204" pitchFamily="49" charset="0"/>
              </a:rPr>
              <a:t>used </a:t>
            </a:r>
            <a:r>
              <a:rPr lang="en-US" sz="2000" i="0" dirty="0">
                <a:solidFill>
                  <a:srgbClr val="4336F4"/>
                </a:solidFill>
                <a:effectLst/>
                <a:latin typeface="Consolas" panose="020B0609020204030204" pitchFamily="49" charset="0"/>
              </a:rPr>
              <a:t>for general initialization and dependency injection</a:t>
            </a:r>
            <a:r>
              <a:rPr lang="en-US" sz="2000" i="0" dirty="0">
                <a:solidFill>
                  <a:srgbClr val="111111"/>
                </a:solidFill>
                <a:effectLst/>
                <a:latin typeface="Consolas" panose="020B0609020204030204" pitchFamily="49" charset="0"/>
              </a:rPr>
              <a:t>, while </a:t>
            </a:r>
            <a:r>
              <a:rPr lang="en-US" sz="2000" i="0" dirty="0" err="1">
                <a:solidFill>
                  <a:srgbClr val="111111"/>
                </a:solidFill>
                <a:effectLst/>
                <a:latin typeface="Consolas" panose="020B0609020204030204" pitchFamily="49" charset="0"/>
              </a:rPr>
              <a:t>ngOnInit</a:t>
            </a:r>
            <a:r>
              <a:rPr lang="en-US" sz="2000" i="0" dirty="0">
                <a:solidFill>
                  <a:srgbClr val="111111"/>
                </a:solidFill>
                <a:effectLst/>
                <a:latin typeface="Consolas" panose="020B0609020204030204" pitchFamily="49" charset="0"/>
              </a:rPr>
              <a:t> is an </a:t>
            </a:r>
            <a:r>
              <a:rPr lang="en-US" sz="2000" i="0" dirty="0">
                <a:solidFill>
                  <a:srgbClr val="4336F4"/>
                </a:solidFill>
                <a:effectLst/>
                <a:latin typeface="Consolas" panose="020B0609020204030204" pitchFamily="49" charset="0"/>
              </a:rPr>
              <a:t>Angular-specific lifecycle hook </a:t>
            </a:r>
            <a:r>
              <a:rPr lang="en-US" sz="2000" i="0" dirty="0">
                <a:solidFill>
                  <a:srgbClr val="111111"/>
                </a:solidFill>
                <a:effectLst/>
                <a:latin typeface="Consolas" panose="020B0609020204030204" pitchFamily="49" charset="0"/>
              </a:rPr>
              <a:t>used for </a:t>
            </a:r>
            <a:r>
              <a:rPr lang="en-US" sz="2000" i="0" dirty="0">
                <a:solidFill>
                  <a:srgbClr val="4336F4"/>
                </a:solidFill>
                <a:effectLst/>
                <a:latin typeface="Consolas" panose="020B0609020204030204" pitchFamily="49" charset="0"/>
              </a:rPr>
              <a:t>Angular-specific initialization </a:t>
            </a:r>
            <a:r>
              <a:rPr lang="en-US" sz="2000" i="0" dirty="0">
                <a:solidFill>
                  <a:srgbClr val="111111"/>
                </a:solidFill>
                <a:effectLst/>
                <a:latin typeface="Consolas" panose="020B0609020204030204" pitchFamily="49" charset="0"/>
              </a:rPr>
              <a:t>tasks after a component or directive has been fully initialized and its properties are bound for the first time.</a:t>
            </a:r>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2672095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 Service ?</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707886"/>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Service is used when common functionality is used when common functionality is provided to various modules</a:t>
            </a:r>
            <a:endParaRPr lang="en-IN" sz="2000" i="0" dirty="0">
              <a:solidFill>
                <a:srgbClr val="111111"/>
              </a:solidFill>
              <a:effectLst/>
              <a:latin typeface="Consolas" panose="020B0609020204030204" pitchFamily="49" charset="0"/>
            </a:endParaRPr>
          </a:p>
        </p:txBody>
      </p:sp>
      <p:sp>
        <p:nvSpPr>
          <p:cNvPr id="2" name="TextBox 1">
            <a:extLst>
              <a:ext uri="{FF2B5EF4-FFF2-40B4-BE49-F238E27FC236}">
                <a16:creationId xmlns:a16="http://schemas.microsoft.com/office/drawing/2014/main" id="{92AAA3D2-B0BC-4C04-E851-0FFF0618D0A2}"/>
              </a:ext>
            </a:extLst>
          </p:cNvPr>
          <p:cNvSpPr txBox="1"/>
          <p:nvPr/>
        </p:nvSpPr>
        <p:spPr>
          <a:xfrm>
            <a:off x="660141" y="2426350"/>
            <a:ext cx="6097554" cy="1200329"/>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 Dependency Injection ?</a:t>
            </a:r>
          </a:p>
          <a:p>
            <a:pPr algn="l"/>
            <a:endParaRPr lang="en-IN" sz="2400" b="1" dirty="0">
              <a:solidFill>
                <a:srgbClr val="FF0000"/>
              </a:solidFill>
              <a:latin typeface="Consolas" panose="020B0609020204030204" pitchFamily="49" charset="0"/>
            </a:endParaRPr>
          </a:p>
          <a:p>
            <a:pPr algn="l"/>
            <a:endParaRPr lang="en-IN" sz="2400" i="0" dirty="0">
              <a:solidFill>
                <a:srgbClr val="FF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4EEC6500-8991-BCD9-5D42-84EB92F3C1F7}"/>
              </a:ext>
            </a:extLst>
          </p:cNvPr>
          <p:cNvSpPr txBox="1"/>
          <p:nvPr/>
        </p:nvSpPr>
        <p:spPr>
          <a:xfrm>
            <a:off x="734786" y="3317157"/>
            <a:ext cx="11389566" cy="2554545"/>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Dependency Injection is a </a:t>
            </a:r>
            <a:r>
              <a:rPr lang="en-IN" sz="2000" dirty="0">
                <a:solidFill>
                  <a:srgbClr val="4336F4"/>
                </a:solidFill>
                <a:latin typeface="Consolas" panose="020B0609020204030204" pitchFamily="49" charset="0"/>
              </a:rPr>
              <a:t>Design Pattern </a:t>
            </a:r>
            <a:r>
              <a:rPr lang="en-IN" sz="2000" dirty="0">
                <a:solidFill>
                  <a:srgbClr val="111111"/>
                </a:solidFill>
                <a:latin typeface="Consolas" panose="020B0609020204030204" pitchFamily="49" charset="0"/>
              </a:rPr>
              <a:t>for creating and delivering some parts of an application to other parts of an application that require them.</a:t>
            </a:r>
          </a:p>
          <a:p>
            <a:pPr algn="l"/>
            <a:r>
              <a:rPr lang="en-IN" sz="2000" i="0" dirty="0">
                <a:solidFill>
                  <a:srgbClr val="111111"/>
                </a:solidFill>
                <a:effectLst/>
                <a:latin typeface="Consolas" panose="020B0609020204030204" pitchFamily="49" charset="0"/>
              </a:rPr>
              <a:t>e.g. </a:t>
            </a:r>
            <a:r>
              <a:rPr lang="en-US" sz="2000" i="0" dirty="0">
                <a:solidFill>
                  <a:srgbClr val="111111"/>
                </a:solidFill>
                <a:effectLst/>
                <a:latin typeface="Consolas" panose="020B0609020204030204" pitchFamily="49" charset="0"/>
              </a:rPr>
              <a:t>a Car class might need a reference to an Engine class. </a:t>
            </a:r>
          </a:p>
          <a:p>
            <a:pPr algn="l"/>
            <a:endParaRPr lang="en-US" sz="2000" dirty="0">
              <a:solidFill>
                <a:srgbClr val="111111"/>
              </a:solidFill>
              <a:latin typeface="Consolas" panose="020B0609020204030204" pitchFamily="49" charset="0"/>
            </a:endParaRPr>
          </a:p>
          <a:p>
            <a:pPr algn="l"/>
            <a:r>
              <a:rPr lang="en-US" sz="2000" i="0" dirty="0">
                <a:solidFill>
                  <a:srgbClr val="111111"/>
                </a:solidFill>
                <a:effectLst/>
                <a:latin typeface="Consolas" panose="020B0609020204030204" pitchFamily="49" charset="0"/>
              </a:rPr>
              <a:t>Dependency Injection (DI) is a technique in which a class receives its dependencies from external sources rather than creating them itself.</a:t>
            </a:r>
          </a:p>
          <a:p>
            <a:pPr algn="l"/>
            <a:endParaRPr lang="en-US" sz="2000" dirty="0">
              <a:solidFill>
                <a:srgbClr val="111111"/>
              </a:solidFill>
              <a:latin typeface="Consolas" panose="020B0609020204030204" pitchFamily="49" charset="0"/>
            </a:endParaRPr>
          </a:p>
          <a:p>
            <a:pPr algn="l"/>
            <a:r>
              <a:rPr lang="en-US" sz="2000" dirty="0">
                <a:solidFill>
                  <a:srgbClr val="111111"/>
                </a:solidFill>
                <a:latin typeface="Consolas" panose="020B0609020204030204" pitchFamily="49" charset="0"/>
              </a:rPr>
              <a:t>Benefits	Loosely Coupled , Easily Test, Reusable Component</a:t>
            </a:r>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24919497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How Dependency Injection Works ?</a:t>
            </a:r>
          </a:p>
        </p:txBody>
      </p:sp>
      <p:sp>
        <p:nvSpPr>
          <p:cNvPr id="8" name="TextBox 7">
            <a:extLst>
              <a:ext uri="{FF2B5EF4-FFF2-40B4-BE49-F238E27FC236}">
                <a16:creationId xmlns:a16="http://schemas.microsoft.com/office/drawing/2014/main" id="{CE266031-9678-3835-E03C-FDAD25656E34}"/>
              </a:ext>
            </a:extLst>
          </p:cNvPr>
          <p:cNvSpPr txBox="1"/>
          <p:nvPr/>
        </p:nvSpPr>
        <p:spPr>
          <a:xfrm>
            <a:off x="576165" y="1077151"/>
            <a:ext cx="11389566" cy="4093428"/>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Five Main Players</a:t>
            </a:r>
          </a:p>
          <a:p>
            <a:pPr algn="l"/>
            <a:endParaRPr lang="en-IN" sz="2000" i="0" dirty="0">
              <a:solidFill>
                <a:srgbClr val="111111"/>
              </a:solidFill>
              <a:effectLst/>
              <a:latin typeface="Consolas" panose="020B0609020204030204" pitchFamily="49" charset="0"/>
            </a:endParaRPr>
          </a:p>
          <a:p>
            <a:pPr algn="l"/>
            <a:r>
              <a:rPr lang="en-IN" sz="2000" dirty="0">
                <a:solidFill>
                  <a:srgbClr val="111111"/>
                </a:solidFill>
                <a:latin typeface="Consolas" panose="020B0609020204030204" pitchFamily="49" charset="0"/>
              </a:rPr>
              <a:t>	Consumer		-- requires dependency</a:t>
            </a:r>
          </a:p>
          <a:p>
            <a:pPr algn="l"/>
            <a:r>
              <a:rPr lang="en-IN" sz="2000" i="0" dirty="0">
                <a:solidFill>
                  <a:srgbClr val="111111"/>
                </a:solidFill>
                <a:effectLst/>
                <a:latin typeface="Consolas" panose="020B0609020204030204" pitchFamily="49" charset="0"/>
              </a:rPr>
              <a:t>	Dependency		</a:t>
            </a:r>
            <a:r>
              <a:rPr lang="en-IN" sz="2000" dirty="0">
                <a:solidFill>
                  <a:srgbClr val="111111"/>
                </a:solidFill>
                <a:latin typeface="Consolas" panose="020B0609020204030204" pitchFamily="49" charset="0"/>
              </a:rPr>
              <a:t>-- service</a:t>
            </a:r>
          </a:p>
          <a:p>
            <a:pPr algn="l"/>
            <a:r>
              <a:rPr lang="en-IN" sz="2000" i="0" dirty="0">
                <a:solidFill>
                  <a:srgbClr val="111111"/>
                </a:solidFill>
                <a:effectLst/>
                <a:latin typeface="Consolas" panose="020B0609020204030204" pitchFamily="49" charset="0"/>
              </a:rPr>
              <a:t>	Injection Token	-- </a:t>
            </a:r>
            <a:r>
              <a:rPr lang="en-IN" sz="2000" dirty="0">
                <a:solidFill>
                  <a:srgbClr val="111111"/>
                </a:solidFill>
                <a:latin typeface="Consolas" panose="020B0609020204030204" pitchFamily="49" charset="0"/>
              </a:rPr>
              <a:t>uniquely identifies dependency</a:t>
            </a:r>
          </a:p>
          <a:p>
            <a:pPr algn="l"/>
            <a:r>
              <a:rPr lang="en-IN" sz="2000" i="0" dirty="0">
                <a:solidFill>
                  <a:srgbClr val="111111"/>
                </a:solidFill>
                <a:effectLst/>
                <a:latin typeface="Consolas" panose="020B0609020204030204" pitchFamily="49" charset="0"/>
              </a:rPr>
              <a:t>	Provider		-- maintains list of dependencies along with tokens</a:t>
            </a:r>
          </a:p>
          <a:p>
            <a:pPr algn="l"/>
            <a:r>
              <a:rPr lang="en-IN" sz="2000" dirty="0">
                <a:solidFill>
                  <a:srgbClr val="111111"/>
                </a:solidFill>
                <a:latin typeface="Consolas" panose="020B0609020204030204" pitchFamily="49" charset="0"/>
              </a:rPr>
              <a:t>	Injector		-- holds the providers and injecting the instance</a:t>
            </a:r>
          </a:p>
          <a:p>
            <a:pPr algn="l"/>
            <a:endParaRPr lang="en-IN" sz="2000" i="0" dirty="0">
              <a:solidFill>
                <a:srgbClr val="111111"/>
              </a:solidFill>
              <a:effectLst/>
              <a:latin typeface="Consolas" panose="020B0609020204030204" pitchFamily="49" charset="0"/>
            </a:endParaRPr>
          </a:p>
          <a:p>
            <a:pPr algn="l"/>
            <a:r>
              <a:rPr lang="en-IN" sz="2000" dirty="0">
                <a:solidFill>
                  <a:srgbClr val="4336F4"/>
                </a:solidFill>
                <a:latin typeface="Consolas" panose="020B0609020204030204" pitchFamily="49" charset="0"/>
              </a:rPr>
              <a:t>Angular provides an instance of Injector and Provider to every Component &amp; Directive in the Application. It also creates an Injector instance at module level and also at root of the application. Basically it creates tree of Injectors with parent-child relations</a:t>
            </a:r>
          </a:p>
          <a:p>
            <a:pPr algn="l"/>
            <a:endParaRPr lang="en-IN" sz="2000" i="0" dirty="0">
              <a:solidFill>
                <a:srgbClr val="4336F4"/>
              </a:solidFill>
              <a:effectLst/>
              <a:latin typeface="Consolas" panose="020B0609020204030204" pitchFamily="49" charset="0"/>
            </a:endParaRPr>
          </a:p>
        </p:txBody>
      </p:sp>
    </p:spTree>
    <p:extLst>
      <p:ext uri="{BB962C8B-B14F-4D97-AF65-F5344CB8AC3E}">
        <p14:creationId xmlns:p14="http://schemas.microsoft.com/office/powerpoint/2010/main" val="16503752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266031-9678-3835-E03C-FDAD25656E34}"/>
              </a:ext>
            </a:extLst>
          </p:cNvPr>
          <p:cNvSpPr txBox="1"/>
          <p:nvPr/>
        </p:nvSpPr>
        <p:spPr>
          <a:xfrm>
            <a:off x="401217" y="545306"/>
            <a:ext cx="11389566" cy="5940088"/>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Registering dependency :</a:t>
            </a:r>
          </a:p>
          <a:p>
            <a:pPr algn="l"/>
            <a:endParaRPr lang="en-IN" sz="2000" dirty="0">
              <a:solidFill>
                <a:srgbClr val="111111"/>
              </a:solidFill>
              <a:latin typeface="Consolas" panose="020B0609020204030204" pitchFamily="49" charset="0"/>
            </a:endParaRPr>
          </a:p>
          <a:p>
            <a:pPr algn="l"/>
            <a:r>
              <a:rPr lang="en-IN" sz="2000" dirty="0">
                <a:solidFill>
                  <a:srgbClr val="000000"/>
                </a:solidFill>
                <a:latin typeface="Consolas" panose="020B0609020204030204" pitchFamily="49" charset="0"/>
              </a:rPr>
              <a:t>Component Level :</a:t>
            </a:r>
          </a:p>
          <a:p>
            <a:pPr algn="l"/>
            <a:endParaRPr lang="en-IN" sz="2000" i="0" dirty="0">
              <a:solidFill>
                <a:srgbClr val="000000"/>
              </a:solidFill>
              <a:effectLst/>
              <a:latin typeface="Consolas" panose="020B0609020204030204" pitchFamily="49" charset="0"/>
            </a:endParaRPr>
          </a:p>
          <a:p>
            <a:pPr algn="l"/>
            <a:r>
              <a:rPr lang="en-IN" sz="2000" dirty="0">
                <a:solidFill>
                  <a:srgbClr val="000000"/>
                </a:solidFill>
                <a:latin typeface="Consolas" panose="020B0609020204030204" pitchFamily="49" charset="0"/>
              </a:rPr>
              <a:t>The dependencies are registered with the provider. This is done in the providers metadata of the Injector [ Component ]</a:t>
            </a:r>
          </a:p>
          <a:p>
            <a:pPr algn="l"/>
            <a:endParaRPr lang="en-IN" sz="2000" i="0" dirty="0">
              <a:solidFill>
                <a:srgbClr val="000000"/>
              </a:solidFill>
              <a:effectLst/>
              <a:latin typeface="Consolas" panose="020B0609020204030204" pitchFamily="49" charset="0"/>
            </a:endParaRPr>
          </a:p>
          <a:p>
            <a:pPr algn="l"/>
            <a:r>
              <a:rPr lang="en-IN" sz="2000" dirty="0">
                <a:solidFill>
                  <a:srgbClr val="000000"/>
                </a:solidFill>
                <a:latin typeface="Consolas" panose="020B0609020204030204" pitchFamily="49" charset="0"/>
              </a:rPr>
              <a:t>Module Level :  Add to providers array of the @NgModule</a:t>
            </a:r>
            <a:endParaRPr lang="en-IN" sz="2000" i="0" dirty="0">
              <a:solidFill>
                <a:srgbClr val="000000"/>
              </a:solidFill>
              <a:effectLst/>
              <a:latin typeface="Consolas" panose="020B0609020204030204" pitchFamily="49" charset="0"/>
            </a:endParaRPr>
          </a:p>
          <a:p>
            <a:pPr algn="l"/>
            <a:endParaRPr lang="en-IN" sz="2000" dirty="0">
              <a:solidFill>
                <a:srgbClr val="111111"/>
              </a:solidFill>
              <a:latin typeface="Consolas" panose="020B0609020204030204" pitchFamily="49" charset="0"/>
            </a:endParaRPr>
          </a:p>
          <a:p>
            <a:pPr algn="l"/>
            <a:r>
              <a:rPr lang="en-IN" sz="2000" i="0" dirty="0">
                <a:solidFill>
                  <a:srgbClr val="4336F4"/>
                </a:solidFill>
                <a:effectLst/>
                <a:latin typeface="Consolas" panose="020B0609020204030204" pitchFamily="49" charset="0"/>
              </a:rPr>
              <a:t>Components declare the dependencies that they need in their constructor</a:t>
            </a:r>
          </a:p>
          <a:p>
            <a:pPr algn="l"/>
            <a:r>
              <a:rPr lang="en-IN" sz="2000" dirty="0">
                <a:solidFill>
                  <a:srgbClr val="4336F4"/>
                </a:solidFill>
                <a:latin typeface="Consolas" panose="020B0609020204030204" pitchFamily="49" charset="0"/>
              </a:rPr>
              <a:t>	- Injector reads the dependencies in constructor of the Consumer and then</a:t>
            </a:r>
          </a:p>
          <a:p>
            <a:pPr algn="l"/>
            <a:r>
              <a:rPr lang="en-IN" sz="2000" i="0" dirty="0">
                <a:solidFill>
                  <a:srgbClr val="4336F4"/>
                </a:solidFill>
                <a:effectLst/>
                <a:latin typeface="Consolas" panose="020B0609020204030204" pitchFamily="49" charset="0"/>
              </a:rPr>
              <a:t>	  looks for that dependency in Provider.</a:t>
            </a:r>
          </a:p>
          <a:p>
            <a:pPr algn="l"/>
            <a:r>
              <a:rPr lang="en-IN" sz="2000" dirty="0">
                <a:solidFill>
                  <a:srgbClr val="4336F4"/>
                </a:solidFill>
                <a:latin typeface="Consolas" panose="020B0609020204030204" pitchFamily="49" charset="0"/>
              </a:rPr>
              <a:t>	- Provider provides the instance and then injector injects it into </a:t>
            </a:r>
          </a:p>
          <a:p>
            <a:pPr algn="l"/>
            <a:endParaRPr lang="en-IN" sz="2000" i="0" dirty="0">
              <a:solidFill>
                <a:srgbClr val="4336F4"/>
              </a:solidFill>
              <a:effectLst/>
              <a:latin typeface="Consolas" panose="020B0609020204030204" pitchFamily="49" charset="0"/>
            </a:endParaRPr>
          </a:p>
          <a:p>
            <a:pPr algn="l"/>
            <a:r>
              <a:rPr lang="en-IN" sz="2000" dirty="0">
                <a:solidFill>
                  <a:srgbClr val="4336F4"/>
                </a:solidFill>
                <a:latin typeface="Consolas" panose="020B0609020204030204" pitchFamily="49" charset="0"/>
              </a:rPr>
              <a:t>@Injectable Decorator </a:t>
            </a:r>
          </a:p>
          <a:p>
            <a:pPr algn="l"/>
            <a:endParaRPr lang="en-IN" sz="2000" i="0" dirty="0">
              <a:solidFill>
                <a:srgbClr val="4336F4"/>
              </a:solidFill>
              <a:effectLst/>
              <a:latin typeface="Consolas" panose="020B0609020204030204" pitchFamily="49" charset="0"/>
            </a:endParaRPr>
          </a:p>
          <a:p>
            <a:pPr algn="l"/>
            <a:r>
              <a:rPr lang="en-IN" sz="2000" dirty="0">
                <a:solidFill>
                  <a:srgbClr val="4336F4"/>
                </a:solidFill>
                <a:latin typeface="Consolas" panose="020B0609020204030204" pitchFamily="49" charset="0"/>
              </a:rPr>
              <a:t>	Need to tell Angular that component needs dependency Injection</a:t>
            </a:r>
          </a:p>
          <a:p>
            <a:pPr algn="l"/>
            <a:r>
              <a:rPr lang="en-IN" sz="2000" i="0" dirty="0">
                <a:solidFill>
                  <a:srgbClr val="4336F4"/>
                </a:solidFill>
                <a:effectLst/>
                <a:latin typeface="Consolas" panose="020B0609020204030204" pitchFamily="49" charset="0"/>
              </a:rPr>
              <a:t>	Not required for Component / Directive / Pipe</a:t>
            </a:r>
          </a:p>
          <a:p>
            <a:pPr algn="l"/>
            <a:r>
              <a:rPr lang="en-IN" sz="2000" dirty="0">
                <a:solidFill>
                  <a:srgbClr val="4336F4"/>
                </a:solidFill>
                <a:latin typeface="Consolas" panose="020B0609020204030204" pitchFamily="49" charset="0"/>
              </a:rPr>
              <a:t>	Required for service to service Injection</a:t>
            </a:r>
            <a:endParaRPr lang="en-IN" sz="2000" i="0" dirty="0">
              <a:solidFill>
                <a:srgbClr val="4336F4"/>
              </a:solidFill>
              <a:effectLst/>
              <a:latin typeface="Consolas" panose="020B0609020204030204" pitchFamily="49" charset="0"/>
            </a:endParaRPr>
          </a:p>
        </p:txBody>
      </p:sp>
    </p:spTree>
    <p:extLst>
      <p:ext uri="{BB962C8B-B14F-4D97-AF65-F5344CB8AC3E}">
        <p14:creationId xmlns:p14="http://schemas.microsoft.com/office/powerpoint/2010/main" val="2061401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 </a:t>
            </a:r>
            <a:r>
              <a:rPr lang="en-IN" sz="2400" b="1" i="0" dirty="0" err="1">
                <a:solidFill>
                  <a:srgbClr val="FF0000"/>
                </a:solidFill>
                <a:effectLst/>
                <a:latin typeface="Consolas" panose="020B0609020204030204" pitchFamily="49" charset="0"/>
              </a:rPr>
              <a:t>AsyncPipe</a:t>
            </a:r>
            <a:r>
              <a:rPr lang="en-IN" sz="2400" b="1" i="0" dirty="0">
                <a:solidFill>
                  <a:srgbClr val="FF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707886"/>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Async Pipe allows us to subscribe to an Observable / Promise and return the latest value it has emitted</a:t>
            </a:r>
            <a:endParaRPr lang="en-IN" sz="2000" i="0" dirty="0">
              <a:solidFill>
                <a:srgbClr val="111111"/>
              </a:solidFill>
              <a:effectLst/>
              <a:latin typeface="Consolas" panose="020B0609020204030204" pitchFamily="49" charset="0"/>
            </a:endParaRPr>
          </a:p>
        </p:txBody>
      </p:sp>
      <p:sp>
        <p:nvSpPr>
          <p:cNvPr id="2" name="TextBox 1">
            <a:extLst>
              <a:ext uri="{FF2B5EF4-FFF2-40B4-BE49-F238E27FC236}">
                <a16:creationId xmlns:a16="http://schemas.microsoft.com/office/drawing/2014/main" id="{92AAA3D2-B0BC-4C04-E851-0FFF0618D0A2}"/>
              </a:ext>
            </a:extLst>
          </p:cNvPr>
          <p:cNvSpPr txBox="1"/>
          <p:nvPr/>
        </p:nvSpPr>
        <p:spPr>
          <a:xfrm>
            <a:off x="660141" y="1972651"/>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the purpose of *</a:t>
            </a:r>
            <a:r>
              <a:rPr lang="en-IN" sz="2400" b="1" i="0" dirty="0" err="1">
                <a:solidFill>
                  <a:srgbClr val="FF0000"/>
                </a:solidFill>
                <a:effectLst/>
                <a:latin typeface="Consolas" panose="020B0609020204030204" pitchFamily="49" charset="0"/>
              </a:rPr>
              <a:t>ngFor</a:t>
            </a:r>
            <a:r>
              <a:rPr lang="en-IN" sz="2400" b="1" i="0" dirty="0">
                <a:solidFill>
                  <a:srgbClr val="FF0000"/>
                </a:solidFill>
                <a:effectLst/>
                <a:latin typeface="Consolas" panose="020B0609020204030204" pitchFamily="49" charset="0"/>
              </a:rPr>
              <a:t> ?</a:t>
            </a:r>
            <a:endParaRPr lang="en-IN" sz="2400" i="0" dirty="0">
              <a:solidFill>
                <a:srgbClr val="FF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4EEC6500-8991-BCD9-5D42-84EB92F3C1F7}"/>
              </a:ext>
            </a:extLst>
          </p:cNvPr>
          <p:cNvSpPr txBox="1"/>
          <p:nvPr/>
        </p:nvSpPr>
        <p:spPr>
          <a:xfrm>
            <a:off x="802434" y="2537454"/>
            <a:ext cx="11389566" cy="400110"/>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a:t>
            </a:r>
            <a:r>
              <a:rPr lang="en-IN" sz="2000" i="0" dirty="0" err="1">
                <a:solidFill>
                  <a:srgbClr val="111111"/>
                </a:solidFill>
                <a:effectLst/>
                <a:latin typeface="Consolas" panose="020B0609020204030204" pitchFamily="49" charset="0"/>
              </a:rPr>
              <a:t>ngFor</a:t>
            </a:r>
            <a:r>
              <a:rPr lang="en-IN" sz="2000" i="0" dirty="0">
                <a:solidFill>
                  <a:srgbClr val="111111"/>
                </a:solidFill>
                <a:effectLst/>
                <a:latin typeface="Consolas" panose="020B0609020204030204" pitchFamily="49" charset="0"/>
              </a:rPr>
              <a:t> is a structural directive used to display each item of list</a:t>
            </a:r>
          </a:p>
        </p:txBody>
      </p:sp>
      <p:sp>
        <p:nvSpPr>
          <p:cNvPr id="4" name="TextBox 3">
            <a:extLst>
              <a:ext uri="{FF2B5EF4-FFF2-40B4-BE49-F238E27FC236}">
                <a16:creationId xmlns:a16="http://schemas.microsoft.com/office/drawing/2014/main" id="{8F8BFE31-7D8D-2D91-EEFF-0756BE12F801}"/>
              </a:ext>
            </a:extLst>
          </p:cNvPr>
          <p:cNvSpPr txBox="1"/>
          <p:nvPr/>
        </p:nvSpPr>
        <p:spPr>
          <a:xfrm>
            <a:off x="660141" y="3153825"/>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the purpose of *</a:t>
            </a:r>
            <a:r>
              <a:rPr lang="en-IN" sz="2400" b="1" i="0" dirty="0" err="1">
                <a:solidFill>
                  <a:srgbClr val="FF0000"/>
                </a:solidFill>
                <a:effectLst/>
                <a:latin typeface="Consolas" panose="020B0609020204030204" pitchFamily="49" charset="0"/>
              </a:rPr>
              <a:t>ngIf</a:t>
            </a:r>
            <a:r>
              <a:rPr lang="en-IN" sz="2400" b="1" i="0" dirty="0">
                <a:solidFill>
                  <a:srgbClr val="FF0000"/>
                </a:solidFill>
                <a:effectLst/>
                <a:latin typeface="Consolas" panose="020B0609020204030204" pitchFamily="49" charset="0"/>
              </a:rPr>
              <a:t> ?</a:t>
            </a:r>
            <a:endParaRPr lang="en-IN" sz="2400" i="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21FE842-0055-33FE-EC48-2D0AB7DF3389}"/>
              </a:ext>
            </a:extLst>
          </p:cNvPr>
          <p:cNvSpPr txBox="1"/>
          <p:nvPr/>
        </p:nvSpPr>
        <p:spPr>
          <a:xfrm>
            <a:off x="807099" y="3831751"/>
            <a:ext cx="11389566" cy="400110"/>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a:t>
            </a:r>
            <a:r>
              <a:rPr lang="en-IN" sz="2000" i="0" dirty="0" err="1">
                <a:solidFill>
                  <a:srgbClr val="111111"/>
                </a:solidFill>
                <a:effectLst/>
                <a:latin typeface="Consolas" panose="020B0609020204030204" pitchFamily="49" charset="0"/>
              </a:rPr>
              <a:t>ngIf</a:t>
            </a:r>
            <a:r>
              <a:rPr lang="en-IN" sz="2000" i="0" dirty="0">
                <a:solidFill>
                  <a:srgbClr val="111111"/>
                </a:solidFill>
                <a:effectLst/>
                <a:latin typeface="Consolas" panose="020B0609020204030204" pitchFamily="49" charset="0"/>
              </a:rPr>
              <a:t> is a structural directive used to display some data based on condition</a:t>
            </a:r>
          </a:p>
        </p:txBody>
      </p:sp>
      <p:sp>
        <p:nvSpPr>
          <p:cNvPr id="6" name="TextBox 5">
            <a:extLst>
              <a:ext uri="{FF2B5EF4-FFF2-40B4-BE49-F238E27FC236}">
                <a16:creationId xmlns:a16="http://schemas.microsoft.com/office/drawing/2014/main" id="{70ABB68C-B2F5-0944-DB52-FBB542FB7C70}"/>
              </a:ext>
            </a:extLst>
          </p:cNvPr>
          <p:cNvSpPr txBox="1"/>
          <p:nvPr/>
        </p:nvSpPr>
        <p:spPr>
          <a:xfrm>
            <a:off x="674137" y="4378521"/>
            <a:ext cx="8917732"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happens if we use script tag in template?</a:t>
            </a:r>
            <a:endParaRPr lang="en-IN" sz="2400" i="0" dirty="0">
              <a:solidFill>
                <a:srgbClr val="FF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D50C2A-76BA-B3AB-DC1F-84CA8AD4CA93}"/>
              </a:ext>
            </a:extLst>
          </p:cNvPr>
          <p:cNvSpPr txBox="1"/>
          <p:nvPr/>
        </p:nvSpPr>
        <p:spPr>
          <a:xfrm>
            <a:off x="802434" y="5019282"/>
            <a:ext cx="11389566" cy="707886"/>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Angular recognizes it as unsafe and removes script tag. Eliminate risk of script Injection </a:t>
            </a:r>
          </a:p>
        </p:txBody>
      </p:sp>
    </p:spTree>
    <p:extLst>
      <p:ext uri="{BB962C8B-B14F-4D97-AF65-F5344CB8AC3E}">
        <p14:creationId xmlns:p14="http://schemas.microsoft.com/office/powerpoint/2010/main" val="3232473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 </a:t>
            </a:r>
            <a:r>
              <a:rPr lang="en-IN" sz="2400" b="1" dirty="0">
                <a:solidFill>
                  <a:srgbClr val="FF0000"/>
                </a:solidFill>
                <a:latin typeface="Consolas" panose="020B0609020204030204" pitchFamily="49" charset="0"/>
              </a:rPr>
              <a:t>Interpolation</a:t>
            </a:r>
            <a:r>
              <a:rPr lang="en-IN" sz="2400" b="1" i="0" dirty="0">
                <a:solidFill>
                  <a:srgbClr val="FF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1938992"/>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Interpolation is a way to display dynamic data from components TypeScript code to HTML templates. </a:t>
            </a:r>
            <a:r>
              <a:rPr lang="en-US" sz="2000" dirty="0">
                <a:solidFill>
                  <a:srgbClr val="111111"/>
                </a:solidFill>
                <a:latin typeface="Consolas" panose="020B0609020204030204" pitchFamily="49" charset="0"/>
              </a:rPr>
              <a:t>You use double curly braces {{ }} to insert variables, properties, or expressions from your component into the HTML. When your app runs, Angular fills in these placeholders with the actual values from your component, making your web page show the right information based on what's happening in your app</a:t>
            </a:r>
            <a:endParaRPr lang="en-IN" sz="2000" i="0" dirty="0">
              <a:solidFill>
                <a:srgbClr val="11111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8F8BFE31-7D8D-2D91-EEFF-0756BE12F801}"/>
              </a:ext>
            </a:extLst>
          </p:cNvPr>
          <p:cNvSpPr txBox="1"/>
          <p:nvPr/>
        </p:nvSpPr>
        <p:spPr>
          <a:xfrm>
            <a:off x="660141" y="3153825"/>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template expression?</a:t>
            </a:r>
            <a:endParaRPr lang="en-IN" sz="2400" i="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921FE842-0055-33FE-EC48-2D0AB7DF3389}"/>
              </a:ext>
            </a:extLst>
          </p:cNvPr>
          <p:cNvSpPr txBox="1"/>
          <p:nvPr/>
        </p:nvSpPr>
        <p:spPr>
          <a:xfrm>
            <a:off x="807099" y="3831751"/>
            <a:ext cx="11389566" cy="707886"/>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Its JS snippet of code which evaluates to value. e.g.{{username}}</a:t>
            </a:r>
          </a:p>
          <a:p>
            <a:pPr algn="l"/>
            <a:r>
              <a:rPr lang="en-IN" sz="2000" dirty="0">
                <a:solidFill>
                  <a:srgbClr val="111111"/>
                </a:solidFill>
                <a:latin typeface="Consolas" panose="020B0609020204030204" pitchFamily="49" charset="0"/>
              </a:rPr>
              <a:t>Should not change state of Application [ cannot use =, ; etc. ]</a:t>
            </a:r>
            <a:endParaRPr lang="en-IN" sz="2000" i="0" dirty="0">
              <a:solidFill>
                <a:srgbClr val="111111"/>
              </a:solidFill>
              <a:effectLst/>
              <a:latin typeface="Consolas" panose="020B0609020204030204" pitchFamily="49" charset="0"/>
            </a:endParaRPr>
          </a:p>
        </p:txBody>
      </p:sp>
      <p:sp>
        <p:nvSpPr>
          <p:cNvPr id="6" name="TextBox 5">
            <a:extLst>
              <a:ext uri="{FF2B5EF4-FFF2-40B4-BE49-F238E27FC236}">
                <a16:creationId xmlns:a16="http://schemas.microsoft.com/office/drawing/2014/main" id="{70ABB68C-B2F5-0944-DB52-FBB542FB7C70}"/>
              </a:ext>
            </a:extLst>
          </p:cNvPr>
          <p:cNvSpPr txBox="1"/>
          <p:nvPr/>
        </p:nvSpPr>
        <p:spPr>
          <a:xfrm>
            <a:off x="734786" y="4755898"/>
            <a:ext cx="8917732"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template Statement ?</a:t>
            </a:r>
            <a:endParaRPr lang="en-IN" sz="2400" i="0" dirty="0">
              <a:solidFill>
                <a:srgbClr val="FF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0D50C2A-76BA-B3AB-DC1F-84CA8AD4CA93}"/>
              </a:ext>
            </a:extLst>
          </p:cNvPr>
          <p:cNvSpPr txBox="1"/>
          <p:nvPr/>
        </p:nvSpPr>
        <p:spPr>
          <a:xfrm>
            <a:off x="660141" y="5445567"/>
            <a:ext cx="11389566" cy="707886"/>
          </a:xfrm>
          <a:prstGeom prst="rect">
            <a:avLst/>
          </a:prstGeom>
          <a:noFill/>
        </p:spPr>
        <p:txBody>
          <a:bodyPr wrap="square">
            <a:spAutoFit/>
          </a:bodyPr>
          <a:lstStyle/>
          <a:p>
            <a:pPr algn="l"/>
            <a:r>
              <a:rPr lang="en-IN" sz="2000" i="0" dirty="0">
                <a:solidFill>
                  <a:srgbClr val="111111"/>
                </a:solidFill>
                <a:effectLst/>
                <a:latin typeface="Consolas" panose="020B0609020204030204" pitchFamily="49" charset="0"/>
              </a:rPr>
              <a:t>Template statement refers to event Binding. Template statements are a way to link user actions in the HTML template to corresponding methods </a:t>
            </a:r>
          </a:p>
        </p:txBody>
      </p:sp>
    </p:spTree>
    <p:extLst>
      <p:ext uri="{BB962C8B-B14F-4D97-AF65-F5344CB8AC3E}">
        <p14:creationId xmlns:p14="http://schemas.microsoft.com/office/powerpoint/2010/main" val="17093529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Data Binding Types</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1323439"/>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Source to View		Interpolation / Property Binding </a:t>
            </a:r>
          </a:p>
          <a:p>
            <a:pPr algn="l"/>
            <a:r>
              <a:rPr lang="en-IN" sz="2000" i="0" dirty="0">
                <a:solidFill>
                  <a:srgbClr val="111111"/>
                </a:solidFill>
                <a:effectLst/>
                <a:latin typeface="Consolas" panose="020B0609020204030204" pitchFamily="49" charset="0"/>
              </a:rPr>
              <a:t>View to S</a:t>
            </a:r>
            <a:r>
              <a:rPr lang="en-IN" sz="2000" dirty="0">
                <a:solidFill>
                  <a:srgbClr val="111111"/>
                </a:solidFill>
                <a:latin typeface="Consolas" panose="020B0609020204030204" pitchFamily="49" charset="0"/>
              </a:rPr>
              <a:t>ource		Event Binding</a:t>
            </a:r>
          </a:p>
          <a:p>
            <a:pPr algn="l"/>
            <a:r>
              <a:rPr lang="en-IN" sz="2000" i="0" dirty="0">
                <a:solidFill>
                  <a:srgbClr val="111111"/>
                </a:solidFill>
                <a:effectLst/>
                <a:latin typeface="Consolas" panose="020B0609020204030204" pitchFamily="49" charset="0"/>
              </a:rPr>
              <a:t>Two-wa</a:t>
            </a:r>
            <a:r>
              <a:rPr lang="en-IN" sz="2000" dirty="0">
                <a:solidFill>
                  <a:srgbClr val="111111"/>
                </a:solidFill>
                <a:latin typeface="Consolas" panose="020B0609020204030204" pitchFamily="49" charset="0"/>
              </a:rPr>
              <a:t>y			[(target)] = “exp”		Two Way Binding</a:t>
            </a:r>
          </a:p>
          <a:p>
            <a:pPr algn="l"/>
            <a:r>
              <a:rPr lang="en-IN" sz="2000" i="0" dirty="0">
                <a:solidFill>
                  <a:srgbClr val="111111"/>
                </a:solidFill>
                <a:effectLst/>
                <a:latin typeface="Consolas" panose="020B0609020204030204" pitchFamily="49" charset="0"/>
              </a:rPr>
              <a:t>				e.g. Text Box text printing</a:t>
            </a:r>
          </a:p>
        </p:txBody>
      </p:sp>
      <p:sp>
        <p:nvSpPr>
          <p:cNvPr id="2" name="TextBox 1">
            <a:extLst>
              <a:ext uri="{FF2B5EF4-FFF2-40B4-BE49-F238E27FC236}">
                <a16:creationId xmlns:a16="http://schemas.microsoft.com/office/drawing/2014/main" id="{C404F38E-DD3B-EBE9-6003-617AE099B80C}"/>
              </a:ext>
            </a:extLst>
          </p:cNvPr>
          <p:cNvSpPr txBox="1"/>
          <p:nvPr/>
        </p:nvSpPr>
        <p:spPr>
          <a:xfrm>
            <a:off x="660141" y="2967335"/>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are Pipes?</a:t>
            </a:r>
          </a:p>
        </p:txBody>
      </p:sp>
      <p:sp>
        <p:nvSpPr>
          <p:cNvPr id="3" name="TextBox 2">
            <a:extLst>
              <a:ext uri="{FF2B5EF4-FFF2-40B4-BE49-F238E27FC236}">
                <a16:creationId xmlns:a16="http://schemas.microsoft.com/office/drawing/2014/main" id="{089F6202-0849-424F-830F-B309287A76C7}"/>
              </a:ext>
            </a:extLst>
          </p:cNvPr>
          <p:cNvSpPr txBox="1"/>
          <p:nvPr/>
        </p:nvSpPr>
        <p:spPr>
          <a:xfrm>
            <a:off x="660141" y="3580866"/>
            <a:ext cx="11389566" cy="707886"/>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Pipes are simple functions that use template expressions to accept data as input and transform in into desired output</a:t>
            </a:r>
            <a:endParaRPr lang="en-IN" sz="2000" i="0" dirty="0">
              <a:solidFill>
                <a:srgbClr val="111111"/>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741AA41F-7D44-CBDA-AC2F-27C82AC65D6E}"/>
              </a:ext>
            </a:extLst>
          </p:cNvPr>
          <p:cNvSpPr txBox="1"/>
          <p:nvPr/>
        </p:nvSpPr>
        <p:spPr>
          <a:xfrm>
            <a:off x="660141" y="4627937"/>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Parameterized Pipe ?</a:t>
            </a:r>
          </a:p>
        </p:txBody>
      </p:sp>
      <p:sp>
        <p:nvSpPr>
          <p:cNvPr id="11" name="TextBox 10">
            <a:extLst>
              <a:ext uri="{FF2B5EF4-FFF2-40B4-BE49-F238E27FC236}">
                <a16:creationId xmlns:a16="http://schemas.microsoft.com/office/drawing/2014/main" id="{E39B8050-6580-967E-C111-459F11E57BFD}"/>
              </a:ext>
            </a:extLst>
          </p:cNvPr>
          <p:cNvSpPr txBox="1"/>
          <p:nvPr/>
        </p:nvSpPr>
        <p:spPr>
          <a:xfrm>
            <a:off x="660141" y="5216833"/>
            <a:ext cx="11389566" cy="400110"/>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A pipe can accept any number of parameters to tune output</a:t>
            </a:r>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23188354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Steps to create Custom Pipe</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1938992"/>
          </a:xfrm>
          <a:prstGeom prst="rect">
            <a:avLst/>
          </a:prstGeom>
          <a:noFill/>
        </p:spPr>
        <p:txBody>
          <a:bodyPr wrap="square">
            <a:spAutoFit/>
          </a:bodyPr>
          <a:lstStyle/>
          <a:p>
            <a:pPr marL="457200" indent="-457200" algn="l">
              <a:buAutoNum type="arabicPeriod"/>
            </a:pPr>
            <a:r>
              <a:rPr lang="en-IN" sz="2000" dirty="0">
                <a:solidFill>
                  <a:srgbClr val="111111"/>
                </a:solidFill>
                <a:latin typeface="Consolas" panose="020B0609020204030204" pitchFamily="49" charset="0"/>
              </a:rPr>
              <a:t>Create a Pipe class . Decorate class with @Pipe decorator</a:t>
            </a:r>
          </a:p>
          <a:p>
            <a:pPr marL="457200" indent="-457200" algn="l">
              <a:buAutoNum type="arabicPeriod"/>
            </a:pPr>
            <a:r>
              <a:rPr lang="en-IN" sz="2000" i="0" dirty="0">
                <a:solidFill>
                  <a:srgbClr val="111111"/>
                </a:solidFill>
                <a:effectLst/>
                <a:latin typeface="Consolas" panose="020B0609020204030204" pitchFamily="49" charset="0"/>
              </a:rPr>
              <a:t>Give a name to pipe using name meta data of the @Pipe decorator</a:t>
            </a:r>
          </a:p>
          <a:p>
            <a:pPr marL="457200" indent="-457200" algn="l">
              <a:buAutoNum type="arabicPeriod"/>
            </a:pPr>
            <a:r>
              <a:rPr lang="en-IN" sz="2000" dirty="0">
                <a:solidFill>
                  <a:srgbClr val="111111"/>
                </a:solidFill>
                <a:latin typeface="Consolas" panose="020B0609020204030204" pitchFamily="49" charset="0"/>
              </a:rPr>
              <a:t>Pipe class must implement </a:t>
            </a:r>
            <a:r>
              <a:rPr lang="en-IN" sz="2000" dirty="0" err="1">
                <a:solidFill>
                  <a:srgbClr val="111111"/>
                </a:solidFill>
                <a:latin typeface="Consolas" panose="020B0609020204030204" pitchFamily="49" charset="0"/>
              </a:rPr>
              <a:t>PipeTransform</a:t>
            </a:r>
            <a:r>
              <a:rPr lang="en-IN" sz="2000" dirty="0">
                <a:solidFill>
                  <a:srgbClr val="111111"/>
                </a:solidFill>
                <a:latin typeface="Consolas" panose="020B0609020204030204" pitchFamily="49" charset="0"/>
              </a:rPr>
              <a:t> Interface. Interface contains only one method i.e. transform</a:t>
            </a:r>
          </a:p>
          <a:p>
            <a:pPr marL="457200" indent="-457200" algn="l">
              <a:buAutoNum type="arabicPeriod"/>
            </a:pPr>
            <a:r>
              <a:rPr lang="en-IN" sz="2000" i="0" dirty="0">
                <a:solidFill>
                  <a:srgbClr val="111111"/>
                </a:solidFill>
                <a:effectLst/>
                <a:latin typeface="Consolas" panose="020B0609020204030204" pitchFamily="49" charset="0"/>
              </a:rPr>
              <a:t>The f</a:t>
            </a:r>
            <a:r>
              <a:rPr lang="en-IN" sz="2000" dirty="0">
                <a:solidFill>
                  <a:srgbClr val="111111"/>
                </a:solidFill>
                <a:latin typeface="Consolas" panose="020B0609020204030204" pitchFamily="49" charset="0"/>
              </a:rPr>
              <a:t>irst parameter of transform method is a value to be transferred. Transform method must transform value and return result</a:t>
            </a:r>
            <a:endParaRPr lang="en-IN" sz="2000" i="0" dirty="0">
              <a:solidFill>
                <a:srgbClr val="11111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0EDD417-30C5-F20B-BE6A-976802F74C51}"/>
              </a:ext>
            </a:extLst>
          </p:cNvPr>
          <p:cNvSpPr txBox="1"/>
          <p:nvPr/>
        </p:nvSpPr>
        <p:spPr>
          <a:xfrm>
            <a:off x="660140" y="3429000"/>
            <a:ext cx="11199067" cy="2677656"/>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Impure Pipe ?</a:t>
            </a:r>
          </a:p>
          <a:p>
            <a:pPr algn="l"/>
            <a:endParaRPr lang="en-IN" sz="2400" dirty="0">
              <a:solidFill>
                <a:srgbClr val="000000"/>
              </a:solidFill>
              <a:latin typeface="Consolas" panose="020B0609020204030204" pitchFamily="49" charset="0"/>
            </a:endParaRPr>
          </a:p>
          <a:p>
            <a:pPr algn="l"/>
            <a:r>
              <a:rPr lang="en-IN" sz="2400" i="0" dirty="0">
                <a:solidFill>
                  <a:srgbClr val="000000"/>
                </a:solidFill>
                <a:effectLst/>
                <a:latin typeface="Consolas" panose="020B0609020204030204" pitchFamily="49" charset="0"/>
              </a:rPr>
              <a:t>A pure pipe is only called when Angular detects a change in the value or the parameters passed to a Pipe</a:t>
            </a:r>
          </a:p>
          <a:p>
            <a:pPr algn="l"/>
            <a:endParaRPr lang="en-IN" sz="2400" dirty="0">
              <a:solidFill>
                <a:srgbClr val="000000"/>
              </a:solidFill>
              <a:latin typeface="Consolas" panose="020B0609020204030204" pitchFamily="49" charset="0"/>
            </a:endParaRPr>
          </a:p>
          <a:p>
            <a:pPr algn="l"/>
            <a:r>
              <a:rPr lang="en-IN" sz="2400" i="0" dirty="0">
                <a:solidFill>
                  <a:srgbClr val="000000"/>
                </a:solidFill>
                <a:effectLst/>
                <a:latin typeface="Consolas" panose="020B0609020204030204" pitchFamily="49" charset="0"/>
              </a:rPr>
              <a:t>An Impure pipe is called for every change detection cycle no matter whether the value or parameters changes</a:t>
            </a:r>
          </a:p>
        </p:txBody>
      </p:sp>
    </p:spTree>
    <p:extLst>
      <p:ext uri="{BB962C8B-B14F-4D97-AF65-F5344CB8AC3E}">
        <p14:creationId xmlns:p14="http://schemas.microsoft.com/office/powerpoint/2010/main" val="1961830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t>
            </a:r>
            <a:r>
              <a:rPr lang="en-IN" sz="2400" b="1" i="0" dirty="0" err="1">
                <a:solidFill>
                  <a:srgbClr val="FF0000"/>
                </a:solidFill>
                <a:effectLst/>
                <a:latin typeface="Consolas" panose="020B0609020204030204" pitchFamily="49" charset="0"/>
              </a:rPr>
              <a:t>Bootstraping</a:t>
            </a:r>
            <a:r>
              <a:rPr lang="en-IN" sz="2400" b="1" i="0" dirty="0">
                <a:solidFill>
                  <a:srgbClr val="FF0000"/>
                </a:solidFill>
                <a:effectLst/>
                <a:latin typeface="Consolas" panose="020B0609020204030204" pitchFamily="49" charset="0"/>
              </a:rPr>
              <a:t> Module ?</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1323439"/>
          </a:xfrm>
          <a:prstGeom prst="rect">
            <a:avLst/>
          </a:prstGeom>
          <a:noFill/>
        </p:spPr>
        <p:txBody>
          <a:bodyPr wrap="square">
            <a:spAutoFit/>
          </a:bodyPr>
          <a:lstStyle/>
          <a:p>
            <a:pPr algn="l"/>
            <a:r>
              <a:rPr lang="en-IN" sz="2000" dirty="0">
                <a:solidFill>
                  <a:srgbClr val="111111"/>
                </a:solidFill>
                <a:latin typeface="Consolas" panose="020B0609020204030204" pitchFamily="49" charset="0"/>
              </a:rPr>
              <a:t>Every application has at least one Angular Module, the root module that you bootstrap  to launch the application is called bootstrapping Module</a:t>
            </a:r>
          </a:p>
          <a:p>
            <a:pPr algn="l"/>
            <a:endParaRPr lang="en-IN" sz="2000" dirty="0">
              <a:solidFill>
                <a:srgbClr val="111111"/>
              </a:solidFill>
              <a:latin typeface="Consolas" panose="020B0609020204030204" pitchFamily="49" charset="0"/>
            </a:endParaRPr>
          </a:p>
          <a:p>
            <a:pPr algn="l"/>
            <a:r>
              <a:rPr lang="en-IN" sz="2000" i="0" dirty="0">
                <a:solidFill>
                  <a:srgbClr val="111111"/>
                </a:solidFill>
                <a:effectLst/>
                <a:latin typeface="Consolas" panose="020B0609020204030204" pitchFamily="49" charset="0"/>
              </a:rPr>
              <a:t>It is commonly </a:t>
            </a:r>
            <a:r>
              <a:rPr lang="en-IN" sz="2000" dirty="0">
                <a:solidFill>
                  <a:srgbClr val="111111"/>
                </a:solidFill>
                <a:latin typeface="Consolas" panose="020B0609020204030204" pitchFamily="49" charset="0"/>
              </a:rPr>
              <a:t>known as </a:t>
            </a:r>
            <a:r>
              <a:rPr lang="en-IN" sz="2000" dirty="0" err="1">
                <a:solidFill>
                  <a:srgbClr val="111111"/>
                </a:solidFill>
                <a:latin typeface="Consolas" panose="020B0609020204030204" pitchFamily="49" charset="0"/>
              </a:rPr>
              <a:t>AppModule</a:t>
            </a:r>
            <a:endParaRPr lang="en-IN" sz="2000" i="0" dirty="0">
              <a:solidFill>
                <a:srgbClr val="11111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0EDD417-30C5-F20B-BE6A-976802F74C51}"/>
              </a:ext>
            </a:extLst>
          </p:cNvPr>
          <p:cNvSpPr txBox="1"/>
          <p:nvPr/>
        </p:nvSpPr>
        <p:spPr>
          <a:xfrm>
            <a:off x="660140" y="3429000"/>
            <a:ext cx="11199067" cy="2677656"/>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Impure Pipe ?</a:t>
            </a:r>
          </a:p>
          <a:p>
            <a:pPr algn="l"/>
            <a:endParaRPr lang="en-IN" sz="2400" dirty="0">
              <a:solidFill>
                <a:srgbClr val="000000"/>
              </a:solidFill>
              <a:latin typeface="Consolas" panose="020B0609020204030204" pitchFamily="49" charset="0"/>
            </a:endParaRPr>
          </a:p>
          <a:p>
            <a:pPr algn="l"/>
            <a:r>
              <a:rPr lang="en-IN" sz="2400" i="0" dirty="0">
                <a:solidFill>
                  <a:srgbClr val="000000"/>
                </a:solidFill>
                <a:effectLst/>
                <a:latin typeface="Consolas" panose="020B0609020204030204" pitchFamily="49" charset="0"/>
              </a:rPr>
              <a:t>A pure pipe is only called when Angular detects a change in the value or the parameters passed to a Pipe</a:t>
            </a:r>
          </a:p>
          <a:p>
            <a:pPr algn="l"/>
            <a:endParaRPr lang="en-IN" sz="2400" dirty="0">
              <a:solidFill>
                <a:srgbClr val="000000"/>
              </a:solidFill>
              <a:latin typeface="Consolas" panose="020B0609020204030204" pitchFamily="49" charset="0"/>
            </a:endParaRPr>
          </a:p>
          <a:p>
            <a:pPr algn="l"/>
            <a:r>
              <a:rPr lang="en-IN" sz="2400" i="0" dirty="0">
                <a:solidFill>
                  <a:srgbClr val="000000"/>
                </a:solidFill>
                <a:effectLst/>
                <a:latin typeface="Consolas" panose="020B0609020204030204" pitchFamily="49" charset="0"/>
              </a:rPr>
              <a:t>An Impure pipe is called for every change detection cycle no matter whether the value or parameters changes</a:t>
            </a:r>
          </a:p>
        </p:txBody>
      </p:sp>
    </p:spTree>
    <p:extLst>
      <p:ext uri="{BB962C8B-B14F-4D97-AF65-F5344CB8AC3E}">
        <p14:creationId xmlns:p14="http://schemas.microsoft.com/office/powerpoint/2010/main" val="2707444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52231" y="13724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Observable</a:t>
            </a:r>
          </a:p>
        </p:txBody>
      </p:sp>
      <p:sp>
        <p:nvSpPr>
          <p:cNvPr id="8" name="TextBox 7">
            <a:extLst>
              <a:ext uri="{FF2B5EF4-FFF2-40B4-BE49-F238E27FC236}">
                <a16:creationId xmlns:a16="http://schemas.microsoft.com/office/drawing/2014/main" id="{CE266031-9678-3835-E03C-FDAD25656E34}"/>
              </a:ext>
            </a:extLst>
          </p:cNvPr>
          <p:cNvSpPr txBox="1"/>
          <p:nvPr/>
        </p:nvSpPr>
        <p:spPr>
          <a:xfrm>
            <a:off x="576165" y="598905"/>
            <a:ext cx="11389566" cy="6555641"/>
          </a:xfrm>
          <a:prstGeom prst="rect">
            <a:avLst/>
          </a:prstGeom>
          <a:noFill/>
        </p:spPr>
        <p:txBody>
          <a:bodyPr wrap="square">
            <a:spAutoFit/>
          </a:bodyPr>
          <a:lstStyle/>
          <a:p>
            <a:pPr marL="342900" indent="-342900" algn="l">
              <a:buFont typeface="Arial" panose="020B0604020202020204" pitchFamily="34" charset="0"/>
              <a:buChar char="•"/>
            </a:pPr>
            <a:r>
              <a:rPr lang="en-IN" sz="2000" dirty="0">
                <a:solidFill>
                  <a:srgbClr val="111111"/>
                </a:solidFill>
                <a:latin typeface="Consolas" panose="020B0609020204030204" pitchFamily="49" charset="0"/>
              </a:rPr>
              <a:t>A </a:t>
            </a:r>
            <a:r>
              <a:rPr lang="en-IN" sz="2000" dirty="0">
                <a:solidFill>
                  <a:srgbClr val="4336F4"/>
                </a:solidFill>
                <a:latin typeface="Consolas" panose="020B0609020204030204" pitchFamily="49" charset="0"/>
              </a:rPr>
              <a:t>DataStream</a:t>
            </a:r>
            <a:r>
              <a:rPr lang="en-IN" sz="2000" dirty="0">
                <a:solidFill>
                  <a:srgbClr val="111111"/>
                </a:solidFill>
                <a:latin typeface="Consolas" panose="020B0609020204030204" pitchFamily="49" charset="0"/>
              </a:rPr>
              <a:t> is the data that arrives over time</a:t>
            </a:r>
          </a:p>
          <a:p>
            <a:pPr marL="342900" indent="-342900" algn="l">
              <a:buFont typeface="Arial" panose="020B0604020202020204" pitchFamily="34" charset="0"/>
              <a:buChar char="•"/>
            </a:pP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IN" sz="2000" dirty="0">
                <a:solidFill>
                  <a:srgbClr val="4336F4"/>
                </a:solidFill>
                <a:latin typeface="Consolas" panose="020B0609020204030204" pitchFamily="49" charset="0"/>
              </a:rPr>
              <a:t>Reactive Programming </a:t>
            </a:r>
            <a:r>
              <a:rPr lang="en-IN" sz="2000" dirty="0">
                <a:solidFill>
                  <a:srgbClr val="111111"/>
                </a:solidFill>
                <a:latin typeface="Consolas" panose="020B0609020204030204" pitchFamily="49" charset="0"/>
              </a:rPr>
              <a:t>is about creating stream, emitting values, error or complete signals. Manipulating, transferring or doing something useful with DataStream</a:t>
            </a:r>
          </a:p>
          <a:p>
            <a:pPr marL="342900" indent="-342900" algn="l">
              <a:buFont typeface="Arial" panose="020B0604020202020204" pitchFamily="34" charset="0"/>
              <a:buChar char="•"/>
            </a:pP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IN" sz="2000" dirty="0" err="1">
                <a:solidFill>
                  <a:srgbClr val="4336F4"/>
                </a:solidFill>
                <a:latin typeface="Consolas" panose="020B0609020204030204" pitchFamily="49" charset="0"/>
              </a:rPr>
              <a:t>RxJS</a:t>
            </a:r>
            <a:r>
              <a:rPr lang="en-IN" sz="2000" dirty="0">
                <a:solidFill>
                  <a:srgbClr val="4336F4"/>
                </a:solidFill>
                <a:latin typeface="Consolas" panose="020B0609020204030204" pitchFamily="49" charset="0"/>
              </a:rPr>
              <a:t> </a:t>
            </a:r>
            <a:r>
              <a:rPr lang="en-IN" sz="2000" dirty="0">
                <a:solidFill>
                  <a:srgbClr val="111111"/>
                </a:solidFill>
                <a:latin typeface="Consolas" panose="020B0609020204030204" pitchFamily="49" charset="0"/>
              </a:rPr>
              <a:t>[ Reactive Extension JS ]	is a JS lib used for asynchronous Data Streams</a:t>
            </a:r>
          </a:p>
          <a:p>
            <a:pPr marL="342900" indent="-342900" algn="l">
              <a:buFont typeface="Arial" panose="020B0604020202020204" pitchFamily="34" charset="0"/>
              <a:buChar char="•"/>
            </a:pP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IN" sz="2000" dirty="0">
                <a:solidFill>
                  <a:srgbClr val="111111"/>
                </a:solidFill>
                <a:latin typeface="Consolas" panose="020B0609020204030204" pitchFamily="49" charset="0"/>
              </a:rPr>
              <a:t>Reactive Programming examples – reacting to http request, value changes/ status changes in html forms etc.</a:t>
            </a:r>
          </a:p>
          <a:p>
            <a:pPr marL="342900" indent="-342900" algn="l">
              <a:buFont typeface="Arial" panose="020B0604020202020204" pitchFamily="34" charset="0"/>
              <a:buChar char="•"/>
            </a:pP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IN" sz="2000" dirty="0">
                <a:solidFill>
                  <a:srgbClr val="111111"/>
                </a:solidFill>
                <a:latin typeface="Consolas" panose="020B0609020204030204" pitchFamily="49" charset="0"/>
              </a:rPr>
              <a:t>RXJS has two main players : Observable / Observers[subscribers]</a:t>
            </a:r>
          </a:p>
          <a:p>
            <a:pPr marL="342900" indent="-342900" algn="l">
              <a:buFont typeface="Arial" panose="020B0604020202020204" pitchFamily="34" charset="0"/>
              <a:buChar char="•"/>
            </a:pP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IN" sz="2000" dirty="0">
                <a:solidFill>
                  <a:srgbClr val="111111"/>
                </a:solidFill>
                <a:latin typeface="Consolas" panose="020B0609020204030204" pitchFamily="49" charset="0"/>
              </a:rPr>
              <a:t>Observable is a function that converts the ordinary data stream into an observable one so it acts like a wrapper around ordinary stream</a:t>
            </a:r>
          </a:p>
          <a:p>
            <a:pPr marL="342900" indent="-342900" algn="l">
              <a:buFont typeface="Arial" panose="020B0604020202020204" pitchFamily="34" charset="0"/>
              <a:buChar char="•"/>
            </a:pP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In Angular, an Observable is a powerful tool </a:t>
            </a:r>
            <a:r>
              <a:rPr lang="en-US" sz="2000" dirty="0">
                <a:solidFill>
                  <a:srgbClr val="4336F4"/>
                </a:solidFill>
                <a:latin typeface="Consolas" panose="020B0609020204030204" pitchFamily="49" charset="0"/>
              </a:rPr>
              <a:t>used for handling asynchronous operations and managing streams of data</a:t>
            </a:r>
            <a:r>
              <a:rPr lang="en-US" sz="2000" dirty="0">
                <a:solidFill>
                  <a:srgbClr val="111111"/>
                </a:solidFill>
                <a:latin typeface="Consolas" panose="020B0609020204030204" pitchFamily="49" charset="0"/>
              </a:rPr>
              <a:t>. It's part of the </a:t>
            </a:r>
            <a:r>
              <a:rPr lang="en-US" sz="2000" dirty="0" err="1">
                <a:solidFill>
                  <a:srgbClr val="111111"/>
                </a:solidFill>
                <a:latin typeface="Consolas" panose="020B0609020204030204" pitchFamily="49" charset="0"/>
              </a:rPr>
              <a:t>RxJS</a:t>
            </a:r>
            <a:r>
              <a:rPr lang="en-US" sz="2000" dirty="0">
                <a:solidFill>
                  <a:srgbClr val="111111"/>
                </a:solidFill>
                <a:latin typeface="Consolas" panose="020B0609020204030204" pitchFamily="49" charset="0"/>
              </a:rPr>
              <a:t> (Reactive Extensions for JavaScript) library, which is widely used in Angular applications for reactive programming.</a:t>
            </a:r>
            <a:endParaRPr lang="en-IN" sz="2000" dirty="0">
              <a:solidFill>
                <a:srgbClr val="111111"/>
              </a:solidFill>
              <a:latin typeface="Consolas" panose="020B0609020204030204" pitchFamily="49" charset="0"/>
            </a:endParaRPr>
          </a:p>
          <a:p>
            <a:pPr marL="342900" indent="-342900" algn="l">
              <a:buFont typeface="Arial" panose="020B0604020202020204" pitchFamily="34" charset="0"/>
              <a:buChar char="•"/>
            </a:pPr>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265105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Cross Platform</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479500" y="1080921"/>
            <a:ext cx="11566320" cy="4893647"/>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Angular applications can run on different platforms: </a:t>
            </a:r>
            <a:r>
              <a:rPr lang="en-US" sz="2400" b="1" dirty="0">
                <a:solidFill>
                  <a:srgbClr val="002060"/>
                </a:solidFill>
                <a:latin typeface="Work Sans" pitchFamily="2" charset="0"/>
              </a:rPr>
              <a:t>web, server, desktop, and mobile. </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Angular can run natively only on the web because it is a JavaScript framework. However, it is open-source and is backed by a vast and incredible community that enables the framework to run on the remaining three using the following integrations:</a:t>
            </a:r>
          </a:p>
          <a:p>
            <a:pPr marL="742950" lvl="1" indent="-285750">
              <a:buFont typeface="Arial" panose="020B0604020202020204" pitchFamily="34" charset="0"/>
              <a:buChar char="•"/>
            </a:pPr>
            <a:r>
              <a:rPr lang="en-US" sz="2400" dirty="0">
                <a:solidFill>
                  <a:srgbClr val="002060"/>
                </a:solidFill>
                <a:latin typeface="Work Sans" pitchFamily="2" charset="0"/>
              </a:rPr>
              <a:t>Angular Universal: Renders Angular applications server-side</a:t>
            </a:r>
          </a:p>
          <a:p>
            <a:pPr marL="742950" lvl="1" indent="-285750">
              <a:buFont typeface="Arial" panose="020B0604020202020204" pitchFamily="34" charset="0"/>
              <a:buChar char="•"/>
            </a:pPr>
            <a:r>
              <a:rPr lang="en-US" sz="2400" dirty="0">
                <a:solidFill>
                  <a:srgbClr val="002060"/>
                </a:solidFill>
                <a:latin typeface="Work Sans" pitchFamily="2" charset="0"/>
              </a:rPr>
              <a:t>Angular Service Worker: Enables Angular applications to run as Progressive Web Applications (PWA) that are customizable and can be installed on a desktop environment</a:t>
            </a:r>
          </a:p>
          <a:p>
            <a:pPr lvl="1"/>
            <a:endParaRPr lang="en-US" sz="2400" dirty="0">
              <a:solidFill>
                <a:srgbClr val="002060"/>
              </a:solidFill>
              <a:latin typeface="Work Sans" pitchFamily="2" charset="0"/>
            </a:endParaRPr>
          </a:p>
          <a:p>
            <a:pPr marL="742950" lvl="1" indent="-285750">
              <a:buFont typeface="Arial" panose="020B0604020202020204" pitchFamily="34" charset="0"/>
              <a:buChar char="•"/>
            </a:pPr>
            <a:r>
              <a:rPr lang="en-US" sz="2400" dirty="0">
                <a:solidFill>
                  <a:srgbClr val="002060"/>
                </a:solidFill>
                <a:latin typeface="Work Sans" pitchFamily="2" charset="0"/>
              </a:rPr>
              <a:t>Ionic Framework: Allows us to build mobile applications using Angular</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408862086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352231" y="137240"/>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Observable - ChatGPT</a:t>
            </a:r>
          </a:p>
        </p:txBody>
      </p:sp>
      <p:sp>
        <p:nvSpPr>
          <p:cNvPr id="8" name="TextBox 7">
            <a:extLst>
              <a:ext uri="{FF2B5EF4-FFF2-40B4-BE49-F238E27FC236}">
                <a16:creationId xmlns:a16="http://schemas.microsoft.com/office/drawing/2014/main" id="{CE266031-9678-3835-E03C-FDAD25656E34}"/>
              </a:ext>
            </a:extLst>
          </p:cNvPr>
          <p:cNvSpPr txBox="1"/>
          <p:nvPr/>
        </p:nvSpPr>
        <p:spPr>
          <a:xfrm>
            <a:off x="401217" y="701542"/>
            <a:ext cx="11389566" cy="6247864"/>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Sure, think of an observable as a messenger and an observer as someone who receives messages.</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The observable is like a message sender—it delivers information, such as updates or data, over time. It could be a stream of news updates, a series of numbers, or anything changing regularly.</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The observer, on the other hand, is the receiver—it's someone who's interested in getting those messages. The observer subscribes to the observable, waiting to receive any messages or updates it sends.</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When the observable has something new to share, it sends a message to its observers, and any observer that's subscribed gets that message. Observers can then react or do something based on the information they received.</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So, an observable is like a sender of continuous information, and an observer is like someone eagerly waiting to receive and respond to those updates or messages. This setup allows for a way to handle asynchronous events, manage streams of data, and react to changes over time in programming, especially in frameworks like Angular that use the Observable pattern.</a:t>
            </a:r>
            <a:endParaRPr lang="en-IN" sz="2000" i="0" dirty="0">
              <a:solidFill>
                <a:srgbClr val="111111"/>
              </a:solidFill>
              <a:effectLst/>
              <a:latin typeface="Consolas" panose="020B0609020204030204" pitchFamily="49" charset="0"/>
            </a:endParaRPr>
          </a:p>
        </p:txBody>
      </p:sp>
    </p:spTree>
    <p:extLst>
      <p:ext uri="{BB962C8B-B14F-4D97-AF65-F5344CB8AC3E}">
        <p14:creationId xmlns:p14="http://schemas.microsoft.com/office/powerpoint/2010/main" val="38702563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Http Client ?</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1323439"/>
          </a:xfrm>
          <a:prstGeom prst="rect">
            <a:avLst/>
          </a:prstGeom>
          <a:noFill/>
        </p:spPr>
        <p:txBody>
          <a:bodyPr wrap="square">
            <a:spAutoFit/>
          </a:bodyPr>
          <a:lstStyle/>
          <a:p>
            <a:pPr marL="342900" indent="-342900" algn="l">
              <a:buFont typeface="Arial" panose="020B0604020202020204" pitchFamily="34" charset="0"/>
              <a:buChar char="•"/>
            </a:pPr>
            <a:r>
              <a:rPr lang="en-IN" sz="2000" dirty="0">
                <a:solidFill>
                  <a:srgbClr val="111111"/>
                </a:solidFill>
                <a:latin typeface="Consolas" panose="020B0609020204030204" pitchFamily="49" charset="0"/>
              </a:rPr>
              <a:t>Http Client is an API used to perform http requests like get/post etc.</a:t>
            </a:r>
          </a:p>
          <a:p>
            <a:pPr marL="342900" indent="-342900" algn="l">
              <a:buFont typeface="Arial" panose="020B0604020202020204" pitchFamily="34" charset="0"/>
              <a:buChar char="•"/>
            </a:pPr>
            <a:r>
              <a:rPr lang="en-US" sz="2000" i="0" dirty="0">
                <a:solidFill>
                  <a:srgbClr val="111111"/>
                </a:solidFill>
                <a:effectLst/>
                <a:latin typeface="Consolas" panose="020B0609020204030204" pitchFamily="49" charset="0"/>
              </a:rPr>
              <a:t>This client is available from @angular/common/http package</a:t>
            </a:r>
          </a:p>
          <a:p>
            <a:pPr marL="342900" indent="-342900" algn="l">
              <a:buFont typeface="Arial" panose="020B0604020202020204" pitchFamily="34" charset="0"/>
              <a:buChar char="•"/>
            </a:pPr>
            <a:r>
              <a:rPr lang="en-US" sz="2000" i="0" dirty="0">
                <a:solidFill>
                  <a:srgbClr val="111111"/>
                </a:solidFill>
                <a:effectLst/>
                <a:latin typeface="Consolas" panose="020B0609020204030204" pitchFamily="49" charset="0"/>
              </a:rPr>
              <a:t>The HTTP Client makes use of the </a:t>
            </a:r>
            <a:r>
              <a:rPr lang="en-US" sz="2000" i="0" dirty="0" err="1">
                <a:solidFill>
                  <a:srgbClr val="4336F4"/>
                </a:solidFill>
                <a:effectLst/>
                <a:latin typeface="Consolas" panose="020B0609020204030204" pitchFamily="49" charset="0"/>
              </a:rPr>
              <a:t>RxJs</a:t>
            </a:r>
            <a:r>
              <a:rPr lang="en-US" sz="2000" i="0" dirty="0">
                <a:solidFill>
                  <a:srgbClr val="4336F4"/>
                </a:solidFill>
                <a:effectLst/>
                <a:latin typeface="Consolas" panose="020B0609020204030204" pitchFamily="49" charset="0"/>
              </a:rPr>
              <a:t> Observables</a:t>
            </a:r>
            <a:r>
              <a:rPr lang="en-US" sz="2000" i="0" dirty="0">
                <a:solidFill>
                  <a:srgbClr val="111111"/>
                </a:solidFill>
                <a:effectLst/>
                <a:latin typeface="Consolas" panose="020B0609020204030204" pitchFamily="49" charset="0"/>
              </a:rPr>
              <a:t>. </a:t>
            </a:r>
            <a:r>
              <a:rPr lang="en-US" sz="2000" i="0" dirty="0">
                <a:solidFill>
                  <a:srgbClr val="4336F4"/>
                </a:solidFill>
                <a:effectLst/>
                <a:latin typeface="Consolas" panose="020B0609020204030204" pitchFamily="49" charset="0"/>
              </a:rPr>
              <a:t>The Response from the </a:t>
            </a:r>
            <a:r>
              <a:rPr lang="en-US" sz="2000" i="0" dirty="0" err="1">
                <a:solidFill>
                  <a:srgbClr val="4336F4"/>
                </a:solidFill>
                <a:effectLst/>
                <a:latin typeface="Consolas" panose="020B0609020204030204" pitchFamily="49" charset="0"/>
              </a:rPr>
              <a:t>HttpClient</a:t>
            </a:r>
            <a:r>
              <a:rPr lang="en-US" sz="2000" i="0" dirty="0">
                <a:solidFill>
                  <a:srgbClr val="4336F4"/>
                </a:solidFill>
                <a:effectLst/>
                <a:latin typeface="Consolas" panose="020B0609020204030204" pitchFamily="49" charset="0"/>
              </a:rPr>
              <a:t> is observable, hence it needs to be Subscribed</a:t>
            </a:r>
            <a:r>
              <a:rPr lang="en-US" sz="2000" i="0" dirty="0">
                <a:solidFill>
                  <a:srgbClr val="111111"/>
                </a:solidFill>
                <a:effectLst/>
                <a:latin typeface="Consolas" panose="020B0609020204030204" pitchFamily="49" charset="0"/>
              </a:rPr>
              <a:t>. </a:t>
            </a:r>
            <a:endParaRPr lang="en-IN" sz="2000" i="0" dirty="0">
              <a:solidFill>
                <a:srgbClr val="11111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10EDD417-30C5-F20B-BE6A-976802F74C51}"/>
              </a:ext>
            </a:extLst>
          </p:cNvPr>
          <p:cNvSpPr txBox="1"/>
          <p:nvPr/>
        </p:nvSpPr>
        <p:spPr>
          <a:xfrm>
            <a:off x="576165" y="2734212"/>
            <a:ext cx="11199067" cy="3293209"/>
          </a:xfrm>
          <a:prstGeom prst="rect">
            <a:avLst/>
          </a:prstGeom>
          <a:noFill/>
        </p:spPr>
        <p:txBody>
          <a:bodyPr wrap="square">
            <a:spAutoFit/>
          </a:bodyPr>
          <a:lstStyle/>
          <a:p>
            <a:pPr algn="l"/>
            <a:r>
              <a:rPr lang="en-IN" sz="2400" b="1" i="0" dirty="0" err="1">
                <a:solidFill>
                  <a:srgbClr val="FF0000"/>
                </a:solidFill>
                <a:effectLst/>
                <a:latin typeface="Consolas" panose="020B0609020204030204" pitchFamily="49" charset="0"/>
              </a:rPr>
              <a:t>httpClient</a:t>
            </a:r>
            <a:r>
              <a:rPr lang="en-IN" sz="2400" b="1" i="0" dirty="0">
                <a:solidFill>
                  <a:srgbClr val="FF0000"/>
                </a:solidFill>
                <a:effectLst/>
                <a:latin typeface="Consolas" panose="020B0609020204030204" pitchFamily="49" charset="0"/>
              </a:rPr>
              <a:t> Callbacks</a:t>
            </a:r>
          </a:p>
          <a:p>
            <a:pPr algn="l"/>
            <a:endParaRPr lang="en-IN" sz="2400" dirty="0">
              <a:solidFill>
                <a:srgbClr val="000000"/>
              </a:solidFill>
              <a:latin typeface="Consolas" panose="020B0609020204030204" pitchFamily="49" charset="0"/>
            </a:endParaRPr>
          </a:p>
          <a:p>
            <a:pPr algn="l"/>
            <a:r>
              <a:rPr lang="en-US" sz="2000" i="0" dirty="0">
                <a:solidFill>
                  <a:srgbClr val="4336F4"/>
                </a:solidFill>
                <a:effectLst/>
                <a:latin typeface="Consolas" panose="020B0609020204030204" pitchFamily="49" charset="0"/>
              </a:rPr>
              <a:t>(data) </a:t>
            </a:r>
            <a:r>
              <a:rPr lang="en-US" sz="2000" i="0" dirty="0">
                <a:solidFill>
                  <a:srgbClr val="000000"/>
                </a:solidFill>
                <a:effectLst/>
                <a:latin typeface="Consolas" panose="020B0609020204030204" pitchFamily="49" charset="0"/>
              </a:rPr>
              <a:t>is the callback for handling the successful response. Inside this function, you can process the received data.</a:t>
            </a:r>
          </a:p>
          <a:p>
            <a:pPr algn="l"/>
            <a:endParaRPr lang="en-US" sz="2000" i="0" dirty="0">
              <a:solidFill>
                <a:srgbClr val="000000"/>
              </a:solidFill>
              <a:effectLst/>
              <a:latin typeface="Consolas" panose="020B0609020204030204" pitchFamily="49" charset="0"/>
            </a:endParaRPr>
          </a:p>
          <a:p>
            <a:pPr algn="l"/>
            <a:r>
              <a:rPr lang="en-US" sz="2000" i="0" dirty="0">
                <a:solidFill>
                  <a:srgbClr val="4336F4"/>
                </a:solidFill>
                <a:effectLst/>
                <a:latin typeface="Consolas" panose="020B0609020204030204" pitchFamily="49" charset="0"/>
              </a:rPr>
              <a:t>(error) </a:t>
            </a:r>
            <a:r>
              <a:rPr lang="en-US" sz="2000" i="0" dirty="0">
                <a:solidFill>
                  <a:srgbClr val="000000"/>
                </a:solidFill>
                <a:effectLst/>
                <a:latin typeface="Consolas" panose="020B0609020204030204" pitchFamily="49" charset="0"/>
              </a:rPr>
              <a:t>is the callback for error handling. If the request fails, this function will execute, allowing you to manage errors.</a:t>
            </a:r>
          </a:p>
          <a:p>
            <a:pPr algn="l"/>
            <a:endParaRPr lang="en-US" sz="2000" i="0" dirty="0">
              <a:solidFill>
                <a:srgbClr val="000000"/>
              </a:solidFill>
              <a:effectLst/>
              <a:latin typeface="Consolas" panose="020B0609020204030204" pitchFamily="49" charset="0"/>
            </a:endParaRPr>
          </a:p>
          <a:p>
            <a:pPr algn="l"/>
            <a:r>
              <a:rPr lang="en-US" sz="2000" i="0" dirty="0">
                <a:solidFill>
                  <a:srgbClr val="4336F4"/>
                </a:solidFill>
                <a:effectLst/>
                <a:latin typeface="Consolas" panose="020B0609020204030204" pitchFamily="49" charset="0"/>
              </a:rPr>
              <a:t>()</a:t>
            </a:r>
            <a:r>
              <a:rPr lang="en-US" sz="2000" i="0" dirty="0">
                <a:solidFill>
                  <a:srgbClr val="000000"/>
                </a:solidFill>
                <a:effectLst/>
                <a:latin typeface="Consolas" panose="020B0609020204030204" pitchFamily="49" charset="0"/>
              </a:rPr>
              <a:t> (empty callback) is the optional completion callback. It executes when the request completes successfully, after the data has been received.</a:t>
            </a:r>
            <a:endParaRPr lang="en-IN" sz="2000" i="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80921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257370" y="221216"/>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Observable Vs. Promise</a:t>
            </a:r>
          </a:p>
        </p:txBody>
      </p:sp>
      <p:sp>
        <p:nvSpPr>
          <p:cNvPr id="8" name="TextBox 7">
            <a:extLst>
              <a:ext uri="{FF2B5EF4-FFF2-40B4-BE49-F238E27FC236}">
                <a16:creationId xmlns:a16="http://schemas.microsoft.com/office/drawing/2014/main" id="{CE266031-9678-3835-E03C-FDAD25656E34}"/>
              </a:ext>
            </a:extLst>
          </p:cNvPr>
          <p:cNvSpPr txBox="1"/>
          <p:nvPr/>
        </p:nvSpPr>
        <p:spPr>
          <a:xfrm>
            <a:off x="401217" y="806563"/>
            <a:ext cx="11625942" cy="5632311"/>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Promises and Observables are both used in JavaScript to handle asynchronous operations, but they have some differences in how they manage and handle data:</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Single Value vs. Multiple Values</a:t>
            </a:r>
            <a:r>
              <a:rPr lang="en-US" sz="2000" dirty="0">
                <a:solidFill>
                  <a:srgbClr val="111111"/>
                </a:solidFill>
                <a:latin typeface="Consolas" panose="020B0609020204030204" pitchFamily="49" charset="0"/>
              </a:rPr>
              <a:t>:</a:t>
            </a:r>
          </a:p>
          <a:p>
            <a:pPr marL="800100" lvl="1" indent="-342900">
              <a:buFont typeface="Arial" panose="020B0604020202020204" pitchFamily="34" charset="0"/>
              <a:buChar char="•"/>
            </a:pPr>
            <a:r>
              <a:rPr lang="en-US" sz="2000" dirty="0">
                <a:solidFill>
                  <a:srgbClr val="111111"/>
                </a:solidFill>
                <a:latin typeface="Consolas" panose="020B0609020204030204" pitchFamily="49" charset="0"/>
              </a:rPr>
              <a:t>Promise: </a:t>
            </a:r>
            <a:r>
              <a:rPr lang="en-US" sz="2000" dirty="0">
                <a:solidFill>
                  <a:srgbClr val="4336F4"/>
                </a:solidFill>
                <a:latin typeface="Consolas" panose="020B0609020204030204" pitchFamily="49" charset="0"/>
              </a:rPr>
              <a:t>Represents a single value </a:t>
            </a:r>
            <a:r>
              <a:rPr lang="en-US" sz="2000" dirty="0">
                <a:solidFill>
                  <a:srgbClr val="111111"/>
                </a:solidFill>
                <a:latin typeface="Consolas" panose="020B0609020204030204" pitchFamily="49" charset="0"/>
              </a:rPr>
              <a:t>that will resolve (or reject) in the future. Once a promise is resolved, it returns a single value or an error, and the operation is complete.</a:t>
            </a:r>
          </a:p>
          <a:p>
            <a:pPr marL="800100" lvl="1" indent="-342900">
              <a:buFont typeface="Arial" panose="020B0604020202020204" pitchFamily="34" charset="0"/>
              <a:buChar char="•"/>
            </a:pPr>
            <a:r>
              <a:rPr lang="en-US" sz="2000" dirty="0">
                <a:solidFill>
                  <a:srgbClr val="111111"/>
                </a:solidFill>
                <a:latin typeface="Consolas" panose="020B0609020204030204" pitchFamily="49" charset="0"/>
              </a:rPr>
              <a:t>Observable: </a:t>
            </a:r>
            <a:r>
              <a:rPr lang="en-US" sz="2000" dirty="0">
                <a:solidFill>
                  <a:srgbClr val="4336F4"/>
                </a:solidFill>
                <a:latin typeface="Consolas" panose="020B0609020204030204" pitchFamily="49" charset="0"/>
              </a:rPr>
              <a:t>Represents a stream of values </a:t>
            </a:r>
            <a:r>
              <a:rPr lang="en-US" sz="2000" dirty="0">
                <a:solidFill>
                  <a:srgbClr val="111111"/>
                </a:solidFill>
                <a:latin typeface="Consolas" panose="020B0609020204030204" pitchFamily="49" charset="0"/>
              </a:rPr>
              <a:t>that can arrive over time. Observables can emit multiple values asynchronously, including zero, one, or multiple values, and they can also handle errors and completion events over a period of time.</a:t>
            </a:r>
          </a:p>
          <a:p>
            <a:pPr marL="800100" lvl="1" indent="-342900">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Lazy vs. Eager Execution:</a:t>
            </a:r>
          </a:p>
          <a:p>
            <a:pPr marL="800100" lvl="1" indent="-342900">
              <a:buFont typeface="Arial" panose="020B0604020202020204" pitchFamily="34" charset="0"/>
              <a:buChar char="•"/>
            </a:pPr>
            <a:r>
              <a:rPr lang="en-US" sz="2000" dirty="0">
                <a:solidFill>
                  <a:srgbClr val="111111"/>
                </a:solidFill>
                <a:latin typeface="Consolas" panose="020B0609020204030204" pitchFamily="49" charset="0"/>
              </a:rPr>
              <a:t>Promise: </a:t>
            </a:r>
            <a:r>
              <a:rPr lang="en-US" sz="2000" dirty="0">
                <a:solidFill>
                  <a:srgbClr val="4336F4"/>
                </a:solidFill>
                <a:latin typeface="Consolas" panose="020B0609020204030204" pitchFamily="49" charset="0"/>
              </a:rPr>
              <a:t>Executes immediately upon creation</a:t>
            </a:r>
            <a:r>
              <a:rPr lang="en-US" sz="2000" dirty="0">
                <a:solidFill>
                  <a:srgbClr val="111111"/>
                </a:solidFill>
                <a:latin typeface="Consolas" panose="020B0609020204030204" pitchFamily="49" charset="0"/>
              </a:rPr>
              <a:t>. Once a promise is created, the async operation starts.</a:t>
            </a:r>
          </a:p>
          <a:p>
            <a:pPr marL="800100" lvl="1" indent="-342900">
              <a:buFont typeface="Arial" panose="020B0604020202020204" pitchFamily="34" charset="0"/>
              <a:buChar char="•"/>
            </a:pPr>
            <a:r>
              <a:rPr lang="en-US" sz="2000" dirty="0">
                <a:solidFill>
                  <a:srgbClr val="111111"/>
                </a:solidFill>
                <a:latin typeface="Consolas" panose="020B0609020204030204" pitchFamily="49" charset="0"/>
              </a:rPr>
              <a:t>Observable: </a:t>
            </a:r>
            <a:r>
              <a:rPr lang="en-US" sz="2000" dirty="0">
                <a:solidFill>
                  <a:srgbClr val="4336F4"/>
                </a:solidFill>
                <a:latin typeface="Consolas" panose="020B0609020204030204" pitchFamily="49" charset="0"/>
              </a:rPr>
              <a:t>Executes only when subscribed to</a:t>
            </a:r>
            <a:r>
              <a:rPr lang="en-US" sz="2000" dirty="0">
                <a:solidFill>
                  <a:srgbClr val="111111"/>
                </a:solidFill>
                <a:latin typeface="Consolas" panose="020B0609020204030204" pitchFamily="49" charset="0"/>
              </a:rPr>
              <a:t>. Observables are lazy—they don’t start the operation until someone subscribes to them. This allows more control over when and how the data stream begins.</a:t>
            </a:r>
          </a:p>
        </p:txBody>
      </p:sp>
    </p:spTree>
    <p:extLst>
      <p:ext uri="{BB962C8B-B14F-4D97-AF65-F5344CB8AC3E}">
        <p14:creationId xmlns:p14="http://schemas.microsoft.com/office/powerpoint/2010/main" val="18224385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266031-9678-3835-E03C-FDAD25656E34}"/>
              </a:ext>
            </a:extLst>
          </p:cNvPr>
          <p:cNvSpPr txBox="1"/>
          <p:nvPr/>
        </p:nvSpPr>
        <p:spPr>
          <a:xfrm>
            <a:off x="401217" y="312041"/>
            <a:ext cx="11389566" cy="7786747"/>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Cancellation:</a:t>
            </a:r>
          </a:p>
          <a:p>
            <a:pPr marL="800100" lvl="1" indent="-342900">
              <a:buFont typeface="Arial" panose="020B0604020202020204" pitchFamily="34" charset="0"/>
              <a:buChar char="•"/>
            </a:pPr>
            <a:r>
              <a:rPr lang="en-US" sz="2000" dirty="0">
                <a:solidFill>
                  <a:srgbClr val="111111"/>
                </a:solidFill>
                <a:latin typeface="Consolas" panose="020B0609020204030204" pitchFamily="49" charset="0"/>
              </a:rPr>
              <a:t>Promise: </a:t>
            </a:r>
            <a:r>
              <a:rPr lang="en-US" sz="2000" dirty="0">
                <a:solidFill>
                  <a:srgbClr val="4336F4"/>
                </a:solidFill>
                <a:latin typeface="Consolas" panose="020B0609020204030204" pitchFamily="49" charset="0"/>
              </a:rPr>
              <a:t>Cannot be canceled </a:t>
            </a:r>
            <a:r>
              <a:rPr lang="en-US" sz="2000" dirty="0">
                <a:solidFill>
                  <a:srgbClr val="111111"/>
                </a:solidFill>
                <a:latin typeface="Consolas" panose="020B0609020204030204" pitchFamily="49" charset="0"/>
              </a:rPr>
              <a:t>once initiated. Once a promise starts executing, it cannot be canceled.</a:t>
            </a:r>
          </a:p>
          <a:p>
            <a:pPr marL="800100" lvl="1" indent="-342900">
              <a:buFont typeface="Arial" panose="020B0604020202020204" pitchFamily="34" charset="0"/>
              <a:buChar char="•"/>
            </a:pPr>
            <a:r>
              <a:rPr lang="en-US" sz="2000" dirty="0">
                <a:solidFill>
                  <a:srgbClr val="111111"/>
                </a:solidFill>
                <a:latin typeface="Consolas" panose="020B0609020204030204" pitchFamily="49" charset="0"/>
              </a:rPr>
              <a:t>Observable: </a:t>
            </a:r>
            <a:r>
              <a:rPr lang="en-US" sz="2000" dirty="0">
                <a:solidFill>
                  <a:srgbClr val="4336F4"/>
                </a:solidFill>
                <a:latin typeface="Consolas" panose="020B0609020204030204" pitchFamily="49" charset="0"/>
              </a:rPr>
              <a:t>Supports cancellation</a:t>
            </a:r>
            <a:r>
              <a:rPr lang="en-US" sz="2000" dirty="0">
                <a:solidFill>
                  <a:srgbClr val="111111"/>
                </a:solidFill>
                <a:latin typeface="Consolas" panose="020B0609020204030204" pitchFamily="49" charset="0"/>
              </a:rPr>
              <a:t>. Observables can be unsubscribed from, which stops the ongoing data stream and prevents memory leaks.</a:t>
            </a:r>
          </a:p>
          <a:p>
            <a:pPr marL="800100" lvl="1" indent="-342900">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Functions vs. Patterns:</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800100" lvl="1" indent="-342900">
              <a:buFont typeface="Arial" panose="020B0604020202020204" pitchFamily="34" charset="0"/>
              <a:buChar char="•"/>
            </a:pPr>
            <a:r>
              <a:rPr lang="en-US" sz="2000" dirty="0">
                <a:solidFill>
                  <a:srgbClr val="111111"/>
                </a:solidFill>
                <a:latin typeface="Consolas" panose="020B0609020204030204" pitchFamily="49" charset="0"/>
              </a:rPr>
              <a:t>Promise: </a:t>
            </a:r>
            <a:r>
              <a:rPr lang="en-US" sz="2000" dirty="0">
                <a:solidFill>
                  <a:srgbClr val="4336F4"/>
                </a:solidFill>
                <a:latin typeface="Consolas" panose="020B0609020204030204" pitchFamily="49" charset="0"/>
              </a:rPr>
              <a:t>Uses .then() and .catch() </a:t>
            </a:r>
            <a:r>
              <a:rPr lang="en-US" sz="2000" dirty="0">
                <a:solidFill>
                  <a:srgbClr val="111111"/>
                </a:solidFill>
                <a:latin typeface="Consolas" panose="020B0609020204030204" pitchFamily="49" charset="0"/>
              </a:rPr>
              <a:t>to handle success and error scenarios respectively. It's simpler and more suited for handling a single asynchronous operation.</a:t>
            </a:r>
          </a:p>
          <a:p>
            <a:pPr marL="800100" lvl="1" indent="-342900">
              <a:buFont typeface="Arial" panose="020B0604020202020204" pitchFamily="34" charset="0"/>
              <a:buChar char="•"/>
            </a:pPr>
            <a:r>
              <a:rPr lang="en-US" sz="2000" dirty="0">
                <a:solidFill>
                  <a:srgbClr val="111111"/>
                </a:solidFill>
                <a:latin typeface="Consolas" panose="020B0609020204030204" pitchFamily="49" charset="0"/>
              </a:rPr>
              <a:t>Observable: </a:t>
            </a:r>
            <a:r>
              <a:rPr lang="en-US" sz="2000" dirty="0">
                <a:solidFill>
                  <a:srgbClr val="4336F4"/>
                </a:solidFill>
                <a:latin typeface="Consolas" panose="020B0609020204030204" pitchFamily="49" charset="0"/>
              </a:rPr>
              <a:t>Provides a set of operators and patterns </a:t>
            </a:r>
            <a:r>
              <a:rPr lang="en-US" sz="2000" dirty="0">
                <a:solidFill>
                  <a:srgbClr val="111111"/>
                </a:solidFill>
                <a:latin typeface="Consolas" panose="020B0609020204030204" pitchFamily="49" charset="0"/>
              </a:rPr>
              <a:t>(like map, filter, merge, etc.) that enable powerful manipulation and combination of data streams. It's well-suited for handling complex asynchronous scenarios, event handling, and data transformation.</a:t>
            </a:r>
          </a:p>
          <a:p>
            <a:pPr marL="800100" lvl="1" indent="-342900">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In summary, </a:t>
            </a:r>
            <a:r>
              <a:rPr lang="en-US" sz="2000" dirty="0">
                <a:solidFill>
                  <a:srgbClr val="4336F4"/>
                </a:solidFill>
                <a:latin typeface="Consolas" panose="020B0609020204030204" pitchFamily="49" charset="0"/>
              </a:rPr>
              <a:t>promises are focused on handling a single asynchronous operation with a single resolved value or error, while observables are designed to handle streams of data over time, allowing for more complex manipulation and control over asynchronous data.</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p:txBody>
      </p:sp>
    </p:spTree>
    <p:extLst>
      <p:ext uri="{BB962C8B-B14F-4D97-AF65-F5344CB8AC3E}">
        <p14:creationId xmlns:p14="http://schemas.microsoft.com/office/powerpoint/2010/main" val="39441686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Multicasting ?</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2246769"/>
          </a:xfrm>
          <a:prstGeom prst="rect">
            <a:avLst/>
          </a:prstGeom>
          <a:noFill/>
        </p:spPr>
        <p:txBody>
          <a:bodyPr wrap="square">
            <a:spAutoFit/>
          </a:bodyPr>
          <a:lstStyle/>
          <a:p>
            <a:pPr marL="342900" indent="-342900" algn="l">
              <a:buFont typeface="Arial" panose="020B0604020202020204" pitchFamily="34" charset="0"/>
              <a:buChar char="•"/>
            </a:pPr>
            <a:r>
              <a:rPr lang="en-IN" sz="2000" dirty="0">
                <a:solidFill>
                  <a:srgbClr val="111111"/>
                </a:solidFill>
                <a:latin typeface="Consolas" panose="020B0609020204030204" pitchFamily="49" charset="0"/>
              </a:rPr>
              <a:t>Multicasting refers to ability of an Observable to share a single subscription to multiple observers</a:t>
            </a:r>
          </a:p>
          <a:p>
            <a:pPr marL="342900" indent="-342900" algn="l">
              <a:buFont typeface="Arial" panose="020B0604020202020204" pitchFamily="34" charset="0"/>
              <a:buChar char="•"/>
            </a:pPr>
            <a:r>
              <a:rPr lang="en-US" sz="2000" i="0" dirty="0">
                <a:solidFill>
                  <a:srgbClr val="111111"/>
                </a:solidFill>
                <a:effectLst/>
                <a:latin typeface="Consolas" panose="020B0609020204030204" pitchFamily="49" charset="0"/>
              </a:rPr>
              <a:t>When you multicast an Observable, it allows </a:t>
            </a:r>
            <a:r>
              <a:rPr lang="en-US" sz="2000" i="0" dirty="0">
                <a:solidFill>
                  <a:srgbClr val="4336F4"/>
                </a:solidFill>
                <a:effectLst/>
                <a:latin typeface="Consolas" panose="020B0609020204030204" pitchFamily="49" charset="0"/>
              </a:rPr>
              <a:t>multiple subscribers to receive the same values emitted by that Observable</a:t>
            </a:r>
            <a:r>
              <a:rPr lang="en-US" sz="2000" i="0" dirty="0">
                <a:solidFill>
                  <a:srgbClr val="111111"/>
                </a:solidFill>
                <a:effectLst/>
                <a:latin typeface="Consolas" panose="020B0609020204030204" pitchFamily="49" charset="0"/>
              </a:rPr>
              <a:t>.</a:t>
            </a:r>
          </a:p>
          <a:p>
            <a:pPr marL="342900" indent="-342900" algn="l">
              <a:buFont typeface="Arial" panose="020B0604020202020204" pitchFamily="34" charset="0"/>
              <a:buChar char="•"/>
            </a:pPr>
            <a:r>
              <a:rPr lang="en-US" sz="2000" i="0" dirty="0">
                <a:solidFill>
                  <a:srgbClr val="111111"/>
                </a:solidFill>
                <a:effectLst/>
                <a:latin typeface="Consolas" panose="020B0609020204030204" pitchFamily="49" charset="0"/>
              </a:rPr>
              <a:t>There are several methods available in </a:t>
            </a:r>
            <a:r>
              <a:rPr lang="en-US" sz="2000" i="0" dirty="0" err="1">
                <a:solidFill>
                  <a:srgbClr val="111111"/>
                </a:solidFill>
                <a:effectLst/>
                <a:latin typeface="Consolas" panose="020B0609020204030204" pitchFamily="49" charset="0"/>
              </a:rPr>
              <a:t>RxJS</a:t>
            </a:r>
            <a:r>
              <a:rPr lang="en-US" sz="2000" i="0" dirty="0">
                <a:solidFill>
                  <a:srgbClr val="111111"/>
                </a:solidFill>
                <a:effectLst/>
                <a:latin typeface="Consolas" panose="020B0609020204030204" pitchFamily="49" charset="0"/>
              </a:rPr>
              <a:t> (the reactive programming library used in Angular) that enable multicasting. Some common ones include </a:t>
            </a:r>
            <a:r>
              <a:rPr lang="en-US" sz="2000" i="0" dirty="0">
                <a:solidFill>
                  <a:srgbClr val="4336F4"/>
                </a:solidFill>
                <a:effectLst/>
                <a:latin typeface="Consolas" panose="020B0609020204030204" pitchFamily="49" charset="0"/>
              </a:rPr>
              <a:t>share(), publish(), </a:t>
            </a:r>
            <a:r>
              <a:rPr lang="en-US" sz="2000" i="0" dirty="0" err="1">
                <a:solidFill>
                  <a:srgbClr val="4336F4"/>
                </a:solidFill>
                <a:effectLst/>
                <a:latin typeface="Consolas" panose="020B0609020204030204" pitchFamily="49" charset="0"/>
              </a:rPr>
              <a:t>publishReplay</a:t>
            </a:r>
            <a:r>
              <a:rPr lang="en-US" sz="2000" i="0" dirty="0">
                <a:solidFill>
                  <a:srgbClr val="4336F4"/>
                </a:solidFill>
                <a:effectLst/>
                <a:latin typeface="Consolas" panose="020B0609020204030204" pitchFamily="49" charset="0"/>
              </a:rPr>
              <a:t>(), and multicast().</a:t>
            </a:r>
            <a:endParaRPr lang="en-IN" sz="2000" i="0" dirty="0">
              <a:solidFill>
                <a:srgbClr val="4336F4"/>
              </a:solidFill>
              <a:effectLst/>
              <a:latin typeface="Consolas" panose="020B0609020204030204" pitchFamily="49" charset="0"/>
            </a:endParaRPr>
          </a:p>
        </p:txBody>
      </p:sp>
      <p:sp>
        <p:nvSpPr>
          <p:cNvPr id="2" name="TextBox 1">
            <a:extLst>
              <a:ext uri="{FF2B5EF4-FFF2-40B4-BE49-F238E27FC236}">
                <a16:creationId xmlns:a16="http://schemas.microsoft.com/office/drawing/2014/main" id="{F437FED5-E016-EF7D-7F92-97508C339EF8}"/>
              </a:ext>
            </a:extLst>
          </p:cNvPr>
          <p:cNvSpPr txBox="1"/>
          <p:nvPr/>
        </p:nvSpPr>
        <p:spPr>
          <a:xfrm>
            <a:off x="660141" y="3643546"/>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Observable Creation</a:t>
            </a:r>
          </a:p>
        </p:txBody>
      </p:sp>
      <p:sp>
        <p:nvSpPr>
          <p:cNvPr id="5" name="TextBox 4">
            <a:extLst>
              <a:ext uri="{FF2B5EF4-FFF2-40B4-BE49-F238E27FC236}">
                <a16:creationId xmlns:a16="http://schemas.microsoft.com/office/drawing/2014/main" id="{42E687F6-B830-3884-806A-090FAD9F8B4B}"/>
              </a:ext>
            </a:extLst>
          </p:cNvPr>
          <p:cNvSpPr txBox="1"/>
          <p:nvPr/>
        </p:nvSpPr>
        <p:spPr>
          <a:xfrm>
            <a:off x="660140" y="4374798"/>
            <a:ext cx="10807181" cy="707886"/>
          </a:xfrm>
          <a:prstGeom prst="rect">
            <a:avLst/>
          </a:prstGeom>
          <a:noFill/>
        </p:spPr>
        <p:txBody>
          <a:bodyPr wrap="square">
            <a:spAutoFit/>
          </a:bodyPr>
          <a:lstStyle>
            <a:defPPr>
              <a:defRPr lang="fr-FR"/>
            </a:defPPr>
            <a:lvl1pPr marL="342900" indent="-342900">
              <a:buFont typeface="Arial" panose="020B0604020202020204" pitchFamily="34" charset="0"/>
              <a:buChar char="•"/>
              <a:defRPr sz="2000">
                <a:solidFill>
                  <a:srgbClr val="111111"/>
                </a:solidFill>
                <a:latin typeface="Consolas" panose="020B0609020204030204" pitchFamily="49" charset="0"/>
              </a:defRPr>
            </a:lvl1pPr>
          </a:lstStyle>
          <a:p>
            <a:r>
              <a:rPr lang="en-US" dirty="0" err="1"/>
              <a:t>RxJS</a:t>
            </a:r>
            <a:r>
              <a:rPr lang="en-US" dirty="0"/>
              <a:t> provides creation functions for the process of creating observables from promises, events, timers and Ajax requests</a:t>
            </a:r>
            <a:endParaRPr lang="en-IN" dirty="0"/>
          </a:p>
        </p:txBody>
      </p:sp>
    </p:spTree>
    <p:extLst>
      <p:ext uri="{BB962C8B-B14F-4D97-AF65-F5344CB8AC3E}">
        <p14:creationId xmlns:p14="http://schemas.microsoft.com/office/powerpoint/2010/main" val="645377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6" y="258538"/>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Angular Element ?</a:t>
            </a:r>
          </a:p>
        </p:txBody>
      </p:sp>
      <p:sp>
        <p:nvSpPr>
          <p:cNvPr id="8" name="TextBox 7">
            <a:extLst>
              <a:ext uri="{FF2B5EF4-FFF2-40B4-BE49-F238E27FC236}">
                <a16:creationId xmlns:a16="http://schemas.microsoft.com/office/drawing/2014/main" id="{CE266031-9678-3835-E03C-FDAD25656E34}"/>
              </a:ext>
            </a:extLst>
          </p:cNvPr>
          <p:cNvSpPr txBox="1"/>
          <p:nvPr/>
        </p:nvSpPr>
        <p:spPr>
          <a:xfrm>
            <a:off x="660141" y="1058490"/>
            <a:ext cx="11389566" cy="1938992"/>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From Angular 7, Angular brings the feature “Angular Element”. Now </a:t>
            </a:r>
            <a:r>
              <a:rPr lang="en-US" sz="2000" dirty="0">
                <a:solidFill>
                  <a:srgbClr val="4336F4"/>
                </a:solidFill>
                <a:latin typeface="Consolas" panose="020B0609020204030204" pitchFamily="49" charset="0"/>
              </a:rPr>
              <a:t>an angular component can be exported as a standalone web component</a:t>
            </a:r>
            <a:r>
              <a:rPr lang="en-US" sz="2000" dirty="0">
                <a:solidFill>
                  <a:srgbClr val="111111"/>
                </a:solidFill>
                <a:latin typeface="Consolas" panose="020B0609020204030204" pitchFamily="49" charset="0"/>
              </a:rPr>
              <a:t>. We can use it exactly like a typical HTML tag like div or span, in any HTML page, CMS or even inside a React or Vue.js project.</a:t>
            </a:r>
          </a:p>
          <a:p>
            <a:pPr marL="342900" indent="-342900" algn="l">
              <a:buFont typeface="Arial" panose="020B0604020202020204" pitchFamily="34" charset="0"/>
              <a:buChar char="•"/>
            </a:pPr>
            <a:endParaRPr lang="en-US" sz="2000" i="0" dirty="0">
              <a:solidFill>
                <a:srgbClr val="111111"/>
              </a:solidFill>
              <a:effectLst/>
              <a:latin typeface="Consolas" panose="020B0609020204030204" pitchFamily="49" charset="0"/>
            </a:endParaRPr>
          </a:p>
          <a:p>
            <a:pPr marL="342900" indent="-342900" algn="l">
              <a:buFont typeface="Arial" panose="020B0604020202020204" pitchFamily="34" charset="0"/>
              <a:buChar char="•"/>
            </a:pPr>
            <a:r>
              <a:rPr lang="en-US" sz="2000" i="0" dirty="0">
                <a:solidFill>
                  <a:srgbClr val="4336F4"/>
                </a:solidFill>
                <a:effectLst/>
                <a:latin typeface="Consolas" panose="020B0609020204030204" pitchFamily="49" charset="0"/>
              </a:rPr>
              <a:t>Angular elements are Angular components packaged as custom elements</a:t>
            </a:r>
            <a:endParaRPr lang="en-IN" sz="2000" i="0" dirty="0">
              <a:solidFill>
                <a:srgbClr val="4336F4"/>
              </a:solidFill>
              <a:effectLst/>
              <a:latin typeface="Consolas" panose="020B0609020204030204" pitchFamily="49" charset="0"/>
            </a:endParaRPr>
          </a:p>
        </p:txBody>
      </p:sp>
      <p:sp>
        <p:nvSpPr>
          <p:cNvPr id="2" name="TextBox 1">
            <a:extLst>
              <a:ext uri="{FF2B5EF4-FFF2-40B4-BE49-F238E27FC236}">
                <a16:creationId xmlns:a16="http://schemas.microsoft.com/office/drawing/2014/main" id="{F437FED5-E016-EF7D-7F92-97508C339EF8}"/>
              </a:ext>
            </a:extLst>
          </p:cNvPr>
          <p:cNvSpPr txBox="1"/>
          <p:nvPr/>
        </p:nvSpPr>
        <p:spPr>
          <a:xfrm>
            <a:off x="660141" y="3643546"/>
            <a:ext cx="6097554"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Observable Creation</a:t>
            </a:r>
          </a:p>
        </p:txBody>
      </p:sp>
      <p:sp>
        <p:nvSpPr>
          <p:cNvPr id="5" name="TextBox 4">
            <a:extLst>
              <a:ext uri="{FF2B5EF4-FFF2-40B4-BE49-F238E27FC236}">
                <a16:creationId xmlns:a16="http://schemas.microsoft.com/office/drawing/2014/main" id="{42E687F6-B830-3884-806A-090FAD9F8B4B}"/>
              </a:ext>
            </a:extLst>
          </p:cNvPr>
          <p:cNvSpPr txBox="1"/>
          <p:nvPr/>
        </p:nvSpPr>
        <p:spPr>
          <a:xfrm>
            <a:off x="660140" y="4374798"/>
            <a:ext cx="10807181" cy="707886"/>
          </a:xfrm>
          <a:prstGeom prst="rect">
            <a:avLst/>
          </a:prstGeom>
          <a:noFill/>
        </p:spPr>
        <p:txBody>
          <a:bodyPr wrap="square">
            <a:spAutoFit/>
          </a:bodyPr>
          <a:lstStyle>
            <a:defPPr>
              <a:defRPr lang="fr-FR"/>
            </a:defPPr>
            <a:lvl1pPr marL="342900" indent="-342900">
              <a:buFont typeface="Arial" panose="020B0604020202020204" pitchFamily="34" charset="0"/>
              <a:buChar char="•"/>
              <a:defRPr sz="2000">
                <a:solidFill>
                  <a:srgbClr val="111111"/>
                </a:solidFill>
                <a:latin typeface="Consolas" panose="020B0609020204030204" pitchFamily="49" charset="0"/>
              </a:defRPr>
            </a:lvl1pPr>
          </a:lstStyle>
          <a:p>
            <a:r>
              <a:rPr lang="en-US" dirty="0" err="1"/>
              <a:t>RxJS</a:t>
            </a:r>
            <a:r>
              <a:rPr lang="en-US" dirty="0"/>
              <a:t> provides creation functions for the process of creating observables from promises, events, timers and Ajax requests</a:t>
            </a:r>
            <a:endParaRPr lang="en-IN" dirty="0"/>
          </a:p>
        </p:txBody>
      </p:sp>
    </p:spTree>
    <p:extLst>
      <p:ext uri="{BB962C8B-B14F-4D97-AF65-F5344CB8AC3E}">
        <p14:creationId xmlns:p14="http://schemas.microsoft.com/office/powerpoint/2010/main" val="4026083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5" y="258538"/>
            <a:ext cx="7084267"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are different types of Directives ?</a:t>
            </a:r>
          </a:p>
        </p:txBody>
      </p:sp>
      <p:sp>
        <p:nvSpPr>
          <p:cNvPr id="8" name="TextBox 7">
            <a:extLst>
              <a:ext uri="{FF2B5EF4-FFF2-40B4-BE49-F238E27FC236}">
                <a16:creationId xmlns:a16="http://schemas.microsoft.com/office/drawing/2014/main" id="{CE266031-9678-3835-E03C-FDAD25656E34}"/>
              </a:ext>
            </a:extLst>
          </p:cNvPr>
          <p:cNvSpPr txBox="1"/>
          <p:nvPr/>
        </p:nvSpPr>
        <p:spPr>
          <a:xfrm>
            <a:off x="466531" y="1058490"/>
            <a:ext cx="11583176" cy="1015663"/>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Components		@Component				directives with template</a:t>
            </a:r>
          </a:p>
          <a:p>
            <a:pPr marL="342900" indent="-342900" algn="l">
              <a:buFont typeface="Arial" panose="020B0604020202020204" pitchFamily="34" charset="0"/>
              <a:buChar char="•"/>
            </a:pPr>
            <a:r>
              <a:rPr lang="en-US" sz="2000" i="0" dirty="0">
                <a:solidFill>
                  <a:srgbClr val="111111"/>
                </a:solidFill>
                <a:effectLst/>
                <a:latin typeface="Consolas" panose="020B0609020204030204" pitchFamily="49" charset="0"/>
              </a:rPr>
              <a:t>Str</a:t>
            </a:r>
            <a:r>
              <a:rPr lang="en-US" sz="2000" dirty="0">
                <a:solidFill>
                  <a:srgbClr val="111111"/>
                </a:solidFill>
                <a:latin typeface="Consolas" panose="020B0609020204030204" pitchFamily="49" charset="0"/>
              </a:rPr>
              <a:t>uctural		@ngFor , @ngIf , @ngSwitch		change </a:t>
            </a:r>
            <a:r>
              <a:rPr lang="en-US" sz="2000" dirty="0" err="1">
                <a:solidFill>
                  <a:srgbClr val="111111"/>
                </a:solidFill>
                <a:latin typeface="Consolas" panose="020B0609020204030204" pitchFamily="49" charset="0"/>
              </a:rPr>
              <a:t>dom</a:t>
            </a:r>
            <a:r>
              <a:rPr lang="en-US" sz="2000" dirty="0">
                <a:solidFill>
                  <a:srgbClr val="111111"/>
                </a:solidFill>
                <a:latin typeface="Consolas" panose="020B0609020204030204" pitchFamily="49" charset="0"/>
              </a:rPr>
              <a:t> layout add/remove</a:t>
            </a:r>
          </a:p>
          <a:p>
            <a:pPr marL="342900" indent="-342900" algn="l">
              <a:buFont typeface="Arial" panose="020B0604020202020204" pitchFamily="34" charset="0"/>
              <a:buChar char="•"/>
            </a:pPr>
            <a:r>
              <a:rPr lang="en-US" sz="2000" i="0" dirty="0">
                <a:solidFill>
                  <a:srgbClr val="111111"/>
                </a:solidFill>
                <a:effectLst/>
                <a:latin typeface="Consolas" panose="020B0609020204030204" pitchFamily="49" charset="0"/>
              </a:rPr>
              <a:t>Attribute		@ngClass , @ngStyle			change appearance</a:t>
            </a:r>
            <a:endParaRPr lang="en-IN" sz="2000" i="0" dirty="0">
              <a:solidFill>
                <a:srgbClr val="4336F4"/>
              </a:solidFill>
              <a:effectLst/>
              <a:latin typeface="Consolas" panose="020B0609020204030204" pitchFamily="49" charset="0"/>
            </a:endParaRPr>
          </a:p>
        </p:txBody>
      </p:sp>
      <p:sp>
        <p:nvSpPr>
          <p:cNvPr id="2" name="TextBox 1">
            <a:extLst>
              <a:ext uri="{FF2B5EF4-FFF2-40B4-BE49-F238E27FC236}">
                <a16:creationId xmlns:a16="http://schemas.microsoft.com/office/drawing/2014/main" id="{F437FED5-E016-EF7D-7F92-97508C339EF8}"/>
              </a:ext>
            </a:extLst>
          </p:cNvPr>
          <p:cNvSpPr txBox="1"/>
          <p:nvPr/>
        </p:nvSpPr>
        <p:spPr>
          <a:xfrm>
            <a:off x="734785" y="2412440"/>
            <a:ext cx="6097554" cy="461665"/>
          </a:xfrm>
          <a:prstGeom prst="rect">
            <a:avLst/>
          </a:prstGeom>
          <a:noFill/>
        </p:spPr>
        <p:txBody>
          <a:bodyPr wrap="square">
            <a:spAutoFit/>
          </a:bodyPr>
          <a:lstStyle>
            <a:defPPr>
              <a:defRPr lang="fr-FR"/>
            </a:defPPr>
            <a:lvl1pPr>
              <a:defRPr sz="2400" b="1" i="0">
                <a:solidFill>
                  <a:srgbClr val="FF0000"/>
                </a:solidFill>
                <a:effectLst/>
                <a:latin typeface="Consolas" panose="020B0609020204030204" pitchFamily="49" charset="0"/>
              </a:defRPr>
            </a:lvl1pPr>
          </a:lstStyle>
          <a:p>
            <a:r>
              <a:rPr lang="en-IN" dirty="0"/>
              <a:t>What is Angular Router ?</a:t>
            </a:r>
          </a:p>
        </p:txBody>
      </p:sp>
      <p:sp>
        <p:nvSpPr>
          <p:cNvPr id="5" name="TextBox 4">
            <a:extLst>
              <a:ext uri="{FF2B5EF4-FFF2-40B4-BE49-F238E27FC236}">
                <a16:creationId xmlns:a16="http://schemas.microsoft.com/office/drawing/2014/main" id="{42E687F6-B830-3884-806A-090FAD9F8B4B}"/>
              </a:ext>
            </a:extLst>
          </p:cNvPr>
          <p:cNvSpPr txBox="1"/>
          <p:nvPr/>
        </p:nvSpPr>
        <p:spPr>
          <a:xfrm>
            <a:off x="466531" y="3143157"/>
            <a:ext cx="10807181" cy="1323439"/>
          </a:xfrm>
          <a:prstGeom prst="rect">
            <a:avLst/>
          </a:prstGeom>
          <a:noFill/>
        </p:spPr>
        <p:txBody>
          <a:bodyPr wrap="square">
            <a:spAutoFit/>
          </a:bodyPr>
          <a:lstStyle>
            <a:defPPr>
              <a:defRPr lang="fr-FR"/>
            </a:defPPr>
            <a:lvl1pPr marL="342900" indent="-342900">
              <a:buFont typeface="Arial" panose="020B0604020202020204" pitchFamily="34" charset="0"/>
              <a:buChar char="•"/>
              <a:defRPr sz="2000">
                <a:solidFill>
                  <a:srgbClr val="111111"/>
                </a:solidFill>
                <a:latin typeface="Consolas" panose="020B0609020204030204" pitchFamily="49" charset="0"/>
              </a:defRPr>
            </a:lvl1pPr>
          </a:lstStyle>
          <a:p>
            <a:r>
              <a:rPr lang="en-US" dirty="0"/>
              <a:t>Angular Router is a powerful Module provided by Angular that enables navigation between different parts of Angular applications.</a:t>
            </a:r>
          </a:p>
          <a:p>
            <a:r>
              <a:rPr lang="en-US" dirty="0"/>
              <a:t>Its essentially a tool that helps manage the navigation flow within app by mapping URL to different components</a:t>
            </a:r>
            <a:endParaRPr lang="en-IN" dirty="0"/>
          </a:p>
        </p:txBody>
      </p:sp>
    </p:spTree>
    <p:extLst>
      <p:ext uri="{BB962C8B-B14F-4D97-AF65-F5344CB8AC3E}">
        <p14:creationId xmlns:p14="http://schemas.microsoft.com/office/powerpoint/2010/main" val="1969208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5" y="258538"/>
            <a:ext cx="7084267" cy="461665"/>
          </a:xfrm>
          <a:prstGeom prst="rect">
            <a:avLst/>
          </a:prstGeom>
          <a:noFill/>
        </p:spPr>
        <p:txBody>
          <a:bodyPr wrap="square">
            <a:spAutoFit/>
          </a:bodyPr>
          <a:lstStyle/>
          <a:p>
            <a:pPr algn="l"/>
            <a:r>
              <a:rPr lang="en-IN" sz="2400" b="1" dirty="0">
                <a:solidFill>
                  <a:srgbClr val="FF0000"/>
                </a:solidFill>
                <a:latin typeface="Consolas" panose="020B0609020204030204" pitchFamily="49" charset="0"/>
              </a:rPr>
              <a:t>Components of Router Module</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466531" y="1058490"/>
            <a:ext cx="11583176" cy="5016758"/>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Route</a:t>
            </a:r>
            <a:r>
              <a:rPr lang="en-US" sz="2000" i="0" dirty="0">
                <a:solidFill>
                  <a:srgbClr val="111111"/>
                </a:solidFill>
                <a:effectLst/>
                <a:latin typeface="Consolas" panose="020B0609020204030204" pitchFamily="49" charset="0"/>
              </a:rPr>
              <a:t>	tells which view to display. Every Route consists of path and 			component mapped to path</a:t>
            </a:r>
          </a:p>
          <a:p>
            <a:pPr algn="l"/>
            <a:r>
              <a:rPr lang="fr-FR" sz="1600" b="0" i="0" dirty="0">
                <a:solidFill>
                  <a:srgbClr val="800080"/>
                </a:solidFill>
                <a:effectLst/>
                <a:latin typeface="Verdana" panose="020B0604030504040204" pitchFamily="34" charset="0"/>
              </a:rPr>
              <a:t>		e.g.	</a:t>
            </a:r>
            <a:r>
              <a:rPr lang="fr-FR" sz="1600" b="0" i="0" dirty="0" err="1">
                <a:solidFill>
                  <a:srgbClr val="800080"/>
                </a:solidFill>
                <a:effectLst/>
                <a:latin typeface="Verdana" panose="020B0604030504040204" pitchFamily="34" charset="0"/>
              </a:rPr>
              <a:t>const</a:t>
            </a:r>
            <a:r>
              <a:rPr lang="fr-FR" sz="1600" b="0" i="0" dirty="0">
                <a:solidFill>
                  <a:srgbClr val="006FE0"/>
                </a:solidFill>
                <a:effectLst/>
                <a:latin typeface="Verdana" panose="020B0604030504040204" pitchFamily="34" charset="0"/>
              </a:rPr>
              <a:t> </a:t>
            </a:r>
            <a:r>
              <a:rPr lang="fr-FR" sz="1600" b="0" i="0" dirty="0" err="1">
                <a:solidFill>
                  <a:srgbClr val="000000"/>
                </a:solidFill>
                <a:effectLst/>
                <a:latin typeface="Verdana" panose="020B0604030504040204" pitchFamily="34" charset="0"/>
              </a:rPr>
              <a:t>appRoutes</a:t>
            </a:r>
            <a:r>
              <a:rPr lang="fr-FR" sz="1600" b="0" i="0" dirty="0">
                <a:solidFill>
                  <a:srgbClr val="000000"/>
                </a:solidFill>
                <a:effectLst/>
                <a:latin typeface="Verdana" panose="020B0604030504040204" pitchFamily="34" charset="0"/>
              </a:rPr>
              <a:t>=</a:t>
            </a:r>
            <a:r>
              <a:rPr lang="fr-FR" sz="1600" b="0" i="0" dirty="0">
                <a:solidFill>
                  <a:srgbClr val="333333"/>
                </a:solidFill>
                <a:effectLst/>
                <a:latin typeface="Verdana" panose="020B0604030504040204" pitchFamily="34" charset="0"/>
              </a:rPr>
              <a:t>{</a:t>
            </a:r>
            <a:r>
              <a:rPr lang="fr-FR" sz="1600" b="0" i="0" dirty="0">
                <a:solidFill>
                  <a:srgbClr val="006FE0"/>
                </a:solidFill>
                <a:effectLst/>
                <a:latin typeface="Verdana" panose="020B0604030504040204" pitchFamily="34" charset="0"/>
              </a:rPr>
              <a:t> </a:t>
            </a:r>
            <a:r>
              <a:rPr lang="fr-FR" sz="1600" b="0" i="0" dirty="0" err="1">
                <a:solidFill>
                  <a:srgbClr val="000000"/>
                </a:solidFill>
                <a:effectLst/>
                <a:latin typeface="Verdana" panose="020B0604030504040204" pitchFamily="34" charset="0"/>
              </a:rPr>
              <a:t>path</a:t>
            </a:r>
            <a:r>
              <a:rPr lang="fr-FR" sz="1600" b="0" i="0" dirty="0">
                <a:solidFill>
                  <a:srgbClr val="333333"/>
                </a:solidFill>
                <a:effectLst/>
                <a:latin typeface="Verdana" panose="020B0604030504040204" pitchFamily="34" charset="0"/>
              </a:rPr>
              <a:t>:</a:t>
            </a:r>
            <a:r>
              <a:rPr lang="fr-FR" sz="1600" b="0" i="0" dirty="0">
                <a:solidFill>
                  <a:srgbClr val="006FE0"/>
                </a:solidFill>
                <a:effectLst/>
                <a:latin typeface="Verdana" panose="020B0604030504040204" pitchFamily="34" charset="0"/>
              </a:rPr>
              <a:t> </a:t>
            </a:r>
            <a:r>
              <a:rPr lang="fr-FR" sz="1600" b="0" i="0" dirty="0">
                <a:solidFill>
                  <a:srgbClr val="DD1144"/>
                </a:solidFill>
                <a:effectLst/>
                <a:latin typeface="Verdana" panose="020B0604030504040204" pitchFamily="34" charset="0"/>
              </a:rPr>
              <a:t>'</a:t>
            </a:r>
            <a:r>
              <a:rPr lang="fr-FR" sz="1600" b="0" i="0" dirty="0" err="1">
                <a:solidFill>
                  <a:srgbClr val="DD1144"/>
                </a:solidFill>
                <a:effectLst/>
                <a:latin typeface="Verdana" panose="020B0604030504040204" pitchFamily="34" charset="0"/>
              </a:rPr>
              <a:t>product</a:t>
            </a:r>
            <a:r>
              <a:rPr lang="fr-FR" sz="1600" b="0" i="0" dirty="0">
                <a:solidFill>
                  <a:srgbClr val="DD1144"/>
                </a:solidFill>
                <a:effectLst/>
                <a:latin typeface="Verdana" panose="020B0604030504040204" pitchFamily="34" charset="0"/>
              </a:rPr>
              <a:t>'</a:t>
            </a:r>
            <a:r>
              <a:rPr lang="fr-FR" sz="1600" b="0" i="0" dirty="0">
                <a:solidFill>
                  <a:srgbClr val="333333"/>
                </a:solidFill>
                <a:effectLst/>
                <a:latin typeface="Verdana" panose="020B0604030504040204" pitchFamily="34" charset="0"/>
              </a:rPr>
              <a:t>,</a:t>
            </a:r>
            <a:r>
              <a:rPr lang="fr-FR" sz="1600" b="0" i="0" dirty="0">
                <a:solidFill>
                  <a:srgbClr val="006FE0"/>
                </a:solidFill>
                <a:effectLst/>
                <a:latin typeface="Verdana" panose="020B0604030504040204" pitchFamily="34" charset="0"/>
              </a:rPr>
              <a:t> </a:t>
            </a:r>
            <a:r>
              <a:rPr lang="fr-FR" sz="1600" b="0" i="0" dirty="0">
                <a:solidFill>
                  <a:srgbClr val="000000"/>
                </a:solidFill>
                <a:effectLst/>
                <a:latin typeface="Verdana" panose="020B0604030504040204" pitchFamily="34" charset="0"/>
              </a:rPr>
              <a:t>component</a:t>
            </a:r>
            <a:r>
              <a:rPr lang="fr-FR" sz="1600" b="0" i="0" dirty="0">
                <a:solidFill>
                  <a:srgbClr val="333333"/>
                </a:solidFill>
                <a:effectLst/>
                <a:latin typeface="Verdana" panose="020B0604030504040204" pitchFamily="34" charset="0"/>
              </a:rPr>
              <a:t>:</a:t>
            </a:r>
            <a:r>
              <a:rPr lang="fr-FR" sz="1600" b="0" i="0" dirty="0">
                <a:solidFill>
                  <a:srgbClr val="006FE0"/>
                </a:solidFill>
                <a:effectLst/>
                <a:latin typeface="Verdana" panose="020B0604030504040204" pitchFamily="34" charset="0"/>
              </a:rPr>
              <a:t> </a:t>
            </a:r>
            <a:r>
              <a:rPr lang="fr-FR" sz="1600" b="0" i="0" dirty="0" err="1">
                <a:solidFill>
                  <a:srgbClr val="000000"/>
                </a:solidFill>
                <a:effectLst/>
                <a:latin typeface="Verdana" panose="020B0604030504040204" pitchFamily="34" charset="0"/>
              </a:rPr>
              <a:t>ProductComponent</a:t>
            </a:r>
            <a:r>
              <a:rPr lang="fr-FR" sz="1600" b="0" i="0" dirty="0">
                <a:solidFill>
                  <a:srgbClr val="006FE0"/>
                </a:solidFill>
                <a:effectLst/>
                <a:latin typeface="Verdana" panose="020B0604030504040204" pitchFamily="34" charset="0"/>
              </a:rPr>
              <a:t> </a:t>
            </a:r>
            <a:r>
              <a:rPr lang="fr-FR" sz="1600" b="0" i="0" dirty="0">
                <a:solidFill>
                  <a:srgbClr val="333333"/>
                </a:solidFill>
                <a:effectLst/>
                <a:latin typeface="Verdana" panose="020B0604030504040204" pitchFamily="34" charset="0"/>
              </a:rPr>
              <a:t>}</a:t>
            </a:r>
          </a:p>
          <a:p>
            <a:pPr algn="l"/>
            <a:endParaRPr lang="fr-FR" sz="1600" dirty="0">
              <a:solidFill>
                <a:srgbClr val="333333"/>
              </a:solidFill>
              <a:latin typeface="Verdana" panose="020B0604030504040204" pitchFamily="34" charset="0"/>
            </a:endParaRPr>
          </a:p>
          <a:p>
            <a:pPr marL="285750" indent="-285750" algn="l">
              <a:buFont typeface="Arial" panose="020B0604020202020204" pitchFamily="34" charset="0"/>
              <a:buChar char="•"/>
            </a:pPr>
            <a:r>
              <a:rPr lang="fr-FR" sz="2000" dirty="0">
                <a:solidFill>
                  <a:srgbClr val="111111"/>
                </a:solidFill>
                <a:latin typeface="Consolas" panose="020B0609020204030204" pitchFamily="49" charset="0"/>
              </a:rPr>
              <a:t>Routes	Is an </a:t>
            </a:r>
            <a:r>
              <a:rPr lang="fr-FR" sz="2000" dirty="0" err="1">
                <a:solidFill>
                  <a:srgbClr val="111111"/>
                </a:solidFill>
                <a:latin typeface="Consolas" panose="020B0609020204030204" pitchFamily="49" charset="0"/>
              </a:rPr>
              <a:t>array</a:t>
            </a:r>
            <a:r>
              <a:rPr lang="fr-FR" sz="2000" dirty="0">
                <a:solidFill>
                  <a:srgbClr val="111111"/>
                </a:solidFill>
                <a:latin typeface="Consolas" panose="020B0609020204030204" pitchFamily="49" charset="0"/>
              </a:rPr>
              <a:t> of Route </a:t>
            </a:r>
            <a:r>
              <a:rPr lang="fr-FR" sz="2000" dirty="0" err="1">
                <a:solidFill>
                  <a:srgbClr val="111111"/>
                </a:solidFill>
                <a:latin typeface="Consolas" panose="020B0609020204030204" pitchFamily="49" charset="0"/>
              </a:rPr>
              <a:t>objects</a:t>
            </a:r>
            <a:endParaRPr lang="fr-FR" sz="2000" dirty="0">
              <a:solidFill>
                <a:srgbClr val="111111"/>
              </a:solidFill>
              <a:latin typeface="Consolas" panose="020B0609020204030204" pitchFamily="49" charset="0"/>
            </a:endParaRPr>
          </a:p>
          <a:p>
            <a:pPr marL="285750" indent="-285750" algn="l">
              <a:buFont typeface="Arial" panose="020B0604020202020204" pitchFamily="34" charset="0"/>
              <a:buChar char="•"/>
            </a:pPr>
            <a:endParaRPr lang="fr-FR" sz="2000" dirty="0">
              <a:solidFill>
                <a:srgbClr val="111111"/>
              </a:solidFill>
              <a:latin typeface="Consolas" panose="020B0609020204030204" pitchFamily="49" charset="0"/>
            </a:endParaRPr>
          </a:p>
          <a:p>
            <a:pPr marL="285750" indent="-285750" algn="l">
              <a:buFont typeface="Arial" panose="020B0604020202020204" pitchFamily="34" charset="0"/>
              <a:buChar char="•"/>
            </a:pPr>
            <a:r>
              <a:rPr lang="fr-FR" sz="2000" dirty="0" err="1">
                <a:solidFill>
                  <a:srgbClr val="111111"/>
                </a:solidFill>
                <a:latin typeface="Consolas" panose="020B0609020204030204" pitchFamily="49" charset="0"/>
              </a:rPr>
              <a:t>RouterOutlet</a:t>
            </a:r>
            <a:r>
              <a:rPr lang="fr-FR" sz="2000" dirty="0">
                <a:solidFill>
                  <a:srgbClr val="111111"/>
                </a:solidFill>
                <a:latin typeface="Consolas" panose="020B0609020204030204" pitchFamily="49" charset="0"/>
              </a:rPr>
              <a:t>	Is a directive(&lt;router-</a:t>
            </a:r>
            <a:r>
              <a:rPr lang="fr-FR" sz="2000" dirty="0" err="1">
                <a:solidFill>
                  <a:srgbClr val="111111"/>
                </a:solidFill>
                <a:latin typeface="Consolas" panose="020B0609020204030204" pitchFamily="49" charset="0"/>
              </a:rPr>
              <a:t>outlet</a:t>
            </a:r>
            <a:r>
              <a:rPr lang="fr-FR" sz="2000" dirty="0">
                <a:solidFill>
                  <a:srgbClr val="111111"/>
                </a:solidFill>
                <a:latin typeface="Consolas" panose="020B0609020204030204" pitchFamily="49" charset="0"/>
              </a:rPr>
              <a:t>&gt;) </a:t>
            </a:r>
            <a:r>
              <a:rPr lang="fr-FR" sz="2000" dirty="0" err="1">
                <a:solidFill>
                  <a:srgbClr val="111111"/>
                </a:solidFill>
                <a:latin typeface="Consolas" panose="020B0609020204030204" pitchFamily="49" charset="0"/>
              </a:rPr>
              <a:t>that</a:t>
            </a:r>
            <a:r>
              <a:rPr lang="fr-FR" sz="2000" dirty="0">
                <a:solidFill>
                  <a:srgbClr val="111111"/>
                </a:solidFill>
                <a:latin typeface="Consolas" panose="020B0609020204030204" pitchFamily="49" charset="0"/>
              </a:rPr>
              <a:t> serves as a </a:t>
            </a:r>
            <a:r>
              <a:rPr lang="fr-FR" sz="2000" dirty="0" err="1">
                <a:solidFill>
                  <a:srgbClr val="111111"/>
                </a:solidFill>
                <a:latin typeface="Consolas" panose="020B0609020204030204" pitchFamily="49" charset="0"/>
              </a:rPr>
              <a:t>placeholder</a:t>
            </a:r>
            <a:endParaRPr lang="fr-FR" sz="2000" dirty="0">
              <a:solidFill>
                <a:srgbClr val="111111"/>
              </a:solidFill>
              <a:latin typeface="Consolas" panose="020B0609020204030204" pitchFamily="49" charset="0"/>
            </a:endParaRPr>
          </a:p>
          <a:p>
            <a:pPr lvl="3"/>
            <a:r>
              <a:rPr lang="fr-FR" sz="2000" dirty="0">
                <a:solidFill>
                  <a:srgbClr val="111111"/>
                </a:solidFill>
                <a:latin typeface="Consolas" panose="020B0609020204030204" pitchFamily="49" charset="0"/>
              </a:rPr>
              <a:t>		</a:t>
            </a:r>
            <a:r>
              <a:rPr lang="fr-FR" sz="2000" dirty="0" err="1">
                <a:solidFill>
                  <a:srgbClr val="111111"/>
                </a:solidFill>
                <a:latin typeface="Consolas" panose="020B0609020204030204" pitchFamily="49" charset="0"/>
              </a:rPr>
              <a:t>where</a:t>
            </a:r>
            <a:r>
              <a:rPr lang="fr-FR" sz="2000" dirty="0">
                <a:solidFill>
                  <a:srgbClr val="111111"/>
                </a:solidFill>
                <a:latin typeface="Consolas" panose="020B0609020204030204" pitchFamily="49" charset="0"/>
              </a:rPr>
              <a:t> Route </a:t>
            </a:r>
            <a:r>
              <a:rPr lang="fr-FR" sz="2000" dirty="0" err="1">
                <a:solidFill>
                  <a:srgbClr val="111111"/>
                </a:solidFill>
                <a:latin typeface="Consolas" panose="020B0609020204030204" pitchFamily="49" charset="0"/>
              </a:rPr>
              <a:t>should</a:t>
            </a:r>
            <a:r>
              <a:rPr lang="fr-FR" sz="2000" dirty="0">
                <a:solidFill>
                  <a:srgbClr val="111111"/>
                </a:solidFill>
                <a:latin typeface="Consolas" panose="020B0609020204030204" pitchFamily="49" charset="0"/>
              </a:rPr>
              <a:t> display the </a:t>
            </a:r>
            <a:r>
              <a:rPr lang="fr-FR" sz="2000" dirty="0" err="1">
                <a:solidFill>
                  <a:srgbClr val="111111"/>
                </a:solidFill>
                <a:latin typeface="Consolas" panose="020B0609020204030204" pitchFamily="49" charset="0"/>
              </a:rPr>
              <a:t>view</a:t>
            </a:r>
            <a:endParaRPr lang="fr-FR" sz="2000" dirty="0">
              <a:solidFill>
                <a:srgbClr val="111111"/>
              </a:solidFill>
              <a:latin typeface="Consolas" panose="020B0609020204030204" pitchFamily="49" charset="0"/>
            </a:endParaRPr>
          </a:p>
          <a:p>
            <a:pPr lvl="3"/>
            <a:r>
              <a:rPr lang="fr-FR" sz="2000" dirty="0">
                <a:solidFill>
                  <a:srgbClr val="111111"/>
                </a:solidFill>
                <a:latin typeface="Consolas" panose="020B0609020204030204" pitchFamily="49" charset="0"/>
              </a:rPr>
              <a:t>	e.g. </a:t>
            </a:r>
            <a:r>
              <a:rPr lang="en-IN" sz="1600" dirty="0">
                <a:solidFill>
                  <a:srgbClr val="000000"/>
                </a:solidFill>
                <a:latin typeface="Verdana" panose="020B0604030504040204" pitchFamily="34" charset="0"/>
              </a:rPr>
              <a:t>&lt;router-outlet&gt;&lt;/router-outlet&gt;</a:t>
            </a:r>
          </a:p>
          <a:p>
            <a:pPr lvl="3"/>
            <a:endParaRPr lang="en-IN" sz="1600" dirty="0">
              <a:solidFill>
                <a:srgbClr val="000000"/>
              </a:solidFill>
              <a:latin typeface="Verdana" panose="020B0604030504040204" pitchFamily="34" charset="0"/>
            </a:endParaRPr>
          </a:p>
          <a:p>
            <a:pPr marL="1714500" lvl="3" indent="-342900">
              <a:buFont typeface="Arial" panose="020B0604020202020204" pitchFamily="34" charset="0"/>
              <a:buChar char="•"/>
            </a:pPr>
            <a:r>
              <a:rPr lang="en-IN" sz="2000" dirty="0" err="1">
                <a:solidFill>
                  <a:srgbClr val="111111"/>
                </a:solidFill>
                <a:latin typeface="Consolas" panose="020B0609020204030204" pitchFamily="49" charset="0"/>
              </a:rPr>
              <a:t>RouterLink</a:t>
            </a:r>
            <a:r>
              <a:rPr lang="en-IN" sz="2000" dirty="0">
                <a:solidFill>
                  <a:srgbClr val="111111"/>
                </a:solidFill>
                <a:latin typeface="Consolas" panose="020B0609020204030204" pitchFamily="49" charset="0"/>
              </a:rPr>
              <a:t>	Is the directive link that binds HTML element to Route</a:t>
            </a:r>
          </a:p>
          <a:p>
            <a:pPr lvl="3"/>
            <a:r>
              <a:rPr lang="en-IN" sz="1600" b="0" i="0" dirty="0">
                <a:solidFill>
                  <a:srgbClr val="006FE0"/>
                </a:solidFill>
                <a:effectLst/>
                <a:latin typeface="Verdana" panose="020B0604030504040204" pitchFamily="34" charset="0"/>
              </a:rPr>
              <a:t>	e.g. &lt;</a:t>
            </a:r>
            <a:r>
              <a:rPr lang="en-IN" sz="1600" b="0" i="0" dirty="0">
                <a:solidFill>
                  <a:srgbClr val="000000"/>
                </a:solidFill>
                <a:effectLst/>
                <a:latin typeface="Verdana" panose="020B0604030504040204" pitchFamily="34" charset="0"/>
              </a:rPr>
              <a:t>li</a:t>
            </a:r>
            <a:r>
              <a:rPr lang="en-IN" sz="1600" b="0" i="0" dirty="0">
                <a:solidFill>
                  <a:srgbClr val="006FE0"/>
                </a:solidFill>
                <a:effectLst/>
                <a:latin typeface="Verdana" panose="020B0604030504040204" pitchFamily="34" charset="0"/>
              </a:rPr>
              <a:t>&gt;&lt;</a:t>
            </a:r>
            <a:r>
              <a:rPr lang="en-IN" sz="1600" b="0" i="0" dirty="0">
                <a:solidFill>
                  <a:srgbClr val="000000"/>
                </a:solidFill>
                <a:effectLst/>
                <a:latin typeface="Verdana" panose="020B0604030504040204" pitchFamily="34" charset="0"/>
              </a:rPr>
              <a:t>a</a:t>
            </a:r>
            <a:r>
              <a:rPr lang="en-IN" sz="1600" b="0" i="0" dirty="0">
                <a:solidFill>
                  <a:srgbClr val="006FE0"/>
                </a:solidFill>
                <a:effectLst/>
                <a:latin typeface="Verdana" panose="020B0604030504040204" pitchFamily="34" charset="0"/>
              </a:rPr>
              <a:t> </a:t>
            </a:r>
            <a:r>
              <a:rPr lang="en-IN" sz="1600" b="0" i="0" dirty="0">
                <a:solidFill>
                  <a:srgbClr val="333333"/>
                </a:solidFill>
                <a:effectLst/>
                <a:latin typeface="Verdana" panose="020B0604030504040204" pitchFamily="34" charset="0"/>
              </a:rPr>
              <a:t>[</a:t>
            </a:r>
            <a:r>
              <a:rPr lang="en-IN" sz="1600" b="0" i="0" dirty="0" err="1">
                <a:solidFill>
                  <a:srgbClr val="000000"/>
                </a:solidFill>
                <a:effectLst/>
                <a:latin typeface="Verdana" panose="020B0604030504040204" pitchFamily="34" charset="0"/>
              </a:rPr>
              <a:t>routerLink</a:t>
            </a:r>
            <a:r>
              <a:rPr lang="en-IN" sz="1600" b="0" i="0" dirty="0">
                <a:solidFill>
                  <a:srgbClr val="333333"/>
                </a:solidFill>
                <a:effectLst/>
                <a:latin typeface="Verdana" panose="020B0604030504040204" pitchFamily="34" charset="0"/>
              </a:rPr>
              <a:t>]</a:t>
            </a:r>
            <a:r>
              <a:rPr lang="en-IN" sz="1600" b="0" i="0" dirty="0">
                <a:solidFill>
                  <a:srgbClr val="000000"/>
                </a:solidFill>
                <a:effectLst/>
                <a:latin typeface="Verdana" panose="020B0604030504040204" pitchFamily="34" charset="0"/>
              </a:rPr>
              <a:t>=</a:t>
            </a:r>
            <a:r>
              <a:rPr lang="en-IN" sz="1600" b="0" i="0" dirty="0">
                <a:solidFill>
                  <a:srgbClr val="DD1144"/>
                </a:solidFill>
                <a:effectLst/>
                <a:latin typeface="Verdana" panose="020B0604030504040204" pitchFamily="34" charset="0"/>
              </a:rPr>
              <a:t>"['product']"</a:t>
            </a:r>
            <a:r>
              <a:rPr lang="en-IN" sz="1600" b="0" i="0" dirty="0">
                <a:solidFill>
                  <a:srgbClr val="006FE0"/>
                </a:solidFill>
                <a:effectLst/>
                <a:latin typeface="Verdana" panose="020B0604030504040204" pitchFamily="34" charset="0"/>
              </a:rPr>
              <a:t>&gt;</a:t>
            </a:r>
            <a:r>
              <a:rPr lang="en-IN" sz="1600" b="0" i="0" dirty="0">
                <a:solidFill>
                  <a:srgbClr val="000000"/>
                </a:solidFill>
                <a:effectLst/>
                <a:latin typeface="Verdana" panose="020B0604030504040204" pitchFamily="34" charset="0"/>
              </a:rPr>
              <a:t>Product</a:t>
            </a:r>
            <a:r>
              <a:rPr lang="en-IN" sz="1600" b="0" i="0" dirty="0">
                <a:solidFill>
                  <a:srgbClr val="006FE0"/>
                </a:solidFill>
                <a:effectLst/>
                <a:latin typeface="Verdana" panose="020B0604030504040204" pitchFamily="34" charset="0"/>
              </a:rPr>
              <a:t>&lt;</a:t>
            </a:r>
            <a:r>
              <a:rPr lang="en-IN" sz="1600" b="0" i="0" dirty="0">
                <a:solidFill>
                  <a:srgbClr val="000000"/>
                </a:solidFill>
                <a:effectLst/>
                <a:latin typeface="Verdana" panose="020B0604030504040204" pitchFamily="34" charset="0"/>
              </a:rPr>
              <a:t>/a</a:t>
            </a:r>
            <a:r>
              <a:rPr lang="en-IN" sz="1600" b="0" i="0" dirty="0">
                <a:solidFill>
                  <a:srgbClr val="006FE0"/>
                </a:solidFill>
                <a:effectLst/>
                <a:latin typeface="Verdana" panose="020B0604030504040204" pitchFamily="34" charset="0"/>
              </a:rPr>
              <a:t>&gt;&lt;</a:t>
            </a:r>
            <a:r>
              <a:rPr lang="en-IN" sz="1600" b="0" i="0" dirty="0">
                <a:solidFill>
                  <a:srgbClr val="000000"/>
                </a:solidFill>
                <a:effectLst/>
                <a:latin typeface="Verdana" panose="020B0604030504040204" pitchFamily="34" charset="0"/>
              </a:rPr>
              <a:t>/li</a:t>
            </a:r>
            <a:r>
              <a:rPr lang="en-IN" sz="1600" b="0" i="0" dirty="0">
                <a:solidFill>
                  <a:srgbClr val="006FE0"/>
                </a:solidFill>
                <a:effectLst/>
                <a:latin typeface="Verdana" panose="020B0604030504040204" pitchFamily="34" charset="0"/>
              </a:rPr>
              <a:t>&gt;</a:t>
            </a:r>
          </a:p>
          <a:p>
            <a:pPr lvl="3"/>
            <a:endParaRPr lang="en-IN" sz="1600" dirty="0">
              <a:solidFill>
                <a:srgbClr val="006FE0"/>
              </a:solidFill>
              <a:latin typeface="Verdana" panose="020B0604030504040204" pitchFamily="34" charset="0"/>
            </a:endParaRPr>
          </a:p>
          <a:p>
            <a:pPr marL="1657350" lvl="3" indent="-285750">
              <a:buFont typeface="Arial" panose="020B0604020202020204" pitchFamily="34" charset="0"/>
              <a:buChar char="•"/>
            </a:pPr>
            <a:r>
              <a:rPr lang="en-IN" sz="2000" dirty="0" err="1">
                <a:solidFill>
                  <a:srgbClr val="111111"/>
                </a:solidFill>
                <a:latin typeface="Consolas" panose="020B0609020204030204" pitchFamily="49" charset="0"/>
              </a:rPr>
              <a:t>RouteLinkActive</a:t>
            </a:r>
            <a:r>
              <a:rPr lang="en-IN" sz="2000" dirty="0">
                <a:solidFill>
                  <a:srgbClr val="111111"/>
                </a:solidFill>
                <a:latin typeface="Consolas" panose="020B0609020204030204" pitchFamily="49" charset="0"/>
              </a:rPr>
              <a:t> / </a:t>
            </a:r>
            <a:r>
              <a:rPr lang="en-IN" sz="2000" dirty="0" err="1">
                <a:solidFill>
                  <a:srgbClr val="111111"/>
                </a:solidFill>
                <a:latin typeface="Consolas" panose="020B0609020204030204" pitchFamily="49" charset="0"/>
              </a:rPr>
              <a:t>ActivatedRoute</a:t>
            </a:r>
            <a:r>
              <a:rPr lang="en-IN" sz="2000" dirty="0">
                <a:solidFill>
                  <a:srgbClr val="111111"/>
                </a:solidFill>
                <a:latin typeface="Consolas" panose="020B0609020204030204" pitchFamily="49" charset="0"/>
              </a:rPr>
              <a:t> / </a:t>
            </a:r>
            <a:r>
              <a:rPr lang="en-IN" sz="2000" dirty="0" err="1">
                <a:solidFill>
                  <a:srgbClr val="111111"/>
                </a:solidFill>
                <a:latin typeface="Consolas" panose="020B0609020204030204" pitchFamily="49" charset="0"/>
              </a:rPr>
              <a:t>RouterState</a:t>
            </a:r>
            <a:r>
              <a:rPr lang="en-IN" sz="2000" dirty="0">
                <a:solidFill>
                  <a:srgbClr val="111111"/>
                </a:solidFill>
                <a:latin typeface="Consolas" panose="020B0609020204030204" pitchFamily="49" charset="0"/>
              </a:rPr>
              <a:t> : Related to active link</a:t>
            </a:r>
          </a:p>
          <a:p>
            <a:pPr marL="1657350" lvl="3" indent="-285750">
              <a:buFont typeface="Arial" panose="020B0604020202020204" pitchFamily="34" charset="0"/>
              <a:buChar char="•"/>
            </a:pPr>
            <a:endParaRPr lang="en-IN" sz="2000" dirty="0">
              <a:solidFill>
                <a:srgbClr val="111111"/>
              </a:solidFill>
              <a:latin typeface="Consolas" panose="020B0609020204030204" pitchFamily="49" charset="0"/>
            </a:endParaRPr>
          </a:p>
          <a:p>
            <a:pPr marL="1657350" lvl="3" indent="-285750">
              <a:buFont typeface="Arial" panose="020B0604020202020204" pitchFamily="34" charset="0"/>
              <a:buChar char="•"/>
            </a:pPr>
            <a:r>
              <a:rPr lang="en-IN" sz="2000" dirty="0" err="1">
                <a:solidFill>
                  <a:srgbClr val="111111"/>
                </a:solidFill>
                <a:latin typeface="Consolas" panose="020B0609020204030204" pitchFamily="49" charset="0"/>
              </a:rPr>
              <a:t>RouteLink</a:t>
            </a:r>
            <a:r>
              <a:rPr lang="en-IN" sz="2000" dirty="0">
                <a:solidFill>
                  <a:srgbClr val="111111"/>
                </a:solidFill>
                <a:latin typeface="Consolas" panose="020B0609020204030204" pitchFamily="49" charset="0"/>
              </a:rPr>
              <a:t> Parameters Array</a:t>
            </a:r>
          </a:p>
        </p:txBody>
      </p:sp>
    </p:spTree>
    <p:extLst>
      <p:ext uri="{BB962C8B-B14F-4D97-AF65-F5344CB8AC3E}">
        <p14:creationId xmlns:p14="http://schemas.microsoft.com/office/powerpoint/2010/main" val="26562530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5" y="258538"/>
            <a:ext cx="7084267" cy="461665"/>
          </a:xfrm>
          <a:prstGeom prst="rect">
            <a:avLst/>
          </a:prstGeom>
          <a:noFill/>
        </p:spPr>
        <p:txBody>
          <a:bodyPr wrap="square">
            <a:spAutoFit/>
          </a:bodyPr>
          <a:lstStyle/>
          <a:p>
            <a:pPr algn="l"/>
            <a:r>
              <a:rPr lang="en-IN" sz="2400" b="1" dirty="0">
                <a:solidFill>
                  <a:srgbClr val="FF0000"/>
                </a:solidFill>
                <a:latin typeface="Consolas" panose="020B0609020204030204" pitchFamily="49" charset="0"/>
              </a:rPr>
              <a:t>Angular Router Configuration</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466531" y="1058490"/>
            <a:ext cx="11583176" cy="4708981"/>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Set the &lt;base </a:t>
            </a:r>
            <a:r>
              <a:rPr lang="en-US" sz="2000" dirty="0" err="1">
                <a:solidFill>
                  <a:srgbClr val="111111"/>
                </a:solidFill>
                <a:latin typeface="Consolas" panose="020B0609020204030204" pitchFamily="49" charset="0"/>
              </a:rPr>
              <a:t>href</a:t>
            </a:r>
            <a:r>
              <a:rPr lang="en-US" sz="2000" dirty="0">
                <a:solidFill>
                  <a:srgbClr val="111111"/>
                </a:solidFill>
                <a:latin typeface="Consolas" panose="020B0609020204030204" pitchFamily="49" charset="0"/>
              </a:rPr>
              <a:t>&gt;</a:t>
            </a:r>
          </a:p>
          <a:p>
            <a:pPr algn="l"/>
            <a:r>
              <a:rPr lang="en-US" sz="2000" dirty="0">
                <a:solidFill>
                  <a:srgbClr val="111111"/>
                </a:solidFill>
                <a:latin typeface="Consolas" panose="020B0609020204030204" pitchFamily="49" charset="0"/>
              </a:rPr>
              <a:t>	The HTML &lt;base&gt; element specifies the base URL to use for all relative URLs 	contained within a document.</a:t>
            </a:r>
          </a:p>
          <a:p>
            <a:pPr algn="l"/>
            <a:r>
              <a:rPr lang="en-US" sz="2000" dirty="0">
                <a:solidFill>
                  <a:srgbClr val="111111"/>
                </a:solidFill>
                <a:latin typeface="Consolas" panose="020B0609020204030204" pitchFamily="49" charset="0"/>
              </a:rPr>
              <a:t>	&lt;base </a:t>
            </a:r>
            <a:r>
              <a:rPr lang="en-US" sz="2000" dirty="0" err="1">
                <a:solidFill>
                  <a:srgbClr val="111111"/>
                </a:solidFill>
                <a:latin typeface="Consolas" panose="020B0609020204030204" pitchFamily="49" charset="0"/>
              </a:rPr>
              <a:t>href</a:t>
            </a:r>
            <a:r>
              <a:rPr lang="en-US" sz="2000" dirty="0">
                <a:solidFill>
                  <a:srgbClr val="111111"/>
                </a:solidFill>
                <a:latin typeface="Consolas" panose="020B0609020204030204" pitchFamily="49" charset="0"/>
              </a:rPr>
              <a:t>=“/”&gt;</a:t>
            </a:r>
          </a:p>
          <a:p>
            <a:pPr algn="l"/>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Define routes for the view</a:t>
            </a:r>
          </a:p>
          <a:p>
            <a:pPr algn="l"/>
            <a:r>
              <a:rPr lang="en-US" sz="2000" dirty="0">
                <a:solidFill>
                  <a:srgbClr val="111111"/>
                </a:solidFill>
                <a:latin typeface="Consolas" panose="020B0609020204030204" pitchFamily="49" charset="0"/>
              </a:rPr>
              <a:t>	Next, create an array of route objects. Each route maps the path (URL 	Segment) to the component</a:t>
            </a:r>
          </a:p>
          <a:p>
            <a:pPr algn="l"/>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Register the Router Service with Routes</a:t>
            </a:r>
          </a:p>
          <a:p>
            <a:pPr algn="l"/>
            <a:r>
              <a:rPr lang="en-US" sz="2000" dirty="0">
                <a:solidFill>
                  <a:srgbClr val="111111"/>
                </a:solidFill>
                <a:latin typeface="Consolas" panose="020B0609020204030204" pitchFamily="49" charset="0"/>
              </a:rPr>
              <a:t>	Then, install the routes using the </a:t>
            </a:r>
            <a:r>
              <a:rPr lang="en-US" sz="2000" dirty="0" err="1">
                <a:solidFill>
                  <a:srgbClr val="4336F4"/>
                </a:solidFill>
                <a:latin typeface="Consolas" panose="020B0609020204030204" pitchFamily="49" charset="0"/>
              </a:rPr>
              <a:t>RouterModule.forRoot</a:t>
            </a:r>
            <a:r>
              <a:rPr lang="en-US" sz="2000" dirty="0">
                <a:solidFill>
                  <a:srgbClr val="4336F4"/>
                </a:solidFill>
                <a:latin typeface="Consolas" panose="020B0609020204030204" pitchFamily="49" charset="0"/>
              </a:rPr>
              <a:t> </a:t>
            </a:r>
            <a:r>
              <a:rPr lang="en-US" sz="2000" dirty="0">
                <a:solidFill>
                  <a:srgbClr val="111111"/>
                </a:solidFill>
                <a:latin typeface="Consolas" panose="020B0609020204030204" pitchFamily="49" charset="0"/>
              </a:rPr>
              <a:t>method, passing the 	routes as the argument in the imports array</a:t>
            </a:r>
          </a:p>
          <a:p>
            <a:pPr algn="l"/>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Map HTML Element actions to Route</a:t>
            </a:r>
          </a:p>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Choose where you want to display the view</a:t>
            </a:r>
            <a:endParaRPr lang="en-IN" sz="2000" dirty="0">
              <a:solidFill>
                <a:srgbClr val="111111"/>
              </a:solidFill>
              <a:latin typeface="Consolas" panose="020B0609020204030204" pitchFamily="49" charset="0"/>
            </a:endParaRPr>
          </a:p>
        </p:txBody>
      </p:sp>
    </p:spTree>
    <p:extLst>
      <p:ext uri="{BB962C8B-B14F-4D97-AF65-F5344CB8AC3E}">
        <p14:creationId xmlns:p14="http://schemas.microsoft.com/office/powerpoint/2010/main" val="7618572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5" y="258538"/>
            <a:ext cx="7084267"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What is the purpose of </a:t>
            </a:r>
            <a:r>
              <a:rPr lang="en-IN" sz="2400" b="1" i="0" dirty="0" err="1">
                <a:solidFill>
                  <a:srgbClr val="FF0000"/>
                </a:solidFill>
                <a:effectLst/>
                <a:latin typeface="Consolas" panose="020B0609020204030204" pitchFamily="49" charset="0"/>
              </a:rPr>
              <a:t>WildCard</a:t>
            </a:r>
            <a:r>
              <a:rPr lang="en-IN" sz="2400" b="1" i="0" dirty="0">
                <a:solidFill>
                  <a:srgbClr val="FF0000"/>
                </a:solidFill>
                <a:effectLst/>
                <a:latin typeface="Consolas" panose="020B0609020204030204" pitchFamily="49" charset="0"/>
              </a:rPr>
              <a:t> Route ?</a:t>
            </a:r>
          </a:p>
        </p:txBody>
      </p:sp>
      <p:sp>
        <p:nvSpPr>
          <p:cNvPr id="8" name="TextBox 7">
            <a:extLst>
              <a:ext uri="{FF2B5EF4-FFF2-40B4-BE49-F238E27FC236}">
                <a16:creationId xmlns:a16="http://schemas.microsoft.com/office/drawing/2014/main" id="{CE266031-9678-3835-E03C-FDAD25656E34}"/>
              </a:ext>
            </a:extLst>
          </p:cNvPr>
          <p:cNvSpPr txBox="1"/>
          <p:nvPr/>
        </p:nvSpPr>
        <p:spPr>
          <a:xfrm>
            <a:off x="466531" y="1058490"/>
            <a:ext cx="11583176" cy="707886"/>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111111"/>
                </a:solidFill>
                <a:latin typeface="Consolas" panose="020B0609020204030204" pitchFamily="49" charset="0"/>
              </a:rPr>
              <a:t>Page Not Found Route</a:t>
            </a:r>
          </a:p>
          <a:p>
            <a:pPr marL="342900" indent="-342900" algn="l">
              <a:buFont typeface="Arial" panose="020B0604020202020204" pitchFamily="34" charset="0"/>
              <a:buChar char="•"/>
            </a:pPr>
            <a:r>
              <a:rPr lang="en-US" sz="2000" i="0" dirty="0">
                <a:solidFill>
                  <a:srgbClr val="111111"/>
                </a:solidFill>
                <a:effectLst/>
                <a:latin typeface="Consolas" panose="020B0609020204030204" pitchFamily="49" charset="0"/>
              </a:rPr>
              <a:t>{ path : ‘**’ , component : </a:t>
            </a:r>
            <a:r>
              <a:rPr lang="en-US" sz="2000" i="0" dirty="0" err="1">
                <a:solidFill>
                  <a:srgbClr val="111111"/>
                </a:solidFill>
                <a:effectLst/>
                <a:latin typeface="Consolas" panose="020B0609020204030204" pitchFamily="49" charset="0"/>
              </a:rPr>
              <a:t>PageNotFoundComponent</a:t>
            </a:r>
            <a:r>
              <a:rPr lang="en-US" sz="2000" i="0" dirty="0">
                <a:solidFill>
                  <a:srgbClr val="111111"/>
                </a:solidFill>
                <a:effectLst/>
                <a:latin typeface="Consolas" panose="020B0609020204030204" pitchFamily="49" charset="0"/>
              </a:rPr>
              <a:t>}</a:t>
            </a:r>
            <a:endParaRPr lang="en-IN" sz="2000" i="0" dirty="0">
              <a:solidFill>
                <a:srgbClr val="4336F4"/>
              </a:solidFill>
              <a:effectLst/>
              <a:latin typeface="Consolas" panose="020B0609020204030204" pitchFamily="49" charset="0"/>
            </a:endParaRPr>
          </a:p>
        </p:txBody>
      </p:sp>
      <p:sp>
        <p:nvSpPr>
          <p:cNvPr id="2" name="TextBox 1">
            <a:extLst>
              <a:ext uri="{FF2B5EF4-FFF2-40B4-BE49-F238E27FC236}">
                <a16:creationId xmlns:a16="http://schemas.microsoft.com/office/drawing/2014/main" id="{F437FED5-E016-EF7D-7F92-97508C339EF8}"/>
              </a:ext>
            </a:extLst>
          </p:cNvPr>
          <p:cNvSpPr txBox="1"/>
          <p:nvPr/>
        </p:nvSpPr>
        <p:spPr>
          <a:xfrm>
            <a:off x="734785" y="2412440"/>
            <a:ext cx="6097554" cy="461665"/>
          </a:xfrm>
          <a:prstGeom prst="rect">
            <a:avLst/>
          </a:prstGeom>
          <a:noFill/>
        </p:spPr>
        <p:txBody>
          <a:bodyPr wrap="square">
            <a:spAutoFit/>
          </a:bodyPr>
          <a:lstStyle>
            <a:defPPr>
              <a:defRPr lang="fr-FR"/>
            </a:defPPr>
            <a:lvl1pPr>
              <a:defRPr sz="2400" b="1" i="0">
                <a:solidFill>
                  <a:srgbClr val="FF0000"/>
                </a:solidFill>
                <a:effectLst/>
                <a:latin typeface="Consolas" panose="020B0609020204030204" pitchFamily="49" charset="0"/>
              </a:defRPr>
            </a:lvl1pPr>
          </a:lstStyle>
          <a:p>
            <a:r>
              <a:rPr lang="en-IN" dirty="0"/>
              <a:t>What is Angular Router ?</a:t>
            </a:r>
          </a:p>
        </p:txBody>
      </p:sp>
      <p:sp>
        <p:nvSpPr>
          <p:cNvPr id="5" name="TextBox 4">
            <a:extLst>
              <a:ext uri="{FF2B5EF4-FFF2-40B4-BE49-F238E27FC236}">
                <a16:creationId xmlns:a16="http://schemas.microsoft.com/office/drawing/2014/main" id="{42E687F6-B830-3884-806A-090FAD9F8B4B}"/>
              </a:ext>
            </a:extLst>
          </p:cNvPr>
          <p:cNvSpPr txBox="1"/>
          <p:nvPr/>
        </p:nvSpPr>
        <p:spPr>
          <a:xfrm>
            <a:off x="466531" y="3143157"/>
            <a:ext cx="10807181" cy="1323439"/>
          </a:xfrm>
          <a:prstGeom prst="rect">
            <a:avLst/>
          </a:prstGeom>
          <a:noFill/>
        </p:spPr>
        <p:txBody>
          <a:bodyPr wrap="square">
            <a:spAutoFit/>
          </a:bodyPr>
          <a:lstStyle>
            <a:defPPr>
              <a:defRPr lang="fr-FR"/>
            </a:defPPr>
            <a:lvl1pPr marL="342900" indent="-342900">
              <a:buFont typeface="Arial" panose="020B0604020202020204" pitchFamily="34" charset="0"/>
              <a:buChar char="•"/>
              <a:defRPr sz="2000">
                <a:solidFill>
                  <a:srgbClr val="111111"/>
                </a:solidFill>
                <a:latin typeface="Consolas" panose="020B0609020204030204" pitchFamily="49" charset="0"/>
              </a:defRPr>
            </a:lvl1pPr>
          </a:lstStyle>
          <a:p>
            <a:r>
              <a:rPr lang="en-US" dirty="0"/>
              <a:t>Angular Router is a powerful Module provided by Angular that enables navigation between different parts of Angular applications.</a:t>
            </a:r>
          </a:p>
          <a:p>
            <a:r>
              <a:rPr lang="en-US" dirty="0"/>
              <a:t>Its essentially a tool that helps manage the navigation flow within app by mapping URL to different components</a:t>
            </a:r>
            <a:endParaRPr lang="en-IN" dirty="0"/>
          </a:p>
        </p:txBody>
      </p:sp>
    </p:spTree>
    <p:extLst>
      <p:ext uri="{BB962C8B-B14F-4D97-AF65-F5344CB8AC3E}">
        <p14:creationId xmlns:p14="http://schemas.microsoft.com/office/powerpoint/2010/main" val="115830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Tooling</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556782"/>
            <a:ext cx="11566320" cy="4524315"/>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The Angular team has built two great tools that make Angular development easy and fun:</a:t>
            </a:r>
          </a:p>
          <a:p>
            <a:r>
              <a:rPr lang="en-US" sz="2400" dirty="0">
                <a:solidFill>
                  <a:srgbClr val="002060"/>
                </a:solidFill>
                <a:latin typeface="Work Sans" pitchFamily="2" charset="0"/>
              </a:rPr>
              <a:t>	• </a:t>
            </a:r>
            <a:r>
              <a:rPr lang="en-US" sz="2400" b="1" dirty="0">
                <a:solidFill>
                  <a:srgbClr val="002060"/>
                </a:solidFill>
                <a:latin typeface="Work Sans" pitchFamily="2" charset="0"/>
              </a:rPr>
              <a:t>Angular CLI:</a:t>
            </a:r>
            <a:r>
              <a:rPr lang="en-US" sz="2400" dirty="0">
                <a:solidFill>
                  <a:srgbClr val="002060"/>
                </a:solidFill>
                <a:latin typeface="Work Sans" pitchFamily="2" charset="0"/>
              </a:rPr>
              <a:t> A command-line interface that allows us to work with 	Angular projects from creation to deployment.</a:t>
            </a:r>
          </a:p>
          <a:p>
            <a:endParaRPr lang="en-US" sz="2400" dirty="0">
              <a:solidFill>
                <a:srgbClr val="002060"/>
              </a:solidFill>
              <a:latin typeface="Work Sans" pitchFamily="2" charset="0"/>
            </a:endParaRPr>
          </a:p>
          <a:p>
            <a:r>
              <a:rPr lang="en-US" sz="2400" dirty="0">
                <a:solidFill>
                  <a:srgbClr val="002060"/>
                </a:solidFill>
                <a:latin typeface="Work Sans" pitchFamily="2" charset="0"/>
              </a:rPr>
              <a:t>	</a:t>
            </a:r>
            <a:r>
              <a:rPr lang="en-US" sz="2400" b="1" dirty="0">
                <a:solidFill>
                  <a:srgbClr val="002060"/>
                </a:solidFill>
                <a:latin typeface="Work Sans" pitchFamily="2" charset="0"/>
              </a:rPr>
              <a:t>• Angular </a:t>
            </a:r>
            <a:r>
              <a:rPr lang="en-US" sz="2400" b="1" dirty="0" err="1">
                <a:solidFill>
                  <a:srgbClr val="002060"/>
                </a:solidFill>
                <a:latin typeface="Work Sans" pitchFamily="2" charset="0"/>
              </a:rPr>
              <a:t>DevTools</a:t>
            </a:r>
            <a:r>
              <a:rPr lang="en-US" sz="2400" b="1" dirty="0">
                <a:solidFill>
                  <a:srgbClr val="002060"/>
                </a:solidFill>
                <a:latin typeface="Work Sans" pitchFamily="2" charset="0"/>
              </a:rPr>
              <a:t>:</a:t>
            </a:r>
            <a:r>
              <a:rPr lang="en-US" sz="2400" dirty="0">
                <a:solidFill>
                  <a:srgbClr val="002060"/>
                </a:solidFill>
                <a:latin typeface="Work Sans" pitchFamily="2" charset="0"/>
              </a:rPr>
              <a:t> A browser extension that enables us to debug 	and profile Angular applications from the comfort of our browser. </a:t>
            </a:r>
          </a:p>
          <a:p>
            <a:endParaRPr lang="en-US" sz="2400" dirty="0">
              <a:solidFill>
                <a:srgbClr val="002060"/>
              </a:solidFill>
              <a:latin typeface="Work Sans" pitchFamily="2" charset="0"/>
            </a:endParaRPr>
          </a:p>
          <a:p>
            <a:r>
              <a:rPr lang="en-US" sz="2400" dirty="0">
                <a:solidFill>
                  <a:srgbClr val="002060"/>
                </a:solidFill>
                <a:latin typeface="Work Sans" pitchFamily="2" charset="0"/>
              </a:rPr>
              <a:t>The Angular CLI is the de facto solution for working with Angular applications. It allows the developer to focus on writing application code, eliminating the boilerplate of configuration tasks such as scaffolding, building, testing, and deploying an Angular application.</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2785061324"/>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5" y="258538"/>
            <a:ext cx="7084267"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Advantages of AOT compilation</a:t>
            </a:r>
          </a:p>
        </p:txBody>
      </p:sp>
      <p:sp>
        <p:nvSpPr>
          <p:cNvPr id="8" name="TextBox 7">
            <a:extLst>
              <a:ext uri="{FF2B5EF4-FFF2-40B4-BE49-F238E27FC236}">
                <a16:creationId xmlns:a16="http://schemas.microsoft.com/office/drawing/2014/main" id="{CE266031-9678-3835-E03C-FDAD25656E34}"/>
              </a:ext>
            </a:extLst>
          </p:cNvPr>
          <p:cNvSpPr txBox="1"/>
          <p:nvPr/>
        </p:nvSpPr>
        <p:spPr>
          <a:xfrm>
            <a:off x="0" y="1170457"/>
            <a:ext cx="12036490" cy="4401205"/>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Faster rendering: </a:t>
            </a:r>
            <a:r>
              <a:rPr lang="en-US" sz="2000" dirty="0">
                <a:solidFill>
                  <a:srgbClr val="111111"/>
                </a:solidFill>
                <a:latin typeface="Consolas" panose="020B0609020204030204" pitchFamily="49" charset="0"/>
              </a:rPr>
              <a:t>The browser downloads a pre-compiled version of the application. So it can render the application immediately without compiling the app.</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Fewer asynchronous requests: </a:t>
            </a:r>
            <a:r>
              <a:rPr lang="en-US" sz="2000" dirty="0">
                <a:solidFill>
                  <a:srgbClr val="111111"/>
                </a:solidFill>
                <a:latin typeface="Consolas" panose="020B0609020204030204" pitchFamily="49" charset="0"/>
              </a:rPr>
              <a:t>It </a:t>
            </a:r>
            <a:r>
              <a:rPr lang="en-US" sz="2000" dirty="0" err="1">
                <a:solidFill>
                  <a:srgbClr val="111111"/>
                </a:solidFill>
                <a:latin typeface="Consolas" panose="020B0609020204030204" pitchFamily="49" charset="0"/>
              </a:rPr>
              <a:t>inlines</a:t>
            </a:r>
            <a:r>
              <a:rPr lang="en-US" sz="2000" dirty="0">
                <a:solidFill>
                  <a:srgbClr val="111111"/>
                </a:solidFill>
                <a:latin typeface="Consolas" panose="020B0609020204030204" pitchFamily="49" charset="0"/>
              </a:rPr>
              <a:t> external HTML templates and CSS style sheets within the application </a:t>
            </a:r>
            <a:r>
              <a:rPr lang="en-US" sz="2000" dirty="0" err="1">
                <a:solidFill>
                  <a:srgbClr val="111111"/>
                </a:solidFill>
                <a:latin typeface="Consolas" panose="020B0609020204030204" pitchFamily="49" charset="0"/>
              </a:rPr>
              <a:t>javascript</a:t>
            </a:r>
            <a:r>
              <a:rPr lang="en-US" sz="2000" dirty="0">
                <a:solidFill>
                  <a:srgbClr val="111111"/>
                </a:solidFill>
                <a:latin typeface="Consolas" panose="020B0609020204030204" pitchFamily="49" charset="0"/>
              </a:rPr>
              <a:t> which eliminates separate ajax requests.</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Smaller Angular framework download size: </a:t>
            </a:r>
            <a:r>
              <a:rPr lang="en-US" sz="2000" dirty="0">
                <a:solidFill>
                  <a:srgbClr val="111111"/>
                </a:solidFill>
                <a:latin typeface="Consolas" panose="020B0609020204030204" pitchFamily="49" charset="0"/>
              </a:rPr>
              <a:t>Doesn't require downloading the Angular compiler. Hence it dramatically reduces the application payload.</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Detect template errors earlier: </a:t>
            </a:r>
            <a:r>
              <a:rPr lang="en-US" sz="2000" dirty="0">
                <a:solidFill>
                  <a:srgbClr val="111111"/>
                </a:solidFill>
                <a:latin typeface="Consolas" panose="020B0609020204030204" pitchFamily="49" charset="0"/>
              </a:rPr>
              <a:t>Detects and reports template binding errors during the build step itself</a:t>
            </a:r>
          </a:p>
          <a:p>
            <a:pPr marL="342900" indent="-342900" algn="l">
              <a:buFont typeface="Arial" panose="020B0604020202020204" pitchFamily="34" charset="0"/>
              <a:buChar char="•"/>
            </a:pPr>
            <a:endParaRPr lang="en-US" sz="2000" dirty="0">
              <a:solidFill>
                <a:srgbClr val="111111"/>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Better security: </a:t>
            </a:r>
            <a:r>
              <a:rPr lang="en-US" sz="2000" dirty="0">
                <a:solidFill>
                  <a:srgbClr val="111111"/>
                </a:solidFill>
                <a:latin typeface="Consolas" panose="020B0609020204030204" pitchFamily="49" charset="0"/>
              </a:rPr>
              <a:t>It compiles HTML templates and components into JavaScript. So there won't be any injection attacks.</a:t>
            </a:r>
            <a:endParaRPr lang="en-IN" sz="2000" i="0" dirty="0">
              <a:solidFill>
                <a:srgbClr val="4336F4"/>
              </a:solidFill>
              <a:effectLst/>
              <a:latin typeface="Consolas" panose="020B0609020204030204" pitchFamily="49" charset="0"/>
            </a:endParaRPr>
          </a:p>
        </p:txBody>
      </p:sp>
    </p:spTree>
    <p:extLst>
      <p:ext uri="{BB962C8B-B14F-4D97-AF65-F5344CB8AC3E}">
        <p14:creationId xmlns:p14="http://schemas.microsoft.com/office/powerpoint/2010/main" val="1733451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734785" y="258538"/>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TypeScript ! Assignment assertion Operator</a:t>
            </a:r>
          </a:p>
        </p:txBody>
      </p:sp>
      <p:sp>
        <p:nvSpPr>
          <p:cNvPr id="8" name="TextBox 7">
            <a:extLst>
              <a:ext uri="{FF2B5EF4-FFF2-40B4-BE49-F238E27FC236}">
                <a16:creationId xmlns:a16="http://schemas.microsoft.com/office/drawing/2014/main" id="{CE266031-9678-3835-E03C-FDAD25656E34}"/>
              </a:ext>
            </a:extLst>
          </p:cNvPr>
          <p:cNvSpPr txBox="1"/>
          <p:nvPr/>
        </p:nvSpPr>
        <p:spPr>
          <a:xfrm>
            <a:off x="485192" y="1403723"/>
            <a:ext cx="10991461" cy="3477875"/>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name!: string;</a:t>
            </a:r>
          </a:p>
          <a:p>
            <a:pPr marL="342900" indent="-342900" algn="l">
              <a:buFont typeface="Arial" panose="020B0604020202020204" pitchFamily="34" charset="0"/>
              <a:buChar char="•"/>
            </a:pPr>
            <a:endParaRPr lang="en-US" sz="2000" i="0" dirty="0">
              <a:solidFill>
                <a:srgbClr val="4336F4"/>
              </a:solidFill>
              <a:effectLst/>
              <a:latin typeface="Consolas" panose="020B0609020204030204" pitchFamily="49" charset="0"/>
            </a:endParaRPr>
          </a:p>
          <a:p>
            <a:pPr marL="342900" indent="-342900" algn="l">
              <a:buFont typeface="Arial" panose="020B0604020202020204" pitchFamily="34" charset="0"/>
              <a:buChar char="•"/>
            </a:pPr>
            <a:r>
              <a:rPr lang="en-US" sz="2000" i="0" dirty="0">
                <a:solidFill>
                  <a:srgbClr val="4336F4"/>
                </a:solidFill>
                <a:effectLst/>
                <a:latin typeface="Consolas" panose="020B0609020204030204" pitchFamily="49" charset="0"/>
              </a:rPr>
              <a:t>This says to the compiler:</a:t>
            </a:r>
          </a:p>
          <a:p>
            <a:pPr marL="342900" indent="-342900" algn="l">
              <a:buFont typeface="Arial" panose="020B0604020202020204" pitchFamily="34" charset="0"/>
              <a:buChar char="•"/>
            </a:pPr>
            <a:endParaRPr lang="en-US" sz="2000" i="0" dirty="0">
              <a:solidFill>
                <a:srgbClr val="4336F4"/>
              </a:solidFill>
              <a:effectLst/>
              <a:latin typeface="Consolas" panose="020B0609020204030204" pitchFamily="49" charset="0"/>
            </a:endParaRPr>
          </a:p>
          <a:p>
            <a:pPr marL="342900" indent="-342900" algn="l">
              <a:buFont typeface="Arial" panose="020B0604020202020204" pitchFamily="34" charset="0"/>
              <a:buChar char="•"/>
            </a:pPr>
            <a:r>
              <a:rPr lang="en-US" sz="2000" i="0" dirty="0">
                <a:solidFill>
                  <a:srgbClr val="4336F4"/>
                </a:solidFill>
                <a:effectLst/>
                <a:latin typeface="Consolas" panose="020B0609020204030204" pitchFamily="49" charset="0"/>
              </a:rPr>
              <a:t>"There is a property called name with a type of </a:t>
            </a:r>
            <a:r>
              <a:rPr lang="en-US" sz="2000" i="0" dirty="0">
                <a:solidFill>
                  <a:srgbClr val="C00000"/>
                </a:solidFill>
                <a:effectLst/>
                <a:latin typeface="Consolas" panose="020B0609020204030204" pitchFamily="49" charset="0"/>
              </a:rPr>
              <a:t>string |</a:t>
            </a:r>
            <a:r>
              <a:rPr lang="en-US" sz="2000" i="0" dirty="0">
                <a:solidFill>
                  <a:srgbClr val="4336F4"/>
                </a:solidFill>
                <a:effectLst/>
                <a:latin typeface="Consolas" panose="020B0609020204030204" pitchFamily="49" charset="0"/>
              </a:rPr>
              <a:t> </a:t>
            </a:r>
            <a:r>
              <a:rPr lang="en-US" sz="2000" i="0" dirty="0">
                <a:solidFill>
                  <a:srgbClr val="C00000"/>
                </a:solidFill>
                <a:effectLst/>
                <a:latin typeface="Consolas" panose="020B0609020204030204" pitchFamily="49" charset="0"/>
              </a:rPr>
              <a:t>undefined.</a:t>
            </a:r>
            <a:r>
              <a:rPr lang="en-US" sz="2000" i="0" dirty="0">
                <a:solidFill>
                  <a:srgbClr val="4336F4"/>
                </a:solidFill>
                <a:effectLst/>
                <a:latin typeface="Consolas" panose="020B0609020204030204" pitchFamily="49" charset="0"/>
              </a:rPr>
              <a:t> It starts with a value of undefined. But every time I get or set that property; I want to treat it as type string.“</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i="0" dirty="0">
                <a:solidFill>
                  <a:srgbClr val="C00000"/>
                </a:solidFill>
                <a:effectLst/>
                <a:latin typeface="Consolas" panose="020B0609020204030204" pitchFamily="49" charset="0"/>
              </a:rPr>
              <a:t>definite assignment assertions </a:t>
            </a:r>
            <a:r>
              <a:rPr lang="en-US" sz="2000" i="0" dirty="0">
                <a:solidFill>
                  <a:srgbClr val="4336F4"/>
                </a:solidFill>
                <a:effectLst/>
                <a:latin typeface="Consolas" panose="020B0609020204030204" pitchFamily="49" charset="0"/>
              </a:rPr>
              <a:t>can be used to tell the compiler that </a:t>
            </a:r>
            <a:r>
              <a:rPr lang="en-US" sz="2000" i="0" dirty="0">
                <a:solidFill>
                  <a:srgbClr val="C00000"/>
                </a:solidFill>
                <a:effectLst/>
                <a:latin typeface="Consolas" panose="020B0609020204030204" pitchFamily="49" charset="0"/>
              </a:rPr>
              <a:t>variables will indeed be assigned</a:t>
            </a:r>
            <a:r>
              <a:rPr lang="en-US" sz="2000" i="0" dirty="0">
                <a:solidFill>
                  <a:srgbClr val="4336F4"/>
                </a:solidFill>
                <a:effectLst/>
                <a:latin typeface="Consolas" panose="020B0609020204030204" pitchFamily="49" charset="0"/>
              </a:rPr>
              <a:t>, even if TypeScript can't determine this on its own.</a:t>
            </a:r>
            <a:endParaRPr lang="en-IN" sz="2000" i="0" dirty="0">
              <a:solidFill>
                <a:srgbClr val="4336F4"/>
              </a:solidFill>
              <a:effectLst/>
              <a:latin typeface="Consolas" panose="020B0609020204030204" pitchFamily="49" charset="0"/>
            </a:endParaRPr>
          </a:p>
        </p:txBody>
      </p:sp>
    </p:spTree>
    <p:extLst>
      <p:ext uri="{BB962C8B-B14F-4D97-AF65-F5344CB8AC3E}">
        <p14:creationId xmlns:p14="http://schemas.microsoft.com/office/powerpoint/2010/main" val="37964579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Template Driver Forms</a:t>
            </a:r>
          </a:p>
        </p:txBody>
      </p:sp>
      <p:sp>
        <p:nvSpPr>
          <p:cNvPr id="8" name="TextBox 7">
            <a:extLst>
              <a:ext uri="{FF2B5EF4-FFF2-40B4-BE49-F238E27FC236}">
                <a16:creationId xmlns:a16="http://schemas.microsoft.com/office/drawing/2014/main" id="{CE266031-9678-3835-E03C-FDAD25656E34}"/>
              </a:ext>
            </a:extLst>
          </p:cNvPr>
          <p:cNvSpPr txBox="1"/>
          <p:nvPr/>
        </p:nvSpPr>
        <p:spPr>
          <a:xfrm>
            <a:off x="321905" y="657273"/>
            <a:ext cx="11870095" cy="6247864"/>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In Template Driven Forms we </a:t>
            </a:r>
            <a:r>
              <a:rPr lang="en-US" sz="2000" dirty="0">
                <a:solidFill>
                  <a:srgbClr val="C00000"/>
                </a:solidFill>
                <a:latin typeface="Consolas" panose="020B0609020204030204" pitchFamily="49" charset="0"/>
              </a:rPr>
              <a:t>specify behaviors/validations using directives and attributes in our template </a:t>
            </a:r>
            <a:r>
              <a:rPr lang="en-US" sz="2000" dirty="0">
                <a:solidFill>
                  <a:srgbClr val="4336F4"/>
                </a:solidFill>
                <a:latin typeface="Consolas" panose="020B0609020204030204" pitchFamily="49" charset="0"/>
              </a:rPr>
              <a:t>and let it work behind the scenes. All things happen in Templates hence very little code is required in the component class. This is different from the reactive forms, where we define the logic and controls in the component class.</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The Template-driven forms </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1257300" lvl="2" indent="-342900">
              <a:buFont typeface="Arial" panose="020B0604020202020204" pitchFamily="34" charset="0"/>
              <a:buChar char="•"/>
            </a:pPr>
            <a:r>
              <a:rPr lang="en-US" sz="2000" dirty="0">
                <a:solidFill>
                  <a:srgbClr val="4336F4"/>
                </a:solidFill>
                <a:latin typeface="Consolas" panose="020B0609020204030204" pitchFamily="49" charset="0"/>
              </a:rPr>
              <a:t>The form is set up using </a:t>
            </a:r>
            <a:r>
              <a:rPr lang="en-US" sz="2000" dirty="0" err="1">
                <a:solidFill>
                  <a:srgbClr val="C00000"/>
                </a:solidFill>
                <a:latin typeface="Consolas" panose="020B0609020204030204" pitchFamily="49" charset="0"/>
              </a:rPr>
              <a:t>ngForm</a:t>
            </a:r>
            <a:r>
              <a:rPr lang="en-US" sz="2000" dirty="0">
                <a:solidFill>
                  <a:srgbClr val="C00000"/>
                </a:solidFill>
                <a:latin typeface="Consolas" panose="020B0609020204030204" pitchFamily="49" charset="0"/>
              </a:rPr>
              <a:t> directive</a:t>
            </a:r>
          </a:p>
          <a:p>
            <a:pPr marL="1257300" lvl="2" indent="-342900">
              <a:buFont typeface="Arial" panose="020B0604020202020204" pitchFamily="34" charset="0"/>
              <a:buChar char="•"/>
            </a:pPr>
            <a:r>
              <a:rPr lang="en-US" sz="2000" dirty="0">
                <a:solidFill>
                  <a:srgbClr val="4336F4"/>
                </a:solidFill>
                <a:latin typeface="Consolas" panose="020B0609020204030204" pitchFamily="49" charset="0"/>
              </a:rPr>
              <a:t>controls are set up using the </a:t>
            </a:r>
            <a:r>
              <a:rPr lang="en-US" sz="2000" dirty="0" err="1">
                <a:solidFill>
                  <a:srgbClr val="C00000"/>
                </a:solidFill>
                <a:latin typeface="Consolas" panose="020B0609020204030204" pitchFamily="49" charset="0"/>
              </a:rPr>
              <a:t>ngModel</a:t>
            </a:r>
            <a:r>
              <a:rPr lang="en-US" sz="2000" dirty="0">
                <a:solidFill>
                  <a:srgbClr val="C00000"/>
                </a:solidFill>
                <a:latin typeface="Consolas" panose="020B0609020204030204" pitchFamily="49" charset="0"/>
              </a:rPr>
              <a:t> directive</a:t>
            </a:r>
          </a:p>
          <a:p>
            <a:pPr marL="1257300" lvl="2" indent="-342900">
              <a:buFont typeface="Arial" panose="020B0604020202020204" pitchFamily="34" charset="0"/>
              <a:buChar char="•"/>
            </a:pPr>
            <a:r>
              <a:rPr lang="en-US" sz="2000" dirty="0" err="1">
                <a:solidFill>
                  <a:srgbClr val="4336F4"/>
                </a:solidFill>
                <a:latin typeface="Consolas" panose="020B0609020204030204" pitchFamily="49" charset="0"/>
              </a:rPr>
              <a:t>ngModel</a:t>
            </a:r>
            <a:r>
              <a:rPr lang="en-US" sz="2000" dirty="0">
                <a:solidFill>
                  <a:srgbClr val="4336F4"/>
                </a:solidFill>
                <a:latin typeface="Consolas" panose="020B0609020204030204" pitchFamily="49" charset="0"/>
              </a:rPr>
              <a:t> also provides the two-way data binding</a:t>
            </a:r>
          </a:p>
          <a:p>
            <a:pPr marL="1257300" lvl="2" indent="-342900">
              <a:buFont typeface="Arial" panose="020B0604020202020204" pitchFamily="34" charset="0"/>
              <a:buChar char="•"/>
            </a:pPr>
            <a:r>
              <a:rPr lang="en-US" sz="2000" dirty="0">
                <a:solidFill>
                  <a:srgbClr val="4336F4"/>
                </a:solidFill>
                <a:latin typeface="Consolas" panose="020B0609020204030204" pitchFamily="49" charset="0"/>
              </a:rPr>
              <a:t>The Validations are configured in the template </a:t>
            </a:r>
            <a:r>
              <a:rPr lang="en-US" sz="2000" dirty="0">
                <a:solidFill>
                  <a:srgbClr val="C00000"/>
                </a:solidFill>
                <a:latin typeface="Consolas" panose="020B0609020204030204" pitchFamily="49" charset="0"/>
              </a:rPr>
              <a:t>via directives</a:t>
            </a:r>
          </a:p>
          <a:p>
            <a:pPr marL="1257300" lvl="2" indent="-342900">
              <a:buFont typeface="Arial" panose="020B0604020202020204" pitchFamily="34" charset="0"/>
              <a:buChar char="•"/>
            </a:pPr>
            <a:endParaRPr lang="en-US" sz="2000" dirty="0">
              <a:solidFill>
                <a:srgbClr val="C00000"/>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Template-driven forms are</a:t>
            </a:r>
          </a:p>
          <a:p>
            <a:pPr marL="800100" lvl="1" indent="-342900">
              <a:buFont typeface="Arial" panose="020B0604020202020204" pitchFamily="34" charset="0"/>
              <a:buChar char="•"/>
            </a:pPr>
            <a:r>
              <a:rPr lang="en-US" sz="2000" dirty="0">
                <a:solidFill>
                  <a:srgbClr val="4336F4"/>
                </a:solidFill>
                <a:latin typeface="Consolas" panose="020B0609020204030204" pitchFamily="49" charset="0"/>
              </a:rPr>
              <a:t>Contains little code in the component class </a:t>
            </a:r>
          </a:p>
          <a:p>
            <a:pPr marL="800100" lvl="1" indent="-342900">
              <a:buFont typeface="Arial" panose="020B0604020202020204" pitchFamily="34" charset="0"/>
              <a:buChar char="•"/>
            </a:pPr>
            <a:r>
              <a:rPr lang="en-US" sz="2000" dirty="0">
                <a:solidFill>
                  <a:srgbClr val="4336F4"/>
                </a:solidFill>
                <a:latin typeface="Consolas" panose="020B0609020204030204" pitchFamily="49" charset="0"/>
              </a:rPr>
              <a:t>Easier to set up </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While they are</a:t>
            </a:r>
          </a:p>
          <a:p>
            <a:pPr marL="800100" lvl="1" indent="-342900">
              <a:buFont typeface="Arial" panose="020B0604020202020204" pitchFamily="34" charset="0"/>
              <a:buChar char="•"/>
            </a:pPr>
            <a:r>
              <a:rPr lang="en-US" sz="2000" dirty="0">
                <a:solidFill>
                  <a:srgbClr val="4336F4"/>
                </a:solidFill>
                <a:latin typeface="Consolas" panose="020B0609020204030204" pitchFamily="49" charset="0"/>
              </a:rPr>
              <a:t>Difficult to add controls dynamically</a:t>
            </a:r>
          </a:p>
          <a:p>
            <a:pPr marL="800100" lvl="1" indent="-342900">
              <a:buFont typeface="Arial" panose="020B0604020202020204" pitchFamily="34" charset="0"/>
              <a:buChar char="•"/>
            </a:pPr>
            <a:r>
              <a:rPr lang="en-US" sz="2000" dirty="0">
                <a:solidFill>
                  <a:srgbClr val="4336F4"/>
                </a:solidFill>
                <a:latin typeface="Consolas" panose="020B0609020204030204" pitchFamily="49" charset="0"/>
              </a:rPr>
              <a:t>Unit testing is a challenge</a:t>
            </a:r>
            <a:endParaRPr lang="en-IN" sz="2000" i="0" dirty="0">
              <a:solidFill>
                <a:srgbClr val="4336F4"/>
              </a:solidFill>
              <a:effectLst/>
              <a:latin typeface="Consolas" panose="020B0609020204030204" pitchFamily="49" charset="0"/>
            </a:endParaRPr>
          </a:p>
        </p:txBody>
      </p:sp>
    </p:spTree>
    <p:extLst>
      <p:ext uri="{BB962C8B-B14F-4D97-AF65-F5344CB8AC3E}">
        <p14:creationId xmlns:p14="http://schemas.microsoft.com/office/powerpoint/2010/main" val="20380889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Template Driver Forms - </a:t>
            </a:r>
            <a:r>
              <a:rPr lang="en-IN" sz="2400" b="1" i="0" dirty="0" err="1">
                <a:solidFill>
                  <a:srgbClr val="FF0000"/>
                </a:solidFill>
                <a:effectLst/>
                <a:latin typeface="Consolas" panose="020B0609020204030204" pitchFamily="49" charset="0"/>
              </a:rPr>
              <a:t>ngForm</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303244" y="1123804"/>
            <a:ext cx="11378683" cy="3785652"/>
          </a:xfrm>
          <a:prstGeom prst="rect">
            <a:avLst/>
          </a:prstGeom>
          <a:noFill/>
        </p:spPr>
        <p:txBody>
          <a:bodyPr wrap="square">
            <a:spAutoFit/>
          </a:bodyPr>
          <a:lstStyle/>
          <a:p>
            <a:pPr marL="342900" indent="-342900" algn="l">
              <a:buFont typeface="Arial" panose="020B0604020202020204" pitchFamily="34" charset="0"/>
              <a:buChar char="•"/>
            </a:pPr>
            <a:endParaRPr lang="en-US" sz="2000" i="0" dirty="0">
              <a:solidFill>
                <a:srgbClr val="4336F4"/>
              </a:solidFill>
              <a:effectLst/>
              <a:latin typeface="Consolas" panose="020B0609020204030204" pitchFamily="49" charset="0"/>
            </a:endParaRPr>
          </a:p>
          <a:p>
            <a:pPr marL="342900" indent="-342900" algn="l">
              <a:buFont typeface="Arial" panose="020B0604020202020204" pitchFamily="34" charset="0"/>
              <a:buChar char="•"/>
            </a:pPr>
            <a:r>
              <a:rPr lang="en-US" sz="2000" i="0" dirty="0">
                <a:solidFill>
                  <a:srgbClr val="4336F4"/>
                </a:solidFill>
                <a:effectLst/>
                <a:latin typeface="Consolas" panose="020B0609020204030204" pitchFamily="49" charset="0"/>
              </a:rPr>
              <a:t>The </a:t>
            </a:r>
            <a:r>
              <a:rPr lang="en-US" sz="2000" i="0" dirty="0" err="1">
                <a:solidFill>
                  <a:srgbClr val="4336F4"/>
                </a:solidFill>
                <a:effectLst/>
                <a:latin typeface="Consolas" panose="020B0609020204030204" pitchFamily="49" charset="0"/>
              </a:rPr>
              <a:t>ngForm</a:t>
            </a:r>
            <a:r>
              <a:rPr lang="en-US" sz="2000" i="0" dirty="0">
                <a:solidFill>
                  <a:srgbClr val="4336F4"/>
                </a:solidFill>
                <a:effectLst/>
                <a:latin typeface="Consolas" panose="020B0609020204030204" pitchFamily="49" charset="0"/>
              </a:rPr>
              <a:t> does the following</a:t>
            </a:r>
          </a:p>
          <a:p>
            <a:pPr marL="342900" indent="-342900" algn="l">
              <a:buFont typeface="Arial" panose="020B0604020202020204" pitchFamily="34" charset="0"/>
              <a:buChar char="•"/>
            </a:pPr>
            <a:endParaRPr lang="en-US" sz="2000" i="0" dirty="0">
              <a:solidFill>
                <a:srgbClr val="4336F4"/>
              </a:solidFill>
              <a:effectLst/>
              <a:latin typeface="Consolas" panose="020B0609020204030204" pitchFamily="49" charset="0"/>
            </a:endParaRPr>
          </a:p>
          <a:p>
            <a:pPr marL="800100" lvl="1" indent="-342900">
              <a:buFont typeface="Arial" panose="020B0604020202020204" pitchFamily="34" charset="0"/>
              <a:buChar char="•"/>
            </a:pPr>
            <a:r>
              <a:rPr lang="en-US" sz="2000" i="0" dirty="0">
                <a:solidFill>
                  <a:srgbClr val="4336F4"/>
                </a:solidFill>
                <a:effectLst/>
                <a:latin typeface="Consolas" panose="020B0609020204030204" pitchFamily="49" charset="0"/>
              </a:rPr>
              <a:t>Binds itself to the </a:t>
            </a:r>
            <a:r>
              <a:rPr lang="en-US" sz="2000" i="0" dirty="0">
                <a:solidFill>
                  <a:srgbClr val="C00000"/>
                </a:solidFill>
                <a:effectLst/>
                <a:latin typeface="Consolas" panose="020B0609020204030204" pitchFamily="49" charset="0"/>
              </a:rPr>
              <a:t>&lt;Form&gt; directive</a:t>
            </a:r>
          </a:p>
          <a:p>
            <a:pPr marL="800100" lvl="1" indent="-342900">
              <a:buFont typeface="Arial" panose="020B0604020202020204" pitchFamily="34" charset="0"/>
              <a:buChar char="•"/>
            </a:pPr>
            <a:r>
              <a:rPr lang="en-US" sz="2000" i="0" dirty="0">
                <a:solidFill>
                  <a:srgbClr val="4336F4"/>
                </a:solidFill>
                <a:effectLst/>
                <a:latin typeface="Consolas" panose="020B0609020204030204" pitchFamily="49" charset="0"/>
              </a:rPr>
              <a:t>Creates a </a:t>
            </a:r>
            <a:r>
              <a:rPr lang="en-US" sz="2000" i="0" dirty="0">
                <a:solidFill>
                  <a:srgbClr val="C00000"/>
                </a:solidFill>
                <a:effectLst/>
                <a:latin typeface="Consolas" panose="020B0609020204030204" pitchFamily="49" charset="0"/>
              </a:rPr>
              <a:t>top-level </a:t>
            </a:r>
            <a:r>
              <a:rPr lang="en-US" sz="2000" i="0" dirty="0" err="1">
                <a:solidFill>
                  <a:srgbClr val="C00000"/>
                </a:solidFill>
                <a:effectLst/>
                <a:latin typeface="Consolas" panose="020B0609020204030204" pitchFamily="49" charset="0"/>
              </a:rPr>
              <a:t>FormGroup</a:t>
            </a:r>
            <a:r>
              <a:rPr lang="en-US" sz="2000" i="0" dirty="0">
                <a:solidFill>
                  <a:srgbClr val="C00000"/>
                </a:solidFill>
                <a:effectLst/>
                <a:latin typeface="Consolas" panose="020B0609020204030204" pitchFamily="49" charset="0"/>
              </a:rPr>
              <a:t> instance</a:t>
            </a:r>
          </a:p>
          <a:p>
            <a:pPr marL="800100" lvl="1" indent="-342900">
              <a:buFont typeface="Arial" panose="020B0604020202020204" pitchFamily="34" charset="0"/>
              <a:buChar char="•"/>
            </a:pPr>
            <a:r>
              <a:rPr lang="en-US" sz="2000" i="0" dirty="0">
                <a:solidFill>
                  <a:srgbClr val="4336F4"/>
                </a:solidFill>
                <a:effectLst/>
                <a:latin typeface="Consolas" panose="020B0609020204030204" pitchFamily="49" charset="0"/>
              </a:rPr>
              <a:t>Creates </a:t>
            </a:r>
            <a:r>
              <a:rPr lang="en-US" sz="2000" i="0" dirty="0" err="1">
                <a:solidFill>
                  <a:srgbClr val="C00000"/>
                </a:solidFill>
                <a:effectLst/>
                <a:latin typeface="Consolas" panose="020B0609020204030204" pitchFamily="49" charset="0"/>
              </a:rPr>
              <a:t>FormControl</a:t>
            </a:r>
            <a:r>
              <a:rPr lang="en-US" sz="2000" i="0" dirty="0">
                <a:solidFill>
                  <a:srgbClr val="C00000"/>
                </a:solidFill>
                <a:effectLst/>
                <a:latin typeface="Consolas" panose="020B0609020204030204" pitchFamily="49" charset="0"/>
              </a:rPr>
              <a:t> instance for each of child control</a:t>
            </a:r>
            <a:r>
              <a:rPr lang="en-US" sz="2000" i="0" dirty="0">
                <a:solidFill>
                  <a:srgbClr val="4336F4"/>
                </a:solidFill>
                <a:effectLst/>
                <a:latin typeface="Consolas" panose="020B0609020204030204" pitchFamily="49" charset="0"/>
              </a:rPr>
              <a:t>, which has </a:t>
            </a:r>
            <a:r>
              <a:rPr lang="en-US" sz="2000" i="0" dirty="0" err="1">
                <a:solidFill>
                  <a:srgbClr val="C00000"/>
                </a:solidFill>
                <a:effectLst/>
                <a:latin typeface="Consolas" panose="020B0609020204030204" pitchFamily="49" charset="0"/>
              </a:rPr>
              <a:t>ngModel</a:t>
            </a:r>
            <a:r>
              <a:rPr lang="en-US" sz="2000" i="0" dirty="0">
                <a:solidFill>
                  <a:srgbClr val="C00000"/>
                </a:solidFill>
                <a:effectLst/>
                <a:latin typeface="Consolas" panose="020B0609020204030204" pitchFamily="49" charset="0"/>
              </a:rPr>
              <a:t> directive</a:t>
            </a:r>
            <a:r>
              <a:rPr lang="en-US" sz="2000" i="0" dirty="0">
                <a:solidFill>
                  <a:srgbClr val="4336F4"/>
                </a:solidFill>
                <a:effectLst/>
                <a:latin typeface="Consolas" panose="020B0609020204030204" pitchFamily="49" charset="0"/>
              </a:rPr>
              <a:t>.</a:t>
            </a:r>
          </a:p>
          <a:p>
            <a:pPr marL="800100" lvl="1" indent="-342900">
              <a:buFont typeface="Arial" panose="020B0604020202020204" pitchFamily="34" charset="0"/>
              <a:buChar char="•"/>
            </a:pPr>
            <a:r>
              <a:rPr lang="en-US" sz="2000" i="0" dirty="0">
                <a:solidFill>
                  <a:srgbClr val="4336F4"/>
                </a:solidFill>
                <a:effectLst/>
                <a:latin typeface="Consolas" panose="020B0609020204030204" pitchFamily="49" charset="0"/>
              </a:rPr>
              <a:t>Creates </a:t>
            </a:r>
            <a:r>
              <a:rPr lang="en-US" sz="2000" i="0" dirty="0" err="1">
                <a:solidFill>
                  <a:srgbClr val="C00000"/>
                </a:solidFill>
                <a:effectLst/>
                <a:latin typeface="Consolas" panose="020B0609020204030204" pitchFamily="49" charset="0"/>
              </a:rPr>
              <a:t>FormGroup</a:t>
            </a:r>
            <a:r>
              <a:rPr lang="en-US" sz="2000" i="0" dirty="0">
                <a:solidFill>
                  <a:srgbClr val="C00000"/>
                </a:solidFill>
                <a:effectLst/>
                <a:latin typeface="Consolas" panose="020B0609020204030204" pitchFamily="49" charset="0"/>
              </a:rPr>
              <a:t> instance for each of the  </a:t>
            </a:r>
            <a:r>
              <a:rPr lang="en-US" sz="2000" i="0" dirty="0" err="1">
                <a:solidFill>
                  <a:srgbClr val="C00000"/>
                </a:solidFill>
                <a:effectLst/>
                <a:latin typeface="Consolas" panose="020B0609020204030204" pitchFamily="49" charset="0"/>
              </a:rPr>
              <a:t>NgModelGroup</a:t>
            </a:r>
            <a:r>
              <a:rPr lang="en-US" sz="2000" i="0" dirty="0">
                <a:solidFill>
                  <a:srgbClr val="C00000"/>
                </a:solidFill>
                <a:effectLst/>
                <a:latin typeface="Consolas" panose="020B0609020204030204" pitchFamily="49" charset="0"/>
              </a:rPr>
              <a:t> directive</a:t>
            </a:r>
            <a:r>
              <a:rPr lang="en-US" sz="2000" i="0" dirty="0">
                <a:solidFill>
                  <a:srgbClr val="4336F4"/>
                </a:solidFill>
                <a:effectLst/>
                <a:latin typeface="Consolas" panose="020B0609020204030204" pitchFamily="49" charset="0"/>
              </a:rPr>
              <a:t>.</a:t>
            </a:r>
          </a:p>
          <a:p>
            <a:pPr marL="800100" lvl="1" indent="-342900">
              <a:buFont typeface="Arial" panose="020B0604020202020204" pitchFamily="34" charset="0"/>
              <a:buChar char="•"/>
            </a:pPr>
            <a:r>
              <a:rPr lang="en-US" sz="2000" i="0" dirty="0">
                <a:solidFill>
                  <a:srgbClr val="4336F4"/>
                </a:solidFill>
                <a:effectLst/>
                <a:latin typeface="Consolas" panose="020B0609020204030204" pitchFamily="49" charset="0"/>
              </a:rPr>
              <a:t>We can export the </a:t>
            </a:r>
            <a:r>
              <a:rPr lang="en-US" sz="2000" i="0" dirty="0" err="1">
                <a:solidFill>
                  <a:srgbClr val="4336F4"/>
                </a:solidFill>
                <a:effectLst/>
                <a:latin typeface="Consolas" panose="020B0609020204030204" pitchFamily="49" charset="0"/>
              </a:rPr>
              <a:t>ngForm</a:t>
            </a:r>
            <a:r>
              <a:rPr lang="en-US" sz="2000" i="0" dirty="0">
                <a:solidFill>
                  <a:srgbClr val="4336F4"/>
                </a:solidFill>
                <a:effectLst/>
                <a:latin typeface="Consolas" panose="020B0609020204030204" pitchFamily="49" charset="0"/>
              </a:rPr>
              <a:t> instance into a local template variable using </a:t>
            </a:r>
            <a:r>
              <a:rPr lang="en-US" sz="2000" i="0" dirty="0" err="1">
                <a:solidFill>
                  <a:srgbClr val="4336F4"/>
                </a:solidFill>
                <a:effectLst/>
                <a:latin typeface="Consolas" panose="020B0609020204030204" pitchFamily="49" charset="0"/>
              </a:rPr>
              <a:t>ngForm</a:t>
            </a:r>
            <a:r>
              <a:rPr lang="en-US" sz="2000" i="0" dirty="0">
                <a:solidFill>
                  <a:srgbClr val="4336F4"/>
                </a:solidFill>
                <a:effectLst/>
                <a:latin typeface="Consolas" panose="020B0609020204030204" pitchFamily="49" charset="0"/>
              </a:rPr>
              <a:t> as the key (ex: #contactForm="ngForm"). This allows us to access the many properties and methods of </a:t>
            </a:r>
            <a:r>
              <a:rPr lang="en-US" sz="2000" i="0" dirty="0" err="1">
                <a:solidFill>
                  <a:srgbClr val="4336F4"/>
                </a:solidFill>
                <a:effectLst/>
                <a:latin typeface="Consolas" panose="020B0609020204030204" pitchFamily="49" charset="0"/>
              </a:rPr>
              <a:t>ngForm</a:t>
            </a:r>
            <a:r>
              <a:rPr lang="en-US" sz="2000" i="0" dirty="0">
                <a:solidFill>
                  <a:srgbClr val="4336F4"/>
                </a:solidFill>
                <a:effectLst/>
                <a:latin typeface="Consolas" panose="020B0609020204030204" pitchFamily="49" charset="0"/>
              </a:rPr>
              <a:t> using the template variable </a:t>
            </a:r>
            <a:r>
              <a:rPr lang="en-US" sz="2000" i="0" dirty="0" err="1">
                <a:solidFill>
                  <a:srgbClr val="4336F4"/>
                </a:solidFill>
                <a:effectLst/>
                <a:latin typeface="Consolas" panose="020B0609020204030204" pitchFamily="49" charset="0"/>
              </a:rPr>
              <a:t>contactForm</a:t>
            </a:r>
            <a:endParaRPr lang="en-IN" sz="2000" i="0" dirty="0">
              <a:solidFill>
                <a:srgbClr val="4336F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D47D9058-35EA-AD0B-3230-8D4F67723083}"/>
              </a:ext>
            </a:extLst>
          </p:cNvPr>
          <p:cNvSpPr txBox="1"/>
          <p:nvPr/>
        </p:nvSpPr>
        <p:spPr>
          <a:xfrm>
            <a:off x="3047223" y="5443685"/>
            <a:ext cx="6097554"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form</a:t>
            </a:r>
            <a:r>
              <a:rPr lang="en-IN" b="0" i="0" dirty="0">
                <a:solidFill>
                  <a:srgbClr val="006FE0"/>
                </a:solidFill>
                <a:effectLst/>
                <a:latin typeface="Verdana" panose="020B0604030504040204" pitchFamily="34" charset="0"/>
              </a:rPr>
              <a:t> </a:t>
            </a:r>
            <a:r>
              <a:rPr lang="en-IN" b="0" i="0" dirty="0">
                <a:solidFill>
                  <a:srgbClr val="B85C00"/>
                </a:solidFill>
                <a:effectLst/>
                <a:latin typeface="Verdana" panose="020B0604030504040204" pitchFamily="34" charset="0"/>
              </a:rPr>
              <a:t>#contactForm="ngForm"&gt;</a:t>
            </a:r>
            <a:endParaRPr lang="en-IN" dirty="0"/>
          </a:p>
        </p:txBody>
      </p:sp>
    </p:spTree>
    <p:extLst>
      <p:ext uri="{BB962C8B-B14F-4D97-AF65-F5344CB8AC3E}">
        <p14:creationId xmlns:p14="http://schemas.microsoft.com/office/powerpoint/2010/main" val="14219999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Template Driver Forms – Submit Form</a:t>
            </a:r>
          </a:p>
        </p:txBody>
      </p:sp>
      <p:sp>
        <p:nvSpPr>
          <p:cNvPr id="8" name="TextBox 7">
            <a:extLst>
              <a:ext uri="{FF2B5EF4-FFF2-40B4-BE49-F238E27FC236}">
                <a16:creationId xmlns:a16="http://schemas.microsoft.com/office/drawing/2014/main" id="{CE266031-9678-3835-E03C-FDAD25656E34}"/>
              </a:ext>
            </a:extLst>
          </p:cNvPr>
          <p:cNvSpPr txBox="1"/>
          <p:nvPr/>
        </p:nvSpPr>
        <p:spPr>
          <a:xfrm>
            <a:off x="195943" y="909199"/>
            <a:ext cx="11695923" cy="1323439"/>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We use the </a:t>
            </a:r>
            <a:r>
              <a:rPr lang="en-US" sz="2000" dirty="0" err="1">
                <a:solidFill>
                  <a:srgbClr val="4336F4"/>
                </a:solidFill>
                <a:latin typeface="Consolas" panose="020B0609020204030204" pitchFamily="49" charset="0"/>
              </a:rPr>
              <a:t>ngSubmit</a:t>
            </a:r>
            <a:r>
              <a:rPr lang="en-US" sz="2000" dirty="0">
                <a:solidFill>
                  <a:srgbClr val="4336F4"/>
                </a:solidFill>
                <a:latin typeface="Consolas" panose="020B0609020204030204" pitchFamily="49" charset="0"/>
              </a:rPr>
              <a:t> event, to submit the form data to the component class. We use the event binding (parentheses) to bind </a:t>
            </a:r>
            <a:r>
              <a:rPr lang="en-US" sz="2000" dirty="0" err="1">
                <a:solidFill>
                  <a:srgbClr val="4336F4"/>
                </a:solidFill>
                <a:latin typeface="Consolas" panose="020B0609020204030204" pitchFamily="49" charset="0"/>
              </a:rPr>
              <a:t>ngSubmit</a:t>
            </a:r>
            <a:r>
              <a:rPr lang="en-US" sz="2000" dirty="0">
                <a:solidFill>
                  <a:srgbClr val="4336F4"/>
                </a:solidFill>
                <a:latin typeface="Consolas" panose="020B0609020204030204" pitchFamily="49" charset="0"/>
              </a:rPr>
              <a:t> to </a:t>
            </a:r>
            <a:r>
              <a:rPr lang="en-US" sz="2000" dirty="0" err="1">
                <a:solidFill>
                  <a:srgbClr val="4336F4"/>
                </a:solidFill>
                <a:latin typeface="Consolas" panose="020B0609020204030204" pitchFamily="49" charset="0"/>
              </a:rPr>
              <a:t>OnSubmit</a:t>
            </a:r>
            <a:r>
              <a:rPr lang="en-US" sz="2000" dirty="0">
                <a:solidFill>
                  <a:srgbClr val="4336F4"/>
                </a:solidFill>
                <a:latin typeface="Consolas" panose="020B0609020204030204" pitchFamily="49" charset="0"/>
              </a:rPr>
              <a:t> method in the component class. When the user clicks on the submit button, the </a:t>
            </a:r>
            <a:r>
              <a:rPr lang="en-US" sz="2000" dirty="0" err="1">
                <a:solidFill>
                  <a:srgbClr val="4336F4"/>
                </a:solidFill>
                <a:latin typeface="Consolas" panose="020B0609020204030204" pitchFamily="49" charset="0"/>
              </a:rPr>
              <a:t>ngSubmit</a:t>
            </a:r>
            <a:r>
              <a:rPr lang="en-US" sz="2000" dirty="0">
                <a:solidFill>
                  <a:srgbClr val="4336F4"/>
                </a:solidFill>
                <a:latin typeface="Consolas" panose="020B0609020204030204" pitchFamily="49" charset="0"/>
              </a:rPr>
              <a:t> event will fire</a:t>
            </a:r>
            <a:endParaRPr lang="en-IN" sz="2000" i="0" dirty="0">
              <a:solidFill>
                <a:srgbClr val="4336F4"/>
              </a:solidFill>
              <a:effectLst/>
              <a:latin typeface="Consolas" panose="020B0609020204030204" pitchFamily="49" charset="0"/>
            </a:endParaRPr>
          </a:p>
        </p:txBody>
      </p:sp>
      <p:sp>
        <p:nvSpPr>
          <p:cNvPr id="4" name="TextBox 3">
            <a:extLst>
              <a:ext uri="{FF2B5EF4-FFF2-40B4-BE49-F238E27FC236}">
                <a16:creationId xmlns:a16="http://schemas.microsoft.com/office/drawing/2014/main" id="{0C86177B-A7DD-8696-DF63-E1C67F32F4C9}"/>
              </a:ext>
            </a:extLst>
          </p:cNvPr>
          <p:cNvSpPr txBox="1"/>
          <p:nvPr/>
        </p:nvSpPr>
        <p:spPr>
          <a:xfrm>
            <a:off x="1182655" y="3059668"/>
            <a:ext cx="8763777" cy="369332"/>
          </a:xfrm>
          <a:prstGeom prst="rect">
            <a:avLst/>
          </a:prstGeom>
          <a:noFill/>
        </p:spPr>
        <p:txBody>
          <a:bodyPr wrap="square">
            <a:spAutoFit/>
          </a:bodyPr>
          <a:lstStyle/>
          <a:p>
            <a:r>
              <a:rPr lang="en-IN" b="0" i="0" dirty="0">
                <a:solidFill>
                  <a:srgbClr val="006FE0"/>
                </a:solidFill>
                <a:effectLst/>
                <a:latin typeface="Verdana" panose="020B0604030504040204" pitchFamily="34" charset="0"/>
              </a:rPr>
              <a:t>&lt;</a:t>
            </a:r>
            <a:r>
              <a:rPr lang="en-IN" b="0" i="0" dirty="0">
                <a:solidFill>
                  <a:srgbClr val="000000"/>
                </a:solidFill>
                <a:effectLst/>
                <a:latin typeface="Verdana" panose="020B0604030504040204" pitchFamily="34" charset="0"/>
              </a:rPr>
              <a:t>form</a:t>
            </a:r>
            <a:r>
              <a:rPr lang="en-IN" b="0" i="0" dirty="0">
                <a:solidFill>
                  <a:srgbClr val="006FE0"/>
                </a:solidFill>
                <a:effectLst/>
                <a:latin typeface="Verdana" panose="020B0604030504040204" pitchFamily="34" charset="0"/>
              </a:rPr>
              <a:t> </a:t>
            </a:r>
            <a:r>
              <a:rPr lang="en-IN" b="0" i="0" dirty="0">
                <a:solidFill>
                  <a:srgbClr val="B85C00"/>
                </a:solidFill>
                <a:effectLst/>
                <a:latin typeface="Verdana" panose="020B0604030504040204" pitchFamily="34" charset="0"/>
              </a:rPr>
              <a:t>#contactForm="ngForm" (</a:t>
            </a:r>
            <a:r>
              <a:rPr lang="en-IN" b="0" i="0" dirty="0" err="1">
                <a:solidFill>
                  <a:srgbClr val="B85C00"/>
                </a:solidFill>
                <a:effectLst/>
                <a:latin typeface="Verdana" panose="020B0604030504040204" pitchFamily="34" charset="0"/>
              </a:rPr>
              <a:t>ngSubmit</a:t>
            </a:r>
            <a:r>
              <a:rPr lang="en-IN" b="0" i="0" dirty="0">
                <a:solidFill>
                  <a:srgbClr val="B85C00"/>
                </a:solidFill>
                <a:effectLst/>
                <a:latin typeface="Verdana" panose="020B0604030504040204" pitchFamily="34" charset="0"/>
              </a:rPr>
              <a:t>)="</a:t>
            </a:r>
            <a:r>
              <a:rPr lang="en-IN" b="0" i="0" dirty="0" err="1">
                <a:solidFill>
                  <a:srgbClr val="B85C00"/>
                </a:solidFill>
                <a:effectLst/>
                <a:latin typeface="Verdana" panose="020B0604030504040204" pitchFamily="34" charset="0"/>
              </a:rPr>
              <a:t>onSubmit</a:t>
            </a:r>
            <a:r>
              <a:rPr lang="en-IN" b="0" i="0" dirty="0">
                <a:solidFill>
                  <a:srgbClr val="B85C00"/>
                </a:solidFill>
                <a:effectLst/>
                <a:latin typeface="Verdana" panose="020B0604030504040204" pitchFamily="34" charset="0"/>
              </a:rPr>
              <a:t>(</a:t>
            </a:r>
            <a:r>
              <a:rPr lang="en-IN" b="0" i="0" dirty="0" err="1">
                <a:solidFill>
                  <a:srgbClr val="B85C00"/>
                </a:solidFill>
                <a:effectLst/>
                <a:latin typeface="Verdana" panose="020B0604030504040204" pitchFamily="34" charset="0"/>
              </a:rPr>
              <a:t>contactForm</a:t>
            </a:r>
            <a:r>
              <a:rPr lang="en-IN" b="0" i="0" dirty="0">
                <a:solidFill>
                  <a:srgbClr val="B85C00"/>
                </a:solidFill>
                <a:effectLst/>
                <a:latin typeface="Verdana" panose="020B0604030504040204" pitchFamily="34" charset="0"/>
              </a:rPr>
              <a:t>)"&gt;</a:t>
            </a:r>
            <a:endParaRPr lang="en-IN" dirty="0"/>
          </a:p>
        </p:txBody>
      </p:sp>
      <p:sp>
        <p:nvSpPr>
          <p:cNvPr id="10" name="TextBox 9">
            <a:extLst>
              <a:ext uri="{FF2B5EF4-FFF2-40B4-BE49-F238E27FC236}">
                <a16:creationId xmlns:a16="http://schemas.microsoft.com/office/drawing/2014/main" id="{2D467C98-AC38-D850-5B9C-B52287273BA7}"/>
              </a:ext>
            </a:extLst>
          </p:cNvPr>
          <p:cNvSpPr txBox="1"/>
          <p:nvPr/>
        </p:nvSpPr>
        <p:spPr>
          <a:xfrm>
            <a:off x="470029" y="3886211"/>
            <a:ext cx="11421837" cy="1569660"/>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C00000"/>
                </a:solidFill>
              </a:rPr>
              <a:t>value: The value property returns the object containing the value of every </a:t>
            </a:r>
            <a:r>
              <a:rPr lang="en-US" sz="2400" dirty="0" err="1">
                <a:solidFill>
                  <a:srgbClr val="C00000"/>
                </a:solidFill>
              </a:rPr>
              <a:t>FormControl</a:t>
            </a:r>
            <a:endParaRPr lang="en-US" sz="2400" dirty="0">
              <a:solidFill>
                <a:srgbClr val="C00000"/>
              </a:solidFill>
            </a:endParaRPr>
          </a:p>
          <a:p>
            <a:pPr marL="285750" indent="-285750">
              <a:buFont typeface="Arial" panose="020B0604020202020204" pitchFamily="34" charset="0"/>
              <a:buChar char="•"/>
            </a:pPr>
            <a:r>
              <a:rPr lang="en-US" sz="2400" dirty="0">
                <a:solidFill>
                  <a:srgbClr val="C00000"/>
                </a:solidFill>
              </a:rPr>
              <a:t>valid: Returns true if the form is Valid else returns false.</a:t>
            </a:r>
          </a:p>
          <a:p>
            <a:pPr marL="285750" indent="-285750">
              <a:buFont typeface="Arial" panose="020B0604020202020204" pitchFamily="34" charset="0"/>
              <a:buChar char="•"/>
            </a:pPr>
            <a:r>
              <a:rPr lang="en-US" sz="2400" dirty="0">
                <a:solidFill>
                  <a:srgbClr val="C00000"/>
                </a:solidFill>
              </a:rPr>
              <a:t>touched: True if the user has entered a value in at least in one field.</a:t>
            </a:r>
          </a:p>
          <a:p>
            <a:pPr marL="285750" indent="-285750">
              <a:buFont typeface="Arial" panose="020B0604020202020204" pitchFamily="34" charset="0"/>
              <a:buChar char="•"/>
            </a:pPr>
            <a:r>
              <a:rPr lang="en-US" sz="2400" dirty="0">
                <a:solidFill>
                  <a:srgbClr val="C00000"/>
                </a:solidFill>
              </a:rPr>
              <a:t>submitted: Returns true if the form is submitted. else false.</a:t>
            </a:r>
            <a:endParaRPr lang="en-IN" sz="2400" dirty="0">
              <a:solidFill>
                <a:srgbClr val="C00000"/>
              </a:solidFill>
            </a:endParaRPr>
          </a:p>
        </p:txBody>
      </p:sp>
    </p:spTree>
    <p:extLst>
      <p:ext uri="{BB962C8B-B14F-4D97-AF65-F5344CB8AC3E}">
        <p14:creationId xmlns:p14="http://schemas.microsoft.com/office/powerpoint/2010/main" val="8057729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Template Driver Forms - </a:t>
            </a:r>
            <a:r>
              <a:rPr lang="en-IN" sz="2400" b="1" i="0" dirty="0" err="1">
                <a:solidFill>
                  <a:srgbClr val="FF0000"/>
                </a:solidFill>
                <a:effectLst/>
                <a:latin typeface="Consolas" panose="020B0609020204030204" pitchFamily="49" charset="0"/>
              </a:rPr>
              <a:t>FormControl</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195943" y="909199"/>
            <a:ext cx="11695923" cy="1631216"/>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The </a:t>
            </a:r>
            <a:r>
              <a:rPr lang="en-US" sz="2000" dirty="0" err="1">
                <a:solidFill>
                  <a:srgbClr val="C00000"/>
                </a:solidFill>
                <a:latin typeface="Consolas" panose="020B0609020204030204" pitchFamily="49" charset="0"/>
              </a:rPr>
              <a:t>FormControl</a:t>
            </a:r>
            <a:r>
              <a:rPr lang="en-US" sz="2000" dirty="0">
                <a:solidFill>
                  <a:srgbClr val="C00000"/>
                </a:solidFill>
                <a:latin typeface="Consolas" panose="020B0609020204030204" pitchFamily="49" charset="0"/>
              </a:rPr>
              <a:t> is the basic building block of the Angular Forms</a:t>
            </a:r>
            <a:r>
              <a:rPr lang="en-US" sz="2000" dirty="0">
                <a:solidFill>
                  <a:srgbClr val="4336F4"/>
                </a:solidFill>
                <a:latin typeface="Consolas" panose="020B0609020204030204" pitchFamily="49" charset="0"/>
              </a:rPr>
              <a:t>. It represents a single input field in an Angular form. The </a:t>
            </a:r>
            <a:r>
              <a:rPr lang="en-US" sz="2000" dirty="0">
                <a:solidFill>
                  <a:srgbClr val="C00000"/>
                </a:solidFill>
                <a:latin typeface="Consolas" panose="020B0609020204030204" pitchFamily="49" charset="0"/>
              </a:rPr>
              <a:t>Angular Forms Module binds the input element to a </a:t>
            </a:r>
            <a:r>
              <a:rPr lang="en-US" sz="2000" dirty="0" err="1">
                <a:solidFill>
                  <a:srgbClr val="C00000"/>
                </a:solidFill>
                <a:latin typeface="Consolas" panose="020B0609020204030204" pitchFamily="49" charset="0"/>
              </a:rPr>
              <a:t>FormControl</a:t>
            </a:r>
            <a:r>
              <a:rPr lang="en-US" sz="2000" dirty="0">
                <a:solidFill>
                  <a:srgbClr val="4336F4"/>
                </a:solidFill>
                <a:latin typeface="Consolas" panose="020B0609020204030204" pitchFamily="49" charset="0"/>
              </a:rPr>
              <a:t>. We use the </a:t>
            </a:r>
            <a:r>
              <a:rPr lang="en-US" sz="2000" dirty="0" err="1">
                <a:solidFill>
                  <a:srgbClr val="4336F4"/>
                </a:solidFill>
                <a:latin typeface="Consolas" panose="020B0609020204030204" pitchFamily="49" charset="0"/>
              </a:rPr>
              <a:t>FormControl</a:t>
            </a:r>
            <a:r>
              <a:rPr lang="en-US" sz="2000" dirty="0">
                <a:solidFill>
                  <a:srgbClr val="4336F4"/>
                </a:solidFill>
                <a:latin typeface="Consolas" panose="020B0609020204030204" pitchFamily="49" charset="0"/>
              </a:rPr>
              <a:t> instance to track the value, user interaction and validation status of an individual form element. Each individual Form element is a </a:t>
            </a:r>
            <a:r>
              <a:rPr lang="en-US" sz="2000" dirty="0" err="1">
                <a:solidFill>
                  <a:srgbClr val="4336F4"/>
                </a:solidFill>
                <a:latin typeface="Consolas" panose="020B0609020204030204" pitchFamily="49" charset="0"/>
              </a:rPr>
              <a:t>FormControl</a:t>
            </a:r>
            <a:endParaRPr lang="en-IN" sz="2000" i="0" dirty="0">
              <a:solidFill>
                <a:srgbClr val="4336F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6843BAC-9F97-0D1A-A523-F7CBC42F77D6}"/>
              </a:ext>
            </a:extLst>
          </p:cNvPr>
          <p:cNvSpPr txBox="1"/>
          <p:nvPr/>
        </p:nvSpPr>
        <p:spPr>
          <a:xfrm>
            <a:off x="2995127" y="2600077"/>
            <a:ext cx="6097554" cy="646331"/>
          </a:xfrm>
          <a:prstGeom prst="rect">
            <a:avLst/>
          </a:prstGeom>
          <a:noFill/>
        </p:spPr>
        <p:txBody>
          <a:bodyPr wrap="square">
            <a:spAutoFit/>
          </a:bodyPr>
          <a:lstStyle/>
          <a:p>
            <a:br>
              <a:rPr lang="en-US" b="0" i="0" dirty="0">
                <a:solidFill>
                  <a:srgbClr val="006FE0"/>
                </a:solidFill>
                <a:effectLst/>
                <a:latin typeface="Verdana" panose="020B0604030504040204" pitchFamily="34" charset="0"/>
              </a:rPr>
            </a:br>
            <a:r>
              <a:rPr lang="en-US" b="0" i="0" dirty="0">
                <a:solidFill>
                  <a:srgbClr val="006FE0"/>
                </a:solidFill>
                <a:effectLst/>
                <a:latin typeface="Verdana" panose="020B0604030504040204" pitchFamily="34" charset="0"/>
              </a:rPr>
              <a:t>&lt;</a:t>
            </a:r>
            <a:r>
              <a:rPr lang="en-US" b="0" i="0" dirty="0">
                <a:solidFill>
                  <a:srgbClr val="008080"/>
                </a:solidFill>
                <a:effectLst/>
                <a:latin typeface="Verdana" panose="020B0604030504040204" pitchFamily="34" charset="0"/>
              </a:rPr>
              <a:t>input </a:t>
            </a:r>
            <a:r>
              <a:rPr lang="en-US" b="0" i="0" dirty="0">
                <a:solidFill>
                  <a:srgbClr val="000000"/>
                </a:solidFill>
                <a:effectLst/>
                <a:latin typeface="Verdana" panose="020B0604030504040204" pitchFamily="34" charset="0"/>
              </a:rPr>
              <a:t>type=</a:t>
            </a:r>
            <a:r>
              <a:rPr lang="en-US" b="0" i="0" dirty="0">
                <a:solidFill>
                  <a:srgbClr val="DD1144"/>
                </a:solidFill>
                <a:effectLst/>
                <a:latin typeface="Verdana" panose="020B0604030504040204" pitchFamily="34" charset="0"/>
              </a:rPr>
              <a:t>"text"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name=</a:t>
            </a:r>
            <a:r>
              <a:rPr lang="en-US" b="0" i="0" dirty="0">
                <a:solidFill>
                  <a:srgbClr val="DD1144"/>
                </a:solidFill>
                <a:effectLst/>
                <a:latin typeface="Verdana" panose="020B0604030504040204" pitchFamily="34" charset="0"/>
              </a:rPr>
              <a:t>"</a:t>
            </a:r>
            <a:r>
              <a:rPr lang="en-US" b="0" i="0" dirty="0" err="1">
                <a:solidFill>
                  <a:srgbClr val="DD1144"/>
                </a:solidFill>
                <a:effectLst/>
                <a:latin typeface="Verdana" panose="020B0604030504040204" pitchFamily="34" charset="0"/>
              </a:rPr>
              <a:t>firstname</a:t>
            </a:r>
            <a:r>
              <a:rPr lang="en-US" b="0" i="0" dirty="0">
                <a:solidFill>
                  <a:srgbClr val="DD1144"/>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err="1">
                <a:solidFill>
                  <a:srgbClr val="000000"/>
                </a:solidFill>
                <a:effectLst/>
                <a:latin typeface="Verdana" panose="020B0604030504040204" pitchFamily="34" charset="0"/>
              </a:rPr>
              <a:t>ngModel</a:t>
            </a:r>
            <a:r>
              <a:rPr lang="en-US" b="0" i="0" dirty="0">
                <a:solidFill>
                  <a:srgbClr val="006FE0"/>
                </a:solidFill>
                <a:effectLst/>
                <a:latin typeface="Verdana" panose="020B0604030504040204" pitchFamily="34" charset="0"/>
              </a:rPr>
              <a:t>&gt;</a:t>
            </a:r>
            <a:endParaRPr lang="en-IN" dirty="0"/>
          </a:p>
        </p:txBody>
      </p:sp>
      <p:sp>
        <p:nvSpPr>
          <p:cNvPr id="6" name="TextBox 5">
            <a:extLst>
              <a:ext uri="{FF2B5EF4-FFF2-40B4-BE49-F238E27FC236}">
                <a16:creationId xmlns:a16="http://schemas.microsoft.com/office/drawing/2014/main" id="{F52C0DB3-4CB7-80F9-5024-42FF198DEA86}"/>
              </a:ext>
            </a:extLst>
          </p:cNvPr>
          <p:cNvSpPr txBox="1"/>
          <p:nvPr/>
        </p:nvSpPr>
        <p:spPr>
          <a:xfrm>
            <a:off x="833924" y="3429000"/>
            <a:ext cx="10815346" cy="369332"/>
          </a:xfrm>
          <a:prstGeom prst="rect">
            <a:avLst/>
          </a:prstGeom>
          <a:noFill/>
        </p:spPr>
        <p:txBody>
          <a:bodyPr wrap="square">
            <a:spAutoFit/>
          </a:bodyPr>
          <a:lstStyle/>
          <a:p>
            <a:r>
              <a:rPr lang="en-US" dirty="0" err="1">
                <a:solidFill>
                  <a:srgbClr val="C00000"/>
                </a:solidFill>
              </a:rPr>
              <a:t>ngModel</a:t>
            </a:r>
            <a:r>
              <a:rPr lang="en-US" dirty="0">
                <a:solidFill>
                  <a:srgbClr val="C00000"/>
                </a:solidFill>
              </a:rPr>
              <a:t> will use the name attribute to create the </a:t>
            </a:r>
            <a:r>
              <a:rPr lang="en-US" dirty="0" err="1">
                <a:solidFill>
                  <a:srgbClr val="C00000"/>
                </a:solidFill>
              </a:rPr>
              <a:t>FormControl</a:t>
            </a:r>
            <a:r>
              <a:rPr lang="en-US" dirty="0">
                <a:solidFill>
                  <a:srgbClr val="C00000"/>
                </a:solidFill>
              </a:rPr>
              <a:t> instance for each of the Form field it is attached.</a:t>
            </a:r>
            <a:endParaRPr lang="en-IN" dirty="0">
              <a:solidFill>
                <a:srgbClr val="C00000"/>
              </a:solidFill>
            </a:endParaRPr>
          </a:p>
        </p:txBody>
      </p:sp>
      <p:sp>
        <p:nvSpPr>
          <p:cNvPr id="12" name="TextBox 11">
            <a:extLst>
              <a:ext uri="{FF2B5EF4-FFF2-40B4-BE49-F238E27FC236}">
                <a16:creationId xmlns:a16="http://schemas.microsoft.com/office/drawing/2014/main" id="{CB77C6CC-267E-BA66-129C-8A6B2CDD8A66}"/>
              </a:ext>
            </a:extLst>
          </p:cNvPr>
          <p:cNvSpPr txBox="1"/>
          <p:nvPr/>
        </p:nvSpPr>
        <p:spPr>
          <a:xfrm>
            <a:off x="801266" y="3889606"/>
            <a:ext cx="10815346" cy="369332"/>
          </a:xfrm>
          <a:prstGeom prst="rect">
            <a:avLst/>
          </a:prstGeom>
          <a:noFill/>
        </p:spPr>
        <p:txBody>
          <a:bodyPr wrap="square">
            <a:spAutoFit/>
          </a:bodyPr>
          <a:lstStyle/>
          <a:p>
            <a:r>
              <a:rPr lang="en-US" dirty="0">
                <a:solidFill>
                  <a:srgbClr val="C00000"/>
                </a:solidFill>
              </a:rPr>
              <a:t>we can also get </a:t>
            </a:r>
            <a:r>
              <a:rPr lang="en-US" dirty="0">
                <a:solidFill>
                  <a:srgbClr val="00B050"/>
                </a:solidFill>
              </a:rPr>
              <a:t>access to the </a:t>
            </a:r>
            <a:r>
              <a:rPr lang="en-US" dirty="0" err="1">
                <a:solidFill>
                  <a:srgbClr val="00B050"/>
                </a:solidFill>
              </a:rPr>
              <a:t>FormControl</a:t>
            </a:r>
            <a:r>
              <a:rPr lang="en-US" dirty="0">
                <a:solidFill>
                  <a:srgbClr val="00B050"/>
                </a:solidFill>
              </a:rPr>
              <a:t> instance by assigning the </a:t>
            </a:r>
            <a:r>
              <a:rPr lang="en-US" dirty="0" err="1">
                <a:solidFill>
                  <a:srgbClr val="00B050"/>
                </a:solidFill>
              </a:rPr>
              <a:t>ngModel</a:t>
            </a:r>
            <a:r>
              <a:rPr lang="en-US" dirty="0">
                <a:solidFill>
                  <a:srgbClr val="00B050"/>
                </a:solidFill>
              </a:rPr>
              <a:t> </a:t>
            </a:r>
            <a:r>
              <a:rPr lang="en-US" dirty="0">
                <a:solidFill>
                  <a:srgbClr val="C00000"/>
                </a:solidFill>
              </a:rPr>
              <a:t>to a local variable as shown below</a:t>
            </a:r>
            <a:endParaRPr lang="en-IN" dirty="0">
              <a:solidFill>
                <a:srgbClr val="C00000"/>
              </a:solidFill>
            </a:endParaRPr>
          </a:p>
        </p:txBody>
      </p:sp>
      <p:sp>
        <p:nvSpPr>
          <p:cNvPr id="14" name="TextBox 13">
            <a:extLst>
              <a:ext uri="{FF2B5EF4-FFF2-40B4-BE49-F238E27FC236}">
                <a16:creationId xmlns:a16="http://schemas.microsoft.com/office/drawing/2014/main" id="{33C8F6A9-97C7-F1E3-1503-995E8864C3A2}"/>
              </a:ext>
            </a:extLst>
          </p:cNvPr>
          <p:cNvSpPr txBox="1"/>
          <p:nvPr/>
        </p:nvSpPr>
        <p:spPr>
          <a:xfrm>
            <a:off x="2995126" y="4491216"/>
            <a:ext cx="8406881" cy="369332"/>
          </a:xfrm>
          <a:prstGeom prst="rect">
            <a:avLst/>
          </a:prstGeom>
          <a:noFill/>
        </p:spPr>
        <p:txBody>
          <a:bodyPr wrap="square">
            <a:spAutoFit/>
          </a:bodyPr>
          <a:lstStyle/>
          <a:p>
            <a:r>
              <a:rPr lang="en-US" b="0" i="0" dirty="0">
                <a:solidFill>
                  <a:srgbClr val="006FE0"/>
                </a:solidFill>
                <a:effectLst/>
                <a:latin typeface="Verdana" panose="020B0604030504040204" pitchFamily="34" charset="0"/>
              </a:rPr>
              <a:t>&lt;</a:t>
            </a:r>
            <a:r>
              <a:rPr lang="en-US" b="0" i="0" dirty="0">
                <a:solidFill>
                  <a:srgbClr val="008080"/>
                </a:solidFill>
                <a:effectLst/>
                <a:latin typeface="Verdana" panose="020B0604030504040204" pitchFamily="34" charset="0"/>
              </a:rPr>
              <a:t>input </a:t>
            </a:r>
            <a:r>
              <a:rPr lang="en-US" b="0" i="0" dirty="0">
                <a:solidFill>
                  <a:srgbClr val="000000"/>
                </a:solidFill>
                <a:effectLst/>
                <a:latin typeface="Verdana" panose="020B0604030504040204" pitchFamily="34" charset="0"/>
              </a:rPr>
              <a:t>type=</a:t>
            </a:r>
            <a:r>
              <a:rPr lang="en-US" b="0" i="0" dirty="0">
                <a:solidFill>
                  <a:srgbClr val="DD1144"/>
                </a:solidFill>
                <a:effectLst/>
                <a:latin typeface="Verdana" panose="020B0604030504040204" pitchFamily="34" charset="0"/>
              </a:rPr>
              <a:t>"text"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name=</a:t>
            </a:r>
            <a:r>
              <a:rPr lang="en-US" b="0" i="0" dirty="0">
                <a:solidFill>
                  <a:srgbClr val="DD1144"/>
                </a:solidFill>
                <a:effectLst/>
                <a:latin typeface="Verdana" panose="020B0604030504040204" pitchFamily="34" charset="0"/>
              </a:rPr>
              <a:t>"</a:t>
            </a:r>
            <a:r>
              <a:rPr lang="en-US" b="0" i="0" dirty="0" err="1">
                <a:solidFill>
                  <a:srgbClr val="DD1144"/>
                </a:solidFill>
                <a:effectLst/>
                <a:latin typeface="Verdana" panose="020B0604030504040204" pitchFamily="34" charset="0"/>
              </a:rPr>
              <a:t>firstname</a:t>
            </a:r>
            <a:r>
              <a:rPr lang="en-US" b="0" i="0" dirty="0">
                <a:solidFill>
                  <a:srgbClr val="DD1144"/>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B85C00"/>
                </a:solidFill>
                <a:effectLst/>
                <a:latin typeface="Verdana" panose="020B0604030504040204" pitchFamily="34" charset="0"/>
              </a:rPr>
              <a:t>#fname="ngModel" </a:t>
            </a:r>
            <a:r>
              <a:rPr lang="en-US" b="0" i="0" dirty="0" err="1">
                <a:solidFill>
                  <a:srgbClr val="B85C00"/>
                </a:solidFill>
                <a:effectLst/>
                <a:latin typeface="Verdana" panose="020B0604030504040204" pitchFamily="34" charset="0"/>
              </a:rPr>
              <a:t>ngModel</a:t>
            </a:r>
            <a:r>
              <a:rPr lang="en-US" b="0" i="0" dirty="0">
                <a:solidFill>
                  <a:srgbClr val="B85C00"/>
                </a:solidFill>
                <a:effectLst/>
                <a:latin typeface="Verdana" panose="020B0604030504040204" pitchFamily="34" charset="0"/>
              </a:rPr>
              <a:t>&gt;</a:t>
            </a:r>
            <a:endParaRPr lang="en-IN" dirty="0"/>
          </a:p>
        </p:txBody>
      </p:sp>
      <p:sp>
        <p:nvSpPr>
          <p:cNvPr id="17" name="TextBox 16">
            <a:extLst>
              <a:ext uri="{FF2B5EF4-FFF2-40B4-BE49-F238E27FC236}">
                <a16:creationId xmlns:a16="http://schemas.microsoft.com/office/drawing/2014/main" id="{46BAA515-F70B-355C-2B76-B0E1C8DB2057}"/>
              </a:ext>
            </a:extLst>
          </p:cNvPr>
          <p:cNvSpPr txBox="1"/>
          <p:nvPr/>
        </p:nvSpPr>
        <p:spPr>
          <a:xfrm>
            <a:off x="833924" y="5092826"/>
            <a:ext cx="10568083" cy="646331"/>
          </a:xfrm>
          <a:prstGeom prst="rect">
            <a:avLst/>
          </a:prstGeom>
          <a:noFill/>
        </p:spPr>
        <p:txBody>
          <a:bodyPr wrap="square">
            <a:spAutoFit/>
          </a:bodyPr>
          <a:lstStyle/>
          <a:p>
            <a:r>
              <a:rPr lang="en-US" dirty="0">
                <a:solidFill>
                  <a:srgbClr val="C00000"/>
                </a:solidFill>
              </a:rPr>
              <a:t>Now, the variable </a:t>
            </a:r>
            <a:r>
              <a:rPr lang="en-US" dirty="0">
                <a:solidFill>
                  <a:srgbClr val="72A065"/>
                </a:solidFill>
              </a:rPr>
              <a:t>#fname holds the reference to the </a:t>
            </a:r>
            <a:r>
              <a:rPr lang="en-US" dirty="0" err="1">
                <a:solidFill>
                  <a:srgbClr val="72A065"/>
                </a:solidFill>
              </a:rPr>
              <a:t>firstname</a:t>
            </a:r>
            <a:r>
              <a:rPr lang="en-US" dirty="0">
                <a:solidFill>
                  <a:srgbClr val="72A065"/>
                </a:solidFill>
              </a:rPr>
              <a:t> </a:t>
            </a:r>
            <a:r>
              <a:rPr lang="en-US" dirty="0" err="1">
                <a:solidFill>
                  <a:srgbClr val="72A065"/>
                </a:solidFill>
              </a:rPr>
              <a:t>FormControl</a:t>
            </a:r>
            <a:r>
              <a:rPr lang="en-US" dirty="0">
                <a:solidFill>
                  <a:srgbClr val="C00000"/>
                </a:solidFill>
              </a:rPr>
              <a:t>. We can then access the properties of </a:t>
            </a:r>
            <a:r>
              <a:rPr lang="en-US" dirty="0" err="1">
                <a:solidFill>
                  <a:srgbClr val="C00000"/>
                </a:solidFill>
              </a:rPr>
              <a:t>FormControl</a:t>
            </a:r>
            <a:r>
              <a:rPr lang="en-US" dirty="0">
                <a:solidFill>
                  <a:srgbClr val="C00000"/>
                </a:solidFill>
              </a:rPr>
              <a:t> like </a:t>
            </a:r>
            <a:r>
              <a:rPr lang="en-US" dirty="0">
                <a:solidFill>
                  <a:srgbClr val="72A065"/>
                </a:solidFill>
              </a:rPr>
              <a:t>value, valid, </a:t>
            </a:r>
            <a:r>
              <a:rPr lang="en-US" dirty="0" err="1">
                <a:solidFill>
                  <a:srgbClr val="72A065"/>
                </a:solidFill>
              </a:rPr>
              <a:t>isvalid</a:t>
            </a:r>
            <a:r>
              <a:rPr lang="en-US" dirty="0">
                <a:solidFill>
                  <a:srgbClr val="72A065"/>
                </a:solidFill>
              </a:rPr>
              <a:t>, </a:t>
            </a:r>
            <a:r>
              <a:rPr lang="en-US" dirty="0" err="1">
                <a:solidFill>
                  <a:srgbClr val="72A065"/>
                </a:solidFill>
              </a:rPr>
              <a:t>tocuhed</a:t>
            </a:r>
            <a:r>
              <a:rPr lang="en-US" dirty="0">
                <a:solidFill>
                  <a:srgbClr val="72A065"/>
                </a:solidFill>
              </a:rPr>
              <a:t> </a:t>
            </a:r>
            <a:r>
              <a:rPr lang="en-US" dirty="0" err="1">
                <a:solidFill>
                  <a:srgbClr val="72A065"/>
                </a:solidFill>
              </a:rPr>
              <a:t>etc</a:t>
            </a:r>
            <a:endParaRPr lang="en-IN" dirty="0">
              <a:solidFill>
                <a:srgbClr val="72A065"/>
              </a:solidFill>
            </a:endParaRPr>
          </a:p>
        </p:txBody>
      </p:sp>
    </p:spTree>
    <p:extLst>
      <p:ext uri="{BB962C8B-B14F-4D97-AF65-F5344CB8AC3E}">
        <p14:creationId xmlns:p14="http://schemas.microsoft.com/office/powerpoint/2010/main" val="21510133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Template Driver Forms - </a:t>
            </a:r>
            <a:r>
              <a:rPr lang="en-IN" sz="2400" b="1" i="0" dirty="0" err="1">
                <a:solidFill>
                  <a:srgbClr val="FF0000"/>
                </a:solidFill>
                <a:effectLst/>
                <a:latin typeface="Consolas" panose="020B0609020204030204" pitchFamily="49" charset="0"/>
              </a:rPr>
              <a:t>FormGroup</a:t>
            </a:r>
            <a:endParaRPr lang="en-IN" sz="2400" b="1" i="0" dirty="0">
              <a:solidFill>
                <a:srgbClr val="FF0000"/>
              </a:solidFill>
              <a:effectLst/>
              <a:latin typeface="Consolas" panose="020B0609020204030204" pitchFamily="49" charset="0"/>
            </a:endParaRPr>
          </a:p>
        </p:txBody>
      </p:sp>
      <p:sp>
        <p:nvSpPr>
          <p:cNvPr id="8" name="TextBox 7">
            <a:extLst>
              <a:ext uri="{FF2B5EF4-FFF2-40B4-BE49-F238E27FC236}">
                <a16:creationId xmlns:a16="http://schemas.microsoft.com/office/drawing/2014/main" id="{CE266031-9678-3835-E03C-FDAD25656E34}"/>
              </a:ext>
            </a:extLst>
          </p:cNvPr>
          <p:cNvSpPr txBox="1"/>
          <p:nvPr/>
        </p:nvSpPr>
        <p:spPr>
          <a:xfrm>
            <a:off x="335903" y="1030497"/>
            <a:ext cx="11327363" cy="2246769"/>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The </a:t>
            </a:r>
            <a:r>
              <a:rPr lang="en-US" sz="2000" dirty="0" err="1">
                <a:solidFill>
                  <a:srgbClr val="4336F4"/>
                </a:solidFill>
                <a:latin typeface="Consolas" panose="020B0609020204030204" pitchFamily="49" charset="0"/>
              </a:rPr>
              <a:t>FormGroup</a:t>
            </a:r>
            <a:r>
              <a:rPr lang="en-US" sz="2000" dirty="0">
                <a:solidFill>
                  <a:srgbClr val="4336F4"/>
                </a:solidFill>
                <a:latin typeface="Consolas" panose="020B0609020204030204" pitchFamily="49" charset="0"/>
              </a:rPr>
              <a:t> </a:t>
            </a:r>
            <a:r>
              <a:rPr lang="en-US" sz="2000" dirty="0">
                <a:solidFill>
                  <a:srgbClr val="72A065"/>
                </a:solidFill>
                <a:latin typeface="Consolas" panose="020B0609020204030204" pitchFamily="49" charset="0"/>
              </a:rPr>
              <a:t>is a collection of </a:t>
            </a:r>
            <a:r>
              <a:rPr lang="en-US" sz="2000" dirty="0" err="1">
                <a:solidFill>
                  <a:srgbClr val="72A065"/>
                </a:solidFill>
                <a:latin typeface="Consolas" panose="020B0609020204030204" pitchFamily="49" charset="0"/>
              </a:rPr>
              <a:t>FormControl</a:t>
            </a:r>
            <a:r>
              <a:rPr lang="en-US" sz="2000" dirty="0">
                <a:solidFill>
                  <a:srgbClr val="4336F4"/>
                </a:solidFill>
                <a:latin typeface="Consolas" panose="020B0609020204030204" pitchFamily="49" charset="0"/>
              </a:rPr>
              <a:t>. It can also contain other </a:t>
            </a:r>
            <a:r>
              <a:rPr lang="en-US" sz="2000" dirty="0" err="1">
                <a:solidFill>
                  <a:srgbClr val="4336F4"/>
                </a:solidFill>
                <a:latin typeface="Consolas" panose="020B0609020204030204" pitchFamily="49" charset="0"/>
              </a:rPr>
              <a:t>FormGroup's</a:t>
            </a:r>
            <a:r>
              <a:rPr lang="en-US" sz="2000" dirty="0">
                <a:solidFill>
                  <a:srgbClr val="4336F4"/>
                </a:solidFill>
                <a:latin typeface="Consolas" panose="020B0609020204030204" pitchFamily="49" charset="0"/>
              </a:rPr>
              <a:t>.</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The </a:t>
            </a:r>
            <a:r>
              <a:rPr lang="en-US" sz="2000" dirty="0" err="1">
                <a:solidFill>
                  <a:srgbClr val="72A065"/>
                </a:solidFill>
                <a:latin typeface="Consolas" panose="020B0609020204030204" pitchFamily="49" charset="0"/>
              </a:rPr>
              <a:t>ngForm</a:t>
            </a:r>
            <a:r>
              <a:rPr lang="en-US" sz="2000" dirty="0">
                <a:solidFill>
                  <a:srgbClr val="72A065"/>
                </a:solidFill>
                <a:latin typeface="Consolas" panose="020B0609020204030204" pitchFamily="49" charset="0"/>
              </a:rPr>
              <a:t> directive creates the top Level </a:t>
            </a:r>
            <a:r>
              <a:rPr lang="en-US" sz="2000" dirty="0" err="1">
                <a:solidFill>
                  <a:srgbClr val="72A065"/>
                </a:solidFill>
                <a:latin typeface="Consolas" panose="020B0609020204030204" pitchFamily="49" charset="0"/>
              </a:rPr>
              <a:t>FormGroup</a:t>
            </a:r>
            <a:r>
              <a:rPr lang="en-US" sz="2000" dirty="0">
                <a:solidFill>
                  <a:srgbClr val="72A065"/>
                </a:solidFill>
                <a:latin typeface="Consolas" panose="020B0609020204030204" pitchFamily="49" charset="0"/>
              </a:rPr>
              <a:t> behind the scene</a:t>
            </a:r>
            <a:r>
              <a:rPr lang="en-US" sz="2000" dirty="0">
                <a:solidFill>
                  <a:srgbClr val="4336F4"/>
                </a:solidFill>
                <a:latin typeface="Consolas" panose="020B0609020204030204" pitchFamily="49" charset="0"/>
              </a:rPr>
              <a:t>, when we use the &lt;Form&gt; directive.</a:t>
            </a:r>
          </a:p>
          <a:p>
            <a:pPr marL="342900" indent="-342900" algn="l">
              <a:buFont typeface="Arial" panose="020B0604020202020204" pitchFamily="34" charset="0"/>
              <a:buChar char="•"/>
            </a:pPr>
            <a:endParaRPr lang="en-US" sz="2000" i="0" dirty="0">
              <a:solidFill>
                <a:srgbClr val="4336F4"/>
              </a:solidFill>
              <a:effectLst/>
              <a:latin typeface="Consolas" panose="020B0609020204030204" pitchFamily="49" charset="0"/>
            </a:endParaRPr>
          </a:p>
          <a:p>
            <a:pPr marL="342900" indent="-342900" algn="l">
              <a:buFont typeface="Arial" panose="020B0604020202020204" pitchFamily="34" charset="0"/>
              <a:buChar char="•"/>
            </a:pPr>
            <a:r>
              <a:rPr lang="en-US" sz="2000" i="0" dirty="0">
                <a:solidFill>
                  <a:srgbClr val="4336F4"/>
                </a:solidFill>
                <a:effectLst/>
                <a:latin typeface="Consolas" panose="020B0609020204030204" pitchFamily="49" charset="0"/>
              </a:rPr>
              <a:t>We can add new </a:t>
            </a:r>
            <a:r>
              <a:rPr lang="en-US" sz="2000" i="0" dirty="0" err="1">
                <a:solidFill>
                  <a:srgbClr val="4336F4"/>
                </a:solidFill>
                <a:effectLst/>
                <a:latin typeface="Consolas" panose="020B0609020204030204" pitchFamily="49" charset="0"/>
              </a:rPr>
              <a:t>FormGroup</a:t>
            </a:r>
            <a:r>
              <a:rPr lang="en-US" sz="2000" i="0" dirty="0">
                <a:solidFill>
                  <a:srgbClr val="4336F4"/>
                </a:solidFill>
                <a:effectLst/>
                <a:latin typeface="Consolas" panose="020B0609020204030204" pitchFamily="49" charset="0"/>
              </a:rPr>
              <a:t> using the </a:t>
            </a:r>
            <a:r>
              <a:rPr lang="en-US" sz="2000" i="0" dirty="0" err="1">
                <a:solidFill>
                  <a:srgbClr val="72A065"/>
                </a:solidFill>
                <a:effectLst/>
                <a:latin typeface="Consolas" panose="020B0609020204030204" pitchFamily="49" charset="0"/>
              </a:rPr>
              <a:t>ngModelGroup</a:t>
            </a:r>
            <a:r>
              <a:rPr lang="en-US" sz="2000" i="0" dirty="0">
                <a:solidFill>
                  <a:srgbClr val="4336F4"/>
                </a:solidFill>
                <a:effectLst/>
                <a:latin typeface="Consolas" panose="020B0609020204030204" pitchFamily="49" charset="0"/>
              </a:rPr>
              <a:t> directive</a:t>
            </a:r>
            <a:endParaRPr lang="en-IN" sz="2000" i="0" dirty="0">
              <a:solidFill>
                <a:srgbClr val="4336F4"/>
              </a:solidFill>
              <a:effectLst/>
              <a:latin typeface="Consolas" panose="020B0609020204030204" pitchFamily="49" charset="0"/>
            </a:endParaRPr>
          </a:p>
        </p:txBody>
      </p:sp>
    </p:spTree>
    <p:extLst>
      <p:ext uri="{BB962C8B-B14F-4D97-AF65-F5344CB8AC3E}">
        <p14:creationId xmlns:p14="http://schemas.microsoft.com/office/powerpoint/2010/main" val="32112525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Template Driver Forms – Set value in Form</a:t>
            </a:r>
          </a:p>
        </p:txBody>
      </p:sp>
      <p:sp>
        <p:nvSpPr>
          <p:cNvPr id="8" name="TextBox 7">
            <a:extLst>
              <a:ext uri="{FF2B5EF4-FFF2-40B4-BE49-F238E27FC236}">
                <a16:creationId xmlns:a16="http://schemas.microsoft.com/office/drawing/2014/main" id="{CE266031-9678-3835-E03C-FDAD25656E34}"/>
              </a:ext>
            </a:extLst>
          </p:cNvPr>
          <p:cNvSpPr txBox="1"/>
          <p:nvPr/>
        </p:nvSpPr>
        <p:spPr>
          <a:xfrm>
            <a:off x="335903" y="1030497"/>
            <a:ext cx="11485983" cy="1908215"/>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There are two ways you can set the value of the form elements</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800100" lvl="1" indent="-342900">
              <a:buFont typeface="Arial" panose="020B0604020202020204" pitchFamily="34" charset="0"/>
              <a:buChar char="•"/>
            </a:pPr>
            <a:r>
              <a:rPr lang="en-US" sz="2000" dirty="0">
                <a:solidFill>
                  <a:srgbClr val="4336F4"/>
                </a:solidFill>
                <a:latin typeface="Consolas" panose="020B0609020204030204" pitchFamily="49" charset="0"/>
              </a:rPr>
              <a:t>Two-way data binding</a:t>
            </a:r>
          </a:p>
          <a:p>
            <a:pPr marL="800100" lvl="1" indent="-342900">
              <a:buFont typeface="Arial" panose="020B0604020202020204" pitchFamily="34" charset="0"/>
              <a:buChar char="•"/>
            </a:pPr>
            <a:r>
              <a:rPr lang="en-US" sz="2000" dirty="0">
                <a:solidFill>
                  <a:srgbClr val="4336F4"/>
                </a:solidFill>
                <a:latin typeface="Consolas" panose="020B0609020204030204" pitchFamily="49" charset="0"/>
              </a:rPr>
              <a:t>Use the template reference variable</a:t>
            </a:r>
          </a:p>
          <a:p>
            <a:pPr marL="800100" lvl="1" indent="-342900">
              <a:buFont typeface="Arial" panose="020B0604020202020204" pitchFamily="34" charset="0"/>
              <a:buChar char="•"/>
            </a:pPr>
            <a:endParaRPr lang="en-US" sz="2000" i="0" dirty="0">
              <a:solidFill>
                <a:srgbClr val="4336F4"/>
              </a:solidFill>
              <a:effectLst/>
              <a:latin typeface="Consolas" panose="020B0609020204030204" pitchFamily="49" charset="0"/>
            </a:endParaRPr>
          </a:p>
          <a:p>
            <a:pPr marL="800100" lvl="1" indent="-342900">
              <a:buFont typeface="Arial" panose="020B0604020202020204" pitchFamily="34" charset="0"/>
              <a:buChar char="•"/>
            </a:pPr>
            <a:r>
              <a:rPr lang="en-US" b="0" i="0" dirty="0">
                <a:solidFill>
                  <a:srgbClr val="006FE0"/>
                </a:solidFill>
                <a:effectLst/>
                <a:latin typeface="Verdana" panose="020B0604030504040204" pitchFamily="34" charset="0"/>
              </a:rPr>
              <a:t>&lt;</a:t>
            </a:r>
            <a:r>
              <a:rPr lang="en-US" b="0" i="0" dirty="0">
                <a:solidFill>
                  <a:srgbClr val="008080"/>
                </a:solidFill>
                <a:effectLst/>
                <a:latin typeface="Verdana" panose="020B0604030504040204" pitchFamily="34" charset="0"/>
              </a:rPr>
              <a:t>input </a:t>
            </a:r>
            <a:r>
              <a:rPr lang="en-US" b="0" i="0" dirty="0">
                <a:solidFill>
                  <a:srgbClr val="000000"/>
                </a:solidFill>
                <a:effectLst/>
                <a:latin typeface="Verdana" panose="020B0604030504040204" pitchFamily="34" charset="0"/>
              </a:rPr>
              <a:t>type=</a:t>
            </a:r>
            <a:r>
              <a:rPr lang="en-US" b="0" i="0" dirty="0">
                <a:solidFill>
                  <a:srgbClr val="DD1144"/>
                </a:solidFill>
                <a:effectLst/>
                <a:latin typeface="Verdana" panose="020B0604030504040204" pitchFamily="34" charset="0"/>
              </a:rPr>
              <a:t>"text"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id=</a:t>
            </a:r>
            <a:r>
              <a:rPr lang="en-US" b="0" i="0" dirty="0">
                <a:solidFill>
                  <a:srgbClr val="DD1144"/>
                </a:solidFill>
                <a:effectLst/>
                <a:latin typeface="Verdana" panose="020B0604030504040204" pitchFamily="34" charset="0"/>
              </a:rPr>
              <a:t>"</a:t>
            </a:r>
            <a:r>
              <a:rPr lang="en-US" b="0" i="0" dirty="0" err="1">
                <a:solidFill>
                  <a:srgbClr val="DD1144"/>
                </a:solidFill>
                <a:effectLst/>
                <a:latin typeface="Verdana" panose="020B0604030504040204" pitchFamily="34" charset="0"/>
              </a:rPr>
              <a:t>firstname</a:t>
            </a:r>
            <a:r>
              <a:rPr lang="en-US" b="0" i="0" dirty="0">
                <a:solidFill>
                  <a:srgbClr val="DD1144"/>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000000"/>
                </a:solidFill>
                <a:effectLst/>
                <a:latin typeface="Verdana" panose="020B0604030504040204" pitchFamily="34" charset="0"/>
              </a:rPr>
              <a:t>name=</a:t>
            </a:r>
            <a:r>
              <a:rPr lang="en-US" b="0" i="0" dirty="0">
                <a:solidFill>
                  <a:srgbClr val="DD1144"/>
                </a:solidFill>
                <a:effectLst/>
                <a:latin typeface="Verdana" panose="020B0604030504040204" pitchFamily="34" charset="0"/>
              </a:rPr>
              <a:t>"</a:t>
            </a:r>
            <a:r>
              <a:rPr lang="en-US" b="0" i="0" dirty="0" err="1">
                <a:solidFill>
                  <a:srgbClr val="DD1144"/>
                </a:solidFill>
                <a:effectLst/>
                <a:latin typeface="Verdana" panose="020B0604030504040204" pitchFamily="34" charset="0"/>
              </a:rPr>
              <a:t>firstname</a:t>
            </a:r>
            <a:r>
              <a:rPr lang="en-US" b="0" i="0" dirty="0">
                <a:solidFill>
                  <a:srgbClr val="DD1144"/>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ngModel</a:t>
            </a:r>
            <a:r>
              <a:rPr lang="en-US" b="0" i="0" dirty="0">
                <a:solidFill>
                  <a:srgbClr val="333333"/>
                </a:solidFill>
                <a:effectLst/>
                <a:latin typeface="Verdana" panose="020B0604030504040204" pitchFamily="34" charset="0"/>
              </a:rPr>
              <a:t>)]</a:t>
            </a:r>
            <a:r>
              <a:rPr lang="en-US" b="0" i="0" dirty="0">
                <a:solidFill>
                  <a:srgbClr val="000000"/>
                </a:solidFill>
                <a:effectLst/>
                <a:latin typeface="Verdana" panose="020B0604030504040204" pitchFamily="34" charset="0"/>
              </a:rPr>
              <a:t>=</a:t>
            </a:r>
            <a:r>
              <a:rPr lang="en-US" b="0" i="0" dirty="0">
                <a:solidFill>
                  <a:srgbClr val="DD1144"/>
                </a:solidFill>
                <a:effectLst/>
                <a:latin typeface="Verdana" panose="020B0604030504040204" pitchFamily="34" charset="0"/>
              </a:rPr>
              <a:t>"</a:t>
            </a:r>
            <a:r>
              <a:rPr lang="en-US" b="0" i="0" dirty="0" err="1">
                <a:solidFill>
                  <a:srgbClr val="DD1144"/>
                </a:solidFill>
                <a:effectLst/>
                <a:latin typeface="Verdana" panose="020B0604030504040204" pitchFamily="34" charset="0"/>
              </a:rPr>
              <a:t>contact.firstname</a:t>
            </a:r>
            <a:r>
              <a:rPr lang="en-US" b="0" i="0" dirty="0">
                <a:solidFill>
                  <a:srgbClr val="DD1144"/>
                </a:solidFill>
                <a:effectLst/>
                <a:latin typeface="Verdana" panose="020B0604030504040204" pitchFamily="34" charset="0"/>
              </a:rPr>
              <a:t>"</a:t>
            </a:r>
            <a:r>
              <a:rPr lang="en-US" b="0" i="0" dirty="0">
                <a:solidFill>
                  <a:srgbClr val="006FE0"/>
                </a:solidFill>
                <a:effectLst/>
                <a:latin typeface="Verdana" panose="020B0604030504040204" pitchFamily="34" charset="0"/>
              </a:rPr>
              <a:t>&gt;</a:t>
            </a:r>
            <a:endParaRPr lang="en-IN" i="0" dirty="0">
              <a:solidFill>
                <a:srgbClr val="4336F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43F37C4-7D34-11D1-73B5-75F6C089D82C}"/>
              </a:ext>
            </a:extLst>
          </p:cNvPr>
          <p:cNvSpPr txBox="1"/>
          <p:nvPr/>
        </p:nvSpPr>
        <p:spPr>
          <a:xfrm>
            <a:off x="5724332" y="3726773"/>
            <a:ext cx="6097554" cy="369332"/>
          </a:xfrm>
          <a:prstGeom prst="rect">
            <a:avLst/>
          </a:prstGeom>
          <a:noFill/>
        </p:spPr>
        <p:txBody>
          <a:bodyPr wrap="square">
            <a:spAutoFit/>
          </a:bodyPr>
          <a:lstStyle/>
          <a:p>
            <a:r>
              <a:rPr lang="en-US" b="0" i="0" dirty="0">
                <a:solidFill>
                  <a:srgbClr val="006FE0"/>
                </a:solidFill>
                <a:effectLst/>
                <a:latin typeface="Verdana" panose="020B0604030504040204" pitchFamily="34" charset="0"/>
              </a:rPr>
              <a:t> </a:t>
            </a:r>
            <a:r>
              <a:rPr lang="en-US" b="1" i="0" dirty="0" err="1">
                <a:solidFill>
                  <a:srgbClr val="000000"/>
                </a:solidFill>
                <a:effectLst/>
                <a:latin typeface="Verdana" panose="020B0604030504040204" pitchFamily="34" charset="0"/>
              </a:rPr>
              <a:t>this</a:t>
            </a:r>
            <a:r>
              <a:rPr lang="en-US" b="0" i="0" dirty="0" err="1">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contactForm</a:t>
            </a:r>
            <a:r>
              <a:rPr lang="en-US" b="0" i="0" dirty="0" err="1">
                <a:solidFill>
                  <a:srgbClr val="333333"/>
                </a:solidFill>
                <a:effectLst/>
                <a:latin typeface="Verdana" panose="020B0604030504040204" pitchFamily="34" charset="0"/>
              </a:rPr>
              <a:t>.</a:t>
            </a:r>
            <a:r>
              <a:rPr lang="en-US" b="0" i="0" dirty="0" err="1">
                <a:solidFill>
                  <a:srgbClr val="008080"/>
                </a:solidFill>
                <a:effectLst/>
                <a:latin typeface="Verdana" panose="020B0604030504040204" pitchFamily="34" charset="0"/>
              </a:rPr>
              <a:t>setValue</a:t>
            </a:r>
            <a:r>
              <a:rPr lang="en-US" b="0" i="0" dirty="0">
                <a:solidFill>
                  <a:srgbClr val="333333"/>
                </a:solidFill>
                <a:effectLst/>
                <a:latin typeface="Verdana" panose="020B0604030504040204" pitchFamily="34" charset="0"/>
              </a:rPr>
              <a:t>(</a:t>
            </a:r>
            <a:r>
              <a:rPr lang="en-US" b="1" i="0" dirty="0" err="1">
                <a:solidFill>
                  <a:srgbClr val="000000"/>
                </a:solidFill>
                <a:effectLst/>
                <a:latin typeface="Verdana" panose="020B0604030504040204" pitchFamily="34" charset="0"/>
              </a:rPr>
              <a:t>this</a:t>
            </a:r>
            <a:r>
              <a:rPr lang="en-US" b="0" i="0" dirty="0" err="1">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contact</a:t>
            </a:r>
            <a:r>
              <a:rPr lang="en-US" b="0" i="0" dirty="0">
                <a:solidFill>
                  <a:srgbClr val="333333"/>
                </a:solidFill>
                <a:effectLst/>
                <a:latin typeface="Verdana" panose="020B0604030504040204" pitchFamily="34" charset="0"/>
              </a:rPr>
              <a:t>);</a:t>
            </a:r>
            <a:endParaRPr lang="en-IN" dirty="0"/>
          </a:p>
        </p:txBody>
      </p:sp>
      <p:sp>
        <p:nvSpPr>
          <p:cNvPr id="9" name="TextBox 8">
            <a:extLst>
              <a:ext uri="{FF2B5EF4-FFF2-40B4-BE49-F238E27FC236}">
                <a16:creationId xmlns:a16="http://schemas.microsoft.com/office/drawing/2014/main" id="{DF5247C0-CA0F-C6C8-2402-10EB8D1C9B45}"/>
              </a:ext>
            </a:extLst>
          </p:cNvPr>
          <p:cNvSpPr txBox="1"/>
          <p:nvPr/>
        </p:nvSpPr>
        <p:spPr>
          <a:xfrm>
            <a:off x="1076520" y="3244334"/>
            <a:ext cx="6097554" cy="3693319"/>
          </a:xfrm>
          <a:prstGeom prst="rect">
            <a:avLst/>
          </a:prstGeom>
          <a:noFill/>
        </p:spPr>
        <p:txBody>
          <a:bodyPr wrap="square">
            <a:spAutoFit/>
          </a:bodyPr>
          <a:lstStyle/>
          <a:p>
            <a:pPr algn="l" fontAlgn="base"/>
            <a:r>
              <a:rPr lang="en-IN" b="1" i="0" dirty="0" err="1">
                <a:solidFill>
                  <a:srgbClr val="000000"/>
                </a:solidFill>
                <a:effectLst/>
                <a:latin typeface="inherit"/>
              </a:rPr>
              <a:t>this</a:t>
            </a:r>
            <a:r>
              <a:rPr lang="en-IN" b="0" i="0" dirty="0" err="1">
                <a:solidFill>
                  <a:srgbClr val="333333"/>
                </a:solidFill>
                <a:effectLst/>
                <a:latin typeface="inherit"/>
              </a:rPr>
              <a:t>.</a:t>
            </a:r>
            <a:r>
              <a:rPr lang="en-IN" b="0" i="0" dirty="0" err="1">
                <a:solidFill>
                  <a:srgbClr val="000000"/>
                </a:solidFill>
                <a:effectLst/>
                <a:latin typeface="inherit"/>
              </a:rPr>
              <a:t>contact</a:t>
            </a:r>
            <a:r>
              <a:rPr lang="en-IN" b="0" i="0" dirty="0">
                <a:solidFill>
                  <a:srgbClr val="006FE0"/>
                </a:solidFill>
                <a:effectLst/>
                <a:latin typeface="inherit"/>
              </a:rPr>
              <a:t> = </a:t>
            </a:r>
            <a:r>
              <a:rPr lang="en-IN" b="0" i="0" dirty="0">
                <a:solidFill>
                  <a:srgbClr val="333333"/>
                </a:solidFill>
                <a:effectLst/>
                <a:latin typeface="inherit"/>
              </a:rPr>
              <a:t>{</a:t>
            </a:r>
            <a:endParaRPr lang="en-IN" b="0" i="0" dirty="0">
              <a:solidFill>
                <a:srgbClr val="006FE0"/>
              </a:solidFill>
              <a:effectLst/>
              <a:latin typeface="inherit"/>
            </a:endParaRPr>
          </a:p>
          <a:p>
            <a:pPr algn="l" fontAlgn="base"/>
            <a:r>
              <a:rPr lang="en-IN" b="0" i="0" dirty="0">
                <a:solidFill>
                  <a:srgbClr val="006FE0"/>
                </a:solidFill>
                <a:effectLst/>
                <a:latin typeface="inherit"/>
              </a:rPr>
              <a:t>      </a:t>
            </a:r>
            <a:r>
              <a:rPr lang="en-IN" b="0" i="0" dirty="0" err="1">
                <a:solidFill>
                  <a:srgbClr val="000000"/>
                </a:solidFill>
                <a:effectLst/>
                <a:latin typeface="inherit"/>
              </a:rPr>
              <a:t>firstname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"Sachin"</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"Tendulkar"</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"sachin@gmail.com"</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gender</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"male"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isMarried</a:t>
            </a:r>
            <a:r>
              <a:rPr lang="en-IN" b="0" i="0" dirty="0">
                <a:solidFill>
                  <a:srgbClr val="333333"/>
                </a:solidFill>
                <a:effectLst/>
                <a:latin typeface="inherit"/>
              </a:rPr>
              <a:t>:</a:t>
            </a:r>
            <a:r>
              <a:rPr lang="en-IN" b="0" i="0" dirty="0">
                <a:solidFill>
                  <a:srgbClr val="006FE0"/>
                </a:solidFill>
                <a:effectLst/>
                <a:latin typeface="inherit"/>
              </a:rPr>
              <a:t> </a:t>
            </a:r>
            <a:r>
              <a:rPr lang="en-IN" b="1" i="0" dirty="0">
                <a:solidFill>
                  <a:srgbClr val="800080"/>
                </a:solidFill>
                <a:effectLst/>
                <a:latin typeface="inherit"/>
              </a:rPr>
              <a:t>true</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country</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"2"</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address</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city</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"Mumbai"</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street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"Perry Cross Rd"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pincode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DD1144"/>
                </a:solidFill>
                <a:effectLst/>
                <a:latin typeface="inherit"/>
              </a:rPr>
              <a:t>"400050"</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B9AA4A8D-6BD5-09CF-5D09-45C0E93D98D5}"/>
              </a:ext>
            </a:extLst>
          </p:cNvPr>
          <p:cNvSpPr txBox="1"/>
          <p:nvPr/>
        </p:nvSpPr>
        <p:spPr>
          <a:xfrm>
            <a:off x="5724332" y="4253535"/>
            <a:ext cx="6467668" cy="369332"/>
          </a:xfrm>
          <a:prstGeom prst="rect">
            <a:avLst/>
          </a:prstGeom>
          <a:noFill/>
        </p:spPr>
        <p:txBody>
          <a:bodyPr wrap="square">
            <a:spAutoFit/>
          </a:bodyPr>
          <a:lstStyle/>
          <a:p>
            <a:r>
              <a:rPr lang="en-US" b="1" i="0" dirty="0" err="1">
                <a:solidFill>
                  <a:srgbClr val="000000"/>
                </a:solidFill>
                <a:effectLst/>
                <a:latin typeface="Verdana" panose="020B0604030504040204" pitchFamily="34" charset="0"/>
              </a:rPr>
              <a:t>this</a:t>
            </a:r>
            <a:r>
              <a:rPr lang="en-US" b="0" i="0" dirty="0" err="1">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contactForm</a:t>
            </a:r>
            <a:r>
              <a:rPr lang="en-US" b="0" i="0" dirty="0" err="1">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controls</a:t>
            </a:r>
            <a:r>
              <a:rPr lang="en-US" b="0" i="0" dirty="0">
                <a:solidFill>
                  <a:srgbClr val="333333"/>
                </a:solidFill>
                <a:effectLst/>
                <a:latin typeface="Verdana" panose="020B0604030504040204" pitchFamily="34" charset="0"/>
              </a:rPr>
              <a:t>[</a:t>
            </a:r>
            <a:r>
              <a:rPr lang="en-US" b="0" i="0" dirty="0">
                <a:solidFill>
                  <a:srgbClr val="DD1144"/>
                </a:solidFill>
                <a:effectLst/>
                <a:latin typeface="Verdana" panose="020B0604030504040204" pitchFamily="34" charset="0"/>
              </a:rPr>
              <a:t>"country"</a:t>
            </a:r>
            <a:r>
              <a:rPr lang="en-US" b="0" i="0" dirty="0">
                <a:solidFill>
                  <a:srgbClr val="333333"/>
                </a:solidFill>
                <a:effectLst/>
                <a:latin typeface="Verdana" panose="020B0604030504040204" pitchFamily="34" charset="0"/>
              </a:rPr>
              <a:t>].</a:t>
            </a:r>
            <a:r>
              <a:rPr lang="en-US" b="0" i="0" dirty="0" err="1">
                <a:solidFill>
                  <a:srgbClr val="008080"/>
                </a:solidFill>
                <a:effectLst/>
                <a:latin typeface="Verdana" panose="020B0604030504040204" pitchFamily="34" charset="0"/>
              </a:rPr>
              <a:t>setValue</a:t>
            </a:r>
            <a:r>
              <a:rPr lang="en-US" b="0" i="0" dirty="0">
                <a:solidFill>
                  <a:srgbClr val="333333"/>
                </a:solidFill>
                <a:effectLst/>
                <a:latin typeface="Verdana" panose="020B0604030504040204" pitchFamily="34" charset="0"/>
              </a:rPr>
              <a:t>(</a:t>
            </a:r>
            <a:r>
              <a:rPr lang="en-US" b="0" i="0" dirty="0">
                <a:solidFill>
                  <a:srgbClr val="DD1144"/>
                </a:solidFill>
                <a:effectLst/>
                <a:latin typeface="Verdana" panose="020B0604030504040204" pitchFamily="34" charset="0"/>
              </a:rPr>
              <a:t>"1"</a:t>
            </a:r>
            <a:r>
              <a:rPr lang="en-US" b="0" i="0" dirty="0">
                <a:solidFill>
                  <a:srgbClr val="333333"/>
                </a:solidFill>
                <a:effectLst/>
                <a:latin typeface="Verdana" panose="020B0604030504040204" pitchFamily="34" charset="0"/>
              </a:rPr>
              <a:t>);</a:t>
            </a:r>
            <a:endParaRPr lang="en-IN" dirty="0"/>
          </a:p>
        </p:txBody>
      </p:sp>
      <p:sp>
        <p:nvSpPr>
          <p:cNvPr id="15" name="TextBox 14">
            <a:extLst>
              <a:ext uri="{FF2B5EF4-FFF2-40B4-BE49-F238E27FC236}">
                <a16:creationId xmlns:a16="http://schemas.microsoft.com/office/drawing/2014/main" id="{A4AA0598-C361-CFA6-0E34-99E3C67A820D}"/>
              </a:ext>
            </a:extLst>
          </p:cNvPr>
          <p:cNvSpPr txBox="1"/>
          <p:nvPr/>
        </p:nvSpPr>
        <p:spPr>
          <a:xfrm>
            <a:off x="5724332" y="4884166"/>
            <a:ext cx="6097554" cy="369332"/>
          </a:xfrm>
          <a:prstGeom prst="rect">
            <a:avLst/>
          </a:prstGeom>
          <a:noFill/>
        </p:spPr>
        <p:txBody>
          <a:bodyPr wrap="square">
            <a:spAutoFit/>
          </a:bodyPr>
          <a:lstStyle/>
          <a:p>
            <a:r>
              <a:rPr lang="en-IN" b="1" i="0" dirty="0" err="1">
                <a:solidFill>
                  <a:srgbClr val="000000"/>
                </a:solidFill>
                <a:effectLst/>
                <a:latin typeface="Verdana" panose="020B0604030504040204" pitchFamily="34" charset="0"/>
              </a:rPr>
              <a:t>this</a:t>
            </a:r>
            <a:r>
              <a:rPr lang="en-IN" b="0" i="0" dirty="0" err="1">
                <a:solidFill>
                  <a:srgbClr val="333333"/>
                </a:solidFill>
                <a:effectLst/>
                <a:latin typeface="Verdana" panose="020B0604030504040204" pitchFamily="34" charset="0"/>
              </a:rPr>
              <a:t>.</a:t>
            </a:r>
            <a:r>
              <a:rPr lang="en-IN" b="0" i="0" dirty="0" err="1">
                <a:solidFill>
                  <a:srgbClr val="000000"/>
                </a:solidFill>
                <a:effectLst/>
                <a:latin typeface="Verdana" panose="020B0604030504040204" pitchFamily="34" charset="0"/>
              </a:rPr>
              <a:t>contactForm</a:t>
            </a:r>
            <a:r>
              <a:rPr lang="en-IN" b="0" i="0" dirty="0" err="1">
                <a:solidFill>
                  <a:srgbClr val="333333"/>
                </a:solidFill>
                <a:effectLst/>
                <a:latin typeface="Verdana" panose="020B0604030504040204" pitchFamily="34" charset="0"/>
              </a:rPr>
              <a:t>.</a:t>
            </a:r>
            <a:r>
              <a:rPr lang="en-IN" b="0" i="0" dirty="0" err="1">
                <a:solidFill>
                  <a:srgbClr val="008080"/>
                </a:solidFill>
                <a:effectLst/>
                <a:latin typeface="Verdana" panose="020B0604030504040204" pitchFamily="34" charset="0"/>
              </a:rPr>
              <a:t>reset</a:t>
            </a:r>
            <a:r>
              <a:rPr lang="en-IN" b="0" i="0" dirty="0">
                <a:solidFill>
                  <a:srgbClr val="333333"/>
                </a:solidFill>
                <a:effectLst/>
                <a:latin typeface="Verdana" panose="020B0604030504040204" pitchFamily="34" charset="0"/>
              </a:rPr>
              <a:t>();</a:t>
            </a:r>
            <a:endParaRPr lang="en-IN" dirty="0"/>
          </a:p>
        </p:txBody>
      </p:sp>
    </p:spTree>
    <p:extLst>
      <p:ext uri="{BB962C8B-B14F-4D97-AF65-F5344CB8AC3E}">
        <p14:creationId xmlns:p14="http://schemas.microsoft.com/office/powerpoint/2010/main" val="26506434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Reactive Forms</a:t>
            </a:r>
          </a:p>
        </p:txBody>
      </p:sp>
      <p:sp>
        <p:nvSpPr>
          <p:cNvPr id="8" name="TextBox 7">
            <a:extLst>
              <a:ext uri="{FF2B5EF4-FFF2-40B4-BE49-F238E27FC236}">
                <a16:creationId xmlns:a16="http://schemas.microsoft.com/office/drawing/2014/main" id="{CE266031-9678-3835-E03C-FDAD25656E34}"/>
              </a:ext>
            </a:extLst>
          </p:cNvPr>
          <p:cNvSpPr txBox="1"/>
          <p:nvPr/>
        </p:nvSpPr>
        <p:spPr>
          <a:xfrm>
            <a:off x="335903" y="1030497"/>
            <a:ext cx="11485983" cy="3785652"/>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Reactive forms ( also known as </a:t>
            </a:r>
            <a:r>
              <a:rPr lang="en-US" sz="2000" dirty="0">
                <a:solidFill>
                  <a:srgbClr val="72A065"/>
                </a:solidFill>
                <a:latin typeface="Consolas" panose="020B0609020204030204" pitchFamily="49" charset="0"/>
              </a:rPr>
              <a:t>Model-driven forms</a:t>
            </a:r>
            <a:r>
              <a:rPr lang="en-US" sz="2000" dirty="0">
                <a:solidFill>
                  <a:srgbClr val="4336F4"/>
                </a:solidFill>
                <a:latin typeface="Consolas" panose="020B0609020204030204" pitchFamily="49" charset="0"/>
              </a:rPr>
              <a:t>) are one of the two ways to build Angular form</a:t>
            </a:r>
          </a:p>
          <a:p>
            <a:pPr marL="342900" indent="-342900" algn="l">
              <a:buFont typeface="Arial" panose="020B0604020202020204" pitchFamily="34" charset="0"/>
              <a:buChar char="•"/>
            </a:pPr>
            <a:endParaRPr lang="en-US" sz="2000" i="0" dirty="0">
              <a:solidFill>
                <a:srgbClr val="4336F4"/>
              </a:solidFill>
              <a:effectLst/>
              <a:latin typeface="Consolas" panose="020B0609020204030204" pitchFamily="49" charset="0"/>
            </a:endParaRPr>
          </a:p>
          <a:p>
            <a:pPr marL="342900" indent="-342900" algn="l">
              <a:buFont typeface="Arial" panose="020B0604020202020204" pitchFamily="34" charset="0"/>
              <a:buChar char="•"/>
            </a:pPr>
            <a:r>
              <a:rPr lang="en-US" i="0" dirty="0">
                <a:solidFill>
                  <a:srgbClr val="4336F4"/>
                </a:solidFill>
                <a:effectLst/>
                <a:latin typeface="Consolas" panose="020B0609020204030204" pitchFamily="49" charset="0"/>
              </a:rPr>
              <a:t>To build reactive forms, first, we need to import </a:t>
            </a:r>
            <a:r>
              <a:rPr lang="en-US" i="0" dirty="0" err="1">
                <a:solidFill>
                  <a:srgbClr val="72A065"/>
                </a:solidFill>
                <a:effectLst/>
                <a:latin typeface="Consolas" panose="020B0609020204030204" pitchFamily="49" charset="0"/>
              </a:rPr>
              <a:t>ReactiveFormsModule</a:t>
            </a:r>
            <a:r>
              <a:rPr lang="en-US" i="0" dirty="0">
                <a:solidFill>
                  <a:srgbClr val="4336F4"/>
                </a:solidFill>
                <a:effectLst/>
                <a:latin typeface="Consolas" panose="020B0609020204030204" pitchFamily="49" charset="0"/>
              </a:rPr>
              <a:t>. Reactive forms are forms where </a:t>
            </a:r>
            <a:r>
              <a:rPr lang="en-US" i="0" dirty="0">
                <a:solidFill>
                  <a:srgbClr val="72A065"/>
                </a:solidFill>
                <a:effectLst/>
                <a:latin typeface="Consolas" panose="020B0609020204030204" pitchFamily="49" charset="0"/>
              </a:rPr>
              <a:t>we define the structure of the form in the component class</a:t>
            </a:r>
            <a:r>
              <a:rPr lang="en-US" i="0" dirty="0">
                <a:solidFill>
                  <a:srgbClr val="4336F4"/>
                </a:solidFill>
                <a:effectLst/>
                <a:latin typeface="Consolas" panose="020B0609020204030204" pitchFamily="49" charset="0"/>
              </a:rPr>
              <a:t>. i.e. we create the form model with </a:t>
            </a:r>
            <a:r>
              <a:rPr lang="en-US" i="0" dirty="0">
                <a:solidFill>
                  <a:srgbClr val="72A065"/>
                </a:solidFill>
                <a:effectLst/>
                <a:latin typeface="Consolas" panose="020B0609020204030204" pitchFamily="49" charset="0"/>
              </a:rPr>
              <a:t>Form Groups, Form Controls, and </a:t>
            </a:r>
            <a:r>
              <a:rPr lang="en-US" i="0" dirty="0" err="1">
                <a:solidFill>
                  <a:srgbClr val="72A065"/>
                </a:solidFill>
                <a:effectLst/>
                <a:latin typeface="Consolas" panose="020B0609020204030204" pitchFamily="49" charset="0"/>
              </a:rPr>
              <a:t>FormArrays</a:t>
            </a:r>
            <a:r>
              <a:rPr lang="en-US" i="0" dirty="0">
                <a:solidFill>
                  <a:srgbClr val="4336F4"/>
                </a:solidFill>
                <a:effectLst/>
                <a:latin typeface="Consolas" panose="020B0609020204030204" pitchFamily="49" charset="0"/>
              </a:rPr>
              <a:t>. We also define the validation rules in the component class. Then, we bind it to the HTML form in the template</a:t>
            </a:r>
          </a:p>
          <a:p>
            <a:pPr marL="342900" indent="-342900" algn="l">
              <a:buFont typeface="Arial" panose="020B0604020202020204" pitchFamily="34" charset="0"/>
              <a:buChar char="•"/>
            </a:pPr>
            <a:endParaRPr lang="en-US" dirty="0">
              <a:solidFill>
                <a:srgbClr val="4336F4"/>
              </a:solidFill>
              <a:latin typeface="Consolas" panose="020B0609020204030204" pitchFamily="49" charset="0"/>
            </a:endParaRPr>
          </a:p>
          <a:p>
            <a:pPr marL="1257300" lvl="2" indent="-342900">
              <a:buFont typeface="Arial" panose="020B0604020202020204" pitchFamily="34" charset="0"/>
              <a:buChar char="•"/>
            </a:pPr>
            <a:r>
              <a:rPr lang="en-US" i="0" dirty="0">
                <a:solidFill>
                  <a:srgbClr val="72A065"/>
                </a:solidFill>
                <a:effectLst/>
                <a:latin typeface="Consolas" panose="020B0609020204030204" pitchFamily="49" charset="0"/>
              </a:rPr>
              <a:t>Import </a:t>
            </a:r>
            <a:r>
              <a:rPr lang="en-US" i="0" dirty="0" err="1">
                <a:solidFill>
                  <a:srgbClr val="72A065"/>
                </a:solidFill>
                <a:effectLst/>
                <a:latin typeface="Consolas" panose="020B0609020204030204" pitchFamily="49" charset="0"/>
              </a:rPr>
              <a:t>ReactiveFormsModule</a:t>
            </a:r>
            <a:endParaRPr lang="en-US" i="0" dirty="0">
              <a:solidFill>
                <a:srgbClr val="72A065"/>
              </a:solidFill>
              <a:effectLst/>
              <a:latin typeface="Consolas" panose="020B0609020204030204" pitchFamily="49" charset="0"/>
            </a:endParaRPr>
          </a:p>
          <a:p>
            <a:pPr marL="1257300" lvl="2" indent="-342900">
              <a:buFont typeface="Arial" panose="020B0604020202020204" pitchFamily="34" charset="0"/>
              <a:buChar char="•"/>
            </a:pPr>
            <a:r>
              <a:rPr lang="en-US" i="0" dirty="0">
                <a:solidFill>
                  <a:srgbClr val="72A065"/>
                </a:solidFill>
                <a:effectLst/>
                <a:latin typeface="Consolas" panose="020B0609020204030204" pitchFamily="49" charset="0"/>
              </a:rPr>
              <a:t>Create Form Model in component class using </a:t>
            </a:r>
            <a:r>
              <a:rPr lang="en-US" i="0" dirty="0" err="1">
                <a:solidFill>
                  <a:srgbClr val="72A065"/>
                </a:solidFill>
                <a:effectLst/>
                <a:latin typeface="Consolas" panose="020B0609020204030204" pitchFamily="49" charset="0"/>
              </a:rPr>
              <a:t>FormGroup</a:t>
            </a:r>
            <a:r>
              <a:rPr lang="en-US" i="0" dirty="0">
                <a:solidFill>
                  <a:srgbClr val="72A065"/>
                </a:solidFill>
                <a:effectLst/>
                <a:latin typeface="Consolas" panose="020B0609020204030204" pitchFamily="49" charset="0"/>
              </a:rPr>
              <a:t>, </a:t>
            </a:r>
            <a:r>
              <a:rPr lang="en-US" i="0" dirty="0" err="1">
                <a:solidFill>
                  <a:srgbClr val="72A065"/>
                </a:solidFill>
                <a:effectLst/>
                <a:latin typeface="Consolas" panose="020B0609020204030204" pitchFamily="49" charset="0"/>
              </a:rPr>
              <a:t>FormControl</a:t>
            </a:r>
            <a:r>
              <a:rPr lang="en-US" i="0" dirty="0">
                <a:solidFill>
                  <a:srgbClr val="72A065"/>
                </a:solidFill>
                <a:effectLst/>
                <a:latin typeface="Consolas" panose="020B0609020204030204" pitchFamily="49" charset="0"/>
              </a:rPr>
              <a:t> &amp; </a:t>
            </a:r>
            <a:r>
              <a:rPr lang="en-US" i="0" dirty="0" err="1">
                <a:solidFill>
                  <a:srgbClr val="72A065"/>
                </a:solidFill>
                <a:effectLst/>
                <a:latin typeface="Consolas" panose="020B0609020204030204" pitchFamily="49" charset="0"/>
              </a:rPr>
              <a:t>FormArrays</a:t>
            </a:r>
            <a:endParaRPr lang="en-US" i="0" dirty="0">
              <a:solidFill>
                <a:srgbClr val="72A065"/>
              </a:solidFill>
              <a:effectLst/>
              <a:latin typeface="Consolas" panose="020B0609020204030204" pitchFamily="49" charset="0"/>
            </a:endParaRPr>
          </a:p>
          <a:p>
            <a:pPr marL="1257300" lvl="2" indent="-342900">
              <a:buFont typeface="Arial" panose="020B0604020202020204" pitchFamily="34" charset="0"/>
              <a:buChar char="•"/>
            </a:pPr>
            <a:r>
              <a:rPr lang="en-US" i="0" dirty="0">
                <a:solidFill>
                  <a:srgbClr val="72A065"/>
                </a:solidFill>
                <a:effectLst/>
                <a:latin typeface="Consolas" panose="020B0609020204030204" pitchFamily="49" charset="0"/>
              </a:rPr>
              <a:t>Create the HTML Form resembling the Form Model.</a:t>
            </a:r>
          </a:p>
          <a:p>
            <a:pPr marL="1257300" lvl="2" indent="-342900">
              <a:buFont typeface="Arial" panose="020B0604020202020204" pitchFamily="34" charset="0"/>
              <a:buChar char="•"/>
            </a:pPr>
            <a:r>
              <a:rPr lang="en-US" i="0" dirty="0">
                <a:solidFill>
                  <a:srgbClr val="72A065"/>
                </a:solidFill>
                <a:effectLst/>
                <a:latin typeface="Consolas" panose="020B0609020204030204" pitchFamily="49" charset="0"/>
              </a:rPr>
              <a:t>Bind the HTML Form to the Form Model</a:t>
            </a:r>
            <a:endParaRPr lang="en-IN" i="0" dirty="0">
              <a:solidFill>
                <a:srgbClr val="72A065"/>
              </a:solidFill>
              <a:effectLst/>
              <a:latin typeface="Consolas" panose="020B0609020204030204" pitchFamily="49" charset="0"/>
            </a:endParaRPr>
          </a:p>
        </p:txBody>
      </p:sp>
    </p:spTree>
    <p:extLst>
      <p:ext uri="{BB962C8B-B14F-4D97-AF65-F5344CB8AC3E}">
        <p14:creationId xmlns:p14="http://schemas.microsoft.com/office/powerpoint/2010/main" val="1412142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Reactive Forms - Model</a:t>
            </a:r>
          </a:p>
        </p:txBody>
      </p:sp>
      <p:sp>
        <p:nvSpPr>
          <p:cNvPr id="8" name="TextBox 7">
            <a:extLst>
              <a:ext uri="{FF2B5EF4-FFF2-40B4-BE49-F238E27FC236}">
                <a16:creationId xmlns:a16="http://schemas.microsoft.com/office/drawing/2014/main" id="{CE266031-9678-3835-E03C-FDAD25656E34}"/>
              </a:ext>
            </a:extLst>
          </p:cNvPr>
          <p:cNvSpPr txBox="1"/>
          <p:nvPr/>
        </p:nvSpPr>
        <p:spPr>
          <a:xfrm>
            <a:off x="353008" y="920621"/>
            <a:ext cx="11485983" cy="4093428"/>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In the template-driven approach, </a:t>
            </a:r>
            <a:r>
              <a:rPr lang="en-US" sz="2000" dirty="0">
                <a:solidFill>
                  <a:srgbClr val="72A065"/>
                </a:solidFill>
                <a:latin typeface="Consolas" panose="020B0609020204030204" pitchFamily="49" charset="0"/>
              </a:rPr>
              <a:t>we used </a:t>
            </a:r>
            <a:r>
              <a:rPr lang="en-US" sz="2000" dirty="0" err="1">
                <a:solidFill>
                  <a:srgbClr val="72A065"/>
                </a:solidFill>
                <a:latin typeface="Consolas" panose="020B0609020204030204" pitchFamily="49" charset="0"/>
              </a:rPr>
              <a:t>ngModel</a:t>
            </a:r>
            <a:r>
              <a:rPr lang="en-US" sz="2000" dirty="0">
                <a:solidFill>
                  <a:srgbClr val="72A065"/>
                </a:solidFill>
                <a:latin typeface="Consolas" panose="020B0609020204030204" pitchFamily="49" charset="0"/>
              </a:rPr>
              <a:t> &amp; </a:t>
            </a:r>
            <a:r>
              <a:rPr lang="en-US" sz="2000" dirty="0" err="1">
                <a:solidFill>
                  <a:srgbClr val="72A065"/>
                </a:solidFill>
                <a:latin typeface="Consolas" panose="020B0609020204030204" pitchFamily="49" charset="0"/>
              </a:rPr>
              <a:t>ngModelGroup</a:t>
            </a:r>
            <a:r>
              <a:rPr lang="en-US" sz="2000" dirty="0">
                <a:solidFill>
                  <a:srgbClr val="72A065"/>
                </a:solidFill>
                <a:latin typeface="Consolas" panose="020B0609020204030204" pitchFamily="49" charset="0"/>
              </a:rPr>
              <a:t> directive on the HTML elements</a:t>
            </a:r>
            <a:r>
              <a:rPr lang="en-US" sz="2000" dirty="0">
                <a:solidFill>
                  <a:srgbClr val="4336F4"/>
                </a:solidFill>
                <a:latin typeface="Consolas" panose="020B0609020204030204" pitchFamily="49" charset="0"/>
              </a:rPr>
              <a:t>. The </a:t>
            </a:r>
            <a:r>
              <a:rPr lang="en-US" sz="2000" dirty="0" err="1">
                <a:solidFill>
                  <a:srgbClr val="72A065"/>
                </a:solidFill>
                <a:latin typeface="Consolas" panose="020B0609020204030204" pitchFamily="49" charset="0"/>
              </a:rPr>
              <a:t>FormsModule</a:t>
            </a:r>
            <a:r>
              <a:rPr lang="en-US" sz="2000" dirty="0">
                <a:solidFill>
                  <a:srgbClr val="72A065"/>
                </a:solidFill>
                <a:latin typeface="Consolas" panose="020B0609020204030204" pitchFamily="49" charset="0"/>
              </a:rPr>
              <a:t> automatically creates the </a:t>
            </a:r>
            <a:r>
              <a:rPr lang="en-US" sz="2000" dirty="0" err="1">
                <a:solidFill>
                  <a:srgbClr val="72A065"/>
                </a:solidFill>
                <a:latin typeface="Consolas" panose="020B0609020204030204" pitchFamily="49" charset="0"/>
              </a:rPr>
              <a:t>FormGroup</a:t>
            </a:r>
            <a:r>
              <a:rPr lang="en-US" sz="2000" dirty="0">
                <a:solidFill>
                  <a:srgbClr val="72A065"/>
                </a:solidFill>
                <a:latin typeface="Consolas" panose="020B0609020204030204" pitchFamily="49" charset="0"/>
              </a:rPr>
              <a:t> &amp; </a:t>
            </a:r>
            <a:r>
              <a:rPr lang="en-US" sz="2000" dirty="0" err="1">
                <a:solidFill>
                  <a:srgbClr val="72A065"/>
                </a:solidFill>
                <a:latin typeface="Consolas" panose="020B0609020204030204" pitchFamily="49" charset="0"/>
              </a:rPr>
              <a:t>FormControl</a:t>
            </a:r>
            <a:r>
              <a:rPr lang="en-US" sz="2000" dirty="0">
                <a:solidFill>
                  <a:srgbClr val="72A065"/>
                </a:solidFill>
                <a:latin typeface="Consolas" panose="020B0609020204030204" pitchFamily="49" charset="0"/>
              </a:rPr>
              <a:t> instances from the HTML template</a:t>
            </a:r>
            <a:r>
              <a:rPr lang="en-US" sz="2000" dirty="0">
                <a:solidFill>
                  <a:srgbClr val="4336F4"/>
                </a:solidFill>
                <a:latin typeface="Consolas" panose="020B0609020204030204" pitchFamily="49" charset="0"/>
              </a:rPr>
              <a:t>. This happens behind the scene.</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In the Reactive Forms approach</a:t>
            </a:r>
            <a:r>
              <a:rPr lang="en-US" sz="2000" dirty="0">
                <a:solidFill>
                  <a:srgbClr val="72A065"/>
                </a:solidFill>
                <a:latin typeface="Consolas" panose="020B0609020204030204" pitchFamily="49" charset="0"/>
              </a:rPr>
              <a:t>, It is our responsibility to build the Model using </a:t>
            </a:r>
            <a:r>
              <a:rPr lang="en-US" sz="2000" dirty="0" err="1">
                <a:solidFill>
                  <a:srgbClr val="72A065"/>
                </a:solidFill>
                <a:latin typeface="Consolas" panose="020B0609020204030204" pitchFamily="49" charset="0"/>
              </a:rPr>
              <a:t>FormGroup</a:t>
            </a:r>
            <a:r>
              <a:rPr lang="en-US" sz="2000" dirty="0">
                <a:solidFill>
                  <a:srgbClr val="72A065"/>
                </a:solidFill>
                <a:latin typeface="Consolas" panose="020B0609020204030204" pitchFamily="49" charset="0"/>
              </a:rPr>
              <a:t>, </a:t>
            </a:r>
            <a:r>
              <a:rPr lang="en-US" sz="2000" dirty="0" err="1">
                <a:solidFill>
                  <a:srgbClr val="72A065"/>
                </a:solidFill>
                <a:latin typeface="Consolas" panose="020B0609020204030204" pitchFamily="49" charset="0"/>
              </a:rPr>
              <a:t>FormControl</a:t>
            </a:r>
            <a:r>
              <a:rPr lang="en-US" sz="2000" dirty="0">
                <a:solidFill>
                  <a:srgbClr val="72A065"/>
                </a:solidFill>
                <a:latin typeface="Consolas" panose="020B0609020204030204" pitchFamily="49" charset="0"/>
              </a:rPr>
              <a:t> and </a:t>
            </a:r>
            <a:r>
              <a:rPr lang="en-US" sz="2000" dirty="0" err="1">
                <a:solidFill>
                  <a:srgbClr val="72A065"/>
                </a:solidFill>
                <a:latin typeface="Consolas" panose="020B0609020204030204" pitchFamily="49" charset="0"/>
              </a:rPr>
              <a:t>FormArray</a:t>
            </a:r>
            <a:r>
              <a:rPr lang="en-US" sz="2000" dirty="0">
                <a:solidFill>
                  <a:srgbClr val="4336F4"/>
                </a:solidFill>
                <a:latin typeface="Consolas" panose="020B0609020204030204" pitchFamily="49" charset="0"/>
              </a:rPr>
              <a:t>.</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err="1">
                <a:solidFill>
                  <a:srgbClr val="4336F4"/>
                </a:solidFill>
                <a:latin typeface="Consolas" panose="020B0609020204030204" pitchFamily="49" charset="0"/>
              </a:rPr>
              <a:t>FormControl</a:t>
            </a:r>
            <a:r>
              <a:rPr lang="en-US" sz="2000" dirty="0">
                <a:solidFill>
                  <a:srgbClr val="4336F4"/>
                </a:solidFill>
                <a:latin typeface="Consolas" panose="020B0609020204030204" pitchFamily="49" charset="0"/>
              </a:rPr>
              <a:t> encapsulates the state of a single form element in our form. It stores the value and state of the form element and helps us to interact with them using properties &amp; methods.</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err="1">
                <a:solidFill>
                  <a:srgbClr val="4336F4"/>
                </a:solidFill>
                <a:latin typeface="Consolas" panose="020B0609020204030204" pitchFamily="49" charset="0"/>
              </a:rPr>
              <a:t>FormGroup</a:t>
            </a:r>
            <a:r>
              <a:rPr lang="en-US" sz="2000" dirty="0">
                <a:solidFill>
                  <a:srgbClr val="4336F4"/>
                </a:solidFill>
                <a:latin typeface="Consolas" panose="020B0609020204030204" pitchFamily="49" charset="0"/>
              </a:rPr>
              <a:t> represents a collection of form controls. It can also contain other </a:t>
            </a:r>
            <a:r>
              <a:rPr lang="en-US" sz="2000" dirty="0" err="1">
                <a:solidFill>
                  <a:srgbClr val="4336F4"/>
                </a:solidFill>
                <a:latin typeface="Consolas" panose="020B0609020204030204" pitchFamily="49" charset="0"/>
              </a:rPr>
              <a:t>FormGroups</a:t>
            </a:r>
            <a:r>
              <a:rPr lang="en-US" sz="2000" dirty="0">
                <a:solidFill>
                  <a:srgbClr val="4336F4"/>
                </a:solidFill>
                <a:latin typeface="Consolas" panose="020B0609020204030204" pitchFamily="49" charset="0"/>
              </a:rPr>
              <a:t> and </a:t>
            </a:r>
            <a:r>
              <a:rPr lang="en-US" sz="2000" dirty="0" err="1">
                <a:solidFill>
                  <a:srgbClr val="4336F4"/>
                </a:solidFill>
                <a:latin typeface="Consolas" panose="020B0609020204030204" pitchFamily="49" charset="0"/>
              </a:rPr>
              <a:t>FormArrays</a:t>
            </a:r>
            <a:r>
              <a:rPr lang="en-US" sz="2000" dirty="0">
                <a:solidFill>
                  <a:srgbClr val="4336F4"/>
                </a:solidFill>
                <a:latin typeface="Consolas" panose="020B0609020204030204" pitchFamily="49" charset="0"/>
              </a:rPr>
              <a:t>. </a:t>
            </a:r>
            <a:r>
              <a:rPr lang="en-US" sz="2000" dirty="0">
                <a:solidFill>
                  <a:srgbClr val="72A065"/>
                </a:solidFill>
                <a:latin typeface="Consolas" panose="020B0609020204030204" pitchFamily="49" charset="0"/>
              </a:rPr>
              <a:t>In fact, an angular form is a </a:t>
            </a:r>
            <a:r>
              <a:rPr lang="en-US" sz="2000" dirty="0" err="1">
                <a:solidFill>
                  <a:srgbClr val="72A065"/>
                </a:solidFill>
                <a:latin typeface="Consolas" panose="020B0609020204030204" pitchFamily="49" charset="0"/>
              </a:rPr>
              <a:t>FormGroup</a:t>
            </a:r>
            <a:r>
              <a:rPr lang="en-US" sz="2000" dirty="0">
                <a:solidFill>
                  <a:srgbClr val="72A065"/>
                </a:solidFill>
                <a:latin typeface="Consolas" panose="020B0609020204030204" pitchFamily="49" charset="0"/>
              </a:rPr>
              <a:t>.</a:t>
            </a:r>
            <a:endParaRPr lang="en-IN" i="0" dirty="0">
              <a:solidFill>
                <a:srgbClr val="72A065"/>
              </a:solidFill>
              <a:effectLst/>
              <a:latin typeface="Consolas" panose="020B0609020204030204" pitchFamily="49" charset="0"/>
            </a:endParaRPr>
          </a:p>
        </p:txBody>
      </p:sp>
      <p:sp>
        <p:nvSpPr>
          <p:cNvPr id="3" name="TextBox 2">
            <a:extLst>
              <a:ext uri="{FF2B5EF4-FFF2-40B4-BE49-F238E27FC236}">
                <a16:creationId xmlns:a16="http://schemas.microsoft.com/office/drawing/2014/main" id="{7AC77463-5B71-0E11-FFEF-7345D8839443}"/>
              </a:ext>
            </a:extLst>
          </p:cNvPr>
          <p:cNvSpPr txBox="1"/>
          <p:nvPr/>
        </p:nvSpPr>
        <p:spPr>
          <a:xfrm>
            <a:off x="3188737" y="5167813"/>
            <a:ext cx="6097554" cy="646331"/>
          </a:xfrm>
          <a:prstGeom prst="rect">
            <a:avLst/>
          </a:prstGeom>
          <a:noFill/>
        </p:spPr>
        <p:txBody>
          <a:bodyPr wrap="square">
            <a:spAutoFit/>
          </a:bodyPr>
          <a:lstStyle/>
          <a:p>
            <a:br>
              <a:rPr lang="en-IN" b="0" i="0" dirty="0">
                <a:solidFill>
                  <a:srgbClr val="000000"/>
                </a:solidFill>
                <a:effectLst/>
                <a:latin typeface="Verdana" panose="020B0604030504040204" pitchFamily="34" charset="0"/>
              </a:rPr>
            </a:br>
            <a:r>
              <a:rPr lang="en-IN" b="0" i="0" dirty="0" err="1">
                <a:solidFill>
                  <a:srgbClr val="000000"/>
                </a:solidFill>
                <a:effectLst/>
                <a:latin typeface="Verdana" panose="020B0604030504040204" pitchFamily="34" charset="0"/>
              </a:rPr>
              <a:t>contactForm</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1" i="0" dirty="0">
                <a:solidFill>
                  <a:srgbClr val="000000"/>
                </a:solidFill>
                <a:effectLst/>
                <a:latin typeface="Verdana" panose="020B0604030504040204" pitchFamily="34" charset="0"/>
              </a:rPr>
              <a:t>new</a:t>
            </a:r>
            <a:r>
              <a:rPr lang="en-IN" b="0" i="0" dirty="0">
                <a:solidFill>
                  <a:srgbClr val="006FE0"/>
                </a:solidFill>
                <a:effectLst/>
                <a:latin typeface="Verdana" panose="020B0604030504040204" pitchFamily="34" charset="0"/>
              </a:rPr>
              <a:t> </a:t>
            </a:r>
            <a:r>
              <a:rPr lang="en-IN" b="0" i="0" dirty="0" err="1">
                <a:solidFill>
                  <a:srgbClr val="008080"/>
                </a:solidFill>
                <a:effectLst/>
                <a:latin typeface="Verdana" panose="020B0604030504040204" pitchFamily="34" charset="0"/>
              </a:rPr>
              <a:t>FormGroup</a:t>
            </a:r>
            <a:r>
              <a:rPr lang="en-IN" b="0" i="0" dirty="0">
                <a:solidFill>
                  <a:srgbClr val="333333"/>
                </a:solidFill>
                <a:effectLst/>
                <a:latin typeface="Verdana" panose="020B0604030504040204" pitchFamily="34" charset="0"/>
              </a:rPr>
              <a:t>({})</a:t>
            </a:r>
            <a:endParaRPr lang="en-IN" dirty="0"/>
          </a:p>
        </p:txBody>
      </p:sp>
      <p:sp>
        <p:nvSpPr>
          <p:cNvPr id="5" name="TextBox 4">
            <a:extLst>
              <a:ext uri="{FF2B5EF4-FFF2-40B4-BE49-F238E27FC236}">
                <a16:creationId xmlns:a16="http://schemas.microsoft.com/office/drawing/2014/main" id="{74E5F18E-98C9-2923-68B1-704024447C51}"/>
              </a:ext>
            </a:extLst>
          </p:cNvPr>
          <p:cNvSpPr txBox="1"/>
          <p:nvPr/>
        </p:nvSpPr>
        <p:spPr>
          <a:xfrm>
            <a:off x="3188737" y="5967908"/>
            <a:ext cx="7812055" cy="369332"/>
          </a:xfrm>
          <a:prstGeom prst="rect">
            <a:avLst/>
          </a:prstGeom>
          <a:noFill/>
        </p:spPr>
        <p:txBody>
          <a:bodyPr wrap="square">
            <a:spAutoFit/>
          </a:bodyPr>
          <a:lstStyle/>
          <a:p>
            <a:r>
              <a:rPr lang="en-US" dirty="0">
                <a:solidFill>
                  <a:srgbClr val="72A065"/>
                </a:solidFill>
              </a:rPr>
              <a:t>The </a:t>
            </a:r>
            <a:r>
              <a:rPr lang="en-US" dirty="0" err="1">
                <a:solidFill>
                  <a:srgbClr val="72A065"/>
                </a:solidFill>
              </a:rPr>
              <a:t>contactForm</a:t>
            </a:r>
            <a:r>
              <a:rPr lang="en-US" dirty="0">
                <a:solidFill>
                  <a:srgbClr val="72A065"/>
                </a:solidFill>
              </a:rPr>
              <a:t> is top level </a:t>
            </a:r>
            <a:r>
              <a:rPr lang="en-US" dirty="0" err="1">
                <a:solidFill>
                  <a:srgbClr val="72A065"/>
                </a:solidFill>
              </a:rPr>
              <a:t>FormGroup</a:t>
            </a:r>
            <a:r>
              <a:rPr lang="en-US" dirty="0">
                <a:solidFill>
                  <a:srgbClr val="72A065"/>
                </a:solidFill>
              </a:rPr>
              <a:t> and is the name of our form model.</a:t>
            </a:r>
            <a:endParaRPr lang="en-IN" dirty="0">
              <a:solidFill>
                <a:srgbClr val="72A065"/>
              </a:solidFill>
            </a:endParaRPr>
          </a:p>
        </p:txBody>
      </p:sp>
    </p:spTree>
    <p:extLst>
      <p:ext uri="{BB962C8B-B14F-4D97-AF65-F5344CB8AC3E}">
        <p14:creationId xmlns:p14="http://schemas.microsoft.com/office/powerpoint/2010/main" val="367636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Onboarding</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556782"/>
            <a:ext cx="11566320" cy="3785652"/>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It is simple and easy for a web developer to start with Angular development because when we install Angular, we also get a rich collection of first-party libraries out of the box, including:</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Angular HTTP client to communicate with a REST API endpoint over HTTP</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Angular forms to create HTML forms for collecting input and data from users</a:t>
            </a:r>
          </a:p>
          <a:p>
            <a:pPr marL="285750" indent="-285750">
              <a:buFont typeface="Arial" panose="020B0604020202020204" pitchFamily="34" charset="0"/>
              <a:buChar char="•"/>
            </a:pPr>
            <a:endParaRPr lang="en-US" sz="2400" dirty="0">
              <a:solidFill>
                <a:srgbClr val="002060"/>
              </a:solidFill>
              <a:latin typeface="Work Sans" pitchFamily="2" charset="0"/>
            </a:endParaRPr>
          </a:p>
          <a:p>
            <a:pPr marL="285750" indent="-285750">
              <a:buFont typeface="Arial" panose="020B0604020202020204" pitchFamily="34" charset="0"/>
              <a:buChar char="•"/>
            </a:pPr>
            <a:r>
              <a:rPr lang="en-US" sz="2400" dirty="0">
                <a:solidFill>
                  <a:srgbClr val="002060"/>
                </a:solidFill>
                <a:latin typeface="Work Sans" pitchFamily="2" charset="0"/>
              </a:rPr>
              <a:t>Angular router to perform in-app navigations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489413830"/>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Reactive Forms - Model</a:t>
            </a:r>
          </a:p>
        </p:txBody>
      </p:sp>
      <p:sp>
        <p:nvSpPr>
          <p:cNvPr id="8" name="TextBox 7">
            <a:extLst>
              <a:ext uri="{FF2B5EF4-FFF2-40B4-BE49-F238E27FC236}">
                <a16:creationId xmlns:a16="http://schemas.microsoft.com/office/drawing/2014/main" id="{CE266031-9678-3835-E03C-FDAD25656E34}"/>
              </a:ext>
            </a:extLst>
          </p:cNvPr>
          <p:cNvSpPr txBox="1"/>
          <p:nvPr/>
        </p:nvSpPr>
        <p:spPr>
          <a:xfrm>
            <a:off x="353008" y="920621"/>
            <a:ext cx="11485983" cy="4093428"/>
          </a:xfrm>
          <a:prstGeom prst="rect">
            <a:avLst/>
          </a:prstGeom>
          <a:noFill/>
        </p:spPr>
        <p:txBody>
          <a:bodyPr wrap="square">
            <a:spAutoFit/>
          </a:bodyPr>
          <a:lstStyle/>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In the template-driven approach, </a:t>
            </a:r>
            <a:r>
              <a:rPr lang="en-US" sz="2000" dirty="0">
                <a:solidFill>
                  <a:srgbClr val="72A065"/>
                </a:solidFill>
                <a:latin typeface="Consolas" panose="020B0609020204030204" pitchFamily="49" charset="0"/>
              </a:rPr>
              <a:t>we used </a:t>
            </a:r>
            <a:r>
              <a:rPr lang="en-US" sz="2000" dirty="0" err="1">
                <a:solidFill>
                  <a:srgbClr val="72A065"/>
                </a:solidFill>
                <a:latin typeface="Consolas" panose="020B0609020204030204" pitchFamily="49" charset="0"/>
              </a:rPr>
              <a:t>ngModel</a:t>
            </a:r>
            <a:r>
              <a:rPr lang="en-US" sz="2000" dirty="0">
                <a:solidFill>
                  <a:srgbClr val="72A065"/>
                </a:solidFill>
                <a:latin typeface="Consolas" panose="020B0609020204030204" pitchFamily="49" charset="0"/>
              </a:rPr>
              <a:t> &amp; </a:t>
            </a:r>
            <a:r>
              <a:rPr lang="en-US" sz="2000" dirty="0" err="1">
                <a:solidFill>
                  <a:srgbClr val="72A065"/>
                </a:solidFill>
                <a:latin typeface="Consolas" panose="020B0609020204030204" pitchFamily="49" charset="0"/>
              </a:rPr>
              <a:t>ngModelGroup</a:t>
            </a:r>
            <a:r>
              <a:rPr lang="en-US" sz="2000" dirty="0">
                <a:solidFill>
                  <a:srgbClr val="72A065"/>
                </a:solidFill>
                <a:latin typeface="Consolas" panose="020B0609020204030204" pitchFamily="49" charset="0"/>
              </a:rPr>
              <a:t> directive on the HTML elements</a:t>
            </a:r>
            <a:r>
              <a:rPr lang="en-US" sz="2000" dirty="0">
                <a:solidFill>
                  <a:srgbClr val="4336F4"/>
                </a:solidFill>
                <a:latin typeface="Consolas" panose="020B0609020204030204" pitchFamily="49" charset="0"/>
              </a:rPr>
              <a:t>. The </a:t>
            </a:r>
            <a:r>
              <a:rPr lang="en-US" sz="2000" dirty="0" err="1">
                <a:solidFill>
                  <a:srgbClr val="72A065"/>
                </a:solidFill>
                <a:latin typeface="Consolas" panose="020B0609020204030204" pitchFamily="49" charset="0"/>
              </a:rPr>
              <a:t>FormsModule</a:t>
            </a:r>
            <a:r>
              <a:rPr lang="en-US" sz="2000" dirty="0">
                <a:solidFill>
                  <a:srgbClr val="72A065"/>
                </a:solidFill>
                <a:latin typeface="Consolas" panose="020B0609020204030204" pitchFamily="49" charset="0"/>
              </a:rPr>
              <a:t> automatically creates the </a:t>
            </a:r>
            <a:r>
              <a:rPr lang="en-US" sz="2000" dirty="0" err="1">
                <a:solidFill>
                  <a:srgbClr val="72A065"/>
                </a:solidFill>
                <a:latin typeface="Consolas" panose="020B0609020204030204" pitchFamily="49" charset="0"/>
              </a:rPr>
              <a:t>FormGroup</a:t>
            </a:r>
            <a:r>
              <a:rPr lang="en-US" sz="2000" dirty="0">
                <a:solidFill>
                  <a:srgbClr val="72A065"/>
                </a:solidFill>
                <a:latin typeface="Consolas" panose="020B0609020204030204" pitchFamily="49" charset="0"/>
              </a:rPr>
              <a:t> &amp; </a:t>
            </a:r>
            <a:r>
              <a:rPr lang="en-US" sz="2000" dirty="0" err="1">
                <a:solidFill>
                  <a:srgbClr val="72A065"/>
                </a:solidFill>
                <a:latin typeface="Consolas" panose="020B0609020204030204" pitchFamily="49" charset="0"/>
              </a:rPr>
              <a:t>FormControl</a:t>
            </a:r>
            <a:r>
              <a:rPr lang="en-US" sz="2000" dirty="0">
                <a:solidFill>
                  <a:srgbClr val="72A065"/>
                </a:solidFill>
                <a:latin typeface="Consolas" panose="020B0609020204030204" pitchFamily="49" charset="0"/>
              </a:rPr>
              <a:t> instances from the HTML template</a:t>
            </a:r>
            <a:r>
              <a:rPr lang="en-US" sz="2000" dirty="0">
                <a:solidFill>
                  <a:srgbClr val="4336F4"/>
                </a:solidFill>
                <a:latin typeface="Consolas" panose="020B0609020204030204" pitchFamily="49" charset="0"/>
              </a:rPr>
              <a:t>. This happens behind the scene.</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a:solidFill>
                  <a:srgbClr val="4336F4"/>
                </a:solidFill>
                <a:latin typeface="Consolas" panose="020B0609020204030204" pitchFamily="49" charset="0"/>
              </a:rPr>
              <a:t>In the Reactive Forms approach</a:t>
            </a:r>
            <a:r>
              <a:rPr lang="en-US" sz="2000" dirty="0">
                <a:solidFill>
                  <a:srgbClr val="72A065"/>
                </a:solidFill>
                <a:latin typeface="Consolas" panose="020B0609020204030204" pitchFamily="49" charset="0"/>
              </a:rPr>
              <a:t>, It is our responsibility to build the Model using </a:t>
            </a:r>
            <a:r>
              <a:rPr lang="en-US" sz="2000" dirty="0" err="1">
                <a:solidFill>
                  <a:srgbClr val="72A065"/>
                </a:solidFill>
                <a:latin typeface="Consolas" panose="020B0609020204030204" pitchFamily="49" charset="0"/>
              </a:rPr>
              <a:t>FormGroup</a:t>
            </a:r>
            <a:r>
              <a:rPr lang="en-US" sz="2000" dirty="0">
                <a:solidFill>
                  <a:srgbClr val="72A065"/>
                </a:solidFill>
                <a:latin typeface="Consolas" panose="020B0609020204030204" pitchFamily="49" charset="0"/>
              </a:rPr>
              <a:t>, </a:t>
            </a:r>
            <a:r>
              <a:rPr lang="en-US" sz="2000" dirty="0" err="1">
                <a:solidFill>
                  <a:srgbClr val="72A065"/>
                </a:solidFill>
                <a:latin typeface="Consolas" panose="020B0609020204030204" pitchFamily="49" charset="0"/>
              </a:rPr>
              <a:t>FormControl</a:t>
            </a:r>
            <a:r>
              <a:rPr lang="en-US" sz="2000" dirty="0">
                <a:solidFill>
                  <a:srgbClr val="72A065"/>
                </a:solidFill>
                <a:latin typeface="Consolas" panose="020B0609020204030204" pitchFamily="49" charset="0"/>
              </a:rPr>
              <a:t> and </a:t>
            </a:r>
            <a:r>
              <a:rPr lang="en-US" sz="2000" dirty="0" err="1">
                <a:solidFill>
                  <a:srgbClr val="72A065"/>
                </a:solidFill>
                <a:latin typeface="Consolas" panose="020B0609020204030204" pitchFamily="49" charset="0"/>
              </a:rPr>
              <a:t>FormArray</a:t>
            </a:r>
            <a:r>
              <a:rPr lang="en-US" sz="2000" dirty="0">
                <a:solidFill>
                  <a:srgbClr val="4336F4"/>
                </a:solidFill>
                <a:latin typeface="Consolas" panose="020B0609020204030204" pitchFamily="49" charset="0"/>
              </a:rPr>
              <a:t>.</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err="1">
                <a:solidFill>
                  <a:srgbClr val="4336F4"/>
                </a:solidFill>
                <a:latin typeface="Consolas" panose="020B0609020204030204" pitchFamily="49" charset="0"/>
              </a:rPr>
              <a:t>FormControl</a:t>
            </a:r>
            <a:r>
              <a:rPr lang="en-US" sz="2000" dirty="0">
                <a:solidFill>
                  <a:srgbClr val="4336F4"/>
                </a:solidFill>
                <a:latin typeface="Consolas" panose="020B0609020204030204" pitchFamily="49" charset="0"/>
              </a:rPr>
              <a:t> encapsulates the state of a single form element in our form. It stores the value and state of the form element and helps us to interact with them using properties &amp; methods.</a:t>
            </a:r>
          </a:p>
          <a:p>
            <a:pPr marL="342900" indent="-342900" algn="l">
              <a:buFont typeface="Arial" panose="020B0604020202020204" pitchFamily="34" charset="0"/>
              <a:buChar char="•"/>
            </a:pPr>
            <a:endParaRPr lang="en-US" sz="2000" dirty="0">
              <a:solidFill>
                <a:srgbClr val="4336F4"/>
              </a:solidFill>
              <a:latin typeface="Consolas" panose="020B0609020204030204" pitchFamily="49" charset="0"/>
            </a:endParaRPr>
          </a:p>
          <a:p>
            <a:pPr marL="342900" indent="-342900" algn="l">
              <a:buFont typeface="Arial" panose="020B0604020202020204" pitchFamily="34" charset="0"/>
              <a:buChar char="•"/>
            </a:pPr>
            <a:r>
              <a:rPr lang="en-US" sz="2000" dirty="0" err="1">
                <a:solidFill>
                  <a:srgbClr val="4336F4"/>
                </a:solidFill>
                <a:latin typeface="Consolas" panose="020B0609020204030204" pitchFamily="49" charset="0"/>
              </a:rPr>
              <a:t>FormGroup</a:t>
            </a:r>
            <a:r>
              <a:rPr lang="en-US" sz="2000" dirty="0">
                <a:solidFill>
                  <a:srgbClr val="4336F4"/>
                </a:solidFill>
                <a:latin typeface="Consolas" panose="020B0609020204030204" pitchFamily="49" charset="0"/>
              </a:rPr>
              <a:t> represents a collection of form controls. It can also contain other </a:t>
            </a:r>
            <a:r>
              <a:rPr lang="en-US" sz="2000" dirty="0" err="1">
                <a:solidFill>
                  <a:srgbClr val="4336F4"/>
                </a:solidFill>
                <a:latin typeface="Consolas" panose="020B0609020204030204" pitchFamily="49" charset="0"/>
              </a:rPr>
              <a:t>FormGroups</a:t>
            </a:r>
            <a:r>
              <a:rPr lang="en-US" sz="2000" dirty="0">
                <a:solidFill>
                  <a:srgbClr val="4336F4"/>
                </a:solidFill>
                <a:latin typeface="Consolas" panose="020B0609020204030204" pitchFamily="49" charset="0"/>
              </a:rPr>
              <a:t> and </a:t>
            </a:r>
            <a:r>
              <a:rPr lang="en-US" sz="2000" dirty="0" err="1">
                <a:solidFill>
                  <a:srgbClr val="4336F4"/>
                </a:solidFill>
                <a:latin typeface="Consolas" panose="020B0609020204030204" pitchFamily="49" charset="0"/>
              </a:rPr>
              <a:t>FormArrays</a:t>
            </a:r>
            <a:r>
              <a:rPr lang="en-US" sz="2000" dirty="0">
                <a:solidFill>
                  <a:srgbClr val="4336F4"/>
                </a:solidFill>
                <a:latin typeface="Consolas" panose="020B0609020204030204" pitchFamily="49" charset="0"/>
              </a:rPr>
              <a:t>. </a:t>
            </a:r>
            <a:r>
              <a:rPr lang="en-US" sz="2000" dirty="0">
                <a:solidFill>
                  <a:srgbClr val="72A065"/>
                </a:solidFill>
                <a:latin typeface="Consolas" panose="020B0609020204030204" pitchFamily="49" charset="0"/>
              </a:rPr>
              <a:t>In fact, an angular form is a </a:t>
            </a:r>
            <a:r>
              <a:rPr lang="en-US" sz="2000" dirty="0" err="1">
                <a:solidFill>
                  <a:srgbClr val="72A065"/>
                </a:solidFill>
                <a:latin typeface="Consolas" panose="020B0609020204030204" pitchFamily="49" charset="0"/>
              </a:rPr>
              <a:t>FormGroup</a:t>
            </a:r>
            <a:r>
              <a:rPr lang="en-US" sz="2000" dirty="0">
                <a:solidFill>
                  <a:srgbClr val="72A065"/>
                </a:solidFill>
                <a:latin typeface="Consolas" panose="020B0609020204030204" pitchFamily="49" charset="0"/>
              </a:rPr>
              <a:t>.</a:t>
            </a:r>
            <a:endParaRPr lang="en-IN" i="0" dirty="0">
              <a:solidFill>
                <a:srgbClr val="72A065"/>
              </a:solidFill>
              <a:effectLst/>
              <a:latin typeface="Consolas" panose="020B0609020204030204" pitchFamily="49" charset="0"/>
            </a:endParaRPr>
          </a:p>
        </p:txBody>
      </p:sp>
      <p:sp>
        <p:nvSpPr>
          <p:cNvPr id="3" name="TextBox 2">
            <a:extLst>
              <a:ext uri="{FF2B5EF4-FFF2-40B4-BE49-F238E27FC236}">
                <a16:creationId xmlns:a16="http://schemas.microsoft.com/office/drawing/2014/main" id="{7AC77463-5B71-0E11-FFEF-7345D8839443}"/>
              </a:ext>
            </a:extLst>
          </p:cNvPr>
          <p:cNvSpPr txBox="1"/>
          <p:nvPr/>
        </p:nvSpPr>
        <p:spPr>
          <a:xfrm>
            <a:off x="3188737" y="5167813"/>
            <a:ext cx="6097554" cy="646331"/>
          </a:xfrm>
          <a:prstGeom prst="rect">
            <a:avLst/>
          </a:prstGeom>
          <a:noFill/>
        </p:spPr>
        <p:txBody>
          <a:bodyPr wrap="square">
            <a:spAutoFit/>
          </a:bodyPr>
          <a:lstStyle/>
          <a:p>
            <a:br>
              <a:rPr lang="en-IN" b="0" i="0" dirty="0">
                <a:solidFill>
                  <a:srgbClr val="000000"/>
                </a:solidFill>
                <a:effectLst/>
                <a:latin typeface="Verdana" panose="020B0604030504040204" pitchFamily="34" charset="0"/>
              </a:rPr>
            </a:br>
            <a:r>
              <a:rPr lang="en-IN" b="0" i="0" dirty="0" err="1">
                <a:solidFill>
                  <a:srgbClr val="000000"/>
                </a:solidFill>
                <a:effectLst/>
                <a:latin typeface="Verdana" panose="020B0604030504040204" pitchFamily="34" charset="0"/>
              </a:rPr>
              <a:t>contactForm</a:t>
            </a:r>
            <a:r>
              <a:rPr lang="en-IN" b="0" i="0" dirty="0">
                <a:solidFill>
                  <a:srgbClr val="006FE0"/>
                </a:solidFill>
                <a:effectLst/>
                <a:latin typeface="Verdana" panose="020B0604030504040204" pitchFamily="34" charset="0"/>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Verdana" panose="020B0604030504040204" pitchFamily="34" charset="0"/>
              </a:rPr>
              <a:t> </a:t>
            </a:r>
            <a:r>
              <a:rPr lang="en-IN" b="1" i="0" dirty="0">
                <a:solidFill>
                  <a:srgbClr val="000000"/>
                </a:solidFill>
                <a:effectLst/>
                <a:latin typeface="Verdana" panose="020B0604030504040204" pitchFamily="34" charset="0"/>
              </a:rPr>
              <a:t>new</a:t>
            </a:r>
            <a:r>
              <a:rPr lang="en-IN" b="0" i="0" dirty="0">
                <a:solidFill>
                  <a:srgbClr val="006FE0"/>
                </a:solidFill>
                <a:effectLst/>
                <a:latin typeface="Verdana" panose="020B0604030504040204" pitchFamily="34" charset="0"/>
              </a:rPr>
              <a:t> </a:t>
            </a:r>
            <a:r>
              <a:rPr lang="en-IN" b="0" i="0" dirty="0" err="1">
                <a:solidFill>
                  <a:srgbClr val="008080"/>
                </a:solidFill>
                <a:effectLst/>
                <a:latin typeface="Verdana" panose="020B0604030504040204" pitchFamily="34" charset="0"/>
              </a:rPr>
              <a:t>FormGroup</a:t>
            </a:r>
            <a:r>
              <a:rPr lang="en-IN" b="0" i="0" dirty="0">
                <a:solidFill>
                  <a:srgbClr val="333333"/>
                </a:solidFill>
                <a:effectLst/>
                <a:latin typeface="Verdana" panose="020B0604030504040204" pitchFamily="34" charset="0"/>
              </a:rPr>
              <a:t>({})</a:t>
            </a:r>
            <a:endParaRPr lang="en-IN" dirty="0"/>
          </a:p>
        </p:txBody>
      </p:sp>
      <p:sp>
        <p:nvSpPr>
          <p:cNvPr id="5" name="TextBox 4">
            <a:extLst>
              <a:ext uri="{FF2B5EF4-FFF2-40B4-BE49-F238E27FC236}">
                <a16:creationId xmlns:a16="http://schemas.microsoft.com/office/drawing/2014/main" id="{74E5F18E-98C9-2923-68B1-704024447C51}"/>
              </a:ext>
            </a:extLst>
          </p:cNvPr>
          <p:cNvSpPr txBox="1"/>
          <p:nvPr/>
        </p:nvSpPr>
        <p:spPr>
          <a:xfrm>
            <a:off x="3188737" y="5967908"/>
            <a:ext cx="7812055" cy="369332"/>
          </a:xfrm>
          <a:prstGeom prst="rect">
            <a:avLst/>
          </a:prstGeom>
          <a:noFill/>
        </p:spPr>
        <p:txBody>
          <a:bodyPr wrap="square">
            <a:spAutoFit/>
          </a:bodyPr>
          <a:lstStyle/>
          <a:p>
            <a:r>
              <a:rPr lang="en-US" dirty="0">
                <a:solidFill>
                  <a:srgbClr val="72A065"/>
                </a:solidFill>
              </a:rPr>
              <a:t>The </a:t>
            </a:r>
            <a:r>
              <a:rPr lang="en-US" dirty="0" err="1">
                <a:solidFill>
                  <a:srgbClr val="72A065"/>
                </a:solidFill>
              </a:rPr>
              <a:t>contactForm</a:t>
            </a:r>
            <a:r>
              <a:rPr lang="en-US" dirty="0">
                <a:solidFill>
                  <a:srgbClr val="72A065"/>
                </a:solidFill>
              </a:rPr>
              <a:t> is top level </a:t>
            </a:r>
            <a:r>
              <a:rPr lang="en-US" dirty="0" err="1">
                <a:solidFill>
                  <a:srgbClr val="72A065"/>
                </a:solidFill>
              </a:rPr>
              <a:t>FormGroup</a:t>
            </a:r>
            <a:r>
              <a:rPr lang="en-US" dirty="0">
                <a:solidFill>
                  <a:srgbClr val="72A065"/>
                </a:solidFill>
              </a:rPr>
              <a:t> and is the name of our form model.</a:t>
            </a:r>
            <a:endParaRPr lang="en-IN" dirty="0">
              <a:solidFill>
                <a:srgbClr val="72A065"/>
              </a:solidFill>
            </a:endParaRPr>
          </a:p>
        </p:txBody>
      </p:sp>
    </p:spTree>
    <p:extLst>
      <p:ext uri="{BB962C8B-B14F-4D97-AF65-F5344CB8AC3E}">
        <p14:creationId xmlns:p14="http://schemas.microsoft.com/office/powerpoint/2010/main" val="40051558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Reactive Forms – Adding Child Controls</a:t>
            </a:r>
          </a:p>
        </p:txBody>
      </p:sp>
      <p:sp>
        <p:nvSpPr>
          <p:cNvPr id="4" name="TextBox 3">
            <a:extLst>
              <a:ext uri="{FF2B5EF4-FFF2-40B4-BE49-F238E27FC236}">
                <a16:creationId xmlns:a16="http://schemas.microsoft.com/office/drawing/2014/main" id="{28065503-F2B8-347B-4A7E-922735E5CA15}"/>
              </a:ext>
            </a:extLst>
          </p:cNvPr>
          <p:cNvSpPr txBox="1"/>
          <p:nvPr/>
        </p:nvSpPr>
        <p:spPr>
          <a:xfrm>
            <a:off x="414436" y="1120676"/>
            <a:ext cx="6097554" cy="2308324"/>
          </a:xfrm>
          <a:prstGeom prst="rect">
            <a:avLst/>
          </a:prstGeom>
          <a:noFill/>
        </p:spPr>
        <p:txBody>
          <a:bodyPr wrap="square">
            <a:spAutoFit/>
          </a:bodyPr>
          <a:lstStyle/>
          <a:p>
            <a:pPr algn="l" fontAlgn="base"/>
            <a:r>
              <a:rPr lang="en-IN" b="0" i="0" dirty="0" err="1">
                <a:solidFill>
                  <a:srgbClr val="000000"/>
                </a:solidFill>
                <a:effectLst/>
                <a:latin typeface="inherit"/>
              </a:rPr>
              <a:t>contactForm</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1" i="0" dirty="0">
                <a:solidFill>
                  <a:srgbClr val="000000"/>
                </a:solidFill>
                <a:effectLst/>
                <a:latin typeface="inherit"/>
              </a:rPr>
              <a:t>new</a:t>
            </a:r>
            <a:r>
              <a:rPr lang="en-IN" b="0" i="0" dirty="0">
                <a:solidFill>
                  <a:srgbClr val="006FE0"/>
                </a:solidFill>
                <a:effectLst/>
                <a:latin typeface="inherit"/>
              </a:rPr>
              <a:t> </a:t>
            </a:r>
            <a:r>
              <a:rPr lang="en-IN" b="0" i="0" dirty="0" err="1">
                <a:solidFill>
                  <a:srgbClr val="008080"/>
                </a:solidFill>
                <a:effectLst/>
                <a:latin typeface="inherit"/>
              </a:rPr>
              <a:t>FormGroup</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firstname</a:t>
            </a:r>
            <a:r>
              <a:rPr lang="en-IN" b="0" i="0" dirty="0">
                <a:solidFill>
                  <a:srgbClr val="333333"/>
                </a:solidFill>
                <a:effectLst/>
                <a:latin typeface="inherit"/>
              </a:rPr>
              <a:t>:</a:t>
            </a:r>
            <a:r>
              <a:rPr lang="en-IN" b="0" i="0" dirty="0">
                <a:solidFill>
                  <a:srgbClr val="006FE0"/>
                </a:solidFill>
                <a:effectLst/>
                <a:latin typeface="inherit"/>
              </a:rPr>
              <a:t> </a:t>
            </a:r>
            <a:r>
              <a:rPr lang="en-IN" b="1" i="0" dirty="0">
                <a:solidFill>
                  <a:srgbClr val="000000"/>
                </a:solidFill>
                <a:effectLst/>
                <a:latin typeface="inherit"/>
              </a:rPr>
              <a:t>new</a:t>
            </a:r>
            <a:r>
              <a:rPr lang="en-IN" b="0" i="0" dirty="0">
                <a:solidFill>
                  <a:srgbClr val="006FE0"/>
                </a:solidFill>
                <a:effectLst/>
                <a:latin typeface="inherit"/>
              </a:rPr>
              <a:t> </a:t>
            </a:r>
            <a:r>
              <a:rPr lang="en-IN" b="0" i="0" dirty="0" err="1">
                <a:solidFill>
                  <a:srgbClr val="008080"/>
                </a:solidFill>
                <a:effectLst/>
                <a:latin typeface="inherit"/>
              </a:rPr>
              <a:t>FormControl</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a:solidFill>
                  <a:srgbClr val="333333"/>
                </a:solidFill>
                <a:effectLst/>
                <a:latin typeface="inherit"/>
              </a:rPr>
              <a:t>:</a:t>
            </a:r>
            <a:r>
              <a:rPr lang="en-IN" b="0" i="0" dirty="0">
                <a:solidFill>
                  <a:srgbClr val="006FE0"/>
                </a:solidFill>
                <a:effectLst/>
                <a:latin typeface="inherit"/>
              </a:rPr>
              <a:t> </a:t>
            </a:r>
            <a:r>
              <a:rPr lang="en-IN" b="1" i="0" dirty="0">
                <a:solidFill>
                  <a:srgbClr val="000000"/>
                </a:solidFill>
                <a:effectLst/>
                <a:latin typeface="inherit"/>
              </a:rPr>
              <a:t>new</a:t>
            </a:r>
            <a:r>
              <a:rPr lang="en-IN" b="0" i="0" dirty="0">
                <a:solidFill>
                  <a:srgbClr val="006FE0"/>
                </a:solidFill>
                <a:effectLst/>
                <a:latin typeface="inherit"/>
              </a:rPr>
              <a:t> </a:t>
            </a:r>
            <a:r>
              <a:rPr lang="en-IN" b="0" i="0" dirty="0" err="1">
                <a:solidFill>
                  <a:srgbClr val="008080"/>
                </a:solidFill>
                <a:effectLst/>
                <a:latin typeface="inherit"/>
              </a:rPr>
              <a:t>FormControl</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 </a:t>
            </a:r>
            <a:r>
              <a:rPr lang="en-IN" b="1" i="0" dirty="0">
                <a:solidFill>
                  <a:srgbClr val="000000"/>
                </a:solidFill>
                <a:effectLst/>
                <a:latin typeface="inherit"/>
              </a:rPr>
              <a:t>new</a:t>
            </a:r>
            <a:r>
              <a:rPr lang="en-IN" b="0" i="0" dirty="0">
                <a:solidFill>
                  <a:srgbClr val="006FE0"/>
                </a:solidFill>
                <a:effectLst/>
                <a:latin typeface="inherit"/>
              </a:rPr>
              <a:t> </a:t>
            </a:r>
            <a:r>
              <a:rPr lang="en-IN" b="0" i="0" dirty="0" err="1">
                <a:solidFill>
                  <a:srgbClr val="008080"/>
                </a:solidFill>
                <a:effectLst/>
                <a:latin typeface="inherit"/>
              </a:rPr>
              <a:t>FormControl</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gender</a:t>
            </a:r>
            <a:r>
              <a:rPr lang="en-IN" b="0" i="0" dirty="0">
                <a:solidFill>
                  <a:srgbClr val="333333"/>
                </a:solidFill>
                <a:effectLst/>
                <a:latin typeface="inherit"/>
              </a:rPr>
              <a:t>:</a:t>
            </a:r>
            <a:r>
              <a:rPr lang="en-IN" b="0" i="0" dirty="0">
                <a:solidFill>
                  <a:srgbClr val="006FE0"/>
                </a:solidFill>
                <a:effectLst/>
                <a:latin typeface="inherit"/>
              </a:rPr>
              <a:t> </a:t>
            </a:r>
            <a:r>
              <a:rPr lang="en-IN" b="1" i="0" dirty="0">
                <a:solidFill>
                  <a:srgbClr val="000000"/>
                </a:solidFill>
                <a:effectLst/>
                <a:latin typeface="inherit"/>
              </a:rPr>
              <a:t>new</a:t>
            </a:r>
            <a:r>
              <a:rPr lang="en-IN" b="0" i="0" dirty="0">
                <a:solidFill>
                  <a:srgbClr val="006FE0"/>
                </a:solidFill>
                <a:effectLst/>
                <a:latin typeface="inherit"/>
              </a:rPr>
              <a:t> </a:t>
            </a:r>
            <a:r>
              <a:rPr lang="en-IN" b="0" i="0" dirty="0" err="1">
                <a:solidFill>
                  <a:srgbClr val="008080"/>
                </a:solidFill>
                <a:effectLst/>
                <a:latin typeface="inherit"/>
              </a:rPr>
              <a:t>FormControl</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isMarried</a:t>
            </a:r>
            <a:r>
              <a:rPr lang="en-IN" b="0" i="0" dirty="0">
                <a:solidFill>
                  <a:srgbClr val="333333"/>
                </a:solidFill>
                <a:effectLst/>
                <a:latin typeface="inherit"/>
              </a:rPr>
              <a:t>:</a:t>
            </a:r>
            <a:r>
              <a:rPr lang="en-IN" b="0" i="0" dirty="0">
                <a:solidFill>
                  <a:srgbClr val="006FE0"/>
                </a:solidFill>
                <a:effectLst/>
                <a:latin typeface="inherit"/>
              </a:rPr>
              <a:t> </a:t>
            </a:r>
            <a:r>
              <a:rPr lang="en-IN" b="1" i="0" dirty="0">
                <a:solidFill>
                  <a:srgbClr val="000000"/>
                </a:solidFill>
                <a:effectLst/>
                <a:latin typeface="inherit"/>
              </a:rPr>
              <a:t>new</a:t>
            </a:r>
            <a:r>
              <a:rPr lang="en-IN" b="0" i="0" dirty="0">
                <a:solidFill>
                  <a:srgbClr val="006FE0"/>
                </a:solidFill>
                <a:effectLst/>
                <a:latin typeface="inherit"/>
              </a:rPr>
              <a:t> </a:t>
            </a:r>
            <a:r>
              <a:rPr lang="en-IN" b="0" i="0" dirty="0" err="1">
                <a:solidFill>
                  <a:srgbClr val="008080"/>
                </a:solidFill>
                <a:effectLst/>
                <a:latin typeface="inherit"/>
              </a:rPr>
              <a:t>FormControl</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country</a:t>
            </a:r>
            <a:r>
              <a:rPr lang="en-IN" b="0" i="0" dirty="0">
                <a:solidFill>
                  <a:srgbClr val="333333"/>
                </a:solidFill>
                <a:effectLst/>
                <a:latin typeface="inherit"/>
              </a:rPr>
              <a:t>:</a:t>
            </a:r>
            <a:r>
              <a:rPr lang="en-IN" b="0" i="0" dirty="0">
                <a:solidFill>
                  <a:srgbClr val="006FE0"/>
                </a:solidFill>
                <a:effectLst/>
                <a:latin typeface="inherit"/>
              </a:rPr>
              <a:t> </a:t>
            </a:r>
            <a:r>
              <a:rPr lang="en-IN" b="1" i="0" dirty="0">
                <a:solidFill>
                  <a:srgbClr val="000000"/>
                </a:solidFill>
                <a:effectLst/>
                <a:latin typeface="inherit"/>
              </a:rPr>
              <a:t>new</a:t>
            </a:r>
            <a:r>
              <a:rPr lang="en-IN" b="0" i="0" dirty="0">
                <a:solidFill>
                  <a:srgbClr val="006FE0"/>
                </a:solidFill>
                <a:effectLst/>
                <a:latin typeface="inherit"/>
              </a:rPr>
              <a:t> </a:t>
            </a:r>
            <a:r>
              <a:rPr lang="en-IN" b="0" i="0" dirty="0" err="1">
                <a:solidFill>
                  <a:srgbClr val="008080"/>
                </a:solidFill>
                <a:effectLst/>
                <a:latin typeface="inherit"/>
              </a:rPr>
              <a:t>FormControl</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1751E990-1BCA-28A3-797E-FDEB97FE6348}"/>
              </a:ext>
            </a:extLst>
          </p:cNvPr>
          <p:cNvSpPr txBox="1"/>
          <p:nvPr/>
        </p:nvSpPr>
        <p:spPr>
          <a:xfrm>
            <a:off x="4457701" y="1295696"/>
            <a:ext cx="6496438" cy="307777"/>
          </a:xfrm>
          <a:prstGeom prst="rect">
            <a:avLst/>
          </a:prstGeom>
          <a:noFill/>
        </p:spPr>
        <p:txBody>
          <a:bodyPr wrap="square">
            <a:spAutoFit/>
          </a:bodyPr>
          <a:lstStyle/>
          <a:p>
            <a:r>
              <a:rPr lang="en-IN" sz="1400" b="0" i="0" dirty="0">
                <a:solidFill>
                  <a:srgbClr val="006FE0"/>
                </a:solidFill>
                <a:effectLst/>
                <a:latin typeface="Verdana" panose="020B0604030504040204" pitchFamily="34" charset="0"/>
              </a:rPr>
              <a:t>&lt;</a:t>
            </a:r>
            <a:r>
              <a:rPr lang="en-IN" sz="1400" b="0" i="0" dirty="0">
                <a:solidFill>
                  <a:srgbClr val="000000"/>
                </a:solidFill>
                <a:effectLst/>
                <a:latin typeface="Verdana" panose="020B0604030504040204" pitchFamily="34" charset="0"/>
              </a:rPr>
              <a:t>form</a:t>
            </a:r>
            <a:r>
              <a:rPr lang="en-IN" sz="1400" b="0" i="0" dirty="0">
                <a:solidFill>
                  <a:srgbClr val="006FE0"/>
                </a:solidFill>
                <a:effectLst/>
                <a:latin typeface="Verdana" panose="020B0604030504040204" pitchFamily="34" charset="0"/>
              </a:rPr>
              <a:t> </a:t>
            </a:r>
            <a:r>
              <a:rPr lang="en-IN" sz="1400" b="0" i="0" dirty="0">
                <a:solidFill>
                  <a:srgbClr val="333333"/>
                </a:solidFill>
                <a:effectLst/>
                <a:latin typeface="Verdana" panose="020B0604030504040204" pitchFamily="34" charset="0"/>
              </a:rPr>
              <a:t>[</a:t>
            </a:r>
            <a:r>
              <a:rPr lang="en-IN" sz="1400" b="0" i="0" dirty="0" err="1">
                <a:solidFill>
                  <a:srgbClr val="000000"/>
                </a:solidFill>
                <a:effectLst/>
                <a:latin typeface="Verdana" panose="020B0604030504040204" pitchFamily="34" charset="0"/>
              </a:rPr>
              <a:t>formGroup</a:t>
            </a:r>
            <a:r>
              <a:rPr lang="en-IN" sz="1400" b="0" i="0" dirty="0">
                <a:solidFill>
                  <a:srgbClr val="333333"/>
                </a:solidFill>
                <a:effectLst/>
                <a:latin typeface="Verdana" panose="020B0604030504040204" pitchFamily="34" charset="0"/>
              </a:rPr>
              <a:t>]</a:t>
            </a:r>
            <a:r>
              <a:rPr lang="en-IN" sz="1400" b="0" i="0" dirty="0">
                <a:solidFill>
                  <a:srgbClr val="000000"/>
                </a:solidFill>
                <a:effectLst/>
                <a:latin typeface="Verdana" panose="020B0604030504040204" pitchFamily="34" charset="0"/>
              </a:rPr>
              <a:t>=</a:t>
            </a:r>
            <a:r>
              <a:rPr lang="en-IN" sz="1400" b="0" i="0" dirty="0">
                <a:solidFill>
                  <a:srgbClr val="DD1144"/>
                </a:solidFill>
                <a:effectLst/>
                <a:latin typeface="Verdana" panose="020B0604030504040204" pitchFamily="34" charset="0"/>
              </a:rPr>
              <a:t>"</a:t>
            </a:r>
            <a:r>
              <a:rPr lang="en-IN" sz="1400" b="0" i="0" dirty="0" err="1">
                <a:solidFill>
                  <a:srgbClr val="DD1144"/>
                </a:solidFill>
                <a:effectLst/>
                <a:latin typeface="Verdana" panose="020B0604030504040204" pitchFamily="34" charset="0"/>
              </a:rPr>
              <a:t>contactForm</a:t>
            </a:r>
            <a:r>
              <a:rPr lang="en-IN" sz="1400" b="0" i="0" dirty="0">
                <a:solidFill>
                  <a:srgbClr val="DD1144"/>
                </a:solidFill>
                <a:effectLst/>
                <a:latin typeface="Verdana" panose="020B0604030504040204" pitchFamily="34" charset="0"/>
              </a:rPr>
              <a:t>"</a:t>
            </a:r>
            <a:r>
              <a:rPr lang="en-IN" sz="1400" b="0" i="0" dirty="0">
                <a:solidFill>
                  <a:srgbClr val="006FE0"/>
                </a:solidFill>
                <a:effectLst/>
                <a:latin typeface="Verdana" panose="020B0604030504040204" pitchFamily="34" charset="0"/>
              </a:rPr>
              <a:t> </a:t>
            </a:r>
            <a:r>
              <a:rPr lang="en-IN" sz="1400" b="0" i="0" dirty="0">
                <a:solidFill>
                  <a:srgbClr val="333333"/>
                </a:solidFill>
                <a:effectLst/>
                <a:latin typeface="Verdana" panose="020B0604030504040204" pitchFamily="34" charset="0"/>
              </a:rPr>
              <a:t>(</a:t>
            </a:r>
            <a:r>
              <a:rPr lang="en-IN" sz="1400" b="0" i="0" dirty="0" err="1">
                <a:solidFill>
                  <a:srgbClr val="000000"/>
                </a:solidFill>
                <a:effectLst/>
                <a:latin typeface="Verdana" panose="020B0604030504040204" pitchFamily="34" charset="0"/>
              </a:rPr>
              <a:t>ngSubmit</a:t>
            </a:r>
            <a:r>
              <a:rPr lang="en-IN" sz="1400" b="0" i="0" dirty="0">
                <a:solidFill>
                  <a:srgbClr val="333333"/>
                </a:solidFill>
                <a:effectLst/>
                <a:latin typeface="Verdana" panose="020B0604030504040204" pitchFamily="34" charset="0"/>
              </a:rPr>
              <a:t>)</a:t>
            </a:r>
            <a:r>
              <a:rPr lang="en-IN" sz="1400" b="0" i="0" dirty="0">
                <a:solidFill>
                  <a:srgbClr val="000000"/>
                </a:solidFill>
                <a:effectLst/>
                <a:latin typeface="Verdana" panose="020B0604030504040204" pitchFamily="34" charset="0"/>
              </a:rPr>
              <a:t>=</a:t>
            </a:r>
            <a:r>
              <a:rPr lang="en-IN" sz="1400" b="0" i="0" dirty="0">
                <a:solidFill>
                  <a:srgbClr val="DD1144"/>
                </a:solidFill>
                <a:effectLst/>
                <a:latin typeface="Verdana" panose="020B0604030504040204" pitchFamily="34" charset="0"/>
              </a:rPr>
              <a:t>"</a:t>
            </a:r>
            <a:r>
              <a:rPr lang="en-IN" sz="1400" b="0" i="0" dirty="0" err="1">
                <a:solidFill>
                  <a:srgbClr val="DD1144"/>
                </a:solidFill>
                <a:effectLst/>
                <a:latin typeface="Verdana" panose="020B0604030504040204" pitchFamily="34" charset="0"/>
              </a:rPr>
              <a:t>onSubmit</a:t>
            </a:r>
            <a:r>
              <a:rPr lang="en-IN" sz="1400" b="0" i="0" dirty="0">
                <a:solidFill>
                  <a:srgbClr val="DD1144"/>
                </a:solidFill>
                <a:effectLst/>
                <a:latin typeface="Verdana" panose="020B0604030504040204" pitchFamily="34" charset="0"/>
              </a:rPr>
              <a:t>()"</a:t>
            </a:r>
            <a:r>
              <a:rPr lang="en-IN" sz="1400" b="0" i="0" dirty="0">
                <a:solidFill>
                  <a:srgbClr val="006FE0"/>
                </a:solidFill>
                <a:effectLst/>
                <a:latin typeface="Verdana" panose="020B0604030504040204" pitchFamily="34" charset="0"/>
              </a:rPr>
              <a:t>&gt;</a:t>
            </a:r>
            <a:endParaRPr lang="en-IN" sz="1400" dirty="0"/>
          </a:p>
        </p:txBody>
      </p:sp>
      <p:sp>
        <p:nvSpPr>
          <p:cNvPr id="12" name="TextBox 11">
            <a:extLst>
              <a:ext uri="{FF2B5EF4-FFF2-40B4-BE49-F238E27FC236}">
                <a16:creationId xmlns:a16="http://schemas.microsoft.com/office/drawing/2014/main" id="{1CD0C5B2-F330-89A9-E8DA-A2F2DFD19E52}"/>
              </a:ext>
            </a:extLst>
          </p:cNvPr>
          <p:cNvSpPr txBox="1"/>
          <p:nvPr/>
        </p:nvSpPr>
        <p:spPr>
          <a:xfrm>
            <a:off x="4457700" y="1778493"/>
            <a:ext cx="7734299" cy="276999"/>
          </a:xfrm>
          <a:prstGeom prst="rect">
            <a:avLst/>
          </a:prstGeom>
          <a:noFill/>
        </p:spPr>
        <p:txBody>
          <a:bodyPr wrap="square">
            <a:spAutoFit/>
          </a:bodyPr>
          <a:lstStyle/>
          <a:p>
            <a:r>
              <a:rPr lang="en-US" sz="1200" b="0" i="0" dirty="0">
                <a:solidFill>
                  <a:srgbClr val="006FE0"/>
                </a:solidFill>
                <a:effectLst/>
                <a:latin typeface="Verdana" panose="020B0604030504040204" pitchFamily="34" charset="0"/>
              </a:rPr>
              <a:t>&lt;</a:t>
            </a:r>
            <a:r>
              <a:rPr lang="en-US" sz="1200" b="0" i="0" dirty="0">
                <a:solidFill>
                  <a:srgbClr val="008080"/>
                </a:solidFill>
                <a:effectLst/>
                <a:latin typeface="Verdana" panose="020B0604030504040204" pitchFamily="34" charset="0"/>
              </a:rPr>
              <a:t>input </a:t>
            </a:r>
            <a:r>
              <a:rPr lang="en-US" sz="1200" b="0" i="0" dirty="0">
                <a:solidFill>
                  <a:srgbClr val="000000"/>
                </a:solidFill>
                <a:effectLst/>
                <a:latin typeface="Verdana" panose="020B0604030504040204" pitchFamily="34" charset="0"/>
              </a:rPr>
              <a:t>type=</a:t>
            </a:r>
            <a:r>
              <a:rPr lang="en-US" sz="1200" b="0" i="0" dirty="0">
                <a:solidFill>
                  <a:srgbClr val="DD1144"/>
                </a:solidFill>
                <a:effectLst/>
                <a:latin typeface="Verdana" panose="020B0604030504040204" pitchFamily="34" charset="0"/>
              </a:rPr>
              <a:t>"text"</a:t>
            </a:r>
            <a:r>
              <a:rPr lang="en-US" sz="1200" b="0" i="0" dirty="0">
                <a:solidFill>
                  <a:srgbClr val="006FE0"/>
                </a:solidFill>
                <a:effectLst/>
                <a:latin typeface="Verdana" panose="020B0604030504040204" pitchFamily="34" charset="0"/>
              </a:rPr>
              <a:t> </a:t>
            </a:r>
            <a:r>
              <a:rPr lang="en-US" sz="1200" b="0" i="0" dirty="0">
                <a:solidFill>
                  <a:srgbClr val="000000"/>
                </a:solidFill>
                <a:effectLst/>
                <a:latin typeface="Verdana" panose="020B0604030504040204" pitchFamily="34" charset="0"/>
              </a:rPr>
              <a:t>id=</a:t>
            </a:r>
            <a:r>
              <a:rPr lang="en-US" sz="1200" b="0" i="0" dirty="0">
                <a:solidFill>
                  <a:srgbClr val="DD1144"/>
                </a:solidFill>
                <a:effectLst/>
                <a:latin typeface="Verdana" panose="020B0604030504040204" pitchFamily="34" charset="0"/>
              </a:rPr>
              <a:t>"</a:t>
            </a:r>
            <a:r>
              <a:rPr lang="en-US" sz="1200" b="0" i="0" dirty="0" err="1">
                <a:solidFill>
                  <a:srgbClr val="DD1144"/>
                </a:solidFill>
                <a:effectLst/>
                <a:latin typeface="Verdana" panose="020B0604030504040204" pitchFamily="34" charset="0"/>
              </a:rPr>
              <a:t>firstname</a:t>
            </a:r>
            <a:r>
              <a:rPr lang="en-US" sz="1200" b="0" i="0" dirty="0">
                <a:solidFill>
                  <a:srgbClr val="DD1144"/>
                </a:solidFill>
                <a:effectLst/>
                <a:latin typeface="Verdana" panose="020B0604030504040204" pitchFamily="34" charset="0"/>
              </a:rPr>
              <a:t>"</a:t>
            </a:r>
            <a:r>
              <a:rPr lang="en-US" sz="1200" b="0" i="0" dirty="0">
                <a:solidFill>
                  <a:srgbClr val="006FE0"/>
                </a:solidFill>
                <a:effectLst/>
                <a:latin typeface="Verdana" panose="020B0604030504040204" pitchFamily="34" charset="0"/>
              </a:rPr>
              <a:t> </a:t>
            </a:r>
            <a:r>
              <a:rPr lang="en-US" sz="1200" b="0" i="0" dirty="0">
                <a:solidFill>
                  <a:srgbClr val="000000"/>
                </a:solidFill>
                <a:effectLst/>
                <a:latin typeface="Verdana" panose="020B0604030504040204" pitchFamily="34" charset="0"/>
              </a:rPr>
              <a:t>name=</a:t>
            </a:r>
            <a:r>
              <a:rPr lang="en-US" sz="1200" b="0" i="0" dirty="0">
                <a:solidFill>
                  <a:srgbClr val="DD1144"/>
                </a:solidFill>
                <a:effectLst/>
                <a:latin typeface="Verdana" panose="020B0604030504040204" pitchFamily="34" charset="0"/>
              </a:rPr>
              <a:t>"</a:t>
            </a:r>
            <a:r>
              <a:rPr lang="en-US" sz="1200" b="0" i="0" dirty="0" err="1">
                <a:solidFill>
                  <a:srgbClr val="DD1144"/>
                </a:solidFill>
                <a:effectLst/>
                <a:latin typeface="Verdana" panose="020B0604030504040204" pitchFamily="34" charset="0"/>
              </a:rPr>
              <a:t>firstname</a:t>
            </a:r>
            <a:r>
              <a:rPr lang="en-US" sz="1200" b="0" i="0" dirty="0">
                <a:solidFill>
                  <a:srgbClr val="DD1144"/>
                </a:solidFill>
                <a:effectLst/>
                <a:latin typeface="Verdana" panose="020B0604030504040204" pitchFamily="34" charset="0"/>
              </a:rPr>
              <a:t>"</a:t>
            </a:r>
            <a:r>
              <a:rPr lang="en-US" sz="1200" b="0" i="0" dirty="0">
                <a:solidFill>
                  <a:srgbClr val="006FE0"/>
                </a:solidFill>
                <a:effectLst/>
                <a:latin typeface="Verdana" panose="020B0604030504040204" pitchFamily="34" charset="0"/>
              </a:rPr>
              <a:t> </a:t>
            </a:r>
            <a:r>
              <a:rPr lang="en-US" sz="1200" b="0" i="0" dirty="0" err="1">
                <a:solidFill>
                  <a:srgbClr val="000000"/>
                </a:solidFill>
                <a:effectLst/>
                <a:latin typeface="Verdana" panose="020B0604030504040204" pitchFamily="34" charset="0"/>
              </a:rPr>
              <a:t>formControlName</a:t>
            </a:r>
            <a:r>
              <a:rPr lang="en-US" sz="1200" b="0" i="0" dirty="0">
                <a:solidFill>
                  <a:srgbClr val="000000"/>
                </a:solidFill>
                <a:effectLst/>
                <a:latin typeface="Verdana" panose="020B0604030504040204" pitchFamily="34" charset="0"/>
              </a:rPr>
              <a:t>=</a:t>
            </a:r>
            <a:r>
              <a:rPr lang="en-US" sz="1200" b="0" i="0" dirty="0">
                <a:solidFill>
                  <a:srgbClr val="DD1144"/>
                </a:solidFill>
                <a:effectLst/>
                <a:latin typeface="Verdana" panose="020B0604030504040204" pitchFamily="34" charset="0"/>
              </a:rPr>
              <a:t>"</a:t>
            </a:r>
            <a:r>
              <a:rPr lang="en-US" sz="1200" b="0" i="0" dirty="0" err="1">
                <a:solidFill>
                  <a:srgbClr val="DD1144"/>
                </a:solidFill>
                <a:effectLst/>
                <a:latin typeface="Verdana" panose="020B0604030504040204" pitchFamily="34" charset="0"/>
              </a:rPr>
              <a:t>firstname</a:t>
            </a:r>
            <a:r>
              <a:rPr lang="en-US" sz="1200" b="0" i="0" dirty="0">
                <a:solidFill>
                  <a:srgbClr val="DD1144"/>
                </a:solidFill>
                <a:effectLst/>
                <a:latin typeface="Verdana" panose="020B0604030504040204" pitchFamily="34" charset="0"/>
              </a:rPr>
              <a:t>"</a:t>
            </a:r>
            <a:r>
              <a:rPr lang="en-US" sz="1200" b="0" i="0" dirty="0">
                <a:solidFill>
                  <a:srgbClr val="006FE0"/>
                </a:solidFill>
                <a:effectLst/>
                <a:latin typeface="Verdana" panose="020B0604030504040204" pitchFamily="34" charset="0"/>
              </a:rPr>
              <a:t>&gt;</a:t>
            </a:r>
            <a:endParaRPr lang="en-IN" sz="1200" dirty="0"/>
          </a:p>
        </p:txBody>
      </p:sp>
      <p:sp>
        <p:nvSpPr>
          <p:cNvPr id="15" name="TextBox 14">
            <a:extLst>
              <a:ext uri="{FF2B5EF4-FFF2-40B4-BE49-F238E27FC236}">
                <a16:creationId xmlns:a16="http://schemas.microsoft.com/office/drawing/2014/main" id="{8297C32F-4B35-690C-EDA8-CFB299E6BFE5}"/>
              </a:ext>
            </a:extLst>
          </p:cNvPr>
          <p:cNvSpPr txBox="1"/>
          <p:nvPr/>
        </p:nvSpPr>
        <p:spPr>
          <a:xfrm>
            <a:off x="4457699" y="2655656"/>
            <a:ext cx="7569459"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4336F4"/>
                </a:solidFill>
              </a:rPr>
              <a:t>We use the square bracket (one-way binding) around </a:t>
            </a:r>
            <a:r>
              <a:rPr lang="en-US" dirty="0" err="1">
                <a:solidFill>
                  <a:srgbClr val="4336F4"/>
                </a:solidFill>
              </a:rPr>
              <a:t>FormGroup</a:t>
            </a:r>
            <a:r>
              <a:rPr lang="en-US" dirty="0">
                <a:solidFill>
                  <a:srgbClr val="4336F4"/>
                </a:solidFill>
              </a:rPr>
              <a:t> directive and assign our form model (i.e. </a:t>
            </a:r>
            <a:r>
              <a:rPr lang="en-US" dirty="0" err="1">
                <a:solidFill>
                  <a:srgbClr val="4336F4"/>
                </a:solidFill>
              </a:rPr>
              <a:t>contactForm</a:t>
            </a:r>
            <a:r>
              <a:rPr lang="en-US" dirty="0">
                <a:solidFill>
                  <a:srgbClr val="4336F4"/>
                </a:solidFill>
              </a:rPr>
              <a:t> name that we gave to our model in the component class) to it.</a:t>
            </a:r>
          </a:p>
          <a:p>
            <a:pPr marL="285750" indent="-285750">
              <a:buFont typeface="Arial" panose="020B0604020202020204" pitchFamily="34" charset="0"/>
              <a:buChar char="•"/>
            </a:pPr>
            <a:endParaRPr lang="en-US" dirty="0">
              <a:solidFill>
                <a:srgbClr val="4336F4"/>
              </a:solidFill>
            </a:endParaRPr>
          </a:p>
          <a:p>
            <a:pPr marL="285750" indent="-285750">
              <a:buFont typeface="Arial" panose="020B0604020202020204" pitchFamily="34" charset="0"/>
              <a:buChar char="•"/>
            </a:pPr>
            <a:r>
              <a:rPr lang="en-US" dirty="0">
                <a:solidFill>
                  <a:srgbClr val="4336F4"/>
                </a:solidFill>
              </a:rPr>
              <a:t>Next, we need to </a:t>
            </a:r>
            <a:r>
              <a:rPr lang="en-US" dirty="0">
                <a:solidFill>
                  <a:srgbClr val="C00000"/>
                </a:solidFill>
              </a:rPr>
              <a:t>bind each form field to an instance of the </a:t>
            </a:r>
            <a:r>
              <a:rPr lang="en-US" dirty="0" err="1">
                <a:solidFill>
                  <a:srgbClr val="C00000"/>
                </a:solidFill>
              </a:rPr>
              <a:t>FormControl</a:t>
            </a:r>
            <a:r>
              <a:rPr lang="en-US" dirty="0">
                <a:solidFill>
                  <a:srgbClr val="C00000"/>
                </a:solidFill>
              </a:rPr>
              <a:t> models</a:t>
            </a:r>
            <a:r>
              <a:rPr lang="en-US" dirty="0">
                <a:solidFill>
                  <a:srgbClr val="4336F4"/>
                </a:solidFill>
              </a:rPr>
              <a:t>. We use the </a:t>
            </a:r>
            <a:r>
              <a:rPr lang="en-US" dirty="0" err="1">
                <a:solidFill>
                  <a:srgbClr val="C00000"/>
                </a:solidFill>
              </a:rPr>
              <a:t>FormControlName</a:t>
            </a:r>
            <a:r>
              <a:rPr lang="en-US" dirty="0">
                <a:solidFill>
                  <a:srgbClr val="C00000"/>
                </a:solidFill>
              </a:rPr>
              <a:t> directive </a:t>
            </a:r>
            <a:r>
              <a:rPr lang="en-US" dirty="0">
                <a:solidFill>
                  <a:srgbClr val="4336F4"/>
                </a:solidFill>
              </a:rPr>
              <a:t>for this. We add this directive to every form field element in our form. The value is set to the name of the corresponding </a:t>
            </a:r>
            <a:r>
              <a:rPr lang="en-US" dirty="0" err="1">
                <a:solidFill>
                  <a:srgbClr val="4336F4"/>
                </a:solidFill>
              </a:rPr>
              <a:t>FormControl</a:t>
            </a:r>
            <a:r>
              <a:rPr lang="en-US" dirty="0">
                <a:solidFill>
                  <a:srgbClr val="4336F4"/>
                </a:solidFill>
              </a:rPr>
              <a:t> instance in the component class.</a:t>
            </a:r>
            <a:endParaRPr lang="en-IN" dirty="0">
              <a:solidFill>
                <a:srgbClr val="4336F4"/>
              </a:solidFill>
            </a:endParaRPr>
          </a:p>
        </p:txBody>
      </p:sp>
    </p:spTree>
    <p:extLst>
      <p:ext uri="{BB962C8B-B14F-4D97-AF65-F5344CB8AC3E}">
        <p14:creationId xmlns:p14="http://schemas.microsoft.com/office/powerpoint/2010/main" val="2687622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Reactive Forms – Form Control</a:t>
            </a:r>
          </a:p>
        </p:txBody>
      </p:sp>
      <p:sp>
        <p:nvSpPr>
          <p:cNvPr id="15" name="TextBox 14">
            <a:extLst>
              <a:ext uri="{FF2B5EF4-FFF2-40B4-BE49-F238E27FC236}">
                <a16:creationId xmlns:a16="http://schemas.microsoft.com/office/drawing/2014/main" id="{8297C32F-4B35-690C-EDA8-CFB299E6BFE5}"/>
              </a:ext>
            </a:extLst>
          </p:cNvPr>
          <p:cNvSpPr txBox="1"/>
          <p:nvPr/>
        </p:nvSpPr>
        <p:spPr>
          <a:xfrm>
            <a:off x="559837" y="976147"/>
            <a:ext cx="11448661" cy="563231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4336F4"/>
                </a:solidFill>
              </a:rPr>
              <a:t>A </a:t>
            </a:r>
            <a:r>
              <a:rPr lang="en-US" dirty="0" err="1">
                <a:solidFill>
                  <a:srgbClr val="4336F4"/>
                </a:solidFill>
              </a:rPr>
              <a:t>FormControl</a:t>
            </a:r>
            <a:r>
              <a:rPr lang="en-US" dirty="0">
                <a:solidFill>
                  <a:srgbClr val="4336F4"/>
                </a:solidFill>
              </a:rPr>
              <a:t> takes 3 arguments. </a:t>
            </a:r>
            <a:r>
              <a:rPr lang="en-US" dirty="0">
                <a:solidFill>
                  <a:srgbClr val="C00000"/>
                </a:solidFill>
              </a:rPr>
              <a:t>a default value, a validator, and an asynchronous validator</a:t>
            </a:r>
            <a:r>
              <a:rPr lang="en-US" dirty="0">
                <a:solidFill>
                  <a:srgbClr val="4336F4"/>
                </a:solidFill>
              </a:rPr>
              <a:t>. All of them are optional.</a:t>
            </a:r>
          </a:p>
          <a:p>
            <a:pPr marL="285750" indent="-285750">
              <a:buFont typeface="Arial" panose="020B0604020202020204" pitchFamily="34" charset="0"/>
              <a:buChar char="•"/>
            </a:pPr>
            <a:endParaRPr lang="en-US" dirty="0">
              <a:solidFill>
                <a:srgbClr val="4336F4"/>
              </a:solidFill>
            </a:endParaRPr>
          </a:p>
          <a:p>
            <a:pPr marL="285750" indent="-285750">
              <a:buFont typeface="Arial" panose="020B0604020202020204" pitchFamily="34" charset="0"/>
              <a:buChar char="•"/>
            </a:pPr>
            <a:r>
              <a:rPr lang="en-US" dirty="0">
                <a:solidFill>
                  <a:srgbClr val="4336F4"/>
                </a:solidFill>
              </a:rPr>
              <a:t>The second parameter is an </a:t>
            </a:r>
            <a:r>
              <a:rPr lang="en-US" dirty="0">
                <a:solidFill>
                  <a:srgbClr val="C00000"/>
                </a:solidFill>
              </a:rPr>
              <a:t>array of sync Validators</a:t>
            </a:r>
            <a:r>
              <a:rPr lang="en-US" dirty="0">
                <a:solidFill>
                  <a:srgbClr val="4336F4"/>
                </a:solidFill>
              </a:rPr>
              <a:t>. Angular has some built-in Validators such as required and </a:t>
            </a:r>
            <a:r>
              <a:rPr lang="en-US" dirty="0" err="1">
                <a:solidFill>
                  <a:srgbClr val="4336F4"/>
                </a:solidFill>
              </a:rPr>
              <a:t>minLength</a:t>
            </a:r>
            <a:r>
              <a:rPr lang="en-US" dirty="0">
                <a:solidFill>
                  <a:srgbClr val="4336F4"/>
                </a:solidFill>
              </a:rPr>
              <a:t> etc.</a:t>
            </a:r>
          </a:p>
          <a:p>
            <a:pPr marL="285750" indent="-285750">
              <a:buFont typeface="Arial" panose="020B0604020202020204" pitchFamily="34" charset="0"/>
              <a:buChar char="•"/>
            </a:pPr>
            <a:endParaRPr lang="en-US" dirty="0">
              <a:solidFill>
                <a:srgbClr val="4336F4"/>
              </a:solidFill>
            </a:endParaRPr>
          </a:p>
          <a:p>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firstname</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1" i="0" dirty="0">
                <a:solidFill>
                  <a:srgbClr val="000000"/>
                </a:solidFill>
                <a:effectLst/>
                <a:latin typeface="Verdana" panose="020B0604030504040204" pitchFamily="34" charset="0"/>
              </a:rPr>
              <a:t>new</a:t>
            </a:r>
            <a:r>
              <a:rPr lang="en-US" b="0" i="0" dirty="0">
                <a:solidFill>
                  <a:srgbClr val="006FE0"/>
                </a:solidFill>
                <a:effectLst/>
                <a:latin typeface="Verdana" panose="020B0604030504040204" pitchFamily="34" charset="0"/>
              </a:rPr>
              <a:t> </a:t>
            </a:r>
            <a:r>
              <a:rPr lang="en-US" b="0" i="0" dirty="0" err="1">
                <a:solidFill>
                  <a:srgbClr val="008080"/>
                </a:solidFill>
                <a:effectLst/>
                <a:latin typeface="Verdana" panose="020B0604030504040204" pitchFamily="34" charset="0"/>
              </a:rPr>
              <a:t>FormControl</a:t>
            </a:r>
            <a:r>
              <a:rPr lang="en-US" b="0" i="0" dirty="0">
                <a:solidFill>
                  <a:srgbClr val="333333"/>
                </a:solidFill>
                <a:effectLst/>
                <a:latin typeface="Verdana" panose="020B0604030504040204" pitchFamily="34" charset="0"/>
              </a:rPr>
              <a:t>(</a:t>
            </a:r>
            <a:r>
              <a:rPr lang="en-US" b="0" i="0" dirty="0">
                <a:solidFill>
                  <a:srgbClr val="DD1144"/>
                </a:solidFill>
                <a:effectLst/>
                <a:latin typeface="Verdana" panose="020B0604030504040204" pitchFamily="34" charset="0"/>
              </a:rPr>
              <a:t>''</a:t>
            </a:r>
            <a:r>
              <a:rPr lang="en-US" b="0" i="0" dirty="0">
                <a:solidFill>
                  <a:srgbClr val="333333"/>
                </a:solidFill>
                <a:effectLst/>
                <a:latin typeface="Verdana" panose="020B0604030504040204" pitchFamily="34" charset="0"/>
              </a:rPr>
              <a:t>,</a:t>
            </a:r>
            <a:r>
              <a:rPr lang="en-US" b="0" i="0" dirty="0">
                <a:solidFill>
                  <a:srgbClr val="006FE0"/>
                </a:solidFill>
                <a:effectLst/>
                <a:latin typeface="Verdana" panose="020B0604030504040204" pitchFamily="34" charset="0"/>
              </a:rPr>
              <a:t> </a:t>
            </a:r>
            <a:r>
              <a:rPr lang="en-US" b="0" i="0" dirty="0">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Validators</a:t>
            </a:r>
            <a:r>
              <a:rPr lang="en-US" b="0" i="0" dirty="0" err="1">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required</a:t>
            </a:r>
            <a:r>
              <a:rPr lang="en-US" b="0" i="0" dirty="0" err="1">
                <a:solidFill>
                  <a:srgbClr val="333333"/>
                </a:solidFill>
                <a:effectLst/>
                <a:latin typeface="Verdana" panose="020B0604030504040204" pitchFamily="34" charset="0"/>
              </a:rPr>
              <a:t>,</a:t>
            </a:r>
            <a:r>
              <a:rPr lang="en-US" b="0" i="0" dirty="0" err="1">
                <a:solidFill>
                  <a:srgbClr val="000000"/>
                </a:solidFill>
                <a:effectLst/>
                <a:latin typeface="Verdana" panose="020B0604030504040204" pitchFamily="34" charset="0"/>
              </a:rPr>
              <a:t>Validators</a:t>
            </a:r>
            <a:r>
              <a:rPr lang="en-US" b="0" i="0" dirty="0" err="1">
                <a:solidFill>
                  <a:srgbClr val="333333"/>
                </a:solidFill>
                <a:effectLst/>
                <a:latin typeface="Verdana" panose="020B0604030504040204" pitchFamily="34" charset="0"/>
              </a:rPr>
              <a:t>.</a:t>
            </a:r>
            <a:r>
              <a:rPr lang="en-US" b="0" i="0" dirty="0" err="1">
                <a:solidFill>
                  <a:srgbClr val="008080"/>
                </a:solidFill>
                <a:effectLst/>
                <a:latin typeface="Verdana" panose="020B0604030504040204" pitchFamily="34" charset="0"/>
              </a:rPr>
              <a:t>minLength</a:t>
            </a:r>
            <a:r>
              <a:rPr lang="en-US" b="0" i="0" dirty="0">
                <a:solidFill>
                  <a:srgbClr val="333333"/>
                </a:solidFill>
                <a:effectLst/>
                <a:latin typeface="Verdana" panose="020B0604030504040204" pitchFamily="34" charset="0"/>
              </a:rPr>
              <a:t>(</a:t>
            </a:r>
            <a:r>
              <a:rPr lang="en-US" b="0" i="0" dirty="0">
                <a:solidFill>
                  <a:srgbClr val="009999"/>
                </a:solidFill>
                <a:effectLst/>
                <a:latin typeface="Verdana" panose="020B0604030504040204" pitchFamily="34" charset="0"/>
              </a:rPr>
              <a:t>10</a:t>
            </a:r>
            <a:r>
              <a:rPr lang="en-US" b="0" i="0" dirty="0">
                <a:solidFill>
                  <a:srgbClr val="333333"/>
                </a:solidFill>
                <a:effectLst/>
                <a:latin typeface="Verdana" panose="020B0604030504040204" pitchFamily="34" charset="0"/>
              </a:rPr>
              <a:t>)]),</a:t>
            </a:r>
          </a:p>
          <a:p>
            <a:endParaRPr lang="en-US" dirty="0">
              <a:solidFill>
                <a:srgbClr val="333333"/>
              </a:solidFill>
              <a:latin typeface="Verdana" panose="020B0604030504040204" pitchFamily="34" charset="0"/>
            </a:endParaRPr>
          </a:p>
          <a:p>
            <a:r>
              <a:rPr lang="en-US" dirty="0">
                <a:solidFill>
                  <a:srgbClr val="333333"/>
                </a:solidFill>
                <a:latin typeface="Verdana" panose="020B0604030504040204" pitchFamily="34" charset="0"/>
              </a:rPr>
              <a:t>Control Properties</a:t>
            </a:r>
          </a:p>
          <a:p>
            <a:endParaRPr lang="en-US" dirty="0">
              <a:solidFill>
                <a:srgbClr val="333333"/>
              </a:solidFill>
              <a:latin typeface="Verdana" panose="020B0604030504040204" pitchFamily="34" charset="0"/>
            </a:endParaRPr>
          </a:p>
          <a:p>
            <a:r>
              <a:rPr lang="en-US" dirty="0">
                <a:solidFill>
                  <a:srgbClr val="333333"/>
                </a:solidFill>
                <a:latin typeface="Verdana" panose="020B0604030504040204" pitchFamily="34" charset="0"/>
              </a:rPr>
              <a:t>Value</a:t>
            </a:r>
          </a:p>
          <a:p>
            <a:r>
              <a:rPr lang="en-US" dirty="0">
                <a:solidFill>
                  <a:srgbClr val="333333"/>
                </a:solidFill>
                <a:latin typeface="Verdana" panose="020B0604030504040204" pitchFamily="34" charset="0"/>
              </a:rPr>
              <a:t>Status	</a:t>
            </a:r>
          </a:p>
          <a:p>
            <a:r>
              <a:rPr lang="en-US" dirty="0">
                <a:solidFill>
                  <a:srgbClr val="333333"/>
                </a:solidFill>
                <a:latin typeface="Verdana" panose="020B0604030504040204" pitchFamily="34" charset="0"/>
              </a:rPr>
              <a:t>Valid 	A control is valid when </a:t>
            </a:r>
            <a:r>
              <a:rPr lang="en-US" dirty="0">
                <a:solidFill>
                  <a:srgbClr val="C00000"/>
                </a:solidFill>
                <a:latin typeface="Verdana" panose="020B0604030504040204" pitchFamily="34" charset="0"/>
              </a:rPr>
              <a:t>it has passed all the validation checks </a:t>
            </a:r>
            <a:r>
              <a:rPr lang="en-US" dirty="0">
                <a:solidFill>
                  <a:srgbClr val="333333"/>
                </a:solidFill>
                <a:latin typeface="Verdana" panose="020B0604030504040204" pitchFamily="34" charset="0"/>
              </a:rPr>
              <a:t>and is not disabled.</a:t>
            </a:r>
          </a:p>
          <a:p>
            <a:r>
              <a:rPr lang="en-US" dirty="0" err="1">
                <a:solidFill>
                  <a:srgbClr val="333333"/>
                </a:solidFill>
                <a:latin typeface="Verdana" panose="020B0604030504040204" pitchFamily="34" charset="0"/>
              </a:rPr>
              <a:t>InValid</a:t>
            </a:r>
            <a:endParaRPr lang="en-US" dirty="0">
              <a:solidFill>
                <a:srgbClr val="333333"/>
              </a:solidFill>
              <a:latin typeface="Verdana" panose="020B0604030504040204" pitchFamily="34" charset="0"/>
            </a:endParaRPr>
          </a:p>
          <a:p>
            <a:r>
              <a:rPr lang="en-US" dirty="0">
                <a:solidFill>
                  <a:srgbClr val="333333"/>
                </a:solidFill>
                <a:latin typeface="Verdana" panose="020B0604030504040204" pitchFamily="34" charset="0"/>
              </a:rPr>
              <a:t>Disabled</a:t>
            </a:r>
          </a:p>
          <a:p>
            <a:r>
              <a:rPr lang="en-US" dirty="0">
                <a:solidFill>
                  <a:srgbClr val="333333"/>
                </a:solidFill>
                <a:latin typeface="Verdana" panose="020B0604030504040204" pitchFamily="34" charset="0"/>
              </a:rPr>
              <a:t>Pristine		</a:t>
            </a:r>
            <a:r>
              <a:rPr lang="en-US" b="0" i="0" dirty="0">
                <a:solidFill>
                  <a:srgbClr val="000000"/>
                </a:solidFill>
                <a:effectLst/>
                <a:latin typeface="Source Sans Pro" panose="020B0503030403020204" pitchFamily="34" charset="0"/>
              </a:rPr>
              <a:t>Control is pristine if the user has not yet changed the value in the UI.</a:t>
            </a:r>
            <a:endParaRPr lang="en-US" b="0" i="0" dirty="0">
              <a:solidFill>
                <a:srgbClr val="333333"/>
              </a:solidFill>
              <a:effectLst/>
              <a:latin typeface="Verdana" panose="020B0604030504040204" pitchFamily="34" charset="0"/>
            </a:endParaRPr>
          </a:p>
          <a:p>
            <a:r>
              <a:rPr lang="en-US" dirty="0">
                <a:solidFill>
                  <a:srgbClr val="333333"/>
                </a:solidFill>
                <a:latin typeface="Verdana" panose="020B0604030504040204" pitchFamily="34" charset="0"/>
              </a:rPr>
              <a:t>Dirty		</a:t>
            </a:r>
            <a:r>
              <a:rPr lang="en-US" b="0" i="0" dirty="0">
                <a:solidFill>
                  <a:srgbClr val="000000"/>
                </a:solidFill>
                <a:effectLst/>
                <a:latin typeface="Source Sans Pro" panose="020B0503030403020204" pitchFamily="34" charset="0"/>
              </a:rPr>
              <a:t>Control is dirty if the user has changed the value in the UI.</a:t>
            </a:r>
            <a:endParaRPr lang="en-US" dirty="0">
              <a:solidFill>
                <a:srgbClr val="333333"/>
              </a:solidFill>
              <a:latin typeface="Verdana" panose="020B0604030504040204" pitchFamily="34" charset="0"/>
            </a:endParaRPr>
          </a:p>
          <a:p>
            <a:r>
              <a:rPr lang="en-US" dirty="0">
                <a:solidFill>
                  <a:srgbClr val="333333"/>
                </a:solidFill>
                <a:latin typeface="Verdana" panose="020B0604030504040204" pitchFamily="34" charset="0"/>
              </a:rPr>
              <a:t>Touched	A control is marked touched once the user has triggered a blur event on it.</a:t>
            </a:r>
          </a:p>
          <a:p>
            <a:endParaRPr lang="en-US" dirty="0">
              <a:solidFill>
                <a:srgbClr val="333333"/>
              </a:solidFill>
              <a:latin typeface="Verdana" panose="020B0604030504040204" pitchFamily="34" charset="0"/>
            </a:endParaRPr>
          </a:p>
          <a:p>
            <a:r>
              <a:rPr lang="en-US" dirty="0">
                <a:solidFill>
                  <a:srgbClr val="333333"/>
                </a:solidFill>
                <a:latin typeface="Verdana" panose="020B0604030504040204" pitchFamily="34" charset="0"/>
              </a:rPr>
              <a:t>Errors		An object containing any errors generated by failing validation, or null if there 			are no errors.</a:t>
            </a:r>
          </a:p>
        </p:txBody>
      </p:sp>
    </p:spTree>
    <p:extLst>
      <p:ext uri="{BB962C8B-B14F-4D97-AF65-F5344CB8AC3E}">
        <p14:creationId xmlns:p14="http://schemas.microsoft.com/office/powerpoint/2010/main" val="18224181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Reactive Forms – Form Builder</a:t>
            </a:r>
          </a:p>
        </p:txBody>
      </p:sp>
      <p:sp>
        <p:nvSpPr>
          <p:cNvPr id="15" name="TextBox 14">
            <a:extLst>
              <a:ext uri="{FF2B5EF4-FFF2-40B4-BE49-F238E27FC236}">
                <a16:creationId xmlns:a16="http://schemas.microsoft.com/office/drawing/2014/main" id="{8297C32F-4B35-690C-EDA8-CFB299E6BFE5}"/>
              </a:ext>
            </a:extLst>
          </p:cNvPr>
          <p:cNvSpPr txBox="1"/>
          <p:nvPr/>
        </p:nvSpPr>
        <p:spPr>
          <a:xfrm>
            <a:off x="587829" y="1228073"/>
            <a:ext cx="11448661" cy="3046988"/>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4336F4"/>
                </a:solidFill>
              </a:rPr>
              <a:t>The </a:t>
            </a:r>
            <a:r>
              <a:rPr lang="en-US" sz="2400" dirty="0" err="1">
                <a:solidFill>
                  <a:srgbClr val="4336F4"/>
                </a:solidFill>
              </a:rPr>
              <a:t>FormBuilder</a:t>
            </a:r>
            <a:r>
              <a:rPr lang="en-US" sz="2400" dirty="0">
                <a:solidFill>
                  <a:srgbClr val="4336F4"/>
                </a:solidFill>
              </a:rPr>
              <a:t> is the </a:t>
            </a:r>
            <a:r>
              <a:rPr lang="en-US" sz="2400" dirty="0">
                <a:solidFill>
                  <a:srgbClr val="C00000"/>
                </a:solidFill>
              </a:rPr>
              <a:t>helper API </a:t>
            </a:r>
            <a:r>
              <a:rPr lang="en-US" sz="2400" dirty="0">
                <a:solidFill>
                  <a:srgbClr val="4336F4"/>
                </a:solidFill>
              </a:rPr>
              <a:t>to build forms in Angular.  It provides shortcuts to create the instance of the </a:t>
            </a:r>
            <a:r>
              <a:rPr lang="en-US" sz="2400" dirty="0" err="1">
                <a:solidFill>
                  <a:srgbClr val="4336F4"/>
                </a:solidFill>
              </a:rPr>
              <a:t>FormControl</a:t>
            </a:r>
            <a:r>
              <a:rPr lang="en-US" sz="2400" dirty="0">
                <a:solidFill>
                  <a:srgbClr val="4336F4"/>
                </a:solidFill>
              </a:rPr>
              <a:t>, </a:t>
            </a:r>
            <a:r>
              <a:rPr lang="en-US" sz="2400" dirty="0" err="1">
                <a:solidFill>
                  <a:srgbClr val="4336F4"/>
                </a:solidFill>
              </a:rPr>
              <a:t>FormGroup</a:t>
            </a:r>
            <a:r>
              <a:rPr lang="en-US" sz="2400" dirty="0">
                <a:solidFill>
                  <a:srgbClr val="4336F4"/>
                </a:solidFill>
              </a:rPr>
              <a:t> or </a:t>
            </a:r>
            <a:r>
              <a:rPr lang="en-US" sz="2400" dirty="0" err="1">
                <a:solidFill>
                  <a:srgbClr val="4336F4"/>
                </a:solidFill>
              </a:rPr>
              <a:t>FormArray</a:t>
            </a:r>
            <a:r>
              <a:rPr lang="en-US" sz="2400" dirty="0">
                <a:solidFill>
                  <a:srgbClr val="4336F4"/>
                </a:solidFill>
              </a:rPr>
              <a:t>. It reduces the code required to write the complex forms.</a:t>
            </a:r>
          </a:p>
          <a:p>
            <a:pPr marL="285750" indent="-285750">
              <a:buFont typeface="Arial" panose="020B0604020202020204" pitchFamily="34" charset="0"/>
              <a:buChar char="•"/>
            </a:pPr>
            <a:endParaRPr lang="en-US" sz="2400" dirty="0">
              <a:solidFill>
                <a:srgbClr val="4336F4"/>
              </a:solidFill>
            </a:endParaRPr>
          </a:p>
          <a:p>
            <a:pPr algn="l" fontAlgn="base"/>
            <a:r>
              <a:rPr lang="en-IN" sz="2400" dirty="0">
                <a:solidFill>
                  <a:srgbClr val="4336F4"/>
                </a:solidFill>
              </a:rPr>
              <a:t>Import &amp; inject </a:t>
            </a:r>
            <a:r>
              <a:rPr lang="en-IN" sz="2400" dirty="0" err="1">
                <a:solidFill>
                  <a:srgbClr val="4336F4"/>
                </a:solidFill>
              </a:rPr>
              <a:t>FormBuilder</a:t>
            </a:r>
            <a:r>
              <a:rPr lang="en-IN" sz="2400" dirty="0">
                <a:solidFill>
                  <a:srgbClr val="4336F4"/>
                </a:solidFill>
              </a:rPr>
              <a:t> API	</a:t>
            </a:r>
            <a:r>
              <a:rPr lang="en-IN" sz="2400" b="0" i="0" dirty="0">
                <a:solidFill>
                  <a:srgbClr val="008080"/>
                </a:solidFill>
                <a:effectLst/>
                <a:latin typeface="inherit"/>
              </a:rPr>
              <a:t>constructor</a:t>
            </a:r>
            <a:r>
              <a:rPr lang="en-IN" sz="2400" b="0" i="0" dirty="0">
                <a:solidFill>
                  <a:srgbClr val="333333"/>
                </a:solidFill>
                <a:effectLst/>
                <a:latin typeface="inherit"/>
              </a:rPr>
              <a:t>(</a:t>
            </a:r>
            <a:r>
              <a:rPr lang="en-IN" sz="2400" b="0" i="0" dirty="0">
                <a:solidFill>
                  <a:srgbClr val="800080"/>
                </a:solidFill>
                <a:effectLst/>
                <a:latin typeface="inherit"/>
              </a:rPr>
              <a:t>private</a:t>
            </a:r>
            <a:r>
              <a:rPr lang="en-IN" sz="2400" b="0" i="0" dirty="0">
                <a:solidFill>
                  <a:srgbClr val="006FE0"/>
                </a:solidFill>
                <a:effectLst/>
                <a:latin typeface="inherit"/>
              </a:rPr>
              <a:t> </a:t>
            </a:r>
            <a:r>
              <a:rPr lang="en-IN" sz="2400" b="0" i="0" dirty="0" err="1">
                <a:solidFill>
                  <a:srgbClr val="000000"/>
                </a:solidFill>
                <a:effectLst/>
                <a:latin typeface="inherit"/>
              </a:rPr>
              <a:t>formBuilder</a:t>
            </a:r>
            <a:r>
              <a:rPr lang="en-IN" sz="2400" b="0" i="0" dirty="0">
                <a:solidFill>
                  <a:srgbClr val="333333"/>
                </a:solidFill>
                <a:effectLst/>
                <a:latin typeface="inherit"/>
              </a:rPr>
              <a:t>:</a:t>
            </a:r>
            <a:r>
              <a:rPr lang="en-IN" sz="2400" b="0" i="0" dirty="0">
                <a:solidFill>
                  <a:srgbClr val="006FE0"/>
                </a:solidFill>
                <a:effectLst/>
                <a:latin typeface="inherit"/>
              </a:rPr>
              <a:t> </a:t>
            </a:r>
            <a:r>
              <a:rPr lang="en-IN" sz="2400" b="0" i="0" dirty="0" err="1">
                <a:solidFill>
                  <a:srgbClr val="000000"/>
                </a:solidFill>
                <a:effectLst/>
                <a:latin typeface="inherit"/>
              </a:rPr>
              <a:t>FormBuilder</a:t>
            </a:r>
            <a:r>
              <a:rPr lang="en-IN" sz="2400" b="0" i="0" dirty="0">
                <a:solidFill>
                  <a:srgbClr val="333333"/>
                </a:solidFill>
                <a:effectLst/>
                <a:latin typeface="inherit"/>
              </a:rPr>
              <a:t>)</a:t>
            </a:r>
            <a:r>
              <a:rPr lang="en-IN" sz="2400" b="0" i="0" dirty="0">
                <a:solidFill>
                  <a:srgbClr val="006FE0"/>
                </a:solidFill>
                <a:effectLst/>
                <a:latin typeface="inherit"/>
              </a:rPr>
              <a:t> </a:t>
            </a:r>
            <a:r>
              <a:rPr lang="en-IN" sz="2400" b="0" i="0" dirty="0">
                <a:solidFill>
                  <a:srgbClr val="333333"/>
                </a:solidFill>
                <a:effectLst/>
                <a:latin typeface="inherit"/>
              </a:rPr>
              <a:t>{  }</a:t>
            </a:r>
          </a:p>
          <a:p>
            <a:pPr algn="l" fontAlgn="base"/>
            <a:endParaRPr lang="en-IN" sz="2400" dirty="0">
              <a:solidFill>
                <a:srgbClr val="333333"/>
              </a:solidFill>
              <a:latin typeface="inherit"/>
            </a:endParaRPr>
          </a:p>
          <a:p>
            <a:pPr algn="l" fontAlgn="base"/>
            <a:r>
              <a:rPr lang="en-US" sz="2400" b="0" i="0" dirty="0">
                <a:solidFill>
                  <a:srgbClr val="000000"/>
                </a:solidFill>
                <a:effectLst/>
                <a:latin typeface="Verdana" panose="020B0604030504040204" pitchFamily="34" charset="0"/>
              </a:rPr>
              <a:t>Finally, use the group, array &amp; control methods to build the </a:t>
            </a:r>
            <a:r>
              <a:rPr lang="en-US" sz="2400" b="0" i="0" dirty="0" err="1">
                <a:solidFill>
                  <a:srgbClr val="000000"/>
                </a:solidFill>
                <a:effectLst/>
                <a:latin typeface="Verdana" panose="020B0604030504040204" pitchFamily="34" charset="0"/>
              </a:rPr>
              <a:t>FormModel</a:t>
            </a:r>
            <a:endParaRPr lang="en-IN" sz="2400" b="0" i="0" dirty="0">
              <a:solidFill>
                <a:srgbClr val="000000"/>
              </a:solidFill>
              <a:effectLst/>
              <a:latin typeface="Verdana" panose="020B0604030504040204" pitchFamily="34" charset="0"/>
            </a:endParaRPr>
          </a:p>
          <a:p>
            <a:pPr marL="285750" indent="-285750">
              <a:buFont typeface="Arial" panose="020B0604020202020204" pitchFamily="34" charset="0"/>
              <a:buChar char="•"/>
            </a:pPr>
            <a:endParaRPr lang="en-IN" sz="2400" dirty="0">
              <a:solidFill>
                <a:srgbClr val="4336F4"/>
              </a:solidFill>
            </a:endParaRPr>
          </a:p>
        </p:txBody>
      </p:sp>
    </p:spTree>
    <p:extLst>
      <p:ext uri="{BB962C8B-B14F-4D97-AF65-F5344CB8AC3E}">
        <p14:creationId xmlns:p14="http://schemas.microsoft.com/office/powerpoint/2010/main" val="4219794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Reactive Forms – Form Builder</a:t>
            </a:r>
          </a:p>
        </p:txBody>
      </p:sp>
      <p:sp>
        <p:nvSpPr>
          <p:cNvPr id="3" name="TextBox 2">
            <a:extLst>
              <a:ext uri="{FF2B5EF4-FFF2-40B4-BE49-F238E27FC236}">
                <a16:creationId xmlns:a16="http://schemas.microsoft.com/office/drawing/2014/main" id="{94DD1FE5-6BD5-D176-8470-215DD4BC5BC0}"/>
              </a:ext>
            </a:extLst>
          </p:cNvPr>
          <p:cNvSpPr txBox="1"/>
          <p:nvPr/>
        </p:nvSpPr>
        <p:spPr>
          <a:xfrm>
            <a:off x="1520890" y="1305342"/>
            <a:ext cx="10030408" cy="3693319"/>
          </a:xfrm>
          <a:prstGeom prst="rect">
            <a:avLst/>
          </a:prstGeom>
          <a:noFill/>
        </p:spPr>
        <p:txBody>
          <a:bodyPr wrap="square">
            <a:spAutoFit/>
          </a:bodyPr>
          <a:lstStyle/>
          <a:p>
            <a:pPr algn="l" fontAlgn="base"/>
            <a:r>
              <a:rPr lang="en-IN" b="1" i="0" dirty="0" err="1">
                <a:solidFill>
                  <a:srgbClr val="000000"/>
                </a:solidFill>
                <a:effectLst/>
                <a:latin typeface="inherit"/>
              </a:rPr>
              <a:t>this</a:t>
            </a:r>
            <a:r>
              <a:rPr lang="en-IN" b="0" i="0" dirty="0" err="1">
                <a:solidFill>
                  <a:srgbClr val="333333"/>
                </a:solidFill>
                <a:effectLst/>
                <a:latin typeface="inherit"/>
              </a:rPr>
              <a:t>.</a:t>
            </a:r>
            <a:r>
              <a:rPr lang="en-IN" b="0" i="0" dirty="0" err="1">
                <a:solidFill>
                  <a:srgbClr val="000000"/>
                </a:solidFill>
                <a:effectLst/>
                <a:latin typeface="inherit"/>
              </a:rPr>
              <a:t>contactForm</a:t>
            </a:r>
            <a:r>
              <a:rPr lang="en-IN" b="0" i="0" dirty="0">
                <a:solidFill>
                  <a:srgbClr val="006FE0"/>
                </a:solidFill>
                <a:effectLst/>
                <a:latin typeface="inherit"/>
              </a:rPr>
              <a:t> </a:t>
            </a:r>
            <a:r>
              <a:rPr lang="en-IN" b="0" i="0" dirty="0">
                <a:solidFill>
                  <a:srgbClr val="000000"/>
                </a:solidFill>
                <a:effectLst/>
                <a:latin typeface="Verdana" panose="020B0604030504040204" pitchFamily="34" charset="0"/>
              </a:rPr>
              <a:t>=</a:t>
            </a:r>
            <a:r>
              <a:rPr lang="en-IN" b="0" i="0" dirty="0">
                <a:solidFill>
                  <a:srgbClr val="006FE0"/>
                </a:solidFill>
                <a:effectLst/>
                <a:latin typeface="inherit"/>
              </a:rPr>
              <a:t> </a:t>
            </a:r>
            <a:r>
              <a:rPr lang="en-IN" b="1" i="0" dirty="0" err="1">
                <a:solidFill>
                  <a:srgbClr val="000000"/>
                </a:solidFill>
                <a:effectLst/>
                <a:latin typeface="inherit"/>
              </a:rPr>
              <a:t>this</a:t>
            </a:r>
            <a:r>
              <a:rPr lang="en-IN" b="0" i="0" dirty="0" err="1">
                <a:solidFill>
                  <a:srgbClr val="333333"/>
                </a:solidFill>
                <a:effectLst/>
                <a:latin typeface="inherit"/>
              </a:rPr>
              <a:t>.</a:t>
            </a:r>
            <a:r>
              <a:rPr lang="en-IN" b="0" i="0" dirty="0" err="1">
                <a:solidFill>
                  <a:srgbClr val="000000"/>
                </a:solidFill>
                <a:effectLst/>
                <a:latin typeface="inherit"/>
              </a:rPr>
              <a:t>formBuilder</a:t>
            </a:r>
            <a:r>
              <a:rPr lang="en-IN" b="0" i="0" dirty="0" err="1">
                <a:solidFill>
                  <a:srgbClr val="333333"/>
                </a:solidFill>
                <a:effectLst/>
                <a:latin typeface="inherit"/>
              </a:rPr>
              <a:t>.</a:t>
            </a:r>
            <a:r>
              <a:rPr lang="en-IN" b="0" i="0" dirty="0" err="1">
                <a:solidFill>
                  <a:srgbClr val="008080"/>
                </a:solidFill>
                <a:effectLst/>
                <a:latin typeface="inherit"/>
              </a:rPr>
              <a:t>group</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firstname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8080"/>
                </a:solidFill>
                <a:effectLst/>
                <a:latin typeface="inherit"/>
              </a:rPr>
              <a:t>minLength</a:t>
            </a:r>
            <a:r>
              <a:rPr lang="en-IN" b="0" i="0" dirty="0">
                <a:solidFill>
                  <a:srgbClr val="333333"/>
                </a:solidFill>
                <a:effectLst/>
                <a:latin typeface="inherit"/>
              </a:rPr>
              <a:t>(</a:t>
            </a:r>
            <a:r>
              <a:rPr lang="en-IN" b="0" i="0" dirty="0">
                <a:solidFill>
                  <a:srgbClr val="009999"/>
                </a:solidFill>
                <a:effectLst/>
                <a:latin typeface="inherit"/>
              </a:rPr>
              <a:t>10</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lastname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8080"/>
                </a:solidFill>
                <a:effectLst/>
                <a:latin typeface="inherit"/>
              </a:rPr>
              <a:t>maxLength</a:t>
            </a:r>
            <a:r>
              <a:rPr lang="en-IN" b="0" i="0" dirty="0">
                <a:solidFill>
                  <a:srgbClr val="333333"/>
                </a:solidFill>
                <a:effectLst/>
                <a:latin typeface="inherit"/>
              </a:rPr>
              <a:t>(</a:t>
            </a:r>
            <a:r>
              <a:rPr lang="en-IN" b="0" i="0" dirty="0">
                <a:solidFill>
                  <a:srgbClr val="009999"/>
                </a:solidFill>
                <a:effectLst/>
                <a:latin typeface="inherit"/>
              </a:rPr>
              <a:t>15</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8080"/>
                </a:solidFill>
                <a:effectLst/>
                <a:latin typeface="inherit"/>
              </a:rPr>
              <a:t>pattern</a:t>
            </a:r>
            <a:r>
              <a:rPr lang="en-IN" b="0" i="0" dirty="0">
                <a:solidFill>
                  <a:srgbClr val="333333"/>
                </a:solidFill>
                <a:effectLst/>
                <a:latin typeface="inherit"/>
              </a:rPr>
              <a:t>(</a:t>
            </a:r>
            <a:r>
              <a:rPr lang="en-IN" b="0" i="0" dirty="0">
                <a:solidFill>
                  <a:srgbClr val="DD1144"/>
                </a:solidFill>
                <a:effectLst/>
                <a:latin typeface="inherit"/>
              </a:rPr>
              <a:t>"^[a-</a:t>
            </a:r>
            <a:r>
              <a:rPr lang="en-IN" b="0" i="0" dirty="0" err="1">
                <a:solidFill>
                  <a:srgbClr val="DD1144"/>
                </a:solidFill>
                <a:effectLst/>
                <a:latin typeface="inherit"/>
              </a:rPr>
              <a:t>zA</a:t>
            </a:r>
            <a:r>
              <a:rPr lang="en-IN" b="0" i="0" dirty="0">
                <a:solidFill>
                  <a:srgbClr val="DD1144"/>
                </a:solidFill>
                <a:effectLst/>
                <a:latin typeface="inherit"/>
              </a:rPr>
              <a:t>-Z]+$"</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email</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r>
              <a:rPr lang="en-IN" b="0" i="0" dirty="0">
                <a:solidFill>
                  <a:srgbClr val="006FE0"/>
                </a:solidFill>
                <a:effectLst/>
                <a:latin typeface="inherit"/>
              </a:rPr>
              <a:t> </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email</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gender</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isMarried</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country</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address</a:t>
            </a:r>
            <a:r>
              <a:rPr lang="en-IN" b="0" i="0" dirty="0">
                <a:solidFill>
                  <a:srgbClr val="333333"/>
                </a:solidFill>
                <a:effectLst/>
                <a:latin typeface="inherit"/>
              </a:rPr>
              <a:t>:</a:t>
            </a:r>
            <a:r>
              <a:rPr lang="en-IN" b="0" i="0" dirty="0">
                <a:solidFill>
                  <a:srgbClr val="006FE0"/>
                </a:solidFill>
                <a:effectLst/>
                <a:latin typeface="inherit"/>
              </a:rPr>
              <a:t> </a:t>
            </a:r>
            <a:r>
              <a:rPr lang="en-IN" b="1" i="0" dirty="0" err="1">
                <a:solidFill>
                  <a:srgbClr val="000000"/>
                </a:solidFill>
                <a:effectLst/>
                <a:latin typeface="inherit"/>
              </a:rPr>
              <a:t>this</a:t>
            </a:r>
            <a:r>
              <a:rPr lang="en-IN" b="0" i="0" dirty="0" err="1">
                <a:solidFill>
                  <a:srgbClr val="333333"/>
                </a:solidFill>
                <a:effectLst/>
                <a:latin typeface="inherit"/>
              </a:rPr>
              <a:t>.</a:t>
            </a:r>
            <a:r>
              <a:rPr lang="en-IN" b="0" i="0" dirty="0" err="1">
                <a:solidFill>
                  <a:srgbClr val="000000"/>
                </a:solidFill>
                <a:effectLst/>
                <a:latin typeface="inherit"/>
              </a:rPr>
              <a:t>formBuilder</a:t>
            </a:r>
            <a:r>
              <a:rPr lang="en-IN" b="0" i="0" dirty="0" err="1">
                <a:solidFill>
                  <a:srgbClr val="333333"/>
                </a:solidFill>
                <a:effectLst/>
                <a:latin typeface="inherit"/>
              </a:rPr>
              <a:t>.</a:t>
            </a:r>
            <a:r>
              <a:rPr lang="en-IN" b="0" i="0" dirty="0" err="1">
                <a:solidFill>
                  <a:srgbClr val="008080"/>
                </a:solidFill>
                <a:effectLst/>
                <a:latin typeface="inherit"/>
              </a:rPr>
              <a:t>group</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city</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000000"/>
                </a:solidFill>
                <a:effectLst/>
                <a:latin typeface="inherit"/>
              </a:rPr>
              <a:t>street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err="1">
                <a:solidFill>
                  <a:srgbClr val="000000"/>
                </a:solidFill>
                <a:effectLst/>
                <a:latin typeface="inherit"/>
              </a:rPr>
              <a:t>pincode</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a:solidFill>
                  <a:srgbClr val="DD1144"/>
                </a:solidFill>
                <a:effectLst/>
                <a:latin typeface="inherit"/>
              </a:rPr>
              <a:t>''</a:t>
            </a:r>
            <a:r>
              <a:rPr lang="en-IN" b="0" i="0" dirty="0">
                <a:solidFill>
                  <a:srgbClr val="333333"/>
                </a:solidFill>
                <a:effectLst/>
                <a:latin typeface="inherit"/>
              </a:rPr>
              <a:t>,</a:t>
            </a:r>
            <a:r>
              <a:rPr lang="en-IN" b="0" i="0" dirty="0">
                <a:solidFill>
                  <a:srgbClr val="006FE0"/>
                </a:solidFill>
                <a:effectLst/>
                <a:latin typeface="inherit"/>
              </a:rPr>
              <a:t> </a:t>
            </a:r>
            <a:r>
              <a:rPr lang="en-IN" b="0" i="0" dirty="0">
                <a:solidFill>
                  <a:srgbClr val="333333"/>
                </a:solidFill>
                <a:effectLst/>
                <a:latin typeface="inherit"/>
              </a:rPr>
              <a:t>[</a:t>
            </a:r>
            <a:r>
              <a:rPr lang="en-IN" b="0" i="0" dirty="0" err="1">
                <a:solidFill>
                  <a:srgbClr val="000000"/>
                </a:solidFill>
                <a:effectLst/>
                <a:latin typeface="inherit"/>
              </a:rPr>
              <a:t>Validators</a:t>
            </a:r>
            <a:r>
              <a:rPr lang="en-IN" b="0" i="0" dirty="0" err="1">
                <a:solidFill>
                  <a:srgbClr val="333333"/>
                </a:solidFill>
                <a:effectLst/>
                <a:latin typeface="inherit"/>
              </a:rPr>
              <a:t>.</a:t>
            </a:r>
            <a:r>
              <a:rPr lang="en-IN" b="0" i="0" dirty="0" err="1">
                <a:solidFill>
                  <a:srgbClr val="000000"/>
                </a:solidFill>
                <a:effectLst/>
                <a:latin typeface="inherit"/>
              </a:rPr>
              <a:t>required</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a:p>
            <a:pPr algn="l" fontAlgn="base"/>
            <a:r>
              <a:rPr lang="en-IN" b="0" i="0" dirty="0">
                <a:solidFill>
                  <a:srgbClr val="006FE0"/>
                </a:solidFill>
                <a:effectLst/>
                <a:latin typeface="inherit"/>
              </a:rPr>
              <a:t>    </a:t>
            </a:r>
            <a:r>
              <a:rPr lang="en-IN" b="0" i="0" dirty="0">
                <a:solidFill>
                  <a:srgbClr val="333333"/>
                </a:solidFill>
                <a:effectLst/>
                <a:latin typeface="inherit"/>
              </a:rPr>
              <a:t>});</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102798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11625E-4D17-D399-A34B-28006CE1B58C}"/>
              </a:ext>
            </a:extLst>
          </p:cNvPr>
          <p:cNvSpPr txBox="1"/>
          <p:nvPr/>
        </p:nvSpPr>
        <p:spPr>
          <a:xfrm>
            <a:off x="195943" y="127910"/>
            <a:ext cx="7858709" cy="461665"/>
          </a:xfrm>
          <a:prstGeom prst="rect">
            <a:avLst/>
          </a:prstGeom>
          <a:noFill/>
        </p:spPr>
        <p:txBody>
          <a:bodyPr wrap="square">
            <a:spAutoFit/>
          </a:bodyPr>
          <a:lstStyle/>
          <a:p>
            <a:pPr algn="l"/>
            <a:r>
              <a:rPr lang="en-IN" sz="2400" b="1" i="0" dirty="0">
                <a:solidFill>
                  <a:srgbClr val="FF0000"/>
                </a:solidFill>
                <a:effectLst/>
                <a:latin typeface="Consolas" panose="020B0609020204030204" pitchFamily="49" charset="0"/>
              </a:rPr>
              <a:t>Form Array Vs. Form Group</a:t>
            </a:r>
          </a:p>
        </p:txBody>
      </p:sp>
      <p:sp>
        <p:nvSpPr>
          <p:cNvPr id="3" name="TextBox 2">
            <a:extLst>
              <a:ext uri="{FF2B5EF4-FFF2-40B4-BE49-F238E27FC236}">
                <a16:creationId xmlns:a16="http://schemas.microsoft.com/office/drawing/2014/main" id="{94DD1FE5-6BD5-D176-8470-215DD4BC5BC0}"/>
              </a:ext>
            </a:extLst>
          </p:cNvPr>
          <p:cNvSpPr txBox="1"/>
          <p:nvPr/>
        </p:nvSpPr>
        <p:spPr>
          <a:xfrm>
            <a:off x="394996" y="978771"/>
            <a:ext cx="11140751" cy="2585323"/>
          </a:xfrm>
          <a:prstGeom prst="rect">
            <a:avLst/>
          </a:prstGeom>
          <a:noFill/>
        </p:spPr>
        <p:txBody>
          <a:bodyPr wrap="square">
            <a:spAutoFit/>
          </a:bodyPr>
          <a:lstStyle/>
          <a:p>
            <a:pPr algn="l" fontAlgn="base"/>
            <a:r>
              <a:rPr lang="en-US" b="0" i="0" dirty="0">
                <a:solidFill>
                  <a:srgbClr val="000000"/>
                </a:solidFill>
                <a:effectLst/>
                <a:latin typeface="Verdana" panose="020B0604030504040204" pitchFamily="34" charset="0"/>
              </a:rPr>
              <a:t>The </a:t>
            </a:r>
            <a:r>
              <a:rPr lang="en-US" b="0" i="0" dirty="0" err="1">
                <a:solidFill>
                  <a:srgbClr val="000000"/>
                </a:solidFill>
                <a:effectLst/>
                <a:latin typeface="Verdana" panose="020B0604030504040204" pitchFamily="34" charset="0"/>
              </a:rPr>
              <a:t>FormArray</a:t>
            </a:r>
            <a:r>
              <a:rPr lang="en-US" b="0" i="0" dirty="0">
                <a:solidFill>
                  <a:srgbClr val="000000"/>
                </a:solidFill>
                <a:effectLst/>
                <a:latin typeface="Verdana" panose="020B0604030504040204" pitchFamily="34" charset="0"/>
              </a:rPr>
              <a:t> is a way to manage the </a:t>
            </a:r>
            <a:r>
              <a:rPr lang="en-US" b="0" i="0" dirty="0">
                <a:solidFill>
                  <a:srgbClr val="C00000"/>
                </a:solidFill>
                <a:effectLst/>
                <a:latin typeface="Verdana" panose="020B0604030504040204" pitchFamily="34" charset="0"/>
              </a:rPr>
              <a:t>collection of Form Controls in Angular</a:t>
            </a:r>
            <a:r>
              <a:rPr lang="en-US" b="0" i="0" dirty="0">
                <a:solidFill>
                  <a:srgbClr val="000000"/>
                </a:solidFill>
                <a:effectLst/>
                <a:latin typeface="Verdana" panose="020B0604030504040204" pitchFamily="34" charset="0"/>
              </a:rPr>
              <a:t>. The controls can be a </a:t>
            </a:r>
            <a:r>
              <a:rPr lang="en-US" b="0" i="0" dirty="0" err="1">
                <a:solidFill>
                  <a:srgbClr val="000000"/>
                </a:solidFill>
                <a:effectLst/>
                <a:latin typeface="Verdana" panose="020B0604030504040204" pitchFamily="34" charset="0"/>
              </a:rPr>
              <a:t>FormGroup</a:t>
            </a:r>
            <a:r>
              <a:rPr lang="en-US" b="0" i="0" dirty="0">
                <a:solidFill>
                  <a:srgbClr val="000000"/>
                </a:solidFill>
                <a:effectLst/>
                <a:latin typeface="Verdana" panose="020B0604030504040204" pitchFamily="34" charset="0"/>
              </a:rPr>
              <a:t>, </a:t>
            </a:r>
            <a:r>
              <a:rPr lang="en-US" b="0" i="0" dirty="0" err="1">
                <a:solidFill>
                  <a:srgbClr val="000000"/>
                </a:solidFill>
                <a:effectLst/>
                <a:latin typeface="Verdana" panose="020B0604030504040204" pitchFamily="34" charset="0"/>
              </a:rPr>
              <a:t>FormControl</a:t>
            </a:r>
            <a:r>
              <a:rPr lang="en-US" b="0" i="0" dirty="0">
                <a:solidFill>
                  <a:srgbClr val="000000"/>
                </a:solidFill>
                <a:effectLst/>
                <a:latin typeface="Verdana" panose="020B0604030504040204" pitchFamily="34" charset="0"/>
              </a:rPr>
              <a:t>, or another </a:t>
            </a:r>
            <a:r>
              <a:rPr lang="en-US" b="0" i="0" dirty="0" err="1">
                <a:solidFill>
                  <a:srgbClr val="000000"/>
                </a:solidFill>
                <a:effectLst/>
                <a:latin typeface="Verdana" panose="020B0604030504040204" pitchFamily="34" charset="0"/>
              </a:rPr>
              <a:t>FormArray</a:t>
            </a:r>
            <a:r>
              <a:rPr lang="en-US" b="0" i="0" dirty="0">
                <a:solidFill>
                  <a:srgbClr val="000000"/>
                </a:solidFill>
                <a:effectLst/>
                <a:latin typeface="Verdana" panose="020B0604030504040204" pitchFamily="34" charset="0"/>
              </a:rPr>
              <a:t>.</a:t>
            </a:r>
          </a:p>
          <a:p>
            <a:pPr algn="l" fontAlgn="base"/>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We can group Form Controls in Angular forms in two ways. One is using the </a:t>
            </a:r>
            <a:r>
              <a:rPr lang="en-US" b="0" i="0" dirty="0" err="1">
                <a:solidFill>
                  <a:srgbClr val="000000"/>
                </a:solidFill>
                <a:effectLst/>
                <a:latin typeface="Verdana" panose="020B0604030504040204" pitchFamily="34" charset="0"/>
              </a:rPr>
              <a:t>FormGroup</a:t>
            </a:r>
            <a:r>
              <a:rPr lang="en-US" b="0" i="0" dirty="0">
                <a:solidFill>
                  <a:srgbClr val="000000"/>
                </a:solidFill>
                <a:effectLst/>
                <a:latin typeface="Verdana" panose="020B0604030504040204" pitchFamily="34" charset="0"/>
              </a:rPr>
              <a:t> and the other one is </a:t>
            </a:r>
            <a:r>
              <a:rPr lang="en-US" b="0" i="0" dirty="0" err="1">
                <a:solidFill>
                  <a:srgbClr val="000000"/>
                </a:solidFill>
                <a:effectLst/>
                <a:latin typeface="Verdana" panose="020B0604030504040204" pitchFamily="34" charset="0"/>
              </a:rPr>
              <a:t>FormArray</a:t>
            </a:r>
            <a:r>
              <a:rPr lang="en-US" b="0" i="0" dirty="0">
                <a:solidFill>
                  <a:srgbClr val="000000"/>
                </a:solidFill>
                <a:effectLst/>
                <a:latin typeface="Verdana" panose="020B0604030504040204" pitchFamily="34" charset="0"/>
              </a:rPr>
              <a:t>. The difference is how they implement it.</a:t>
            </a:r>
            <a:r>
              <a:rPr lang="en-US" b="0" i="0" dirty="0">
                <a:solidFill>
                  <a:srgbClr val="C00000"/>
                </a:solidFill>
                <a:effectLst/>
                <a:latin typeface="Verdana" panose="020B0604030504040204" pitchFamily="34" charset="0"/>
              </a:rPr>
              <a:t> In </a:t>
            </a:r>
            <a:r>
              <a:rPr lang="en-US" b="0" i="0" dirty="0" err="1">
                <a:solidFill>
                  <a:srgbClr val="C00000"/>
                </a:solidFill>
                <a:effectLst/>
                <a:latin typeface="Verdana" panose="020B0604030504040204" pitchFamily="34" charset="0"/>
              </a:rPr>
              <a:t>FormGroup</a:t>
            </a:r>
            <a:r>
              <a:rPr lang="en-US" b="0" i="0" dirty="0">
                <a:solidFill>
                  <a:srgbClr val="C00000"/>
                </a:solidFill>
                <a:effectLst/>
                <a:latin typeface="Verdana" panose="020B0604030504040204" pitchFamily="34" charset="0"/>
              </a:rPr>
              <a:t> controls becomes a property of the </a:t>
            </a:r>
            <a:r>
              <a:rPr lang="en-US" b="0" i="0" dirty="0" err="1">
                <a:solidFill>
                  <a:srgbClr val="C00000"/>
                </a:solidFill>
                <a:effectLst/>
                <a:latin typeface="Verdana" panose="020B0604030504040204" pitchFamily="34" charset="0"/>
              </a:rPr>
              <a:t>FormGroup</a:t>
            </a:r>
            <a:r>
              <a:rPr lang="en-US" b="0" i="0" dirty="0">
                <a:solidFill>
                  <a:srgbClr val="C00000"/>
                </a:solidFill>
                <a:effectLst/>
                <a:latin typeface="Verdana" panose="020B0604030504040204" pitchFamily="34" charset="0"/>
              </a:rPr>
              <a:t>. Each control is represented as key-value pair. While in </a:t>
            </a:r>
            <a:r>
              <a:rPr lang="en-US" b="0" i="0" dirty="0" err="1">
                <a:solidFill>
                  <a:srgbClr val="C00000"/>
                </a:solidFill>
                <a:effectLst/>
                <a:latin typeface="Verdana" panose="020B0604030504040204" pitchFamily="34" charset="0"/>
              </a:rPr>
              <a:t>FormArray</a:t>
            </a:r>
            <a:r>
              <a:rPr lang="en-US" b="0" i="0" dirty="0">
                <a:solidFill>
                  <a:srgbClr val="C00000"/>
                </a:solidFill>
                <a:effectLst/>
                <a:latin typeface="Verdana" panose="020B0604030504040204" pitchFamily="34" charset="0"/>
              </a:rPr>
              <a:t>, the controls become part of an array</a:t>
            </a:r>
          </a:p>
          <a:p>
            <a:pPr algn="l" fontAlgn="base"/>
            <a:endParaRPr lang="en-US" b="0" i="0" dirty="0">
              <a:solidFill>
                <a:srgbClr val="000000"/>
              </a:solidFill>
              <a:effectLst/>
              <a:latin typeface="Verdana" panose="020B0604030504040204" pitchFamily="34" charset="0"/>
            </a:endParaRPr>
          </a:p>
          <a:p>
            <a:pPr algn="l" fontAlgn="base"/>
            <a:r>
              <a:rPr lang="en-US" b="0" i="0" dirty="0">
                <a:solidFill>
                  <a:srgbClr val="000000"/>
                </a:solidFill>
                <a:effectLst/>
                <a:latin typeface="Verdana" panose="020B0604030504040204" pitchFamily="34" charset="0"/>
              </a:rPr>
              <a:t>Because it is implemented as an Array, it makes it easier dynamically add controls</a:t>
            </a:r>
            <a:endParaRPr lang="en-IN"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5025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564A1B-823C-47E8-949E-8174E56C8DBA}"/>
              </a:ext>
            </a:extLst>
          </p:cNvPr>
          <p:cNvSpPr/>
          <p:nvPr/>
        </p:nvSpPr>
        <p:spPr>
          <a:xfrm>
            <a:off x="346289" y="359372"/>
            <a:ext cx="4710902" cy="430887"/>
          </a:xfrm>
          <a:prstGeom prst="rect">
            <a:avLst/>
          </a:prstGeom>
        </p:spPr>
        <p:txBody>
          <a:bodyPr wrap="square" lIns="0" tIns="0" rIns="0" bIns="0" anchor="b">
            <a:spAutoFit/>
          </a:bodyPr>
          <a:lstStyle/>
          <a:p>
            <a:pPr>
              <a:defRPr/>
            </a:pPr>
            <a:r>
              <a:rPr lang="en-US" sz="2800" b="1" kern="0" spc="-100" dirty="0">
                <a:solidFill>
                  <a:schemeClr val="bg1">
                    <a:lumMod val="95000"/>
                    <a:lumOff val="5000"/>
                  </a:schemeClr>
                </a:solidFill>
                <a:latin typeface="Arial" panose="020B0604020202020204" pitchFamily="34" charset="0"/>
              </a:rPr>
              <a:t>Who uses Angular ?</a:t>
            </a:r>
            <a:endParaRPr lang="fr-FR" sz="2800" b="1" kern="0" spc="-100" dirty="0">
              <a:solidFill>
                <a:schemeClr val="bg1">
                  <a:lumMod val="95000"/>
                  <a:lumOff val="5000"/>
                </a:schemeClr>
              </a:solidFill>
              <a:latin typeface="Arial" panose="020B0604020202020204" pitchFamily="34" charset="0"/>
            </a:endParaRPr>
          </a:p>
        </p:txBody>
      </p:sp>
      <p:sp>
        <p:nvSpPr>
          <p:cNvPr id="6" name="TextBox 5">
            <a:extLst>
              <a:ext uri="{FF2B5EF4-FFF2-40B4-BE49-F238E27FC236}">
                <a16:creationId xmlns:a16="http://schemas.microsoft.com/office/drawing/2014/main" id="{DC8A35E4-6D8E-BB3C-F87E-9A33F5A94980}"/>
              </a:ext>
            </a:extLst>
          </p:cNvPr>
          <p:cNvSpPr txBox="1"/>
          <p:nvPr/>
        </p:nvSpPr>
        <p:spPr>
          <a:xfrm>
            <a:off x="346289" y="1556782"/>
            <a:ext cx="11566320" cy="1200329"/>
          </a:xfrm>
          <a:prstGeom prst="rect">
            <a:avLst/>
          </a:prstGeom>
          <a:noFill/>
        </p:spPr>
        <p:txBody>
          <a:bodyPr wrap="square">
            <a:spAutoFit/>
          </a:bodyPr>
          <a:lstStyle/>
          <a:p>
            <a:pPr marL="285750" indent="-285750">
              <a:buFont typeface="Arial" panose="020B0604020202020204" pitchFamily="34" charset="0"/>
              <a:buChar char="•"/>
            </a:pPr>
            <a:r>
              <a:rPr lang="en-US" sz="2400" dirty="0">
                <a:solidFill>
                  <a:srgbClr val="002060"/>
                </a:solidFill>
                <a:latin typeface="Work Sans" pitchFamily="2" charset="0"/>
              </a:rPr>
              <a:t>Many companies use Angular for their websites and web applications. The website  </a:t>
            </a:r>
            <a:r>
              <a:rPr lang="en-US" sz="2400" b="1" dirty="0">
                <a:solidFill>
                  <a:srgbClr val="002060"/>
                </a:solidFill>
                <a:latin typeface="Work Sans" pitchFamily="2" charset="0"/>
              </a:rPr>
              <a:t>https://www.madewithangular.com</a:t>
            </a:r>
            <a:r>
              <a:rPr lang="en-US" sz="2400" dirty="0">
                <a:solidFill>
                  <a:srgbClr val="002060"/>
                </a:solidFill>
                <a:latin typeface="Work Sans" pitchFamily="2" charset="0"/>
              </a:rPr>
              <a:t> contains an extensive list of those companies, including some popular ones.</a:t>
            </a:r>
            <a:endParaRPr lang="en-IN" sz="2400" dirty="0">
              <a:solidFill>
                <a:srgbClr val="002060"/>
              </a:solidFill>
              <a:latin typeface="Work Sans" pitchFamily="2" charset="0"/>
            </a:endParaRPr>
          </a:p>
        </p:txBody>
      </p:sp>
    </p:spTree>
    <p:extLst>
      <p:ext uri="{BB962C8B-B14F-4D97-AF65-F5344CB8AC3E}">
        <p14:creationId xmlns:p14="http://schemas.microsoft.com/office/powerpoint/2010/main" val="3624715716"/>
      </p:ext>
    </p:extLst>
  </p:cSld>
  <p:clrMapOvr>
    <a:masterClrMapping/>
  </p:clrMapOvr>
  <p:transition>
    <p:fade/>
  </p:transition>
</p:sld>
</file>

<file path=ppt/theme/theme1.xml><?xml version="1.0" encoding="utf-8"?>
<a:theme xmlns:a="http://schemas.openxmlformats.org/drawingml/2006/main" name="WHITE">
  <a:themeElements>
    <a:clrScheme name="Custom 105">
      <a:dk1>
        <a:srgbClr val="FFFFFF"/>
      </a:dk1>
      <a:lt1>
        <a:srgbClr val="000000"/>
      </a:lt1>
      <a:dk2>
        <a:srgbClr val="FFFFFF"/>
      </a:dk2>
      <a:lt2>
        <a:srgbClr val="000000"/>
      </a:lt2>
      <a:accent1>
        <a:srgbClr val="4336F4"/>
      </a:accent1>
      <a:accent2>
        <a:srgbClr val="4336F4"/>
      </a:accent2>
      <a:accent3>
        <a:srgbClr val="4336F4"/>
      </a:accent3>
      <a:accent4>
        <a:srgbClr val="4336F4"/>
      </a:accent4>
      <a:accent5>
        <a:srgbClr val="4336F4"/>
      </a:accent5>
      <a:accent6>
        <a:srgbClr val="4336F4"/>
      </a:accent6>
      <a:hlink>
        <a:srgbClr val="4336F4"/>
      </a:hlink>
      <a:folHlink>
        <a:srgbClr val="4336F4"/>
      </a:folHlink>
    </a:clrScheme>
    <a:fontScheme name="Custom 7">
      <a:majorFont>
        <a:latin typeface="Inter Semi Bold"/>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26885</TotalTime>
  <Words>8393</Words>
  <Application>Microsoft Office PowerPoint</Application>
  <PresentationFormat>Widescreen</PresentationFormat>
  <Paragraphs>794</Paragraphs>
  <Slides>85</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85</vt:i4>
      </vt:variant>
    </vt:vector>
  </HeadingPairs>
  <TitlesOfParts>
    <vt:vector size="96" baseType="lpstr">
      <vt:lpstr>Arial</vt:lpstr>
      <vt:lpstr>Consolas</vt:lpstr>
      <vt:lpstr>Droid Serif</vt:lpstr>
      <vt:lpstr>inherit</vt:lpstr>
      <vt:lpstr>Montserrat</vt:lpstr>
      <vt:lpstr>Roboto</vt:lpstr>
      <vt:lpstr>Roboto Slab</vt:lpstr>
      <vt:lpstr>Source Sans Pro</vt:lpstr>
      <vt:lpstr>Verdana</vt:lpstr>
      <vt:lpstr>Work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Slidor - Selfone</dc:title>
  <dc:creator>Slidor</dc:creator>
  <cp:keywords>selfone</cp:keywords>
  <cp:lastModifiedBy>Amol Patil</cp:lastModifiedBy>
  <cp:revision>560</cp:revision>
  <dcterms:created xsi:type="dcterms:W3CDTF">2019-03-28T09:08:51Z</dcterms:created>
  <dcterms:modified xsi:type="dcterms:W3CDTF">2024-02-01T12:40:46Z</dcterms:modified>
</cp:coreProperties>
</file>