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68"/>
  </p:notesMasterIdLst>
  <p:sldIdLst>
    <p:sldId id="358" r:id="rId2"/>
    <p:sldId id="347" r:id="rId3"/>
    <p:sldId id="386" r:id="rId4"/>
    <p:sldId id="394" r:id="rId5"/>
    <p:sldId id="640" r:id="rId6"/>
    <p:sldId id="749" r:id="rId7"/>
    <p:sldId id="750" r:id="rId8"/>
    <p:sldId id="751" r:id="rId9"/>
    <p:sldId id="752" r:id="rId10"/>
    <p:sldId id="459" r:id="rId11"/>
    <p:sldId id="460" r:id="rId12"/>
    <p:sldId id="461" r:id="rId13"/>
    <p:sldId id="753" r:id="rId14"/>
    <p:sldId id="754" r:id="rId15"/>
    <p:sldId id="755" r:id="rId16"/>
    <p:sldId id="465" r:id="rId17"/>
    <p:sldId id="384" r:id="rId18"/>
    <p:sldId id="466" r:id="rId19"/>
    <p:sldId id="337" r:id="rId20"/>
    <p:sldId id="727" r:id="rId21"/>
    <p:sldId id="744" r:id="rId22"/>
    <p:sldId id="400" r:id="rId23"/>
    <p:sldId id="719" r:id="rId24"/>
    <p:sldId id="745" r:id="rId25"/>
    <p:sldId id="717" r:id="rId26"/>
    <p:sldId id="401" r:id="rId27"/>
    <p:sldId id="376" r:id="rId28"/>
    <p:sldId id="649" r:id="rId29"/>
    <p:sldId id="648" r:id="rId30"/>
    <p:sldId id="651" r:id="rId31"/>
    <p:sldId id="726" r:id="rId32"/>
    <p:sldId id="757" r:id="rId33"/>
    <p:sldId id="725" r:id="rId34"/>
    <p:sldId id="652" r:id="rId35"/>
    <p:sldId id="399" r:id="rId36"/>
    <p:sldId id="653" r:id="rId37"/>
    <p:sldId id="736" r:id="rId38"/>
    <p:sldId id="746" r:id="rId39"/>
    <p:sldId id="720" r:id="rId40"/>
    <p:sldId id="737" r:id="rId41"/>
    <p:sldId id="738" r:id="rId42"/>
    <p:sldId id="721" r:id="rId43"/>
    <p:sldId id="508" r:id="rId44"/>
    <p:sldId id="718" r:id="rId45"/>
    <p:sldId id="654" r:id="rId46"/>
    <p:sldId id="655" r:id="rId47"/>
    <p:sldId id="756" r:id="rId48"/>
    <p:sldId id="656" r:id="rId49"/>
    <p:sldId id="658" r:id="rId50"/>
    <p:sldId id="659" r:id="rId51"/>
    <p:sldId id="728" r:id="rId52"/>
    <p:sldId id="722" r:id="rId53"/>
    <p:sldId id="660" r:id="rId54"/>
    <p:sldId id="723" r:id="rId55"/>
    <p:sldId id="661" r:id="rId56"/>
    <p:sldId id="662" r:id="rId57"/>
    <p:sldId id="663" r:id="rId58"/>
    <p:sldId id="664" r:id="rId59"/>
    <p:sldId id="724" r:id="rId60"/>
    <p:sldId id="665" r:id="rId61"/>
    <p:sldId id="666" r:id="rId62"/>
    <p:sldId id="758" r:id="rId63"/>
    <p:sldId id="759" r:id="rId64"/>
    <p:sldId id="760" r:id="rId65"/>
    <p:sldId id="761" r:id="rId66"/>
    <p:sldId id="667" r:id="rId6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ts" id="{DB4EE011-F8CE-49EE-AADD-7C902F8BBF21}">
          <p14:sldIdLst>
            <p14:sldId id="358"/>
          </p14:sldIdLst>
        </p14:section>
        <p14:section name="Cover Slide" id="{EAEED41A-DC41-4E7A-B794-83819DBB3E5D}">
          <p14:sldIdLst/>
        </p14:section>
        <p14:section name="Images Slides" id="{C5428DC1-19CF-4922-B5F4-450CFD13C505}">
          <p14:sldIdLst>
            <p14:sldId id="347"/>
            <p14:sldId id="386"/>
            <p14:sldId id="394"/>
            <p14:sldId id="640"/>
            <p14:sldId id="749"/>
            <p14:sldId id="750"/>
            <p14:sldId id="751"/>
            <p14:sldId id="752"/>
            <p14:sldId id="459"/>
            <p14:sldId id="460"/>
            <p14:sldId id="461"/>
            <p14:sldId id="753"/>
            <p14:sldId id="754"/>
            <p14:sldId id="755"/>
            <p14:sldId id="465"/>
            <p14:sldId id="384"/>
            <p14:sldId id="466"/>
            <p14:sldId id="337"/>
            <p14:sldId id="727"/>
            <p14:sldId id="744"/>
            <p14:sldId id="400"/>
            <p14:sldId id="719"/>
            <p14:sldId id="745"/>
            <p14:sldId id="717"/>
            <p14:sldId id="401"/>
            <p14:sldId id="376"/>
            <p14:sldId id="649"/>
            <p14:sldId id="648"/>
            <p14:sldId id="651"/>
            <p14:sldId id="726"/>
            <p14:sldId id="757"/>
            <p14:sldId id="725"/>
            <p14:sldId id="652"/>
            <p14:sldId id="399"/>
            <p14:sldId id="653"/>
            <p14:sldId id="736"/>
            <p14:sldId id="746"/>
            <p14:sldId id="720"/>
            <p14:sldId id="737"/>
            <p14:sldId id="738"/>
            <p14:sldId id="721"/>
            <p14:sldId id="508"/>
            <p14:sldId id="718"/>
            <p14:sldId id="654"/>
            <p14:sldId id="655"/>
            <p14:sldId id="756"/>
            <p14:sldId id="656"/>
            <p14:sldId id="658"/>
            <p14:sldId id="659"/>
            <p14:sldId id="728"/>
            <p14:sldId id="722"/>
            <p14:sldId id="660"/>
            <p14:sldId id="723"/>
            <p14:sldId id="661"/>
            <p14:sldId id="662"/>
            <p14:sldId id="663"/>
            <p14:sldId id="664"/>
            <p14:sldId id="724"/>
            <p14:sldId id="665"/>
            <p14:sldId id="666"/>
            <p14:sldId id="758"/>
            <p14:sldId id="759"/>
            <p14:sldId id="760"/>
            <p14:sldId id="761"/>
            <p14:sldId id="667"/>
          </p14:sldIdLst>
        </p14:section>
        <p14:section name="Text - Slides" id="{6156A3A9-F553-4AF0-848C-9BBF9A58A6BF}">
          <p14:sldIdLst/>
        </p14:section>
        <p14:section name="3D Mockups - Slides" id="{F3CE30E4-97B3-4F10-8499-05E7EAEEFD9E}">
          <p14:sldIdLst/>
        </p14:section>
        <p14:section name="Team Slides" id="{A78079BD-CC6B-415F-A89A-892F09E1CF30}">
          <p14:sldIdLst/>
        </p14:section>
        <p14:section name="Graph and Number Slides" id="{10899A1A-069E-4CC3-8EF3-EECF16831075}">
          <p14:sldIdLst/>
        </p14:section>
        <p14:section name="Pricing Slides" id="{89E22FB8-9EB6-412E-A627-674501CA368D}">
          <p14:sldIdLst/>
        </p14:section>
        <p14:section name="Ressources - Slides" id="{FCAD3388-6E6A-46AA-9D8E-E92C91BB8B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wan" initials="E" lastIdx="1" clrIdx="0">
    <p:extLst>
      <p:ext uri="{19B8F6BF-5375-455C-9EA6-DF929625EA0E}">
        <p15:presenceInfo xmlns:p15="http://schemas.microsoft.com/office/powerpoint/2012/main" userId="Erwan" providerId="None"/>
      </p:ext>
    </p:extLst>
  </p:cmAuthor>
  <p:cmAuthor id="2" name="Jerome BESTEL" initials="JB" lastIdx="2" clrIdx="1">
    <p:extLst>
      <p:ext uri="{19B8F6BF-5375-455C-9EA6-DF929625EA0E}">
        <p15:presenceInfo xmlns:p15="http://schemas.microsoft.com/office/powerpoint/2012/main" userId="16478a9b5c87d1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90E"/>
    <a:srgbClr val="111111"/>
    <a:srgbClr val="1D08B8"/>
    <a:srgbClr val="262626"/>
    <a:srgbClr val="321900"/>
    <a:srgbClr val="000000"/>
    <a:srgbClr val="F2F2F2"/>
    <a:srgbClr val="FFFFFF"/>
    <a:srgbClr val="4336F4"/>
    <a:srgbClr val="FC5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howGuides="1">
      <p:cViewPr varScale="1">
        <p:scale>
          <a:sx n="82" d="100"/>
          <a:sy n="82" d="100"/>
        </p:scale>
        <p:origin x="72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BC1A981-7AA1-4167-8CEC-3C4435E29740}" type="datetimeFigureOut">
              <a:rPr lang="fr-FR" smtClean="0"/>
              <a:pPr/>
              <a:t>01/02/2024</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6420C69-8C73-4047-85CC-F5445B7DF61C}" type="slidenum">
              <a:rPr lang="fr-FR" smtClean="0"/>
              <a:pPr/>
              <a:t>‹#›</a:t>
            </a:fld>
            <a:endParaRPr lang="fr-FR" dirty="0"/>
          </a:p>
        </p:txBody>
      </p:sp>
    </p:spTree>
    <p:extLst>
      <p:ext uri="{BB962C8B-B14F-4D97-AF65-F5344CB8AC3E}">
        <p14:creationId xmlns:p14="http://schemas.microsoft.com/office/powerpoint/2010/main" val="31605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a:t>
            </a:fld>
            <a:endParaRPr lang="fr-FR" dirty="0"/>
          </a:p>
        </p:txBody>
      </p:sp>
    </p:spTree>
    <p:extLst>
      <p:ext uri="{BB962C8B-B14F-4D97-AF65-F5344CB8AC3E}">
        <p14:creationId xmlns:p14="http://schemas.microsoft.com/office/powerpoint/2010/main" val="303296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13</a:t>
            </a:fld>
            <a:endParaRPr lang="fr-FR" dirty="0"/>
          </a:p>
        </p:txBody>
      </p:sp>
    </p:spTree>
    <p:extLst>
      <p:ext uri="{BB962C8B-B14F-4D97-AF65-F5344CB8AC3E}">
        <p14:creationId xmlns:p14="http://schemas.microsoft.com/office/powerpoint/2010/main" val="59573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14</a:t>
            </a:fld>
            <a:endParaRPr lang="fr-FR" dirty="0"/>
          </a:p>
        </p:txBody>
      </p:sp>
    </p:spTree>
    <p:extLst>
      <p:ext uri="{BB962C8B-B14F-4D97-AF65-F5344CB8AC3E}">
        <p14:creationId xmlns:p14="http://schemas.microsoft.com/office/powerpoint/2010/main" val="767171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16</a:t>
            </a:fld>
            <a:endParaRPr lang="fr-FR" dirty="0"/>
          </a:p>
        </p:txBody>
      </p:sp>
    </p:spTree>
    <p:extLst>
      <p:ext uri="{BB962C8B-B14F-4D97-AF65-F5344CB8AC3E}">
        <p14:creationId xmlns:p14="http://schemas.microsoft.com/office/powerpoint/2010/main" val="3863057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17</a:t>
            </a:fld>
            <a:endParaRPr lang="fr-FR" dirty="0"/>
          </a:p>
        </p:txBody>
      </p:sp>
    </p:spTree>
    <p:extLst>
      <p:ext uri="{BB962C8B-B14F-4D97-AF65-F5344CB8AC3E}">
        <p14:creationId xmlns:p14="http://schemas.microsoft.com/office/powerpoint/2010/main" val="87160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18</a:t>
            </a:fld>
            <a:endParaRPr lang="fr-FR" dirty="0"/>
          </a:p>
        </p:txBody>
      </p:sp>
    </p:spTree>
    <p:extLst>
      <p:ext uri="{BB962C8B-B14F-4D97-AF65-F5344CB8AC3E}">
        <p14:creationId xmlns:p14="http://schemas.microsoft.com/office/powerpoint/2010/main" val="359494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19</a:t>
            </a:fld>
            <a:endParaRPr lang="fr-FR" dirty="0"/>
          </a:p>
        </p:txBody>
      </p:sp>
    </p:spTree>
    <p:extLst>
      <p:ext uri="{BB962C8B-B14F-4D97-AF65-F5344CB8AC3E}">
        <p14:creationId xmlns:p14="http://schemas.microsoft.com/office/powerpoint/2010/main" val="675085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20</a:t>
            </a:fld>
            <a:endParaRPr lang="fr-FR" dirty="0"/>
          </a:p>
        </p:txBody>
      </p:sp>
    </p:spTree>
    <p:extLst>
      <p:ext uri="{BB962C8B-B14F-4D97-AF65-F5344CB8AC3E}">
        <p14:creationId xmlns:p14="http://schemas.microsoft.com/office/powerpoint/2010/main" val="3312967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21</a:t>
            </a:fld>
            <a:endParaRPr lang="fr-FR" dirty="0"/>
          </a:p>
        </p:txBody>
      </p:sp>
    </p:spTree>
    <p:extLst>
      <p:ext uri="{BB962C8B-B14F-4D97-AF65-F5344CB8AC3E}">
        <p14:creationId xmlns:p14="http://schemas.microsoft.com/office/powerpoint/2010/main" val="1356226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22</a:t>
            </a:fld>
            <a:endParaRPr lang="fr-FR" dirty="0"/>
          </a:p>
        </p:txBody>
      </p:sp>
    </p:spTree>
    <p:extLst>
      <p:ext uri="{BB962C8B-B14F-4D97-AF65-F5344CB8AC3E}">
        <p14:creationId xmlns:p14="http://schemas.microsoft.com/office/powerpoint/2010/main" val="1647274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23</a:t>
            </a:fld>
            <a:endParaRPr lang="fr-FR" dirty="0"/>
          </a:p>
        </p:txBody>
      </p:sp>
    </p:spTree>
    <p:extLst>
      <p:ext uri="{BB962C8B-B14F-4D97-AF65-F5344CB8AC3E}">
        <p14:creationId xmlns:p14="http://schemas.microsoft.com/office/powerpoint/2010/main" val="19705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a:t>
            </a:fld>
            <a:endParaRPr lang="fr-FR" dirty="0"/>
          </a:p>
        </p:txBody>
      </p:sp>
    </p:spTree>
    <p:extLst>
      <p:ext uri="{BB962C8B-B14F-4D97-AF65-F5344CB8AC3E}">
        <p14:creationId xmlns:p14="http://schemas.microsoft.com/office/powerpoint/2010/main" val="1068364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24</a:t>
            </a:fld>
            <a:endParaRPr lang="fr-FR" dirty="0"/>
          </a:p>
        </p:txBody>
      </p:sp>
    </p:spTree>
    <p:extLst>
      <p:ext uri="{BB962C8B-B14F-4D97-AF65-F5344CB8AC3E}">
        <p14:creationId xmlns:p14="http://schemas.microsoft.com/office/powerpoint/2010/main" val="3635987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25</a:t>
            </a:fld>
            <a:endParaRPr lang="fr-FR" dirty="0"/>
          </a:p>
        </p:txBody>
      </p:sp>
    </p:spTree>
    <p:extLst>
      <p:ext uri="{BB962C8B-B14F-4D97-AF65-F5344CB8AC3E}">
        <p14:creationId xmlns:p14="http://schemas.microsoft.com/office/powerpoint/2010/main" val="859042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26</a:t>
            </a:fld>
            <a:endParaRPr lang="fr-FR" dirty="0"/>
          </a:p>
        </p:txBody>
      </p:sp>
    </p:spTree>
    <p:extLst>
      <p:ext uri="{BB962C8B-B14F-4D97-AF65-F5344CB8AC3E}">
        <p14:creationId xmlns:p14="http://schemas.microsoft.com/office/powerpoint/2010/main" val="2430396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27</a:t>
            </a:fld>
            <a:endParaRPr lang="fr-FR" dirty="0"/>
          </a:p>
        </p:txBody>
      </p:sp>
    </p:spTree>
    <p:extLst>
      <p:ext uri="{BB962C8B-B14F-4D97-AF65-F5344CB8AC3E}">
        <p14:creationId xmlns:p14="http://schemas.microsoft.com/office/powerpoint/2010/main" val="202474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28</a:t>
            </a:fld>
            <a:endParaRPr lang="fr-FR" dirty="0"/>
          </a:p>
        </p:txBody>
      </p:sp>
    </p:spTree>
    <p:extLst>
      <p:ext uri="{BB962C8B-B14F-4D97-AF65-F5344CB8AC3E}">
        <p14:creationId xmlns:p14="http://schemas.microsoft.com/office/powerpoint/2010/main" val="4245983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29</a:t>
            </a:fld>
            <a:endParaRPr lang="fr-FR" dirty="0"/>
          </a:p>
        </p:txBody>
      </p:sp>
    </p:spTree>
    <p:extLst>
      <p:ext uri="{BB962C8B-B14F-4D97-AF65-F5344CB8AC3E}">
        <p14:creationId xmlns:p14="http://schemas.microsoft.com/office/powerpoint/2010/main" val="1066301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30</a:t>
            </a:fld>
            <a:endParaRPr lang="fr-FR" dirty="0"/>
          </a:p>
        </p:txBody>
      </p:sp>
    </p:spTree>
    <p:extLst>
      <p:ext uri="{BB962C8B-B14F-4D97-AF65-F5344CB8AC3E}">
        <p14:creationId xmlns:p14="http://schemas.microsoft.com/office/powerpoint/2010/main" val="1692744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31</a:t>
            </a:fld>
            <a:endParaRPr lang="fr-FR" dirty="0"/>
          </a:p>
        </p:txBody>
      </p:sp>
    </p:spTree>
    <p:extLst>
      <p:ext uri="{BB962C8B-B14F-4D97-AF65-F5344CB8AC3E}">
        <p14:creationId xmlns:p14="http://schemas.microsoft.com/office/powerpoint/2010/main" val="636118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32</a:t>
            </a:fld>
            <a:endParaRPr lang="fr-FR" dirty="0"/>
          </a:p>
        </p:txBody>
      </p:sp>
    </p:spTree>
    <p:extLst>
      <p:ext uri="{BB962C8B-B14F-4D97-AF65-F5344CB8AC3E}">
        <p14:creationId xmlns:p14="http://schemas.microsoft.com/office/powerpoint/2010/main" val="1085797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33</a:t>
            </a:fld>
            <a:endParaRPr lang="fr-FR" dirty="0"/>
          </a:p>
        </p:txBody>
      </p:sp>
    </p:spTree>
    <p:extLst>
      <p:ext uri="{BB962C8B-B14F-4D97-AF65-F5344CB8AC3E}">
        <p14:creationId xmlns:p14="http://schemas.microsoft.com/office/powerpoint/2010/main" val="260892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a:t>
            </a:fld>
            <a:endParaRPr lang="fr-FR" dirty="0"/>
          </a:p>
        </p:txBody>
      </p:sp>
    </p:spTree>
    <p:extLst>
      <p:ext uri="{BB962C8B-B14F-4D97-AF65-F5344CB8AC3E}">
        <p14:creationId xmlns:p14="http://schemas.microsoft.com/office/powerpoint/2010/main" val="4186226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34</a:t>
            </a:fld>
            <a:endParaRPr lang="fr-FR" dirty="0"/>
          </a:p>
        </p:txBody>
      </p:sp>
    </p:spTree>
    <p:extLst>
      <p:ext uri="{BB962C8B-B14F-4D97-AF65-F5344CB8AC3E}">
        <p14:creationId xmlns:p14="http://schemas.microsoft.com/office/powerpoint/2010/main" val="1755388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35</a:t>
            </a:fld>
            <a:endParaRPr lang="fr-FR" dirty="0"/>
          </a:p>
        </p:txBody>
      </p:sp>
    </p:spTree>
    <p:extLst>
      <p:ext uri="{BB962C8B-B14F-4D97-AF65-F5344CB8AC3E}">
        <p14:creationId xmlns:p14="http://schemas.microsoft.com/office/powerpoint/2010/main" val="2931529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36</a:t>
            </a:fld>
            <a:endParaRPr lang="fr-FR" dirty="0"/>
          </a:p>
        </p:txBody>
      </p:sp>
    </p:spTree>
    <p:extLst>
      <p:ext uri="{BB962C8B-B14F-4D97-AF65-F5344CB8AC3E}">
        <p14:creationId xmlns:p14="http://schemas.microsoft.com/office/powerpoint/2010/main" val="2985222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37</a:t>
            </a:fld>
            <a:endParaRPr lang="fr-FR" dirty="0"/>
          </a:p>
        </p:txBody>
      </p:sp>
    </p:spTree>
    <p:extLst>
      <p:ext uri="{BB962C8B-B14F-4D97-AF65-F5344CB8AC3E}">
        <p14:creationId xmlns:p14="http://schemas.microsoft.com/office/powerpoint/2010/main" val="2725706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38</a:t>
            </a:fld>
            <a:endParaRPr lang="fr-FR" dirty="0"/>
          </a:p>
        </p:txBody>
      </p:sp>
    </p:spTree>
    <p:extLst>
      <p:ext uri="{BB962C8B-B14F-4D97-AF65-F5344CB8AC3E}">
        <p14:creationId xmlns:p14="http://schemas.microsoft.com/office/powerpoint/2010/main" val="3349295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39</a:t>
            </a:fld>
            <a:endParaRPr lang="fr-FR" dirty="0"/>
          </a:p>
        </p:txBody>
      </p:sp>
    </p:spTree>
    <p:extLst>
      <p:ext uri="{BB962C8B-B14F-4D97-AF65-F5344CB8AC3E}">
        <p14:creationId xmlns:p14="http://schemas.microsoft.com/office/powerpoint/2010/main" val="196034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40</a:t>
            </a:fld>
            <a:endParaRPr lang="fr-FR" dirty="0"/>
          </a:p>
        </p:txBody>
      </p:sp>
    </p:spTree>
    <p:extLst>
      <p:ext uri="{BB962C8B-B14F-4D97-AF65-F5344CB8AC3E}">
        <p14:creationId xmlns:p14="http://schemas.microsoft.com/office/powerpoint/2010/main" val="2062639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41</a:t>
            </a:fld>
            <a:endParaRPr lang="fr-FR" dirty="0"/>
          </a:p>
        </p:txBody>
      </p:sp>
    </p:spTree>
    <p:extLst>
      <p:ext uri="{BB962C8B-B14F-4D97-AF65-F5344CB8AC3E}">
        <p14:creationId xmlns:p14="http://schemas.microsoft.com/office/powerpoint/2010/main" val="238209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42</a:t>
            </a:fld>
            <a:endParaRPr lang="fr-FR" dirty="0"/>
          </a:p>
        </p:txBody>
      </p:sp>
    </p:spTree>
    <p:extLst>
      <p:ext uri="{BB962C8B-B14F-4D97-AF65-F5344CB8AC3E}">
        <p14:creationId xmlns:p14="http://schemas.microsoft.com/office/powerpoint/2010/main" val="3497740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44</a:t>
            </a:fld>
            <a:endParaRPr lang="fr-FR" dirty="0"/>
          </a:p>
        </p:txBody>
      </p:sp>
    </p:spTree>
    <p:extLst>
      <p:ext uri="{BB962C8B-B14F-4D97-AF65-F5344CB8AC3E}">
        <p14:creationId xmlns:p14="http://schemas.microsoft.com/office/powerpoint/2010/main" val="157206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a:t>
            </a:fld>
            <a:endParaRPr lang="fr-FR" dirty="0"/>
          </a:p>
        </p:txBody>
      </p:sp>
    </p:spTree>
    <p:extLst>
      <p:ext uri="{BB962C8B-B14F-4D97-AF65-F5344CB8AC3E}">
        <p14:creationId xmlns:p14="http://schemas.microsoft.com/office/powerpoint/2010/main" val="3956878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45</a:t>
            </a:fld>
            <a:endParaRPr lang="fr-FR" dirty="0"/>
          </a:p>
        </p:txBody>
      </p:sp>
    </p:spTree>
    <p:extLst>
      <p:ext uri="{BB962C8B-B14F-4D97-AF65-F5344CB8AC3E}">
        <p14:creationId xmlns:p14="http://schemas.microsoft.com/office/powerpoint/2010/main" val="128692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46</a:t>
            </a:fld>
            <a:endParaRPr lang="fr-FR" dirty="0"/>
          </a:p>
        </p:txBody>
      </p:sp>
    </p:spTree>
    <p:extLst>
      <p:ext uri="{BB962C8B-B14F-4D97-AF65-F5344CB8AC3E}">
        <p14:creationId xmlns:p14="http://schemas.microsoft.com/office/powerpoint/2010/main" val="2599018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47</a:t>
            </a:fld>
            <a:endParaRPr lang="fr-FR" dirty="0"/>
          </a:p>
        </p:txBody>
      </p:sp>
    </p:spTree>
    <p:extLst>
      <p:ext uri="{BB962C8B-B14F-4D97-AF65-F5344CB8AC3E}">
        <p14:creationId xmlns:p14="http://schemas.microsoft.com/office/powerpoint/2010/main" val="25578381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48</a:t>
            </a:fld>
            <a:endParaRPr lang="fr-FR" dirty="0"/>
          </a:p>
        </p:txBody>
      </p:sp>
    </p:spTree>
    <p:extLst>
      <p:ext uri="{BB962C8B-B14F-4D97-AF65-F5344CB8AC3E}">
        <p14:creationId xmlns:p14="http://schemas.microsoft.com/office/powerpoint/2010/main" val="1090433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49</a:t>
            </a:fld>
            <a:endParaRPr lang="fr-FR" dirty="0"/>
          </a:p>
        </p:txBody>
      </p:sp>
    </p:spTree>
    <p:extLst>
      <p:ext uri="{BB962C8B-B14F-4D97-AF65-F5344CB8AC3E}">
        <p14:creationId xmlns:p14="http://schemas.microsoft.com/office/powerpoint/2010/main" val="1229372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50</a:t>
            </a:fld>
            <a:endParaRPr lang="fr-FR" dirty="0"/>
          </a:p>
        </p:txBody>
      </p:sp>
    </p:spTree>
    <p:extLst>
      <p:ext uri="{BB962C8B-B14F-4D97-AF65-F5344CB8AC3E}">
        <p14:creationId xmlns:p14="http://schemas.microsoft.com/office/powerpoint/2010/main" val="25339937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51</a:t>
            </a:fld>
            <a:endParaRPr lang="fr-FR" dirty="0"/>
          </a:p>
        </p:txBody>
      </p:sp>
    </p:spTree>
    <p:extLst>
      <p:ext uri="{BB962C8B-B14F-4D97-AF65-F5344CB8AC3E}">
        <p14:creationId xmlns:p14="http://schemas.microsoft.com/office/powerpoint/2010/main" val="2310397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52</a:t>
            </a:fld>
            <a:endParaRPr lang="fr-FR" dirty="0"/>
          </a:p>
        </p:txBody>
      </p:sp>
    </p:spTree>
    <p:extLst>
      <p:ext uri="{BB962C8B-B14F-4D97-AF65-F5344CB8AC3E}">
        <p14:creationId xmlns:p14="http://schemas.microsoft.com/office/powerpoint/2010/main" val="1614837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53</a:t>
            </a:fld>
            <a:endParaRPr lang="fr-FR" dirty="0"/>
          </a:p>
        </p:txBody>
      </p:sp>
    </p:spTree>
    <p:extLst>
      <p:ext uri="{BB962C8B-B14F-4D97-AF65-F5344CB8AC3E}">
        <p14:creationId xmlns:p14="http://schemas.microsoft.com/office/powerpoint/2010/main" val="20265339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54</a:t>
            </a:fld>
            <a:endParaRPr lang="fr-FR" dirty="0"/>
          </a:p>
        </p:txBody>
      </p:sp>
    </p:spTree>
    <p:extLst>
      <p:ext uri="{BB962C8B-B14F-4D97-AF65-F5344CB8AC3E}">
        <p14:creationId xmlns:p14="http://schemas.microsoft.com/office/powerpoint/2010/main" val="3671421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a:t>
            </a:fld>
            <a:endParaRPr lang="fr-FR" dirty="0"/>
          </a:p>
        </p:txBody>
      </p:sp>
    </p:spTree>
    <p:extLst>
      <p:ext uri="{BB962C8B-B14F-4D97-AF65-F5344CB8AC3E}">
        <p14:creationId xmlns:p14="http://schemas.microsoft.com/office/powerpoint/2010/main" val="39339200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55</a:t>
            </a:fld>
            <a:endParaRPr lang="fr-FR" dirty="0"/>
          </a:p>
        </p:txBody>
      </p:sp>
    </p:spTree>
    <p:extLst>
      <p:ext uri="{BB962C8B-B14F-4D97-AF65-F5344CB8AC3E}">
        <p14:creationId xmlns:p14="http://schemas.microsoft.com/office/powerpoint/2010/main" val="15229338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56</a:t>
            </a:fld>
            <a:endParaRPr lang="fr-FR" dirty="0"/>
          </a:p>
        </p:txBody>
      </p:sp>
    </p:spTree>
    <p:extLst>
      <p:ext uri="{BB962C8B-B14F-4D97-AF65-F5344CB8AC3E}">
        <p14:creationId xmlns:p14="http://schemas.microsoft.com/office/powerpoint/2010/main" val="40732728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57</a:t>
            </a:fld>
            <a:endParaRPr lang="fr-FR" dirty="0"/>
          </a:p>
        </p:txBody>
      </p:sp>
    </p:spTree>
    <p:extLst>
      <p:ext uri="{BB962C8B-B14F-4D97-AF65-F5344CB8AC3E}">
        <p14:creationId xmlns:p14="http://schemas.microsoft.com/office/powerpoint/2010/main" val="537088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58</a:t>
            </a:fld>
            <a:endParaRPr lang="fr-FR" dirty="0"/>
          </a:p>
        </p:txBody>
      </p:sp>
    </p:spTree>
    <p:extLst>
      <p:ext uri="{BB962C8B-B14F-4D97-AF65-F5344CB8AC3E}">
        <p14:creationId xmlns:p14="http://schemas.microsoft.com/office/powerpoint/2010/main" val="654689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59</a:t>
            </a:fld>
            <a:endParaRPr lang="fr-FR" dirty="0"/>
          </a:p>
        </p:txBody>
      </p:sp>
    </p:spTree>
    <p:extLst>
      <p:ext uri="{BB962C8B-B14F-4D97-AF65-F5344CB8AC3E}">
        <p14:creationId xmlns:p14="http://schemas.microsoft.com/office/powerpoint/2010/main" val="2473704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60</a:t>
            </a:fld>
            <a:endParaRPr lang="fr-FR" dirty="0"/>
          </a:p>
        </p:txBody>
      </p:sp>
    </p:spTree>
    <p:extLst>
      <p:ext uri="{BB962C8B-B14F-4D97-AF65-F5344CB8AC3E}">
        <p14:creationId xmlns:p14="http://schemas.microsoft.com/office/powerpoint/2010/main" val="22424361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61</a:t>
            </a:fld>
            <a:endParaRPr lang="fr-FR" dirty="0"/>
          </a:p>
        </p:txBody>
      </p:sp>
    </p:spTree>
    <p:extLst>
      <p:ext uri="{BB962C8B-B14F-4D97-AF65-F5344CB8AC3E}">
        <p14:creationId xmlns:p14="http://schemas.microsoft.com/office/powerpoint/2010/main" val="3374430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62</a:t>
            </a:fld>
            <a:endParaRPr lang="fr-FR" dirty="0"/>
          </a:p>
        </p:txBody>
      </p:sp>
    </p:spTree>
    <p:extLst>
      <p:ext uri="{BB962C8B-B14F-4D97-AF65-F5344CB8AC3E}">
        <p14:creationId xmlns:p14="http://schemas.microsoft.com/office/powerpoint/2010/main" val="40355925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63</a:t>
            </a:fld>
            <a:endParaRPr lang="fr-FR" dirty="0"/>
          </a:p>
        </p:txBody>
      </p:sp>
    </p:spTree>
    <p:extLst>
      <p:ext uri="{BB962C8B-B14F-4D97-AF65-F5344CB8AC3E}">
        <p14:creationId xmlns:p14="http://schemas.microsoft.com/office/powerpoint/2010/main" val="23517236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64</a:t>
            </a:fld>
            <a:endParaRPr lang="fr-FR" dirty="0"/>
          </a:p>
        </p:txBody>
      </p:sp>
    </p:spTree>
    <p:extLst>
      <p:ext uri="{BB962C8B-B14F-4D97-AF65-F5344CB8AC3E}">
        <p14:creationId xmlns:p14="http://schemas.microsoft.com/office/powerpoint/2010/main" val="281665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7</a:t>
            </a:fld>
            <a:endParaRPr lang="fr-FR" dirty="0"/>
          </a:p>
        </p:txBody>
      </p:sp>
    </p:spTree>
    <p:extLst>
      <p:ext uri="{BB962C8B-B14F-4D97-AF65-F5344CB8AC3E}">
        <p14:creationId xmlns:p14="http://schemas.microsoft.com/office/powerpoint/2010/main" val="16298372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65</a:t>
            </a:fld>
            <a:endParaRPr lang="fr-FR" dirty="0"/>
          </a:p>
        </p:txBody>
      </p:sp>
    </p:spTree>
    <p:extLst>
      <p:ext uri="{BB962C8B-B14F-4D97-AF65-F5344CB8AC3E}">
        <p14:creationId xmlns:p14="http://schemas.microsoft.com/office/powerpoint/2010/main" val="31028086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66</a:t>
            </a:fld>
            <a:endParaRPr lang="fr-FR" dirty="0"/>
          </a:p>
        </p:txBody>
      </p:sp>
    </p:spTree>
    <p:extLst>
      <p:ext uri="{BB962C8B-B14F-4D97-AF65-F5344CB8AC3E}">
        <p14:creationId xmlns:p14="http://schemas.microsoft.com/office/powerpoint/2010/main" val="316171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10</a:t>
            </a:fld>
            <a:endParaRPr lang="fr-FR" dirty="0"/>
          </a:p>
        </p:txBody>
      </p:sp>
    </p:spTree>
    <p:extLst>
      <p:ext uri="{BB962C8B-B14F-4D97-AF65-F5344CB8AC3E}">
        <p14:creationId xmlns:p14="http://schemas.microsoft.com/office/powerpoint/2010/main" val="374118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11</a:t>
            </a:fld>
            <a:endParaRPr lang="fr-FR" dirty="0"/>
          </a:p>
        </p:txBody>
      </p:sp>
    </p:spTree>
    <p:extLst>
      <p:ext uri="{BB962C8B-B14F-4D97-AF65-F5344CB8AC3E}">
        <p14:creationId xmlns:p14="http://schemas.microsoft.com/office/powerpoint/2010/main" val="16489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12</a:t>
            </a:fld>
            <a:endParaRPr lang="fr-FR" dirty="0"/>
          </a:p>
        </p:txBody>
      </p:sp>
    </p:spTree>
    <p:extLst>
      <p:ext uri="{BB962C8B-B14F-4D97-AF65-F5344CB8AC3E}">
        <p14:creationId xmlns:p14="http://schemas.microsoft.com/office/powerpoint/2010/main" val="134292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slidor.f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05B84A04-AE08-4F2A-8FCB-24ED92EA0C63}"/>
              </a:ext>
            </a:extLst>
          </p:cNvPr>
          <p:cNvSpPr>
            <a:spLocks noGrp="1"/>
          </p:cNvSpPr>
          <p:nvPr>
            <p:ph type="pic" sz="quarter" idx="10" hasCustomPrompt="1"/>
          </p:nvPr>
        </p:nvSpPr>
        <p:spPr>
          <a:xfrm>
            <a:off x="1806222" y="857250"/>
            <a:ext cx="2376488" cy="514350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6" name="Picture Placeholder 13">
            <a:extLst>
              <a:ext uri="{FF2B5EF4-FFF2-40B4-BE49-F238E27FC236}">
                <a16:creationId xmlns:a16="http://schemas.microsoft.com/office/drawing/2014/main" id="{293DB316-8BB8-4E5B-A3DE-E9BE6CC1D4CD}"/>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249888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D Mockup Slide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FDA1EE-08F5-479E-A89D-494C2E221AF8}"/>
              </a:ext>
            </a:extLst>
          </p:cNvPr>
          <p:cNvSpPr>
            <a:spLocks noGrp="1"/>
          </p:cNvSpPr>
          <p:nvPr>
            <p:ph type="pic" sz="quarter" idx="10" hasCustomPrompt="1"/>
          </p:nvPr>
        </p:nvSpPr>
        <p:spPr>
          <a:xfrm rot="18720000">
            <a:off x="3699914" y="1599223"/>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000000">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304230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 Slide">
    <p:spTree>
      <p:nvGrpSpPr>
        <p:cNvPr id="1" name=""/>
        <p:cNvGrpSpPr/>
        <p:nvPr/>
      </p:nvGrpSpPr>
      <p:grpSpPr>
        <a:xfrm>
          <a:off x="0" y="0"/>
          <a:ext cx="0" cy="0"/>
          <a:chOff x="0" y="0"/>
          <a:chExt cx="0" cy="0"/>
        </a:xfrm>
      </p:grpSpPr>
      <p:sp>
        <p:nvSpPr>
          <p:cNvPr id="3" name="Picture Placeholder 50">
            <a:extLst>
              <a:ext uri="{FF2B5EF4-FFF2-40B4-BE49-F238E27FC236}">
                <a16:creationId xmlns:a16="http://schemas.microsoft.com/office/drawing/2014/main" id="{19537088-2C08-40DD-8327-B0748A9B3948}"/>
              </a:ext>
            </a:extLst>
          </p:cNvPr>
          <p:cNvSpPr>
            <a:spLocks noGrp="1"/>
          </p:cNvSpPr>
          <p:nvPr>
            <p:ph type="pic" sz="quarter" idx="12" hasCustomPrompt="1"/>
          </p:nvPr>
        </p:nvSpPr>
        <p:spPr>
          <a:xfrm>
            <a:off x="6602215" y="2083163"/>
            <a:ext cx="1537710" cy="3252616"/>
          </a:xfrm>
          <a:custGeom>
            <a:avLst/>
            <a:gdLst>
              <a:gd name="connsiteX0" fmla="*/ 1784276 w 2014020"/>
              <a:gd name="connsiteY0" fmla="*/ 93715 h 4243212"/>
              <a:gd name="connsiteX1" fmla="*/ 1719811 w 2014020"/>
              <a:gd name="connsiteY1" fmla="*/ 158180 h 4243212"/>
              <a:gd name="connsiteX2" fmla="*/ 1784276 w 2014020"/>
              <a:gd name="connsiteY2" fmla="*/ 222645 h 4243212"/>
              <a:gd name="connsiteX3" fmla="*/ 1848741 w 2014020"/>
              <a:gd name="connsiteY3" fmla="*/ 158180 h 4243212"/>
              <a:gd name="connsiteX4" fmla="*/ 1784276 w 2014020"/>
              <a:gd name="connsiteY4" fmla="*/ 93715 h 4243212"/>
              <a:gd name="connsiteX5" fmla="*/ 208048 w 2014020"/>
              <a:gd name="connsiteY5" fmla="*/ 0 h 4243212"/>
              <a:gd name="connsiteX6" fmla="*/ 1805972 w 2014020"/>
              <a:gd name="connsiteY6" fmla="*/ 0 h 4243212"/>
              <a:gd name="connsiteX7" fmla="*/ 2014020 w 2014020"/>
              <a:gd name="connsiteY7" fmla="*/ 208048 h 4243212"/>
              <a:gd name="connsiteX8" fmla="*/ 2014020 w 2014020"/>
              <a:gd name="connsiteY8" fmla="*/ 4035164 h 4243212"/>
              <a:gd name="connsiteX9" fmla="*/ 1805972 w 2014020"/>
              <a:gd name="connsiteY9" fmla="*/ 4243212 h 4243212"/>
              <a:gd name="connsiteX10" fmla="*/ 208048 w 2014020"/>
              <a:gd name="connsiteY10" fmla="*/ 4243212 h 4243212"/>
              <a:gd name="connsiteX11" fmla="*/ 0 w 2014020"/>
              <a:gd name="connsiteY11" fmla="*/ 4035164 h 4243212"/>
              <a:gd name="connsiteX12" fmla="*/ 0 w 2014020"/>
              <a:gd name="connsiteY12" fmla="*/ 208048 h 4243212"/>
              <a:gd name="connsiteX13" fmla="*/ 208048 w 2014020"/>
              <a:gd name="connsiteY13" fmla="*/ 0 h 42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4020" h="4243212">
                <a:moveTo>
                  <a:pt x="1784276" y="93715"/>
                </a:moveTo>
                <a:cubicBezTo>
                  <a:pt x="1748673" y="93715"/>
                  <a:pt x="1719811" y="122577"/>
                  <a:pt x="1719811" y="158180"/>
                </a:cubicBezTo>
                <a:cubicBezTo>
                  <a:pt x="1719811" y="193783"/>
                  <a:pt x="1748673" y="222645"/>
                  <a:pt x="1784276" y="222645"/>
                </a:cubicBezTo>
                <a:cubicBezTo>
                  <a:pt x="1819879" y="222645"/>
                  <a:pt x="1848741" y="193783"/>
                  <a:pt x="1848741" y="158180"/>
                </a:cubicBezTo>
                <a:cubicBezTo>
                  <a:pt x="1848741" y="122577"/>
                  <a:pt x="1819879" y="93715"/>
                  <a:pt x="1784276" y="93715"/>
                </a:cubicBezTo>
                <a:close/>
                <a:moveTo>
                  <a:pt x="208048" y="0"/>
                </a:moveTo>
                <a:lnTo>
                  <a:pt x="1805972" y="0"/>
                </a:lnTo>
                <a:cubicBezTo>
                  <a:pt x="1920874" y="0"/>
                  <a:pt x="2014020" y="93146"/>
                  <a:pt x="2014020" y="208048"/>
                </a:cubicBezTo>
                <a:lnTo>
                  <a:pt x="2014020" y="4035164"/>
                </a:lnTo>
                <a:cubicBezTo>
                  <a:pt x="2014020" y="4150066"/>
                  <a:pt x="1920874" y="4243212"/>
                  <a:pt x="1805972" y="4243212"/>
                </a:cubicBezTo>
                <a:lnTo>
                  <a:pt x="208048" y="4243212"/>
                </a:lnTo>
                <a:cubicBezTo>
                  <a:pt x="93146" y="4243212"/>
                  <a:pt x="0" y="4150066"/>
                  <a:pt x="0" y="4035164"/>
                </a:cubicBezTo>
                <a:lnTo>
                  <a:pt x="0" y="208048"/>
                </a:lnTo>
                <a:cubicBezTo>
                  <a:pt x="0" y="93146"/>
                  <a:pt x="93146" y="0"/>
                  <a:pt x="208048"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4" name="Picture Placeholder 52">
            <a:extLst>
              <a:ext uri="{FF2B5EF4-FFF2-40B4-BE49-F238E27FC236}">
                <a16:creationId xmlns:a16="http://schemas.microsoft.com/office/drawing/2014/main" id="{EF5342BF-7B84-4F5A-BBF6-8E0D19A13540}"/>
              </a:ext>
            </a:extLst>
          </p:cNvPr>
          <p:cNvSpPr>
            <a:spLocks noGrp="1"/>
          </p:cNvSpPr>
          <p:nvPr>
            <p:ph type="pic" sz="quarter" idx="13" hasCustomPrompt="1"/>
          </p:nvPr>
        </p:nvSpPr>
        <p:spPr>
          <a:xfrm>
            <a:off x="9106694" y="2093829"/>
            <a:ext cx="1558602" cy="3293838"/>
          </a:xfrm>
          <a:custGeom>
            <a:avLst/>
            <a:gdLst>
              <a:gd name="connsiteX0" fmla="*/ 1658827 w 2019989"/>
              <a:gd name="connsiteY0" fmla="*/ 77676 h 4271535"/>
              <a:gd name="connsiteX1" fmla="*/ 1591416 w 2019989"/>
              <a:gd name="connsiteY1" fmla="*/ 122359 h 4271535"/>
              <a:gd name="connsiteX2" fmla="*/ 1585667 w 2019989"/>
              <a:gd name="connsiteY2" fmla="*/ 150836 h 4271535"/>
              <a:gd name="connsiteX3" fmla="*/ 1585667 w 2019989"/>
              <a:gd name="connsiteY3" fmla="*/ 150835 h 4271535"/>
              <a:gd name="connsiteX4" fmla="*/ 1585667 w 2019989"/>
              <a:gd name="connsiteY4" fmla="*/ 150836 h 4271535"/>
              <a:gd name="connsiteX5" fmla="*/ 1585667 w 2019989"/>
              <a:gd name="connsiteY5" fmla="*/ 150836 h 4271535"/>
              <a:gd name="connsiteX6" fmla="*/ 1591416 w 2019989"/>
              <a:gd name="connsiteY6" fmla="*/ 179312 h 4271535"/>
              <a:gd name="connsiteX7" fmla="*/ 1658827 w 2019989"/>
              <a:gd name="connsiteY7" fmla="*/ 223995 h 4271535"/>
              <a:gd name="connsiteX8" fmla="*/ 1789238 w 2019989"/>
              <a:gd name="connsiteY8" fmla="*/ 223996 h 4271535"/>
              <a:gd name="connsiteX9" fmla="*/ 1789564 w 2019989"/>
              <a:gd name="connsiteY9" fmla="*/ 224131 h 4271535"/>
              <a:gd name="connsiteX10" fmla="*/ 1789890 w 2019989"/>
              <a:gd name="connsiteY10" fmla="*/ 223996 h 4271535"/>
              <a:gd name="connsiteX11" fmla="*/ 1850167 w 2019989"/>
              <a:gd name="connsiteY11" fmla="*/ 223996 h 4271535"/>
              <a:gd name="connsiteX12" fmla="*/ 1923327 w 2019989"/>
              <a:gd name="connsiteY12" fmla="*/ 150836 h 4271535"/>
              <a:gd name="connsiteX13" fmla="*/ 1923328 w 2019989"/>
              <a:gd name="connsiteY13" fmla="*/ 150836 h 4271535"/>
              <a:gd name="connsiteX14" fmla="*/ 1850168 w 2019989"/>
              <a:gd name="connsiteY14" fmla="*/ 77676 h 4271535"/>
              <a:gd name="connsiteX15" fmla="*/ 208665 w 2019989"/>
              <a:gd name="connsiteY15" fmla="*/ 0 h 4271535"/>
              <a:gd name="connsiteX16" fmla="*/ 1811324 w 2019989"/>
              <a:gd name="connsiteY16" fmla="*/ 0 h 4271535"/>
              <a:gd name="connsiteX17" fmla="*/ 2019989 w 2019989"/>
              <a:gd name="connsiteY17" fmla="*/ 209437 h 4271535"/>
              <a:gd name="connsiteX18" fmla="*/ 2019989 w 2019989"/>
              <a:gd name="connsiteY18" fmla="*/ 4062098 h 4271535"/>
              <a:gd name="connsiteX19" fmla="*/ 1811324 w 2019989"/>
              <a:gd name="connsiteY19" fmla="*/ 4271535 h 4271535"/>
              <a:gd name="connsiteX20" fmla="*/ 208665 w 2019989"/>
              <a:gd name="connsiteY20" fmla="*/ 4271535 h 4271535"/>
              <a:gd name="connsiteX21" fmla="*/ 0 w 2019989"/>
              <a:gd name="connsiteY21" fmla="*/ 4062098 h 4271535"/>
              <a:gd name="connsiteX22" fmla="*/ 0 w 2019989"/>
              <a:gd name="connsiteY22" fmla="*/ 209437 h 4271535"/>
              <a:gd name="connsiteX23" fmla="*/ 208665 w 2019989"/>
              <a:gd name="connsiteY23" fmla="*/ 0 h 427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9989" h="4271535">
                <a:moveTo>
                  <a:pt x="1658827" y="77676"/>
                </a:moveTo>
                <a:cubicBezTo>
                  <a:pt x="1628523" y="77676"/>
                  <a:pt x="1602523" y="96101"/>
                  <a:pt x="1591416" y="122359"/>
                </a:cubicBezTo>
                <a:lnTo>
                  <a:pt x="1585667" y="150836"/>
                </a:lnTo>
                <a:lnTo>
                  <a:pt x="1585667" y="150835"/>
                </a:lnTo>
                <a:lnTo>
                  <a:pt x="1585667" y="150836"/>
                </a:lnTo>
                <a:lnTo>
                  <a:pt x="1585667" y="150836"/>
                </a:lnTo>
                <a:lnTo>
                  <a:pt x="1591416" y="179312"/>
                </a:lnTo>
                <a:cubicBezTo>
                  <a:pt x="1602523" y="205570"/>
                  <a:pt x="1628523" y="223995"/>
                  <a:pt x="1658827" y="223995"/>
                </a:cubicBezTo>
                <a:lnTo>
                  <a:pt x="1789238" y="223996"/>
                </a:lnTo>
                <a:lnTo>
                  <a:pt x="1789564" y="224131"/>
                </a:lnTo>
                <a:lnTo>
                  <a:pt x="1789890" y="223996"/>
                </a:lnTo>
                <a:lnTo>
                  <a:pt x="1850167" y="223996"/>
                </a:lnTo>
                <a:cubicBezTo>
                  <a:pt x="1890572" y="223996"/>
                  <a:pt x="1923327" y="191241"/>
                  <a:pt x="1923327" y="150836"/>
                </a:cubicBezTo>
                <a:lnTo>
                  <a:pt x="1923328" y="150836"/>
                </a:lnTo>
                <a:cubicBezTo>
                  <a:pt x="1923328" y="110431"/>
                  <a:pt x="1890573" y="77676"/>
                  <a:pt x="1850168" y="77676"/>
                </a:cubicBezTo>
                <a:close/>
                <a:moveTo>
                  <a:pt x="208665" y="0"/>
                </a:moveTo>
                <a:lnTo>
                  <a:pt x="1811324" y="0"/>
                </a:lnTo>
                <a:cubicBezTo>
                  <a:pt x="1926567" y="0"/>
                  <a:pt x="2019989" y="93768"/>
                  <a:pt x="2019989" y="209437"/>
                </a:cubicBezTo>
                <a:lnTo>
                  <a:pt x="2019989" y="4062098"/>
                </a:lnTo>
                <a:cubicBezTo>
                  <a:pt x="2019989" y="4177767"/>
                  <a:pt x="1926567" y="4271535"/>
                  <a:pt x="1811324" y="4271535"/>
                </a:cubicBezTo>
                <a:lnTo>
                  <a:pt x="208665" y="4271535"/>
                </a:lnTo>
                <a:cubicBezTo>
                  <a:pt x="93422" y="4271535"/>
                  <a:pt x="0" y="4177767"/>
                  <a:pt x="0" y="4062098"/>
                </a:cubicBezTo>
                <a:lnTo>
                  <a:pt x="0" y="209437"/>
                </a:lnTo>
                <a:cubicBezTo>
                  <a:pt x="0" y="93768"/>
                  <a:pt x="93422" y="0"/>
                  <a:pt x="208665"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5" name="Picture Placeholder 54">
            <a:extLst>
              <a:ext uri="{FF2B5EF4-FFF2-40B4-BE49-F238E27FC236}">
                <a16:creationId xmlns:a16="http://schemas.microsoft.com/office/drawing/2014/main" id="{47E36813-127F-474C-990F-A2EF2ADA7DDF}"/>
              </a:ext>
            </a:extLst>
          </p:cNvPr>
          <p:cNvSpPr>
            <a:spLocks noGrp="1"/>
          </p:cNvSpPr>
          <p:nvPr>
            <p:ph type="pic" sz="quarter" idx="10" hasCustomPrompt="1"/>
          </p:nvPr>
        </p:nvSpPr>
        <p:spPr>
          <a:xfrm>
            <a:off x="4108450" y="2447925"/>
            <a:ext cx="1446678" cy="2586136"/>
          </a:xfrm>
          <a:prstGeom prst="rect">
            <a:avLst/>
          </a:prstGeom>
          <a:solidFill>
            <a:schemeClr val="accent1"/>
          </a:solidFill>
        </p:spPr>
        <p:txBody>
          <a:bodyPr tIns="25200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6" name="Picture Placeholder 56">
            <a:extLst>
              <a:ext uri="{FF2B5EF4-FFF2-40B4-BE49-F238E27FC236}">
                <a16:creationId xmlns:a16="http://schemas.microsoft.com/office/drawing/2014/main" id="{7A57136A-8576-442D-B332-7F0D79900E01}"/>
              </a:ext>
            </a:extLst>
          </p:cNvPr>
          <p:cNvSpPr>
            <a:spLocks noGrp="1"/>
          </p:cNvSpPr>
          <p:nvPr>
            <p:ph type="pic" sz="quarter" idx="11" hasCustomPrompt="1"/>
          </p:nvPr>
        </p:nvSpPr>
        <p:spPr>
          <a:xfrm>
            <a:off x="1624151" y="2136515"/>
            <a:ext cx="1382758" cy="3145152"/>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5180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y">
    <p:spTree>
      <p:nvGrpSpPr>
        <p:cNvPr id="1" name=""/>
        <p:cNvGrpSpPr/>
        <p:nvPr/>
      </p:nvGrpSpPr>
      <p:grpSpPr>
        <a:xfrm>
          <a:off x="0" y="0"/>
          <a:ext cx="0" cy="0"/>
          <a:chOff x="0" y="0"/>
          <a:chExt cx="0" cy="0"/>
        </a:xfrm>
      </p:grpSpPr>
      <p:sp>
        <p:nvSpPr>
          <p:cNvPr id="131" name="Picture Placeholder 130">
            <a:extLst>
              <a:ext uri="{FF2B5EF4-FFF2-40B4-BE49-F238E27FC236}">
                <a16:creationId xmlns:a16="http://schemas.microsoft.com/office/drawing/2014/main" id="{FECF150B-77EA-4887-8E00-9D3E66A9F00F}"/>
              </a:ext>
            </a:extLst>
          </p:cNvPr>
          <p:cNvSpPr>
            <a:spLocks noGrp="1"/>
          </p:cNvSpPr>
          <p:nvPr>
            <p:ph type="pic" sz="quarter" idx="14" hasCustomPrompt="1"/>
          </p:nvPr>
        </p:nvSpPr>
        <p:spPr>
          <a:xfrm rot="900000">
            <a:off x="-217331" y="-741899"/>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2" name="Picture Placeholder 131">
            <a:extLst>
              <a:ext uri="{FF2B5EF4-FFF2-40B4-BE49-F238E27FC236}">
                <a16:creationId xmlns:a16="http://schemas.microsoft.com/office/drawing/2014/main" id="{566FBD37-2BA1-4A77-BF18-A1BB83740C45}"/>
              </a:ext>
            </a:extLst>
          </p:cNvPr>
          <p:cNvSpPr>
            <a:spLocks noGrp="1"/>
          </p:cNvSpPr>
          <p:nvPr>
            <p:ph type="pic" sz="quarter" idx="15" hasCustomPrompt="1"/>
          </p:nvPr>
        </p:nvSpPr>
        <p:spPr>
          <a:xfrm rot="900000">
            <a:off x="2765047" y="-925697"/>
            <a:ext cx="2400369" cy="515105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3" name="Picture Placeholder 132">
            <a:extLst>
              <a:ext uri="{FF2B5EF4-FFF2-40B4-BE49-F238E27FC236}">
                <a16:creationId xmlns:a16="http://schemas.microsoft.com/office/drawing/2014/main" id="{091996E3-EF2E-439C-A4C6-315C57ABCA38}"/>
              </a:ext>
            </a:extLst>
          </p:cNvPr>
          <p:cNvSpPr>
            <a:spLocks noGrp="1"/>
          </p:cNvSpPr>
          <p:nvPr>
            <p:ph type="pic" sz="quarter" idx="16" hasCustomPrompt="1"/>
          </p:nvPr>
        </p:nvSpPr>
        <p:spPr>
          <a:xfrm rot="900000">
            <a:off x="6337644" y="-336020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4" name="Picture Placeholder 133">
            <a:extLst>
              <a:ext uri="{FF2B5EF4-FFF2-40B4-BE49-F238E27FC236}">
                <a16:creationId xmlns:a16="http://schemas.microsoft.com/office/drawing/2014/main" id="{73745553-5B35-458A-B649-6F527B2F98EC}"/>
              </a:ext>
            </a:extLst>
          </p:cNvPr>
          <p:cNvSpPr>
            <a:spLocks noGrp="1"/>
          </p:cNvSpPr>
          <p:nvPr>
            <p:ph type="pic" sz="quarter" idx="17" hasCustomPrompt="1"/>
          </p:nvPr>
        </p:nvSpPr>
        <p:spPr>
          <a:xfrm rot="900000">
            <a:off x="9509993" y="-431331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5" name="Picture Placeholder 134">
            <a:extLst>
              <a:ext uri="{FF2B5EF4-FFF2-40B4-BE49-F238E27FC236}">
                <a16:creationId xmlns:a16="http://schemas.microsoft.com/office/drawing/2014/main" id="{882D6673-30FF-421B-B530-5F7BB9B1D01D}"/>
              </a:ext>
            </a:extLst>
          </p:cNvPr>
          <p:cNvSpPr>
            <a:spLocks noGrp="1"/>
          </p:cNvSpPr>
          <p:nvPr>
            <p:ph type="pic" sz="quarter" idx="18" hasCustomPrompt="1"/>
          </p:nvPr>
        </p:nvSpPr>
        <p:spPr>
          <a:xfrm rot="900000">
            <a:off x="12118344" y="-310376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6" name="Picture Placeholder 135">
            <a:extLst>
              <a:ext uri="{FF2B5EF4-FFF2-40B4-BE49-F238E27FC236}">
                <a16:creationId xmlns:a16="http://schemas.microsoft.com/office/drawing/2014/main" id="{1ADA94DF-EBA7-4F84-8914-37E65C61026F}"/>
              </a:ext>
            </a:extLst>
          </p:cNvPr>
          <p:cNvSpPr>
            <a:spLocks noGrp="1"/>
          </p:cNvSpPr>
          <p:nvPr>
            <p:ph type="pic" sz="quarter" idx="19" hasCustomPrompt="1"/>
          </p:nvPr>
        </p:nvSpPr>
        <p:spPr>
          <a:xfrm rot="900000">
            <a:off x="8082728" y="110573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7" name="Picture Placeholder 136">
            <a:extLst>
              <a:ext uri="{FF2B5EF4-FFF2-40B4-BE49-F238E27FC236}">
                <a16:creationId xmlns:a16="http://schemas.microsoft.com/office/drawing/2014/main" id="{6D2D7FA7-D8F6-4D5E-B8BD-826050092BCC}"/>
              </a:ext>
            </a:extLst>
          </p:cNvPr>
          <p:cNvSpPr>
            <a:spLocks noGrp="1"/>
          </p:cNvSpPr>
          <p:nvPr>
            <p:ph type="pic" sz="quarter" idx="20" hasCustomPrompt="1"/>
          </p:nvPr>
        </p:nvSpPr>
        <p:spPr>
          <a:xfrm rot="900000">
            <a:off x="10696035" y="234764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8" name="Picture Placeholder 137">
            <a:extLst>
              <a:ext uri="{FF2B5EF4-FFF2-40B4-BE49-F238E27FC236}">
                <a16:creationId xmlns:a16="http://schemas.microsoft.com/office/drawing/2014/main" id="{7A776046-573F-44DE-BD2C-3607CA3963F2}"/>
              </a:ext>
            </a:extLst>
          </p:cNvPr>
          <p:cNvSpPr>
            <a:spLocks noGrp="1"/>
          </p:cNvSpPr>
          <p:nvPr>
            <p:ph type="pic" sz="quarter" idx="21" hasCustomPrompt="1"/>
          </p:nvPr>
        </p:nvSpPr>
        <p:spPr>
          <a:xfrm rot="900000">
            <a:off x="4895863" y="2073357"/>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9" name="Picture Placeholder 138">
            <a:extLst>
              <a:ext uri="{FF2B5EF4-FFF2-40B4-BE49-F238E27FC236}">
                <a16:creationId xmlns:a16="http://schemas.microsoft.com/office/drawing/2014/main" id="{2A1E453A-CEFB-491F-B378-DCD5C533BC85}"/>
              </a:ext>
            </a:extLst>
          </p:cNvPr>
          <p:cNvSpPr>
            <a:spLocks noGrp="1"/>
          </p:cNvSpPr>
          <p:nvPr>
            <p:ph type="pic" sz="quarter" idx="22" hasCustomPrompt="1"/>
          </p:nvPr>
        </p:nvSpPr>
        <p:spPr>
          <a:xfrm rot="900000">
            <a:off x="1322548" y="449737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0" name="Picture Placeholder 139">
            <a:extLst>
              <a:ext uri="{FF2B5EF4-FFF2-40B4-BE49-F238E27FC236}">
                <a16:creationId xmlns:a16="http://schemas.microsoft.com/office/drawing/2014/main" id="{01EF79B2-1202-441F-93D1-93F0676AEBD2}"/>
              </a:ext>
            </a:extLst>
          </p:cNvPr>
          <p:cNvSpPr>
            <a:spLocks noGrp="1"/>
          </p:cNvSpPr>
          <p:nvPr>
            <p:ph type="pic" sz="quarter" idx="23" hasCustomPrompt="1"/>
          </p:nvPr>
        </p:nvSpPr>
        <p:spPr>
          <a:xfrm rot="900000">
            <a:off x="-1659111" y="4688978"/>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1" name="Picture Placeholder 140">
            <a:extLst>
              <a:ext uri="{FF2B5EF4-FFF2-40B4-BE49-F238E27FC236}">
                <a16:creationId xmlns:a16="http://schemas.microsoft.com/office/drawing/2014/main" id="{95D9DBE6-F4E3-4E22-91C7-3D4B2DDCCE29}"/>
              </a:ext>
            </a:extLst>
          </p:cNvPr>
          <p:cNvSpPr>
            <a:spLocks noGrp="1"/>
          </p:cNvSpPr>
          <p:nvPr>
            <p:ph type="pic" sz="quarter" idx="24" hasCustomPrompt="1"/>
          </p:nvPr>
        </p:nvSpPr>
        <p:spPr>
          <a:xfrm rot="900000">
            <a:off x="6640944" y="653929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34184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04" name="Picture Placeholder 103">
            <a:extLst>
              <a:ext uri="{FF2B5EF4-FFF2-40B4-BE49-F238E27FC236}">
                <a16:creationId xmlns:a16="http://schemas.microsoft.com/office/drawing/2014/main" id="{EB6FC07A-3EED-46D1-8836-B04643806DC4}"/>
              </a:ext>
            </a:extLst>
          </p:cNvPr>
          <p:cNvSpPr>
            <a:spLocks noGrp="1"/>
          </p:cNvSpPr>
          <p:nvPr>
            <p:ph type="pic" sz="quarter" idx="10" hasCustomPrompt="1"/>
          </p:nvPr>
        </p:nvSpPr>
        <p:spPr>
          <a:xfrm>
            <a:off x="9529014"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5" name="Picture Placeholder 104">
            <a:extLst>
              <a:ext uri="{FF2B5EF4-FFF2-40B4-BE49-F238E27FC236}">
                <a16:creationId xmlns:a16="http://schemas.microsoft.com/office/drawing/2014/main" id="{31EE06FA-6DBB-427B-8C16-78104D626C32}"/>
              </a:ext>
            </a:extLst>
          </p:cNvPr>
          <p:cNvSpPr>
            <a:spLocks noGrp="1"/>
          </p:cNvSpPr>
          <p:nvPr>
            <p:ph type="pic" sz="quarter" idx="11" hasCustomPrompt="1"/>
          </p:nvPr>
        </p:nvSpPr>
        <p:spPr>
          <a:xfrm>
            <a:off x="1463963"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6" name="Picture Placeholder 105">
            <a:extLst>
              <a:ext uri="{FF2B5EF4-FFF2-40B4-BE49-F238E27FC236}">
                <a16:creationId xmlns:a16="http://schemas.microsoft.com/office/drawing/2014/main" id="{B7C818D4-3B28-4361-8D2F-8CBD17E44189}"/>
              </a:ext>
            </a:extLst>
          </p:cNvPr>
          <p:cNvSpPr>
            <a:spLocks noGrp="1"/>
          </p:cNvSpPr>
          <p:nvPr>
            <p:ph type="pic" sz="quarter" idx="12" hasCustomPrompt="1"/>
          </p:nvPr>
        </p:nvSpPr>
        <p:spPr>
          <a:xfrm>
            <a:off x="5496488"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7" name="Picture Placeholder 106">
            <a:extLst>
              <a:ext uri="{FF2B5EF4-FFF2-40B4-BE49-F238E27FC236}">
                <a16:creationId xmlns:a16="http://schemas.microsoft.com/office/drawing/2014/main" id="{7400DAC4-4A0D-44AA-BB9F-9010A269BC99}"/>
              </a:ext>
            </a:extLst>
          </p:cNvPr>
          <p:cNvSpPr>
            <a:spLocks noGrp="1"/>
          </p:cNvSpPr>
          <p:nvPr>
            <p:ph type="pic" sz="quarter" idx="13" hasCustomPrompt="1"/>
          </p:nvPr>
        </p:nvSpPr>
        <p:spPr>
          <a:xfrm>
            <a:off x="348064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8" name="Picture Placeholder 107">
            <a:extLst>
              <a:ext uri="{FF2B5EF4-FFF2-40B4-BE49-F238E27FC236}">
                <a16:creationId xmlns:a16="http://schemas.microsoft.com/office/drawing/2014/main" id="{D3444D8E-42E6-456A-8F7D-EF39576914D6}"/>
              </a:ext>
            </a:extLst>
          </p:cNvPr>
          <p:cNvSpPr>
            <a:spLocks noGrp="1"/>
          </p:cNvSpPr>
          <p:nvPr>
            <p:ph type="pic" sz="quarter" idx="14" hasCustomPrompt="1"/>
          </p:nvPr>
        </p:nvSpPr>
        <p:spPr>
          <a:xfrm>
            <a:off x="751289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408487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AA9078A-D85C-41F4-B3EC-EC4130DB44F1}"/>
              </a:ext>
            </a:extLst>
          </p:cNvPr>
          <p:cNvSpPr>
            <a:spLocks noGrp="1"/>
          </p:cNvSpPr>
          <p:nvPr>
            <p:ph type="pic" sz="quarter" idx="12" hasCustomPrompt="1"/>
          </p:nvPr>
        </p:nvSpPr>
        <p:spPr>
          <a:xfrm>
            <a:off x="3694976" y="947660"/>
            <a:ext cx="6552804" cy="4918912"/>
          </a:xfrm>
          <a:custGeom>
            <a:avLst/>
            <a:gdLst>
              <a:gd name="connsiteX0" fmla="*/ 129810 w 6552804"/>
              <a:gd name="connsiteY0" fmla="*/ 0 h 4918912"/>
              <a:gd name="connsiteX1" fmla="*/ 6422994 w 6552804"/>
              <a:gd name="connsiteY1" fmla="*/ 0 h 4918912"/>
              <a:gd name="connsiteX2" fmla="*/ 6552804 w 6552804"/>
              <a:gd name="connsiteY2" fmla="*/ 129810 h 4918912"/>
              <a:gd name="connsiteX3" fmla="*/ 6552804 w 6552804"/>
              <a:gd name="connsiteY3" fmla="*/ 4789102 h 4918912"/>
              <a:gd name="connsiteX4" fmla="*/ 6422994 w 6552804"/>
              <a:gd name="connsiteY4" fmla="*/ 4918912 h 4918912"/>
              <a:gd name="connsiteX5" fmla="*/ 522911 w 6552804"/>
              <a:gd name="connsiteY5" fmla="*/ 4918912 h 4918912"/>
              <a:gd name="connsiteX6" fmla="*/ 522911 w 6552804"/>
              <a:gd name="connsiteY6" fmla="*/ 1297467 h 4918912"/>
              <a:gd name="connsiteX7" fmla="*/ 265250 w 6552804"/>
              <a:gd name="connsiteY7" fmla="*/ 1039806 h 4918912"/>
              <a:gd name="connsiteX8" fmla="*/ 0 w 6552804"/>
              <a:gd name="connsiteY8" fmla="*/ 1039806 h 4918912"/>
              <a:gd name="connsiteX9" fmla="*/ 0 w 6552804"/>
              <a:gd name="connsiteY9" fmla="*/ 129810 h 4918912"/>
              <a:gd name="connsiteX10" fmla="*/ 129810 w 6552804"/>
              <a:gd name="connsiteY10" fmla="*/ 0 h 491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2804" h="4918912">
                <a:moveTo>
                  <a:pt x="129810" y="0"/>
                </a:moveTo>
                <a:lnTo>
                  <a:pt x="6422994" y="0"/>
                </a:lnTo>
                <a:cubicBezTo>
                  <a:pt x="6494686" y="0"/>
                  <a:pt x="6552804" y="58118"/>
                  <a:pt x="6552804" y="129810"/>
                </a:cubicBezTo>
                <a:lnTo>
                  <a:pt x="6552804" y="4789102"/>
                </a:lnTo>
                <a:cubicBezTo>
                  <a:pt x="6552804" y="4860794"/>
                  <a:pt x="6494686" y="4918912"/>
                  <a:pt x="6422994" y="4918912"/>
                </a:cubicBezTo>
                <a:lnTo>
                  <a:pt x="522911" y="4918912"/>
                </a:lnTo>
                <a:lnTo>
                  <a:pt x="522911" y="1297467"/>
                </a:lnTo>
                <a:cubicBezTo>
                  <a:pt x="522911" y="1155165"/>
                  <a:pt x="407552" y="1039806"/>
                  <a:pt x="265250" y="1039806"/>
                </a:cubicBezTo>
                <a:lnTo>
                  <a:pt x="0" y="1039806"/>
                </a:lnTo>
                <a:lnTo>
                  <a:pt x="0" y="129810"/>
                </a:lnTo>
                <a:cubicBezTo>
                  <a:pt x="0" y="58118"/>
                  <a:pt x="58118" y="0"/>
                  <a:pt x="129810" y="0"/>
                </a:cubicBezTo>
                <a:close/>
              </a:path>
            </a:pathLst>
          </a:cu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
        <p:nvSpPr>
          <p:cNvPr id="20" name="Picture Placeholder 19">
            <a:extLst>
              <a:ext uri="{FF2B5EF4-FFF2-40B4-BE49-F238E27FC236}">
                <a16:creationId xmlns:a16="http://schemas.microsoft.com/office/drawing/2014/main" id="{0D6AD3FB-F786-4F0D-8B7C-59007505234D}"/>
              </a:ext>
            </a:extLst>
          </p:cNvPr>
          <p:cNvSpPr>
            <a:spLocks noGrp="1"/>
          </p:cNvSpPr>
          <p:nvPr>
            <p:ph type="pic" sz="quarter" idx="11" hasCustomPrompt="1"/>
          </p:nvPr>
        </p:nvSpPr>
        <p:spPr>
          <a:xfrm>
            <a:off x="1819645" y="2096051"/>
            <a:ext cx="2288996" cy="4958824"/>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03364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3" name="Picture Placeholder 62">
            <a:extLst>
              <a:ext uri="{FF2B5EF4-FFF2-40B4-BE49-F238E27FC236}">
                <a16:creationId xmlns:a16="http://schemas.microsoft.com/office/drawing/2014/main" id="{5F7A1BD5-6457-45E0-A708-4A1BBE749033}"/>
              </a:ext>
            </a:extLst>
          </p:cNvPr>
          <p:cNvSpPr>
            <a:spLocks noGrp="1"/>
          </p:cNvSpPr>
          <p:nvPr>
            <p:ph type="pic" sz="quarter" idx="12" hasCustomPrompt="1"/>
          </p:nvPr>
        </p:nvSpPr>
        <p:spPr>
          <a:xfrm>
            <a:off x="3907149" y="2303227"/>
            <a:ext cx="5760000" cy="3232954"/>
          </a:xfrm>
          <a:custGeom>
            <a:avLst/>
            <a:gdLst>
              <a:gd name="connsiteX0" fmla="*/ 85318 w 5760000"/>
              <a:gd name="connsiteY0" fmla="*/ 0 h 3232954"/>
              <a:gd name="connsiteX1" fmla="*/ 5674682 w 5760000"/>
              <a:gd name="connsiteY1" fmla="*/ 0 h 3232954"/>
              <a:gd name="connsiteX2" fmla="*/ 5760000 w 5760000"/>
              <a:gd name="connsiteY2" fmla="*/ 85318 h 3232954"/>
              <a:gd name="connsiteX3" fmla="*/ 5760000 w 5760000"/>
              <a:gd name="connsiteY3" fmla="*/ 1364550 h 3232954"/>
              <a:gd name="connsiteX4" fmla="*/ 5665047 w 5760000"/>
              <a:gd name="connsiteY4" fmla="*/ 1364550 h 3232954"/>
              <a:gd name="connsiteX5" fmla="*/ 5529270 w 5760000"/>
              <a:gd name="connsiteY5" fmla="*/ 1500327 h 3232954"/>
              <a:gd name="connsiteX6" fmla="*/ 5529270 w 5760000"/>
              <a:gd name="connsiteY6" fmla="*/ 3232954 h 3232954"/>
              <a:gd name="connsiteX7" fmla="*/ 1340988 w 5760000"/>
              <a:gd name="connsiteY7" fmla="*/ 3232954 h 3232954"/>
              <a:gd name="connsiteX8" fmla="*/ 1340988 w 5760000"/>
              <a:gd name="connsiteY8" fmla="*/ 990681 h 3232954"/>
              <a:gd name="connsiteX9" fmla="*/ 1145754 w 5760000"/>
              <a:gd name="connsiteY9" fmla="*/ 795447 h 3232954"/>
              <a:gd name="connsiteX10" fmla="*/ 0 w 5760000"/>
              <a:gd name="connsiteY10" fmla="*/ 795447 h 3232954"/>
              <a:gd name="connsiteX11" fmla="*/ 0 w 5760000"/>
              <a:gd name="connsiteY11" fmla="*/ 85318 h 3232954"/>
              <a:gd name="connsiteX12" fmla="*/ 85318 w 5760000"/>
              <a:gd name="connsiteY12" fmla="*/ 0 h 323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60000" h="3232954">
                <a:moveTo>
                  <a:pt x="85318" y="0"/>
                </a:moveTo>
                <a:lnTo>
                  <a:pt x="5674682" y="0"/>
                </a:lnTo>
                <a:cubicBezTo>
                  <a:pt x="5721802" y="0"/>
                  <a:pt x="5760000" y="38198"/>
                  <a:pt x="5760000" y="85318"/>
                </a:cubicBezTo>
                <a:lnTo>
                  <a:pt x="5760000" y="1364550"/>
                </a:lnTo>
                <a:lnTo>
                  <a:pt x="5665047" y="1364550"/>
                </a:lnTo>
                <a:cubicBezTo>
                  <a:pt x="5590059" y="1364550"/>
                  <a:pt x="5529270" y="1425339"/>
                  <a:pt x="5529270" y="1500327"/>
                </a:cubicBezTo>
                <a:lnTo>
                  <a:pt x="5529270" y="3232954"/>
                </a:lnTo>
                <a:lnTo>
                  <a:pt x="1340988" y="3232954"/>
                </a:lnTo>
                <a:lnTo>
                  <a:pt x="1340988" y="990681"/>
                </a:lnTo>
                <a:cubicBezTo>
                  <a:pt x="1340988" y="882856"/>
                  <a:pt x="1253579" y="795447"/>
                  <a:pt x="1145754" y="795447"/>
                </a:cubicBezTo>
                <a:lnTo>
                  <a:pt x="0" y="795447"/>
                </a:lnTo>
                <a:lnTo>
                  <a:pt x="0" y="85318"/>
                </a:lnTo>
                <a:cubicBezTo>
                  <a:pt x="0" y="38198"/>
                  <a:pt x="38198" y="0"/>
                  <a:pt x="85318"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1" name="Picture Placeholder 30">
            <a:extLst>
              <a:ext uri="{FF2B5EF4-FFF2-40B4-BE49-F238E27FC236}">
                <a16:creationId xmlns:a16="http://schemas.microsoft.com/office/drawing/2014/main" id="{CC8CE266-3DEB-4C78-BCDA-C78BFAF071FF}"/>
              </a:ext>
            </a:extLst>
          </p:cNvPr>
          <p:cNvSpPr>
            <a:spLocks noGrp="1"/>
          </p:cNvSpPr>
          <p:nvPr>
            <p:ph type="pic" sz="quarter" idx="10" hasCustomPrompt="1"/>
          </p:nvPr>
        </p:nvSpPr>
        <p:spPr>
          <a:xfrm>
            <a:off x="9488168" y="3725213"/>
            <a:ext cx="1084260" cy="234669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DAF32B45-098D-4B25-A23F-92B38466B0C9}"/>
              </a:ext>
            </a:extLst>
          </p:cNvPr>
          <p:cNvSpPr>
            <a:spLocks noGrp="1"/>
          </p:cNvSpPr>
          <p:nvPr>
            <p:ph type="pic" sz="quarter" idx="11" hasCustomPrompt="1"/>
          </p:nvPr>
        </p:nvSpPr>
        <p:spPr>
          <a:xfrm>
            <a:off x="1445629" y="3244730"/>
            <a:ext cx="3648203" cy="2738552"/>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96879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EBDDB84D-2CA4-4525-A778-166ABD0F2B28}"/>
              </a:ext>
            </a:extLst>
          </p:cNvPr>
          <p:cNvSpPr>
            <a:spLocks noGrp="1"/>
          </p:cNvSpPr>
          <p:nvPr>
            <p:ph type="pic" sz="quarter" idx="12" hasCustomPrompt="1"/>
          </p:nvPr>
        </p:nvSpPr>
        <p:spPr>
          <a:xfrm>
            <a:off x="3907149" y="1931074"/>
            <a:ext cx="6401180" cy="3592833"/>
          </a:xfrm>
          <a:custGeom>
            <a:avLst/>
            <a:gdLst>
              <a:gd name="connsiteX0" fmla="*/ 94815 w 6401180"/>
              <a:gd name="connsiteY0" fmla="*/ 0 h 3592833"/>
              <a:gd name="connsiteX1" fmla="*/ 6306365 w 6401180"/>
              <a:gd name="connsiteY1" fmla="*/ 0 h 3592833"/>
              <a:gd name="connsiteX2" fmla="*/ 6401180 w 6401180"/>
              <a:gd name="connsiteY2" fmla="*/ 94815 h 3592833"/>
              <a:gd name="connsiteX3" fmla="*/ 6401180 w 6401180"/>
              <a:gd name="connsiteY3" fmla="*/ 1495216 h 3592833"/>
              <a:gd name="connsiteX4" fmla="*/ 6080579 w 6401180"/>
              <a:gd name="connsiteY4" fmla="*/ 1495216 h 3592833"/>
              <a:gd name="connsiteX5" fmla="*/ 5943322 w 6401180"/>
              <a:gd name="connsiteY5" fmla="*/ 1632473 h 3592833"/>
              <a:gd name="connsiteX6" fmla="*/ 5943322 w 6401180"/>
              <a:gd name="connsiteY6" fmla="*/ 3592833 h 3592833"/>
              <a:gd name="connsiteX7" fmla="*/ 1493005 w 6401180"/>
              <a:gd name="connsiteY7" fmla="*/ 3592833 h 3592833"/>
              <a:gd name="connsiteX8" fmla="*/ 1493005 w 6401180"/>
              <a:gd name="connsiteY8" fmla="*/ 1090363 h 3592833"/>
              <a:gd name="connsiteX9" fmla="*/ 1270511 w 6401180"/>
              <a:gd name="connsiteY9" fmla="*/ 867869 h 3592833"/>
              <a:gd name="connsiteX10" fmla="*/ 0 w 6401180"/>
              <a:gd name="connsiteY10" fmla="*/ 867869 h 3592833"/>
              <a:gd name="connsiteX11" fmla="*/ 0 w 6401180"/>
              <a:gd name="connsiteY11" fmla="*/ 94815 h 3592833"/>
              <a:gd name="connsiteX12" fmla="*/ 94815 w 6401180"/>
              <a:gd name="connsiteY12" fmla="*/ 0 h 35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1180" h="3592833">
                <a:moveTo>
                  <a:pt x="94815" y="0"/>
                </a:moveTo>
                <a:lnTo>
                  <a:pt x="6306365" y="0"/>
                </a:lnTo>
                <a:cubicBezTo>
                  <a:pt x="6358730" y="0"/>
                  <a:pt x="6401180" y="42450"/>
                  <a:pt x="6401180" y="94815"/>
                </a:cubicBezTo>
                <a:lnTo>
                  <a:pt x="6401180" y="1495216"/>
                </a:lnTo>
                <a:lnTo>
                  <a:pt x="6080579" y="1495216"/>
                </a:lnTo>
                <a:cubicBezTo>
                  <a:pt x="6004774" y="1495216"/>
                  <a:pt x="5943322" y="1556668"/>
                  <a:pt x="5943322" y="1632473"/>
                </a:cubicBezTo>
                <a:lnTo>
                  <a:pt x="5943322" y="3592833"/>
                </a:lnTo>
                <a:lnTo>
                  <a:pt x="1493005" y="3592833"/>
                </a:lnTo>
                <a:lnTo>
                  <a:pt x="1493005" y="1090363"/>
                </a:lnTo>
                <a:cubicBezTo>
                  <a:pt x="1493005" y="967483"/>
                  <a:pt x="1393391" y="867869"/>
                  <a:pt x="1270511" y="867869"/>
                </a:cubicBezTo>
                <a:lnTo>
                  <a:pt x="0" y="867869"/>
                </a:lnTo>
                <a:lnTo>
                  <a:pt x="0" y="94815"/>
                </a:lnTo>
                <a:cubicBezTo>
                  <a:pt x="0" y="42450"/>
                  <a:pt x="42450" y="0"/>
                  <a:pt x="9481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B8B0B69C-E7C6-4299-9441-F3B2EF1DCAF3}"/>
              </a:ext>
            </a:extLst>
          </p:cNvPr>
          <p:cNvSpPr>
            <a:spLocks noGrp="1"/>
          </p:cNvSpPr>
          <p:nvPr>
            <p:ph type="pic" sz="quarter" idx="10" hasCustomPrompt="1"/>
          </p:nvPr>
        </p:nvSpPr>
        <p:spPr>
          <a:xfrm>
            <a:off x="9910859" y="3479214"/>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3" name="Picture Placeholder 32">
            <a:extLst>
              <a:ext uri="{FF2B5EF4-FFF2-40B4-BE49-F238E27FC236}">
                <a16:creationId xmlns:a16="http://schemas.microsoft.com/office/drawing/2014/main" id="{021E564A-78DE-4046-BBDA-5F5CBACCA9EA}"/>
              </a:ext>
            </a:extLst>
          </p:cNvPr>
          <p:cNvSpPr>
            <a:spLocks noGrp="1"/>
          </p:cNvSpPr>
          <p:nvPr>
            <p:ph type="pic" sz="quarter" idx="11" hasCustomPrompt="1"/>
          </p:nvPr>
        </p:nvSpPr>
        <p:spPr>
          <a:xfrm>
            <a:off x="1210803" y="2959122"/>
            <a:ext cx="4028680" cy="3024160"/>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13026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812C0B-395E-4482-B7D1-2C0674084C32}"/>
              </a:ext>
            </a:extLst>
          </p:cNvPr>
          <p:cNvSpPr>
            <a:spLocks noGrp="1"/>
          </p:cNvSpPr>
          <p:nvPr>
            <p:ph type="pic" sz="quarter" idx="10" hasCustomPrompt="1"/>
          </p:nvPr>
        </p:nvSpPr>
        <p:spPr>
          <a:xfrm>
            <a:off x="1412244" y="1475466"/>
            <a:ext cx="3567860" cy="7722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885919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F1DAC9-A543-4E59-BBF4-96F3B293B982}"/>
              </a:ext>
            </a:extLst>
          </p:cNvPr>
          <p:cNvSpPr>
            <a:spLocks noGrp="1"/>
          </p:cNvSpPr>
          <p:nvPr>
            <p:ph type="pic" sz="quarter" idx="10" hasCustomPrompt="1"/>
          </p:nvPr>
        </p:nvSpPr>
        <p:spPr>
          <a:xfrm>
            <a:off x="3718123" y="4122552"/>
            <a:ext cx="4757146" cy="10296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33557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1">
            <a:extLst>
              <a:ext uri="{FF2B5EF4-FFF2-40B4-BE49-F238E27FC236}">
                <a16:creationId xmlns:a16="http://schemas.microsoft.com/office/drawing/2014/main" id="{F5316089-DF4A-48B1-9B8D-5299B0913DC7}"/>
              </a:ext>
            </a:extLst>
          </p:cNvPr>
          <p:cNvSpPr>
            <a:spLocks noGrp="1"/>
          </p:cNvSpPr>
          <p:nvPr>
            <p:ph type="pic" sz="quarter" idx="12" hasCustomPrompt="1"/>
          </p:nvPr>
        </p:nvSpPr>
        <p:spPr>
          <a:xfrm>
            <a:off x="7602278" y="4137383"/>
            <a:ext cx="3446722" cy="1558158"/>
          </a:xfrm>
          <a:prstGeom prst="roundRect">
            <a:avLst>
              <a:gd name="adj" fmla="val 8124"/>
            </a:avLst>
          </a:pr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C202F225-B9FD-448B-889D-8F12F0078F6D}"/>
              </a:ext>
            </a:extLst>
          </p:cNvPr>
          <p:cNvSpPr>
            <a:spLocks noGrp="1"/>
          </p:cNvSpPr>
          <p:nvPr>
            <p:ph type="pic" sz="quarter" idx="10" hasCustomPrompt="1"/>
          </p:nvPr>
        </p:nvSpPr>
        <p:spPr>
          <a:xfrm>
            <a:off x="6694872" y="2246638"/>
            <a:ext cx="1558158" cy="3433601"/>
          </a:xfrm>
          <a:custGeom>
            <a:avLst/>
            <a:gdLst>
              <a:gd name="connsiteX0" fmla="*/ 126585 w 1558158"/>
              <a:gd name="connsiteY0" fmla="*/ 0 h 3453719"/>
              <a:gd name="connsiteX1" fmla="*/ 1431573 w 1558158"/>
              <a:gd name="connsiteY1" fmla="*/ 0 h 3453719"/>
              <a:gd name="connsiteX2" fmla="*/ 1558158 w 1558158"/>
              <a:gd name="connsiteY2" fmla="*/ 126585 h 3453719"/>
              <a:gd name="connsiteX3" fmla="*/ 1558158 w 1558158"/>
              <a:gd name="connsiteY3" fmla="*/ 1826877 h 3453719"/>
              <a:gd name="connsiteX4" fmla="*/ 1022064 w 1558158"/>
              <a:gd name="connsiteY4" fmla="*/ 1826877 h 3453719"/>
              <a:gd name="connsiteX5" fmla="*/ 835435 w 1558158"/>
              <a:gd name="connsiteY5" fmla="*/ 2013506 h 3453719"/>
              <a:gd name="connsiteX6" fmla="*/ 835435 w 1558158"/>
              <a:gd name="connsiteY6" fmla="*/ 3366378 h 3453719"/>
              <a:gd name="connsiteX7" fmla="*/ 850102 w 1558158"/>
              <a:gd name="connsiteY7" fmla="*/ 3439023 h 3453719"/>
              <a:gd name="connsiteX8" fmla="*/ 860010 w 1558158"/>
              <a:gd name="connsiteY8" fmla="*/ 3453719 h 3453719"/>
              <a:gd name="connsiteX9" fmla="*/ 126585 w 1558158"/>
              <a:gd name="connsiteY9" fmla="*/ 3453719 h 3453719"/>
              <a:gd name="connsiteX10" fmla="*/ 0 w 1558158"/>
              <a:gd name="connsiteY10" fmla="*/ 3327134 h 3453719"/>
              <a:gd name="connsiteX11" fmla="*/ 0 w 1558158"/>
              <a:gd name="connsiteY11" fmla="*/ 126585 h 3453719"/>
              <a:gd name="connsiteX12" fmla="*/ 126585 w 1558158"/>
              <a:gd name="connsiteY12" fmla="*/ 0 h 345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8158" h="3453719">
                <a:moveTo>
                  <a:pt x="126585" y="0"/>
                </a:moveTo>
                <a:lnTo>
                  <a:pt x="1431573" y="0"/>
                </a:lnTo>
                <a:cubicBezTo>
                  <a:pt x="1501484" y="0"/>
                  <a:pt x="1558158" y="56674"/>
                  <a:pt x="1558158" y="126585"/>
                </a:cubicBezTo>
                <a:lnTo>
                  <a:pt x="1558158" y="1826877"/>
                </a:lnTo>
                <a:lnTo>
                  <a:pt x="1022064" y="1826877"/>
                </a:lnTo>
                <a:cubicBezTo>
                  <a:pt x="918992" y="1826877"/>
                  <a:pt x="835435" y="1910434"/>
                  <a:pt x="835435" y="2013506"/>
                </a:cubicBezTo>
                <a:lnTo>
                  <a:pt x="835435" y="3366378"/>
                </a:lnTo>
                <a:cubicBezTo>
                  <a:pt x="835435" y="3392146"/>
                  <a:pt x="840658" y="3416695"/>
                  <a:pt x="850102" y="3439023"/>
                </a:cubicBezTo>
                <a:lnTo>
                  <a:pt x="860010" y="3453719"/>
                </a:lnTo>
                <a:lnTo>
                  <a:pt x="126585" y="3453719"/>
                </a:lnTo>
                <a:cubicBezTo>
                  <a:pt x="56674" y="3453719"/>
                  <a:pt x="0" y="3397045"/>
                  <a:pt x="0" y="3327134"/>
                </a:cubicBezTo>
                <a:lnTo>
                  <a:pt x="0" y="126585"/>
                </a:lnTo>
                <a:cubicBezTo>
                  <a:pt x="0" y="56674"/>
                  <a:pt x="56674" y="0"/>
                  <a:pt x="12658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6632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DC57906-0D96-4F9B-A186-DD8837780B7E}"/>
              </a:ext>
            </a:extLst>
          </p:cNvPr>
          <p:cNvSpPr/>
          <p:nvPr/>
        </p:nvSpPr>
        <p:spPr>
          <a:xfrm>
            <a:off x="6379643" y="856181"/>
            <a:ext cx="2375396" cy="5139370"/>
          </a:xfrm>
          <a:custGeom>
            <a:avLst/>
            <a:gdLst>
              <a:gd name="connsiteX0" fmla="*/ 3134 w 2375396"/>
              <a:gd name="connsiteY0" fmla="*/ 225631 h 5139370"/>
              <a:gd name="connsiteX1" fmla="*/ 228765 w 2375396"/>
              <a:gd name="connsiteY1" fmla="*/ 0 h 5139370"/>
              <a:gd name="connsiteX2" fmla="*/ 2149766 w 2375396"/>
              <a:gd name="connsiteY2" fmla="*/ 78344 h 5139370"/>
              <a:gd name="connsiteX3" fmla="*/ 2375397 w 2375396"/>
              <a:gd name="connsiteY3" fmla="*/ 303975 h 5139370"/>
              <a:gd name="connsiteX4" fmla="*/ 2375397 w 2375396"/>
              <a:gd name="connsiteY4" fmla="*/ 4847931 h 5139370"/>
              <a:gd name="connsiteX5" fmla="*/ 2149766 w 2375396"/>
              <a:gd name="connsiteY5" fmla="*/ 5073562 h 5139370"/>
              <a:gd name="connsiteX6" fmla="*/ 225631 w 2375396"/>
              <a:gd name="connsiteY6" fmla="*/ 5139370 h 5139370"/>
              <a:gd name="connsiteX7" fmla="*/ 0 w 2375396"/>
              <a:gd name="connsiteY7" fmla="*/ 4913740 h 5139370"/>
              <a:gd name="connsiteX8" fmla="*/ 0 w 2375396"/>
              <a:gd name="connsiteY8" fmla="*/ 225631 h 513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396" h="5139370">
                <a:moveTo>
                  <a:pt x="3134" y="225631"/>
                </a:moveTo>
                <a:cubicBezTo>
                  <a:pt x="3134" y="103414"/>
                  <a:pt x="103414" y="0"/>
                  <a:pt x="228765" y="0"/>
                </a:cubicBezTo>
                <a:lnTo>
                  <a:pt x="2149766" y="78344"/>
                </a:lnTo>
                <a:cubicBezTo>
                  <a:pt x="2271983" y="78344"/>
                  <a:pt x="2375397" y="178624"/>
                  <a:pt x="2375397" y="303975"/>
                </a:cubicBezTo>
                <a:lnTo>
                  <a:pt x="2375397" y="4847931"/>
                </a:lnTo>
                <a:cubicBezTo>
                  <a:pt x="2375397" y="4970147"/>
                  <a:pt x="2275116" y="5073562"/>
                  <a:pt x="2149766" y="5073562"/>
                </a:cubicBezTo>
                <a:lnTo>
                  <a:pt x="225631" y="5139370"/>
                </a:lnTo>
                <a:cubicBezTo>
                  <a:pt x="103414" y="5139370"/>
                  <a:pt x="0" y="5039090"/>
                  <a:pt x="0" y="4913740"/>
                </a:cubicBezTo>
                <a:lnTo>
                  <a:pt x="0" y="225631"/>
                </a:lnTo>
                <a:close/>
              </a:path>
            </a:pathLst>
          </a:custGeom>
          <a:noFill/>
          <a:ln w="30045" cap="flat">
            <a:noFill/>
            <a:prstDash val="solid"/>
            <a:miter/>
          </a:ln>
        </p:spPr>
        <p:txBody>
          <a:bodyPr rtlCol="0" anchor="ctr"/>
          <a:lstStyle/>
          <a:p>
            <a:endParaRPr lang="fr-FR" dirty="0">
              <a:latin typeface="Arial" panose="020B0604020202020204" pitchFamily="34" charset="0"/>
            </a:endParaRPr>
          </a:p>
        </p:txBody>
      </p:sp>
      <p:sp>
        <p:nvSpPr>
          <p:cNvPr id="18" name="Picture Placeholder 3">
            <a:extLst>
              <a:ext uri="{FF2B5EF4-FFF2-40B4-BE49-F238E27FC236}">
                <a16:creationId xmlns:a16="http://schemas.microsoft.com/office/drawing/2014/main" id="{075E3183-F408-418E-8749-A1494C502EA5}"/>
              </a:ext>
            </a:extLst>
          </p:cNvPr>
          <p:cNvSpPr>
            <a:spLocks noGrp="1"/>
          </p:cNvSpPr>
          <p:nvPr>
            <p:ph type="pic" sz="quarter" idx="10" hasCustomPrompt="1"/>
          </p:nvPr>
        </p:nvSpPr>
        <p:spPr>
          <a:xfrm rot="21030792">
            <a:off x="1682244" y="1123887"/>
            <a:ext cx="1883916" cy="737241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
        <p:nvSpPr>
          <p:cNvPr id="7" name="Picture Placeholder 13">
            <a:extLst>
              <a:ext uri="{FF2B5EF4-FFF2-40B4-BE49-F238E27FC236}">
                <a16:creationId xmlns:a16="http://schemas.microsoft.com/office/drawing/2014/main" id="{15FCEA41-49B7-44E1-B936-1C54C1A1E207}"/>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1335705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25B6350-7764-4C40-9563-1A3822E2C577}"/>
              </a:ext>
            </a:extLst>
          </p:cNvPr>
          <p:cNvSpPr>
            <a:spLocks noGrp="1"/>
          </p:cNvSpPr>
          <p:nvPr>
            <p:ph type="pic" sz="quarter" idx="10" hasCustomPrompt="1"/>
          </p:nvPr>
        </p:nvSpPr>
        <p:spPr>
          <a:xfrm>
            <a:off x="4906714" y="855000"/>
            <a:ext cx="2378572" cy="5148000"/>
          </a:xfrm>
          <a:prstGeom prst="roundRect">
            <a:avLst>
              <a:gd name="adj" fmla="val 8124"/>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1746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5B63074-5842-47CB-B8D1-C64A1BAA779E}"/>
              </a:ext>
            </a:extLst>
          </p:cNvPr>
          <p:cNvSpPr>
            <a:spLocks noGrp="1"/>
          </p:cNvSpPr>
          <p:nvPr>
            <p:ph type="pic" sz="quarter" idx="10" hasCustomPrompt="1"/>
          </p:nvPr>
        </p:nvSpPr>
        <p:spPr>
          <a:xfrm>
            <a:off x="49911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1" name="Picture Placeholder 9">
            <a:extLst>
              <a:ext uri="{FF2B5EF4-FFF2-40B4-BE49-F238E27FC236}">
                <a16:creationId xmlns:a16="http://schemas.microsoft.com/office/drawing/2014/main" id="{95A50EF4-6ED9-497F-ADDC-63808263EEE1}"/>
              </a:ext>
            </a:extLst>
          </p:cNvPr>
          <p:cNvSpPr>
            <a:spLocks noGrp="1"/>
          </p:cNvSpPr>
          <p:nvPr>
            <p:ph type="pic" sz="quarter" idx="11" hasCustomPrompt="1"/>
          </p:nvPr>
        </p:nvSpPr>
        <p:spPr>
          <a:xfrm>
            <a:off x="49911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2" name="Picture Placeholder 9">
            <a:extLst>
              <a:ext uri="{FF2B5EF4-FFF2-40B4-BE49-F238E27FC236}">
                <a16:creationId xmlns:a16="http://schemas.microsoft.com/office/drawing/2014/main" id="{E340CF86-E77D-4229-AD18-0D47EBD3BADD}"/>
              </a:ext>
            </a:extLst>
          </p:cNvPr>
          <p:cNvSpPr>
            <a:spLocks noGrp="1"/>
          </p:cNvSpPr>
          <p:nvPr>
            <p:ph type="pic" sz="quarter" idx="12" hasCustomPrompt="1"/>
          </p:nvPr>
        </p:nvSpPr>
        <p:spPr>
          <a:xfrm>
            <a:off x="49911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3" name="Picture Placeholder 9">
            <a:extLst>
              <a:ext uri="{FF2B5EF4-FFF2-40B4-BE49-F238E27FC236}">
                <a16:creationId xmlns:a16="http://schemas.microsoft.com/office/drawing/2014/main" id="{C62BC63C-4E83-4313-843A-C3F9F63A779E}"/>
              </a:ext>
            </a:extLst>
          </p:cNvPr>
          <p:cNvSpPr>
            <a:spLocks noGrp="1"/>
          </p:cNvSpPr>
          <p:nvPr>
            <p:ph type="pic" sz="quarter" idx="13" hasCustomPrompt="1"/>
          </p:nvPr>
        </p:nvSpPr>
        <p:spPr>
          <a:xfrm>
            <a:off x="83016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4" name="Picture Placeholder 9">
            <a:extLst>
              <a:ext uri="{FF2B5EF4-FFF2-40B4-BE49-F238E27FC236}">
                <a16:creationId xmlns:a16="http://schemas.microsoft.com/office/drawing/2014/main" id="{EB6CFD4E-5758-4569-A39A-646784A6399E}"/>
              </a:ext>
            </a:extLst>
          </p:cNvPr>
          <p:cNvSpPr>
            <a:spLocks noGrp="1"/>
          </p:cNvSpPr>
          <p:nvPr>
            <p:ph type="pic" sz="quarter" idx="14" hasCustomPrompt="1"/>
          </p:nvPr>
        </p:nvSpPr>
        <p:spPr>
          <a:xfrm>
            <a:off x="83016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5" name="Picture Placeholder 9">
            <a:extLst>
              <a:ext uri="{FF2B5EF4-FFF2-40B4-BE49-F238E27FC236}">
                <a16:creationId xmlns:a16="http://schemas.microsoft.com/office/drawing/2014/main" id="{F30EAEDD-1BF2-45F4-A355-A980F79C3047}"/>
              </a:ext>
            </a:extLst>
          </p:cNvPr>
          <p:cNvSpPr>
            <a:spLocks noGrp="1"/>
          </p:cNvSpPr>
          <p:nvPr>
            <p:ph type="pic" sz="quarter" idx="15" hasCustomPrompt="1"/>
          </p:nvPr>
        </p:nvSpPr>
        <p:spPr>
          <a:xfrm>
            <a:off x="83016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2199882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ABC7E449-C037-40FC-AAAE-2F75AA8D429F}"/>
              </a:ext>
            </a:extLst>
          </p:cNvPr>
          <p:cNvSpPr>
            <a:spLocks noGrp="1"/>
          </p:cNvSpPr>
          <p:nvPr>
            <p:ph type="pic" sz="quarter" idx="13" hasCustomPrompt="1"/>
          </p:nvPr>
        </p:nvSpPr>
        <p:spPr>
          <a:xfrm>
            <a:off x="8301600"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6" name="Picture Placeholder 9">
            <a:extLst>
              <a:ext uri="{FF2B5EF4-FFF2-40B4-BE49-F238E27FC236}">
                <a16:creationId xmlns:a16="http://schemas.microsoft.com/office/drawing/2014/main" id="{E1E732D4-1E59-4ED5-B05A-03CE4C192F25}"/>
              </a:ext>
            </a:extLst>
          </p:cNvPr>
          <p:cNvSpPr>
            <a:spLocks noGrp="1"/>
          </p:cNvSpPr>
          <p:nvPr>
            <p:ph type="pic" sz="quarter" idx="14" hasCustomPrompt="1"/>
          </p:nvPr>
        </p:nvSpPr>
        <p:spPr>
          <a:xfrm>
            <a:off x="8301600"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7" name="Picture Placeholder 9">
            <a:extLst>
              <a:ext uri="{FF2B5EF4-FFF2-40B4-BE49-F238E27FC236}">
                <a16:creationId xmlns:a16="http://schemas.microsoft.com/office/drawing/2014/main" id="{E7565BCF-3834-4123-88AA-23A70B2851A2}"/>
              </a:ext>
            </a:extLst>
          </p:cNvPr>
          <p:cNvSpPr>
            <a:spLocks noGrp="1"/>
          </p:cNvSpPr>
          <p:nvPr>
            <p:ph type="pic" sz="quarter" idx="15" hasCustomPrompt="1"/>
          </p:nvPr>
        </p:nvSpPr>
        <p:spPr>
          <a:xfrm>
            <a:off x="8301600"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8" name="Picture Placeholder 9">
            <a:extLst>
              <a:ext uri="{FF2B5EF4-FFF2-40B4-BE49-F238E27FC236}">
                <a16:creationId xmlns:a16="http://schemas.microsoft.com/office/drawing/2014/main" id="{5E9C23D3-A597-4FC8-9334-D3B9CD49FA39}"/>
              </a:ext>
            </a:extLst>
          </p:cNvPr>
          <p:cNvSpPr>
            <a:spLocks noGrp="1"/>
          </p:cNvSpPr>
          <p:nvPr>
            <p:ph type="pic" sz="quarter" idx="16" hasCustomPrompt="1"/>
          </p:nvPr>
        </p:nvSpPr>
        <p:spPr>
          <a:xfrm>
            <a:off x="8301600"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9" name="Picture Placeholder 9">
            <a:extLst>
              <a:ext uri="{FF2B5EF4-FFF2-40B4-BE49-F238E27FC236}">
                <a16:creationId xmlns:a16="http://schemas.microsoft.com/office/drawing/2014/main" id="{3942C788-A905-43D3-AD7E-EA06F32F6245}"/>
              </a:ext>
            </a:extLst>
          </p:cNvPr>
          <p:cNvSpPr>
            <a:spLocks noGrp="1"/>
          </p:cNvSpPr>
          <p:nvPr>
            <p:ph type="pic" sz="quarter" idx="17" hasCustomPrompt="1"/>
          </p:nvPr>
        </p:nvSpPr>
        <p:spPr>
          <a:xfrm>
            <a:off x="8301600"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0" name="Picture Placeholder 9">
            <a:extLst>
              <a:ext uri="{FF2B5EF4-FFF2-40B4-BE49-F238E27FC236}">
                <a16:creationId xmlns:a16="http://schemas.microsoft.com/office/drawing/2014/main" id="{EF4B4449-340A-475E-B4E9-ABBD867A4EA0}"/>
              </a:ext>
            </a:extLst>
          </p:cNvPr>
          <p:cNvSpPr>
            <a:spLocks noGrp="1"/>
          </p:cNvSpPr>
          <p:nvPr>
            <p:ph type="pic" sz="quarter" idx="18" hasCustomPrompt="1"/>
          </p:nvPr>
        </p:nvSpPr>
        <p:spPr>
          <a:xfrm>
            <a:off x="4993381"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1" name="Picture Placeholder 9">
            <a:extLst>
              <a:ext uri="{FF2B5EF4-FFF2-40B4-BE49-F238E27FC236}">
                <a16:creationId xmlns:a16="http://schemas.microsoft.com/office/drawing/2014/main" id="{AA05FC8E-2316-4F89-9699-371CB0CDC247}"/>
              </a:ext>
            </a:extLst>
          </p:cNvPr>
          <p:cNvSpPr>
            <a:spLocks noGrp="1"/>
          </p:cNvSpPr>
          <p:nvPr>
            <p:ph type="pic" sz="quarter" idx="19" hasCustomPrompt="1"/>
          </p:nvPr>
        </p:nvSpPr>
        <p:spPr>
          <a:xfrm>
            <a:off x="4993381"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2" name="Picture Placeholder 9">
            <a:extLst>
              <a:ext uri="{FF2B5EF4-FFF2-40B4-BE49-F238E27FC236}">
                <a16:creationId xmlns:a16="http://schemas.microsoft.com/office/drawing/2014/main" id="{78AA5EB6-A1C9-413A-8370-A512D059970F}"/>
              </a:ext>
            </a:extLst>
          </p:cNvPr>
          <p:cNvSpPr>
            <a:spLocks noGrp="1"/>
          </p:cNvSpPr>
          <p:nvPr>
            <p:ph type="pic" sz="quarter" idx="20" hasCustomPrompt="1"/>
          </p:nvPr>
        </p:nvSpPr>
        <p:spPr>
          <a:xfrm>
            <a:off x="4993381"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3" name="Picture Placeholder 9">
            <a:extLst>
              <a:ext uri="{FF2B5EF4-FFF2-40B4-BE49-F238E27FC236}">
                <a16:creationId xmlns:a16="http://schemas.microsoft.com/office/drawing/2014/main" id="{F14434DF-0C80-4105-9F94-A1DA76B2BB81}"/>
              </a:ext>
            </a:extLst>
          </p:cNvPr>
          <p:cNvSpPr>
            <a:spLocks noGrp="1"/>
          </p:cNvSpPr>
          <p:nvPr>
            <p:ph type="pic" sz="quarter" idx="21" hasCustomPrompt="1"/>
          </p:nvPr>
        </p:nvSpPr>
        <p:spPr>
          <a:xfrm>
            <a:off x="4993381"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4" name="Picture Placeholder 9">
            <a:extLst>
              <a:ext uri="{FF2B5EF4-FFF2-40B4-BE49-F238E27FC236}">
                <a16:creationId xmlns:a16="http://schemas.microsoft.com/office/drawing/2014/main" id="{D6866B42-0A78-4801-9899-CE9B41B41829}"/>
              </a:ext>
            </a:extLst>
          </p:cNvPr>
          <p:cNvSpPr>
            <a:spLocks noGrp="1"/>
          </p:cNvSpPr>
          <p:nvPr>
            <p:ph type="pic" sz="quarter" idx="22" hasCustomPrompt="1"/>
          </p:nvPr>
        </p:nvSpPr>
        <p:spPr>
          <a:xfrm>
            <a:off x="4993381"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3170407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8F45E0A-A360-4F2B-AD76-BF2489A17320}"/>
              </a:ext>
            </a:extLst>
          </p:cNvPr>
          <p:cNvSpPr>
            <a:spLocks noGrp="1"/>
          </p:cNvSpPr>
          <p:nvPr>
            <p:ph type="pic" sz="quarter" idx="10" hasCustomPrompt="1"/>
          </p:nvPr>
        </p:nvSpPr>
        <p:spPr>
          <a:xfrm rot="1440000">
            <a:off x="6803447" y="958146"/>
            <a:ext cx="1883916" cy="737920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300000">
              <a:rot lat="0" lon="30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Picture</a:t>
            </a:r>
          </a:p>
        </p:txBody>
      </p:sp>
    </p:spTree>
    <p:extLst>
      <p:ext uri="{BB962C8B-B14F-4D97-AF65-F5344CB8AC3E}">
        <p14:creationId xmlns:p14="http://schemas.microsoft.com/office/powerpoint/2010/main" val="2361691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352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446BA83-816A-46CD-8C65-AB93755AB4E7}"/>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F27AC69-8E3B-4501-9A2F-FA2E4E953F6B}"/>
              </a:ext>
            </a:extLst>
          </p:cNvPr>
          <p:cNvSpPr/>
          <p:nvPr userDrawn="1"/>
        </p:nvSpPr>
        <p:spPr>
          <a:xfrm>
            <a:off x="0" y="0"/>
            <a:ext cx="12192000" cy="6858000"/>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2" name="Group 1">
            <a:extLst>
              <a:ext uri="{FF2B5EF4-FFF2-40B4-BE49-F238E27FC236}">
                <a16:creationId xmlns:a16="http://schemas.microsoft.com/office/drawing/2014/main" id="{D79AB743-22E3-4CAA-BED0-6EAB007C6F88}"/>
              </a:ext>
            </a:extLst>
          </p:cNvPr>
          <p:cNvGrpSpPr/>
          <p:nvPr userDrawn="1"/>
        </p:nvGrpSpPr>
        <p:grpSpPr>
          <a:xfrm>
            <a:off x="5250180" y="4146605"/>
            <a:ext cx="1691640" cy="425104"/>
            <a:chOff x="7641302" y="5435575"/>
            <a:chExt cx="1691640" cy="425104"/>
          </a:xfrm>
        </p:grpSpPr>
        <p:sp>
          <p:nvSpPr>
            <p:cNvPr id="19" name="Rectangle: Rounded Corners 18">
              <a:extLst>
                <a:ext uri="{FF2B5EF4-FFF2-40B4-BE49-F238E27FC236}">
                  <a16:creationId xmlns:a16="http://schemas.microsoft.com/office/drawing/2014/main" id="{0FAAD364-CC01-4DB6-9EDD-DFE1AB2147CA}"/>
                </a:ext>
              </a:extLst>
            </p:cNvPr>
            <p:cNvSpPr/>
            <p:nvPr/>
          </p:nvSpPr>
          <p:spPr>
            <a:xfrm>
              <a:off x="7641302" y="5435575"/>
              <a:ext cx="1691640" cy="425104"/>
            </a:xfrm>
            <a:prstGeom prst="roundRect">
              <a:avLst>
                <a:gd name="adj" fmla="val 0"/>
              </a:avLst>
            </a:prstGeom>
            <a:solidFill>
              <a:schemeClr val="accent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r>
                <a:rPr lang="fr-FR" sz="1100" spc="100" baseline="0" dirty="0" err="1">
                  <a:solidFill>
                    <a:schemeClr val="tx1"/>
                  </a:solidFill>
                  <a:latin typeface="Arial" panose="020B0604020202020204" pitchFamily="34" charset="0"/>
                </a:rPr>
                <a:t>visit</a:t>
              </a:r>
              <a:r>
                <a:rPr lang="fr-FR" sz="1100" spc="100" baseline="0" dirty="0">
                  <a:solidFill>
                    <a:schemeClr val="tx1"/>
                  </a:solidFill>
                  <a:latin typeface="Arial" panose="020B0604020202020204" pitchFamily="34" charset="0"/>
                </a:rPr>
                <a:t> us</a:t>
              </a:r>
            </a:p>
          </p:txBody>
        </p:sp>
        <p:sp>
          <p:nvSpPr>
            <p:cNvPr id="21" name="Graphic 30">
              <a:extLst>
                <a:ext uri="{FF2B5EF4-FFF2-40B4-BE49-F238E27FC236}">
                  <a16:creationId xmlns:a16="http://schemas.microsoft.com/office/drawing/2014/main" id="{DA2EB7B7-D6F7-4C8F-93B8-20234A9EE0BB}"/>
                </a:ext>
              </a:extLst>
            </p:cNvPr>
            <p:cNvSpPr/>
            <p:nvPr/>
          </p:nvSpPr>
          <p:spPr>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solidFill>
                <a:schemeClr val="tx1"/>
              </a:solidFill>
              <a:prstDash val="solid"/>
              <a:miter/>
            </a:ln>
          </p:spPr>
          <p:txBody>
            <a:bodyPr rtlCol="0" anchor="ctr"/>
            <a:lstStyle/>
            <a:p>
              <a:endParaRPr lang="fr-FR" dirty="0">
                <a:latin typeface="Arial" panose="020B0604020202020204" pitchFamily="34" charset="0"/>
              </a:endParaRPr>
            </a:p>
          </p:txBody>
        </p:sp>
      </p:grpSp>
      <p:sp>
        <p:nvSpPr>
          <p:cNvPr id="22" name="Rectangle 21">
            <a:hlinkClick r:id="rId3"/>
            <a:extLst>
              <a:ext uri="{FF2B5EF4-FFF2-40B4-BE49-F238E27FC236}">
                <a16:creationId xmlns:a16="http://schemas.microsoft.com/office/drawing/2014/main" id="{AB89052F-50A1-4BC9-8E02-36EC129B12F8}"/>
              </a:ext>
            </a:extLst>
          </p:cNvPr>
          <p:cNvSpPr/>
          <p:nvPr userDrawn="1"/>
        </p:nvSpPr>
        <p:spPr>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 name="Rectangle 7">
            <a:extLst>
              <a:ext uri="{FF2B5EF4-FFF2-40B4-BE49-F238E27FC236}">
                <a16:creationId xmlns:a16="http://schemas.microsoft.com/office/drawing/2014/main" id="{60C311A9-D5EE-4491-885B-DF9302BF251A}"/>
              </a:ext>
            </a:extLst>
          </p:cNvPr>
          <p:cNvSpPr/>
          <p:nvPr userDrawn="1"/>
        </p:nvSpPr>
        <p:spPr>
          <a:xfrm>
            <a:off x="3375660" y="3512065"/>
            <a:ext cx="5440680" cy="428698"/>
          </a:xfrm>
          <a:prstGeom prst="rect">
            <a:avLst/>
          </a:prstGeom>
          <a:noFill/>
        </p:spPr>
        <p:txBody>
          <a:bodyPr wrap="square" lIns="0" tIns="0" rIns="0" bIns="0" rtlCol="0" anchor="ctr">
            <a:noAutofit/>
          </a:bodyPr>
          <a:lstStyle/>
          <a:p>
            <a:pPr algn="ctr">
              <a:lnSpc>
                <a:spcPct val="100000"/>
              </a:lnSpc>
              <a:spcAft>
                <a:spcPts val="600"/>
              </a:spcAft>
            </a:pPr>
            <a:r>
              <a:rPr lang="fr-FR" sz="1400" dirty="0">
                <a:solidFill>
                  <a:schemeClr val="tx1"/>
                </a:solidFill>
                <a:latin typeface="Arial" panose="020B0604020202020204" pitchFamily="34" charset="0"/>
                <a:cs typeface="Segoe UI Light" panose="020B0502040204020203" pitchFamily="34" charset="0"/>
              </a:rPr>
              <a:t>A free presentation Template made by </a:t>
            </a:r>
            <a:r>
              <a:rPr lang="fr-FR" sz="1400" dirty="0" err="1">
                <a:solidFill>
                  <a:schemeClr val="tx1"/>
                </a:solidFill>
                <a:latin typeface="Arial" panose="020B0604020202020204" pitchFamily="34" charset="0"/>
                <a:cs typeface="Segoe UI Light" panose="020B0502040204020203" pitchFamily="34" charset="0"/>
              </a:rPr>
              <a:t>Slidor</a:t>
            </a:r>
            <a:r>
              <a:rPr lang="fr-FR" sz="1400" dirty="0">
                <a:solidFill>
                  <a:schemeClr val="tx1"/>
                </a:solidFill>
                <a:latin typeface="Arial" panose="020B0604020202020204"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E4C7194D-7DE2-44E9-89AF-E29A72305867}"/>
              </a:ext>
            </a:extLst>
          </p:cNvPr>
          <p:cNvGrpSpPr/>
          <p:nvPr userDrawn="1"/>
        </p:nvGrpSpPr>
        <p:grpSpPr>
          <a:xfrm>
            <a:off x="5741988" y="6280420"/>
            <a:ext cx="708025" cy="145791"/>
            <a:chOff x="5690453" y="2208090"/>
            <a:chExt cx="808860" cy="166554"/>
          </a:xfrm>
        </p:grpSpPr>
        <p:sp>
          <p:nvSpPr>
            <p:cNvPr id="10" name="Freeform: Shape 9">
              <a:extLst>
                <a:ext uri="{FF2B5EF4-FFF2-40B4-BE49-F238E27FC236}">
                  <a16:creationId xmlns:a16="http://schemas.microsoft.com/office/drawing/2014/main" id="{E7923F90-C7F5-4957-8E42-1B5A2C22CF63}"/>
                </a:ext>
              </a:extLst>
            </p:cNvPr>
            <p:cNvSpPr/>
            <p:nvPr/>
          </p:nvSpPr>
          <p:spPr>
            <a:xfrm>
              <a:off x="5690453" y="2208090"/>
              <a:ext cx="175681" cy="166554"/>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1" name="Freeform: Shape 10">
              <a:extLst>
                <a:ext uri="{FF2B5EF4-FFF2-40B4-BE49-F238E27FC236}">
                  <a16:creationId xmlns:a16="http://schemas.microsoft.com/office/drawing/2014/main" id="{1A91D39A-3051-4BF8-9AD2-6A54CECBDBDA}"/>
                </a:ext>
              </a:extLst>
            </p:cNvPr>
            <p:cNvSpPr/>
            <p:nvPr/>
          </p:nvSpPr>
          <p:spPr>
            <a:xfrm>
              <a:off x="5782811" y="2290112"/>
              <a:ext cx="57039" cy="34223"/>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2" name="Freeform: Shape 11">
              <a:extLst>
                <a:ext uri="{FF2B5EF4-FFF2-40B4-BE49-F238E27FC236}">
                  <a16:creationId xmlns:a16="http://schemas.microsoft.com/office/drawing/2014/main" id="{F85F7B6D-1347-40FE-A80A-D5BD017DF9CD}"/>
                </a:ext>
              </a:extLst>
            </p:cNvPr>
            <p:cNvSpPr/>
            <p:nvPr userDrawn="1"/>
          </p:nvSpPr>
          <p:spPr>
            <a:xfrm>
              <a:off x="6028923" y="2241355"/>
              <a:ext cx="70729" cy="100388"/>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a:moveTo>
                    <a:pt x="7144" y="50483"/>
                  </a:moveTo>
                  <a:lnTo>
                    <a:pt x="78772" y="7144"/>
                  </a:lnTo>
                  <a:lnTo>
                    <a:pt x="78772" y="349472"/>
                  </a:lnTo>
                  <a:lnTo>
                    <a:pt x="292989" y="349472"/>
                  </a:lnTo>
                  <a:lnTo>
                    <a:pt x="292989" y="414623"/>
                  </a:lnTo>
                  <a:lnTo>
                    <a:pt x="7239"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3" name="Freeform: Shape 12">
              <a:extLst>
                <a:ext uri="{FF2B5EF4-FFF2-40B4-BE49-F238E27FC236}">
                  <a16:creationId xmlns:a16="http://schemas.microsoft.com/office/drawing/2014/main" id="{876C7694-BEEB-45BD-8514-3A1381390988}"/>
                </a:ext>
              </a:extLst>
            </p:cNvPr>
            <p:cNvSpPr/>
            <p:nvPr userDrawn="1"/>
          </p:nvSpPr>
          <p:spPr>
            <a:xfrm>
              <a:off x="6123197" y="2241355"/>
              <a:ext cx="20534" cy="100388"/>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a:moveTo>
                    <a:pt x="7144" y="51721"/>
                  </a:moveTo>
                  <a:lnTo>
                    <a:pt x="78772" y="7144"/>
                  </a:lnTo>
                  <a:lnTo>
                    <a:pt x="78772" y="414623"/>
                  </a:lnTo>
                  <a:lnTo>
                    <a:pt x="7144"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4" name="Freeform: Shape 13">
              <a:extLst>
                <a:ext uri="{FF2B5EF4-FFF2-40B4-BE49-F238E27FC236}">
                  <a16:creationId xmlns:a16="http://schemas.microsoft.com/office/drawing/2014/main" id="{1233C57D-BC6C-45E8-BD7C-CD3182F4BBD4}"/>
                </a:ext>
              </a:extLst>
            </p:cNvPr>
            <p:cNvSpPr/>
            <p:nvPr userDrawn="1"/>
          </p:nvSpPr>
          <p:spPr>
            <a:xfrm>
              <a:off x="6173392" y="2241351"/>
              <a:ext cx="91263" cy="100388"/>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E8A94DF9-BAFB-4BE4-9840-26E3AE412F1B}"/>
                </a:ext>
              </a:extLst>
            </p:cNvPr>
            <p:cNvSpPr/>
            <p:nvPr userDrawn="1"/>
          </p:nvSpPr>
          <p:spPr>
            <a:xfrm>
              <a:off x="6285233" y="2239754"/>
              <a:ext cx="104952" cy="102670"/>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6" name="Freeform: Shape 15">
              <a:extLst>
                <a:ext uri="{FF2B5EF4-FFF2-40B4-BE49-F238E27FC236}">
                  <a16:creationId xmlns:a16="http://schemas.microsoft.com/office/drawing/2014/main" id="{5F9A081A-E818-4296-AF04-3676C01030AA}"/>
                </a:ext>
              </a:extLst>
            </p:cNvPr>
            <p:cNvSpPr/>
            <p:nvPr userDrawn="1"/>
          </p:nvSpPr>
          <p:spPr>
            <a:xfrm>
              <a:off x="6414895" y="2241349"/>
              <a:ext cx="84418" cy="100388"/>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7" name="Freeform: Shape 16">
              <a:extLst>
                <a:ext uri="{FF2B5EF4-FFF2-40B4-BE49-F238E27FC236}">
                  <a16:creationId xmlns:a16="http://schemas.microsoft.com/office/drawing/2014/main" id="{2F93CB37-9F90-4482-81C5-10C26B916690}"/>
                </a:ext>
              </a:extLst>
            </p:cNvPr>
            <p:cNvSpPr/>
            <p:nvPr userDrawn="1"/>
          </p:nvSpPr>
          <p:spPr>
            <a:xfrm>
              <a:off x="5926435" y="2240983"/>
              <a:ext cx="77573" cy="102670"/>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grpSp>
      <p:grpSp>
        <p:nvGrpSpPr>
          <p:cNvPr id="6" name="Group 5">
            <a:extLst>
              <a:ext uri="{FF2B5EF4-FFF2-40B4-BE49-F238E27FC236}">
                <a16:creationId xmlns:a16="http://schemas.microsoft.com/office/drawing/2014/main" id="{E16596CD-5B12-4387-BC21-F6F485DC7D1C}"/>
              </a:ext>
            </a:extLst>
          </p:cNvPr>
          <p:cNvGrpSpPr/>
          <p:nvPr userDrawn="1"/>
        </p:nvGrpSpPr>
        <p:grpSpPr>
          <a:xfrm>
            <a:off x="4458739" y="2792535"/>
            <a:ext cx="3274523" cy="684480"/>
            <a:chOff x="4458739" y="2760785"/>
            <a:chExt cx="3274523" cy="684480"/>
          </a:xfrm>
        </p:grpSpPr>
        <p:sp>
          <p:nvSpPr>
            <p:cNvPr id="27" name="Freeform: Shape 26">
              <a:extLst>
                <a:ext uri="{FF2B5EF4-FFF2-40B4-BE49-F238E27FC236}">
                  <a16:creationId xmlns:a16="http://schemas.microsoft.com/office/drawing/2014/main" id="{23637F9B-68AD-4926-B32F-CE76A971142D}"/>
                </a:ext>
              </a:extLst>
            </p:cNvPr>
            <p:cNvSpPr/>
            <p:nvPr/>
          </p:nvSpPr>
          <p:spPr>
            <a:xfrm>
              <a:off x="4458739" y="2946693"/>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29" name="Freeform: Shape 28">
              <a:extLst>
                <a:ext uri="{FF2B5EF4-FFF2-40B4-BE49-F238E27FC236}">
                  <a16:creationId xmlns:a16="http://schemas.microsoft.com/office/drawing/2014/main" id="{6D24D480-1B12-4A4A-A9BE-244AF917487F}"/>
                </a:ext>
              </a:extLst>
            </p:cNvPr>
            <p:cNvSpPr/>
            <p:nvPr/>
          </p:nvSpPr>
          <p:spPr>
            <a:xfrm>
              <a:off x="4931960" y="2942468"/>
              <a:ext cx="439420" cy="502797"/>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0" name="Freeform: Shape 29">
              <a:extLst>
                <a:ext uri="{FF2B5EF4-FFF2-40B4-BE49-F238E27FC236}">
                  <a16:creationId xmlns:a16="http://schemas.microsoft.com/office/drawing/2014/main" id="{08E8A74A-7FBC-46CD-8674-1BE63D752063}"/>
                </a:ext>
              </a:extLst>
            </p:cNvPr>
            <p:cNvSpPr/>
            <p:nvPr/>
          </p:nvSpPr>
          <p:spPr>
            <a:xfrm>
              <a:off x="5477010" y="2790361"/>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a:moveTo>
                    <a:pt x="92954" y="646454"/>
                  </a:moveTo>
                  <a:lnTo>
                    <a:pt x="0" y="646454"/>
                  </a:lnTo>
                  <a:lnTo>
                    <a:pt x="0" y="0"/>
                  </a:lnTo>
                  <a:lnTo>
                    <a:pt x="92954" y="0"/>
                  </a:lnTo>
                  <a:lnTo>
                    <a:pt x="92954" y="646454"/>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1" name="Freeform: Shape 30">
              <a:extLst>
                <a:ext uri="{FF2B5EF4-FFF2-40B4-BE49-F238E27FC236}">
                  <a16:creationId xmlns:a16="http://schemas.microsoft.com/office/drawing/2014/main" id="{4C889C49-BE11-48D3-85F2-D835ADB0C239}"/>
                </a:ext>
              </a:extLst>
            </p:cNvPr>
            <p:cNvSpPr/>
            <p:nvPr/>
          </p:nvSpPr>
          <p:spPr>
            <a:xfrm>
              <a:off x="5654468" y="2760785"/>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2" name="Freeform: Shape 31">
              <a:extLst>
                <a:ext uri="{FF2B5EF4-FFF2-40B4-BE49-F238E27FC236}">
                  <a16:creationId xmlns:a16="http://schemas.microsoft.com/office/drawing/2014/main" id="{4A3954C3-30DA-4BC7-87B4-D794B879CB97}"/>
                </a:ext>
              </a:extLst>
            </p:cNvPr>
            <p:cNvSpPr/>
            <p:nvPr/>
          </p:nvSpPr>
          <p:spPr>
            <a:xfrm>
              <a:off x="5984033" y="2946693"/>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3" name="Freeform: Shape 32">
              <a:extLst>
                <a:ext uri="{FF2B5EF4-FFF2-40B4-BE49-F238E27FC236}">
                  <a16:creationId xmlns:a16="http://schemas.microsoft.com/office/drawing/2014/main" id="{20ACAA8C-5BD0-495C-823A-D796A9A4CD30}"/>
                </a:ext>
              </a:extLst>
            </p:cNvPr>
            <p:cNvSpPr/>
            <p:nvPr/>
          </p:nvSpPr>
          <p:spPr>
            <a:xfrm>
              <a:off x="6541758" y="2946693"/>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4" name="Freeform: Shape 33">
              <a:extLst>
                <a:ext uri="{FF2B5EF4-FFF2-40B4-BE49-F238E27FC236}">
                  <a16:creationId xmlns:a16="http://schemas.microsoft.com/office/drawing/2014/main" id="{AB3F7D42-2165-432D-B508-6B39659BB84F}"/>
                </a:ext>
              </a:extLst>
            </p:cNvPr>
            <p:cNvSpPr/>
            <p:nvPr/>
          </p:nvSpPr>
          <p:spPr>
            <a:xfrm>
              <a:off x="7048781" y="2942468"/>
              <a:ext cx="439419" cy="502797"/>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5" name="Freeform: Shape 34">
              <a:extLst>
                <a:ext uri="{FF2B5EF4-FFF2-40B4-BE49-F238E27FC236}">
                  <a16:creationId xmlns:a16="http://schemas.microsoft.com/office/drawing/2014/main" id="{C005C97A-6A72-4E12-9735-F76A5F0F7874}"/>
                </a:ext>
              </a:extLst>
            </p:cNvPr>
            <p:cNvSpPr/>
            <p:nvPr/>
          </p:nvSpPr>
          <p:spPr>
            <a:xfrm>
              <a:off x="7589606" y="3301609"/>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endParaRPr lang="fr-FR" dirty="0">
                <a:latin typeface="Arial" panose="020B0604020202020204" pitchFamily="34" charset="0"/>
              </a:endParaRPr>
            </a:p>
          </p:txBody>
        </p:sp>
      </p:grpSp>
    </p:spTree>
    <p:extLst>
      <p:ext uri="{BB962C8B-B14F-4D97-AF65-F5344CB8AC3E}">
        <p14:creationId xmlns:p14="http://schemas.microsoft.com/office/powerpoint/2010/main" val="28010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E4F6C16-574B-4AFE-808B-5A5CD811A850}"/>
              </a:ext>
            </a:extLst>
          </p:cNvPr>
          <p:cNvSpPr>
            <a:spLocks noGrp="1"/>
          </p:cNvSpPr>
          <p:nvPr>
            <p:ph type="pic" sz="quarter" idx="15" hasCustomPrompt="1"/>
          </p:nvPr>
        </p:nvSpPr>
        <p:spPr>
          <a:xfrm>
            <a:off x="6600822" y="728663"/>
            <a:ext cx="2126309" cy="2694652"/>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1" name="Picture Placeholder 2">
            <a:extLst>
              <a:ext uri="{FF2B5EF4-FFF2-40B4-BE49-F238E27FC236}">
                <a16:creationId xmlns:a16="http://schemas.microsoft.com/office/drawing/2014/main" id="{AE80836F-ED3C-44A0-A10C-3B8D1794852A}"/>
              </a:ext>
            </a:extLst>
          </p:cNvPr>
          <p:cNvSpPr>
            <a:spLocks noGrp="1"/>
          </p:cNvSpPr>
          <p:nvPr>
            <p:ph type="pic" sz="quarter" idx="16" hasCustomPrompt="1"/>
          </p:nvPr>
        </p:nvSpPr>
        <p:spPr>
          <a:xfrm>
            <a:off x="6600822" y="3741686"/>
            <a:ext cx="2126309" cy="2073629"/>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2" name="Picture Placeholder 2">
            <a:extLst>
              <a:ext uri="{FF2B5EF4-FFF2-40B4-BE49-F238E27FC236}">
                <a16:creationId xmlns:a16="http://schemas.microsoft.com/office/drawing/2014/main" id="{ADA547F3-7E1A-411E-ADC4-C0CFBD49BF98}"/>
              </a:ext>
            </a:extLst>
          </p:cNvPr>
          <p:cNvSpPr>
            <a:spLocks noGrp="1"/>
          </p:cNvSpPr>
          <p:nvPr>
            <p:ph type="pic" sz="quarter" idx="17" hasCustomPrompt="1"/>
          </p:nvPr>
        </p:nvSpPr>
        <p:spPr>
          <a:xfrm>
            <a:off x="9108788" y="1538608"/>
            <a:ext cx="2126309" cy="2178428"/>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6" name="Picture Placeholder 2">
            <a:extLst>
              <a:ext uri="{FF2B5EF4-FFF2-40B4-BE49-F238E27FC236}">
                <a16:creationId xmlns:a16="http://schemas.microsoft.com/office/drawing/2014/main" id="{74283534-4BD3-4AD8-B963-68E0A8956F97}"/>
              </a:ext>
            </a:extLst>
          </p:cNvPr>
          <p:cNvSpPr>
            <a:spLocks noGrp="1"/>
          </p:cNvSpPr>
          <p:nvPr>
            <p:ph type="pic" sz="quarter" idx="18" hasCustomPrompt="1"/>
          </p:nvPr>
        </p:nvSpPr>
        <p:spPr>
          <a:xfrm>
            <a:off x="9108788" y="4095623"/>
            <a:ext cx="2126309" cy="2039747"/>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24296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05CD60-0260-47DB-BAD4-7D470C493A85}"/>
              </a:ext>
            </a:extLst>
          </p:cNvPr>
          <p:cNvSpPr>
            <a:spLocks noGrp="1"/>
          </p:cNvSpPr>
          <p:nvPr>
            <p:ph type="pic" sz="quarter" idx="10" hasCustomPrompt="1"/>
          </p:nvPr>
        </p:nvSpPr>
        <p:spPr>
          <a:xfrm>
            <a:off x="1055688" y="3771901"/>
            <a:ext cx="10080625" cy="2357438"/>
          </a:xfrm>
          <a:prstGeom prst="roundRect">
            <a:avLst>
              <a:gd name="adj" fmla="val 5085"/>
            </a:avLst>
          </a:prstGeom>
          <a:solidFill>
            <a:schemeClr val="accent1"/>
          </a:solidFill>
          <a:effectLst/>
        </p:spPr>
        <p:txBody>
          <a:bodyPr wrap="square" lIns="0" tIns="288000" rIns="0" bIns="0">
            <a:noAutofit/>
          </a:bodyPr>
          <a:lstStyle>
            <a:lvl1pPr algn="ct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384088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3">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59973CC6-9A07-4597-BE0D-604AD156038A}"/>
              </a:ext>
            </a:extLst>
          </p:cNvPr>
          <p:cNvSpPr>
            <a:spLocks noGrp="1"/>
          </p:cNvSpPr>
          <p:nvPr>
            <p:ph type="pic" sz="quarter" idx="10" hasCustomPrompt="1"/>
          </p:nvPr>
        </p:nvSpPr>
        <p:spPr>
          <a:xfrm>
            <a:off x="1055688" y="728662"/>
            <a:ext cx="4535488" cy="5400673"/>
          </a:xfrm>
          <a:prstGeom prst="roundRect">
            <a:avLst>
              <a:gd name="adj" fmla="val 3226"/>
            </a:avLst>
          </a:prstGeom>
          <a:solidFill>
            <a:schemeClr val="accent1"/>
          </a:solidFill>
          <a:effectLst/>
        </p:spPr>
        <p:txBody>
          <a:bodyPr wrap="square" lIns="0" tIns="288000" rIns="0" bIns="0">
            <a:noAutofit/>
          </a:bodyPr>
          <a:lstStyle>
            <a:lvl1pPr marL="0" indent="0" algn="ctr">
              <a:buNone/>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406013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Slide 4">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FC6C8CA5-2107-43D7-8C64-E3BA215BB937}"/>
              </a:ext>
            </a:extLst>
          </p:cNvPr>
          <p:cNvSpPr>
            <a:spLocks noGrp="1"/>
          </p:cNvSpPr>
          <p:nvPr>
            <p:ph type="pic" sz="quarter" idx="10" hasCustomPrompt="1"/>
          </p:nvPr>
        </p:nvSpPr>
        <p:spPr>
          <a:xfrm>
            <a:off x="6600825" y="1004669"/>
            <a:ext cx="4535488" cy="5853332"/>
          </a:xfrm>
          <a:prstGeom prst="round2SameRect">
            <a:avLst>
              <a:gd name="adj1" fmla="val 4544"/>
              <a:gd name="adj2" fmla="val 0"/>
            </a:avLst>
          </a:prstGeom>
          <a:solidFill>
            <a:schemeClr val="accent1"/>
          </a:solidFill>
          <a:effectLst/>
        </p:spPr>
        <p:txBody>
          <a:bodyPr wrap="square" lIns="0" tIns="288000" rIns="0" bIns="0">
            <a:noAutofit/>
          </a:bodyPr>
          <a:lstStyle>
            <a:lvl1pPr>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5076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5">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5DF3DDFA-D2CD-484E-BD06-BB8582C806C9}"/>
              </a:ext>
            </a:extLst>
          </p:cNvPr>
          <p:cNvSpPr>
            <a:spLocks noGrp="1"/>
          </p:cNvSpPr>
          <p:nvPr>
            <p:ph type="pic" sz="quarter" idx="10" hasCustomPrompt="1"/>
          </p:nvPr>
        </p:nvSpPr>
        <p:spPr>
          <a:xfrm>
            <a:off x="1055688" y="728663"/>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
        <p:nvSpPr>
          <p:cNvPr id="3" name="Picture Placeholder 4">
            <a:extLst>
              <a:ext uri="{FF2B5EF4-FFF2-40B4-BE49-F238E27FC236}">
                <a16:creationId xmlns:a16="http://schemas.microsoft.com/office/drawing/2014/main" id="{B09A1FBC-2317-453B-8F8F-C65F8A299C78}"/>
              </a:ext>
            </a:extLst>
          </p:cNvPr>
          <p:cNvSpPr>
            <a:spLocks noGrp="1"/>
          </p:cNvSpPr>
          <p:nvPr>
            <p:ph type="pic" sz="quarter" idx="11" hasCustomPrompt="1"/>
          </p:nvPr>
        </p:nvSpPr>
        <p:spPr>
          <a:xfrm>
            <a:off x="1055688" y="3671888"/>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11290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D Mockup Slide 1">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6D4F42B-67DB-4261-BAB0-B49B5B6F0236}"/>
              </a:ext>
            </a:extLst>
          </p:cNvPr>
          <p:cNvSpPr>
            <a:spLocks noGrp="1"/>
          </p:cNvSpPr>
          <p:nvPr>
            <p:ph type="pic" sz="quarter" idx="11" hasCustomPrompt="1"/>
          </p:nvPr>
        </p:nvSpPr>
        <p:spPr>
          <a:xfrm rot="16200000">
            <a:off x="5112930" y="1576643"/>
            <a:ext cx="1877566" cy="739425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74686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D Mockup Slid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0616EB7-EACB-4310-9E61-D3361764BA2F}"/>
              </a:ext>
            </a:extLst>
          </p:cNvPr>
          <p:cNvSpPr>
            <a:spLocks noGrp="1"/>
          </p:cNvSpPr>
          <p:nvPr>
            <p:ph type="pic" sz="quarter" idx="10" hasCustomPrompt="1"/>
          </p:nvPr>
        </p:nvSpPr>
        <p:spPr>
          <a:xfrm>
            <a:off x="1696214" y="1135380"/>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2040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691999"/>
      </p:ext>
    </p:extLst>
  </p:cSld>
  <p:clrMap bg1="lt1" tx1="dk1" bg2="lt2" tx2="dk2" accent1="accent1" accent2="accent2" accent3="accent3" accent4="accent4" accent5="accent5" accent6="accent6" hlink="hlink" folHlink="folHlink"/>
  <p:sldLayoutIdLst>
    <p:sldLayoutId id="2147483725" r:id="rId1"/>
    <p:sldLayoutId id="2147483719" r:id="rId2"/>
    <p:sldLayoutId id="2147483726" r:id="rId3"/>
    <p:sldLayoutId id="2147483727" r:id="rId4"/>
    <p:sldLayoutId id="2147483728" r:id="rId5"/>
    <p:sldLayoutId id="2147483729" r:id="rId6"/>
    <p:sldLayoutId id="2147483724" r:id="rId7"/>
    <p:sldLayoutId id="2147483730" r:id="rId8"/>
    <p:sldLayoutId id="2147483732" r:id="rId9"/>
    <p:sldLayoutId id="2147483733" r:id="rId10"/>
    <p:sldLayoutId id="2147483731" r:id="rId11"/>
    <p:sldLayoutId id="2147483718" r:id="rId12"/>
    <p:sldLayoutId id="2147483735" r:id="rId13"/>
    <p:sldLayoutId id="214748374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8" r:id="rId23"/>
    <p:sldLayoutId id="2147483723" r:id="rId24"/>
    <p:sldLayoutId id="2147483747"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5" userDrawn="1">
          <p15:clr>
            <a:srgbClr val="F26B43"/>
          </p15:clr>
        </p15:guide>
        <p15:guide id="2" pos="7015" userDrawn="1">
          <p15:clr>
            <a:srgbClr val="F26B43"/>
          </p15:clr>
        </p15:guide>
        <p15:guide id="3" pos="3840" userDrawn="1">
          <p15:clr>
            <a:srgbClr val="F26B43"/>
          </p15:clr>
        </p15:guide>
        <p15:guide id="4" pos="1073" userDrawn="1">
          <p15:clr>
            <a:srgbClr val="F26B43"/>
          </p15:clr>
        </p15:guide>
        <p15:guide id="5" pos="6607" userDrawn="1">
          <p15:clr>
            <a:srgbClr val="F26B43"/>
          </p15:clr>
        </p15:guide>
        <p15:guide id="6" orient="horz" pos="459" userDrawn="1">
          <p15:clr>
            <a:srgbClr val="F26B43"/>
          </p15:clr>
        </p15:guide>
        <p15:guide id="7" orient="horz" pos="3861" userDrawn="1">
          <p15:clr>
            <a:srgbClr val="F26B43"/>
          </p15:clr>
        </p15:guide>
        <p15:guide id="8" pos="3522" userDrawn="1">
          <p15:clr>
            <a:srgbClr val="F26B43"/>
          </p15:clr>
        </p15:guide>
        <p15:guide id="9" pos="41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ktutorialshub.com/angular/angular-data-bind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4.xml"/><Relationship Id="rId5" Type="http://schemas.openxmlformats.org/officeDocument/2006/relationships/hyperlink" Target="https://www.tektutorialshub.com/angular/interpolation-in-angular/" TargetMode="External"/><Relationship Id="rId4" Type="http://schemas.openxmlformats.org/officeDocument/2006/relationships/hyperlink" Target="https://www.tektutorialshub.com/angular/property-binding-in-angula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F5CC4-573D-3B9B-1641-ECA7457F6E4B}"/>
              </a:ext>
            </a:extLst>
          </p:cNvPr>
          <p:cNvSpPr txBox="1"/>
          <p:nvPr/>
        </p:nvSpPr>
        <p:spPr>
          <a:xfrm>
            <a:off x="2590800" y="2460248"/>
            <a:ext cx="7010400" cy="646331"/>
          </a:xfrm>
          <a:prstGeom prst="rect">
            <a:avLst/>
          </a:prstGeom>
          <a:noFill/>
        </p:spPr>
        <p:txBody>
          <a:bodyPr wrap="square" rtlCol="0">
            <a:spAutoFit/>
          </a:bodyPr>
          <a:lstStyle/>
          <a:p>
            <a:pPr algn="ctr"/>
            <a:r>
              <a:rPr lang="en-US" sz="3600" b="1" dirty="0">
                <a:solidFill>
                  <a:srgbClr val="CC0000"/>
                </a:solidFill>
                <a:latin typeface="Work Sans" pitchFamily="2" charset="0"/>
              </a:rPr>
              <a:t>ANGULAR</a:t>
            </a:r>
          </a:p>
        </p:txBody>
      </p:sp>
      <p:sp>
        <p:nvSpPr>
          <p:cNvPr id="4" name="TextBox 3">
            <a:extLst>
              <a:ext uri="{FF2B5EF4-FFF2-40B4-BE49-F238E27FC236}">
                <a16:creationId xmlns:a16="http://schemas.microsoft.com/office/drawing/2014/main" id="{C9B3C1EF-E626-8E31-6671-F6553AC05C1C}"/>
              </a:ext>
            </a:extLst>
          </p:cNvPr>
          <p:cNvSpPr txBox="1"/>
          <p:nvPr/>
        </p:nvSpPr>
        <p:spPr>
          <a:xfrm>
            <a:off x="5324669" y="3106579"/>
            <a:ext cx="7162800" cy="369332"/>
          </a:xfrm>
          <a:prstGeom prst="rect">
            <a:avLst/>
          </a:prstGeom>
          <a:noFill/>
        </p:spPr>
        <p:txBody>
          <a:bodyPr wrap="square" rtlCol="0">
            <a:spAutoFit/>
          </a:bodyPr>
          <a:lstStyle/>
          <a:p>
            <a:r>
              <a:rPr lang="en-US" b="1" dirty="0">
                <a:solidFill>
                  <a:srgbClr val="06090E"/>
                </a:solidFill>
              </a:rPr>
              <a:t>AMOL R PATIL</a:t>
            </a:r>
            <a:r>
              <a:rPr lang="en-US" b="1" dirty="0"/>
              <a:t> PUNE</a:t>
            </a:r>
          </a:p>
        </p:txBody>
      </p:sp>
    </p:spTree>
    <p:extLst>
      <p:ext uri="{BB962C8B-B14F-4D97-AF65-F5344CB8AC3E}">
        <p14:creationId xmlns:p14="http://schemas.microsoft.com/office/powerpoint/2010/main" val="3626372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Templates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346289" y="1326607"/>
            <a:ext cx="11344968" cy="3785652"/>
          </a:xfrm>
          <a:prstGeom prst="rect">
            <a:avLst/>
          </a:prstGeom>
          <a:noFill/>
        </p:spPr>
        <p:txBody>
          <a:bodyPr wrap="square">
            <a:spAutoFit/>
          </a:bodyPr>
          <a:lstStyle/>
          <a:p>
            <a:pPr marL="285750" indent="-285750" algn="l" fontAlgn="base">
              <a:buFont typeface="Arial" panose="020B0604020202020204" pitchFamily="34" charset="0"/>
              <a:buChar char="•"/>
            </a:pPr>
            <a:r>
              <a:rPr lang="en-US" sz="2000" b="0" i="0" dirty="0">
                <a:solidFill>
                  <a:srgbClr val="000000"/>
                </a:solidFill>
                <a:effectLst/>
                <a:latin typeface="Work Sans" pitchFamily="2" charset="0"/>
              </a:rPr>
              <a:t>The </a:t>
            </a:r>
            <a:r>
              <a:rPr lang="en-US" sz="2000" b="0" i="0" dirty="0">
                <a:solidFill>
                  <a:srgbClr val="C00000"/>
                </a:solidFill>
                <a:effectLst/>
                <a:latin typeface="Work Sans" pitchFamily="2" charset="0"/>
              </a:rPr>
              <a:t>Template defines the layout and content of the View</a:t>
            </a:r>
            <a:r>
              <a:rPr lang="en-US" sz="2000" b="0" i="0" dirty="0">
                <a:solidFill>
                  <a:srgbClr val="000000"/>
                </a:solidFill>
                <a:effectLst/>
                <a:latin typeface="Work Sans" pitchFamily="2" charset="0"/>
              </a:rPr>
              <a:t>. Without the template,  there is nothing for Angular to render to the DOM.</a:t>
            </a:r>
          </a:p>
          <a:p>
            <a:pPr marL="285750" indent="-285750" algn="l" fontAlgn="base">
              <a:buFont typeface="Arial" panose="020B0604020202020204" pitchFamily="34" charset="0"/>
              <a:buChar char="•"/>
            </a:pPr>
            <a:endParaRPr lang="en-US" sz="2000" b="0" i="0" dirty="0">
              <a:solidFill>
                <a:srgbClr val="000000"/>
              </a:solidFill>
              <a:effectLst/>
              <a:latin typeface="Work Sans" pitchFamily="2" charset="0"/>
            </a:endParaRPr>
          </a:p>
          <a:p>
            <a:pPr marL="285750" indent="-285750" algn="l" fontAlgn="base">
              <a:buFont typeface="Arial" panose="020B0604020202020204" pitchFamily="34" charset="0"/>
              <a:buChar char="•"/>
            </a:pPr>
            <a:r>
              <a:rPr lang="en-US" sz="2000" b="0" i="0" dirty="0">
                <a:solidFill>
                  <a:srgbClr val="000000"/>
                </a:solidFill>
                <a:effectLst/>
                <a:latin typeface="Work Sans" pitchFamily="2" charset="0"/>
              </a:rPr>
              <a:t>The Templates are only HTML codes and the Angular-specific special HTML markups (known as the Angular Template Syntax).</a:t>
            </a:r>
          </a:p>
          <a:p>
            <a:pPr marL="285750" indent="-285750" algn="l" fontAlgn="base">
              <a:buFont typeface="Arial" panose="020B0604020202020204" pitchFamily="34" charset="0"/>
              <a:buChar char="•"/>
            </a:pPr>
            <a:endParaRPr lang="en-US" sz="2000" dirty="0">
              <a:solidFill>
                <a:srgbClr val="000000"/>
              </a:solidFill>
              <a:latin typeface="Work Sans" pitchFamily="2" charset="0"/>
            </a:endParaRPr>
          </a:p>
          <a:p>
            <a:pPr algn="l" fontAlgn="base"/>
            <a:r>
              <a:rPr lang="en-US" sz="2000" b="0" i="0" dirty="0">
                <a:solidFill>
                  <a:srgbClr val="000000"/>
                </a:solidFill>
                <a:effectLst/>
                <a:latin typeface="Work Sans" pitchFamily="2" charset="0"/>
              </a:rPr>
              <a:t>There are two ways you can specify the Template in Angular.</a:t>
            </a:r>
          </a:p>
          <a:p>
            <a:pPr algn="l" fontAlgn="base"/>
            <a:endParaRPr lang="en-US" sz="2000" b="0" i="0" dirty="0">
              <a:solidFill>
                <a:srgbClr val="000000"/>
              </a:solidFill>
              <a:effectLst/>
              <a:latin typeface="Work Sans" pitchFamily="2" charset="0"/>
            </a:endParaRPr>
          </a:p>
          <a:p>
            <a:pPr lvl="1" fontAlgn="base">
              <a:buFont typeface="+mj-lt"/>
              <a:buAutoNum type="arabicPeriod"/>
            </a:pPr>
            <a:r>
              <a:rPr lang="en-US" sz="2000" b="0" i="0" dirty="0">
                <a:solidFill>
                  <a:srgbClr val="000000"/>
                </a:solidFill>
                <a:effectLst/>
                <a:latin typeface="Work Sans" pitchFamily="2" charset="0"/>
              </a:rPr>
              <a:t>Defining the Template Inline</a:t>
            </a:r>
          </a:p>
          <a:p>
            <a:pPr lvl="1" fontAlgn="base"/>
            <a:endParaRPr lang="en-US" sz="2000" b="0" i="0" dirty="0">
              <a:solidFill>
                <a:srgbClr val="000000"/>
              </a:solidFill>
              <a:effectLst/>
              <a:latin typeface="Work Sans" pitchFamily="2" charset="0"/>
            </a:endParaRPr>
          </a:p>
          <a:p>
            <a:pPr lvl="1" fontAlgn="base">
              <a:buFont typeface="+mj-lt"/>
              <a:buAutoNum type="arabicPeriod"/>
            </a:pPr>
            <a:r>
              <a:rPr lang="en-US" sz="2000" b="0" i="0" dirty="0">
                <a:solidFill>
                  <a:srgbClr val="000000"/>
                </a:solidFill>
                <a:effectLst/>
                <a:latin typeface="Work Sans" pitchFamily="2" charset="0"/>
              </a:rPr>
              <a:t>Provide an external Template</a:t>
            </a:r>
          </a:p>
          <a:p>
            <a:pPr marL="285750" indent="-285750" algn="l" fontAlgn="base">
              <a:buFont typeface="Arial" panose="020B0604020202020204" pitchFamily="34" charset="0"/>
              <a:buChar char="•"/>
            </a:pPr>
            <a:endParaRPr lang="en-US" sz="2000" b="0" i="0" dirty="0">
              <a:solidFill>
                <a:srgbClr val="000000"/>
              </a:solidFill>
              <a:effectLst/>
              <a:latin typeface="Work Sans" pitchFamily="2" charset="0"/>
            </a:endParaRPr>
          </a:p>
        </p:txBody>
      </p:sp>
    </p:spTree>
    <p:extLst>
      <p:ext uri="{BB962C8B-B14F-4D97-AF65-F5344CB8AC3E}">
        <p14:creationId xmlns:p14="http://schemas.microsoft.com/office/powerpoint/2010/main" val="42693031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Class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566835" y="1475898"/>
            <a:ext cx="10555255" cy="1631216"/>
          </a:xfrm>
          <a:prstGeom prst="rect">
            <a:avLst/>
          </a:prstGeom>
          <a:noFill/>
        </p:spPr>
        <p:txBody>
          <a:bodyPr wrap="square">
            <a:spAutoFit/>
          </a:bodyPr>
          <a:lstStyle/>
          <a:p>
            <a:pPr marL="285750" indent="-285750" algn="l" fontAlgn="base">
              <a:buFont typeface="Arial" panose="020B0604020202020204" pitchFamily="34" charset="0"/>
              <a:buChar char="•"/>
            </a:pPr>
            <a:r>
              <a:rPr lang="en-US" sz="2000" b="0" i="0" dirty="0">
                <a:solidFill>
                  <a:srgbClr val="000000"/>
                </a:solidFill>
                <a:effectLst/>
                <a:latin typeface="Work Sans" pitchFamily="2" charset="0"/>
              </a:rPr>
              <a:t>The Class provides </a:t>
            </a:r>
            <a:r>
              <a:rPr lang="en-US" sz="2000" b="0" i="0" dirty="0">
                <a:solidFill>
                  <a:srgbClr val="FF0000"/>
                </a:solidFill>
                <a:effectLst/>
                <a:latin typeface="Work Sans" pitchFamily="2" charset="0"/>
              </a:rPr>
              <a:t>the data &amp; logic to the View</a:t>
            </a:r>
            <a:r>
              <a:rPr lang="en-US" sz="2000" b="0" i="0" dirty="0">
                <a:solidFill>
                  <a:srgbClr val="000000"/>
                </a:solidFill>
                <a:effectLst/>
                <a:latin typeface="Work Sans" pitchFamily="2" charset="0"/>
              </a:rPr>
              <a:t>. It contains the Typescript code associated with Template (View). We use TypeScript to create the class.</a:t>
            </a:r>
          </a:p>
          <a:p>
            <a:pPr marL="285750" indent="-285750" algn="l" fontAlgn="base">
              <a:buFont typeface="Arial" panose="020B0604020202020204" pitchFamily="34" charset="0"/>
              <a:buChar char="•"/>
            </a:pPr>
            <a:endParaRPr lang="en-US" sz="2000" dirty="0">
              <a:solidFill>
                <a:srgbClr val="000000"/>
              </a:solidFill>
              <a:latin typeface="Work Sans" pitchFamily="2" charset="0"/>
            </a:endParaRPr>
          </a:p>
          <a:p>
            <a:pPr marL="285750" indent="-285750" algn="l" fontAlgn="base">
              <a:buFont typeface="Arial" panose="020B0604020202020204" pitchFamily="34" charset="0"/>
              <a:buChar char="•"/>
            </a:pPr>
            <a:r>
              <a:rPr lang="en-US" sz="2000" b="0" i="0" dirty="0">
                <a:solidFill>
                  <a:srgbClr val="000000"/>
                </a:solidFill>
                <a:effectLst/>
                <a:latin typeface="Work Sans" pitchFamily="2" charset="0"/>
              </a:rPr>
              <a:t>Class Contains the Properties &amp; Methods. The Properties of a class can be bound to the view using </a:t>
            </a:r>
            <a:r>
              <a:rPr lang="en-US" sz="2000" b="0" i="0" u="none" strike="noStrike" dirty="0">
                <a:effectLst/>
                <a:latin typeface="Work Sans" pitchFamily="2" charset="0"/>
                <a:hlinkClick r:id="rId3"/>
              </a:rPr>
              <a:t>Data Binding</a:t>
            </a:r>
            <a:r>
              <a:rPr lang="en-US" sz="2000" b="0" i="0" dirty="0">
                <a:solidFill>
                  <a:srgbClr val="000000"/>
                </a:solidFill>
                <a:effectLst/>
                <a:latin typeface="Work Sans" pitchFamily="2" charset="0"/>
              </a:rPr>
              <a:t>.</a:t>
            </a:r>
          </a:p>
        </p:txBody>
      </p:sp>
    </p:spTree>
    <p:extLst>
      <p:ext uri="{BB962C8B-B14F-4D97-AF65-F5344CB8AC3E}">
        <p14:creationId xmlns:p14="http://schemas.microsoft.com/office/powerpoint/2010/main" val="10223452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Metadata</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650809" y="1335939"/>
            <a:ext cx="10555255" cy="4401205"/>
          </a:xfrm>
          <a:prstGeom prst="rect">
            <a:avLst/>
          </a:prstGeom>
          <a:noFill/>
        </p:spPr>
        <p:txBody>
          <a:bodyPr wrap="square">
            <a:spAutoFit/>
          </a:bodyPr>
          <a:lstStyle/>
          <a:p>
            <a:pPr marL="285750" indent="-285750" algn="l" fontAlgn="base">
              <a:buFont typeface="Arial" panose="020B0604020202020204" pitchFamily="34" charset="0"/>
              <a:buChar char="•"/>
            </a:pPr>
            <a:r>
              <a:rPr lang="en-US" sz="2000" b="0" i="0" dirty="0">
                <a:solidFill>
                  <a:srgbClr val="000000"/>
                </a:solidFill>
                <a:effectLst/>
                <a:latin typeface="Work Sans" pitchFamily="2" charset="0"/>
              </a:rPr>
              <a:t>Metadata Provides additional information about the component of Angular. Angular uses this information to process the class. We use the @Component decorator to provide the Metadata to the Component.</a:t>
            </a:r>
          </a:p>
          <a:p>
            <a:pPr marL="285750" indent="-285750" algn="l" fontAlgn="base">
              <a:buFont typeface="Arial" panose="020B0604020202020204" pitchFamily="34" charset="0"/>
              <a:buChar char="•"/>
            </a:pPr>
            <a:endParaRPr lang="en-US" sz="2000" dirty="0">
              <a:solidFill>
                <a:srgbClr val="000000"/>
              </a:solidFill>
              <a:latin typeface="Work Sans" pitchFamily="2" charset="0"/>
            </a:endParaRPr>
          </a:p>
          <a:p>
            <a:pPr algn="l">
              <a:buFont typeface="Arial" panose="020B0604020202020204" pitchFamily="34" charset="0"/>
              <a:buChar char="•"/>
            </a:pPr>
            <a:r>
              <a:rPr lang="en-US" sz="2000" b="1" i="0" dirty="0">
                <a:solidFill>
                  <a:srgbClr val="546E7A"/>
                </a:solidFill>
                <a:effectLst/>
                <a:latin typeface="Work Sans" pitchFamily="2" charset="0"/>
              </a:rPr>
              <a:t>selector</a:t>
            </a:r>
            <a:r>
              <a:rPr lang="en-US" sz="2000" b="0" i="0" dirty="0">
                <a:solidFill>
                  <a:srgbClr val="546E7A"/>
                </a:solidFill>
                <a:effectLst/>
                <a:latin typeface="Work Sans" pitchFamily="2" charset="0"/>
              </a:rPr>
              <a:t> - </a:t>
            </a:r>
            <a:r>
              <a:rPr lang="en-US" sz="2000" b="0" i="0" dirty="0" err="1">
                <a:solidFill>
                  <a:srgbClr val="546E7A"/>
                </a:solidFill>
                <a:effectLst/>
                <a:latin typeface="Work Sans" pitchFamily="2" charset="0"/>
              </a:rPr>
              <a:t>css</a:t>
            </a:r>
            <a:r>
              <a:rPr lang="en-US" sz="2000" b="0" i="0" dirty="0">
                <a:solidFill>
                  <a:srgbClr val="546E7A"/>
                </a:solidFill>
                <a:effectLst/>
                <a:latin typeface="Work Sans" pitchFamily="2" charset="0"/>
              </a:rPr>
              <a:t> selector that identifies this component in a template</a:t>
            </a:r>
          </a:p>
          <a:p>
            <a:pPr algn="l">
              <a:buFont typeface="Arial" panose="020B0604020202020204" pitchFamily="34" charset="0"/>
              <a:buChar char="•"/>
            </a:pPr>
            <a:endParaRPr lang="en-US" sz="2000" b="0" i="0" dirty="0">
              <a:solidFill>
                <a:srgbClr val="546E7A"/>
              </a:solidFill>
              <a:effectLst/>
              <a:latin typeface="Work Sans" pitchFamily="2" charset="0"/>
            </a:endParaRPr>
          </a:p>
          <a:p>
            <a:pPr algn="l">
              <a:buFont typeface="Arial" panose="020B0604020202020204" pitchFamily="34" charset="0"/>
              <a:buChar char="•"/>
            </a:pPr>
            <a:r>
              <a:rPr lang="en-US" sz="2000" b="1" i="0" dirty="0" err="1">
                <a:solidFill>
                  <a:srgbClr val="546E7A"/>
                </a:solidFill>
                <a:effectLst/>
                <a:latin typeface="Work Sans" pitchFamily="2" charset="0"/>
              </a:rPr>
              <a:t>styleUrls</a:t>
            </a:r>
            <a:r>
              <a:rPr lang="en-US" sz="2000" b="0" i="0" dirty="0">
                <a:solidFill>
                  <a:srgbClr val="546E7A"/>
                </a:solidFill>
                <a:effectLst/>
                <a:latin typeface="Work Sans" pitchFamily="2" charset="0"/>
              </a:rPr>
              <a:t> - list of </a:t>
            </a:r>
            <a:r>
              <a:rPr lang="en-US" sz="2000" b="0" i="0" dirty="0" err="1">
                <a:solidFill>
                  <a:srgbClr val="546E7A"/>
                </a:solidFill>
                <a:effectLst/>
                <a:latin typeface="Work Sans" pitchFamily="2" charset="0"/>
              </a:rPr>
              <a:t>urls</a:t>
            </a:r>
            <a:r>
              <a:rPr lang="en-US" sz="2000" b="0" i="0" dirty="0">
                <a:solidFill>
                  <a:srgbClr val="546E7A"/>
                </a:solidFill>
                <a:effectLst/>
                <a:latin typeface="Work Sans" pitchFamily="2" charset="0"/>
              </a:rPr>
              <a:t> to stylesheets to be applied to this component's view</a:t>
            </a:r>
          </a:p>
          <a:p>
            <a:pPr algn="l">
              <a:buFont typeface="Arial" panose="020B0604020202020204" pitchFamily="34" charset="0"/>
              <a:buChar char="•"/>
            </a:pPr>
            <a:endParaRPr lang="en-US" sz="2000" b="1" i="0" dirty="0">
              <a:solidFill>
                <a:srgbClr val="546E7A"/>
              </a:solidFill>
              <a:effectLst/>
              <a:latin typeface="Work Sans" pitchFamily="2" charset="0"/>
            </a:endParaRPr>
          </a:p>
          <a:p>
            <a:pPr algn="l">
              <a:buFont typeface="Arial" panose="020B0604020202020204" pitchFamily="34" charset="0"/>
              <a:buChar char="•"/>
            </a:pPr>
            <a:r>
              <a:rPr lang="en-US" sz="2000" b="1" i="0" dirty="0">
                <a:solidFill>
                  <a:srgbClr val="546E7A"/>
                </a:solidFill>
                <a:effectLst/>
                <a:latin typeface="Work Sans" pitchFamily="2" charset="0"/>
              </a:rPr>
              <a:t>styles</a:t>
            </a:r>
            <a:r>
              <a:rPr lang="en-US" sz="2000" b="0" i="0" dirty="0">
                <a:solidFill>
                  <a:srgbClr val="546E7A"/>
                </a:solidFill>
                <a:effectLst/>
                <a:latin typeface="Work Sans" pitchFamily="2" charset="0"/>
              </a:rPr>
              <a:t> - inline-defined styles to be applied to this component's view</a:t>
            </a:r>
          </a:p>
          <a:p>
            <a:pPr algn="l">
              <a:buFont typeface="Arial" panose="020B0604020202020204" pitchFamily="34" charset="0"/>
              <a:buChar char="•"/>
            </a:pPr>
            <a:endParaRPr lang="en-US" sz="2000" b="1" i="0" dirty="0">
              <a:solidFill>
                <a:srgbClr val="546E7A"/>
              </a:solidFill>
              <a:effectLst/>
              <a:latin typeface="Work Sans" pitchFamily="2" charset="0"/>
            </a:endParaRPr>
          </a:p>
          <a:p>
            <a:pPr algn="l">
              <a:buFont typeface="Arial" panose="020B0604020202020204" pitchFamily="34" charset="0"/>
              <a:buChar char="•"/>
            </a:pPr>
            <a:r>
              <a:rPr lang="en-US" sz="2000" b="1" i="0" dirty="0">
                <a:solidFill>
                  <a:srgbClr val="546E7A"/>
                </a:solidFill>
                <a:effectLst/>
                <a:latin typeface="Work Sans" pitchFamily="2" charset="0"/>
              </a:rPr>
              <a:t>template</a:t>
            </a:r>
            <a:r>
              <a:rPr lang="en-US" sz="2000" b="0" i="0" dirty="0">
                <a:solidFill>
                  <a:srgbClr val="546E7A"/>
                </a:solidFill>
                <a:effectLst/>
                <a:latin typeface="Work Sans" pitchFamily="2" charset="0"/>
              </a:rPr>
              <a:t> - inline-defined template for the view</a:t>
            </a:r>
          </a:p>
          <a:p>
            <a:pPr algn="l">
              <a:buFont typeface="Arial" panose="020B0604020202020204" pitchFamily="34" charset="0"/>
              <a:buChar char="•"/>
            </a:pPr>
            <a:endParaRPr lang="en-US" sz="2000" b="1" i="0" dirty="0">
              <a:solidFill>
                <a:srgbClr val="546E7A"/>
              </a:solidFill>
              <a:effectLst/>
              <a:latin typeface="Work Sans" pitchFamily="2" charset="0"/>
            </a:endParaRPr>
          </a:p>
          <a:p>
            <a:pPr algn="l">
              <a:buFont typeface="Arial" panose="020B0604020202020204" pitchFamily="34" charset="0"/>
              <a:buChar char="•"/>
            </a:pPr>
            <a:r>
              <a:rPr lang="en-US" sz="2000" b="1" i="0" dirty="0" err="1">
                <a:solidFill>
                  <a:srgbClr val="546E7A"/>
                </a:solidFill>
                <a:effectLst/>
                <a:latin typeface="Work Sans" pitchFamily="2" charset="0"/>
              </a:rPr>
              <a:t>templateUrl</a:t>
            </a:r>
            <a:r>
              <a:rPr lang="en-US" sz="2000" b="0" i="0" dirty="0">
                <a:solidFill>
                  <a:srgbClr val="546E7A"/>
                </a:solidFill>
                <a:effectLst/>
                <a:latin typeface="Work Sans" pitchFamily="2" charset="0"/>
              </a:rPr>
              <a:t> - </a:t>
            </a:r>
            <a:r>
              <a:rPr lang="en-US" sz="2000" b="0" i="0" dirty="0" err="1">
                <a:solidFill>
                  <a:srgbClr val="546E7A"/>
                </a:solidFill>
                <a:effectLst/>
                <a:latin typeface="Work Sans" pitchFamily="2" charset="0"/>
              </a:rPr>
              <a:t>url</a:t>
            </a:r>
            <a:r>
              <a:rPr lang="en-US" sz="2000" b="0" i="0" dirty="0">
                <a:solidFill>
                  <a:srgbClr val="546E7A"/>
                </a:solidFill>
                <a:effectLst/>
                <a:latin typeface="Work Sans" pitchFamily="2" charset="0"/>
              </a:rPr>
              <a:t> to an external file containing a template for the view</a:t>
            </a:r>
          </a:p>
          <a:p>
            <a:pPr marL="285750" indent="-285750" algn="l" fontAlgn="base">
              <a:buFont typeface="Arial" panose="020B0604020202020204" pitchFamily="34" charset="0"/>
              <a:buChar char="•"/>
            </a:pPr>
            <a:endParaRPr lang="en-US" sz="2000" b="0" i="0" dirty="0">
              <a:solidFill>
                <a:srgbClr val="000000"/>
              </a:solidFill>
              <a:effectLst/>
              <a:latin typeface="Work Sans" pitchFamily="2" charset="0"/>
            </a:endParaRPr>
          </a:p>
        </p:txBody>
      </p:sp>
    </p:spTree>
    <p:extLst>
      <p:ext uri="{BB962C8B-B14F-4D97-AF65-F5344CB8AC3E}">
        <p14:creationId xmlns:p14="http://schemas.microsoft.com/office/powerpoint/2010/main" val="25877891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Standalone Component</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594826" y="1317278"/>
            <a:ext cx="10555255" cy="4093428"/>
          </a:xfrm>
          <a:prstGeom prst="rect">
            <a:avLst/>
          </a:prstGeom>
          <a:noFill/>
        </p:spPr>
        <p:txBody>
          <a:bodyPr wrap="square">
            <a:spAutoFit/>
          </a:bodyPr>
          <a:lstStyle/>
          <a:p>
            <a:pPr marL="285750" indent="-285750" algn="l" fontAlgn="base">
              <a:buFont typeface="Arial" panose="020B0604020202020204" pitchFamily="34" charset="0"/>
              <a:buChar char="•"/>
            </a:pPr>
            <a:r>
              <a:rPr lang="en-US" sz="2000" b="0" i="0" dirty="0">
                <a:solidFill>
                  <a:srgbClr val="000000"/>
                </a:solidFill>
                <a:effectLst/>
                <a:latin typeface="Work Sans" pitchFamily="2" charset="0"/>
              </a:rPr>
              <a:t>A standalone component is a type of component </a:t>
            </a:r>
            <a:r>
              <a:rPr lang="en-US" sz="2000" b="0" i="0" dirty="0">
                <a:solidFill>
                  <a:srgbClr val="C00000"/>
                </a:solidFill>
                <a:effectLst/>
                <a:latin typeface="Work Sans" pitchFamily="2" charset="0"/>
              </a:rPr>
              <a:t>that doesn’t belong to any specific Angular module.</a:t>
            </a:r>
            <a:r>
              <a:rPr lang="en-US" sz="2000" b="0" i="0" dirty="0">
                <a:solidFill>
                  <a:srgbClr val="000000"/>
                </a:solidFill>
                <a:effectLst/>
                <a:latin typeface="Work Sans" pitchFamily="2" charset="0"/>
              </a:rPr>
              <a:t> </a:t>
            </a:r>
          </a:p>
          <a:p>
            <a:pPr marL="285750" indent="-285750" algn="l" fontAlgn="base">
              <a:buFont typeface="Arial" panose="020B0604020202020204" pitchFamily="34" charset="0"/>
              <a:buChar char="•"/>
            </a:pPr>
            <a:endParaRPr lang="en-US" sz="2000" dirty="0">
              <a:solidFill>
                <a:srgbClr val="000000"/>
              </a:solidFill>
              <a:latin typeface="Work Sans" pitchFamily="2" charset="0"/>
            </a:endParaRPr>
          </a:p>
          <a:p>
            <a:pPr marL="285750" indent="-285750" algn="l" fontAlgn="base">
              <a:buFont typeface="Arial" panose="020B0604020202020204" pitchFamily="34" charset="0"/>
              <a:buChar char="•"/>
            </a:pPr>
            <a:r>
              <a:rPr lang="en-US" sz="2000" b="0" i="0" dirty="0">
                <a:solidFill>
                  <a:srgbClr val="000000"/>
                </a:solidFill>
                <a:effectLst/>
                <a:latin typeface="Work Sans" pitchFamily="2" charset="0"/>
              </a:rPr>
              <a:t>Before Angular version 14, when you created a component, you typically had to include it in the declaration array of a module; otherwise, Angular would throw an error during compilation. However, </a:t>
            </a:r>
            <a:r>
              <a:rPr lang="en-US" sz="2000" b="0" i="0" dirty="0">
                <a:solidFill>
                  <a:srgbClr val="C00000"/>
                </a:solidFill>
                <a:effectLst/>
                <a:latin typeface="Work Sans" pitchFamily="2" charset="0"/>
              </a:rPr>
              <a:t>starting from Angular version 14, you can create standalone components that are not tied to any specific module</a:t>
            </a:r>
            <a:r>
              <a:rPr lang="en-US" sz="2000" b="0" i="0" dirty="0">
                <a:solidFill>
                  <a:srgbClr val="000000"/>
                </a:solidFill>
                <a:effectLst/>
                <a:latin typeface="Work Sans" pitchFamily="2" charset="0"/>
              </a:rPr>
              <a:t>. In addition to components, you can also create standalone directives and pipes.</a:t>
            </a:r>
          </a:p>
          <a:p>
            <a:pPr marL="285750" indent="-285750" algn="l" fontAlgn="base">
              <a:buFont typeface="Arial" panose="020B0604020202020204" pitchFamily="34" charset="0"/>
              <a:buChar char="•"/>
            </a:pPr>
            <a:endParaRPr lang="en-US" sz="2000" dirty="0">
              <a:solidFill>
                <a:srgbClr val="000000"/>
              </a:solidFill>
              <a:latin typeface="Work Sans" pitchFamily="2" charset="0"/>
            </a:endParaRPr>
          </a:p>
          <a:p>
            <a:pPr marL="285750" indent="-285750" algn="l" fontAlgn="base">
              <a:buFont typeface="Arial" panose="020B0604020202020204" pitchFamily="34" charset="0"/>
              <a:buChar char="•"/>
            </a:pPr>
            <a:r>
              <a:rPr lang="en-US" sz="2000" b="0" i="0" dirty="0">
                <a:solidFill>
                  <a:srgbClr val="000000"/>
                </a:solidFill>
                <a:effectLst/>
                <a:latin typeface="Work Sans" pitchFamily="2" charset="0"/>
              </a:rPr>
              <a:t>Simplify the Angular learning process by removing the </a:t>
            </a:r>
            <a:r>
              <a:rPr lang="en-US" sz="2000" b="0" i="0" dirty="0" err="1">
                <a:solidFill>
                  <a:srgbClr val="000000"/>
                </a:solidFill>
                <a:effectLst/>
                <a:latin typeface="Work Sans" pitchFamily="2" charset="0"/>
              </a:rPr>
              <a:t>NgModule</a:t>
            </a:r>
            <a:r>
              <a:rPr lang="en-US" sz="2000" b="0" i="0" dirty="0">
                <a:solidFill>
                  <a:srgbClr val="000000"/>
                </a:solidFill>
                <a:effectLst/>
                <a:latin typeface="Work Sans" pitchFamily="2" charset="0"/>
              </a:rPr>
              <a:t> concept, which can be challenging for developers new to Angular.</a:t>
            </a:r>
          </a:p>
          <a:p>
            <a:pPr marL="285750" indent="-285750" algn="l" fontAlgn="base">
              <a:buFont typeface="Arial" panose="020B0604020202020204" pitchFamily="34" charset="0"/>
              <a:buChar char="•"/>
            </a:pPr>
            <a:endParaRPr lang="en-US" sz="2000" dirty="0">
              <a:solidFill>
                <a:srgbClr val="000000"/>
              </a:solidFill>
              <a:latin typeface="Work Sans" pitchFamily="2" charset="0"/>
            </a:endParaRPr>
          </a:p>
          <a:p>
            <a:pPr marL="285750" indent="-285750" algn="l" fontAlgn="base">
              <a:buFont typeface="Arial" panose="020B0604020202020204" pitchFamily="34" charset="0"/>
              <a:buChar char="•"/>
            </a:pPr>
            <a:r>
              <a:rPr lang="en-US" sz="2000" b="0" i="0" dirty="0">
                <a:solidFill>
                  <a:srgbClr val="C00000"/>
                </a:solidFill>
                <a:effectLst/>
                <a:latin typeface="Work Sans" pitchFamily="2" charset="0"/>
              </a:rPr>
              <a:t>ng g c </a:t>
            </a:r>
            <a:r>
              <a:rPr lang="en-US" sz="2000" b="0" i="0" dirty="0" err="1">
                <a:solidFill>
                  <a:srgbClr val="C00000"/>
                </a:solidFill>
                <a:effectLst/>
                <a:latin typeface="Work Sans" pitchFamily="2" charset="0"/>
              </a:rPr>
              <a:t>component_name</a:t>
            </a:r>
            <a:r>
              <a:rPr lang="en-US" sz="2000" b="0" i="0" dirty="0">
                <a:solidFill>
                  <a:srgbClr val="C00000"/>
                </a:solidFill>
                <a:effectLst/>
                <a:latin typeface="Work Sans" pitchFamily="2" charset="0"/>
              </a:rPr>
              <a:t>  --standalone</a:t>
            </a:r>
          </a:p>
        </p:txBody>
      </p:sp>
    </p:spTree>
    <p:extLst>
      <p:ext uri="{BB962C8B-B14F-4D97-AF65-F5344CB8AC3E}">
        <p14:creationId xmlns:p14="http://schemas.microsoft.com/office/powerpoint/2010/main" val="13705857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Data Binding</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346289" y="1144422"/>
            <a:ext cx="11456935" cy="5170646"/>
          </a:xfrm>
          <a:prstGeom prst="rect">
            <a:avLst/>
          </a:prstGeom>
          <a:noFill/>
        </p:spPr>
        <p:txBody>
          <a:bodyPr wrap="square">
            <a:spAutoFit/>
          </a:bodyPr>
          <a:lstStyle/>
          <a:p>
            <a:pPr marL="285750" indent="-285750" algn="l" fontAlgn="base">
              <a:buFont typeface="Arial" panose="020B0604020202020204" pitchFamily="34" charset="0"/>
              <a:buChar char="•"/>
            </a:pPr>
            <a:r>
              <a:rPr lang="en-US" sz="2200" b="0" i="0" dirty="0">
                <a:solidFill>
                  <a:srgbClr val="000000"/>
                </a:solidFill>
                <a:effectLst/>
                <a:latin typeface="Work Sans" pitchFamily="2" charset="0"/>
              </a:rPr>
              <a:t>Data binding is a technique, where the </a:t>
            </a:r>
            <a:r>
              <a:rPr lang="en-US" sz="2200" b="0" i="0" dirty="0">
                <a:solidFill>
                  <a:srgbClr val="C00000"/>
                </a:solidFill>
                <a:effectLst/>
                <a:latin typeface="Work Sans" pitchFamily="2" charset="0"/>
              </a:rPr>
              <a:t>data stays in sync between the component and the view</a:t>
            </a:r>
            <a:r>
              <a:rPr lang="en-US" sz="2200" b="0" i="0" dirty="0">
                <a:solidFill>
                  <a:srgbClr val="000000"/>
                </a:solidFill>
                <a:effectLst/>
                <a:latin typeface="Work Sans" pitchFamily="2" charset="0"/>
              </a:rPr>
              <a:t>. Whenever the user updates the data in the view, Angular updates the component. When the component gets new data, the Angular updates the view.</a:t>
            </a:r>
          </a:p>
          <a:p>
            <a:pPr marL="285750" indent="-285750" algn="l" fontAlgn="base">
              <a:buFont typeface="Arial" panose="020B0604020202020204" pitchFamily="34" charset="0"/>
              <a:buChar char="•"/>
            </a:pPr>
            <a:endParaRPr lang="en-US" sz="2200" dirty="0">
              <a:solidFill>
                <a:srgbClr val="000000"/>
              </a:solidFill>
              <a:latin typeface="Work Sans" pitchFamily="2" charset="0"/>
            </a:endParaRPr>
          </a:p>
          <a:p>
            <a:pPr marL="285750" indent="-285750" algn="l" fontAlgn="base">
              <a:buFont typeface="Arial" panose="020B0604020202020204" pitchFamily="34" charset="0"/>
              <a:buChar char="•"/>
            </a:pPr>
            <a:r>
              <a:rPr lang="en-US" sz="2200" b="0" i="0" dirty="0">
                <a:solidFill>
                  <a:srgbClr val="111111"/>
                </a:solidFill>
                <a:effectLst/>
                <a:latin typeface="Work Sans" pitchFamily="2" charset="0"/>
              </a:rPr>
              <a:t>We use techniques like </a:t>
            </a:r>
            <a:r>
              <a:rPr lang="en-US" sz="2200" b="0" i="0" dirty="0">
                <a:solidFill>
                  <a:srgbClr val="C00000"/>
                </a:solidFill>
                <a:effectLst/>
                <a:latin typeface="Work Sans" pitchFamily="2" charset="0"/>
              </a:rPr>
              <a:t>Interpolation, Property Binding, Event Binding &amp; Two-Way Binding</a:t>
            </a:r>
            <a:r>
              <a:rPr lang="en-US" sz="2200" b="0" i="0" dirty="0">
                <a:solidFill>
                  <a:srgbClr val="111111"/>
                </a:solidFill>
                <a:effectLst/>
                <a:latin typeface="Work Sans" pitchFamily="2" charset="0"/>
              </a:rPr>
              <a:t> to bind data</a:t>
            </a:r>
          </a:p>
          <a:p>
            <a:pPr marL="285750" indent="-285750" algn="l" fontAlgn="base">
              <a:buFont typeface="Arial" panose="020B0604020202020204" pitchFamily="34" charset="0"/>
              <a:buChar char="•"/>
            </a:pPr>
            <a:endParaRPr lang="en-US" sz="2200" dirty="0">
              <a:solidFill>
                <a:srgbClr val="111111"/>
              </a:solidFill>
              <a:latin typeface="Work Sans" pitchFamily="2" charset="0"/>
            </a:endParaRP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ource Sans Pro" panose="020B0503030403020204" pitchFamily="34" charset="0"/>
                <a:ea typeface="+mn-ea"/>
                <a:cs typeface="+mn-cs"/>
              </a:rPr>
              <a:t>The data binding in Angular can be broadly classified into two groups. </a:t>
            </a:r>
            <a:r>
              <a:rPr kumimoji="0" lang="en-US" sz="2200" b="1" i="1" u="none" strike="noStrike" kern="1200" cap="none" spc="0" normalizeH="0" baseline="0" noProof="0" dirty="0">
                <a:ln>
                  <a:noFill/>
                </a:ln>
                <a:solidFill>
                  <a:srgbClr val="000000"/>
                </a:solidFill>
                <a:effectLst/>
                <a:uLnTx/>
                <a:uFillTx/>
                <a:latin typeface="Source Sans Pro" panose="020B0503030403020204" pitchFamily="34" charset="0"/>
                <a:ea typeface="+mn-ea"/>
                <a:cs typeface="+mn-cs"/>
              </a:rPr>
              <a:t>One way binding</a:t>
            </a:r>
            <a:r>
              <a:rPr kumimoji="0" lang="en-US" sz="2200" b="1" i="0" u="none" strike="noStrike" kern="1200" cap="none" spc="0" normalizeH="0" baseline="0" noProof="0" dirty="0">
                <a:ln>
                  <a:noFill/>
                </a:ln>
                <a:solidFill>
                  <a:srgbClr val="000000"/>
                </a:solidFill>
                <a:effectLst/>
                <a:uLnTx/>
                <a:uFillTx/>
                <a:latin typeface="Source Sans Pro" panose="020B0503030403020204" pitchFamily="34" charset="0"/>
                <a:ea typeface="+mn-ea"/>
                <a:cs typeface="+mn-cs"/>
              </a:rPr>
              <a:t> or </a:t>
            </a:r>
            <a:r>
              <a:rPr kumimoji="0" lang="en-US" sz="2200" b="1" i="1" u="none" strike="noStrike" kern="1200" cap="none" spc="0" normalizeH="0" baseline="0" noProof="0" dirty="0">
                <a:ln>
                  <a:noFill/>
                </a:ln>
                <a:solidFill>
                  <a:srgbClr val="000000"/>
                </a:solidFill>
                <a:effectLst/>
                <a:uLnTx/>
                <a:uFillTx/>
                <a:latin typeface="Source Sans Pro" panose="020B0503030403020204" pitchFamily="34" charset="0"/>
                <a:ea typeface="+mn-ea"/>
                <a:cs typeface="+mn-cs"/>
              </a:rPr>
              <a:t>two-way binding</a:t>
            </a:r>
            <a:endParaRPr kumimoji="0" lang="en-US" sz="2200" b="1" i="0" u="none" strike="noStrike" kern="1200" cap="none" spc="0" normalizeH="0" baseline="0" noProof="0" dirty="0">
              <a:ln>
                <a:noFill/>
              </a:ln>
              <a:solidFill>
                <a:srgbClr val="000000"/>
              </a:solidFill>
              <a:effectLst/>
              <a:uLnTx/>
              <a:uFillTx/>
              <a:latin typeface="Source Sans Pro" panose="020B0503030403020204" pitchFamily="34" charset="0"/>
              <a:ea typeface="+mn-ea"/>
              <a:cs typeface="+mn-cs"/>
            </a:endParaRP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One way binding</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ource Sans Pro" panose="020B0503030403020204" pitchFamily="34" charset="0"/>
                <a:ea typeface="+mn-ea"/>
                <a:cs typeface="+mn-cs"/>
              </a:rPr>
              <a:t>In one way binding data flows from one direction. Either from view to component or from component to view.</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From Component to View</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FF0000"/>
                </a:solidFill>
                <a:effectLst/>
                <a:uLnTx/>
                <a:uFillTx/>
                <a:latin typeface="Source Sans Pro" panose="020B0503030403020204" pitchFamily="34" charset="0"/>
                <a:ea typeface="+mn-ea"/>
                <a:cs typeface="+mn-cs"/>
              </a:rPr>
              <a:t>To bind data from component to view, we make use of Interpolation &amp; Property Binding</a:t>
            </a:r>
            <a:endParaRPr lang="en-US" sz="2200" b="0" i="0" dirty="0">
              <a:solidFill>
                <a:srgbClr val="111111"/>
              </a:solidFill>
              <a:effectLst/>
              <a:latin typeface="Work Sans" pitchFamily="2" charset="0"/>
            </a:endParaRPr>
          </a:p>
        </p:txBody>
      </p:sp>
    </p:spTree>
    <p:extLst>
      <p:ext uri="{BB962C8B-B14F-4D97-AF65-F5344CB8AC3E}">
        <p14:creationId xmlns:p14="http://schemas.microsoft.com/office/powerpoint/2010/main" val="14291293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98B17D-FF76-45D8-BFE6-D4C839A159AA}"/>
              </a:ext>
            </a:extLst>
          </p:cNvPr>
          <p:cNvPicPr>
            <a:picLocks noChangeAspect="1"/>
          </p:cNvPicPr>
          <p:nvPr/>
        </p:nvPicPr>
        <p:blipFill>
          <a:blip r:embed="rId2"/>
          <a:stretch>
            <a:fillRect/>
          </a:stretch>
        </p:blipFill>
        <p:spPr>
          <a:xfrm>
            <a:off x="346288" y="857572"/>
            <a:ext cx="11574034" cy="4882185"/>
          </a:xfrm>
          <a:prstGeom prst="rect">
            <a:avLst/>
          </a:prstGeom>
        </p:spPr>
      </p:pic>
    </p:spTree>
    <p:extLst>
      <p:ext uri="{BB962C8B-B14F-4D97-AF65-F5344CB8AC3E}">
        <p14:creationId xmlns:p14="http://schemas.microsoft.com/office/powerpoint/2010/main" val="255277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Interpolation</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718193" cy="4154984"/>
          </a:xfrm>
          <a:prstGeom prst="rect">
            <a:avLst/>
          </a:prstGeom>
          <a:noFill/>
        </p:spPr>
        <p:txBody>
          <a:bodyPr wrap="square">
            <a:spAutoFit/>
          </a:bodyPr>
          <a:lstStyle/>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Interpolation </a:t>
            </a:r>
            <a:r>
              <a:rPr lang="en-US" sz="2400" b="0" i="0" dirty="0">
                <a:solidFill>
                  <a:srgbClr val="C00000"/>
                </a:solidFill>
                <a:effectLst/>
                <a:latin typeface="Source Sans Pro" panose="020B0503030403020204" pitchFamily="34" charset="0"/>
              </a:rPr>
              <a:t>allows us to include expressions as part of any string literal, </a:t>
            </a:r>
            <a:r>
              <a:rPr lang="en-US" sz="2400" b="0" i="0" dirty="0">
                <a:solidFill>
                  <a:srgbClr val="000000"/>
                </a:solidFill>
                <a:effectLst/>
                <a:latin typeface="Source Sans Pro" panose="020B0503030403020204" pitchFamily="34" charset="0"/>
              </a:rPr>
              <a:t>which we use in our HTML. The angular </a:t>
            </a:r>
            <a:r>
              <a:rPr lang="en-US" sz="2400" b="0" i="0" dirty="0">
                <a:solidFill>
                  <a:srgbClr val="C00000"/>
                </a:solidFill>
                <a:effectLst/>
                <a:latin typeface="Source Sans Pro" panose="020B0503030403020204" pitchFamily="34" charset="0"/>
              </a:rPr>
              <a:t>evaluates the expressions into a string </a:t>
            </a:r>
            <a:r>
              <a:rPr lang="en-US" sz="2400" b="0" i="0" dirty="0">
                <a:solidFill>
                  <a:srgbClr val="000000"/>
                </a:solidFill>
                <a:effectLst/>
                <a:latin typeface="Source Sans Pro" panose="020B0503030403020204" pitchFamily="34" charset="0"/>
              </a:rPr>
              <a:t>and replaces it in the original string and updates the view. You can use interpolation wherever you use a string literal in the view</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uses the {{ }} (double curly braces) in the template to denote the interpolation. The syntax is as shown below</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1257300" lvl="2" indent="-342900" fontAlgn="base">
              <a:buFont typeface="Arial" panose="020B0604020202020204" pitchFamily="34" charset="0"/>
              <a:buChar char="•"/>
            </a:pPr>
            <a:r>
              <a:rPr lang="en-US" sz="2400" b="1" i="0" dirty="0">
                <a:solidFill>
                  <a:srgbClr val="000000"/>
                </a:solidFill>
                <a:effectLst/>
                <a:latin typeface="Source Sans Pro" panose="020B0503030403020204" pitchFamily="34" charset="0"/>
              </a:rPr>
              <a:t>{{ </a:t>
            </a:r>
            <a:r>
              <a:rPr lang="en-US" sz="2400" b="1" i="0" dirty="0" err="1">
                <a:solidFill>
                  <a:srgbClr val="000000"/>
                </a:solidFill>
                <a:effectLst/>
                <a:latin typeface="Source Sans Pro" panose="020B0503030403020204" pitchFamily="34" charset="0"/>
              </a:rPr>
              <a:t>templateExpression</a:t>
            </a:r>
            <a:r>
              <a:rPr lang="en-US" sz="2400" b="1" i="0" dirty="0">
                <a:solidFill>
                  <a:srgbClr val="000000"/>
                </a:solidFill>
                <a:effectLst/>
                <a:latin typeface="Source Sans Pro" panose="020B0503030403020204" pitchFamily="34" charset="0"/>
              </a:rPr>
              <a:t> }}</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The content inside the double braces is called </a:t>
            </a:r>
            <a:r>
              <a:rPr lang="en-US" sz="2400" b="1" i="0" dirty="0">
                <a:solidFill>
                  <a:srgbClr val="000000"/>
                </a:solidFill>
                <a:effectLst/>
                <a:latin typeface="Source Sans Pro" panose="020B0503030403020204" pitchFamily="34" charset="0"/>
              </a:rPr>
              <a:t>Template Expression</a:t>
            </a:r>
            <a:endParaRPr lang="en-IN" sz="2400" b="1" dirty="0">
              <a:solidFill>
                <a:srgbClr val="002060"/>
              </a:solidFill>
              <a:latin typeface="Work Sans" pitchFamily="2" charset="0"/>
            </a:endParaRPr>
          </a:p>
        </p:txBody>
      </p:sp>
    </p:spTree>
    <p:extLst>
      <p:ext uri="{BB962C8B-B14F-4D97-AF65-F5344CB8AC3E}">
        <p14:creationId xmlns:p14="http://schemas.microsoft.com/office/powerpoint/2010/main" val="8405848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170962" y="248313"/>
            <a:ext cx="6721451"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Interpolation</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191C82A0-0879-C0C9-D998-46C56B9E8637}"/>
              </a:ext>
            </a:extLst>
          </p:cNvPr>
          <p:cNvSpPr txBox="1"/>
          <p:nvPr/>
        </p:nvSpPr>
        <p:spPr>
          <a:xfrm>
            <a:off x="355867" y="1225689"/>
            <a:ext cx="11383849" cy="2308324"/>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sz="2000" dirty="0"/>
              <a:t>Interpolation is one-way binding</a:t>
            </a:r>
          </a:p>
          <a:p>
            <a:endParaRPr lang="en-US" sz="2000" b="1" dirty="0"/>
          </a:p>
          <a:p>
            <a:r>
              <a:rPr lang="en-US" sz="2000" b="1" dirty="0"/>
              <a:t>Should not change state of an App [ can not use = operator ]</a:t>
            </a:r>
          </a:p>
          <a:p>
            <a:endParaRPr lang="en-US" sz="2000" b="1" dirty="0"/>
          </a:p>
          <a:p>
            <a:r>
              <a:rPr lang="en-US" sz="2000" b="1" dirty="0"/>
              <a:t>The expression must result in String</a:t>
            </a:r>
          </a:p>
          <a:p>
            <a:endParaRPr lang="en-US" sz="2000" b="1" dirty="0"/>
          </a:p>
          <a:p>
            <a:r>
              <a:rPr lang="en-US" sz="2000" b="1" dirty="0"/>
              <a:t>Works only on Properties and not on Attributes</a:t>
            </a:r>
          </a:p>
        </p:txBody>
      </p:sp>
      <p:sp>
        <p:nvSpPr>
          <p:cNvPr id="6" name="TextBox 5">
            <a:extLst>
              <a:ext uri="{FF2B5EF4-FFF2-40B4-BE49-F238E27FC236}">
                <a16:creationId xmlns:a16="http://schemas.microsoft.com/office/drawing/2014/main" id="{33F5D83B-4D1D-77CE-67EA-69C5C85662FE}"/>
              </a:ext>
            </a:extLst>
          </p:cNvPr>
          <p:cNvSpPr txBox="1"/>
          <p:nvPr/>
        </p:nvSpPr>
        <p:spPr>
          <a:xfrm>
            <a:off x="553365" y="4080502"/>
            <a:ext cx="11383849" cy="1200329"/>
          </a:xfrm>
          <a:prstGeom prst="rect">
            <a:avLst/>
          </a:prstGeom>
          <a:noFill/>
        </p:spPr>
        <p:txBody>
          <a:bodyPr wrap="square">
            <a:spAutoFit/>
          </a:bodyPr>
          <a:lstStyle/>
          <a:p>
            <a:r>
              <a:rPr lang="en-US" sz="2400" b="0" i="0" dirty="0">
                <a:solidFill>
                  <a:srgbClr val="C00000"/>
                </a:solidFill>
                <a:effectLst/>
                <a:latin typeface="Source Sans Pro" panose="020B0503030403020204" pitchFamily="34" charset="0"/>
              </a:rPr>
              <a:t>Interpolation in Angular is a simple, yet powerful feature. It allows us to embed expressions in the string literal, Hence we can dynamically generate the string literal using the values from the component class.</a:t>
            </a:r>
            <a:endParaRPr lang="en-IN" sz="2400" dirty="0">
              <a:solidFill>
                <a:srgbClr val="C00000"/>
              </a:solidFill>
            </a:endParaRPr>
          </a:p>
        </p:txBody>
      </p:sp>
    </p:spTree>
    <p:extLst>
      <p:ext uri="{BB962C8B-B14F-4D97-AF65-F5344CB8AC3E}">
        <p14:creationId xmlns:p14="http://schemas.microsoft.com/office/powerpoint/2010/main" val="42348105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Interpolation</a:t>
            </a:r>
            <a:endParaRPr lang="fr-FR" sz="2800" b="1" kern="0" spc="-100" dirty="0">
              <a:solidFill>
                <a:schemeClr val="bg1">
                  <a:lumMod val="95000"/>
                  <a:lumOff val="5000"/>
                </a:schemeClr>
              </a:solidFill>
              <a:latin typeface="Arial" panose="020B0604020202020204" pitchFamily="34" charset="0"/>
            </a:endParaRPr>
          </a:p>
        </p:txBody>
      </p:sp>
      <p:pic>
        <p:nvPicPr>
          <p:cNvPr id="2" name="Picture 1">
            <a:extLst>
              <a:ext uri="{FF2B5EF4-FFF2-40B4-BE49-F238E27FC236}">
                <a16:creationId xmlns:a16="http://schemas.microsoft.com/office/drawing/2014/main" id="{655E16AB-B080-2065-F29A-59A8427C9ABF}"/>
              </a:ext>
            </a:extLst>
          </p:cNvPr>
          <p:cNvPicPr>
            <a:picLocks noChangeAspect="1"/>
          </p:cNvPicPr>
          <p:nvPr/>
        </p:nvPicPr>
        <p:blipFill>
          <a:blip r:embed="rId3"/>
          <a:stretch>
            <a:fillRect/>
          </a:stretch>
        </p:blipFill>
        <p:spPr>
          <a:xfrm>
            <a:off x="2258008" y="1264623"/>
            <a:ext cx="7684835" cy="4333743"/>
          </a:xfrm>
          <a:prstGeom prst="rect">
            <a:avLst/>
          </a:prstGeom>
        </p:spPr>
      </p:pic>
    </p:spTree>
    <p:extLst>
      <p:ext uri="{BB962C8B-B14F-4D97-AF65-F5344CB8AC3E}">
        <p14:creationId xmlns:p14="http://schemas.microsoft.com/office/powerpoint/2010/main" val="39595982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C2D002-BA0B-B01A-06F4-6ED7C608D80F}"/>
              </a:ext>
            </a:extLst>
          </p:cNvPr>
          <p:cNvSpPr txBox="1"/>
          <p:nvPr/>
        </p:nvSpPr>
        <p:spPr>
          <a:xfrm>
            <a:off x="373748" y="153007"/>
            <a:ext cx="10080626" cy="441468"/>
          </a:xfrm>
          <a:prstGeom prst="rect">
            <a:avLst/>
          </a:prstGeom>
        </p:spPr>
        <p:txBody>
          <a:bodyPr wrap="square" lIns="0" tIns="0" rIns="0" bIns="0" anchor="b">
            <a:spAutoFit/>
          </a:bodyPr>
          <a:lstStyle>
            <a:defPPr>
              <a:defRPr lang="fr-FR"/>
            </a:defPPr>
            <a:lvl1pPr>
              <a:defRPr sz="2800" kern="0">
                <a:solidFill>
                  <a:schemeClr val="bg1"/>
                </a:solidFill>
                <a:latin typeface="+mj-lt"/>
              </a:defRPr>
            </a:lvl1pPr>
          </a:lstStyle>
          <a:p>
            <a:r>
              <a:rPr lang="en-US" b="1" spc="-100" dirty="0">
                <a:solidFill>
                  <a:schemeClr val="bg1">
                    <a:lumMod val="95000"/>
                    <a:lumOff val="5000"/>
                  </a:schemeClr>
                </a:solidFill>
                <a:latin typeface="Arial" panose="020B0604020202020204" pitchFamily="34" charset="0"/>
              </a:rPr>
              <a:t>Property Binding</a:t>
            </a:r>
            <a:endParaRPr lang="fr-FR" b="1" spc="-100" dirty="0">
              <a:solidFill>
                <a:schemeClr val="bg1">
                  <a:lumMod val="95000"/>
                  <a:lumOff val="5000"/>
                </a:schemeClr>
              </a:solidFill>
              <a:latin typeface="Arial" panose="020B0604020202020204" pitchFamily="34" charset="0"/>
            </a:endParaRPr>
          </a:p>
        </p:txBody>
      </p:sp>
      <p:sp>
        <p:nvSpPr>
          <p:cNvPr id="10" name="TextBox 9">
            <a:extLst>
              <a:ext uri="{FF2B5EF4-FFF2-40B4-BE49-F238E27FC236}">
                <a16:creationId xmlns:a16="http://schemas.microsoft.com/office/drawing/2014/main" id="{4413494A-95FC-80F1-E0F1-013524082829}"/>
              </a:ext>
            </a:extLst>
          </p:cNvPr>
          <p:cNvSpPr txBox="1"/>
          <p:nvPr/>
        </p:nvSpPr>
        <p:spPr>
          <a:xfrm>
            <a:off x="373748" y="1140309"/>
            <a:ext cx="11159613" cy="5632311"/>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pPr marL="342900" indent="-342900">
              <a:buFont typeface="Arial" panose="020B0604020202020204" pitchFamily="34" charset="0"/>
              <a:buChar char="•"/>
            </a:pPr>
            <a:r>
              <a:rPr lang="en-US" sz="2000" dirty="0"/>
              <a:t>One-Way Binding: Property binding allows you to set an element's property based on the component's data.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Property binding moves a value in one direction, from a component's property into a target element property.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bind to an element's property, enclose it in square brackets, [], which identifies the property as a target property.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target property is the </a:t>
            </a:r>
            <a:r>
              <a:rPr lang="en-US" sz="2000" dirty="0">
                <a:solidFill>
                  <a:srgbClr val="C00000"/>
                </a:solidFill>
              </a:rPr>
              <a:t>DOM property </a:t>
            </a:r>
            <a:r>
              <a:rPr lang="en-US" sz="2000" dirty="0"/>
              <a:t>to which you want to assign a value.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most cases, the target name is the </a:t>
            </a:r>
            <a:r>
              <a:rPr lang="en-US" sz="2000" dirty="0">
                <a:solidFill>
                  <a:srgbClr val="C00000"/>
                </a:solidFill>
              </a:rPr>
              <a:t>name of a property</a:t>
            </a:r>
            <a:r>
              <a:rPr lang="en-US" sz="2000" dirty="0"/>
              <a:t>, even when it appears to be the name of an attribute.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this example</a:t>
            </a:r>
            <a:r>
              <a:rPr lang="en-US" sz="2000" dirty="0">
                <a:solidFill>
                  <a:srgbClr val="C00000"/>
                </a:solidFill>
              </a:rPr>
              <a:t>, </a:t>
            </a:r>
            <a:r>
              <a:rPr lang="en-US" sz="2000" dirty="0" err="1">
                <a:solidFill>
                  <a:srgbClr val="C00000"/>
                </a:solidFill>
              </a:rPr>
              <a:t>src</a:t>
            </a:r>
            <a:r>
              <a:rPr lang="en-US" sz="2000" dirty="0">
                <a:solidFill>
                  <a:srgbClr val="C00000"/>
                </a:solidFill>
              </a:rPr>
              <a:t> is the name of the &lt;</a:t>
            </a:r>
            <a:r>
              <a:rPr lang="en-US" sz="2000" dirty="0" err="1">
                <a:solidFill>
                  <a:srgbClr val="C00000"/>
                </a:solidFill>
              </a:rPr>
              <a:t>img</a:t>
            </a:r>
            <a:r>
              <a:rPr lang="en-US" sz="2000" dirty="0">
                <a:solidFill>
                  <a:srgbClr val="C00000"/>
                </a:solidFill>
              </a:rPr>
              <a:t>&gt; element property.</a:t>
            </a:r>
            <a:endParaRPr lang="en-IN" sz="2000" dirty="0">
              <a:solidFill>
                <a:srgbClr val="C00000"/>
              </a:solidFill>
            </a:endParaRPr>
          </a:p>
        </p:txBody>
      </p:sp>
      <p:pic>
        <p:nvPicPr>
          <p:cNvPr id="12" name="Picture 11">
            <a:extLst>
              <a:ext uri="{FF2B5EF4-FFF2-40B4-BE49-F238E27FC236}">
                <a16:creationId xmlns:a16="http://schemas.microsoft.com/office/drawing/2014/main" id="{06F66E8D-587F-2430-2333-1A3FD707D547}"/>
              </a:ext>
            </a:extLst>
          </p:cNvPr>
          <p:cNvPicPr>
            <a:picLocks noChangeAspect="1"/>
          </p:cNvPicPr>
          <p:nvPr/>
        </p:nvPicPr>
        <p:blipFill>
          <a:blip r:embed="rId3"/>
          <a:stretch>
            <a:fillRect/>
          </a:stretch>
        </p:blipFill>
        <p:spPr>
          <a:xfrm>
            <a:off x="3327917" y="2056652"/>
            <a:ext cx="3687097" cy="635230"/>
          </a:xfrm>
          <a:prstGeom prst="rect">
            <a:avLst/>
          </a:prstGeom>
        </p:spPr>
      </p:pic>
    </p:spTree>
    <p:extLst>
      <p:ext uri="{BB962C8B-B14F-4D97-AF65-F5344CB8AC3E}">
        <p14:creationId xmlns:p14="http://schemas.microsoft.com/office/powerpoint/2010/main" val="31284351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08468" y="292099"/>
            <a:ext cx="3681730"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Components</a:t>
            </a:r>
            <a:endParaRPr lang="fr-FR" sz="2800" b="1" kern="0" spc="-100" dirty="0">
              <a:solidFill>
                <a:srgbClr val="FF0000"/>
              </a:solidFill>
              <a:latin typeface="Arial" panose="020B0604020202020204" pitchFamily="34" charset="0"/>
            </a:endParaRPr>
          </a:p>
        </p:txBody>
      </p:sp>
      <p:sp>
        <p:nvSpPr>
          <p:cNvPr id="6" name="TextBox 5">
            <a:extLst>
              <a:ext uri="{FF2B5EF4-FFF2-40B4-BE49-F238E27FC236}">
                <a16:creationId xmlns:a16="http://schemas.microsoft.com/office/drawing/2014/main" id="{D6C7363D-D331-E631-DF24-81BC38C5500C}"/>
              </a:ext>
            </a:extLst>
          </p:cNvPr>
          <p:cNvSpPr txBox="1"/>
          <p:nvPr/>
        </p:nvSpPr>
        <p:spPr>
          <a:xfrm>
            <a:off x="408140" y="1244313"/>
            <a:ext cx="11614505" cy="4370427"/>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latin typeface="Work Sans" pitchFamily="2" charset="0"/>
              </a:rPr>
              <a:t>Components are the </a:t>
            </a:r>
            <a:r>
              <a:rPr lang="en-US" sz="2000" dirty="0">
                <a:solidFill>
                  <a:srgbClr val="FF0000"/>
                </a:solidFill>
                <a:latin typeface="Work Sans" pitchFamily="2" charset="0"/>
              </a:rPr>
              <a:t>main building blocks </a:t>
            </a:r>
            <a:r>
              <a:rPr lang="en-US" sz="2000" dirty="0">
                <a:solidFill>
                  <a:srgbClr val="002060"/>
                </a:solidFill>
                <a:latin typeface="Work Sans" pitchFamily="2" charset="0"/>
              </a:rPr>
              <a:t>for Angular applications. Each component consists of:</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800100" lvl="1" indent="-342900">
              <a:buFont typeface="Arial" panose="020B0604020202020204" pitchFamily="34" charset="0"/>
              <a:buChar char="•"/>
            </a:pPr>
            <a:r>
              <a:rPr lang="en-US" sz="2000" dirty="0">
                <a:solidFill>
                  <a:srgbClr val="002060"/>
                </a:solidFill>
                <a:latin typeface="Work Sans" pitchFamily="2" charset="0"/>
              </a:rPr>
              <a:t>An </a:t>
            </a:r>
            <a:r>
              <a:rPr lang="en-US" sz="2000" b="1" dirty="0">
                <a:solidFill>
                  <a:srgbClr val="002060"/>
                </a:solidFill>
                <a:latin typeface="Work Sans" pitchFamily="2" charset="0"/>
              </a:rPr>
              <a:t>HTML template </a:t>
            </a:r>
            <a:r>
              <a:rPr lang="en-US" sz="2000" dirty="0">
                <a:solidFill>
                  <a:srgbClr val="002060"/>
                </a:solidFill>
                <a:latin typeface="Work Sans" pitchFamily="2" charset="0"/>
              </a:rPr>
              <a:t>that declares what renders on the page</a:t>
            </a:r>
          </a:p>
          <a:p>
            <a:pPr marL="800100" lvl="1" indent="-342900">
              <a:buFont typeface="Arial" panose="020B0604020202020204" pitchFamily="34" charset="0"/>
              <a:buChar char="•"/>
            </a:pPr>
            <a:endParaRPr lang="en-US" dirty="0">
              <a:solidFill>
                <a:srgbClr val="002060"/>
              </a:solidFill>
              <a:latin typeface="Work Sans" pitchFamily="2" charset="0"/>
            </a:endParaRPr>
          </a:p>
          <a:p>
            <a:pPr marL="800100" lvl="1" indent="-342900">
              <a:buFont typeface="Arial" panose="020B0604020202020204" pitchFamily="34" charset="0"/>
              <a:buChar char="•"/>
            </a:pPr>
            <a:r>
              <a:rPr lang="en-US" sz="2000" dirty="0">
                <a:solidFill>
                  <a:srgbClr val="002060"/>
                </a:solidFill>
                <a:latin typeface="Work Sans" pitchFamily="2" charset="0"/>
              </a:rPr>
              <a:t>A </a:t>
            </a:r>
            <a:r>
              <a:rPr lang="en-US" sz="2000" b="1" dirty="0">
                <a:solidFill>
                  <a:srgbClr val="002060"/>
                </a:solidFill>
                <a:latin typeface="Work Sans" pitchFamily="2" charset="0"/>
              </a:rPr>
              <a:t>TypeScript class </a:t>
            </a:r>
            <a:r>
              <a:rPr lang="en-US" sz="2000" dirty="0">
                <a:solidFill>
                  <a:srgbClr val="002060"/>
                </a:solidFill>
                <a:latin typeface="Work Sans" pitchFamily="2" charset="0"/>
              </a:rPr>
              <a:t>that defines </a:t>
            </a:r>
            <a:r>
              <a:rPr lang="en-US" sz="2000" b="1" dirty="0">
                <a:solidFill>
                  <a:srgbClr val="002060"/>
                </a:solidFill>
                <a:latin typeface="Work Sans" pitchFamily="2" charset="0"/>
              </a:rPr>
              <a:t>behavior</a:t>
            </a:r>
          </a:p>
          <a:p>
            <a:pPr marL="800100" lvl="1" indent="-342900">
              <a:buFont typeface="Arial" panose="020B0604020202020204" pitchFamily="34" charset="0"/>
              <a:buChar char="•"/>
            </a:pPr>
            <a:endParaRPr lang="en-US" sz="2000" b="1" dirty="0">
              <a:solidFill>
                <a:srgbClr val="002060"/>
              </a:solidFill>
              <a:latin typeface="Work Sans" pitchFamily="2" charset="0"/>
            </a:endParaRPr>
          </a:p>
          <a:p>
            <a:pPr marL="800100" lvl="1" indent="-342900">
              <a:buFont typeface="Arial" panose="020B0604020202020204" pitchFamily="34" charset="0"/>
              <a:buChar char="•"/>
            </a:pPr>
            <a:r>
              <a:rPr lang="en-US" sz="2000" dirty="0">
                <a:solidFill>
                  <a:srgbClr val="002060"/>
                </a:solidFill>
                <a:latin typeface="Work Sans" pitchFamily="2" charset="0"/>
              </a:rPr>
              <a:t>A </a:t>
            </a:r>
            <a:r>
              <a:rPr lang="en-US" sz="2000" b="1" dirty="0">
                <a:solidFill>
                  <a:srgbClr val="002060"/>
                </a:solidFill>
                <a:latin typeface="Work Sans" pitchFamily="2" charset="0"/>
              </a:rPr>
              <a:t>CSS selector </a:t>
            </a:r>
            <a:r>
              <a:rPr lang="en-US" sz="2000" dirty="0">
                <a:solidFill>
                  <a:srgbClr val="002060"/>
                </a:solidFill>
                <a:latin typeface="Work Sans" pitchFamily="2" charset="0"/>
              </a:rPr>
              <a:t>that defines how the component is used in a template</a:t>
            </a:r>
          </a:p>
          <a:p>
            <a:pPr marL="800100" lvl="1" indent="-342900">
              <a:buFont typeface="Arial" panose="020B0604020202020204" pitchFamily="34" charset="0"/>
              <a:buChar char="•"/>
            </a:pPr>
            <a:endParaRPr lang="en-US" sz="2000" dirty="0">
              <a:solidFill>
                <a:srgbClr val="002060"/>
              </a:solidFill>
              <a:latin typeface="Work Sans" pitchFamily="2" charset="0"/>
            </a:endParaRPr>
          </a:p>
          <a:p>
            <a:pPr marL="800100" lvl="1" indent="-342900">
              <a:buFont typeface="Arial" panose="020B0604020202020204" pitchFamily="34" charset="0"/>
              <a:buChar char="•"/>
            </a:pPr>
            <a:r>
              <a:rPr lang="en-US" sz="2000" dirty="0">
                <a:solidFill>
                  <a:srgbClr val="002060"/>
                </a:solidFill>
                <a:latin typeface="Work Sans" pitchFamily="2" charset="0"/>
              </a:rPr>
              <a:t>Optionally, CSS styles applied to the template</a:t>
            </a:r>
          </a:p>
          <a:p>
            <a:pPr lvl="1"/>
            <a:endParaRPr lang="en-US" sz="2000" dirty="0">
              <a:solidFill>
                <a:srgbClr val="002060"/>
              </a:solidFill>
              <a:latin typeface="Work Sans" pitchFamily="2" charset="0"/>
            </a:endParaRPr>
          </a:p>
          <a:p>
            <a:pPr lvl="1"/>
            <a:endParaRPr lang="en-US" sz="2000" dirty="0">
              <a:solidFill>
                <a:srgbClr val="002060"/>
              </a:solidFill>
              <a:latin typeface="Work Sans" pitchFamily="2" charset="0"/>
            </a:endParaRPr>
          </a:p>
          <a:p>
            <a:pPr lvl="1"/>
            <a:r>
              <a:rPr lang="en-US" sz="2000" dirty="0">
                <a:solidFill>
                  <a:srgbClr val="002060"/>
                </a:solidFill>
                <a:latin typeface="Work Sans" pitchFamily="2" charset="0"/>
              </a:rPr>
              <a:t>The Component </a:t>
            </a:r>
            <a:r>
              <a:rPr lang="en-US" sz="2000" dirty="0">
                <a:solidFill>
                  <a:srgbClr val="FF0000"/>
                </a:solidFill>
                <a:latin typeface="Work Sans" pitchFamily="2" charset="0"/>
              </a:rPr>
              <a:t>contains the data and user interaction logic that define how the View looks and behaves.</a:t>
            </a:r>
            <a:r>
              <a:rPr lang="en-US" sz="2000" dirty="0">
                <a:solidFill>
                  <a:srgbClr val="002060"/>
                </a:solidFill>
                <a:latin typeface="Work Sans" pitchFamily="2" charset="0"/>
              </a:rPr>
              <a:t> A view in Angular refers to a template (HTML).</a:t>
            </a:r>
            <a:endParaRPr lang="en-IN" sz="2000" dirty="0">
              <a:solidFill>
                <a:srgbClr val="002060"/>
              </a:solidFill>
              <a:latin typeface="Work Sans" pitchFamily="2" charset="0"/>
            </a:endParaRPr>
          </a:p>
        </p:txBody>
      </p:sp>
    </p:spTree>
    <p:extLst>
      <p:ext uri="{BB962C8B-B14F-4D97-AF65-F5344CB8AC3E}">
        <p14:creationId xmlns:p14="http://schemas.microsoft.com/office/powerpoint/2010/main" val="33588435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C82A0-0879-C0C9-D998-46C56B9E8637}"/>
              </a:ext>
            </a:extLst>
          </p:cNvPr>
          <p:cNvSpPr txBox="1"/>
          <p:nvPr/>
        </p:nvSpPr>
        <p:spPr>
          <a:xfrm>
            <a:off x="134642" y="309062"/>
            <a:ext cx="11922715" cy="5940088"/>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sz="2000" dirty="0"/>
              <a:t>[binding-target]=”binding-source”</a:t>
            </a:r>
          </a:p>
          <a:p>
            <a:endParaRPr lang="en-US" sz="2000" dirty="0"/>
          </a:p>
          <a:p>
            <a:r>
              <a:rPr lang="en-US" sz="2000" dirty="0"/>
              <a:t>The binding-target (or target property) is enclosed in a square bracket []. It should match the name of the property of the enclosing element.</a:t>
            </a:r>
          </a:p>
          <a:p>
            <a:endParaRPr lang="en-US" sz="2000" dirty="0"/>
          </a:p>
          <a:p>
            <a:r>
              <a:rPr lang="en-US" sz="2000" dirty="0"/>
              <a:t>The brackets</a:t>
            </a:r>
            <a:r>
              <a:rPr lang="en-US" sz="2000" dirty="0">
                <a:solidFill>
                  <a:srgbClr val="C00000"/>
                </a:solidFill>
              </a:rPr>
              <a:t>, [], cause Angular to evaluate the right-hand side of the assignment as a dynamic expression.</a:t>
            </a:r>
            <a:r>
              <a:rPr lang="en-US" sz="2000" dirty="0"/>
              <a:t> Without the brackets, Angular treats the right-hand side as a string literal and sets the property to that static value.</a:t>
            </a:r>
          </a:p>
          <a:p>
            <a:endParaRPr lang="en-US" sz="2000" dirty="0"/>
          </a:p>
          <a:p>
            <a:r>
              <a:rPr lang="en-US" sz="2000" dirty="0"/>
              <a:t>Binding-source is enclosed in quotes and we assign it to the binding-target. The </a:t>
            </a:r>
            <a:r>
              <a:rPr lang="en-US" sz="2000" dirty="0">
                <a:solidFill>
                  <a:srgbClr val="C00000"/>
                </a:solidFill>
              </a:rPr>
              <a:t>Binding source must be a template expression</a:t>
            </a:r>
            <a:r>
              <a:rPr lang="en-US" sz="2000" dirty="0"/>
              <a:t>. It can be property in the component, method in component, a template reference variable or an expression containing all of them.</a:t>
            </a:r>
          </a:p>
          <a:p>
            <a:endParaRPr lang="en-US" sz="2000" dirty="0"/>
          </a:p>
          <a:p>
            <a:r>
              <a:rPr lang="en-US" sz="2000" dirty="0"/>
              <a:t>Property binding is </a:t>
            </a:r>
            <a:r>
              <a:rPr lang="en-US" sz="2000" dirty="0">
                <a:solidFill>
                  <a:srgbClr val="C00000"/>
                </a:solidFill>
              </a:rPr>
              <a:t>one way </a:t>
            </a:r>
            <a:r>
              <a:rPr lang="en-US" sz="2000" dirty="0"/>
              <a:t>as values go from the component to the template. When the component values change, the Angular updates the view. But if the values changes in the view, the Angular does not update the component.</a:t>
            </a:r>
          </a:p>
          <a:p>
            <a:endParaRPr lang="en-US" sz="2000" dirty="0"/>
          </a:p>
          <a:p>
            <a:r>
              <a:rPr lang="en-US" sz="2000" dirty="0">
                <a:solidFill>
                  <a:srgbClr val="C00000"/>
                </a:solidFill>
              </a:rPr>
              <a:t>The binding expression should return the correct type. The type that the target property expects. Otherwise, it will not work</a:t>
            </a:r>
          </a:p>
        </p:txBody>
      </p:sp>
    </p:spTree>
    <p:extLst>
      <p:ext uri="{BB962C8B-B14F-4D97-AF65-F5344CB8AC3E}">
        <p14:creationId xmlns:p14="http://schemas.microsoft.com/office/powerpoint/2010/main" val="28145794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170962" y="248313"/>
            <a:ext cx="6721451"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Property Binding</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191C82A0-0879-C0C9-D998-46C56B9E8637}"/>
              </a:ext>
            </a:extLst>
          </p:cNvPr>
          <p:cNvSpPr txBox="1"/>
          <p:nvPr/>
        </p:nvSpPr>
        <p:spPr>
          <a:xfrm>
            <a:off x="269285" y="856357"/>
            <a:ext cx="11922715" cy="6001643"/>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dirty="0"/>
              <a:t>Property binding is one way as values go from the component to the template. When the component values change, the Angular updates the view</a:t>
            </a:r>
          </a:p>
          <a:p>
            <a:endParaRPr lang="en-US" dirty="0"/>
          </a:p>
          <a:p>
            <a:r>
              <a:rPr lang="en-US" dirty="0"/>
              <a:t>Should not change the state of the app</a:t>
            </a:r>
          </a:p>
          <a:p>
            <a:endParaRPr lang="en-US" dirty="0"/>
          </a:p>
          <a:p>
            <a:r>
              <a:rPr lang="en-US" dirty="0"/>
              <a:t>The binding expression </a:t>
            </a:r>
            <a:r>
              <a:rPr lang="en-US" dirty="0">
                <a:solidFill>
                  <a:srgbClr val="FF0000"/>
                </a:solidFill>
              </a:rPr>
              <a:t>should return the correct type</a:t>
            </a:r>
            <a:r>
              <a:rPr lang="en-US" dirty="0"/>
              <a:t>. The type that the target property expects. Otherwise, it will not work</a:t>
            </a:r>
          </a:p>
          <a:p>
            <a:endParaRPr lang="en-US" dirty="0"/>
          </a:p>
          <a:p>
            <a:r>
              <a:rPr lang="en-US" dirty="0">
                <a:solidFill>
                  <a:srgbClr val="FF0000"/>
                </a:solidFill>
              </a:rPr>
              <a:t>The brackets, [], tell Angular to evaluate the template expression</a:t>
            </a:r>
            <a:r>
              <a:rPr lang="en-US" dirty="0"/>
              <a:t>. If you omit the brackets, Angular treats the expression as a constant string and initializes the target property with that string:</a:t>
            </a:r>
          </a:p>
          <a:p>
            <a:endParaRPr lang="en-US" dirty="0"/>
          </a:p>
          <a:p>
            <a:r>
              <a:rPr lang="en-US" dirty="0"/>
              <a:t>The property </a:t>
            </a:r>
            <a:r>
              <a:rPr lang="en-US" dirty="0">
                <a:solidFill>
                  <a:srgbClr val="FF0000"/>
                </a:solidFill>
              </a:rPr>
              <a:t>binding binds to the properties of DOM elements, components, and directives and not to HTML attributes</a:t>
            </a:r>
            <a:r>
              <a:rPr lang="en-US" dirty="0"/>
              <a:t>. The angular has a special syntax for attribute binding.</a:t>
            </a:r>
          </a:p>
        </p:txBody>
      </p:sp>
    </p:spTree>
    <p:extLst>
      <p:ext uri="{BB962C8B-B14F-4D97-AF65-F5344CB8AC3E}">
        <p14:creationId xmlns:p14="http://schemas.microsoft.com/office/powerpoint/2010/main" val="25562250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88490" y="-157316"/>
            <a:ext cx="5456904"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Interpolation Vs Property Binding</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364700" y="1083080"/>
            <a:ext cx="11738810" cy="5632311"/>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Consolas" panose="020B0609020204030204" pitchFamily="49" charset="0"/>
              </a:rPr>
              <a:t>Interpolation is a technique that allows the user to </a:t>
            </a:r>
            <a:r>
              <a:rPr lang="en-US" sz="2400" dirty="0">
                <a:solidFill>
                  <a:srgbClr val="FF0000"/>
                </a:solidFill>
                <a:latin typeface="Consolas" panose="020B0609020204030204" pitchFamily="49" charset="0"/>
              </a:rPr>
              <a:t>bind a value to a UI element. Interpolation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binds the data one-way. </a:t>
            </a:r>
          </a:p>
          <a:p>
            <a:pPr marL="342900" indent="-342900">
              <a:buFont typeface="Arial" panose="020B0604020202020204" pitchFamily="34" charset="0"/>
              <a:buChar char="•"/>
            </a:pPr>
            <a:endParaRPr lang="en-US" sz="2400" dirty="0">
              <a:solidFill>
                <a:srgbClr val="FF0000"/>
              </a:solidFill>
              <a:latin typeface="Consolas" panose="020B0609020204030204" pitchFamily="49" charset="0"/>
            </a:endParaRPr>
          </a:p>
          <a:p>
            <a:pPr marL="342900" indent="-342900">
              <a:buFont typeface="Arial" panose="020B0604020202020204" pitchFamily="34" charset="0"/>
              <a:buChar char="•"/>
            </a:pPr>
            <a:r>
              <a:rPr lang="en-US" sz="2400" dirty="0">
                <a:solidFill>
                  <a:srgbClr val="000000"/>
                </a:solidFill>
                <a:latin typeface="Consolas" panose="020B0609020204030204" pitchFamily="49" charset="0"/>
              </a:rPr>
              <a:t>This means that when value of the field bound using interpolation changes, it is updated in the page as well.</a:t>
            </a:r>
          </a:p>
          <a:p>
            <a:pPr marL="342900" indent="-342900">
              <a:buFont typeface="Arial" panose="020B0604020202020204" pitchFamily="34" charset="0"/>
              <a:buChar char="•"/>
            </a:pPr>
            <a:endParaRPr lang="en-US" sz="24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400" dirty="0">
                <a:solidFill>
                  <a:srgbClr val="000000"/>
                </a:solidFill>
                <a:latin typeface="Consolas" panose="020B0609020204030204" pitchFamily="49" charset="0"/>
              </a:rPr>
              <a:t>Angular uses double-curly braces {{ }} to represent interpolation. Interpolation executes expression.</a:t>
            </a:r>
          </a:p>
          <a:p>
            <a:pPr marL="342900" indent="-342900">
              <a:buFont typeface="Arial" panose="020B0604020202020204" pitchFamily="34" charset="0"/>
              <a:buChar char="•"/>
            </a:pPr>
            <a:endParaRPr lang="en-US" sz="2400" b="1" i="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sz="2400" i="0" dirty="0">
                <a:solidFill>
                  <a:srgbClr val="000000"/>
                </a:solidFill>
                <a:effectLst/>
                <a:latin typeface="Consolas" panose="020B0609020204030204" pitchFamily="49" charset="0"/>
              </a:rPr>
              <a:t>We can use interpolation for :</a:t>
            </a:r>
          </a:p>
          <a:p>
            <a:pPr marL="342900" indent="-342900">
              <a:buFont typeface="Arial" panose="020B0604020202020204" pitchFamily="34" charset="0"/>
              <a:buChar char="•"/>
            </a:pPr>
            <a:endParaRPr lang="en-US" sz="2400" i="0" dirty="0">
              <a:solidFill>
                <a:srgbClr val="000000"/>
              </a:solidFill>
              <a:effectLst/>
              <a:latin typeface="Consolas" panose="020B0609020204030204" pitchFamily="49" charset="0"/>
            </a:endParaRPr>
          </a:p>
          <a:p>
            <a:pPr marL="800100" lvl="1" indent="-342900">
              <a:buFont typeface="Arial" panose="020B0604020202020204" pitchFamily="34" charset="0"/>
              <a:buChar char="•"/>
            </a:pPr>
            <a:r>
              <a:rPr lang="en-US" sz="2400" i="0" dirty="0">
                <a:solidFill>
                  <a:srgbClr val="000000"/>
                </a:solidFill>
                <a:effectLst/>
                <a:latin typeface="Consolas" panose="020B0609020204030204" pitchFamily="49" charset="0"/>
              </a:rPr>
              <a:t>Performing calculations	String Concatenations</a:t>
            </a:r>
          </a:p>
          <a:p>
            <a:pPr marL="800100" lvl="1" indent="-342900">
              <a:buFont typeface="Arial" panose="020B0604020202020204" pitchFamily="34" charset="0"/>
              <a:buChar char="•"/>
            </a:pPr>
            <a:r>
              <a:rPr lang="en-US" sz="2400" i="0" dirty="0">
                <a:solidFill>
                  <a:srgbClr val="000000"/>
                </a:solidFill>
                <a:effectLst/>
                <a:latin typeface="Consolas" panose="020B0609020204030204" pitchFamily="49" charset="0"/>
              </a:rPr>
              <a:t>JavaScript functions (</a:t>
            </a:r>
            <a:r>
              <a:rPr lang="en-US" sz="2400" i="0" dirty="0" err="1">
                <a:solidFill>
                  <a:srgbClr val="000000"/>
                </a:solidFill>
                <a:effectLst/>
                <a:latin typeface="Consolas" panose="020B0609020204030204" pitchFamily="49" charset="0"/>
              </a:rPr>
              <a:t>propertyname.length</a:t>
            </a:r>
            <a:r>
              <a:rPr lang="en-US" sz="2400" i="0" dirty="0">
                <a:solidFill>
                  <a:srgbClr val="000000"/>
                </a:solidFill>
                <a:effectLst/>
                <a:latin typeface="Consolas" panose="020B0609020204030204" pitchFamily="49" charset="0"/>
              </a:rPr>
              <a:t>,  </a:t>
            </a:r>
            <a:r>
              <a:rPr lang="en-US" sz="2400" i="0" dirty="0" err="1">
                <a:solidFill>
                  <a:srgbClr val="000000"/>
                </a:solidFill>
                <a:effectLst/>
                <a:latin typeface="Consolas" panose="020B0609020204030204" pitchFamily="49" charset="0"/>
              </a:rPr>
              <a:t>propertyname.toUpperCase</a:t>
            </a:r>
            <a:r>
              <a:rPr lang="en-US" sz="2400" i="0" dirty="0">
                <a:solidFill>
                  <a:srgbClr val="000000"/>
                </a:solidFill>
                <a:effectLst/>
                <a:latin typeface="Consolas" panose="020B0609020204030204" pitchFamily="49" charset="0"/>
              </a:rPr>
              <a:t> (), </a:t>
            </a:r>
            <a:r>
              <a:rPr lang="en-US" sz="2400" i="0" dirty="0" err="1">
                <a:solidFill>
                  <a:srgbClr val="000000"/>
                </a:solidFill>
                <a:effectLst/>
                <a:latin typeface="Consolas" panose="020B0609020204030204" pitchFamily="49" charset="0"/>
              </a:rPr>
              <a:t>etc</a:t>
            </a:r>
            <a:r>
              <a:rPr lang="en-US" sz="2400" i="0" dirty="0">
                <a:solidFill>
                  <a:srgbClr val="000000"/>
                </a:solidFill>
                <a:effectLst/>
                <a:latin typeface="Consolas" panose="020B0609020204030204" pitchFamily="49" charset="0"/>
              </a:rPr>
              <a:t>…)</a:t>
            </a:r>
          </a:p>
          <a:p>
            <a:pPr marL="800100" lvl="1" indent="-342900">
              <a:buFont typeface="Arial" panose="020B0604020202020204" pitchFamily="34" charset="0"/>
              <a:buChar char="•"/>
            </a:pPr>
            <a:r>
              <a:rPr lang="en-US" sz="2400" i="0" dirty="0">
                <a:solidFill>
                  <a:srgbClr val="000000"/>
                </a:solidFill>
                <a:effectLst/>
                <a:latin typeface="Consolas" panose="020B0609020204030204" pitchFamily="49" charset="0"/>
              </a:rPr>
              <a:t>Call a method in component </a:t>
            </a:r>
            <a:r>
              <a:rPr lang="en-US" sz="2400" b="1" i="0" dirty="0">
                <a:solidFill>
                  <a:srgbClr val="000000"/>
                </a:solidFill>
                <a:effectLst/>
                <a:latin typeface="Consolas" panose="020B0609020204030204" pitchFamily="49" charset="0"/>
              </a:rPr>
              <a:t>class from a template.</a:t>
            </a:r>
          </a:p>
        </p:txBody>
      </p:sp>
    </p:spTree>
    <p:extLst>
      <p:ext uri="{BB962C8B-B14F-4D97-AF65-F5344CB8AC3E}">
        <p14:creationId xmlns:p14="http://schemas.microsoft.com/office/powerpoint/2010/main" val="11620060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0" y="-353962"/>
            <a:ext cx="5456904"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Interpolation Vs Property Binding</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300110" y="945428"/>
            <a:ext cx="11591780" cy="5262979"/>
          </a:xfrm>
          <a:prstGeom prst="rect">
            <a:avLst/>
          </a:prstGeom>
          <a:noFill/>
        </p:spPr>
        <p:txBody>
          <a:bodyPr wrap="square">
            <a:spAutoFit/>
          </a:bodyPr>
          <a:lstStyle/>
          <a:p>
            <a:pPr marL="342900" indent="-342900">
              <a:buFont typeface="Arial" panose="020B0604020202020204" pitchFamily="34" charset="0"/>
              <a:buChar char="•"/>
            </a:pPr>
            <a:r>
              <a:rPr lang="en-US" sz="2400" i="0" dirty="0">
                <a:solidFill>
                  <a:srgbClr val="000000"/>
                </a:solidFill>
                <a:effectLst/>
                <a:latin typeface="Consolas" panose="020B0609020204030204" pitchFamily="49" charset="0"/>
              </a:rPr>
              <a:t>Everything that can be done from interpolation can also be done using the Property binding. </a:t>
            </a:r>
          </a:p>
          <a:p>
            <a:pPr marL="342900" indent="-342900">
              <a:buFont typeface="Arial" panose="020B0604020202020204" pitchFamily="34" charset="0"/>
              <a:buChar char="•"/>
            </a:pPr>
            <a:endParaRPr lang="en-US" sz="24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400" i="0" dirty="0">
                <a:solidFill>
                  <a:srgbClr val="000000"/>
                </a:solidFill>
                <a:effectLst/>
                <a:latin typeface="Consolas" panose="020B0609020204030204" pitchFamily="49" charset="0"/>
              </a:rPr>
              <a:t>Interpolation is actually a shorthand for binding to the </a:t>
            </a:r>
            <a:r>
              <a:rPr lang="en-US" sz="2400" i="0" dirty="0" err="1">
                <a:solidFill>
                  <a:srgbClr val="000000"/>
                </a:solidFill>
                <a:effectLst/>
                <a:latin typeface="Consolas" panose="020B0609020204030204" pitchFamily="49" charset="0"/>
              </a:rPr>
              <a:t>textContent</a:t>
            </a:r>
            <a:r>
              <a:rPr lang="en-US" sz="2400" i="0" dirty="0">
                <a:solidFill>
                  <a:srgbClr val="000000"/>
                </a:solidFill>
                <a:effectLst/>
                <a:latin typeface="Consolas" panose="020B0609020204030204" pitchFamily="49" charset="0"/>
              </a:rPr>
              <a:t> property of an element.</a:t>
            </a:r>
          </a:p>
          <a:p>
            <a:pPr marL="342900" indent="-342900">
              <a:buFont typeface="Arial" panose="020B0604020202020204" pitchFamily="34" charset="0"/>
              <a:buChar char="•"/>
            </a:pPr>
            <a:endParaRPr lang="en-US" sz="2400" dirty="0">
              <a:solidFill>
                <a:srgbClr val="000000"/>
              </a:solidFill>
              <a:latin typeface="Consolas" panose="020B0609020204030204" pitchFamily="49" charset="0"/>
            </a:endParaRPr>
          </a:p>
          <a:p>
            <a:pPr marL="342900" indent="-342900">
              <a:buFont typeface="Arial" panose="020B0604020202020204" pitchFamily="34" charset="0"/>
              <a:buChar char="•"/>
            </a:pPr>
            <a:endParaRPr lang="en-US" sz="2400" i="0" dirty="0">
              <a:solidFill>
                <a:srgbClr val="000000"/>
              </a:solidFill>
              <a:effectLst/>
              <a:latin typeface="Consolas" panose="020B0609020204030204" pitchFamily="49" charset="0"/>
            </a:endParaRPr>
          </a:p>
          <a:p>
            <a:pPr marL="342900" indent="-342900">
              <a:buFont typeface="Arial" panose="020B0604020202020204" pitchFamily="34" charset="0"/>
              <a:buChar char="•"/>
            </a:pPr>
            <a:endParaRPr lang="en-US" sz="24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400" i="0" dirty="0">
                <a:solidFill>
                  <a:srgbClr val="000000"/>
                </a:solidFill>
                <a:effectLst/>
                <a:latin typeface="Consolas" panose="020B0609020204030204" pitchFamily="49" charset="0"/>
              </a:rPr>
              <a:t> Angular automatically </a:t>
            </a:r>
            <a:r>
              <a:rPr lang="en-US" sz="2400" i="0" dirty="0">
                <a:solidFill>
                  <a:srgbClr val="C00000"/>
                </a:solidFill>
                <a:effectLst/>
                <a:latin typeface="Consolas" panose="020B0609020204030204" pitchFamily="49" charset="0"/>
              </a:rPr>
              <a:t>translates interpolations into the corresponding property bindings </a:t>
            </a:r>
            <a:r>
              <a:rPr lang="en-US" sz="2400" i="0" dirty="0">
                <a:solidFill>
                  <a:srgbClr val="000000"/>
                </a:solidFill>
                <a:effectLst/>
                <a:latin typeface="Consolas" panose="020B0609020204030204" pitchFamily="49" charset="0"/>
              </a:rPr>
              <a:t>before rendering the view.</a:t>
            </a:r>
          </a:p>
          <a:p>
            <a:pPr marL="342900" indent="-342900">
              <a:buFont typeface="Arial" panose="020B0604020202020204" pitchFamily="34" charset="0"/>
              <a:buChar char="•"/>
            </a:pPr>
            <a:endParaRPr lang="en-US" sz="24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400" b="1" i="0" dirty="0">
                <a:solidFill>
                  <a:srgbClr val="C00000"/>
                </a:solidFill>
                <a:effectLst/>
                <a:latin typeface="Consolas" panose="020B0609020204030204" pitchFamily="49" charset="0"/>
              </a:rPr>
              <a:t>Interpolation requires the expression to return a string. If you want to set an element property to a non-string data value, you must use property binding</a:t>
            </a:r>
          </a:p>
        </p:txBody>
      </p:sp>
      <p:sp>
        <p:nvSpPr>
          <p:cNvPr id="3" name="TextBox 2">
            <a:extLst>
              <a:ext uri="{FF2B5EF4-FFF2-40B4-BE49-F238E27FC236}">
                <a16:creationId xmlns:a16="http://schemas.microsoft.com/office/drawing/2014/main" id="{32D9DC66-8AB1-3D33-038E-BDA32B45C56F}"/>
              </a:ext>
            </a:extLst>
          </p:cNvPr>
          <p:cNvSpPr txBox="1"/>
          <p:nvPr/>
        </p:nvSpPr>
        <p:spPr>
          <a:xfrm>
            <a:off x="1555955" y="3244334"/>
            <a:ext cx="6100916"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8080"/>
                </a:solidFill>
                <a:effectLst/>
                <a:latin typeface="Verdana" panose="020B0604030504040204" pitchFamily="34" charset="0"/>
              </a:rPr>
              <a:t>h1</a:t>
            </a:r>
            <a:r>
              <a:rPr lang="en-IN" b="0" i="0" dirty="0">
                <a:solidFill>
                  <a:srgbClr val="006FE0"/>
                </a:solidFill>
                <a:effectLst/>
                <a:latin typeface="Verdana" panose="020B0604030504040204" pitchFamily="34" charset="0"/>
              </a:rPr>
              <a:t>&gt; </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title</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&lt;</a:t>
            </a:r>
            <a:r>
              <a:rPr lang="en-IN" b="0" i="0" dirty="0">
                <a:solidFill>
                  <a:srgbClr val="000000"/>
                </a:solidFill>
                <a:effectLst/>
                <a:latin typeface="Verdana" panose="020B0604030504040204" pitchFamily="34" charset="0"/>
              </a:rPr>
              <a:t>/h1</a:t>
            </a:r>
            <a:r>
              <a:rPr lang="en-IN" b="0" i="0" dirty="0">
                <a:solidFill>
                  <a:srgbClr val="006FE0"/>
                </a:solidFill>
                <a:effectLst/>
                <a:latin typeface="Verdana" panose="020B0604030504040204" pitchFamily="34" charset="0"/>
              </a:rPr>
              <a:t>&gt;</a:t>
            </a:r>
            <a:endParaRPr lang="en-IN" dirty="0"/>
          </a:p>
        </p:txBody>
      </p:sp>
      <p:sp>
        <p:nvSpPr>
          <p:cNvPr id="6" name="TextBox 5">
            <a:extLst>
              <a:ext uri="{FF2B5EF4-FFF2-40B4-BE49-F238E27FC236}">
                <a16:creationId xmlns:a16="http://schemas.microsoft.com/office/drawing/2014/main" id="{952ED7D4-77EA-EDCD-1BC8-3B0D8923F272}"/>
              </a:ext>
            </a:extLst>
          </p:cNvPr>
          <p:cNvSpPr txBox="1"/>
          <p:nvPr/>
        </p:nvSpPr>
        <p:spPr>
          <a:xfrm>
            <a:off x="5456904" y="3244334"/>
            <a:ext cx="6100916"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h1</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innerText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a:t>
            </a:r>
            <a:r>
              <a:rPr lang="en-IN" b="0" i="0" dirty="0">
                <a:solidFill>
                  <a:srgbClr val="DD1144"/>
                </a:solidFill>
                <a:effectLst/>
                <a:latin typeface="Verdana" panose="020B0604030504040204" pitchFamily="34" charset="0"/>
              </a:rPr>
              <a:t>"title"</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/h1</a:t>
            </a:r>
            <a:r>
              <a:rPr lang="en-IN" b="0" i="0" dirty="0">
                <a:solidFill>
                  <a:srgbClr val="006FE0"/>
                </a:solidFill>
                <a:effectLst/>
                <a:latin typeface="Verdana" panose="020B0604030504040204" pitchFamily="34" charset="0"/>
              </a:rPr>
              <a:t>&gt;</a:t>
            </a:r>
            <a:endParaRPr lang="en-IN" dirty="0"/>
          </a:p>
        </p:txBody>
      </p:sp>
    </p:spTree>
    <p:extLst>
      <p:ext uri="{BB962C8B-B14F-4D97-AF65-F5344CB8AC3E}">
        <p14:creationId xmlns:p14="http://schemas.microsoft.com/office/powerpoint/2010/main" val="9216059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0" y="-353962"/>
            <a:ext cx="5456904"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Interpolation Vs Property Binding</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226594" y="856938"/>
            <a:ext cx="11965405" cy="5940088"/>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Consolas" panose="020B0609020204030204" pitchFamily="49" charset="0"/>
              </a:rPr>
              <a:t>Property Binding is used to bind property of HTML element</a:t>
            </a:r>
            <a:endParaRPr lang="en-US" sz="2400" b="1"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400" b="1" i="0" dirty="0">
                <a:solidFill>
                  <a:srgbClr val="000000"/>
                </a:solidFill>
                <a:effectLst/>
                <a:latin typeface="Consolas" panose="020B0609020204030204" pitchFamily="49" charset="0"/>
              </a:rPr>
              <a:t>It is also one way binding like interpolation</a:t>
            </a:r>
          </a:p>
          <a:p>
            <a:pPr marL="342900" indent="-342900">
              <a:buFont typeface="Arial" panose="020B0604020202020204" pitchFamily="34" charset="0"/>
              <a:buChar char="•"/>
            </a:pPr>
            <a:endParaRPr lang="en-US" sz="2400" b="1"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400" b="1" i="0" dirty="0">
                <a:solidFill>
                  <a:srgbClr val="000000"/>
                </a:solidFill>
                <a:effectLst/>
                <a:latin typeface="Consolas" panose="020B0609020204030204" pitchFamily="49" charset="0"/>
              </a:rPr>
              <a:t>Difference between Interpolation and Property Biding</a:t>
            </a:r>
          </a:p>
          <a:p>
            <a:pPr marL="342900" indent="-342900">
              <a:buFont typeface="Arial" panose="020B0604020202020204" pitchFamily="34" charset="0"/>
              <a:buChar char="•"/>
            </a:pPr>
            <a:endParaRPr lang="en-US" sz="2400" b="1" i="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sz="2000" i="0" dirty="0">
                <a:solidFill>
                  <a:srgbClr val="FF0000"/>
                </a:solidFill>
                <a:effectLst/>
                <a:latin typeface="Consolas" panose="020B0609020204030204" pitchFamily="49" charset="0"/>
              </a:rPr>
              <a:t>Where to use Interpolation?</a:t>
            </a:r>
          </a:p>
          <a:p>
            <a:pPr marL="800100" lvl="1" indent="-342900">
              <a:buFont typeface="Arial" panose="020B0604020202020204" pitchFamily="34" charset="0"/>
              <a:buChar char="•"/>
            </a:pPr>
            <a:r>
              <a:rPr lang="en-US" sz="2000" i="0" dirty="0">
                <a:solidFill>
                  <a:srgbClr val="000000"/>
                </a:solidFill>
                <a:effectLst/>
                <a:latin typeface="Consolas" panose="020B0609020204030204" pitchFamily="49" charset="0"/>
              </a:rPr>
              <a:t>In some cases like when </a:t>
            </a:r>
            <a:r>
              <a:rPr lang="en-US" sz="2000" b="1" i="0" dirty="0">
                <a:solidFill>
                  <a:srgbClr val="000000"/>
                </a:solidFill>
                <a:effectLst/>
                <a:latin typeface="Consolas" panose="020B0609020204030204" pitchFamily="49" charset="0"/>
              </a:rPr>
              <a:t>we need to concatenate strings </a:t>
            </a:r>
            <a:r>
              <a:rPr lang="en-US" sz="2000" i="0" dirty="0">
                <a:solidFill>
                  <a:srgbClr val="000000"/>
                </a:solidFill>
                <a:effectLst/>
                <a:latin typeface="Consolas" panose="020B0609020204030204" pitchFamily="49" charset="0"/>
              </a:rPr>
              <a:t>we have to use interpolation instead of property binding.</a:t>
            </a:r>
          </a:p>
          <a:p>
            <a:pPr marL="800100" lvl="1" indent="-342900">
              <a:buFont typeface="Arial" panose="020B0604020202020204" pitchFamily="34" charset="0"/>
              <a:buChar char="•"/>
            </a:pPr>
            <a:r>
              <a:rPr lang="en-US" sz="2000" i="0" dirty="0">
                <a:solidFill>
                  <a:srgbClr val="000000"/>
                </a:solidFill>
                <a:effectLst/>
                <a:latin typeface="Consolas" panose="020B0609020204030204" pitchFamily="49" charset="0"/>
              </a:rPr>
              <a:t>Check this example. &lt;</a:t>
            </a:r>
            <a:r>
              <a:rPr lang="en-US" sz="2000" i="0" dirty="0" err="1">
                <a:solidFill>
                  <a:srgbClr val="000000"/>
                </a:solidFill>
                <a:effectLst/>
                <a:latin typeface="Consolas" panose="020B0609020204030204" pitchFamily="49" charset="0"/>
              </a:rPr>
              <a:t>img</a:t>
            </a:r>
            <a:r>
              <a:rPr lang="en-US" sz="2000" i="0" dirty="0">
                <a:solidFill>
                  <a:srgbClr val="000000"/>
                </a:solidFill>
                <a:effectLst/>
                <a:latin typeface="Consolas" panose="020B0609020204030204" pitchFamily="49" charset="0"/>
              </a:rPr>
              <a:t> </a:t>
            </a:r>
            <a:r>
              <a:rPr lang="en-US" sz="2000" i="0" dirty="0" err="1">
                <a:solidFill>
                  <a:srgbClr val="000000"/>
                </a:solidFill>
                <a:effectLst/>
                <a:latin typeface="Consolas" panose="020B0609020204030204" pitchFamily="49" charset="0"/>
              </a:rPr>
              <a:t>src</a:t>
            </a:r>
            <a:r>
              <a:rPr lang="en-US" sz="2000" i="0" dirty="0">
                <a:solidFill>
                  <a:srgbClr val="000000"/>
                </a:solidFill>
                <a:effectLst/>
                <a:latin typeface="Consolas" panose="020B0609020204030204" pitchFamily="49" charset="0"/>
              </a:rPr>
              <a:t>=’www.angulartric.com/{{</a:t>
            </a:r>
            <a:r>
              <a:rPr lang="en-US" sz="2000" i="0" dirty="0" err="1">
                <a:solidFill>
                  <a:srgbClr val="000000"/>
                </a:solidFill>
                <a:effectLst/>
                <a:latin typeface="Consolas" panose="020B0609020204030204" pitchFamily="49" charset="0"/>
              </a:rPr>
              <a:t>imagePath</a:t>
            </a:r>
            <a:r>
              <a:rPr lang="en-US" sz="2000" i="0" dirty="0">
                <a:solidFill>
                  <a:srgbClr val="000000"/>
                </a:solidFill>
                <a:effectLst/>
                <a:latin typeface="Consolas" panose="020B0609020204030204" pitchFamily="49" charset="0"/>
              </a:rPr>
              <a:t>}}’ /&gt;</a:t>
            </a:r>
          </a:p>
          <a:p>
            <a:pPr lvl="1"/>
            <a:endParaRPr lang="en-US" sz="2000" i="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sz="2000" i="0" dirty="0">
                <a:solidFill>
                  <a:srgbClr val="FF0000"/>
                </a:solidFill>
                <a:effectLst/>
                <a:latin typeface="Consolas" panose="020B0609020204030204" pitchFamily="49" charset="0"/>
              </a:rPr>
              <a:t>Where to use Property binding?</a:t>
            </a:r>
          </a:p>
          <a:p>
            <a:pPr marL="800100" lvl="1" indent="-342900">
              <a:buFont typeface="Arial" panose="020B0604020202020204" pitchFamily="34" charset="0"/>
              <a:buChar char="•"/>
            </a:pPr>
            <a:r>
              <a:rPr lang="en-US" sz="2000" i="0" dirty="0">
                <a:solidFill>
                  <a:srgbClr val="000000"/>
                </a:solidFill>
                <a:effectLst/>
                <a:latin typeface="Consolas" panose="020B0609020204030204" pitchFamily="49" charset="0"/>
              </a:rPr>
              <a:t>When setting an </a:t>
            </a:r>
            <a:r>
              <a:rPr lang="en-US" sz="2000" b="1" i="0" dirty="0">
                <a:solidFill>
                  <a:srgbClr val="000000"/>
                </a:solidFill>
                <a:effectLst/>
                <a:latin typeface="Consolas" panose="020B0609020204030204" pitchFamily="49" charset="0"/>
              </a:rPr>
              <a:t>element property to a non-string data value</a:t>
            </a:r>
            <a:r>
              <a:rPr lang="en-US" sz="2000" i="0" dirty="0">
                <a:solidFill>
                  <a:srgbClr val="000000"/>
                </a:solidFill>
                <a:effectLst/>
                <a:latin typeface="Consolas" panose="020B0609020204030204" pitchFamily="49" charset="0"/>
              </a:rPr>
              <a:t>, you must use property binding.</a:t>
            </a:r>
          </a:p>
          <a:p>
            <a:pPr marL="800100" lvl="1" indent="-342900">
              <a:buFont typeface="Arial" panose="020B0604020202020204" pitchFamily="34" charset="0"/>
              <a:buChar char="•"/>
            </a:pPr>
            <a:r>
              <a:rPr lang="en-US" sz="2000" i="0" dirty="0">
                <a:solidFill>
                  <a:srgbClr val="000000"/>
                </a:solidFill>
                <a:effectLst/>
                <a:latin typeface="Consolas" panose="020B0609020204030204" pitchFamily="49" charset="0"/>
              </a:rPr>
              <a:t>In the following example, we are disabling a button by binding to the </a:t>
            </a:r>
            <a:r>
              <a:rPr lang="en-US" sz="2000" i="0" dirty="0" err="1">
                <a:solidFill>
                  <a:srgbClr val="000000"/>
                </a:solidFill>
                <a:effectLst/>
                <a:latin typeface="Consolas" panose="020B0609020204030204" pitchFamily="49" charset="0"/>
              </a:rPr>
              <a:t>boolean</a:t>
            </a:r>
            <a:r>
              <a:rPr lang="en-US" sz="2000" i="0" dirty="0">
                <a:solidFill>
                  <a:srgbClr val="000000"/>
                </a:solidFill>
                <a:effectLst/>
                <a:latin typeface="Consolas" panose="020B0609020204030204" pitchFamily="49" charset="0"/>
              </a:rPr>
              <a:t> property </a:t>
            </a:r>
            <a:r>
              <a:rPr lang="en-US" sz="2000" i="0" dirty="0" err="1">
                <a:solidFill>
                  <a:srgbClr val="000000"/>
                </a:solidFill>
                <a:effectLst/>
                <a:latin typeface="Consolas" panose="020B0609020204030204" pitchFamily="49" charset="0"/>
              </a:rPr>
              <a:t>isDisabled</a:t>
            </a:r>
            <a:r>
              <a:rPr lang="en-US" sz="2000" i="0" dirty="0">
                <a:solidFill>
                  <a:srgbClr val="000000"/>
                </a:solidFill>
                <a:effectLst/>
                <a:latin typeface="Consolas" panose="020B0609020204030204" pitchFamily="49" charset="0"/>
              </a:rPr>
              <a:t>. &lt;button [disabled]=’</a:t>
            </a:r>
            <a:r>
              <a:rPr lang="en-US" sz="2000" i="0" dirty="0" err="1">
                <a:solidFill>
                  <a:srgbClr val="000000"/>
                </a:solidFill>
                <a:effectLst/>
                <a:latin typeface="Consolas" panose="020B0609020204030204" pitchFamily="49" charset="0"/>
              </a:rPr>
              <a:t>isDisabled</a:t>
            </a:r>
            <a:r>
              <a:rPr lang="en-US" sz="2000" i="0" dirty="0">
                <a:solidFill>
                  <a:srgbClr val="000000"/>
                </a:solidFill>
                <a:effectLst/>
                <a:latin typeface="Consolas" panose="020B0609020204030204" pitchFamily="49" charset="0"/>
              </a:rPr>
              <a:t>’&gt;Click me&lt;/button&gt;</a:t>
            </a:r>
          </a:p>
          <a:p>
            <a:pPr marL="800100" lvl="1" indent="-342900">
              <a:buFont typeface="Arial" panose="020B0604020202020204" pitchFamily="34" charset="0"/>
              <a:buChar char="•"/>
            </a:pPr>
            <a:r>
              <a:rPr lang="en-US" sz="2000" i="0" dirty="0">
                <a:solidFill>
                  <a:srgbClr val="000000"/>
                </a:solidFill>
                <a:effectLst/>
                <a:latin typeface="Consolas" panose="020B0609020204030204" pitchFamily="49" charset="0"/>
              </a:rPr>
              <a:t>If we use interpolation instead of property binding, the button is always disabled irrespective of </a:t>
            </a:r>
            <a:r>
              <a:rPr lang="en-US" sz="2000" i="0" dirty="0" err="1">
                <a:solidFill>
                  <a:srgbClr val="000000"/>
                </a:solidFill>
                <a:effectLst/>
                <a:latin typeface="Consolas" panose="020B0609020204030204" pitchFamily="49" charset="0"/>
              </a:rPr>
              <a:t>isDisabled</a:t>
            </a:r>
            <a:r>
              <a:rPr lang="en-US" sz="2000" i="0" dirty="0">
                <a:solidFill>
                  <a:srgbClr val="000000"/>
                </a:solidFill>
                <a:effectLst/>
                <a:latin typeface="Consolas" panose="020B0609020204030204" pitchFamily="49" charset="0"/>
              </a:rPr>
              <a:t> class property value. &lt;button disabled='{{</a:t>
            </a:r>
            <a:r>
              <a:rPr lang="en-US" sz="2000" i="0" dirty="0" err="1">
                <a:solidFill>
                  <a:srgbClr val="000000"/>
                </a:solidFill>
                <a:effectLst/>
                <a:latin typeface="Consolas" panose="020B0609020204030204" pitchFamily="49" charset="0"/>
              </a:rPr>
              <a:t>isDisabled</a:t>
            </a:r>
            <a:r>
              <a:rPr lang="en-US" sz="2000" i="0" dirty="0">
                <a:solidFill>
                  <a:srgbClr val="000000"/>
                </a:solidFill>
                <a:effectLst/>
                <a:latin typeface="Consolas" panose="020B0609020204030204" pitchFamily="49" charset="0"/>
              </a:rPr>
              <a:t>}}’&gt;Click me&lt;/button&gt; (this doesn’t work).</a:t>
            </a:r>
          </a:p>
        </p:txBody>
      </p:sp>
    </p:spTree>
    <p:extLst>
      <p:ext uri="{BB962C8B-B14F-4D97-AF65-F5344CB8AC3E}">
        <p14:creationId xmlns:p14="http://schemas.microsoft.com/office/powerpoint/2010/main" val="17296875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284DA9-50D4-4C40-A99B-BACFD0AA78F5}"/>
              </a:ext>
            </a:extLst>
          </p:cNvPr>
          <p:cNvSpPr txBox="1"/>
          <p:nvPr/>
        </p:nvSpPr>
        <p:spPr>
          <a:xfrm>
            <a:off x="396926" y="353383"/>
            <a:ext cx="10080626" cy="441468"/>
          </a:xfrm>
          <a:prstGeom prst="rect">
            <a:avLst/>
          </a:prstGeom>
        </p:spPr>
        <p:txBody>
          <a:bodyPr wrap="square" lIns="0" tIns="0" rIns="0" bIns="0" anchor="b">
            <a:spAutoFit/>
          </a:bodyPr>
          <a:lstStyle>
            <a:defPPr>
              <a:defRPr lang="fr-FR"/>
            </a:defPPr>
            <a:lvl1pPr>
              <a:defRPr sz="2800" kern="0">
                <a:solidFill>
                  <a:schemeClr val="bg1"/>
                </a:solidFill>
                <a:latin typeface="+mj-lt"/>
              </a:defRPr>
            </a:lvl1pPr>
          </a:lstStyle>
          <a:p>
            <a:r>
              <a:rPr lang="en-US" b="1" spc="-100" dirty="0">
                <a:solidFill>
                  <a:schemeClr val="bg1">
                    <a:lumMod val="95000"/>
                    <a:lumOff val="5000"/>
                  </a:schemeClr>
                </a:solidFill>
                <a:latin typeface="Arial" panose="020B0604020202020204" pitchFamily="34" charset="0"/>
              </a:rPr>
              <a:t>Event Binding</a:t>
            </a:r>
            <a:endParaRPr lang="fr-FR" b="1" spc="-100" dirty="0">
              <a:solidFill>
                <a:schemeClr val="bg1">
                  <a:lumMod val="95000"/>
                  <a:lumOff val="5000"/>
                </a:schemeClr>
              </a:solidFill>
              <a:latin typeface="Arial" panose="020B0604020202020204" pitchFamily="34" charset="0"/>
            </a:endParaRPr>
          </a:p>
        </p:txBody>
      </p:sp>
      <p:sp>
        <p:nvSpPr>
          <p:cNvPr id="4" name="TextBox 3">
            <a:extLst>
              <a:ext uri="{FF2B5EF4-FFF2-40B4-BE49-F238E27FC236}">
                <a16:creationId xmlns:a16="http://schemas.microsoft.com/office/drawing/2014/main" id="{B33D4E48-9EE0-1F4E-4B25-8F0606BD205D}"/>
              </a:ext>
            </a:extLst>
          </p:cNvPr>
          <p:cNvSpPr txBox="1"/>
          <p:nvPr/>
        </p:nvSpPr>
        <p:spPr>
          <a:xfrm>
            <a:off x="737419" y="1051655"/>
            <a:ext cx="10864645" cy="1200329"/>
          </a:xfrm>
          <a:prstGeom prst="rect">
            <a:avLst/>
          </a:prstGeom>
          <a:noFill/>
        </p:spPr>
        <p:txBody>
          <a:bodyPr wrap="square">
            <a:spAutoFit/>
          </a:bodyPr>
          <a:lstStyle/>
          <a:p>
            <a:r>
              <a:rPr lang="en-US" sz="2400" dirty="0">
                <a:solidFill>
                  <a:srgbClr val="002060"/>
                </a:solidFill>
                <a:latin typeface="Work Sans" pitchFamily="2" charset="0"/>
              </a:rPr>
              <a:t>One-Way Binding: Event binding allows you to listen for events triggered by the user (such as clicks, key presses, etc.) and execute functions in the component class.</a:t>
            </a:r>
            <a:endParaRPr lang="en-IN" sz="2400" dirty="0">
              <a:solidFill>
                <a:srgbClr val="002060"/>
              </a:solidFill>
              <a:latin typeface="Work Sans" pitchFamily="2" charset="0"/>
            </a:endParaRPr>
          </a:p>
        </p:txBody>
      </p:sp>
      <p:pic>
        <p:nvPicPr>
          <p:cNvPr id="2" name="Picture 1">
            <a:extLst>
              <a:ext uri="{FF2B5EF4-FFF2-40B4-BE49-F238E27FC236}">
                <a16:creationId xmlns:a16="http://schemas.microsoft.com/office/drawing/2014/main" id="{BD1B2F32-A879-BC69-B8B9-809BFC2F73F7}"/>
              </a:ext>
            </a:extLst>
          </p:cNvPr>
          <p:cNvPicPr>
            <a:picLocks noChangeAspect="1"/>
          </p:cNvPicPr>
          <p:nvPr/>
        </p:nvPicPr>
        <p:blipFill>
          <a:blip r:embed="rId3"/>
          <a:stretch>
            <a:fillRect/>
          </a:stretch>
        </p:blipFill>
        <p:spPr>
          <a:xfrm>
            <a:off x="2258008" y="2623021"/>
            <a:ext cx="6437232" cy="1351819"/>
          </a:xfrm>
          <a:prstGeom prst="rect">
            <a:avLst/>
          </a:prstGeom>
        </p:spPr>
      </p:pic>
    </p:spTree>
    <p:extLst>
      <p:ext uri="{BB962C8B-B14F-4D97-AF65-F5344CB8AC3E}">
        <p14:creationId xmlns:p14="http://schemas.microsoft.com/office/powerpoint/2010/main" val="21885623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77358" y="78658"/>
            <a:ext cx="2475674" cy="1288026"/>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Event Binding</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pic>
        <p:nvPicPr>
          <p:cNvPr id="3" name="Picture 2">
            <a:extLst>
              <a:ext uri="{FF2B5EF4-FFF2-40B4-BE49-F238E27FC236}">
                <a16:creationId xmlns:a16="http://schemas.microsoft.com/office/drawing/2014/main" id="{81A4BEC0-EEC2-A1CF-62D2-D7F53B4DC123}"/>
              </a:ext>
            </a:extLst>
          </p:cNvPr>
          <p:cNvPicPr>
            <a:picLocks noChangeAspect="1"/>
          </p:cNvPicPr>
          <p:nvPr/>
        </p:nvPicPr>
        <p:blipFill>
          <a:blip r:embed="rId3"/>
          <a:stretch>
            <a:fillRect/>
          </a:stretch>
        </p:blipFill>
        <p:spPr>
          <a:xfrm>
            <a:off x="575593" y="1113133"/>
            <a:ext cx="4478188" cy="3477532"/>
          </a:xfrm>
          <a:prstGeom prst="rect">
            <a:avLst/>
          </a:prstGeom>
        </p:spPr>
      </p:pic>
      <p:sp>
        <p:nvSpPr>
          <p:cNvPr id="8" name="TextBox 7">
            <a:extLst>
              <a:ext uri="{FF2B5EF4-FFF2-40B4-BE49-F238E27FC236}">
                <a16:creationId xmlns:a16="http://schemas.microsoft.com/office/drawing/2014/main" id="{96532591-31AA-5E08-8D6F-60AC4C7F0A7E}"/>
              </a:ext>
            </a:extLst>
          </p:cNvPr>
          <p:cNvSpPr txBox="1"/>
          <p:nvPr/>
        </p:nvSpPr>
        <p:spPr>
          <a:xfrm>
            <a:off x="6794090" y="537311"/>
            <a:ext cx="4857136" cy="4401205"/>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0000"/>
                </a:solidFill>
                <a:effectLst/>
                <a:latin typeface="Source Sans Pro" panose="020B0503030403020204" pitchFamily="34" charset="0"/>
              </a:rPr>
              <a:t> It is </a:t>
            </a:r>
            <a:r>
              <a:rPr lang="en-US" sz="2000" b="0" i="0" dirty="0">
                <a:solidFill>
                  <a:srgbClr val="C00000"/>
                </a:solidFill>
                <a:effectLst/>
                <a:latin typeface="Source Sans Pro" panose="020B0503030403020204" pitchFamily="34" charset="0"/>
              </a:rPr>
              <a:t>one way from view to component</a:t>
            </a:r>
          </a:p>
          <a:p>
            <a:pPr marL="342900" indent="-342900">
              <a:buFont typeface="Arial" panose="020B0604020202020204" pitchFamily="34" charset="0"/>
              <a:buChar char="•"/>
            </a:pPr>
            <a:endParaRPr lang="en-US" sz="2000" b="0" i="0" dirty="0">
              <a:solidFill>
                <a:srgbClr val="C00000"/>
              </a:solidFill>
              <a:effectLst/>
              <a:latin typeface="Source Sans Pro" panose="020B0503030403020204" pitchFamily="34" charset="0"/>
            </a:endParaRPr>
          </a:p>
          <a:p>
            <a:pPr marL="342900" indent="-342900">
              <a:buFont typeface="Arial" panose="020B0604020202020204" pitchFamily="34" charset="0"/>
              <a:buChar char="•"/>
            </a:pPr>
            <a:r>
              <a:rPr lang="en-US" sz="2000" b="0" i="0" dirty="0">
                <a:solidFill>
                  <a:srgbClr val="000000"/>
                </a:solidFill>
                <a:effectLst/>
                <a:latin typeface="Source Sans Pro" panose="020B0503030403020204" pitchFamily="34" charset="0"/>
              </a:rPr>
              <a:t>By tracking the user events in the view and responding to it, we can keep our component in sync with the view. </a:t>
            </a:r>
          </a:p>
          <a:p>
            <a:pPr marL="342900" indent="-342900">
              <a:buFont typeface="Arial" panose="020B0604020202020204" pitchFamily="34" charset="0"/>
              <a:buChar char="•"/>
            </a:pPr>
            <a:endParaRPr lang="en-US" sz="2000" dirty="0">
              <a:solidFill>
                <a:srgbClr val="000000"/>
              </a:solidFill>
              <a:latin typeface="Source Sans Pro" panose="020B0503030403020204" pitchFamily="34" charset="0"/>
            </a:endParaRPr>
          </a:p>
          <a:p>
            <a:pPr marL="342900" indent="-342900">
              <a:buFont typeface="Arial" panose="020B0604020202020204" pitchFamily="34" charset="0"/>
              <a:buChar char="•"/>
            </a:pPr>
            <a:r>
              <a:rPr lang="en-US" sz="2000" b="0" i="0" dirty="0">
                <a:solidFill>
                  <a:srgbClr val="000000"/>
                </a:solidFill>
                <a:effectLst/>
                <a:latin typeface="Source Sans Pro" panose="020B0503030403020204" pitchFamily="34" charset="0"/>
              </a:rPr>
              <a:t>For Example, when the user changes to an input in a text box, we can update the model in the component, run some validations, etc. When the user submits the button, we can then save the model to the backend server.</a:t>
            </a:r>
          </a:p>
          <a:p>
            <a:pPr marL="342900" indent="-342900">
              <a:buFont typeface="Arial" panose="020B0604020202020204" pitchFamily="34" charset="0"/>
              <a:buChar char="•"/>
            </a:pPr>
            <a:endParaRPr lang="en-US" sz="2000" dirty="0">
              <a:solidFill>
                <a:srgbClr val="000000"/>
              </a:solidFill>
              <a:latin typeface="Source Sans Pro" panose="020B0503030403020204" pitchFamily="34" charset="0"/>
            </a:endParaRPr>
          </a:p>
          <a:p>
            <a:pPr marL="342900" indent="-342900">
              <a:buFont typeface="Arial" panose="020B0604020202020204" pitchFamily="34" charset="0"/>
              <a:buChar char="•"/>
            </a:pPr>
            <a:r>
              <a:rPr lang="en-US" sz="2000" dirty="0">
                <a:solidFill>
                  <a:srgbClr val="000000"/>
                </a:solidFill>
                <a:latin typeface="Source Sans Pro" panose="020B0503030403020204" pitchFamily="34" charset="0"/>
              </a:rPr>
              <a:t>(click) --- on-click</a:t>
            </a:r>
            <a:endParaRPr lang="en-IN" sz="2000" dirty="0"/>
          </a:p>
        </p:txBody>
      </p:sp>
      <p:sp>
        <p:nvSpPr>
          <p:cNvPr id="4" name="TextBox 3">
            <a:extLst>
              <a:ext uri="{FF2B5EF4-FFF2-40B4-BE49-F238E27FC236}">
                <a16:creationId xmlns:a16="http://schemas.microsoft.com/office/drawing/2014/main" id="{6FB69FC9-0698-B1F7-AB3C-04CD22BE0624}"/>
              </a:ext>
            </a:extLst>
          </p:cNvPr>
          <p:cNvSpPr txBox="1"/>
          <p:nvPr/>
        </p:nvSpPr>
        <p:spPr>
          <a:xfrm>
            <a:off x="349044" y="5157383"/>
            <a:ext cx="11493911" cy="1631216"/>
          </a:xfrm>
          <a:prstGeom prst="rect">
            <a:avLst/>
          </a:prstGeom>
          <a:noFill/>
        </p:spPr>
        <p:txBody>
          <a:bodyPr wrap="square">
            <a:spAutoFit/>
          </a:bodyPr>
          <a:lstStyle/>
          <a:p>
            <a:r>
              <a:rPr lang="en-US" sz="2000" b="0" i="0" dirty="0">
                <a:solidFill>
                  <a:srgbClr val="000000"/>
                </a:solidFill>
                <a:effectLst/>
                <a:latin typeface="Source Sans Pro" panose="020B0503030403020204" pitchFamily="34" charset="0"/>
              </a:rPr>
              <a:t>Unlike the </a:t>
            </a:r>
            <a:r>
              <a:rPr lang="en-US" sz="2000" b="0" i="0" u="none" strike="noStrike" dirty="0">
                <a:effectLst/>
                <a:latin typeface="Source Sans Pro" panose="020B0503030403020204" pitchFamily="34" charset="0"/>
                <a:hlinkClick r:id="rId4"/>
              </a:rPr>
              <a:t>Property Binding</a:t>
            </a:r>
            <a:r>
              <a:rPr lang="en-US" sz="2000" b="0" i="0" dirty="0">
                <a:solidFill>
                  <a:srgbClr val="000000"/>
                </a:solidFill>
                <a:effectLst/>
                <a:latin typeface="Source Sans Pro" panose="020B0503030403020204" pitchFamily="34" charset="0"/>
              </a:rPr>
              <a:t> &amp; </a:t>
            </a:r>
            <a:r>
              <a:rPr lang="en-US" sz="2000" b="0" i="0" u="none" strike="noStrike" dirty="0">
                <a:effectLst/>
                <a:latin typeface="Source Sans Pro" panose="020B0503030403020204" pitchFamily="34" charset="0"/>
                <a:hlinkClick r:id="rId5"/>
              </a:rPr>
              <a:t>Interpolation</a:t>
            </a:r>
            <a:r>
              <a:rPr lang="en-US" sz="2000" b="0" i="0" dirty="0">
                <a:solidFill>
                  <a:srgbClr val="000000"/>
                </a:solidFill>
                <a:effectLst/>
                <a:latin typeface="Source Sans Pro" panose="020B0503030403020204" pitchFamily="34" charset="0"/>
              </a:rPr>
              <a:t>, where we use the template expression is used, in the case of event binding we </a:t>
            </a:r>
            <a:r>
              <a:rPr lang="en-US" sz="2000" b="0" i="0" dirty="0">
                <a:solidFill>
                  <a:srgbClr val="FF0000"/>
                </a:solidFill>
                <a:effectLst/>
                <a:latin typeface="Source Sans Pro" panose="020B0503030403020204" pitchFamily="34" charset="0"/>
              </a:rPr>
              <a:t>use template statement.</a:t>
            </a:r>
          </a:p>
          <a:p>
            <a:endParaRPr lang="en-US" sz="2000" b="0" i="0" dirty="0">
              <a:solidFill>
                <a:srgbClr val="FF0000"/>
              </a:solidFill>
              <a:effectLst/>
              <a:latin typeface="Source Sans Pro" panose="020B0503030403020204" pitchFamily="34" charset="0"/>
            </a:endParaRPr>
          </a:p>
          <a:p>
            <a:r>
              <a:rPr lang="en-US" sz="2000" b="0" i="0" dirty="0">
                <a:solidFill>
                  <a:srgbClr val="000000"/>
                </a:solidFill>
                <a:effectLst/>
                <a:latin typeface="Source Sans Pro" panose="020B0503030403020204" pitchFamily="34" charset="0"/>
              </a:rPr>
              <a:t>The Template statement </a:t>
            </a:r>
            <a:r>
              <a:rPr lang="en-US" sz="2000" b="0" i="0" dirty="0">
                <a:solidFill>
                  <a:srgbClr val="FF0000"/>
                </a:solidFill>
                <a:effectLst/>
                <a:latin typeface="Source Sans Pro" panose="020B0503030403020204" pitchFamily="34" charset="0"/>
              </a:rPr>
              <a:t>can change the state of the component. </a:t>
            </a:r>
            <a:r>
              <a:rPr lang="en-US" sz="2000" b="0" i="0" dirty="0">
                <a:solidFill>
                  <a:srgbClr val="000000"/>
                </a:solidFill>
                <a:effectLst/>
                <a:latin typeface="Source Sans Pro" panose="020B0503030403020204" pitchFamily="34" charset="0"/>
              </a:rPr>
              <a:t>Angular runs the change detection and updates the view so as to keep it in sync with the component</a:t>
            </a:r>
            <a:endParaRPr lang="en-IN" sz="2000" dirty="0">
              <a:solidFill>
                <a:srgbClr val="FF0000"/>
              </a:solidFill>
            </a:endParaRPr>
          </a:p>
        </p:txBody>
      </p:sp>
    </p:spTree>
    <p:extLst>
      <p:ext uri="{BB962C8B-B14F-4D97-AF65-F5344CB8AC3E}">
        <p14:creationId xmlns:p14="http://schemas.microsoft.com/office/powerpoint/2010/main" val="8245449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16310" y="-234282"/>
            <a:ext cx="2556587" cy="1387880"/>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Event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event</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422787" y="1153598"/>
            <a:ext cx="11346425" cy="608179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sz="2200" b="0" i="0" dirty="0">
                <a:solidFill>
                  <a:srgbClr val="321900"/>
                </a:solidFill>
                <a:effectLst/>
                <a:latin typeface="Work Sans" pitchFamily="2" charset="0"/>
              </a:rPr>
              <a:t>DOM Events carries the </a:t>
            </a:r>
            <a:r>
              <a:rPr lang="en-US" sz="2200" b="1" i="0" dirty="0">
                <a:solidFill>
                  <a:srgbClr val="321900"/>
                </a:solidFill>
                <a:effectLst/>
                <a:latin typeface="Work Sans" pitchFamily="2" charset="0"/>
              </a:rPr>
              <a:t>event payload</a:t>
            </a:r>
            <a:r>
              <a:rPr lang="en-US" sz="2200" b="0" i="0" dirty="0">
                <a:solidFill>
                  <a:srgbClr val="321900"/>
                </a:solidFill>
                <a:effectLst/>
                <a:latin typeface="Work Sans" pitchFamily="2" charset="0"/>
              </a:rPr>
              <a:t>. </a:t>
            </a:r>
            <a:r>
              <a:rPr lang="en-US" sz="2200" dirty="0" err="1">
                <a:solidFill>
                  <a:srgbClr val="321900"/>
                </a:solidFill>
                <a:latin typeface="Work Sans" pitchFamily="2" charset="0"/>
              </a:rPr>
              <a:t>i</a:t>
            </a:r>
            <a:r>
              <a:rPr lang="en-US" sz="2200" b="0" i="0" dirty="0" err="1">
                <a:solidFill>
                  <a:srgbClr val="321900"/>
                </a:solidFill>
                <a:effectLst/>
                <a:latin typeface="Work Sans" pitchFamily="2" charset="0"/>
              </a:rPr>
              <a:t>.e</a:t>
            </a:r>
            <a:r>
              <a:rPr lang="en-US" sz="2200" b="0" i="0" dirty="0">
                <a:solidFill>
                  <a:srgbClr val="321900"/>
                </a:solidFill>
                <a:effectLst/>
                <a:latin typeface="Work Sans" pitchFamily="2" charset="0"/>
              </a:rPr>
              <a:t> the information about the event. </a:t>
            </a:r>
          </a:p>
          <a:p>
            <a:pPr>
              <a:defRPr/>
            </a:pPr>
            <a:endParaRPr lang="en-US" sz="2200" dirty="0">
              <a:solidFill>
                <a:srgbClr val="321900"/>
              </a:solidFill>
              <a:latin typeface="Work Sans" pitchFamily="2" charset="0"/>
            </a:endParaRPr>
          </a:p>
          <a:p>
            <a:pPr>
              <a:defRPr/>
            </a:pPr>
            <a:r>
              <a:rPr lang="en-US" sz="2200" b="0" i="0" dirty="0">
                <a:solidFill>
                  <a:srgbClr val="321900"/>
                </a:solidFill>
                <a:effectLst/>
                <a:latin typeface="Work Sans" pitchFamily="2" charset="0"/>
              </a:rPr>
              <a:t>We can access the event payload by using </a:t>
            </a:r>
            <a:r>
              <a:rPr lang="en-US" sz="2200" b="1" i="0" dirty="0">
                <a:solidFill>
                  <a:srgbClr val="321900"/>
                </a:solidFill>
                <a:effectLst/>
                <a:latin typeface="Work Sans" pitchFamily="2" charset="0"/>
              </a:rPr>
              <a:t>$event as an argument to the handler function.</a:t>
            </a:r>
          </a:p>
          <a:p>
            <a:pPr algn="l" fontAlgn="base"/>
            <a:r>
              <a:rPr lang="en-US" sz="3600" b="0" i="0" dirty="0">
                <a:solidFill>
                  <a:srgbClr val="006FE0"/>
                </a:solidFill>
                <a:effectLst/>
                <a:latin typeface="inherit"/>
              </a:rPr>
              <a:t>	</a:t>
            </a:r>
            <a:r>
              <a:rPr lang="en-US" sz="2000" b="0" i="0" dirty="0">
                <a:solidFill>
                  <a:srgbClr val="006FE0"/>
                </a:solidFill>
                <a:effectLst/>
                <a:latin typeface="inherit"/>
              </a:rPr>
              <a:t>&lt;</a:t>
            </a:r>
            <a:r>
              <a:rPr lang="en-US" sz="2000" b="0" i="0" dirty="0">
                <a:solidFill>
                  <a:srgbClr val="008080"/>
                </a:solidFill>
                <a:effectLst/>
                <a:latin typeface="inherit"/>
              </a:rPr>
              <a:t>input</a:t>
            </a:r>
            <a:r>
              <a:rPr lang="en-US" sz="2000" b="0" i="0" dirty="0">
                <a:solidFill>
                  <a:srgbClr val="006FE0"/>
                </a:solidFill>
                <a:effectLst/>
                <a:latin typeface="inherit"/>
              </a:rPr>
              <a:t> </a:t>
            </a:r>
            <a:r>
              <a:rPr lang="en-US" sz="2000" b="0" i="0" dirty="0">
                <a:solidFill>
                  <a:srgbClr val="333333"/>
                </a:solidFill>
                <a:effectLst/>
                <a:latin typeface="inherit"/>
              </a:rPr>
              <a:t>(</a:t>
            </a:r>
            <a:r>
              <a:rPr lang="en-US" sz="2000" b="0" i="0" dirty="0">
                <a:solidFill>
                  <a:srgbClr val="000000"/>
                </a:solidFill>
                <a:effectLst/>
                <a:latin typeface="inherit"/>
              </a:rPr>
              <a:t>input</a:t>
            </a:r>
            <a:r>
              <a:rPr lang="en-US" sz="2000" b="0" i="0" dirty="0">
                <a:solidFill>
                  <a:srgbClr val="333333"/>
                </a:solidFill>
                <a:effectLst/>
                <a:latin typeface="inherit"/>
              </a:rPr>
              <a:t>)</a:t>
            </a:r>
            <a:r>
              <a:rPr lang="en-US" sz="2000" b="0" i="0" dirty="0">
                <a:solidFill>
                  <a:srgbClr val="000000"/>
                </a:solidFill>
                <a:effectLst/>
                <a:latin typeface="Verdana" panose="020B0604030504040204" pitchFamily="34" charset="0"/>
              </a:rPr>
              <a:t>=</a:t>
            </a:r>
            <a:r>
              <a:rPr lang="en-US" sz="2000" b="0" i="0" dirty="0">
                <a:solidFill>
                  <a:srgbClr val="DD1144"/>
                </a:solidFill>
                <a:effectLst/>
                <a:latin typeface="inherit"/>
              </a:rPr>
              <a:t>"</a:t>
            </a:r>
            <a:r>
              <a:rPr lang="en-US" sz="2000" b="0" i="0" dirty="0" err="1">
                <a:solidFill>
                  <a:srgbClr val="DD1144"/>
                </a:solidFill>
                <a:effectLst/>
                <a:latin typeface="inherit"/>
              </a:rPr>
              <a:t>handleInput</a:t>
            </a:r>
            <a:r>
              <a:rPr lang="en-US" sz="2000" b="0" i="0" dirty="0">
                <a:solidFill>
                  <a:srgbClr val="DD1144"/>
                </a:solidFill>
                <a:effectLst/>
                <a:latin typeface="inherit"/>
              </a:rPr>
              <a:t>($event)"</a:t>
            </a:r>
            <a:r>
              <a:rPr lang="en-US" sz="2000" b="0" i="0" dirty="0">
                <a:solidFill>
                  <a:srgbClr val="006FE0"/>
                </a:solidFill>
                <a:effectLst/>
                <a:latin typeface="inherit"/>
              </a:rPr>
              <a:t>&gt;</a:t>
            </a:r>
          </a:p>
          <a:p>
            <a:pPr algn="l" fontAlgn="base"/>
            <a:r>
              <a:rPr lang="en-US" sz="2000" dirty="0">
                <a:solidFill>
                  <a:srgbClr val="006FE0"/>
                </a:solidFill>
                <a:latin typeface="inherit"/>
              </a:rPr>
              <a:t>	</a:t>
            </a:r>
            <a:r>
              <a:rPr lang="en-US" sz="2000" b="0" i="0" dirty="0">
                <a:solidFill>
                  <a:srgbClr val="006FE0"/>
                </a:solidFill>
                <a:effectLst/>
                <a:latin typeface="inherit"/>
              </a:rPr>
              <a:t>&lt;</a:t>
            </a:r>
            <a:r>
              <a:rPr lang="en-US" sz="2000" b="0" i="0" dirty="0">
                <a:solidFill>
                  <a:srgbClr val="008080"/>
                </a:solidFill>
                <a:effectLst/>
                <a:latin typeface="inherit"/>
              </a:rPr>
              <a:t>p</a:t>
            </a:r>
            <a:r>
              <a:rPr lang="en-US" sz="2000" b="0" i="0" dirty="0">
                <a:solidFill>
                  <a:srgbClr val="006FE0"/>
                </a:solidFill>
                <a:effectLst/>
                <a:latin typeface="inherit"/>
              </a:rPr>
              <a:t>&gt;</a:t>
            </a:r>
            <a:r>
              <a:rPr lang="en-US" sz="2000" b="0" i="0" dirty="0">
                <a:solidFill>
                  <a:srgbClr val="008080"/>
                </a:solidFill>
                <a:effectLst/>
                <a:latin typeface="inherit"/>
              </a:rPr>
              <a:t>You</a:t>
            </a:r>
            <a:r>
              <a:rPr lang="en-US" sz="2000" b="0" i="0" dirty="0">
                <a:solidFill>
                  <a:srgbClr val="006FE0"/>
                </a:solidFill>
                <a:effectLst/>
                <a:latin typeface="inherit"/>
              </a:rPr>
              <a:t> </a:t>
            </a:r>
            <a:r>
              <a:rPr lang="en-US" sz="2000" b="0" i="0" dirty="0">
                <a:solidFill>
                  <a:srgbClr val="008080"/>
                </a:solidFill>
                <a:effectLst/>
                <a:latin typeface="inherit"/>
              </a:rPr>
              <a:t>have</a:t>
            </a:r>
            <a:r>
              <a:rPr lang="en-US" sz="2000" b="0" i="0" dirty="0">
                <a:solidFill>
                  <a:srgbClr val="006FE0"/>
                </a:solidFill>
                <a:effectLst/>
                <a:latin typeface="inherit"/>
              </a:rPr>
              <a:t> </a:t>
            </a:r>
            <a:r>
              <a:rPr lang="en-US" sz="2000" b="0" i="0" dirty="0">
                <a:solidFill>
                  <a:srgbClr val="008080"/>
                </a:solidFill>
                <a:effectLst/>
                <a:latin typeface="inherit"/>
              </a:rPr>
              <a:t>entered</a:t>
            </a:r>
            <a:r>
              <a:rPr lang="en-US" sz="2000" b="0" i="0" dirty="0">
                <a:solidFill>
                  <a:srgbClr val="006FE0"/>
                </a:solidFill>
                <a:effectLst/>
                <a:latin typeface="inherit"/>
              </a:rPr>
              <a:t> </a:t>
            </a:r>
            <a:r>
              <a:rPr lang="en-US" sz="2000" b="0" i="0" dirty="0">
                <a:solidFill>
                  <a:srgbClr val="333333"/>
                </a:solidFill>
                <a:effectLst/>
                <a:latin typeface="inherit"/>
              </a:rPr>
              <a:t>{{</a:t>
            </a:r>
            <a:r>
              <a:rPr lang="en-US" sz="2000" b="0" i="0" dirty="0">
                <a:solidFill>
                  <a:srgbClr val="000000"/>
                </a:solidFill>
                <a:effectLst/>
                <a:latin typeface="inherit"/>
              </a:rPr>
              <a:t>value</a:t>
            </a:r>
            <a:r>
              <a:rPr lang="en-US" sz="2000" b="0" i="0" dirty="0">
                <a:solidFill>
                  <a:srgbClr val="333333"/>
                </a:solidFill>
                <a:effectLst/>
                <a:latin typeface="inherit"/>
              </a:rPr>
              <a:t>}}</a:t>
            </a:r>
            <a:r>
              <a:rPr lang="en-US" sz="2000" b="0" i="0" dirty="0">
                <a:solidFill>
                  <a:srgbClr val="006FE0"/>
                </a:solidFill>
                <a:effectLst/>
                <a:latin typeface="inherit"/>
              </a:rPr>
              <a:t>&lt;</a:t>
            </a:r>
            <a:r>
              <a:rPr lang="en-US" sz="2000" b="0" i="0" dirty="0">
                <a:solidFill>
                  <a:srgbClr val="000000"/>
                </a:solidFill>
                <a:effectLst/>
                <a:latin typeface="Verdana" panose="020B0604030504040204" pitchFamily="34" charset="0"/>
              </a:rPr>
              <a:t>/</a:t>
            </a:r>
            <a:r>
              <a:rPr lang="en-US" sz="2000" b="0" i="0" dirty="0">
                <a:solidFill>
                  <a:srgbClr val="000000"/>
                </a:solidFill>
                <a:effectLst/>
                <a:latin typeface="inherit"/>
              </a:rPr>
              <a:t>p</a:t>
            </a:r>
            <a:r>
              <a:rPr lang="en-US" sz="2000" b="0" i="0" dirty="0">
                <a:solidFill>
                  <a:srgbClr val="006FE0"/>
                </a:solidFill>
                <a:effectLst/>
                <a:latin typeface="inherit"/>
              </a:rPr>
              <a:t>&gt;</a:t>
            </a:r>
          </a:p>
          <a:p>
            <a:pPr fontAlgn="base"/>
            <a:br>
              <a:rPr lang="en-IN" sz="2000" dirty="0">
                <a:solidFill>
                  <a:srgbClr val="006FE0"/>
                </a:solidFill>
                <a:latin typeface="inherit"/>
              </a:rPr>
            </a:br>
            <a:r>
              <a:rPr lang="en-IN" sz="2000" dirty="0">
                <a:solidFill>
                  <a:srgbClr val="006FE0"/>
                </a:solidFill>
                <a:latin typeface="inherit"/>
              </a:rPr>
              <a:t>	value=""</a:t>
            </a:r>
          </a:p>
          <a:p>
            <a:pPr fontAlgn="base"/>
            <a:r>
              <a:rPr lang="en-IN" sz="2000" dirty="0">
                <a:solidFill>
                  <a:srgbClr val="006FE0"/>
                </a:solidFill>
                <a:latin typeface="inherit"/>
              </a:rPr>
              <a:t>	</a:t>
            </a:r>
            <a:r>
              <a:rPr lang="en-IN" sz="2000" dirty="0" err="1">
                <a:solidFill>
                  <a:srgbClr val="006FE0"/>
                </a:solidFill>
                <a:latin typeface="inherit"/>
              </a:rPr>
              <a:t>handleInput</a:t>
            </a:r>
            <a:r>
              <a:rPr lang="en-IN" sz="2000" dirty="0">
                <a:solidFill>
                  <a:srgbClr val="006FE0"/>
                </a:solidFill>
                <a:latin typeface="inherit"/>
              </a:rPr>
              <a:t>(event) {</a:t>
            </a:r>
          </a:p>
          <a:p>
            <a:pPr fontAlgn="base"/>
            <a:r>
              <a:rPr lang="en-IN" sz="2000" dirty="0">
                <a:solidFill>
                  <a:srgbClr val="006FE0"/>
                </a:solidFill>
                <a:latin typeface="inherit"/>
              </a:rPr>
              <a:t>		  </a:t>
            </a:r>
            <a:r>
              <a:rPr lang="en-IN" sz="2000" dirty="0" err="1">
                <a:solidFill>
                  <a:srgbClr val="006FE0"/>
                </a:solidFill>
                <a:latin typeface="inherit"/>
              </a:rPr>
              <a:t>this.value</a:t>
            </a:r>
            <a:r>
              <a:rPr lang="en-IN" sz="2000" dirty="0">
                <a:solidFill>
                  <a:srgbClr val="006FE0"/>
                </a:solidFill>
                <a:latin typeface="inherit"/>
              </a:rPr>
              <a:t> = (</a:t>
            </a:r>
            <a:r>
              <a:rPr lang="en-IN" sz="2000" dirty="0" err="1">
                <a:solidFill>
                  <a:srgbClr val="006FE0"/>
                </a:solidFill>
                <a:latin typeface="inherit"/>
              </a:rPr>
              <a:t>event.target</a:t>
            </a:r>
            <a:r>
              <a:rPr lang="en-IN" sz="2000" dirty="0">
                <a:solidFill>
                  <a:srgbClr val="006FE0"/>
                </a:solidFill>
                <a:latin typeface="inherit"/>
              </a:rPr>
              <a:t> as </a:t>
            </a:r>
            <a:r>
              <a:rPr lang="en-IN" sz="2000" dirty="0" err="1">
                <a:solidFill>
                  <a:srgbClr val="006FE0"/>
                </a:solidFill>
                <a:latin typeface="inherit"/>
              </a:rPr>
              <a:t>HTMLInputElement</a:t>
            </a:r>
            <a:r>
              <a:rPr lang="en-IN" sz="2000" dirty="0">
                <a:solidFill>
                  <a:srgbClr val="006FE0"/>
                </a:solidFill>
                <a:latin typeface="inherit"/>
              </a:rPr>
              <a:t>).value;</a:t>
            </a:r>
          </a:p>
          <a:p>
            <a:pPr fontAlgn="base"/>
            <a:r>
              <a:rPr lang="en-IN" sz="2000" dirty="0">
                <a:solidFill>
                  <a:srgbClr val="006FE0"/>
                </a:solidFill>
                <a:latin typeface="inherit"/>
              </a:rPr>
              <a:t>	}</a:t>
            </a:r>
          </a:p>
          <a:p>
            <a:pPr fontAlgn="base"/>
            <a:endParaRPr lang="en-US" sz="2000" dirty="0">
              <a:solidFill>
                <a:srgbClr val="006FE0"/>
              </a:solidFill>
              <a:latin typeface="inherit"/>
            </a:endParaRPr>
          </a:p>
          <a:p>
            <a:pPr fontAlgn="base">
              <a:defRPr/>
            </a:pPr>
            <a:endParaRPr lang="en-US" sz="2000" dirty="0">
              <a:solidFill>
                <a:srgbClr val="006FE0"/>
              </a:solidFill>
              <a:latin typeface="inherit"/>
            </a:endParaRPr>
          </a:p>
          <a:p>
            <a:pPr>
              <a:defRPr/>
            </a:pPr>
            <a:endParaRPr lang="en-US" sz="2200" b="1" dirty="0">
              <a:solidFill>
                <a:srgbClr val="321900"/>
              </a:solidFill>
              <a:latin typeface="Work Sans" pitchFamily="2" charset="0"/>
            </a:endParaRPr>
          </a:p>
        </p:txBody>
      </p:sp>
    </p:spTree>
    <p:extLst>
      <p:ext uri="{BB962C8B-B14F-4D97-AF65-F5344CB8AC3E}">
        <p14:creationId xmlns:p14="http://schemas.microsoft.com/office/powerpoint/2010/main" val="30344392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77133" y="-204785"/>
            <a:ext cx="5004619" cy="1387880"/>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Two</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Way</a:t>
            </a:r>
            <a:r>
              <a:rPr kumimoji="0" lang="fr-FR" sz="2800" b="1" i="0" u="none" strike="noStrike" kern="0" cap="none" spc="-100" normalizeH="0" noProof="0" dirty="0">
                <a:ln>
                  <a:noFill/>
                </a:ln>
                <a:solidFill>
                  <a:srgbClr val="111111"/>
                </a:solidFill>
                <a:effectLst/>
                <a:uLnTx/>
                <a:uFillTx/>
                <a:latin typeface="Arial" panose="020B0604020202020204" pitchFamily="34" charset="0"/>
              </a:rPr>
              <a:t> Data Binding</a:t>
            </a:r>
          </a:p>
        </p:txBody>
      </p:sp>
      <p:sp>
        <p:nvSpPr>
          <p:cNvPr id="23" name="TextBox 22">
            <a:extLst>
              <a:ext uri="{FF2B5EF4-FFF2-40B4-BE49-F238E27FC236}">
                <a16:creationId xmlns:a16="http://schemas.microsoft.com/office/drawing/2014/main" id="{C3338280-FCE9-4AA0-9D3E-77628740ED92}"/>
              </a:ext>
            </a:extLst>
          </p:cNvPr>
          <p:cNvSpPr txBox="1"/>
          <p:nvPr/>
        </p:nvSpPr>
        <p:spPr>
          <a:xfrm>
            <a:off x="471949" y="868462"/>
            <a:ext cx="11405419" cy="3040961"/>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Two-way binding means changes made to Model in the component  are propagated to th</a:t>
            </a:r>
            <a:r>
              <a:rPr lang="en-US" sz="2200" dirty="0">
                <a:solidFill>
                  <a:srgbClr val="111111"/>
                </a:solidFill>
                <a:latin typeface="Work Sans" pitchFamily="2" charset="0"/>
              </a:rPr>
              <a:t>e view and that changes made in the view are immediately updated in the underlying component data</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dirty="0">
                <a:solidFill>
                  <a:srgbClr val="111111"/>
                </a:solidFill>
                <a:latin typeface="Work Sans" pitchFamily="2" charset="0"/>
              </a:rPr>
              <a:t>Two-way data binding is useful in data entry forms. Whenever a user makes changes to a form field, we would like to update our model. Similarly, when we update the model with new data, we would like to update the view as well</a:t>
            </a:r>
          </a:p>
        </p:txBody>
      </p:sp>
      <p:pic>
        <p:nvPicPr>
          <p:cNvPr id="2" name="Picture 1">
            <a:extLst>
              <a:ext uri="{FF2B5EF4-FFF2-40B4-BE49-F238E27FC236}">
                <a16:creationId xmlns:a16="http://schemas.microsoft.com/office/drawing/2014/main" id="{8ED99DC0-85C1-EDA6-06B0-2758A75597D6}"/>
              </a:ext>
            </a:extLst>
          </p:cNvPr>
          <p:cNvPicPr>
            <a:picLocks noChangeAspect="1"/>
          </p:cNvPicPr>
          <p:nvPr/>
        </p:nvPicPr>
        <p:blipFill>
          <a:blip r:embed="rId3"/>
          <a:stretch>
            <a:fillRect/>
          </a:stretch>
        </p:blipFill>
        <p:spPr>
          <a:xfrm>
            <a:off x="2679443" y="4154590"/>
            <a:ext cx="6105525" cy="2619375"/>
          </a:xfrm>
          <a:prstGeom prst="rect">
            <a:avLst/>
          </a:prstGeom>
        </p:spPr>
      </p:pic>
    </p:spTree>
    <p:extLst>
      <p:ext uri="{BB962C8B-B14F-4D97-AF65-F5344CB8AC3E}">
        <p14:creationId xmlns:p14="http://schemas.microsoft.com/office/powerpoint/2010/main" val="2654719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C3338280-FCE9-4AA0-9D3E-77628740ED92}"/>
              </a:ext>
            </a:extLst>
          </p:cNvPr>
          <p:cNvSpPr txBox="1"/>
          <p:nvPr/>
        </p:nvSpPr>
        <p:spPr>
          <a:xfrm>
            <a:off x="196645" y="536141"/>
            <a:ext cx="11798710" cy="6321859"/>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dirty="0">
                <a:solidFill>
                  <a:srgbClr val="111111"/>
                </a:solidFill>
                <a:latin typeface="Work Sans" pitchFamily="2" charset="0"/>
              </a:rPr>
              <a:t>Syntax :	</a:t>
            </a:r>
            <a:r>
              <a:rPr lang="en-IN" sz="2400" b="0" i="0" dirty="0">
                <a:solidFill>
                  <a:srgbClr val="006FE0"/>
                </a:solidFill>
                <a:effectLst/>
                <a:latin typeface="Verdana" panose="020B0604030504040204" pitchFamily="34" charset="0"/>
              </a:rPr>
              <a:t>&lt;</a:t>
            </a:r>
            <a:r>
              <a:rPr lang="en-IN" sz="2400" b="0" i="0" dirty="0" err="1">
                <a:solidFill>
                  <a:srgbClr val="000000"/>
                </a:solidFill>
                <a:effectLst/>
                <a:latin typeface="Verdana" panose="020B0604030504040204" pitchFamily="34" charset="0"/>
              </a:rPr>
              <a:t>someElement</a:t>
            </a:r>
            <a:r>
              <a:rPr lang="en-IN" sz="2400" b="0" i="0" dirty="0">
                <a:solidFill>
                  <a:srgbClr val="006FE0"/>
                </a:solidFill>
                <a:effectLst/>
                <a:latin typeface="Verdana" panose="020B0604030504040204" pitchFamily="34" charset="0"/>
              </a:rPr>
              <a:t> </a:t>
            </a:r>
            <a:r>
              <a:rPr lang="en-IN" sz="2400" b="0" i="0" dirty="0">
                <a:solidFill>
                  <a:srgbClr val="333333"/>
                </a:solidFill>
                <a:effectLst/>
                <a:latin typeface="Verdana" panose="020B0604030504040204" pitchFamily="34" charset="0"/>
              </a:rPr>
              <a:t>[(</a:t>
            </a:r>
            <a:r>
              <a:rPr lang="en-IN" sz="2400" b="0" i="0" dirty="0" err="1">
                <a:solidFill>
                  <a:srgbClr val="000000"/>
                </a:solidFill>
                <a:effectLst/>
                <a:latin typeface="Verdana" panose="020B0604030504040204" pitchFamily="34" charset="0"/>
              </a:rPr>
              <a:t>someProperty</a:t>
            </a:r>
            <a:r>
              <a:rPr lang="en-IN" sz="2400" b="0" i="0" dirty="0">
                <a:solidFill>
                  <a:srgbClr val="333333"/>
                </a:solidFill>
                <a:effectLst/>
                <a:latin typeface="Verdana" panose="020B0604030504040204" pitchFamily="34" charset="0"/>
              </a:rPr>
              <a:t>)]</a:t>
            </a:r>
            <a:r>
              <a:rPr lang="en-IN" sz="2400" b="0" i="0" dirty="0">
                <a:solidFill>
                  <a:srgbClr val="000000"/>
                </a:solidFill>
                <a:effectLst/>
                <a:latin typeface="Verdana" panose="020B0604030504040204" pitchFamily="34" charset="0"/>
              </a:rPr>
              <a:t>=</a:t>
            </a:r>
            <a:r>
              <a:rPr lang="en-IN" sz="2400" b="0" i="0" dirty="0">
                <a:solidFill>
                  <a:srgbClr val="DD1144"/>
                </a:solidFill>
                <a:effectLst/>
                <a:latin typeface="Verdana" panose="020B0604030504040204" pitchFamily="34" charset="0"/>
              </a:rPr>
              <a:t>"value"</a:t>
            </a:r>
            <a:r>
              <a:rPr lang="en-IN" sz="2400" b="0" i="0" dirty="0">
                <a:solidFill>
                  <a:srgbClr val="006FE0"/>
                </a:solidFill>
                <a:effectLst/>
                <a:latin typeface="Verdana" panose="020B0604030504040204" pitchFamily="34" charset="0"/>
              </a:rPr>
              <a:t>&gt;&lt;</a:t>
            </a:r>
            <a:r>
              <a:rPr lang="en-IN" sz="2400" b="0" i="0" dirty="0">
                <a:solidFill>
                  <a:srgbClr val="000000"/>
                </a:solidFill>
                <a:effectLst/>
                <a:latin typeface="Verdana" panose="020B0604030504040204" pitchFamily="34" charset="0"/>
              </a:rPr>
              <a:t>/</a:t>
            </a:r>
            <a:r>
              <a:rPr lang="en-IN" sz="2400" b="0" i="0" dirty="0" err="1">
                <a:solidFill>
                  <a:srgbClr val="000000"/>
                </a:solidFill>
                <a:effectLst/>
                <a:latin typeface="Verdana" panose="020B0604030504040204" pitchFamily="34" charset="0"/>
              </a:rPr>
              <a:t>someElement</a:t>
            </a:r>
            <a:r>
              <a:rPr lang="en-IN" sz="2400" b="0" i="0" dirty="0">
                <a:solidFill>
                  <a:srgbClr val="006FE0"/>
                </a:solidFill>
                <a:effectLst/>
                <a:latin typeface="Verdana" panose="020B0604030504040204" pitchFamily="34" charset="0"/>
              </a:rPr>
              <a:t>&gt;</a:t>
            </a:r>
          </a:p>
          <a:p>
            <a:pPr marL="342900" indent="-342900">
              <a:buFont typeface="Arial" panose="020B0604020202020204" pitchFamily="34" charset="0"/>
              <a:buChar char="•"/>
              <a:defRPr/>
            </a:pPr>
            <a:endParaRPr lang="en-IN" sz="2400" b="0" i="0" dirty="0">
              <a:solidFill>
                <a:srgbClr val="006FE0"/>
              </a:solidFill>
              <a:effectLst/>
              <a:latin typeface="Verdana" panose="020B0604030504040204" pitchFamily="34" charset="0"/>
            </a:endParaRPr>
          </a:p>
          <a:p>
            <a:pPr marL="342900" indent="-342900">
              <a:buFont typeface="Arial" panose="020B0604020202020204" pitchFamily="34" charset="0"/>
              <a:buChar char="•"/>
              <a:defRPr/>
            </a:pPr>
            <a:r>
              <a:rPr lang="en-US" sz="2200" dirty="0">
                <a:solidFill>
                  <a:srgbClr val="111111"/>
                </a:solidFill>
                <a:latin typeface="Work Sans" pitchFamily="2" charset="0"/>
              </a:rPr>
              <a:t>Note that both square &amp; parentheses are used here. This is now known as </a:t>
            </a:r>
            <a:r>
              <a:rPr lang="en-US" sz="2200" b="1" dirty="0">
                <a:solidFill>
                  <a:srgbClr val="111111"/>
                </a:solidFill>
                <a:latin typeface="Work Sans" pitchFamily="2" charset="0"/>
              </a:rPr>
              <a:t>Banana in a box </a:t>
            </a:r>
            <a:r>
              <a:rPr lang="en-US" sz="2200" dirty="0">
                <a:solidFill>
                  <a:srgbClr val="111111"/>
                </a:solidFill>
                <a:latin typeface="Work Sans" pitchFamily="2" charset="0"/>
              </a:rPr>
              <a:t>syntax. The square indicates the Property binding &amp; parentheses indicates the event binding.</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000" dirty="0">
                <a:solidFill>
                  <a:srgbClr val="006FE0"/>
                </a:solidFill>
                <a:latin typeface="Verdana" panose="020B0604030504040204" pitchFamily="34" charset="0"/>
              </a:rPr>
              <a:t>The two-way binding is a simple, but yet powerful mechanism. </a:t>
            </a:r>
            <a:r>
              <a:rPr lang="en-US" sz="2000" dirty="0">
                <a:solidFill>
                  <a:srgbClr val="FF0000"/>
                </a:solidFill>
                <a:latin typeface="Verdana" panose="020B0604030504040204" pitchFamily="34" charset="0"/>
              </a:rPr>
              <a:t>We use Property binding &amp; Event binding to achieve the two-way binding</a:t>
            </a:r>
            <a:r>
              <a:rPr lang="en-US" sz="2000" dirty="0">
                <a:solidFill>
                  <a:srgbClr val="006FE0"/>
                </a:solidFill>
                <a:latin typeface="Verdana" panose="020B0604030504040204" pitchFamily="34" charset="0"/>
              </a:rPr>
              <a:t>. Angular does have a </a:t>
            </a:r>
            <a:r>
              <a:rPr lang="en-US" sz="2000" dirty="0">
                <a:solidFill>
                  <a:srgbClr val="FF0000"/>
                </a:solidFill>
                <a:latin typeface="Verdana" panose="020B0604030504040204" pitchFamily="34" charset="0"/>
              </a:rPr>
              <a:t>[(value)] </a:t>
            </a:r>
            <a:r>
              <a:rPr lang="en-US" sz="2000" dirty="0">
                <a:solidFill>
                  <a:srgbClr val="006FE0"/>
                </a:solidFill>
                <a:latin typeface="Verdana" panose="020B0604030504040204" pitchFamily="34" charset="0"/>
              </a:rPr>
              <a:t>syntax to which sets up the two-way binding</a:t>
            </a:r>
            <a:r>
              <a:rPr lang="en-US" sz="2000" dirty="0">
                <a:solidFill>
                  <a:srgbClr val="FF0000"/>
                </a:solidFill>
                <a:latin typeface="Verdana" panose="020B0604030504040204" pitchFamily="34" charset="0"/>
              </a:rPr>
              <a:t>. It automatically sets up property binding to the value property of the element</a:t>
            </a:r>
            <a:r>
              <a:rPr lang="en-US" sz="2000" dirty="0">
                <a:solidFill>
                  <a:srgbClr val="006FE0"/>
                </a:solidFill>
                <a:latin typeface="Verdana" panose="020B0604030504040204" pitchFamily="34" charset="0"/>
              </a:rPr>
              <a:t>. </a:t>
            </a:r>
            <a:r>
              <a:rPr lang="en-US" sz="2000" dirty="0">
                <a:solidFill>
                  <a:srgbClr val="00B050"/>
                </a:solidFill>
                <a:latin typeface="Verdana" panose="020B0604030504040204" pitchFamily="34" charset="0"/>
              </a:rPr>
              <a:t>It also sets up the event binding to </a:t>
            </a:r>
            <a:r>
              <a:rPr lang="en-US" sz="2000" dirty="0" err="1">
                <a:solidFill>
                  <a:srgbClr val="00B050"/>
                </a:solidFill>
                <a:latin typeface="Verdana" panose="020B0604030504040204" pitchFamily="34" charset="0"/>
              </a:rPr>
              <a:t>valueChange</a:t>
            </a:r>
            <a:r>
              <a:rPr lang="en-US" sz="2000" dirty="0">
                <a:solidFill>
                  <a:srgbClr val="00B050"/>
                </a:solidFill>
                <a:latin typeface="Verdana" panose="020B0604030504040204" pitchFamily="34" charset="0"/>
              </a:rPr>
              <a:t> Property</a:t>
            </a:r>
            <a:r>
              <a:rPr lang="en-US" sz="2000" dirty="0">
                <a:solidFill>
                  <a:srgbClr val="006FE0"/>
                </a:solidFill>
                <a:latin typeface="Verdana" panose="020B0604030504040204" pitchFamily="34" charset="0"/>
              </a:rPr>
              <a:t>. But since we hardly have any HTML element, which follows those naming conventions unless we create our own component. This is where </a:t>
            </a:r>
            <a:r>
              <a:rPr lang="en-US" sz="2000" dirty="0" err="1">
                <a:solidFill>
                  <a:srgbClr val="006FE0"/>
                </a:solidFill>
                <a:latin typeface="Verdana" panose="020B0604030504040204" pitchFamily="34" charset="0"/>
              </a:rPr>
              <a:t>ngModel</a:t>
            </a:r>
            <a:r>
              <a:rPr lang="en-US" sz="2000" dirty="0">
                <a:solidFill>
                  <a:srgbClr val="006FE0"/>
                </a:solidFill>
                <a:latin typeface="Verdana" panose="020B0604030504040204" pitchFamily="34" charset="0"/>
              </a:rPr>
              <a:t> directive from </a:t>
            </a:r>
            <a:r>
              <a:rPr lang="en-US" sz="2000" dirty="0" err="1">
                <a:solidFill>
                  <a:srgbClr val="006FE0"/>
                </a:solidFill>
                <a:latin typeface="Verdana" panose="020B0604030504040204" pitchFamily="34" charset="0"/>
              </a:rPr>
              <a:t>FormsModule</a:t>
            </a:r>
            <a:r>
              <a:rPr lang="en-US" sz="2000" dirty="0">
                <a:solidFill>
                  <a:srgbClr val="006FE0"/>
                </a:solidFill>
                <a:latin typeface="Verdana" panose="020B0604030504040204" pitchFamily="34" charset="0"/>
              </a:rPr>
              <a:t> steps in and provides two way binding to all the known HTML form elements.</a:t>
            </a:r>
            <a:endParaRPr lang="en-IN" sz="2000" dirty="0">
              <a:solidFill>
                <a:srgbClr val="006FE0"/>
              </a:solidFill>
              <a:latin typeface="Verdana" panose="020B0604030504040204" pitchFamily="34" charset="0"/>
            </a:endParaRPr>
          </a:p>
          <a:p>
            <a:pPr marL="342900" indent="-342900">
              <a:buFont typeface="Arial" panose="020B0604020202020204" pitchFamily="34" charset="0"/>
              <a:buChar char="•"/>
              <a:defRPr/>
            </a:pPr>
            <a:endParaRPr lang="en-US" sz="2200" dirty="0">
              <a:solidFill>
                <a:srgbClr val="111111"/>
              </a:solidFill>
              <a:latin typeface="Work Sans" pitchFamily="2" charset="0"/>
            </a:endParaRPr>
          </a:p>
        </p:txBody>
      </p:sp>
    </p:spTree>
    <p:extLst>
      <p:ext uri="{BB962C8B-B14F-4D97-AF65-F5344CB8AC3E}">
        <p14:creationId xmlns:p14="http://schemas.microsoft.com/office/powerpoint/2010/main" val="24611397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A0D584-51A3-8867-A97F-43259F08D254}"/>
              </a:ext>
            </a:extLst>
          </p:cNvPr>
          <p:cNvSpPr txBox="1"/>
          <p:nvPr/>
        </p:nvSpPr>
        <p:spPr>
          <a:xfrm>
            <a:off x="346586" y="470176"/>
            <a:ext cx="11498827" cy="224676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latin typeface="Work Sans" pitchFamily="2" charset="0"/>
              </a:rPr>
              <a:t>An Angular component is a </a:t>
            </a:r>
            <a:r>
              <a:rPr lang="en-US" sz="2000" b="1" dirty="0">
                <a:solidFill>
                  <a:srgbClr val="002060"/>
                </a:solidFill>
                <a:latin typeface="Work Sans" pitchFamily="2" charset="0"/>
              </a:rPr>
              <a:t>fundamental building block used to create the user interface and define the behavior of a section of a web application.</a:t>
            </a:r>
            <a:r>
              <a:rPr lang="en-US" sz="2000" dirty="0">
                <a:solidFill>
                  <a:srgbClr val="002060"/>
                </a:solidFill>
                <a:latin typeface="Work Sans" pitchFamily="2" charset="0"/>
              </a:rPr>
              <a:t> </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It's a </a:t>
            </a:r>
            <a:r>
              <a:rPr lang="en-US" sz="2000" dirty="0">
                <a:solidFill>
                  <a:srgbClr val="FF0000"/>
                </a:solidFill>
                <a:latin typeface="Work Sans" pitchFamily="2" charset="0"/>
              </a:rPr>
              <a:t>reusable, self-contained piece of code </a:t>
            </a:r>
            <a:r>
              <a:rPr lang="en-US" sz="2000" dirty="0">
                <a:solidFill>
                  <a:srgbClr val="002060"/>
                </a:solidFill>
                <a:latin typeface="Work Sans" pitchFamily="2" charset="0"/>
              </a:rPr>
              <a:t>that encapsulates a specific part of the user interface and its functionality.</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IN" sz="2000" b="0" i="0" dirty="0">
                <a:solidFill>
                  <a:srgbClr val="181717"/>
                </a:solidFill>
                <a:effectLst/>
                <a:latin typeface="Verdana" panose="020B0604030504040204" pitchFamily="34" charset="0"/>
              </a:rPr>
              <a:t>Angular Component = HTML Template + Component Class + Component Metadata</a:t>
            </a:r>
            <a:endParaRPr lang="en-US" sz="2000" dirty="0">
              <a:solidFill>
                <a:srgbClr val="002060"/>
              </a:solidFill>
              <a:latin typeface="Work Sans" pitchFamily="2" charset="0"/>
            </a:endParaRPr>
          </a:p>
        </p:txBody>
      </p:sp>
      <p:sp>
        <p:nvSpPr>
          <p:cNvPr id="4" name="TextBox 3">
            <a:extLst>
              <a:ext uri="{FF2B5EF4-FFF2-40B4-BE49-F238E27FC236}">
                <a16:creationId xmlns:a16="http://schemas.microsoft.com/office/drawing/2014/main" id="{1FB9FB31-82C8-F85C-108E-FA09AD805C3C}"/>
              </a:ext>
            </a:extLst>
          </p:cNvPr>
          <p:cNvSpPr txBox="1"/>
          <p:nvPr/>
        </p:nvSpPr>
        <p:spPr>
          <a:xfrm>
            <a:off x="478092" y="3147292"/>
            <a:ext cx="11235814" cy="1323439"/>
          </a:xfrm>
          <a:prstGeom prst="rect">
            <a:avLst/>
          </a:prstGeom>
          <a:noFill/>
        </p:spPr>
        <p:txBody>
          <a:bodyPr wrap="square">
            <a:spAutoFit/>
          </a:bodyPr>
          <a:lstStyle/>
          <a:p>
            <a:r>
              <a:rPr lang="en-US" sz="2000" b="0" i="0" dirty="0">
                <a:solidFill>
                  <a:srgbClr val="FF0000"/>
                </a:solidFill>
                <a:effectLst/>
                <a:latin typeface="Roboto" panose="02000000000000000000" pitchFamily="2" charset="0"/>
              </a:rPr>
              <a:t>Components are the fundamental building block for creating applications in Angular. By leveraging component architecture, Angular aims to provide structure for organizing your project into manageable, well-organized parts with clear responsibilities so that your code is maintainable and scalable</a:t>
            </a:r>
            <a:endParaRPr lang="en-IN" sz="2000" dirty="0">
              <a:solidFill>
                <a:srgbClr val="FF0000"/>
              </a:solidFill>
            </a:endParaRPr>
          </a:p>
        </p:txBody>
      </p:sp>
    </p:spTree>
    <p:extLst>
      <p:ext uri="{BB962C8B-B14F-4D97-AF65-F5344CB8AC3E}">
        <p14:creationId xmlns:p14="http://schemas.microsoft.com/office/powerpoint/2010/main" val="177880371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85137" y="131216"/>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ngModel</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285137" y="929956"/>
            <a:ext cx="11405419" cy="480144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err="1">
                <a:solidFill>
                  <a:srgbClr val="111111"/>
                </a:solidFill>
                <a:effectLst/>
                <a:latin typeface="Work Sans" pitchFamily="2" charset="0"/>
              </a:rPr>
              <a:t>ngModel</a:t>
            </a:r>
            <a:r>
              <a:rPr lang="en-US" sz="2200" b="0" i="0" dirty="0">
                <a:solidFill>
                  <a:srgbClr val="111111"/>
                </a:solidFill>
                <a:effectLst/>
                <a:latin typeface="Work Sans" pitchFamily="2" charset="0"/>
              </a:rPr>
              <a:t> is an </a:t>
            </a:r>
            <a:r>
              <a:rPr lang="en-US" sz="2200" b="0" i="0" dirty="0">
                <a:solidFill>
                  <a:srgbClr val="FF0000"/>
                </a:solidFill>
                <a:effectLst/>
                <a:latin typeface="Work Sans" pitchFamily="2" charset="0"/>
              </a:rPr>
              <a:t>Angular directive </a:t>
            </a:r>
            <a:r>
              <a:rPr lang="en-US" sz="2200" b="0" i="0" dirty="0">
                <a:solidFill>
                  <a:srgbClr val="111111"/>
                </a:solidFill>
                <a:effectLst/>
                <a:latin typeface="Work Sans" pitchFamily="2" charset="0"/>
              </a:rPr>
              <a:t>used for </a:t>
            </a:r>
            <a:r>
              <a:rPr lang="en-US" sz="2200" b="0" i="0" dirty="0">
                <a:solidFill>
                  <a:srgbClr val="FF0000"/>
                </a:solidFill>
                <a:effectLst/>
                <a:latin typeface="Work Sans" pitchFamily="2" charset="0"/>
              </a:rPr>
              <a:t>two-way data binding in forms. </a:t>
            </a:r>
            <a:r>
              <a:rPr lang="en-US" sz="2200" b="0" i="0" dirty="0">
                <a:solidFill>
                  <a:srgbClr val="111111"/>
                </a:solidFill>
                <a:effectLst/>
                <a:latin typeface="Work Sans" pitchFamily="2" charset="0"/>
              </a:rPr>
              <a:t>It's a part of the </a:t>
            </a:r>
            <a:r>
              <a:rPr lang="en-US" sz="2200" b="0" i="0" dirty="0" err="1">
                <a:solidFill>
                  <a:srgbClr val="FF0000"/>
                </a:solidFill>
                <a:effectLst/>
                <a:latin typeface="Work Sans" pitchFamily="2" charset="0"/>
              </a:rPr>
              <a:t>FormsModule</a:t>
            </a:r>
            <a:r>
              <a:rPr lang="en-US" sz="2200" b="0" i="0" dirty="0">
                <a:solidFill>
                  <a:srgbClr val="FF0000"/>
                </a:solidFill>
                <a:effectLst/>
                <a:latin typeface="Work Sans" pitchFamily="2" charset="0"/>
              </a:rPr>
              <a:t> </a:t>
            </a:r>
            <a:r>
              <a:rPr lang="en-US" sz="2200" b="0" i="0" dirty="0">
                <a:solidFill>
                  <a:srgbClr val="111111"/>
                </a:solidFill>
                <a:effectLst/>
                <a:latin typeface="Work Sans" pitchFamily="2" charset="0"/>
              </a:rPr>
              <a:t>or </a:t>
            </a:r>
            <a:r>
              <a:rPr lang="en-US" sz="2200" b="0" i="0" dirty="0" err="1">
                <a:solidFill>
                  <a:srgbClr val="111111"/>
                </a:solidFill>
                <a:effectLst/>
                <a:latin typeface="Work Sans" pitchFamily="2" charset="0"/>
              </a:rPr>
              <a:t>ReactiveFormsModule</a:t>
            </a:r>
            <a:r>
              <a:rPr lang="en-US" sz="2200" b="0" i="0" dirty="0">
                <a:solidFill>
                  <a:srgbClr val="111111"/>
                </a:solidFill>
                <a:effectLst/>
                <a:latin typeface="Work Sans" pitchFamily="2" charset="0"/>
              </a:rPr>
              <a:t> in Angular, allowing developers to </a:t>
            </a:r>
            <a:r>
              <a:rPr lang="en-US" sz="2200" b="0" i="0" dirty="0">
                <a:solidFill>
                  <a:srgbClr val="FF0000"/>
                </a:solidFill>
                <a:effectLst/>
                <a:latin typeface="Work Sans" pitchFamily="2" charset="0"/>
              </a:rPr>
              <a:t>bind form controls to a component's property</a:t>
            </a:r>
            <a:r>
              <a:rPr lang="en-US" sz="2200" b="0" i="0" dirty="0">
                <a:solidFill>
                  <a:srgbClr val="111111"/>
                </a:solidFill>
                <a:effectLst/>
                <a:latin typeface="Work Sans" pitchFamily="2" charset="0"/>
              </a:rPr>
              <a:t>.</a:t>
            </a:r>
            <a:r>
              <a:rPr lang="en-IN" sz="2200" b="0" i="0" dirty="0">
                <a:solidFill>
                  <a:srgbClr val="111111"/>
                </a:solidFill>
                <a:effectLst/>
                <a:latin typeface="Work Sans" pitchFamily="2" charset="0"/>
              </a:rPr>
              <a:t>It binds form elements like t</a:t>
            </a:r>
            <a:r>
              <a:rPr lang="en-IN" sz="2200" dirty="0">
                <a:solidFill>
                  <a:srgbClr val="111111"/>
                </a:solidFill>
                <a:latin typeface="Work Sans" pitchFamily="2" charset="0"/>
              </a:rPr>
              <a:t>ext, select etc.</a:t>
            </a:r>
          </a:p>
          <a:p>
            <a:pPr marL="342900" indent="-342900">
              <a:buFont typeface="Arial" panose="020B0604020202020204" pitchFamily="34" charset="0"/>
              <a:buChar char="•"/>
              <a:defRPr/>
            </a:pPr>
            <a:endParaRPr lang="en-IN" sz="2200" dirty="0">
              <a:solidFill>
                <a:srgbClr val="111111"/>
              </a:solidFill>
              <a:latin typeface="Work Sans" pitchFamily="2" charset="0"/>
            </a:endParaRPr>
          </a:p>
          <a:p>
            <a:pPr marL="342900" indent="-342900">
              <a:buFont typeface="Arial" panose="020B0604020202020204" pitchFamily="34" charset="0"/>
              <a:buChar char="•"/>
              <a:defRPr/>
            </a:pPr>
            <a:r>
              <a:rPr lang="en-US" sz="2200" i="0" dirty="0">
                <a:solidFill>
                  <a:srgbClr val="FF0000"/>
                </a:solidFill>
                <a:effectLst/>
                <a:latin typeface="Work Sans" pitchFamily="2" charset="0"/>
              </a:rPr>
              <a:t>Internally It uses the </a:t>
            </a:r>
            <a:r>
              <a:rPr lang="en-US" sz="2200" i="0" dirty="0" err="1">
                <a:solidFill>
                  <a:srgbClr val="FF0000"/>
                </a:solidFill>
                <a:effectLst/>
                <a:latin typeface="Work Sans" pitchFamily="2" charset="0"/>
              </a:rPr>
              <a:t>ngModel</a:t>
            </a:r>
            <a:r>
              <a:rPr lang="en-US" sz="2200" i="0" dirty="0">
                <a:solidFill>
                  <a:srgbClr val="FF0000"/>
                </a:solidFill>
                <a:effectLst/>
                <a:latin typeface="Work Sans" pitchFamily="2" charset="0"/>
              </a:rPr>
              <a:t> in </a:t>
            </a:r>
            <a:r>
              <a:rPr lang="en-US" sz="2200" i="0" dirty="0">
                <a:solidFill>
                  <a:srgbClr val="00B050"/>
                </a:solidFill>
                <a:effectLst/>
                <a:latin typeface="Work Sans" pitchFamily="2" charset="0"/>
              </a:rPr>
              <a:t>property binding to bind to the value property </a:t>
            </a:r>
            <a:r>
              <a:rPr lang="en-US" sz="2200" i="0" dirty="0">
                <a:solidFill>
                  <a:srgbClr val="FF0000"/>
                </a:solidFill>
                <a:effectLst/>
                <a:latin typeface="Work Sans" pitchFamily="2" charset="0"/>
              </a:rPr>
              <a:t>and </a:t>
            </a:r>
            <a:r>
              <a:rPr lang="en-US" sz="2200" i="0" dirty="0" err="1">
                <a:solidFill>
                  <a:srgbClr val="00B050"/>
                </a:solidFill>
                <a:effectLst/>
                <a:latin typeface="Work Sans" pitchFamily="2" charset="0"/>
              </a:rPr>
              <a:t>ngModelChange</a:t>
            </a:r>
            <a:r>
              <a:rPr lang="en-US" sz="2200" i="0" dirty="0">
                <a:solidFill>
                  <a:srgbClr val="00B050"/>
                </a:solidFill>
                <a:effectLst/>
                <a:latin typeface="Work Sans" pitchFamily="2" charset="0"/>
              </a:rPr>
              <a:t> which binds to the input event.</a:t>
            </a:r>
          </a:p>
          <a:p>
            <a:pPr marL="342900" indent="-342900">
              <a:buFont typeface="Arial" panose="020B0604020202020204" pitchFamily="34" charset="0"/>
              <a:buChar char="•"/>
              <a:defRPr/>
            </a:pPr>
            <a:endParaRPr lang="en-US" sz="2200" kern="0" dirty="0">
              <a:solidFill>
                <a:srgbClr val="FF0000"/>
              </a:solidFill>
              <a:latin typeface="Work Sans" pitchFamily="2" charset="0"/>
            </a:endParaRPr>
          </a:p>
          <a:p>
            <a:pPr marL="342900" indent="-342900">
              <a:buFont typeface="Arial" panose="020B0604020202020204" pitchFamily="34" charset="0"/>
              <a:buChar char="•"/>
              <a:defRPr/>
            </a:pPr>
            <a:r>
              <a:rPr lang="en-US" sz="2200" kern="0" dirty="0">
                <a:solidFill>
                  <a:srgbClr val="111111"/>
                </a:solidFill>
                <a:latin typeface="Work Sans" pitchFamily="2" charset="0"/>
              </a:rPr>
              <a:t>The </a:t>
            </a:r>
            <a:r>
              <a:rPr lang="en-US" sz="2200" kern="0" dirty="0" err="1">
                <a:solidFill>
                  <a:srgbClr val="111111"/>
                </a:solidFill>
                <a:latin typeface="Work Sans" pitchFamily="2" charset="0"/>
              </a:rPr>
              <a:t>ngModel</a:t>
            </a:r>
            <a:r>
              <a:rPr lang="en-US" sz="2200" kern="0" dirty="0">
                <a:solidFill>
                  <a:srgbClr val="111111"/>
                </a:solidFill>
                <a:latin typeface="Work Sans" pitchFamily="2" charset="0"/>
              </a:rPr>
              <a:t> directive is not part of the Angular Core library. It is part of the </a:t>
            </a:r>
            <a:r>
              <a:rPr lang="en-US" sz="2200" b="1" kern="0" dirty="0" err="1">
                <a:solidFill>
                  <a:srgbClr val="111111"/>
                </a:solidFill>
                <a:latin typeface="Work Sans" pitchFamily="2" charset="0"/>
              </a:rPr>
              <a:t>FormsModule</a:t>
            </a:r>
            <a:r>
              <a:rPr lang="en-US" sz="2200" b="1" kern="0" dirty="0">
                <a:solidFill>
                  <a:srgbClr val="111111"/>
                </a:solidFill>
                <a:latin typeface="Work Sans" pitchFamily="2" charset="0"/>
              </a:rPr>
              <a:t> library</a:t>
            </a:r>
            <a:r>
              <a:rPr lang="en-US" sz="2200" kern="0" dirty="0">
                <a:solidFill>
                  <a:srgbClr val="111111"/>
                </a:solidFill>
                <a:latin typeface="Work Sans" pitchFamily="2" charset="0"/>
              </a:rPr>
              <a:t>. You need to import the </a:t>
            </a:r>
            <a:r>
              <a:rPr lang="en-US" sz="2200" kern="0" dirty="0" err="1">
                <a:solidFill>
                  <a:srgbClr val="111111"/>
                </a:solidFill>
                <a:latin typeface="Work Sans" pitchFamily="2" charset="0"/>
              </a:rPr>
              <a:t>FormsModule</a:t>
            </a:r>
            <a:r>
              <a:rPr lang="en-US" sz="2200" kern="0" dirty="0">
                <a:solidFill>
                  <a:srgbClr val="111111"/>
                </a:solidFill>
                <a:latin typeface="Work Sans" pitchFamily="2" charset="0"/>
              </a:rPr>
              <a:t> package into your Angular module.</a:t>
            </a:r>
          </a:p>
        </p:txBody>
      </p:sp>
      <p:sp>
        <p:nvSpPr>
          <p:cNvPr id="4" name="TextBox 3">
            <a:extLst>
              <a:ext uri="{FF2B5EF4-FFF2-40B4-BE49-F238E27FC236}">
                <a16:creationId xmlns:a16="http://schemas.microsoft.com/office/drawing/2014/main" id="{C74E527C-D373-E9F7-1662-70A28BA8E455}"/>
              </a:ext>
            </a:extLst>
          </p:cNvPr>
          <p:cNvSpPr txBox="1"/>
          <p:nvPr/>
        </p:nvSpPr>
        <p:spPr>
          <a:xfrm>
            <a:off x="2310580" y="6014740"/>
            <a:ext cx="7934631" cy="369332"/>
          </a:xfrm>
          <a:prstGeom prst="rect">
            <a:avLst/>
          </a:prstGeom>
          <a:noFill/>
        </p:spPr>
        <p:txBody>
          <a:bodyPr wrap="square">
            <a:spAutoFit/>
          </a:bodyPr>
          <a:lstStyle/>
          <a:p>
            <a:r>
              <a:rPr lang="en-US" b="0" i="0" dirty="0">
                <a:solidFill>
                  <a:srgbClr val="006FE0"/>
                </a:solidFill>
                <a:effectLst/>
                <a:latin typeface="Verdana" panose="020B0604030504040204" pitchFamily="34" charset="0"/>
              </a:rPr>
              <a:t>&lt;</a:t>
            </a:r>
            <a:r>
              <a:rPr lang="en-US" b="0" i="0" dirty="0">
                <a:solidFill>
                  <a:srgbClr val="008080"/>
                </a:solidFill>
                <a:effectLst/>
                <a:latin typeface="Verdana" panose="020B0604030504040204" pitchFamily="34" charset="0"/>
              </a:rPr>
              <a:t>input </a:t>
            </a:r>
            <a:r>
              <a:rPr lang="en-US" b="0" i="0" dirty="0">
                <a:solidFill>
                  <a:srgbClr val="000000"/>
                </a:solidFill>
                <a:effectLst/>
                <a:latin typeface="Verdana" panose="020B0604030504040204" pitchFamily="34" charset="0"/>
              </a:rPr>
              <a:t>type=</a:t>
            </a:r>
            <a:r>
              <a:rPr lang="en-US" b="0" i="0" dirty="0">
                <a:solidFill>
                  <a:srgbClr val="DD1144"/>
                </a:solidFill>
                <a:effectLst/>
                <a:latin typeface="Verdana" panose="020B0604030504040204" pitchFamily="34" charset="0"/>
              </a:rPr>
              <a:t>"text"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name=</a:t>
            </a:r>
            <a:r>
              <a:rPr lang="en-US" b="0" i="0" dirty="0">
                <a:solidFill>
                  <a:srgbClr val="DD1144"/>
                </a:solidFill>
                <a:effectLst/>
                <a:latin typeface="Verdana" panose="020B0604030504040204" pitchFamily="34" charset="0"/>
              </a:rPr>
              <a:t>"value"</a:t>
            </a:r>
            <a:r>
              <a:rPr lang="en-US" b="0" i="0" dirty="0">
                <a:solidFill>
                  <a:srgbClr val="006FE0"/>
                </a:solidFill>
                <a:effectLst/>
                <a:latin typeface="Verdana" panose="020B0604030504040204" pitchFamily="34" charset="0"/>
              </a:rPr>
              <a:t> </a:t>
            </a:r>
            <a:r>
              <a:rPr lang="en-US" b="0" i="0" dirty="0">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ngModel</a:t>
            </a:r>
            <a:r>
              <a:rPr lang="en-US" b="0" i="0" dirty="0">
                <a:solidFill>
                  <a:srgbClr val="333333"/>
                </a:solidFill>
                <a:effectLst/>
                <a:latin typeface="Verdana" panose="020B0604030504040204" pitchFamily="34" charset="0"/>
              </a:rPr>
              <a:t>)]</a:t>
            </a:r>
            <a:r>
              <a:rPr lang="en-US" b="0" i="0" dirty="0">
                <a:solidFill>
                  <a:srgbClr val="000000"/>
                </a:solidFill>
                <a:effectLst/>
                <a:latin typeface="Verdana" panose="020B0604030504040204" pitchFamily="34" charset="0"/>
              </a:rPr>
              <a:t>=</a:t>
            </a:r>
            <a:r>
              <a:rPr lang="en-US" b="0" i="0" dirty="0">
                <a:solidFill>
                  <a:srgbClr val="DD1144"/>
                </a:solidFill>
                <a:effectLst/>
                <a:latin typeface="Verdana" panose="020B0604030504040204" pitchFamily="34" charset="0"/>
              </a:rPr>
              <a:t>"value"</a:t>
            </a:r>
            <a:r>
              <a:rPr lang="en-US" b="0" i="0" dirty="0">
                <a:solidFill>
                  <a:srgbClr val="006FE0"/>
                </a:solidFill>
                <a:effectLst/>
                <a:latin typeface="Verdana" panose="020B0604030504040204" pitchFamily="34" charset="0"/>
              </a:rPr>
              <a:t>&gt;</a:t>
            </a:r>
            <a:endParaRPr lang="en-IN" dirty="0"/>
          </a:p>
        </p:txBody>
      </p:sp>
    </p:spTree>
    <p:extLst>
      <p:ext uri="{BB962C8B-B14F-4D97-AF65-F5344CB8AC3E}">
        <p14:creationId xmlns:p14="http://schemas.microsoft.com/office/powerpoint/2010/main" val="33431203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170962" y="248313"/>
            <a:ext cx="6721451"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What is template reference variable ?</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191C82A0-0879-C0C9-D998-46C56B9E8637}"/>
              </a:ext>
            </a:extLst>
          </p:cNvPr>
          <p:cNvSpPr txBox="1"/>
          <p:nvPr/>
        </p:nvSpPr>
        <p:spPr>
          <a:xfrm>
            <a:off x="355867" y="1225689"/>
            <a:ext cx="11383849" cy="1569660"/>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dirty="0"/>
              <a:t>The template reference variable is a reference to any DOM element, component or a Directive.</a:t>
            </a:r>
          </a:p>
          <a:p>
            <a:endParaRPr lang="en-US" b="1" dirty="0"/>
          </a:p>
          <a:p>
            <a:r>
              <a:rPr lang="en-US" dirty="0"/>
              <a:t>It can contain reference to h1, div etc.</a:t>
            </a:r>
          </a:p>
        </p:txBody>
      </p:sp>
      <p:sp>
        <p:nvSpPr>
          <p:cNvPr id="7" name="TextBox 6">
            <a:extLst>
              <a:ext uri="{FF2B5EF4-FFF2-40B4-BE49-F238E27FC236}">
                <a16:creationId xmlns:a16="http://schemas.microsoft.com/office/drawing/2014/main" id="{93B0301F-FB36-C873-FDE3-4B8573C0D948}"/>
              </a:ext>
            </a:extLst>
          </p:cNvPr>
          <p:cNvSpPr txBox="1"/>
          <p:nvPr/>
        </p:nvSpPr>
        <p:spPr>
          <a:xfrm>
            <a:off x="2735827" y="3090830"/>
            <a:ext cx="6120580" cy="3139321"/>
          </a:xfrm>
          <a:prstGeom prst="rect">
            <a:avLst/>
          </a:prstGeom>
          <a:noFill/>
        </p:spPr>
        <p:txBody>
          <a:bodyPr wrap="square">
            <a:spAutoFit/>
          </a:bodyPr>
          <a:lstStyle/>
          <a:p>
            <a:pPr algn="l" fontAlgn="base"/>
            <a:r>
              <a:rPr lang="en-IN" b="0" i="0" dirty="0">
                <a:solidFill>
                  <a:srgbClr val="000000"/>
                </a:solidFill>
                <a:effectLst/>
                <a:latin typeface="Verdana" panose="020B0604030504040204" pitchFamily="34" charset="0"/>
              </a:rPr>
              <a:t> </a:t>
            </a:r>
          </a:p>
          <a:p>
            <a:pPr algn="l" fontAlgn="base"/>
            <a:r>
              <a:rPr lang="en-IN" b="0" i="0" dirty="0">
                <a:solidFill>
                  <a:srgbClr val="006FE0"/>
                </a:solidFill>
                <a:effectLst/>
                <a:latin typeface="inherit"/>
              </a:rPr>
              <a:t>&lt;</a:t>
            </a:r>
            <a:r>
              <a:rPr lang="en-IN" b="0" i="0" dirty="0">
                <a:solidFill>
                  <a:srgbClr val="008080"/>
                </a:solidFill>
                <a:effectLst/>
                <a:latin typeface="inherit"/>
              </a:rPr>
              <a:t>h1</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h1</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First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#firstName id="</a:t>
            </a:r>
            <a:r>
              <a:rPr lang="en-IN" b="0" i="0" dirty="0" err="1">
                <a:solidFill>
                  <a:srgbClr val="B85C00"/>
                </a:solidFill>
                <a:effectLst/>
                <a:latin typeface="inherit"/>
              </a:rPr>
              <a:t>firstName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Last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#lastName id="</a:t>
            </a:r>
            <a:r>
              <a:rPr lang="en-IN" b="0" i="0" dirty="0" err="1">
                <a:solidFill>
                  <a:srgbClr val="B85C00"/>
                </a:solidFill>
                <a:effectLst/>
                <a:latin typeface="inherit"/>
              </a:rPr>
              <a:t>lastName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b</a:t>
            </a:r>
            <a:r>
              <a:rPr lang="en-IN" b="0" i="0" dirty="0">
                <a:solidFill>
                  <a:srgbClr val="006FE0"/>
                </a:solidFill>
                <a:effectLst/>
                <a:latin typeface="inherit"/>
              </a:rPr>
              <a:t>&gt;</a:t>
            </a:r>
            <a:r>
              <a:rPr lang="en-IN" b="0" i="0" dirty="0">
                <a:solidFill>
                  <a:srgbClr val="008080"/>
                </a:solidFill>
                <a:effectLst/>
                <a:latin typeface="inherit"/>
              </a:rPr>
              <a:t>Welcome</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b</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335992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170962" y="248313"/>
            <a:ext cx="6721451"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What is template reference variable ?</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191C82A0-0879-C0C9-D998-46C56B9E8637}"/>
              </a:ext>
            </a:extLst>
          </p:cNvPr>
          <p:cNvSpPr txBox="1"/>
          <p:nvPr/>
        </p:nvSpPr>
        <p:spPr>
          <a:xfrm>
            <a:off x="404075" y="1104391"/>
            <a:ext cx="11383849" cy="3231654"/>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sz="2000" dirty="0"/>
              <a:t>Template variables help you use data from one part of a template in another part of the template. Use template variables to perform tasks such as respond to user input or finely tune your application's forms.</a:t>
            </a:r>
          </a:p>
          <a:p>
            <a:endParaRPr lang="en-US" sz="2000" dirty="0"/>
          </a:p>
          <a:p>
            <a:r>
              <a:rPr lang="en-US" sz="2000" dirty="0"/>
              <a:t>A template variable can refer to the following:</a:t>
            </a:r>
          </a:p>
          <a:p>
            <a:endParaRPr lang="en-US" sz="2000" dirty="0"/>
          </a:p>
          <a:p>
            <a:r>
              <a:rPr lang="en-US" sz="2000" dirty="0"/>
              <a:t>a DOM element within a template</a:t>
            </a:r>
          </a:p>
          <a:p>
            <a:r>
              <a:rPr lang="en-US" sz="2000" dirty="0"/>
              <a:t>a directive or component</a:t>
            </a:r>
          </a:p>
          <a:p>
            <a:r>
              <a:rPr lang="en-US" sz="2000" dirty="0"/>
              <a:t>a </a:t>
            </a:r>
            <a:r>
              <a:rPr lang="en-US" sz="2000" dirty="0" err="1"/>
              <a:t>TemplateRef</a:t>
            </a:r>
            <a:r>
              <a:rPr lang="en-US" sz="2000" dirty="0"/>
              <a:t> from an ng-template</a:t>
            </a:r>
          </a:p>
          <a:p>
            <a:r>
              <a:rPr lang="en-US" sz="2000" dirty="0"/>
              <a:t>a web component</a:t>
            </a:r>
          </a:p>
        </p:txBody>
      </p:sp>
      <p:sp>
        <p:nvSpPr>
          <p:cNvPr id="4" name="TextBox 3">
            <a:extLst>
              <a:ext uri="{FF2B5EF4-FFF2-40B4-BE49-F238E27FC236}">
                <a16:creationId xmlns:a16="http://schemas.microsoft.com/office/drawing/2014/main" id="{951A4C12-ED89-BD7D-7FCB-64BEB963CDD4}"/>
              </a:ext>
            </a:extLst>
          </p:cNvPr>
          <p:cNvSpPr txBox="1"/>
          <p:nvPr/>
        </p:nvSpPr>
        <p:spPr>
          <a:xfrm>
            <a:off x="1212979" y="4674092"/>
            <a:ext cx="10030407" cy="1754326"/>
          </a:xfrm>
          <a:prstGeom prst="rect">
            <a:avLst/>
          </a:prstGeom>
          <a:noFill/>
        </p:spPr>
        <p:txBody>
          <a:bodyPr wrap="square">
            <a:spAutoFit/>
          </a:bodyPr>
          <a:lstStyle/>
          <a:p>
            <a:r>
              <a:rPr lang="en-US" dirty="0">
                <a:solidFill>
                  <a:srgbClr val="06090E"/>
                </a:solidFill>
              </a:rPr>
              <a:t>&lt;input #phone placeholder="phone number" /&gt;</a:t>
            </a:r>
          </a:p>
          <a:p>
            <a:endParaRPr lang="en-US" dirty="0">
              <a:solidFill>
                <a:srgbClr val="06090E"/>
              </a:solidFill>
            </a:endParaRPr>
          </a:p>
          <a:p>
            <a:r>
              <a:rPr lang="en-US" dirty="0">
                <a:solidFill>
                  <a:srgbClr val="06090E"/>
                </a:solidFill>
              </a:rPr>
              <a:t>&lt;!-- lots of other elements --&gt;</a:t>
            </a:r>
          </a:p>
          <a:p>
            <a:endParaRPr lang="en-US" dirty="0">
              <a:solidFill>
                <a:srgbClr val="06090E"/>
              </a:solidFill>
            </a:endParaRPr>
          </a:p>
          <a:p>
            <a:r>
              <a:rPr lang="en-US" dirty="0">
                <a:solidFill>
                  <a:srgbClr val="06090E"/>
                </a:solidFill>
              </a:rPr>
              <a:t>&lt;!-- phone refers to the input element; pass its `value` to an event handler --&gt;</a:t>
            </a:r>
          </a:p>
          <a:p>
            <a:r>
              <a:rPr lang="en-US" dirty="0">
                <a:solidFill>
                  <a:srgbClr val="06090E"/>
                </a:solidFill>
              </a:rPr>
              <a:t>&lt;button type="button" (click)="</a:t>
            </a:r>
            <a:r>
              <a:rPr lang="en-US" dirty="0" err="1">
                <a:solidFill>
                  <a:srgbClr val="06090E"/>
                </a:solidFill>
              </a:rPr>
              <a:t>callPhone</a:t>
            </a:r>
            <a:r>
              <a:rPr lang="en-US" dirty="0">
                <a:solidFill>
                  <a:srgbClr val="06090E"/>
                </a:solidFill>
              </a:rPr>
              <a:t>(</a:t>
            </a:r>
            <a:r>
              <a:rPr lang="en-US" dirty="0" err="1">
                <a:solidFill>
                  <a:srgbClr val="06090E"/>
                </a:solidFill>
              </a:rPr>
              <a:t>phone.value</a:t>
            </a:r>
            <a:r>
              <a:rPr lang="en-US" dirty="0">
                <a:solidFill>
                  <a:srgbClr val="06090E"/>
                </a:solidFill>
              </a:rPr>
              <a:t>)"&gt;Call&lt;/button&gt;</a:t>
            </a:r>
            <a:endParaRPr lang="en-IN" dirty="0">
              <a:solidFill>
                <a:srgbClr val="06090E"/>
              </a:solidFill>
            </a:endParaRPr>
          </a:p>
        </p:txBody>
      </p:sp>
    </p:spTree>
    <p:extLst>
      <p:ext uri="{BB962C8B-B14F-4D97-AF65-F5344CB8AC3E}">
        <p14:creationId xmlns:p14="http://schemas.microsoft.com/office/powerpoint/2010/main" val="34398776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55867" y="287642"/>
            <a:ext cx="6721451"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Angular Directive</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191C82A0-0879-C0C9-D998-46C56B9E8637}"/>
              </a:ext>
            </a:extLst>
          </p:cNvPr>
          <p:cNvSpPr txBox="1"/>
          <p:nvPr/>
        </p:nvSpPr>
        <p:spPr>
          <a:xfrm>
            <a:off x="355867" y="1104268"/>
            <a:ext cx="11383849" cy="1938992"/>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dirty="0"/>
              <a:t>The Angular Directives are the elements which are basically used to change the </a:t>
            </a:r>
            <a:r>
              <a:rPr lang="en-US" b="1" dirty="0">
                <a:solidFill>
                  <a:srgbClr val="00B050"/>
                </a:solidFill>
              </a:rPr>
              <a:t>behavior or appearance or layout of the DOM </a:t>
            </a:r>
            <a:r>
              <a:rPr lang="en-US" dirty="0"/>
              <a:t>(Document Object Model) element. In other words, we can say that the directives are basically used to </a:t>
            </a:r>
            <a:r>
              <a:rPr lang="en-US" b="1" dirty="0"/>
              <a:t>extend the power of HTML attributes and to change the appearance or behavior of a DOM element.</a:t>
            </a:r>
          </a:p>
        </p:txBody>
      </p:sp>
      <p:pic>
        <p:nvPicPr>
          <p:cNvPr id="4" name="Picture 3">
            <a:extLst>
              <a:ext uri="{FF2B5EF4-FFF2-40B4-BE49-F238E27FC236}">
                <a16:creationId xmlns:a16="http://schemas.microsoft.com/office/drawing/2014/main" id="{E1B509D9-C7D6-6476-2429-9EB83B97FDB4}"/>
              </a:ext>
            </a:extLst>
          </p:cNvPr>
          <p:cNvPicPr>
            <a:picLocks noChangeAspect="1"/>
          </p:cNvPicPr>
          <p:nvPr/>
        </p:nvPicPr>
        <p:blipFill>
          <a:blip r:embed="rId3"/>
          <a:stretch>
            <a:fillRect/>
          </a:stretch>
        </p:blipFill>
        <p:spPr>
          <a:xfrm>
            <a:off x="3342968" y="3428999"/>
            <a:ext cx="6096000" cy="3038475"/>
          </a:xfrm>
          <a:prstGeom prst="rect">
            <a:avLst/>
          </a:prstGeom>
        </p:spPr>
      </p:pic>
    </p:spTree>
    <p:extLst>
      <p:ext uri="{BB962C8B-B14F-4D97-AF65-F5344CB8AC3E}">
        <p14:creationId xmlns:p14="http://schemas.microsoft.com/office/powerpoint/2010/main" val="23627288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63793" y="267164"/>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Angular</a:t>
            </a:r>
            <a:r>
              <a:rPr kumimoji="0" lang="fr-FR" sz="2800" b="1" i="0" u="none" strike="noStrike" kern="0" cap="none" spc="-100" normalizeH="0" noProof="0" dirty="0">
                <a:ln>
                  <a:noFill/>
                </a:ln>
                <a:solidFill>
                  <a:srgbClr val="111111"/>
                </a:solidFill>
                <a:effectLst/>
                <a:uLnTx/>
                <a:uFillTx/>
                <a:latin typeface="Arial" panose="020B0604020202020204" pitchFamily="34" charset="0"/>
              </a:rPr>
              <a:t> Directives</a:t>
            </a:r>
          </a:p>
        </p:txBody>
      </p:sp>
      <p:sp>
        <p:nvSpPr>
          <p:cNvPr id="23" name="TextBox 22">
            <a:extLst>
              <a:ext uri="{FF2B5EF4-FFF2-40B4-BE49-F238E27FC236}">
                <a16:creationId xmlns:a16="http://schemas.microsoft.com/office/drawing/2014/main" id="{C3338280-FCE9-4AA0-9D3E-77628740ED92}"/>
              </a:ext>
            </a:extLst>
          </p:cNvPr>
          <p:cNvSpPr txBox="1"/>
          <p:nvPr/>
        </p:nvSpPr>
        <p:spPr>
          <a:xfrm>
            <a:off x="363793" y="1163430"/>
            <a:ext cx="11464413" cy="524156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Directives are used to manipulate DOM</a:t>
            </a:r>
          </a:p>
          <a:p>
            <a:pPr marL="342900" indent="-342900">
              <a:buFont typeface="Arial" panose="020B0604020202020204" pitchFamily="34" charset="0"/>
              <a:buChar char="•"/>
              <a:defRPr/>
            </a:pPr>
            <a:r>
              <a:rPr lang="en-US" sz="2200" dirty="0">
                <a:solidFill>
                  <a:srgbClr val="111111"/>
                </a:solidFill>
                <a:latin typeface="Work Sans" pitchFamily="2" charset="0"/>
              </a:rPr>
              <a:t>You can change DOM element’s appearance, behavior or layout using the directives</a:t>
            </a:r>
          </a:p>
          <a:p>
            <a:pPr marL="342900" indent="-342900">
              <a:buFont typeface="Arial" panose="020B0604020202020204" pitchFamily="34" charset="0"/>
              <a:buChar char="•"/>
              <a:defRPr/>
            </a:pPr>
            <a:r>
              <a:rPr lang="en-US" sz="2200" dirty="0">
                <a:solidFill>
                  <a:srgbClr val="111111"/>
                </a:solidFill>
                <a:latin typeface="Work Sans" pitchFamily="2" charset="0"/>
              </a:rPr>
              <a:t>Types of Directives :	</a:t>
            </a:r>
            <a:r>
              <a:rPr lang="en-US" sz="2200" b="1" dirty="0">
                <a:solidFill>
                  <a:srgbClr val="111111"/>
                </a:solidFill>
                <a:latin typeface="Work Sans" pitchFamily="2" charset="0"/>
              </a:rPr>
              <a:t>Structural, Component, Attribute</a:t>
            </a:r>
          </a:p>
          <a:p>
            <a:pPr marL="342900" indent="-342900">
              <a:buFont typeface="Arial" panose="020B0604020202020204" pitchFamily="34" charset="0"/>
              <a:buChar char="•"/>
              <a:defRPr/>
            </a:pPr>
            <a:endParaRPr lang="en-US" sz="2200" b="1" dirty="0">
              <a:solidFill>
                <a:srgbClr val="111111"/>
              </a:solidFill>
              <a:latin typeface="Work Sans" pitchFamily="2" charset="0"/>
            </a:endParaRPr>
          </a:p>
          <a:p>
            <a:pPr marL="342900" indent="-342900">
              <a:buFont typeface="Arial" panose="020B0604020202020204" pitchFamily="34" charset="0"/>
              <a:buChar char="•"/>
              <a:defRPr/>
            </a:pPr>
            <a:r>
              <a:rPr lang="en-US" sz="2200" b="1" dirty="0">
                <a:solidFill>
                  <a:srgbClr val="111111"/>
                </a:solidFill>
                <a:latin typeface="Work Sans" pitchFamily="2" charset="0"/>
              </a:rPr>
              <a:t>Structural Directives :		</a:t>
            </a:r>
            <a:r>
              <a:rPr lang="en-US" sz="2200" b="1" dirty="0" err="1">
                <a:solidFill>
                  <a:srgbClr val="111111"/>
                </a:solidFill>
                <a:latin typeface="Work Sans" pitchFamily="2" charset="0"/>
              </a:rPr>
              <a:t>ngFor</a:t>
            </a:r>
            <a:r>
              <a:rPr lang="en-US" sz="2200" b="1" dirty="0">
                <a:solidFill>
                  <a:srgbClr val="111111"/>
                </a:solidFill>
                <a:latin typeface="Work Sans" pitchFamily="2" charset="0"/>
              </a:rPr>
              <a:t>, </a:t>
            </a:r>
            <a:r>
              <a:rPr lang="en-US" sz="2200" b="1" dirty="0" err="1">
                <a:solidFill>
                  <a:srgbClr val="111111"/>
                </a:solidFill>
                <a:latin typeface="Work Sans" pitchFamily="2" charset="0"/>
              </a:rPr>
              <a:t>ngIf</a:t>
            </a:r>
            <a:r>
              <a:rPr lang="en-US" sz="2200" b="1" dirty="0">
                <a:solidFill>
                  <a:srgbClr val="111111"/>
                </a:solidFill>
                <a:latin typeface="Work Sans" pitchFamily="2" charset="0"/>
              </a:rPr>
              <a:t>, </a:t>
            </a:r>
            <a:r>
              <a:rPr lang="en-US" sz="2200" b="1" dirty="0" err="1">
                <a:solidFill>
                  <a:srgbClr val="111111"/>
                </a:solidFill>
                <a:latin typeface="Work Sans" pitchFamily="2" charset="0"/>
              </a:rPr>
              <a:t>ngSwitch</a:t>
            </a:r>
            <a:endParaRPr lang="en-US" sz="2200" b="1" dirty="0">
              <a:solidFill>
                <a:srgbClr val="111111"/>
              </a:solidFill>
              <a:latin typeface="Work Sans" pitchFamily="2" charset="0"/>
            </a:endParaRPr>
          </a:p>
          <a:p>
            <a:pPr marL="342900" indent="-342900">
              <a:buFont typeface="Arial" panose="020B0604020202020204" pitchFamily="34" charset="0"/>
              <a:buChar char="•"/>
              <a:defRPr/>
            </a:pPr>
            <a:r>
              <a:rPr lang="en-US" sz="2200" b="1" dirty="0">
                <a:solidFill>
                  <a:srgbClr val="111111"/>
                </a:solidFill>
                <a:latin typeface="Work Sans" pitchFamily="2" charset="0"/>
              </a:rPr>
              <a:t>Attribute Directive :		</a:t>
            </a:r>
            <a:r>
              <a:rPr lang="en-US" sz="2200" b="1" dirty="0" err="1">
                <a:solidFill>
                  <a:srgbClr val="111111"/>
                </a:solidFill>
                <a:latin typeface="Work Sans" pitchFamily="2" charset="0"/>
              </a:rPr>
              <a:t>ngClass</a:t>
            </a:r>
            <a:r>
              <a:rPr lang="en-US" sz="2200" b="1" dirty="0">
                <a:solidFill>
                  <a:srgbClr val="111111"/>
                </a:solidFill>
                <a:latin typeface="Work Sans" pitchFamily="2" charset="0"/>
              </a:rPr>
              <a:t>, </a:t>
            </a:r>
            <a:r>
              <a:rPr lang="en-US" sz="2200" b="1" dirty="0" err="1">
                <a:solidFill>
                  <a:srgbClr val="111111"/>
                </a:solidFill>
                <a:latin typeface="Work Sans" pitchFamily="2" charset="0"/>
              </a:rPr>
              <a:t>ngStyle</a:t>
            </a:r>
            <a:endParaRPr lang="en-US" sz="2200" b="1" dirty="0">
              <a:solidFill>
                <a:srgbClr val="111111"/>
              </a:solidFill>
              <a:latin typeface="Work Sans" pitchFamily="2" charset="0"/>
            </a:endParaRPr>
          </a:p>
          <a:p>
            <a:pPr marL="342900" indent="-342900">
              <a:buFont typeface="Arial" panose="020B0604020202020204" pitchFamily="34" charset="0"/>
              <a:buChar char="•"/>
              <a:defRPr/>
            </a:pPr>
            <a:endParaRPr lang="en-US" sz="2200" b="1" dirty="0">
              <a:solidFill>
                <a:srgbClr val="111111"/>
              </a:solidFill>
              <a:latin typeface="Work Sans" pitchFamily="2" charset="0"/>
            </a:endParaRPr>
          </a:p>
          <a:p>
            <a:pPr marL="342900" indent="-342900">
              <a:buFont typeface="Arial" panose="020B0604020202020204" pitchFamily="34" charset="0"/>
              <a:buChar char="•"/>
              <a:defRPr/>
            </a:pPr>
            <a:r>
              <a:rPr lang="en-US" sz="2200" dirty="0">
                <a:solidFill>
                  <a:srgbClr val="FF0000"/>
                </a:solidFill>
                <a:latin typeface="Work Sans" pitchFamily="2" charset="0"/>
              </a:rPr>
              <a:t>Structural directives can change the DOM layout </a:t>
            </a:r>
            <a:r>
              <a:rPr lang="en-US" sz="2200" dirty="0">
                <a:solidFill>
                  <a:srgbClr val="111111"/>
                </a:solidFill>
                <a:latin typeface="Work Sans" pitchFamily="2" charset="0"/>
              </a:rPr>
              <a:t>by adding and removing DOM elements. All structural Directives are preceded by Asterix symbol</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p:txBody>
      </p:sp>
    </p:spTree>
    <p:extLst>
      <p:ext uri="{BB962C8B-B14F-4D97-AF65-F5344CB8AC3E}">
        <p14:creationId xmlns:p14="http://schemas.microsoft.com/office/powerpoint/2010/main" val="380132296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43969" y="-99403"/>
            <a:ext cx="4136276" cy="1387880"/>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Structural Directive</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187961" y="1288477"/>
            <a:ext cx="11816077" cy="2308324"/>
          </a:xfrm>
          <a:prstGeom prst="rect">
            <a:avLst/>
          </a:prstGeom>
          <a:noFill/>
        </p:spPr>
        <p:txBody>
          <a:bodyPr wrap="square">
            <a:spAutoFit/>
          </a:bodyPr>
          <a:lstStyle/>
          <a:p>
            <a:r>
              <a:rPr lang="en-US" sz="2400" dirty="0">
                <a:solidFill>
                  <a:srgbClr val="002060"/>
                </a:solidFill>
                <a:latin typeface="Work Sans" pitchFamily="2" charset="0"/>
              </a:rPr>
              <a:t>The Structural Directives are responsible for the HTML layout. </a:t>
            </a:r>
          </a:p>
          <a:p>
            <a:endParaRPr lang="en-US" sz="2400" dirty="0">
              <a:solidFill>
                <a:srgbClr val="002060"/>
              </a:solidFill>
              <a:latin typeface="Work Sans" pitchFamily="2" charset="0"/>
            </a:endParaRPr>
          </a:p>
          <a:p>
            <a:r>
              <a:rPr lang="en-US" sz="2400" dirty="0">
                <a:solidFill>
                  <a:srgbClr val="002060"/>
                </a:solidFill>
                <a:latin typeface="Work Sans" pitchFamily="2" charset="0"/>
              </a:rPr>
              <a:t>That means, they will shape or reshape the HTML view by simply adding or removing the elements from the DOM. These directives are basically used to handle how the component or the element should render in a template.</a:t>
            </a:r>
          </a:p>
          <a:p>
            <a:endParaRPr lang="en-US" sz="2400" dirty="0">
              <a:solidFill>
                <a:srgbClr val="002060"/>
              </a:solidFill>
              <a:latin typeface="Work Sans" pitchFamily="2" charset="0"/>
            </a:endParaRPr>
          </a:p>
        </p:txBody>
      </p:sp>
      <p:sp>
        <p:nvSpPr>
          <p:cNvPr id="3" name="TextBox 2">
            <a:extLst>
              <a:ext uri="{FF2B5EF4-FFF2-40B4-BE49-F238E27FC236}">
                <a16:creationId xmlns:a16="http://schemas.microsoft.com/office/drawing/2014/main" id="{A4C890B3-917D-12B0-3B40-403DC94B5FC5}"/>
              </a:ext>
            </a:extLst>
          </p:cNvPr>
          <p:cNvSpPr txBox="1"/>
          <p:nvPr/>
        </p:nvSpPr>
        <p:spPr>
          <a:xfrm>
            <a:off x="2878394" y="4092195"/>
            <a:ext cx="6130412" cy="1477328"/>
          </a:xfrm>
          <a:prstGeom prst="rect">
            <a:avLst/>
          </a:prstGeom>
          <a:noFill/>
        </p:spPr>
        <p:txBody>
          <a:bodyPr wrap="square">
            <a:spAutoFit/>
          </a:bodyPr>
          <a:lstStyle/>
          <a:p>
            <a:pPr algn="just" fontAlgn="base">
              <a:buFont typeface="+mj-lt"/>
              <a:buAutoNum type="arabicPeriod"/>
            </a:pPr>
            <a:r>
              <a:rPr lang="en-US" b="1" i="0" dirty="0" err="1">
                <a:solidFill>
                  <a:srgbClr val="000000"/>
                </a:solidFill>
                <a:effectLst/>
                <a:latin typeface="arial" panose="020B0604020202020204" pitchFamily="34" charset="0"/>
              </a:rPr>
              <a:t>NgFor</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ngFor</a:t>
            </a:r>
            <a:r>
              <a:rPr lang="en-US" b="1" i="0" dirty="0">
                <a:solidFill>
                  <a:srgbClr val="000000"/>
                </a:solidFill>
                <a:effectLst/>
                <a:latin typeface="arial" panose="020B0604020202020204" pitchFamily="34" charset="0"/>
              </a:rPr>
              <a:t>)</a:t>
            </a:r>
            <a:endParaRPr lang="en-US" b="0" i="0" dirty="0">
              <a:solidFill>
                <a:srgbClr val="3A3A3A"/>
              </a:solidFill>
              <a:effectLst/>
              <a:latin typeface="-apple-system"/>
            </a:endParaRPr>
          </a:p>
          <a:p>
            <a:pPr algn="l" fontAlgn="base">
              <a:buFont typeface="+mj-lt"/>
              <a:buAutoNum type="arabicPeriod"/>
            </a:pPr>
            <a:r>
              <a:rPr lang="en-US" b="1" i="0" dirty="0" err="1">
                <a:solidFill>
                  <a:srgbClr val="000000"/>
                </a:solidFill>
                <a:effectLst/>
                <a:latin typeface="arial" panose="020B0604020202020204" pitchFamily="34" charset="0"/>
              </a:rPr>
              <a:t>NgIf</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ngIf</a:t>
            </a:r>
            <a:r>
              <a:rPr lang="en-US" b="1" i="0" dirty="0">
                <a:solidFill>
                  <a:srgbClr val="000000"/>
                </a:solidFill>
                <a:effectLst/>
                <a:latin typeface="arial" panose="020B0604020202020204" pitchFamily="34" charset="0"/>
              </a:rPr>
              <a:t>)</a:t>
            </a:r>
            <a:endParaRPr lang="en-US" b="0" i="0" dirty="0">
              <a:solidFill>
                <a:srgbClr val="3A3A3A"/>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NgSwitch</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ngSwitch</a:t>
            </a:r>
            <a:r>
              <a:rPr lang="en-US" b="1" i="0" dirty="0">
                <a:solidFill>
                  <a:srgbClr val="000000"/>
                </a:solidFill>
                <a:effectLst/>
                <a:latin typeface="arial" panose="020B0604020202020204" pitchFamily="34" charset="0"/>
              </a:rPr>
              <a:t>)</a:t>
            </a:r>
            <a:endParaRPr lang="en-US" b="0" i="0" dirty="0">
              <a:solidFill>
                <a:srgbClr val="3A3A3A"/>
              </a:solidFill>
              <a:effectLst/>
              <a:latin typeface="-apple-system"/>
            </a:endParaRPr>
          </a:p>
          <a:p>
            <a:br>
              <a:rPr lang="en-US" b="0" i="0" dirty="0">
                <a:solidFill>
                  <a:srgbClr val="3A3A3A"/>
                </a:solidFill>
                <a:effectLst/>
                <a:latin typeface="-apple-system"/>
              </a:rPr>
            </a:br>
            <a:endParaRPr lang="en-IN" dirty="0"/>
          </a:p>
        </p:txBody>
      </p:sp>
    </p:spTree>
    <p:extLst>
      <p:ext uri="{BB962C8B-B14F-4D97-AF65-F5344CB8AC3E}">
        <p14:creationId xmlns:p14="http://schemas.microsoft.com/office/powerpoint/2010/main" val="40984459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Structural Directives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ngFor</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235974" y="1468399"/>
            <a:ext cx="11720052" cy="1280479"/>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Angular </a:t>
            </a:r>
            <a:r>
              <a:rPr lang="en-US" sz="2200" b="1" i="0" dirty="0" err="1">
                <a:solidFill>
                  <a:srgbClr val="111111"/>
                </a:solidFill>
                <a:effectLst/>
                <a:latin typeface="Work Sans" pitchFamily="2" charset="0"/>
              </a:rPr>
              <a:t>ngFor</a:t>
            </a:r>
            <a:r>
              <a:rPr lang="en-US" sz="2200" b="1" i="0" dirty="0">
                <a:solidFill>
                  <a:srgbClr val="111111"/>
                </a:solidFill>
                <a:effectLst/>
                <a:latin typeface="Work Sans" pitchFamily="2" charset="0"/>
              </a:rPr>
              <a:t> directive iterates over a collection of data like an array, list, </a:t>
            </a:r>
            <a:r>
              <a:rPr lang="en-US" sz="2200" b="1" i="0" dirty="0" err="1">
                <a:solidFill>
                  <a:srgbClr val="111111"/>
                </a:solidFill>
                <a:effectLst/>
                <a:latin typeface="Work Sans" pitchFamily="2" charset="0"/>
              </a:rPr>
              <a:t>etc</a:t>
            </a:r>
            <a:r>
              <a:rPr lang="en-US" sz="2200" b="0" i="0" dirty="0">
                <a:solidFill>
                  <a:srgbClr val="111111"/>
                </a:solidFill>
                <a:effectLst/>
                <a:latin typeface="Work Sans" pitchFamily="2" charset="0"/>
              </a:rPr>
              <a:t>, and creates an HTML element for each of the items from an HTML template. It helps us to build lists or tables to display tabular data in a nice way.</a:t>
            </a:r>
          </a:p>
        </p:txBody>
      </p:sp>
      <p:sp>
        <p:nvSpPr>
          <p:cNvPr id="5" name="TextBox 4">
            <a:extLst>
              <a:ext uri="{FF2B5EF4-FFF2-40B4-BE49-F238E27FC236}">
                <a16:creationId xmlns:a16="http://schemas.microsoft.com/office/drawing/2014/main" id="{C294A9EF-A24C-B9CD-FF63-7918FA836D3E}"/>
              </a:ext>
            </a:extLst>
          </p:cNvPr>
          <p:cNvSpPr txBox="1"/>
          <p:nvPr/>
        </p:nvSpPr>
        <p:spPr>
          <a:xfrm>
            <a:off x="3163529" y="3322541"/>
            <a:ext cx="6130412"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8080"/>
                </a:solidFill>
                <a:effectLst/>
                <a:latin typeface="inherit"/>
              </a:rPr>
              <a:t>element </a:t>
            </a:r>
            <a:r>
              <a:rPr lang="en-US" b="0" i="0" dirty="0" err="1">
                <a:solidFill>
                  <a:srgbClr val="000000"/>
                </a:solidFill>
                <a:effectLst/>
                <a:latin typeface="inherit"/>
              </a:rPr>
              <a:t>ngFor</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let</a:t>
            </a:r>
            <a:r>
              <a:rPr lang="en-US" b="0" i="0" dirty="0">
                <a:solidFill>
                  <a:srgbClr val="006FE0"/>
                </a:solidFill>
                <a:effectLst/>
                <a:latin typeface="inherit"/>
              </a:rPr>
              <a:t> &lt;</a:t>
            </a:r>
            <a:r>
              <a:rPr lang="en-US" b="0" i="0" dirty="0">
                <a:solidFill>
                  <a:srgbClr val="000000"/>
                </a:solidFill>
                <a:effectLst/>
                <a:latin typeface="inherit"/>
              </a:rPr>
              <a:t>item</a:t>
            </a:r>
            <a:r>
              <a:rPr lang="en-US" b="0" i="0" dirty="0">
                <a:solidFill>
                  <a:srgbClr val="006FE0"/>
                </a:solidFill>
                <a:effectLst/>
                <a:latin typeface="inherit"/>
              </a:rPr>
              <a:t>&gt; </a:t>
            </a:r>
            <a:r>
              <a:rPr lang="en-US" b="0" i="0" dirty="0">
                <a:solidFill>
                  <a:srgbClr val="000000"/>
                </a:solidFill>
                <a:effectLst/>
                <a:latin typeface="inherit"/>
              </a:rPr>
              <a:t>of</a:t>
            </a:r>
            <a:r>
              <a:rPr lang="en-US" b="0" i="0" dirty="0">
                <a:solidFill>
                  <a:srgbClr val="006FE0"/>
                </a:solidFill>
                <a:effectLst/>
                <a:latin typeface="inherit"/>
              </a:rPr>
              <a:t> &lt;</a:t>
            </a:r>
            <a:r>
              <a:rPr lang="en-US" b="0" i="0" dirty="0">
                <a:solidFill>
                  <a:srgbClr val="000000"/>
                </a:solidFill>
                <a:effectLst/>
                <a:latin typeface="inherit"/>
              </a:rPr>
              <a:t>items</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element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7" name="TextBox 6">
            <a:extLst>
              <a:ext uri="{FF2B5EF4-FFF2-40B4-BE49-F238E27FC236}">
                <a16:creationId xmlns:a16="http://schemas.microsoft.com/office/drawing/2014/main" id="{707971E2-0B3F-7DAF-FB31-590659EA1D52}"/>
              </a:ext>
            </a:extLst>
          </p:cNvPr>
          <p:cNvSpPr txBox="1"/>
          <p:nvPr/>
        </p:nvSpPr>
        <p:spPr>
          <a:xfrm>
            <a:off x="3163529" y="4737904"/>
            <a:ext cx="6698226" cy="1477328"/>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err="1">
                <a:solidFill>
                  <a:srgbClr val="000000"/>
                </a:solidFill>
                <a:effectLst/>
                <a:latin typeface="inherit"/>
              </a:rPr>
              <a:t>ul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li</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movie of movies"</a:t>
            </a:r>
            <a:r>
              <a:rPr lang="en-IN" b="0" i="0" dirty="0">
                <a:solidFill>
                  <a:srgbClr val="006FE0"/>
                </a:solidFill>
                <a:effectLst/>
                <a:latin typeface="inherit"/>
              </a:rPr>
              <a:t>&gt;		movies is an array</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title</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director</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li</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ul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3736290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Structural Directives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ngFor</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235974" y="1468399"/>
            <a:ext cx="11720052" cy="3921202"/>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err="1">
                <a:solidFill>
                  <a:srgbClr val="111111"/>
                </a:solidFill>
                <a:effectLst/>
                <a:latin typeface="Work Sans" pitchFamily="2" charset="0"/>
              </a:rPr>
              <a:t>ngFor</a:t>
            </a:r>
            <a:r>
              <a:rPr lang="en-US" sz="2200" b="0" i="0" dirty="0">
                <a:solidFill>
                  <a:srgbClr val="111111"/>
                </a:solidFill>
                <a:effectLst/>
                <a:latin typeface="Work Sans" pitchFamily="2" charset="0"/>
              </a:rPr>
              <a:t> exposes several values, which help us to fine-tune display. We assign these values to the local variable and use it in our template</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b="0" i="0" dirty="0">
                <a:solidFill>
                  <a:srgbClr val="C00000"/>
                </a:solidFill>
                <a:effectLst/>
                <a:latin typeface="Work Sans" pitchFamily="2" charset="0"/>
              </a:rPr>
              <a:t>index: number</a:t>
            </a:r>
            <a:r>
              <a:rPr lang="en-US" sz="2200" b="0" i="0" dirty="0">
                <a:solidFill>
                  <a:srgbClr val="111111"/>
                </a:solidFill>
                <a:effectLst/>
                <a:latin typeface="Work Sans" pitchFamily="2" charset="0"/>
              </a:rPr>
              <a:t>: The zero-based index of the current element in the collection.</a:t>
            </a:r>
          </a:p>
          <a:p>
            <a:pPr marL="342900" indent="-342900">
              <a:buFont typeface="Arial" panose="020B0604020202020204" pitchFamily="34" charset="0"/>
              <a:buChar char="•"/>
              <a:defRPr/>
            </a:pPr>
            <a:r>
              <a:rPr lang="en-US" sz="2200" b="0" i="0" dirty="0">
                <a:solidFill>
                  <a:srgbClr val="C00000"/>
                </a:solidFill>
                <a:effectLst/>
                <a:latin typeface="Work Sans" pitchFamily="2" charset="0"/>
              </a:rPr>
              <a:t>count: number</a:t>
            </a:r>
            <a:r>
              <a:rPr lang="en-US" sz="2200" b="0" i="0" dirty="0">
                <a:solidFill>
                  <a:srgbClr val="111111"/>
                </a:solidFill>
                <a:effectLst/>
                <a:latin typeface="Work Sans" pitchFamily="2" charset="0"/>
              </a:rPr>
              <a:t>: The total no of items in the collection</a:t>
            </a:r>
          </a:p>
          <a:p>
            <a:pPr marL="342900" indent="-342900">
              <a:buFont typeface="Arial" panose="020B0604020202020204" pitchFamily="34" charset="0"/>
              <a:buChar char="•"/>
              <a:defRPr/>
            </a:pPr>
            <a:r>
              <a:rPr lang="en-US" sz="2200" b="0" i="0" dirty="0">
                <a:solidFill>
                  <a:srgbClr val="C00000"/>
                </a:solidFill>
                <a:effectLst/>
                <a:latin typeface="Work Sans" pitchFamily="2" charset="0"/>
              </a:rPr>
              <a:t>first: </a:t>
            </a:r>
            <a:r>
              <a:rPr lang="en-US" sz="2200" b="0" i="0" dirty="0" err="1">
                <a:solidFill>
                  <a:srgbClr val="C00000"/>
                </a:solidFill>
                <a:effectLst/>
                <a:latin typeface="Work Sans" pitchFamily="2" charset="0"/>
              </a:rPr>
              <a:t>boolean</a:t>
            </a:r>
            <a:r>
              <a:rPr lang="en-US" sz="2200" b="0" i="0" dirty="0">
                <a:solidFill>
                  <a:srgbClr val="111111"/>
                </a:solidFill>
                <a:effectLst/>
                <a:latin typeface="Work Sans" pitchFamily="2" charset="0"/>
              </a:rPr>
              <a:t>: True when the item is the first item in the collection.</a:t>
            </a:r>
          </a:p>
          <a:p>
            <a:pPr marL="342900" indent="-342900">
              <a:buFont typeface="Arial" panose="020B0604020202020204" pitchFamily="34" charset="0"/>
              <a:buChar char="•"/>
              <a:defRPr/>
            </a:pPr>
            <a:r>
              <a:rPr lang="en-US" sz="2200" b="0" i="0" dirty="0">
                <a:solidFill>
                  <a:srgbClr val="C00000"/>
                </a:solidFill>
                <a:effectLst/>
                <a:latin typeface="Work Sans" pitchFamily="2" charset="0"/>
              </a:rPr>
              <a:t>last: </a:t>
            </a:r>
            <a:r>
              <a:rPr lang="en-US" sz="2200" b="0" i="0" dirty="0" err="1">
                <a:solidFill>
                  <a:srgbClr val="C00000"/>
                </a:solidFill>
                <a:effectLst/>
                <a:latin typeface="Work Sans" pitchFamily="2" charset="0"/>
              </a:rPr>
              <a:t>boolean</a:t>
            </a:r>
            <a:r>
              <a:rPr lang="en-US" sz="2200" b="0" i="0" dirty="0">
                <a:solidFill>
                  <a:srgbClr val="C00000"/>
                </a:solidFill>
                <a:effectLst/>
                <a:latin typeface="Work Sans" pitchFamily="2" charset="0"/>
              </a:rPr>
              <a:t>:</a:t>
            </a:r>
            <a:r>
              <a:rPr lang="en-US" sz="2200" b="0" i="0" dirty="0">
                <a:solidFill>
                  <a:srgbClr val="111111"/>
                </a:solidFill>
                <a:effectLst/>
                <a:latin typeface="Work Sans" pitchFamily="2" charset="0"/>
              </a:rPr>
              <a:t> Is set to True, when the item is the last item in the collection.</a:t>
            </a:r>
          </a:p>
          <a:p>
            <a:pPr marL="342900" indent="-342900">
              <a:buFont typeface="Arial" panose="020B0604020202020204" pitchFamily="34" charset="0"/>
              <a:buChar char="•"/>
              <a:defRPr/>
            </a:pPr>
            <a:r>
              <a:rPr lang="en-US" sz="2200" b="0" i="0" dirty="0">
                <a:solidFill>
                  <a:srgbClr val="C00000"/>
                </a:solidFill>
                <a:effectLst/>
                <a:latin typeface="Work Sans" pitchFamily="2" charset="0"/>
              </a:rPr>
              <a:t>even: </a:t>
            </a:r>
            <a:r>
              <a:rPr lang="en-US" sz="2200" b="0" i="0" dirty="0" err="1">
                <a:solidFill>
                  <a:srgbClr val="C00000"/>
                </a:solidFill>
                <a:effectLst/>
                <a:latin typeface="Work Sans" pitchFamily="2" charset="0"/>
              </a:rPr>
              <a:t>boolean</a:t>
            </a:r>
            <a:r>
              <a:rPr lang="en-US" sz="2200" b="0" i="0" dirty="0">
                <a:solidFill>
                  <a:srgbClr val="111111"/>
                </a:solidFill>
                <a:effectLst/>
                <a:latin typeface="Work Sans" pitchFamily="2" charset="0"/>
              </a:rPr>
              <a:t>: True when the item has an even index in the collection.</a:t>
            </a:r>
          </a:p>
          <a:p>
            <a:pPr marL="342900" indent="-342900">
              <a:buFont typeface="Arial" panose="020B0604020202020204" pitchFamily="34" charset="0"/>
              <a:buChar char="•"/>
              <a:defRPr/>
            </a:pPr>
            <a:r>
              <a:rPr lang="en-US" sz="2200" b="0" i="0" dirty="0">
                <a:solidFill>
                  <a:srgbClr val="C00000"/>
                </a:solidFill>
                <a:effectLst/>
                <a:latin typeface="Work Sans" pitchFamily="2" charset="0"/>
              </a:rPr>
              <a:t>odd: </a:t>
            </a:r>
            <a:r>
              <a:rPr lang="en-US" sz="2200" b="0" i="0" dirty="0" err="1">
                <a:solidFill>
                  <a:srgbClr val="C00000"/>
                </a:solidFill>
                <a:effectLst/>
                <a:latin typeface="Work Sans" pitchFamily="2" charset="0"/>
              </a:rPr>
              <a:t>boolean</a:t>
            </a:r>
            <a:r>
              <a:rPr lang="en-US" sz="2200" b="0" i="0" dirty="0">
                <a:solidFill>
                  <a:srgbClr val="111111"/>
                </a:solidFill>
                <a:effectLst/>
                <a:latin typeface="Work Sans" pitchFamily="2" charset="0"/>
              </a:rPr>
              <a:t>: is set to True when the item has an odd index in the collection.</a:t>
            </a:r>
          </a:p>
        </p:txBody>
      </p:sp>
    </p:spTree>
    <p:extLst>
      <p:ext uri="{BB962C8B-B14F-4D97-AF65-F5344CB8AC3E}">
        <p14:creationId xmlns:p14="http://schemas.microsoft.com/office/powerpoint/2010/main" val="341244558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Track By</a:t>
            </a:r>
          </a:p>
        </p:txBody>
      </p:sp>
      <p:sp>
        <p:nvSpPr>
          <p:cNvPr id="23" name="TextBox 22">
            <a:extLst>
              <a:ext uri="{FF2B5EF4-FFF2-40B4-BE49-F238E27FC236}">
                <a16:creationId xmlns:a16="http://schemas.microsoft.com/office/drawing/2014/main" id="{C3338280-FCE9-4AA0-9D3E-77628740ED92}"/>
              </a:ext>
            </a:extLst>
          </p:cNvPr>
          <p:cNvSpPr txBox="1"/>
          <p:nvPr/>
        </p:nvSpPr>
        <p:spPr>
          <a:xfrm>
            <a:off x="304800" y="1271753"/>
            <a:ext cx="11720052" cy="3481081"/>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Track By clause allows you to specify your </a:t>
            </a:r>
            <a:r>
              <a:rPr lang="en-US" sz="2200" b="0" i="0" dirty="0">
                <a:solidFill>
                  <a:srgbClr val="FF0000"/>
                </a:solidFill>
                <a:effectLst/>
                <a:latin typeface="Work Sans" pitchFamily="2" charset="0"/>
              </a:rPr>
              <a:t>own key to identify objects</a:t>
            </a:r>
            <a:r>
              <a:rPr lang="en-US" sz="2200" b="0" i="0" dirty="0">
                <a:solidFill>
                  <a:srgbClr val="111111"/>
                </a:solidFill>
                <a:effectLst/>
                <a:latin typeface="Work Sans" pitchFamily="2" charset="0"/>
              </a:rPr>
              <a:t>.</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Angular uses the object identity to compare the elements in the collection to the DOM nodes. Hence when you add an item or remove an item, the Angular will track it and update only the modified items in the DOM. It does not render the entire list</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We should always specify the primary key or unique key as the </a:t>
            </a:r>
            <a:r>
              <a:rPr lang="en-US" sz="2200" b="0" i="0" dirty="0" err="1">
                <a:solidFill>
                  <a:srgbClr val="111111"/>
                </a:solidFill>
                <a:effectLst/>
                <a:latin typeface="Work Sans" pitchFamily="2" charset="0"/>
              </a:rPr>
              <a:t>trackBy</a:t>
            </a:r>
            <a:r>
              <a:rPr lang="en-US" sz="2200" b="0" i="0" dirty="0">
                <a:solidFill>
                  <a:srgbClr val="111111"/>
                </a:solidFill>
                <a:effectLst/>
                <a:latin typeface="Work Sans" pitchFamily="2" charset="0"/>
              </a:rPr>
              <a:t> clause.</a:t>
            </a:r>
          </a:p>
        </p:txBody>
      </p:sp>
      <p:sp>
        <p:nvSpPr>
          <p:cNvPr id="3" name="TextBox 2">
            <a:extLst>
              <a:ext uri="{FF2B5EF4-FFF2-40B4-BE49-F238E27FC236}">
                <a16:creationId xmlns:a16="http://schemas.microsoft.com/office/drawing/2014/main" id="{25710A5A-56AB-337A-249D-F9FA29BA516A}"/>
              </a:ext>
            </a:extLst>
          </p:cNvPr>
          <p:cNvSpPr txBox="1"/>
          <p:nvPr/>
        </p:nvSpPr>
        <p:spPr>
          <a:xfrm>
            <a:off x="1639529" y="5129851"/>
            <a:ext cx="8133736" cy="369332"/>
          </a:xfrm>
          <a:prstGeom prst="rect">
            <a:avLst/>
          </a:prstGeom>
          <a:noFill/>
        </p:spPr>
        <p:txBody>
          <a:bodyPr wrap="square">
            <a:spAutoFit/>
          </a:bodyPr>
          <a:lstStyle/>
          <a:p>
            <a:r>
              <a:rPr lang="en-US" b="0" i="0" dirty="0">
                <a:solidFill>
                  <a:srgbClr val="006FE0"/>
                </a:solidFill>
                <a:effectLst/>
                <a:latin typeface="Verdana" panose="020B0604030504040204" pitchFamily="34" charset="0"/>
              </a:rPr>
              <a:t>&lt;</a:t>
            </a:r>
            <a:r>
              <a:rPr lang="en-US" b="0" i="0" dirty="0">
                <a:solidFill>
                  <a:srgbClr val="000000"/>
                </a:solidFill>
                <a:effectLst/>
                <a:latin typeface="Verdana" panose="020B0604030504040204" pitchFamily="34" charset="0"/>
              </a:rPr>
              <a:t>tr</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ngFor</a:t>
            </a:r>
            <a:r>
              <a:rPr lang="en-US" b="0" i="0" dirty="0">
                <a:solidFill>
                  <a:srgbClr val="000000"/>
                </a:solidFill>
                <a:effectLst/>
                <a:latin typeface="Verdana" panose="020B0604030504040204" pitchFamily="34" charset="0"/>
              </a:rPr>
              <a:t>=</a:t>
            </a:r>
            <a:r>
              <a:rPr lang="en-US" b="0" i="0" dirty="0">
                <a:solidFill>
                  <a:srgbClr val="DD1144"/>
                </a:solidFill>
                <a:effectLst/>
                <a:latin typeface="Verdana" panose="020B0604030504040204" pitchFamily="34" charset="0"/>
              </a:rPr>
              <a:t>"let movie of movies; </a:t>
            </a:r>
            <a:r>
              <a:rPr lang="en-US" b="0" i="0" dirty="0" err="1">
                <a:solidFill>
                  <a:srgbClr val="DD1144"/>
                </a:solidFill>
                <a:effectLst/>
                <a:latin typeface="Verdana" panose="020B0604030504040204" pitchFamily="34" charset="0"/>
              </a:rPr>
              <a:t>trackBy:trackByFn</a:t>
            </a:r>
            <a:r>
              <a:rPr lang="en-US" b="0" i="0" dirty="0">
                <a:solidFill>
                  <a:srgbClr val="DD1144"/>
                </a:solidFill>
                <a:effectLst/>
                <a:latin typeface="Verdana" panose="020B0604030504040204" pitchFamily="34" charset="0"/>
              </a:rPr>
              <a:t>;"</a:t>
            </a:r>
            <a:r>
              <a:rPr lang="en-US" b="0" i="0" dirty="0">
                <a:solidFill>
                  <a:srgbClr val="006FE0"/>
                </a:solidFill>
                <a:effectLst/>
                <a:latin typeface="Verdana" panose="020B0604030504040204" pitchFamily="34" charset="0"/>
              </a:rPr>
              <a:t>&gt;</a:t>
            </a:r>
            <a:endParaRPr lang="en-IN" dirty="0"/>
          </a:p>
        </p:txBody>
      </p:sp>
      <p:sp>
        <p:nvSpPr>
          <p:cNvPr id="5" name="TextBox 4">
            <a:extLst>
              <a:ext uri="{FF2B5EF4-FFF2-40B4-BE49-F238E27FC236}">
                <a16:creationId xmlns:a16="http://schemas.microsoft.com/office/drawing/2014/main" id="{69E713F1-0C4D-9791-3B88-11715D5FDCF2}"/>
              </a:ext>
            </a:extLst>
          </p:cNvPr>
          <p:cNvSpPr txBox="1"/>
          <p:nvPr/>
        </p:nvSpPr>
        <p:spPr>
          <a:xfrm>
            <a:off x="1639529" y="5697003"/>
            <a:ext cx="6130412" cy="923330"/>
          </a:xfrm>
          <a:prstGeom prst="rect">
            <a:avLst/>
          </a:prstGeom>
          <a:noFill/>
        </p:spPr>
        <p:txBody>
          <a:bodyPr wrap="square">
            <a:spAutoFit/>
          </a:bodyPr>
          <a:lstStyle/>
          <a:p>
            <a:pPr algn="l" fontAlgn="base"/>
            <a:r>
              <a:rPr lang="en-US" b="0" i="0" dirty="0">
                <a:solidFill>
                  <a:srgbClr val="006FE0"/>
                </a:solidFill>
                <a:effectLst/>
                <a:latin typeface="inherit"/>
              </a:rPr>
              <a:t> </a:t>
            </a:r>
            <a:r>
              <a:rPr lang="en-US" b="0" i="0" dirty="0" err="1">
                <a:solidFill>
                  <a:srgbClr val="008080"/>
                </a:solidFill>
                <a:effectLst/>
                <a:latin typeface="inherit"/>
              </a:rPr>
              <a:t>trackByFn</a:t>
            </a:r>
            <a:r>
              <a:rPr lang="en-US" b="0" i="0" dirty="0">
                <a:solidFill>
                  <a:srgbClr val="333333"/>
                </a:solidFill>
                <a:effectLst/>
                <a:latin typeface="inherit"/>
              </a:rPr>
              <a:t>(</a:t>
            </a:r>
            <a:r>
              <a:rPr lang="en-US" b="0" i="0" dirty="0">
                <a:solidFill>
                  <a:srgbClr val="000000"/>
                </a:solidFill>
                <a:effectLst/>
                <a:latin typeface="inherit"/>
              </a:rPr>
              <a:t>index</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item</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0" i="0" dirty="0" err="1">
                <a:solidFill>
                  <a:srgbClr val="000000"/>
                </a:solidFill>
                <a:effectLst/>
                <a:latin typeface="inherit"/>
              </a:rPr>
              <a:t>item</a:t>
            </a:r>
            <a:r>
              <a:rPr lang="en-US" b="0" i="0" dirty="0" err="1">
                <a:solidFill>
                  <a:srgbClr val="333333"/>
                </a:solidFill>
                <a:effectLst/>
                <a:latin typeface="inherit"/>
              </a:rPr>
              <a:t>.</a:t>
            </a:r>
            <a:r>
              <a:rPr lang="en-US" b="0" i="0" dirty="0" err="1">
                <a:solidFill>
                  <a:srgbClr val="000000"/>
                </a:solidFill>
                <a:effectLst/>
                <a:latin typeface="inherit"/>
              </a:rPr>
              <a:t>title</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541977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Structural Directives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ngSwitch</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235974" y="1468399"/>
            <a:ext cx="11720052" cy="1280479"/>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The </a:t>
            </a:r>
            <a:r>
              <a:rPr lang="en-US" sz="2200" b="0" i="0" dirty="0" err="1">
                <a:solidFill>
                  <a:srgbClr val="111111"/>
                </a:solidFill>
                <a:effectLst/>
                <a:latin typeface="Work Sans" pitchFamily="2" charset="0"/>
              </a:rPr>
              <a:t>ngSwitch</a:t>
            </a:r>
            <a:r>
              <a:rPr lang="en-US" sz="2200" b="0" i="0" dirty="0">
                <a:solidFill>
                  <a:srgbClr val="111111"/>
                </a:solidFill>
                <a:effectLst/>
                <a:latin typeface="Work Sans" pitchFamily="2" charset="0"/>
              </a:rPr>
              <a:t> directive lets you </a:t>
            </a:r>
            <a:r>
              <a:rPr lang="en-US" sz="2200" b="1" i="0" dirty="0">
                <a:solidFill>
                  <a:srgbClr val="111111"/>
                </a:solidFill>
                <a:effectLst/>
                <a:latin typeface="Work Sans" pitchFamily="2" charset="0"/>
              </a:rPr>
              <a:t>add/remove HTML elements depending on a match expression. </a:t>
            </a:r>
            <a:r>
              <a:rPr lang="en-US" sz="2200" b="0" i="0" dirty="0" err="1">
                <a:solidFill>
                  <a:srgbClr val="111111"/>
                </a:solidFill>
                <a:effectLst/>
                <a:latin typeface="Work Sans" pitchFamily="2" charset="0"/>
              </a:rPr>
              <a:t>ngSwitch</a:t>
            </a:r>
            <a:r>
              <a:rPr lang="en-US" sz="2200" b="0" i="0" dirty="0">
                <a:solidFill>
                  <a:srgbClr val="111111"/>
                </a:solidFill>
                <a:effectLst/>
                <a:latin typeface="Work Sans" pitchFamily="2" charset="0"/>
              </a:rPr>
              <a:t> directive used along with </a:t>
            </a:r>
            <a:r>
              <a:rPr lang="en-US" sz="2200" b="0" i="0" dirty="0" err="1">
                <a:solidFill>
                  <a:srgbClr val="111111"/>
                </a:solidFill>
                <a:effectLst/>
                <a:latin typeface="Work Sans" pitchFamily="2" charset="0"/>
              </a:rPr>
              <a:t>ngSwitchCase</a:t>
            </a:r>
            <a:r>
              <a:rPr lang="en-US" sz="2200" b="0" i="0" dirty="0">
                <a:solidFill>
                  <a:srgbClr val="111111"/>
                </a:solidFill>
                <a:effectLst/>
                <a:latin typeface="Work Sans" pitchFamily="2" charset="0"/>
              </a:rPr>
              <a:t> and </a:t>
            </a:r>
            <a:r>
              <a:rPr lang="en-US" sz="2200" b="0" i="0" dirty="0" err="1">
                <a:solidFill>
                  <a:srgbClr val="111111"/>
                </a:solidFill>
                <a:effectLst/>
                <a:latin typeface="Work Sans" pitchFamily="2" charset="0"/>
              </a:rPr>
              <a:t>ngSwitchDefault</a:t>
            </a:r>
            <a:endParaRPr lang="en-US" sz="2200" b="0" i="0" dirty="0">
              <a:solidFill>
                <a:srgbClr val="111111"/>
              </a:solidFill>
              <a:effectLst/>
              <a:latin typeface="Work Sans" pitchFamily="2" charset="0"/>
            </a:endParaRPr>
          </a:p>
        </p:txBody>
      </p:sp>
      <p:sp>
        <p:nvSpPr>
          <p:cNvPr id="5" name="TextBox 4">
            <a:extLst>
              <a:ext uri="{FF2B5EF4-FFF2-40B4-BE49-F238E27FC236}">
                <a16:creationId xmlns:a16="http://schemas.microsoft.com/office/drawing/2014/main" id="{C294A9EF-A24C-B9CD-FF63-7918FA836D3E}"/>
              </a:ext>
            </a:extLst>
          </p:cNvPr>
          <p:cNvSpPr txBox="1"/>
          <p:nvPr/>
        </p:nvSpPr>
        <p:spPr>
          <a:xfrm>
            <a:off x="3163529" y="3322541"/>
            <a:ext cx="6130412" cy="2308324"/>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div</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ngSwitch</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num</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div</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ngSwitchCase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"'1'"</a:t>
            </a:r>
            <a:r>
              <a:rPr lang="en-IN" b="0" i="0" dirty="0">
                <a:solidFill>
                  <a:srgbClr val="006FE0"/>
                </a:solidFill>
                <a:effectLst/>
                <a:latin typeface="inherit"/>
              </a:rPr>
              <a:t>&gt;</a:t>
            </a:r>
            <a:r>
              <a:rPr lang="en-IN" b="0" i="0" dirty="0">
                <a:solidFill>
                  <a:srgbClr val="000000"/>
                </a:solidFill>
                <a:effectLst/>
                <a:latin typeface="inherit"/>
              </a:rPr>
              <a:t>One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div</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div</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ngSwitchCase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"'2'"</a:t>
            </a:r>
            <a:r>
              <a:rPr lang="en-IN" b="0" i="0" dirty="0">
                <a:solidFill>
                  <a:srgbClr val="006FE0"/>
                </a:solidFill>
                <a:effectLst/>
                <a:latin typeface="inherit"/>
              </a:rPr>
              <a:t>&gt;</a:t>
            </a:r>
            <a:r>
              <a:rPr lang="en-IN" b="0" i="0" dirty="0">
                <a:solidFill>
                  <a:srgbClr val="000000"/>
                </a:solidFill>
                <a:effectLst/>
                <a:latin typeface="inherit"/>
              </a:rPr>
              <a:t>Two</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div</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div</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ngSwitchCase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"'3'"</a:t>
            </a:r>
            <a:r>
              <a:rPr lang="en-IN" b="0" i="0" dirty="0">
                <a:solidFill>
                  <a:srgbClr val="006FE0"/>
                </a:solidFill>
                <a:effectLst/>
                <a:latin typeface="inherit"/>
              </a:rPr>
              <a:t>&gt;</a:t>
            </a:r>
            <a:r>
              <a:rPr lang="en-IN" b="0" i="0" dirty="0">
                <a:solidFill>
                  <a:srgbClr val="000000"/>
                </a:solidFill>
                <a:effectLst/>
                <a:latin typeface="inherit"/>
              </a:rPr>
              <a:t>Three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div</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div</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ngSwitchCase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"'4'"</a:t>
            </a:r>
            <a:r>
              <a:rPr lang="en-IN" b="0" i="0" dirty="0">
                <a:solidFill>
                  <a:srgbClr val="006FE0"/>
                </a:solidFill>
                <a:effectLst/>
                <a:latin typeface="inherit"/>
              </a:rPr>
              <a:t>&gt;</a:t>
            </a:r>
            <a:r>
              <a:rPr lang="en-IN" b="0" i="0" dirty="0">
                <a:solidFill>
                  <a:srgbClr val="000000"/>
                </a:solidFill>
                <a:effectLst/>
                <a:latin typeface="inherit"/>
              </a:rPr>
              <a:t>Four</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div</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div</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ngSwitchCase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"'5'"</a:t>
            </a:r>
            <a:r>
              <a:rPr lang="en-IN" b="0" i="0" dirty="0">
                <a:solidFill>
                  <a:srgbClr val="006FE0"/>
                </a:solidFill>
                <a:effectLst/>
                <a:latin typeface="inherit"/>
              </a:rPr>
              <a:t>&gt;</a:t>
            </a:r>
            <a:r>
              <a:rPr lang="en-IN" b="0" i="0" dirty="0">
                <a:solidFill>
                  <a:srgbClr val="000000"/>
                </a:solidFill>
                <a:effectLst/>
                <a:latin typeface="inherit"/>
              </a:rPr>
              <a:t>Five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div</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div</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ngSwitchDefault</a:t>
            </a:r>
            <a:r>
              <a:rPr lang="en-IN" b="0" i="0" dirty="0">
                <a:solidFill>
                  <a:srgbClr val="006FE0"/>
                </a:solidFill>
                <a:effectLst/>
                <a:latin typeface="inherit"/>
              </a:rPr>
              <a:t>&gt;</a:t>
            </a:r>
            <a:r>
              <a:rPr lang="en-IN" b="1" i="0" dirty="0">
                <a:solidFill>
                  <a:srgbClr val="000000"/>
                </a:solidFill>
                <a:effectLst/>
                <a:latin typeface="inherit"/>
              </a:rPr>
              <a:t>This</a:t>
            </a:r>
            <a:r>
              <a:rPr lang="en-IN" b="0" i="0" dirty="0">
                <a:solidFill>
                  <a:srgbClr val="006FE0"/>
                </a:solidFill>
                <a:effectLst/>
                <a:latin typeface="inherit"/>
              </a:rPr>
              <a:t> </a:t>
            </a:r>
            <a:r>
              <a:rPr lang="en-IN" b="1" i="0" dirty="0">
                <a:solidFill>
                  <a:srgbClr val="000000"/>
                </a:solidFill>
                <a:effectLst/>
                <a:latin typeface="inherit"/>
              </a:rPr>
              <a:t>is</a:t>
            </a:r>
            <a:r>
              <a:rPr lang="en-IN" b="0" i="0" dirty="0">
                <a:solidFill>
                  <a:srgbClr val="006FE0"/>
                </a:solidFill>
                <a:effectLst/>
                <a:latin typeface="inherit"/>
              </a:rPr>
              <a:t> </a:t>
            </a:r>
            <a:r>
              <a:rPr lang="en-IN" b="1" i="0" dirty="0">
                <a:solidFill>
                  <a:srgbClr val="000000"/>
                </a:solidFill>
                <a:effectLst/>
                <a:latin typeface="inherit"/>
              </a:rPr>
              <a:t>Default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div</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div</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742778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BD1357-0922-0556-5315-42A9CEB9E717}"/>
              </a:ext>
            </a:extLst>
          </p:cNvPr>
          <p:cNvSpPr txBox="1"/>
          <p:nvPr/>
        </p:nvSpPr>
        <p:spPr>
          <a:xfrm>
            <a:off x="133588" y="521143"/>
            <a:ext cx="11924823" cy="3477875"/>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r>
              <a:rPr lang="en-US" sz="2000" b="1" dirty="0"/>
              <a:t>Template:</a:t>
            </a:r>
            <a:r>
              <a:rPr lang="en-US" sz="2000" dirty="0"/>
              <a:t> This is the HTML markup that defines the structure of the component's view. It contains the layout, structure, and data bindings using Angular directives and interpolation.</a:t>
            </a:r>
          </a:p>
          <a:p>
            <a:endParaRPr lang="en-US" sz="2000" dirty="0"/>
          </a:p>
          <a:p>
            <a:r>
              <a:rPr lang="en-US" sz="2000" b="1" dirty="0"/>
              <a:t>Class (Component Class):</a:t>
            </a:r>
            <a:r>
              <a:rPr lang="en-US" sz="2000" dirty="0"/>
              <a:t> The class is written in TypeScript and contains the logic, properties, and methods that define the behavior of the component. It interacts with the template, handles user events, manipulates data, and performs other functionalities.</a:t>
            </a:r>
          </a:p>
          <a:p>
            <a:endParaRPr lang="en-US" sz="2000" dirty="0"/>
          </a:p>
          <a:p>
            <a:r>
              <a:rPr lang="en-US" sz="2000" b="1" dirty="0"/>
              <a:t>Metadata:</a:t>
            </a:r>
            <a:r>
              <a:rPr lang="en-US" sz="2000" dirty="0"/>
              <a:t> The metadata is defined using a decorator, typically @Component, which provides configuration options for the component. It includes information like the selector (the component's HTML tag), template or </a:t>
            </a:r>
            <a:r>
              <a:rPr lang="en-US" sz="2000" dirty="0" err="1"/>
              <a:t>templateUrl</a:t>
            </a:r>
            <a:r>
              <a:rPr lang="en-US" sz="2000" dirty="0"/>
              <a:t> (path to the HTML file), styles or </a:t>
            </a:r>
            <a:r>
              <a:rPr lang="en-US" sz="2000" dirty="0" err="1"/>
              <a:t>styleUrls</a:t>
            </a:r>
            <a:r>
              <a:rPr lang="en-US" sz="2000" dirty="0"/>
              <a:t> (CSS styles), and other settings.</a:t>
            </a:r>
            <a:endParaRPr lang="en-IN" sz="2000" dirty="0"/>
          </a:p>
        </p:txBody>
      </p:sp>
    </p:spTree>
    <p:extLst>
      <p:ext uri="{BB962C8B-B14F-4D97-AF65-F5344CB8AC3E}">
        <p14:creationId xmlns:p14="http://schemas.microsoft.com/office/powerpoint/2010/main" val="426331979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53961" y="139344"/>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Structural Directives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ngSwitch</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353961" y="938649"/>
            <a:ext cx="11720052" cy="5681684"/>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You must place </a:t>
            </a:r>
            <a:r>
              <a:rPr lang="en-US" sz="2200" b="0" i="0" dirty="0" err="1">
                <a:solidFill>
                  <a:srgbClr val="111111"/>
                </a:solidFill>
                <a:effectLst/>
                <a:latin typeface="Work Sans" pitchFamily="2" charset="0"/>
              </a:rPr>
              <a:t>ngSwitchCase</a:t>
            </a:r>
            <a:r>
              <a:rPr lang="en-US" sz="2200" b="0" i="0" dirty="0">
                <a:solidFill>
                  <a:srgbClr val="111111"/>
                </a:solidFill>
                <a:effectLst/>
                <a:latin typeface="Work Sans" pitchFamily="2" charset="0"/>
              </a:rPr>
              <a:t> &amp; </a:t>
            </a:r>
            <a:r>
              <a:rPr lang="en-US" sz="2200" b="0" i="0" dirty="0" err="1">
                <a:solidFill>
                  <a:srgbClr val="111111"/>
                </a:solidFill>
                <a:effectLst/>
                <a:latin typeface="Work Sans" pitchFamily="2" charset="0"/>
              </a:rPr>
              <a:t>ngSwitchDefault</a:t>
            </a:r>
            <a:r>
              <a:rPr lang="en-US" sz="2200" b="0" i="0" dirty="0">
                <a:solidFill>
                  <a:srgbClr val="111111"/>
                </a:solidFill>
                <a:effectLst/>
                <a:latin typeface="Work Sans" pitchFamily="2" charset="0"/>
              </a:rPr>
              <a:t> inside the </a:t>
            </a:r>
            <a:r>
              <a:rPr lang="en-US" sz="2200" b="0" i="0" dirty="0" err="1">
                <a:solidFill>
                  <a:srgbClr val="111111"/>
                </a:solidFill>
                <a:effectLst/>
                <a:latin typeface="Work Sans" pitchFamily="2" charset="0"/>
              </a:rPr>
              <a:t>ngSwitch</a:t>
            </a:r>
            <a:r>
              <a:rPr lang="en-US" sz="2200" b="0" i="0" dirty="0">
                <a:solidFill>
                  <a:srgbClr val="111111"/>
                </a:solidFill>
                <a:effectLst/>
                <a:latin typeface="Work Sans" pitchFamily="2" charset="0"/>
              </a:rPr>
              <a:t> directive</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Angular displays every element, that matches the </a:t>
            </a:r>
            <a:r>
              <a:rPr lang="en-US" sz="2200" b="0" i="0" dirty="0" err="1">
                <a:solidFill>
                  <a:srgbClr val="111111"/>
                </a:solidFill>
                <a:effectLst/>
                <a:latin typeface="Work Sans" pitchFamily="2" charset="0"/>
              </a:rPr>
              <a:t>switch_expression</a:t>
            </a: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If there are no matches, angular displays all the elements, which has </a:t>
            </a:r>
            <a:r>
              <a:rPr lang="en-US" sz="2200" b="0" i="0" dirty="0" err="1">
                <a:solidFill>
                  <a:srgbClr val="111111"/>
                </a:solidFill>
                <a:effectLst/>
                <a:latin typeface="Work Sans" pitchFamily="2" charset="0"/>
              </a:rPr>
              <a:t>ngSwitchDefault</a:t>
            </a:r>
            <a:r>
              <a:rPr lang="en-US" sz="2200" b="0" i="0" dirty="0">
                <a:solidFill>
                  <a:srgbClr val="111111"/>
                </a:solidFill>
                <a:effectLst/>
                <a:latin typeface="Work Sans" pitchFamily="2" charset="0"/>
              </a:rPr>
              <a:t> directive</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You can place one or more than one </a:t>
            </a:r>
            <a:r>
              <a:rPr lang="en-US" sz="2200" b="0" i="0" dirty="0" err="1">
                <a:solidFill>
                  <a:srgbClr val="111111"/>
                </a:solidFill>
                <a:effectLst/>
                <a:latin typeface="Work Sans" pitchFamily="2" charset="0"/>
              </a:rPr>
              <a:t>ngSwitchDefault</a:t>
            </a:r>
            <a:r>
              <a:rPr lang="en-US" sz="2200" b="0" i="0" dirty="0">
                <a:solidFill>
                  <a:srgbClr val="111111"/>
                </a:solidFill>
                <a:effectLst/>
                <a:latin typeface="Work Sans" pitchFamily="2" charset="0"/>
              </a:rPr>
              <a:t> anywhere inside the container element and not necessarily at the bottom.</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Any element within the </a:t>
            </a:r>
            <a:r>
              <a:rPr lang="en-US" sz="2200" b="0" i="0" dirty="0" err="1">
                <a:solidFill>
                  <a:srgbClr val="111111"/>
                </a:solidFill>
                <a:effectLst/>
                <a:latin typeface="Work Sans" pitchFamily="2" charset="0"/>
              </a:rPr>
              <a:t>ngSwitch</a:t>
            </a:r>
            <a:r>
              <a:rPr lang="en-US" sz="2200" b="0" i="0" dirty="0">
                <a:solidFill>
                  <a:srgbClr val="111111"/>
                </a:solidFill>
                <a:effectLst/>
                <a:latin typeface="Work Sans" pitchFamily="2" charset="0"/>
              </a:rPr>
              <a:t> statement but outside of any </a:t>
            </a:r>
            <a:r>
              <a:rPr lang="en-US" sz="2200" b="0" i="0" dirty="0" err="1">
                <a:solidFill>
                  <a:srgbClr val="111111"/>
                </a:solidFill>
                <a:effectLst/>
                <a:latin typeface="Work Sans" pitchFamily="2" charset="0"/>
              </a:rPr>
              <a:t>NgSwitchCase</a:t>
            </a:r>
            <a:r>
              <a:rPr lang="en-US" sz="2200" b="0" i="0" dirty="0">
                <a:solidFill>
                  <a:srgbClr val="111111"/>
                </a:solidFill>
                <a:effectLst/>
                <a:latin typeface="Work Sans" pitchFamily="2" charset="0"/>
              </a:rPr>
              <a:t> or </a:t>
            </a:r>
            <a:r>
              <a:rPr lang="en-US" sz="2200" b="0" i="0" dirty="0" err="1">
                <a:solidFill>
                  <a:srgbClr val="111111"/>
                </a:solidFill>
                <a:effectLst/>
                <a:latin typeface="Work Sans" pitchFamily="2" charset="0"/>
              </a:rPr>
              <a:t>ngSwitchDefault</a:t>
            </a:r>
            <a:r>
              <a:rPr lang="en-US" sz="2200" b="0" i="0" dirty="0">
                <a:solidFill>
                  <a:srgbClr val="111111"/>
                </a:solidFill>
                <a:effectLst/>
                <a:latin typeface="Work Sans" pitchFamily="2" charset="0"/>
              </a:rPr>
              <a:t> directive is displayed as it is.</a:t>
            </a:r>
          </a:p>
          <a:p>
            <a:pPr marL="342900" indent="-342900">
              <a:buFont typeface="Arial" panose="020B0604020202020204" pitchFamily="34" charset="0"/>
              <a:buChar char="•"/>
              <a:defRPr/>
            </a:pPr>
            <a:r>
              <a:rPr lang="en-US" sz="2200" b="0" i="0" dirty="0">
                <a:solidFill>
                  <a:srgbClr val="C00000"/>
                </a:solidFill>
                <a:effectLst/>
                <a:latin typeface="Work Sans" pitchFamily="2" charset="0"/>
              </a:rPr>
              <a:t>The elements are not hidden but removed from the DOM</a:t>
            </a:r>
            <a:r>
              <a:rPr lang="en-US" sz="2200" b="0" i="0" dirty="0">
                <a:solidFill>
                  <a:srgbClr val="111111"/>
                </a:solidFill>
                <a:effectLst/>
                <a:latin typeface="Work Sans" pitchFamily="2" charset="0"/>
              </a:rPr>
              <a:t>.</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Angular uses loose equality checks to compare the </a:t>
            </a:r>
            <a:r>
              <a:rPr lang="en-US" sz="2200" b="0" i="0" dirty="0" err="1">
                <a:solidFill>
                  <a:srgbClr val="111111"/>
                </a:solidFill>
                <a:effectLst/>
                <a:latin typeface="Work Sans" pitchFamily="2" charset="0"/>
              </a:rPr>
              <a:t>ngSwitchCase</a:t>
            </a:r>
            <a:r>
              <a:rPr lang="en-US" sz="2200" b="0" i="0" dirty="0">
                <a:solidFill>
                  <a:srgbClr val="111111"/>
                </a:solidFill>
                <a:effectLst/>
                <a:latin typeface="Work Sans" pitchFamily="2" charset="0"/>
              </a:rPr>
              <a:t> expression with the </a:t>
            </a:r>
            <a:r>
              <a:rPr lang="en-US" sz="2200" b="0" i="0" dirty="0" err="1">
                <a:solidFill>
                  <a:srgbClr val="111111"/>
                </a:solidFill>
                <a:effectLst/>
                <a:latin typeface="Work Sans" pitchFamily="2" charset="0"/>
              </a:rPr>
              <a:t>ngSwitch</a:t>
            </a:r>
            <a:r>
              <a:rPr lang="en-US" sz="2200" b="0" i="0" dirty="0">
                <a:solidFill>
                  <a:srgbClr val="111111"/>
                </a:solidFill>
                <a:effectLst/>
                <a:latin typeface="Work Sans" pitchFamily="2" charset="0"/>
              </a:rPr>
              <a:t> expression. This means that the empty string "" matches 0.</a:t>
            </a:r>
          </a:p>
          <a:p>
            <a:pPr marL="342900" indent="-342900">
              <a:buFont typeface="Arial" panose="020B0604020202020204" pitchFamily="34" charset="0"/>
              <a:buChar char="•"/>
              <a:defRPr/>
            </a:pPr>
            <a:r>
              <a:rPr lang="en-US" sz="2200" b="0" i="0" dirty="0">
                <a:solidFill>
                  <a:srgbClr val="C00000"/>
                </a:solidFill>
                <a:effectLst/>
                <a:latin typeface="Work Sans" pitchFamily="2" charset="0"/>
              </a:rPr>
              <a:t>You can share the template between multiple </a:t>
            </a:r>
            <a:r>
              <a:rPr lang="en-US" sz="2200" b="0" i="0" dirty="0" err="1">
                <a:solidFill>
                  <a:srgbClr val="C00000"/>
                </a:solidFill>
                <a:effectLst/>
                <a:latin typeface="Work Sans" pitchFamily="2" charset="0"/>
              </a:rPr>
              <a:t>ngSwitchCase</a:t>
            </a:r>
            <a:r>
              <a:rPr lang="en-US" sz="2200" b="0" i="0" dirty="0">
                <a:solidFill>
                  <a:srgbClr val="C00000"/>
                </a:solidFill>
                <a:effectLst/>
                <a:latin typeface="Work Sans" pitchFamily="2" charset="0"/>
              </a:rPr>
              <a:t> using the </a:t>
            </a:r>
            <a:r>
              <a:rPr lang="en-US" sz="2200" b="0" i="0" dirty="0" err="1">
                <a:solidFill>
                  <a:srgbClr val="C00000"/>
                </a:solidFill>
                <a:effectLst/>
                <a:latin typeface="Work Sans" pitchFamily="2" charset="0"/>
              </a:rPr>
              <a:t>ngTemplateOutlet</a:t>
            </a:r>
            <a:endParaRPr lang="en-US" sz="2200" b="0" i="0" dirty="0">
              <a:solidFill>
                <a:srgbClr val="C00000"/>
              </a:solidFill>
              <a:effectLst/>
              <a:latin typeface="Work Sans" pitchFamily="2" charset="0"/>
            </a:endParaRPr>
          </a:p>
        </p:txBody>
      </p:sp>
    </p:spTree>
    <p:extLst>
      <p:ext uri="{BB962C8B-B14F-4D97-AF65-F5344CB8AC3E}">
        <p14:creationId xmlns:p14="http://schemas.microsoft.com/office/powerpoint/2010/main" val="61685503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Structural Directives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ngIf</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235974" y="1468399"/>
            <a:ext cx="11720052" cy="1280479"/>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The </a:t>
            </a:r>
            <a:r>
              <a:rPr lang="en-US" sz="2200" b="0" i="0" dirty="0" err="1">
                <a:solidFill>
                  <a:srgbClr val="111111"/>
                </a:solidFill>
                <a:effectLst/>
                <a:latin typeface="Work Sans" pitchFamily="2" charset="0"/>
              </a:rPr>
              <a:t>ngIf</a:t>
            </a:r>
            <a:r>
              <a:rPr lang="en-US" sz="2200" b="0" i="0" dirty="0">
                <a:solidFill>
                  <a:srgbClr val="111111"/>
                </a:solidFill>
                <a:effectLst/>
                <a:latin typeface="Work Sans" pitchFamily="2" charset="0"/>
              </a:rPr>
              <a:t> Directives is used to </a:t>
            </a:r>
            <a:r>
              <a:rPr lang="en-US" sz="2200" b="1" i="0" dirty="0">
                <a:solidFill>
                  <a:srgbClr val="111111"/>
                </a:solidFill>
                <a:effectLst/>
                <a:latin typeface="Work Sans" pitchFamily="2" charset="0"/>
              </a:rPr>
              <a:t>add or remove HTML elements based on an expression. </a:t>
            </a:r>
            <a:r>
              <a:rPr lang="en-US" sz="2200" b="0" i="0" dirty="0">
                <a:solidFill>
                  <a:srgbClr val="111111"/>
                </a:solidFill>
                <a:effectLst/>
                <a:latin typeface="Work Sans" pitchFamily="2" charset="0"/>
              </a:rPr>
              <a:t>The expression must return a </a:t>
            </a:r>
            <a:r>
              <a:rPr lang="en-US" sz="2200" b="0" i="0" dirty="0" err="1">
                <a:solidFill>
                  <a:srgbClr val="111111"/>
                </a:solidFill>
                <a:effectLst/>
                <a:latin typeface="Work Sans" pitchFamily="2" charset="0"/>
              </a:rPr>
              <a:t>boolean</a:t>
            </a:r>
            <a:r>
              <a:rPr lang="en-US" sz="2200" b="0" i="0" dirty="0">
                <a:solidFill>
                  <a:srgbClr val="111111"/>
                </a:solidFill>
                <a:effectLst/>
                <a:latin typeface="Work Sans" pitchFamily="2" charset="0"/>
              </a:rPr>
              <a:t> value. If the expression is false then the element is removed, else the element is inserted</a:t>
            </a:r>
          </a:p>
        </p:txBody>
      </p:sp>
      <p:sp>
        <p:nvSpPr>
          <p:cNvPr id="5" name="TextBox 4">
            <a:extLst>
              <a:ext uri="{FF2B5EF4-FFF2-40B4-BE49-F238E27FC236}">
                <a16:creationId xmlns:a16="http://schemas.microsoft.com/office/drawing/2014/main" id="{C294A9EF-A24C-B9CD-FF63-7918FA836D3E}"/>
              </a:ext>
            </a:extLst>
          </p:cNvPr>
          <p:cNvSpPr txBox="1"/>
          <p:nvPr/>
        </p:nvSpPr>
        <p:spPr>
          <a:xfrm>
            <a:off x="3163529" y="3322541"/>
            <a:ext cx="6130412"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p</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err="1">
                <a:solidFill>
                  <a:srgbClr val="000000"/>
                </a:solidFill>
                <a:effectLst/>
                <a:latin typeface="inherit"/>
              </a:rPr>
              <a:t>ngIf</a:t>
            </a:r>
            <a:r>
              <a:rPr lang="en-US" b="0" i="0" dirty="0">
                <a:solidFill>
                  <a:srgbClr val="000000"/>
                </a:solidFill>
                <a:effectLst/>
                <a:latin typeface="Verdana" panose="020B0604030504040204" pitchFamily="34" charset="0"/>
              </a:rPr>
              <a:t>=</a:t>
            </a:r>
            <a:r>
              <a:rPr lang="en-US" b="0" i="0" dirty="0">
                <a:solidFill>
                  <a:srgbClr val="DD1144"/>
                </a:solidFill>
                <a:effectLst/>
                <a:latin typeface="inherit"/>
              </a:rPr>
              <a:t>"condition"</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8080"/>
                </a:solidFill>
                <a:effectLst/>
                <a:latin typeface="inherit"/>
              </a:rPr>
              <a:t>content to render when the condition </a:t>
            </a:r>
            <a:r>
              <a:rPr lang="en-US" b="1" i="0" dirty="0">
                <a:solidFill>
                  <a:srgbClr val="000000"/>
                </a:solidFill>
                <a:effectLst/>
                <a:latin typeface="inherit"/>
              </a:rPr>
              <a:t>is</a:t>
            </a:r>
            <a:r>
              <a:rPr lang="en-US" b="0" i="0" dirty="0">
                <a:solidFill>
                  <a:srgbClr val="006FE0"/>
                </a:solidFill>
                <a:effectLst/>
                <a:latin typeface="inherit"/>
              </a:rPr>
              <a:t> </a:t>
            </a:r>
            <a:r>
              <a:rPr lang="en-US" b="1" i="0" dirty="0">
                <a:solidFill>
                  <a:srgbClr val="800080"/>
                </a:solidFill>
                <a:effectLst/>
                <a:latin typeface="inherit"/>
              </a:rPr>
              <a:t>true</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7944457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Hidden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attribute</a:t>
            </a:r>
            <a:r>
              <a:rPr kumimoji="0" lang="fr-FR" sz="2800" b="1" i="0" u="none" strike="noStrike" kern="0" cap="none" spc="-100" normalizeH="0" noProof="0" dirty="0">
                <a:ln>
                  <a:noFill/>
                </a:ln>
                <a:solidFill>
                  <a:srgbClr val="111111"/>
                </a:solidFill>
                <a:effectLst/>
                <a:uLnTx/>
                <a:uFillTx/>
                <a:latin typeface="Arial" panose="020B0604020202020204" pitchFamily="34" charset="0"/>
              </a:rPr>
              <a:t> Vs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ngIf</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363793" y="1268280"/>
            <a:ext cx="11720052" cy="2160720"/>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err="1">
                <a:solidFill>
                  <a:srgbClr val="111111"/>
                </a:solidFill>
                <a:effectLst/>
                <a:latin typeface="Work Sans" pitchFamily="2" charset="0"/>
              </a:rPr>
              <a:t>ngIf</a:t>
            </a:r>
            <a:r>
              <a:rPr lang="en-US" sz="2200" b="0" i="0" dirty="0">
                <a:solidFill>
                  <a:srgbClr val="111111"/>
                </a:solidFill>
                <a:effectLst/>
                <a:latin typeface="Work Sans" pitchFamily="2" charset="0"/>
              </a:rPr>
              <a:t> </a:t>
            </a:r>
            <a:r>
              <a:rPr lang="en-US" sz="2200" b="0" i="0" dirty="0">
                <a:solidFill>
                  <a:srgbClr val="C00000"/>
                </a:solidFill>
                <a:effectLst/>
                <a:latin typeface="Work Sans" pitchFamily="2" charset="0"/>
              </a:rPr>
              <a:t>does not hide the DOM element</a:t>
            </a:r>
            <a:r>
              <a:rPr lang="en-US" sz="2200" b="0" i="0" dirty="0">
                <a:solidFill>
                  <a:srgbClr val="111111"/>
                </a:solidFill>
                <a:effectLst/>
                <a:latin typeface="Work Sans" pitchFamily="2" charset="0"/>
              </a:rPr>
              <a:t>. It </a:t>
            </a:r>
            <a:r>
              <a:rPr lang="en-US" sz="2200" b="0" i="0" dirty="0">
                <a:solidFill>
                  <a:srgbClr val="C00000"/>
                </a:solidFill>
                <a:effectLst/>
                <a:latin typeface="Work Sans" pitchFamily="2" charset="0"/>
              </a:rPr>
              <a:t>removes the entire element </a:t>
            </a:r>
            <a:r>
              <a:rPr lang="en-US" sz="2200" b="0" i="0" dirty="0">
                <a:solidFill>
                  <a:srgbClr val="111111"/>
                </a:solidFill>
                <a:effectLst/>
                <a:latin typeface="Work Sans" pitchFamily="2" charset="0"/>
              </a:rPr>
              <a:t>along with its subtree from the DOM. It also removes the corresponding state freeing up the resources attached to the element.</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The </a:t>
            </a:r>
            <a:r>
              <a:rPr lang="en-US" sz="2200" b="0" i="0" dirty="0">
                <a:solidFill>
                  <a:srgbClr val="C00000"/>
                </a:solidFill>
                <a:effectLst/>
                <a:latin typeface="Work Sans" pitchFamily="2" charset="0"/>
              </a:rPr>
              <a:t>hidden attribute does not remove the element from the DOM. But hides it</a:t>
            </a:r>
          </a:p>
        </p:txBody>
      </p:sp>
      <p:sp>
        <p:nvSpPr>
          <p:cNvPr id="3" name="TextBox 2">
            <a:extLst>
              <a:ext uri="{FF2B5EF4-FFF2-40B4-BE49-F238E27FC236}">
                <a16:creationId xmlns:a16="http://schemas.microsoft.com/office/drawing/2014/main" id="{A0254A11-880E-FD6F-244E-E3F2CF025081}"/>
              </a:ext>
            </a:extLst>
          </p:cNvPr>
          <p:cNvSpPr txBox="1"/>
          <p:nvPr/>
        </p:nvSpPr>
        <p:spPr>
          <a:xfrm>
            <a:off x="2917724" y="4012012"/>
            <a:ext cx="6130412"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p</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0000"/>
                </a:solidFill>
                <a:effectLst/>
                <a:latin typeface="inherit"/>
              </a:rPr>
              <a:t>hidden</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DD1144"/>
                </a:solidFill>
                <a:effectLst/>
                <a:latin typeface="inherit"/>
              </a:rPr>
              <a:t>"condition"</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8080"/>
                </a:solidFill>
                <a:effectLst/>
                <a:latin typeface="inherit"/>
              </a:rPr>
              <a:t>content to </a:t>
            </a:r>
            <a:r>
              <a:rPr lang="en-US" b="0" i="0" dirty="0">
                <a:solidFill>
                  <a:srgbClr val="000000"/>
                </a:solidFill>
                <a:effectLst/>
                <a:latin typeface="inherit"/>
              </a:rPr>
              <a:t>render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when the condition </a:t>
            </a:r>
            <a:r>
              <a:rPr lang="en-US" b="1" i="0" dirty="0">
                <a:solidFill>
                  <a:srgbClr val="000000"/>
                </a:solidFill>
                <a:effectLst/>
                <a:latin typeface="inherit"/>
              </a:rPr>
              <a:t>is</a:t>
            </a:r>
            <a:r>
              <a:rPr lang="en-US" b="0" i="0" dirty="0">
                <a:solidFill>
                  <a:srgbClr val="006FE0"/>
                </a:solidFill>
                <a:effectLst/>
                <a:latin typeface="inherit"/>
              </a:rPr>
              <a:t> </a:t>
            </a:r>
            <a:r>
              <a:rPr lang="en-US" b="1" i="0" dirty="0">
                <a:solidFill>
                  <a:srgbClr val="800080"/>
                </a:solidFill>
                <a:effectLst/>
                <a:latin typeface="inherit"/>
              </a:rPr>
              <a:t>true</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4931979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296246" y="251927"/>
            <a:ext cx="9603533"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t>
            </a:r>
            <a:r>
              <a:rPr lang="en-IN" sz="2400" b="1" i="0" dirty="0" err="1">
                <a:solidFill>
                  <a:srgbClr val="FF0000"/>
                </a:solidFill>
                <a:effectLst/>
                <a:latin typeface="Consolas" panose="020B0609020204030204" pitchFamily="49" charset="0"/>
              </a:rPr>
              <a:t>ngTemplate</a:t>
            </a:r>
            <a:r>
              <a:rPr lang="en-IN" sz="2400" b="1" i="0" dirty="0">
                <a:solidFill>
                  <a:srgbClr val="FF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CE266031-9678-3835-E03C-FDAD25656E34}"/>
              </a:ext>
            </a:extLst>
          </p:cNvPr>
          <p:cNvSpPr txBox="1"/>
          <p:nvPr/>
        </p:nvSpPr>
        <p:spPr>
          <a:xfrm>
            <a:off x="414629" y="1288014"/>
            <a:ext cx="11362742" cy="2246769"/>
          </a:xfrm>
          <a:prstGeom prst="rect">
            <a:avLst/>
          </a:prstGeom>
          <a:noFill/>
        </p:spPr>
        <p:txBody>
          <a:bodyPr wrap="square">
            <a:spAutoFit/>
          </a:bodyPr>
          <a:lstStyle/>
          <a:p>
            <a:pPr algn="l">
              <a:buFont typeface="Arial" panose="020B0604020202020204" pitchFamily="34" charset="0"/>
              <a:buChar char="•"/>
            </a:pPr>
            <a:r>
              <a:rPr lang="en-US" sz="2000" b="1" i="0" dirty="0">
                <a:solidFill>
                  <a:srgbClr val="374151"/>
                </a:solidFill>
                <a:effectLst/>
                <a:latin typeface="Droid Serif"/>
              </a:rPr>
              <a:t>ng-template</a:t>
            </a:r>
            <a:r>
              <a:rPr lang="en-US" sz="2000" b="0" i="0" dirty="0">
                <a:solidFill>
                  <a:srgbClr val="374151"/>
                </a:solidFill>
                <a:effectLst/>
                <a:latin typeface="Droid Serif"/>
              </a:rPr>
              <a:t> falls under the category of </a:t>
            </a:r>
            <a:r>
              <a:rPr lang="en-US" sz="2000" b="0" i="0" dirty="0">
                <a:solidFill>
                  <a:srgbClr val="FF0000"/>
                </a:solidFill>
                <a:effectLst/>
                <a:latin typeface="Droid Serif"/>
              </a:rPr>
              <a:t>structural directives</a:t>
            </a:r>
            <a:r>
              <a:rPr lang="en-US" sz="2000" b="0" i="0" dirty="0">
                <a:solidFill>
                  <a:srgbClr val="374151"/>
                </a:solidFill>
                <a:effectLst/>
                <a:latin typeface="Droid Serif"/>
              </a:rPr>
              <a:t>, which help us define a template that doesn’t render anything by itself, </a:t>
            </a:r>
            <a:r>
              <a:rPr lang="en-US" sz="2000" b="0" i="0" dirty="0">
                <a:solidFill>
                  <a:srgbClr val="FF0000"/>
                </a:solidFill>
                <a:effectLst/>
                <a:latin typeface="Droid Serif"/>
              </a:rPr>
              <a:t>but conditionally renders </a:t>
            </a:r>
            <a:r>
              <a:rPr lang="en-US" sz="2000" b="0" i="0" dirty="0">
                <a:solidFill>
                  <a:srgbClr val="374151"/>
                </a:solidFill>
                <a:effectLst/>
                <a:latin typeface="Droid Serif"/>
              </a:rPr>
              <a:t>them to the DOM.</a:t>
            </a:r>
          </a:p>
          <a:p>
            <a:pPr algn="l">
              <a:buFont typeface="Arial" panose="020B0604020202020204" pitchFamily="34" charset="0"/>
              <a:buChar char="•"/>
            </a:pPr>
            <a:endParaRPr lang="en-US" sz="2000" dirty="0">
              <a:solidFill>
                <a:srgbClr val="374151"/>
              </a:solidFill>
              <a:latin typeface="Droid Serif"/>
            </a:endParaRPr>
          </a:p>
          <a:p>
            <a:pPr algn="l">
              <a:buFont typeface="Arial" panose="020B0604020202020204" pitchFamily="34" charset="0"/>
              <a:buChar char="•"/>
            </a:pPr>
            <a:r>
              <a:rPr lang="en-US" sz="2000" b="0" i="0" dirty="0">
                <a:solidFill>
                  <a:srgbClr val="374151"/>
                </a:solidFill>
                <a:effectLst/>
                <a:latin typeface="Droid Serif"/>
              </a:rPr>
              <a:t> It helps us create dynamic templates that can be customized and configured.</a:t>
            </a:r>
          </a:p>
          <a:p>
            <a:pPr algn="l">
              <a:buFont typeface="Arial" panose="020B0604020202020204" pitchFamily="34" charset="0"/>
              <a:buChar char="•"/>
            </a:pPr>
            <a:endParaRPr lang="en-US" sz="2000" dirty="0">
              <a:solidFill>
                <a:srgbClr val="374151"/>
              </a:solidFill>
              <a:latin typeface="Droid Serif"/>
            </a:endParaRPr>
          </a:p>
          <a:p>
            <a:pPr algn="l">
              <a:buFont typeface="Arial" panose="020B0604020202020204" pitchFamily="34" charset="0"/>
              <a:buChar char="•"/>
            </a:pPr>
            <a:r>
              <a:rPr lang="en-US" sz="2000" i="0" dirty="0">
                <a:solidFill>
                  <a:srgbClr val="000000"/>
                </a:solidFill>
                <a:effectLst/>
                <a:latin typeface="Consolas" panose="020B0609020204030204" pitchFamily="49" charset="0"/>
              </a:rPr>
              <a:t>As the name suggests the &lt;ng-template&gt; is a template element that Angular uses with structural directives (*</a:t>
            </a:r>
            <a:r>
              <a:rPr lang="en-US" sz="2000" i="0" dirty="0" err="1">
                <a:solidFill>
                  <a:srgbClr val="000000"/>
                </a:solidFill>
                <a:effectLst/>
                <a:latin typeface="Consolas" panose="020B0609020204030204" pitchFamily="49" charset="0"/>
              </a:rPr>
              <a:t>ngIf</a:t>
            </a:r>
            <a:r>
              <a:rPr lang="en-US" sz="2000" i="0" dirty="0">
                <a:solidFill>
                  <a:srgbClr val="000000"/>
                </a:solidFill>
                <a:effectLst/>
                <a:latin typeface="Consolas" panose="020B0609020204030204" pitchFamily="49" charset="0"/>
              </a:rPr>
              <a:t>, *</a:t>
            </a:r>
            <a:r>
              <a:rPr lang="en-US" sz="2000" i="0" dirty="0" err="1">
                <a:solidFill>
                  <a:srgbClr val="000000"/>
                </a:solidFill>
                <a:effectLst/>
                <a:latin typeface="Consolas" panose="020B0609020204030204" pitchFamily="49" charset="0"/>
              </a:rPr>
              <a:t>ngFor</a:t>
            </a:r>
            <a:r>
              <a:rPr lang="en-US" sz="2000" i="0" dirty="0">
                <a:solidFill>
                  <a:srgbClr val="000000"/>
                </a:solidFill>
                <a:effectLst/>
                <a:latin typeface="Consolas" panose="020B0609020204030204" pitchFamily="49" charset="0"/>
              </a:rPr>
              <a:t>, [</a:t>
            </a:r>
            <a:r>
              <a:rPr lang="en-US" sz="2000" i="0" dirty="0" err="1">
                <a:solidFill>
                  <a:srgbClr val="000000"/>
                </a:solidFill>
                <a:effectLst/>
                <a:latin typeface="Consolas" panose="020B0609020204030204" pitchFamily="49" charset="0"/>
              </a:rPr>
              <a:t>ngSwitch</a:t>
            </a:r>
            <a:r>
              <a:rPr lang="en-US" sz="2000" i="0" dirty="0">
                <a:solidFill>
                  <a:srgbClr val="000000"/>
                </a:solidFill>
                <a:effectLst/>
                <a:latin typeface="Consolas" panose="020B0609020204030204" pitchFamily="49" charset="0"/>
              </a:rPr>
              <a:t>] and custom directives).</a:t>
            </a:r>
          </a:p>
        </p:txBody>
      </p:sp>
    </p:spTree>
    <p:extLst>
      <p:ext uri="{BB962C8B-B14F-4D97-AF65-F5344CB8AC3E}">
        <p14:creationId xmlns:p14="http://schemas.microsoft.com/office/powerpoint/2010/main" val="1150188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105" y="-111729"/>
            <a:ext cx="4136276"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Attribute Directive</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305948" y="1411783"/>
            <a:ext cx="11777897" cy="3785652"/>
          </a:xfrm>
          <a:prstGeom prst="rect">
            <a:avLst/>
          </a:prstGeom>
          <a:noFill/>
        </p:spPr>
        <p:txBody>
          <a:bodyPr wrap="square">
            <a:spAutoFit/>
          </a:bodyPr>
          <a:lstStyle/>
          <a:p>
            <a:r>
              <a:rPr lang="en-US" sz="2400" dirty="0">
                <a:solidFill>
                  <a:srgbClr val="002060"/>
                </a:solidFill>
                <a:latin typeface="Work Sans" pitchFamily="2" charset="0"/>
              </a:rPr>
              <a:t>Attribute Directives are basically used to </a:t>
            </a:r>
            <a:r>
              <a:rPr lang="en-US" sz="2400" dirty="0">
                <a:solidFill>
                  <a:srgbClr val="C00000"/>
                </a:solidFill>
                <a:latin typeface="Work Sans" pitchFamily="2" charset="0"/>
              </a:rPr>
              <a:t>modify the behavior or appearance of the DOM element </a:t>
            </a:r>
            <a:r>
              <a:rPr lang="en-US" sz="2400" dirty="0">
                <a:solidFill>
                  <a:srgbClr val="002060"/>
                </a:solidFill>
                <a:latin typeface="Work Sans" pitchFamily="2" charset="0"/>
              </a:rPr>
              <a:t>or the Component. In Angular, there are two in-built attribute directives available. They are as follows:</a:t>
            </a:r>
          </a:p>
          <a:p>
            <a:endParaRPr lang="en-US" sz="2400" dirty="0">
              <a:solidFill>
                <a:srgbClr val="002060"/>
              </a:solidFill>
              <a:latin typeface="Work Sans" pitchFamily="2" charset="0"/>
            </a:endParaRPr>
          </a:p>
          <a:p>
            <a:r>
              <a:rPr lang="en-US" sz="2400" b="1" dirty="0">
                <a:solidFill>
                  <a:srgbClr val="002060"/>
                </a:solidFill>
                <a:latin typeface="Work Sans" pitchFamily="2" charset="0"/>
              </a:rPr>
              <a:t>	</a:t>
            </a:r>
            <a:r>
              <a:rPr lang="en-US" sz="2400" b="1" dirty="0" err="1">
                <a:solidFill>
                  <a:srgbClr val="002060"/>
                </a:solidFill>
                <a:latin typeface="Work Sans" pitchFamily="2" charset="0"/>
              </a:rPr>
              <a:t>NgStyle</a:t>
            </a:r>
            <a:r>
              <a:rPr lang="en-US" sz="2400" b="1" dirty="0">
                <a:solidFill>
                  <a:srgbClr val="002060"/>
                </a:solidFill>
                <a:latin typeface="Work Sans" pitchFamily="2" charset="0"/>
              </a:rPr>
              <a:t>:</a:t>
            </a:r>
            <a:r>
              <a:rPr lang="en-US" sz="2400" dirty="0">
                <a:solidFill>
                  <a:srgbClr val="002060"/>
                </a:solidFill>
                <a:latin typeface="Work Sans" pitchFamily="2" charset="0"/>
              </a:rPr>
              <a:t> This </a:t>
            </a:r>
            <a:r>
              <a:rPr lang="en-US" sz="2400" dirty="0" err="1">
                <a:solidFill>
                  <a:srgbClr val="002060"/>
                </a:solidFill>
                <a:latin typeface="Work Sans" pitchFamily="2" charset="0"/>
              </a:rPr>
              <a:t>NgStyle</a:t>
            </a:r>
            <a:r>
              <a:rPr lang="en-US" sz="2400" dirty="0">
                <a:solidFill>
                  <a:srgbClr val="002060"/>
                </a:solidFill>
                <a:latin typeface="Work Sans" pitchFamily="2" charset="0"/>
              </a:rPr>
              <a:t> Attribute Directive is basically used to modify 	the element appearance or behavior.</a:t>
            </a:r>
          </a:p>
          <a:p>
            <a:endParaRPr lang="en-US" sz="2400" dirty="0">
              <a:solidFill>
                <a:srgbClr val="002060"/>
              </a:solidFill>
              <a:latin typeface="Work Sans" pitchFamily="2" charset="0"/>
            </a:endParaRPr>
          </a:p>
          <a:p>
            <a:r>
              <a:rPr lang="en-US" sz="2400" dirty="0">
                <a:solidFill>
                  <a:srgbClr val="002060"/>
                </a:solidFill>
                <a:latin typeface="Work Sans" pitchFamily="2" charset="0"/>
              </a:rPr>
              <a:t>	</a:t>
            </a:r>
            <a:r>
              <a:rPr lang="en-US" sz="2400" b="1" dirty="0" err="1">
                <a:solidFill>
                  <a:srgbClr val="002060"/>
                </a:solidFill>
                <a:latin typeface="Work Sans" pitchFamily="2" charset="0"/>
              </a:rPr>
              <a:t>NgClass</a:t>
            </a:r>
            <a:r>
              <a:rPr lang="en-US" sz="2400" b="1" dirty="0">
                <a:solidFill>
                  <a:srgbClr val="002060"/>
                </a:solidFill>
                <a:latin typeface="Work Sans" pitchFamily="2" charset="0"/>
              </a:rPr>
              <a:t>:</a:t>
            </a:r>
            <a:r>
              <a:rPr lang="en-US" sz="2400" dirty="0">
                <a:solidFill>
                  <a:srgbClr val="002060"/>
                </a:solidFill>
                <a:latin typeface="Work Sans" pitchFamily="2" charset="0"/>
              </a:rPr>
              <a:t> This </a:t>
            </a:r>
            <a:r>
              <a:rPr lang="en-US" sz="2400" dirty="0" err="1">
                <a:solidFill>
                  <a:srgbClr val="002060"/>
                </a:solidFill>
                <a:latin typeface="Work Sans" pitchFamily="2" charset="0"/>
              </a:rPr>
              <a:t>NgClass</a:t>
            </a:r>
            <a:r>
              <a:rPr lang="en-US" sz="2400" dirty="0">
                <a:solidFill>
                  <a:srgbClr val="002060"/>
                </a:solidFill>
                <a:latin typeface="Work Sans" pitchFamily="2" charset="0"/>
              </a:rPr>
              <a:t> Attribute Directive is basically used to change 	the class attribute of the element in the DOM or in the Component to 	which it has been attached.</a:t>
            </a:r>
          </a:p>
        </p:txBody>
      </p:sp>
    </p:spTree>
    <p:extLst>
      <p:ext uri="{BB962C8B-B14F-4D97-AF65-F5344CB8AC3E}">
        <p14:creationId xmlns:p14="http://schemas.microsoft.com/office/powerpoint/2010/main" val="157892336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44131" y="394983"/>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ngClass</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ngStyle</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904567" y="1517560"/>
            <a:ext cx="10500852" cy="2160720"/>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err="1">
                <a:solidFill>
                  <a:srgbClr val="111111"/>
                </a:solidFill>
                <a:effectLst/>
                <a:latin typeface="Work Sans" pitchFamily="2" charset="0"/>
              </a:rPr>
              <a:t>ngClass</a:t>
            </a:r>
            <a:r>
              <a:rPr lang="en-US" sz="2200" b="0" i="0" dirty="0">
                <a:solidFill>
                  <a:srgbClr val="111111"/>
                </a:solidFill>
                <a:effectLst/>
                <a:latin typeface="Work Sans" pitchFamily="2" charset="0"/>
              </a:rPr>
              <a:t> is used the add conditional class to a HTML element.</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The syntax is &lt;element [</a:t>
            </a:r>
            <a:r>
              <a:rPr lang="en-US" sz="2200" b="0" i="0" dirty="0" err="1">
                <a:solidFill>
                  <a:srgbClr val="111111"/>
                </a:solidFill>
                <a:effectLst/>
                <a:latin typeface="Work Sans" pitchFamily="2" charset="0"/>
              </a:rPr>
              <a:t>ngClass</a:t>
            </a:r>
            <a:r>
              <a:rPr lang="en-US" sz="2200" b="0" i="0" dirty="0">
                <a:solidFill>
                  <a:srgbClr val="111111"/>
                </a:solidFill>
                <a:effectLst/>
                <a:latin typeface="Work Sans" pitchFamily="2" charset="0"/>
              </a:rPr>
              <a:t>]="expression"&gt;...&lt;/element&gt;</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The expression must return a string, array, or object.</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The Angular </a:t>
            </a:r>
            <a:r>
              <a:rPr lang="en-US" sz="2200" b="1" i="0" dirty="0" err="1">
                <a:solidFill>
                  <a:srgbClr val="111111"/>
                </a:solidFill>
                <a:effectLst/>
                <a:latin typeface="Work Sans" pitchFamily="2" charset="0"/>
              </a:rPr>
              <a:t>ngStyle</a:t>
            </a:r>
            <a:r>
              <a:rPr lang="en-US" sz="2200" b="1" i="0" dirty="0">
                <a:solidFill>
                  <a:srgbClr val="111111"/>
                </a:solidFill>
                <a:effectLst/>
                <a:latin typeface="Work Sans" pitchFamily="2" charset="0"/>
              </a:rPr>
              <a:t> directive allows us to set the many inline style of a HTML element using an expression.</a:t>
            </a:r>
          </a:p>
        </p:txBody>
      </p:sp>
      <p:sp>
        <p:nvSpPr>
          <p:cNvPr id="4" name="TextBox 3">
            <a:extLst>
              <a:ext uri="{FF2B5EF4-FFF2-40B4-BE49-F238E27FC236}">
                <a16:creationId xmlns:a16="http://schemas.microsoft.com/office/drawing/2014/main" id="{ACD59345-E9BA-5783-1432-14455A9DF9C4}"/>
              </a:ext>
            </a:extLst>
          </p:cNvPr>
          <p:cNvSpPr txBox="1"/>
          <p:nvPr/>
        </p:nvSpPr>
        <p:spPr>
          <a:xfrm>
            <a:off x="2222090" y="4143788"/>
            <a:ext cx="6096000" cy="646331"/>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input</a:t>
            </a:r>
            <a:r>
              <a:rPr lang="en-US" b="0" i="0" dirty="0">
                <a:solidFill>
                  <a:srgbClr val="006FE0"/>
                </a:solidFill>
                <a:effectLst/>
                <a:latin typeface="inherit"/>
              </a:rPr>
              <a:t> </a:t>
            </a:r>
            <a:r>
              <a:rPr lang="en-US" b="0" i="0" dirty="0">
                <a:solidFill>
                  <a:srgbClr val="333333"/>
                </a:solidFill>
                <a:effectLst/>
                <a:latin typeface="inherit"/>
              </a:rPr>
              <a:t>[(</a:t>
            </a:r>
            <a:r>
              <a:rPr lang="en-US" b="0" i="0" dirty="0" err="1">
                <a:solidFill>
                  <a:srgbClr val="000000"/>
                </a:solidFill>
                <a:effectLst/>
                <a:latin typeface="inherit"/>
              </a:rPr>
              <a:t>ngModel</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DD1144"/>
                </a:solidFill>
                <a:effectLst/>
                <a:latin typeface="inherit"/>
              </a:rPr>
              <a:t>"color"</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div</a:t>
            </a:r>
            <a:r>
              <a:rPr lang="en-US" b="0" i="0" dirty="0">
                <a:solidFill>
                  <a:srgbClr val="006FE0"/>
                </a:solidFill>
                <a:effectLst/>
                <a:latin typeface="inherit"/>
              </a:rPr>
              <a:t> </a:t>
            </a:r>
            <a:r>
              <a:rPr lang="en-US" b="0" i="0" dirty="0">
                <a:solidFill>
                  <a:srgbClr val="333333"/>
                </a:solidFill>
                <a:effectLst/>
                <a:latin typeface="inherit"/>
              </a:rPr>
              <a:t>[</a:t>
            </a:r>
            <a:r>
              <a:rPr lang="en-US" b="0" i="0" dirty="0" err="1">
                <a:solidFill>
                  <a:srgbClr val="000000"/>
                </a:solidFill>
                <a:effectLst/>
                <a:latin typeface="inherit"/>
              </a:rPr>
              <a:t>ngStyle</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DD1144"/>
                </a:solidFill>
                <a:effectLst/>
                <a:latin typeface="inherit"/>
              </a:rPr>
              <a:t>"{'color': color}"</a:t>
            </a:r>
            <a:r>
              <a:rPr lang="en-US" b="0" i="0" dirty="0">
                <a:solidFill>
                  <a:srgbClr val="006FE0"/>
                </a:solidFill>
                <a:effectLst/>
                <a:latin typeface="inherit"/>
              </a:rPr>
              <a:t>&gt;</a:t>
            </a:r>
            <a:r>
              <a:rPr lang="en-US" b="0" i="0" dirty="0">
                <a:solidFill>
                  <a:srgbClr val="008080"/>
                </a:solidFill>
                <a:effectLst/>
                <a:latin typeface="inherit"/>
              </a:rPr>
              <a:t>Change my </a:t>
            </a:r>
            <a:r>
              <a:rPr lang="en-US" b="0" i="0" dirty="0">
                <a:solidFill>
                  <a:srgbClr val="000000"/>
                </a:solidFill>
                <a:effectLst/>
                <a:latin typeface="inherit"/>
              </a:rPr>
              <a:t>color</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div</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181860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24767" y="237667"/>
            <a:ext cx="545690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Angular</a:t>
            </a:r>
            <a:r>
              <a:rPr kumimoji="0" lang="fr-FR" sz="2800" b="1" i="0" u="none" strike="noStrike" kern="0" cap="none" spc="-100" normalizeH="0" noProof="0" dirty="0">
                <a:ln>
                  <a:noFill/>
                </a:ln>
                <a:solidFill>
                  <a:srgbClr val="111111"/>
                </a:solidFill>
                <a:effectLst/>
                <a:uLnTx/>
                <a:uFillTx/>
                <a:latin typeface="Arial" panose="020B0604020202020204" pitchFamily="34" charset="0"/>
              </a:rPr>
              <a:t> Pipes</a:t>
            </a:r>
          </a:p>
        </p:txBody>
      </p:sp>
      <p:sp>
        <p:nvSpPr>
          <p:cNvPr id="23" name="TextBox 22">
            <a:extLst>
              <a:ext uri="{FF2B5EF4-FFF2-40B4-BE49-F238E27FC236}">
                <a16:creationId xmlns:a16="http://schemas.microsoft.com/office/drawing/2014/main" id="{C3338280-FCE9-4AA0-9D3E-77628740ED92}"/>
              </a:ext>
            </a:extLst>
          </p:cNvPr>
          <p:cNvSpPr txBox="1"/>
          <p:nvPr/>
        </p:nvSpPr>
        <p:spPr>
          <a:xfrm>
            <a:off x="432621" y="1271754"/>
            <a:ext cx="11080954" cy="840358"/>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C00000"/>
                </a:solidFill>
                <a:effectLst/>
                <a:latin typeface="Work Sans" pitchFamily="2" charset="0"/>
              </a:rPr>
              <a:t>Pipes are simple functions to use in template expressions to accept an input value and return a transformed value. </a:t>
            </a:r>
            <a:endParaRPr lang="en-US" sz="2200" b="0" i="0" dirty="0">
              <a:solidFill>
                <a:srgbClr val="111111"/>
              </a:solidFill>
              <a:effectLst/>
              <a:latin typeface="Work Sans" pitchFamily="2" charset="0"/>
            </a:endParaRPr>
          </a:p>
        </p:txBody>
      </p:sp>
      <p:sp>
        <p:nvSpPr>
          <p:cNvPr id="5" name="TextBox 4">
            <a:extLst>
              <a:ext uri="{FF2B5EF4-FFF2-40B4-BE49-F238E27FC236}">
                <a16:creationId xmlns:a16="http://schemas.microsoft.com/office/drawing/2014/main" id="{B80DFB89-18F6-AAAC-0918-22A40C4C451C}"/>
              </a:ext>
            </a:extLst>
          </p:cNvPr>
          <p:cNvSpPr txBox="1"/>
          <p:nvPr/>
        </p:nvSpPr>
        <p:spPr>
          <a:xfrm>
            <a:off x="432621" y="2489130"/>
            <a:ext cx="11603869" cy="3416320"/>
          </a:xfrm>
          <a:prstGeom prst="rect">
            <a:avLst/>
          </a:prstGeom>
          <a:noFill/>
        </p:spPr>
        <p:txBody>
          <a:bodyPr wrap="square">
            <a:spAutoFit/>
          </a:bodyPr>
          <a:lstStyle/>
          <a:p>
            <a:r>
              <a:rPr lang="en-US" b="1" dirty="0" err="1">
                <a:solidFill>
                  <a:srgbClr val="06090E"/>
                </a:solidFill>
                <a:latin typeface="Work Sans" pitchFamily="2" charset="0"/>
              </a:rPr>
              <a:t>DatePipe</a:t>
            </a:r>
            <a:r>
              <a:rPr lang="en-US" b="1" dirty="0">
                <a:solidFill>
                  <a:srgbClr val="06090E"/>
                </a:solidFill>
                <a:latin typeface="Work Sans" pitchFamily="2" charset="0"/>
              </a:rPr>
              <a:t>: </a:t>
            </a:r>
            <a:r>
              <a:rPr lang="en-US" dirty="0">
                <a:solidFill>
                  <a:srgbClr val="06090E"/>
                </a:solidFill>
                <a:latin typeface="Work Sans" pitchFamily="2" charset="0"/>
              </a:rPr>
              <a:t>Formats a date value according to locale rules.</a:t>
            </a:r>
          </a:p>
          <a:p>
            <a:endParaRPr lang="en-US" dirty="0">
              <a:solidFill>
                <a:srgbClr val="06090E"/>
              </a:solidFill>
              <a:latin typeface="Work Sans" pitchFamily="2" charset="0"/>
            </a:endParaRPr>
          </a:p>
          <a:p>
            <a:r>
              <a:rPr lang="en-US" b="1" dirty="0" err="1">
                <a:solidFill>
                  <a:srgbClr val="06090E"/>
                </a:solidFill>
                <a:latin typeface="Work Sans" pitchFamily="2" charset="0"/>
              </a:rPr>
              <a:t>UpperCasePipe</a:t>
            </a:r>
            <a:r>
              <a:rPr lang="en-US" b="1" dirty="0">
                <a:solidFill>
                  <a:srgbClr val="06090E"/>
                </a:solidFill>
                <a:latin typeface="Work Sans" pitchFamily="2" charset="0"/>
              </a:rPr>
              <a:t>: </a:t>
            </a:r>
            <a:r>
              <a:rPr lang="en-US" dirty="0">
                <a:solidFill>
                  <a:srgbClr val="06090E"/>
                </a:solidFill>
                <a:latin typeface="Work Sans" pitchFamily="2" charset="0"/>
              </a:rPr>
              <a:t>Transforms text to all upper case.</a:t>
            </a:r>
          </a:p>
          <a:p>
            <a:r>
              <a:rPr lang="en-US" b="1" dirty="0" err="1">
                <a:solidFill>
                  <a:srgbClr val="06090E"/>
                </a:solidFill>
                <a:latin typeface="Work Sans" pitchFamily="2" charset="0"/>
              </a:rPr>
              <a:t>LowerCasePipe</a:t>
            </a:r>
            <a:r>
              <a:rPr lang="en-US" b="1" dirty="0">
                <a:solidFill>
                  <a:srgbClr val="06090E"/>
                </a:solidFill>
                <a:latin typeface="Work Sans" pitchFamily="2" charset="0"/>
              </a:rPr>
              <a:t>: </a:t>
            </a:r>
            <a:r>
              <a:rPr lang="en-US" dirty="0">
                <a:solidFill>
                  <a:srgbClr val="06090E"/>
                </a:solidFill>
                <a:latin typeface="Work Sans" pitchFamily="2" charset="0"/>
              </a:rPr>
              <a:t>Transforms text to all lower case.</a:t>
            </a:r>
          </a:p>
          <a:p>
            <a:endParaRPr lang="en-US" dirty="0">
              <a:solidFill>
                <a:srgbClr val="06090E"/>
              </a:solidFill>
              <a:latin typeface="Work Sans" pitchFamily="2" charset="0"/>
            </a:endParaRPr>
          </a:p>
          <a:p>
            <a:r>
              <a:rPr lang="en-US" b="1" dirty="0" err="1">
                <a:solidFill>
                  <a:srgbClr val="06090E"/>
                </a:solidFill>
                <a:latin typeface="Work Sans" pitchFamily="2" charset="0"/>
              </a:rPr>
              <a:t>CurrencyPipe</a:t>
            </a:r>
            <a:r>
              <a:rPr lang="en-US" b="1" dirty="0">
                <a:solidFill>
                  <a:srgbClr val="06090E"/>
                </a:solidFill>
                <a:latin typeface="Work Sans" pitchFamily="2" charset="0"/>
              </a:rPr>
              <a:t>: </a:t>
            </a:r>
            <a:r>
              <a:rPr lang="en-US" dirty="0">
                <a:solidFill>
                  <a:srgbClr val="06090E"/>
                </a:solidFill>
                <a:latin typeface="Work Sans" pitchFamily="2" charset="0"/>
              </a:rPr>
              <a:t>Transforms a number to a currency string, formatted according to locale rules.</a:t>
            </a:r>
          </a:p>
          <a:p>
            <a:r>
              <a:rPr lang="en-US" b="1" dirty="0" err="1">
                <a:solidFill>
                  <a:srgbClr val="06090E"/>
                </a:solidFill>
                <a:latin typeface="Work Sans" pitchFamily="2" charset="0"/>
              </a:rPr>
              <a:t>DecimalPipe</a:t>
            </a:r>
            <a:r>
              <a:rPr lang="en-US" b="1" dirty="0">
                <a:solidFill>
                  <a:srgbClr val="06090E"/>
                </a:solidFill>
                <a:latin typeface="Work Sans" pitchFamily="2" charset="0"/>
              </a:rPr>
              <a:t>: </a:t>
            </a:r>
            <a:r>
              <a:rPr lang="en-US" dirty="0">
                <a:solidFill>
                  <a:srgbClr val="06090E"/>
                </a:solidFill>
                <a:latin typeface="Work Sans" pitchFamily="2" charset="0"/>
              </a:rPr>
              <a:t>Transforms a number into a string with a decimal point, formatted according to locale rules.</a:t>
            </a:r>
          </a:p>
          <a:p>
            <a:endParaRPr lang="en-US" dirty="0">
              <a:solidFill>
                <a:srgbClr val="06090E"/>
              </a:solidFill>
              <a:latin typeface="Work Sans" pitchFamily="2" charset="0"/>
            </a:endParaRPr>
          </a:p>
          <a:p>
            <a:r>
              <a:rPr lang="en-US" b="1" dirty="0" err="1">
                <a:solidFill>
                  <a:srgbClr val="06090E"/>
                </a:solidFill>
                <a:latin typeface="Work Sans" pitchFamily="2" charset="0"/>
              </a:rPr>
              <a:t>PercentPipe</a:t>
            </a:r>
            <a:r>
              <a:rPr lang="en-US" b="1" dirty="0">
                <a:solidFill>
                  <a:srgbClr val="06090E"/>
                </a:solidFill>
                <a:latin typeface="Work Sans" pitchFamily="2" charset="0"/>
              </a:rPr>
              <a:t>: </a:t>
            </a:r>
            <a:r>
              <a:rPr lang="en-US" dirty="0">
                <a:solidFill>
                  <a:srgbClr val="06090E"/>
                </a:solidFill>
                <a:latin typeface="Work Sans" pitchFamily="2" charset="0"/>
              </a:rPr>
              <a:t>Transforms a number to a percentage string, formatted according to locale rules.</a:t>
            </a:r>
          </a:p>
          <a:p>
            <a:r>
              <a:rPr lang="en-US" b="1" dirty="0" err="1">
                <a:solidFill>
                  <a:srgbClr val="06090E"/>
                </a:solidFill>
                <a:latin typeface="Work Sans" pitchFamily="2" charset="0"/>
              </a:rPr>
              <a:t>AsyncPipe</a:t>
            </a:r>
            <a:r>
              <a:rPr lang="en-US" dirty="0">
                <a:solidFill>
                  <a:srgbClr val="06090E"/>
                </a:solidFill>
                <a:latin typeface="Work Sans" pitchFamily="2" charset="0"/>
              </a:rPr>
              <a:t>: Subscribe and unsubscribe to an asynchronous source such as an observable.</a:t>
            </a:r>
          </a:p>
          <a:p>
            <a:r>
              <a:rPr lang="en-US" b="1" dirty="0" err="1">
                <a:solidFill>
                  <a:srgbClr val="06090E"/>
                </a:solidFill>
                <a:latin typeface="Work Sans" pitchFamily="2" charset="0"/>
              </a:rPr>
              <a:t>JsonPipe</a:t>
            </a:r>
            <a:r>
              <a:rPr lang="en-US" b="1" dirty="0">
                <a:solidFill>
                  <a:srgbClr val="06090E"/>
                </a:solidFill>
                <a:latin typeface="Work Sans" pitchFamily="2" charset="0"/>
              </a:rPr>
              <a:t>: </a:t>
            </a:r>
            <a:r>
              <a:rPr lang="en-US" dirty="0">
                <a:solidFill>
                  <a:srgbClr val="06090E"/>
                </a:solidFill>
                <a:latin typeface="Work Sans" pitchFamily="2" charset="0"/>
              </a:rPr>
              <a:t>Display a component object property to the screen as JSON for debugging.</a:t>
            </a:r>
            <a:endParaRPr lang="en-IN" dirty="0">
              <a:solidFill>
                <a:srgbClr val="06090E"/>
              </a:solidFill>
              <a:latin typeface="Work Sans" pitchFamily="2" charset="0"/>
            </a:endParaRPr>
          </a:p>
        </p:txBody>
      </p:sp>
    </p:spTree>
    <p:extLst>
      <p:ext uri="{BB962C8B-B14F-4D97-AF65-F5344CB8AC3E}">
        <p14:creationId xmlns:p14="http://schemas.microsoft.com/office/powerpoint/2010/main" val="242530384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45690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Angular</a:t>
            </a:r>
            <a:r>
              <a:rPr kumimoji="0" lang="fr-FR" sz="2800" b="1" i="0" u="none" strike="noStrike" kern="0" cap="none" spc="-100" normalizeH="0" noProof="0" dirty="0">
                <a:ln>
                  <a:noFill/>
                </a:ln>
                <a:solidFill>
                  <a:srgbClr val="111111"/>
                </a:solidFill>
                <a:effectLst/>
                <a:uLnTx/>
                <a:uFillTx/>
                <a:latin typeface="Arial" panose="020B0604020202020204" pitchFamily="34" charset="0"/>
              </a:rPr>
              <a:t> Pipes</a:t>
            </a:r>
          </a:p>
        </p:txBody>
      </p:sp>
      <p:sp>
        <p:nvSpPr>
          <p:cNvPr id="23" name="TextBox 22">
            <a:extLst>
              <a:ext uri="{FF2B5EF4-FFF2-40B4-BE49-F238E27FC236}">
                <a16:creationId xmlns:a16="http://schemas.microsoft.com/office/drawing/2014/main" id="{C3338280-FCE9-4AA0-9D3E-77628740ED92}"/>
              </a:ext>
            </a:extLst>
          </p:cNvPr>
          <p:cNvSpPr txBox="1"/>
          <p:nvPr/>
        </p:nvSpPr>
        <p:spPr>
          <a:xfrm>
            <a:off x="432621" y="1271754"/>
            <a:ext cx="11080954" cy="480144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Angular Pipes takes data as input and formats/transform the data to display in the template</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The Angular has several built-in pipes, which you can use in your application. </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Some of the important pipes </a:t>
            </a:r>
            <a:r>
              <a:rPr lang="en-US" sz="2200" b="1" i="0" dirty="0">
                <a:solidFill>
                  <a:srgbClr val="111111"/>
                </a:solidFill>
                <a:effectLst/>
                <a:latin typeface="Work Sans" pitchFamily="2" charset="0"/>
              </a:rPr>
              <a:t>are Date Pipe, Uppercase Pipe, Lowercase Pipe, Number Pipe/ Decimal Pipe, Currency Pipe, and Percent Pipe</a:t>
            </a:r>
            <a:r>
              <a:rPr lang="en-US" sz="2200" b="0" i="0" dirty="0">
                <a:solidFill>
                  <a:srgbClr val="111111"/>
                </a:solidFill>
                <a:effectLst/>
                <a:latin typeface="Work Sans" pitchFamily="2" charset="0"/>
              </a:rPr>
              <a:t>, </a:t>
            </a:r>
            <a:r>
              <a:rPr lang="en-US" sz="2200" b="0" i="0" dirty="0" err="1">
                <a:solidFill>
                  <a:srgbClr val="111111"/>
                </a:solidFill>
                <a:effectLst/>
                <a:latin typeface="Work Sans" pitchFamily="2" charset="0"/>
              </a:rPr>
              <a:t>etc</a:t>
            </a:r>
            <a:endParaRPr lang="en-US" sz="2200" b="0" i="0" dirty="0">
              <a:solidFill>
                <a:srgbClr val="111111"/>
              </a:solidFill>
              <a:effectLst/>
              <a:latin typeface="Work Sans" pitchFamily="2" charset="0"/>
            </a:endParaRPr>
          </a:p>
        </p:txBody>
      </p:sp>
      <p:sp>
        <p:nvSpPr>
          <p:cNvPr id="3" name="TextBox 2">
            <a:extLst>
              <a:ext uri="{FF2B5EF4-FFF2-40B4-BE49-F238E27FC236}">
                <a16:creationId xmlns:a16="http://schemas.microsoft.com/office/drawing/2014/main" id="{3AA76F37-1715-BCC4-94B6-1C34CCE682C9}"/>
              </a:ext>
            </a:extLst>
          </p:cNvPr>
          <p:cNvSpPr txBox="1"/>
          <p:nvPr/>
        </p:nvSpPr>
        <p:spPr>
          <a:xfrm>
            <a:off x="2563762" y="2274966"/>
            <a:ext cx="8261554" cy="1477328"/>
          </a:xfrm>
          <a:prstGeom prst="rect">
            <a:avLst/>
          </a:prstGeom>
          <a:noFill/>
        </p:spPr>
        <p:txBody>
          <a:bodyPr wrap="square">
            <a:spAutoFit/>
          </a:bodyPr>
          <a:lstStyle/>
          <a:p>
            <a:r>
              <a:rPr lang="en-IN" b="0" i="0" dirty="0">
                <a:solidFill>
                  <a:srgbClr val="000000"/>
                </a:solidFill>
                <a:effectLst/>
                <a:latin typeface="Verdana" panose="020B0604030504040204" pitchFamily="34" charset="0"/>
              </a:rPr>
              <a:t>Expression</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pipeOperator</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pipeArguments</a:t>
            </a:r>
            <a:r>
              <a:rPr lang="en-IN" b="0" i="0" dirty="0">
                <a:solidFill>
                  <a:srgbClr val="333333"/>
                </a:solidFill>
                <a:effectLst/>
                <a:latin typeface="Verdana" panose="020B0604030504040204" pitchFamily="34" charset="0"/>
              </a:rPr>
              <a:t>]</a:t>
            </a:r>
          </a:p>
          <a:p>
            <a:endParaRPr lang="en-IN" dirty="0">
              <a:solidFill>
                <a:srgbClr val="333333"/>
              </a:solidFill>
              <a:latin typeface="Verdana" panose="020B0604030504040204" pitchFamily="34" charset="0"/>
            </a:endParaRPr>
          </a:p>
          <a:p>
            <a:r>
              <a:rPr lang="en-IN" dirty="0">
                <a:solidFill>
                  <a:srgbClr val="333333"/>
                </a:solidFill>
                <a:latin typeface="Verdana" panose="020B0604030504040204" pitchFamily="34" charset="0"/>
              </a:rPr>
              <a:t>e.g. {{</a:t>
            </a:r>
            <a:r>
              <a:rPr lang="en-IN" dirty="0" err="1">
                <a:solidFill>
                  <a:srgbClr val="333333"/>
                </a:solidFill>
                <a:latin typeface="Verdana" panose="020B0604030504040204" pitchFamily="34" charset="0"/>
              </a:rPr>
              <a:t>toDate</a:t>
            </a:r>
            <a:r>
              <a:rPr lang="en-IN" dirty="0">
                <a:solidFill>
                  <a:srgbClr val="333333"/>
                </a:solidFill>
                <a:latin typeface="Verdana" panose="020B0604030504040204" pitchFamily="34" charset="0"/>
              </a:rPr>
              <a:t> | </a:t>
            </a:r>
            <a:r>
              <a:rPr lang="en-IN" dirty="0" err="1">
                <a:solidFill>
                  <a:srgbClr val="333333"/>
                </a:solidFill>
                <a:latin typeface="Verdana" panose="020B0604030504040204" pitchFamily="34" charset="0"/>
              </a:rPr>
              <a:t>date:’medium</a:t>
            </a:r>
            <a:r>
              <a:rPr lang="en-IN" dirty="0">
                <a:solidFill>
                  <a:srgbClr val="333333"/>
                </a:solidFill>
                <a:latin typeface="Verdana" panose="020B0604030504040204" pitchFamily="34" charset="0"/>
              </a:rPr>
              <a:t>’}}</a:t>
            </a:r>
          </a:p>
          <a:p>
            <a:endParaRPr lang="en-IN" dirty="0">
              <a:solidFill>
                <a:srgbClr val="333333"/>
              </a:solidFill>
              <a:latin typeface="Verdana" panose="020B0604030504040204" pitchFamily="34" charset="0"/>
            </a:endParaRPr>
          </a:p>
          <a:p>
            <a:r>
              <a:rPr lang="en-IN" dirty="0">
                <a:solidFill>
                  <a:srgbClr val="333333"/>
                </a:solidFill>
                <a:latin typeface="Verdana" panose="020B0604030504040204" pitchFamily="34" charset="0"/>
              </a:rPr>
              <a:t>Medium is an argument to pipe , date is std format, </a:t>
            </a:r>
            <a:r>
              <a:rPr lang="en-IN" dirty="0" err="1">
                <a:solidFill>
                  <a:srgbClr val="333333"/>
                </a:solidFill>
                <a:latin typeface="Verdana" panose="020B0604030504040204" pitchFamily="34" charset="0"/>
              </a:rPr>
              <a:t>toDate</a:t>
            </a:r>
            <a:r>
              <a:rPr lang="en-IN" dirty="0">
                <a:solidFill>
                  <a:srgbClr val="333333"/>
                </a:solidFill>
                <a:latin typeface="Verdana" panose="020B0604030504040204" pitchFamily="34" charset="0"/>
              </a:rPr>
              <a:t> is data</a:t>
            </a:r>
            <a:endParaRPr lang="en-IN" dirty="0"/>
          </a:p>
        </p:txBody>
      </p:sp>
    </p:spTree>
    <p:extLst>
      <p:ext uri="{BB962C8B-B14F-4D97-AF65-F5344CB8AC3E}">
        <p14:creationId xmlns:p14="http://schemas.microsoft.com/office/powerpoint/2010/main" val="321844368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45690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Creating</a:t>
            </a:r>
            <a:r>
              <a:rPr kumimoji="0" lang="fr-FR" sz="2800" b="1" i="0" u="none" strike="noStrike" kern="0" cap="none" spc="-100" normalizeH="0" noProof="0" dirty="0">
                <a:ln>
                  <a:noFill/>
                </a:ln>
                <a:solidFill>
                  <a:srgbClr val="111111"/>
                </a:solidFill>
                <a:effectLst/>
                <a:uLnTx/>
                <a:uFillTx/>
                <a:latin typeface="Arial" panose="020B0604020202020204" pitchFamily="34" charset="0"/>
              </a:rPr>
              <a:t> Custom Pipes</a:t>
            </a:r>
          </a:p>
        </p:txBody>
      </p:sp>
      <p:sp>
        <p:nvSpPr>
          <p:cNvPr id="23" name="TextBox 22">
            <a:extLst>
              <a:ext uri="{FF2B5EF4-FFF2-40B4-BE49-F238E27FC236}">
                <a16:creationId xmlns:a16="http://schemas.microsoft.com/office/drawing/2014/main" id="{C3338280-FCE9-4AA0-9D3E-77628740ED92}"/>
              </a:ext>
            </a:extLst>
          </p:cNvPr>
          <p:cNvSpPr txBox="1"/>
          <p:nvPr/>
        </p:nvSpPr>
        <p:spPr>
          <a:xfrm>
            <a:off x="766916" y="1291418"/>
            <a:ext cx="11277600" cy="480144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Create a pipe class</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Decorate the class with @pipe decorator.</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Give a name to the pipe in the name meta data of the @pipe decorator. We will use this name in the template.</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The pipe class must implement the </a:t>
            </a:r>
            <a:r>
              <a:rPr lang="en-US" sz="2200" b="0" i="0" dirty="0" err="1">
                <a:solidFill>
                  <a:srgbClr val="111111"/>
                </a:solidFill>
                <a:effectLst/>
                <a:latin typeface="Work Sans" pitchFamily="2" charset="0"/>
              </a:rPr>
              <a:t>PipeTransform</a:t>
            </a:r>
            <a:r>
              <a:rPr lang="en-US" sz="2200" b="0" i="0" dirty="0">
                <a:solidFill>
                  <a:srgbClr val="111111"/>
                </a:solidFill>
                <a:effectLst/>
                <a:latin typeface="Work Sans" pitchFamily="2" charset="0"/>
              </a:rPr>
              <a:t> interface. The interfaces contain only one method transform.</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The first parameter to the transform method is the value to be transferred. The transform method must transform the value and return the result. You can add any number of additional arguments to the transform method.</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Declare the pipe class in the Angular Module (</a:t>
            </a:r>
            <a:r>
              <a:rPr lang="en-US" sz="2200" b="0" i="0" dirty="0" err="1">
                <a:solidFill>
                  <a:srgbClr val="111111"/>
                </a:solidFill>
                <a:effectLst/>
                <a:latin typeface="Work Sans" pitchFamily="2" charset="0"/>
              </a:rPr>
              <a:t>app.module.ts</a:t>
            </a:r>
            <a:r>
              <a:rPr lang="en-US" sz="2200" b="0" i="0" dirty="0">
                <a:solidFill>
                  <a:srgbClr val="111111"/>
                </a:solidFill>
                <a:effectLst/>
                <a:latin typeface="Work Sans" pitchFamily="2" charset="0"/>
              </a:rPr>
              <a:t>)</a:t>
            </a:r>
          </a:p>
          <a:p>
            <a:pPr marL="342900" indent="-342900">
              <a:buFont typeface="Arial" panose="020B0604020202020204" pitchFamily="34" charset="0"/>
              <a:buChar char="•"/>
              <a:defRPr/>
            </a:pPr>
            <a:r>
              <a:rPr lang="en-US" sz="2200" b="0" i="0" dirty="0">
                <a:solidFill>
                  <a:srgbClr val="111111"/>
                </a:solidFill>
                <a:effectLst/>
                <a:latin typeface="Work Sans" pitchFamily="2" charset="0"/>
              </a:rPr>
              <a:t>Use the custom pipe just as you use other pipes.</a:t>
            </a:r>
          </a:p>
        </p:txBody>
      </p:sp>
    </p:spTree>
    <p:extLst>
      <p:ext uri="{BB962C8B-B14F-4D97-AF65-F5344CB8AC3E}">
        <p14:creationId xmlns:p14="http://schemas.microsoft.com/office/powerpoint/2010/main" val="34639783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06478" y="80350"/>
            <a:ext cx="545690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Component Communication</a:t>
            </a:r>
          </a:p>
        </p:txBody>
      </p:sp>
      <p:sp>
        <p:nvSpPr>
          <p:cNvPr id="23" name="TextBox 22">
            <a:extLst>
              <a:ext uri="{FF2B5EF4-FFF2-40B4-BE49-F238E27FC236}">
                <a16:creationId xmlns:a16="http://schemas.microsoft.com/office/drawing/2014/main" id="{C3338280-FCE9-4AA0-9D3E-77628740ED92}"/>
              </a:ext>
            </a:extLst>
          </p:cNvPr>
          <p:cNvSpPr txBox="1"/>
          <p:nvPr/>
        </p:nvSpPr>
        <p:spPr>
          <a:xfrm>
            <a:off x="353961" y="947290"/>
            <a:ext cx="11651226" cy="6161815"/>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If the Components have </a:t>
            </a:r>
            <a:r>
              <a:rPr lang="en-US" sz="2200" b="1" i="0" dirty="0">
                <a:solidFill>
                  <a:srgbClr val="111111"/>
                </a:solidFill>
                <a:effectLst/>
                <a:latin typeface="Work Sans" pitchFamily="2" charset="0"/>
              </a:rPr>
              <a:t>a parent-child relationship </a:t>
            </a:r>
            <a:r>
              <a:rPr lang="en-US" sz="2200" b="0" i="0" dirty="0">
                <a:solidFill>
                  <a:srgbClr val="111111"/>
                </a:solidFill>
                <a:effectLst/>
                <a:latin typeface="Work Sans" pitchFamily="2" charset="0"/>
              </a:rPr>
              <a:t>then, then the parent component can pass the data to the child using the </a:t>
            </a:r>
            <a:r>
              <a:rPr lang="en-US" sz="2200" b="1" i="0" dirty="0">
                <a:solidFill>
                  <a:srgbClr val="111111"/>
                </a:solidFill>
                <a:effectLst/>
                <a:latin typeface="Work Sans" pitchFamily="2" charset="0"/>
              </a:rPr>
              <a:t>@input Property</a:t>
            </a:r>
            <a:r>
              <a:rPr lang="en-US" sz="2200" b="0" i="0" dirty="0">
                <a:solidFill>
                  <a:srgbClr val="111111"/>
                </a:solidFill>
                <a:effectLst/>
                <a:latin typeface="Work Sans" pitchFamily="2" charset="0"/>
              </a:rPr>
              <a:t>.</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Create a property (</a:t>
            </a:r>
            <a:r>
              <a:rPr lang="en-US" sz="2200" b="0" i="0" dirty="0" err="1">
                <a:solidFill>
                  <a:srgbClr val="111111"/>
                </a:solidFill>
                <a:effectLst/>
                <a:latin typeface="Work Sans" pitchFamily="2" charset="0"/>
              </a:rPr>
              <a:t>someProperty</a:t>
            </a:r>
            <a:r>
              <a:rPr lang="en-US" sz="2200" b="0" i="0" dirty="0">
                <a:solidFill>
                  <a:srgbClr val="111111"/>
                </a:solidFill>
                <a:effectLst/>
                <a:latin typeface="Work Sans" pitchFamily="2" charset="0"/>
              </a:rPr>
              <a:t>) in the Child Component and decorate it with @Input(). This will mark the property as input property</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algn="l" fontAlgn="base"/>
            <a:r>
              <a:rPr lang="en-US" sz="2000" b="0" i="0" dirty="0">
                <a:solidFill>
                  <a:srgbClr val="008080"/>
                </a:solidFill>
                <a:effectLst/>
                <a:latin typeface="inherit"/>
              </a:rPr>
              <a:t>		export</a:t>
            </a:r>
            <a:r>
              <a:rPr lang="en-US" sz="2000" b="0" i="0" dirty="0">
                <a:solidFill>
                  <a:srgbClr val="006FE0"/>
                </a:solidFill>
                <a:effectLst/>
                <a:latin typeface="inherit"/>
              </a:rPr>
              <a:t> </a:t>
            </a:r>
            <a:r>
              <a:rPr lang="en-US" sz="2000" b="1" i="0" dirty="0">
                <a:solidFill>
                  <a:srgbClr val="800080"/>
                </a:solidFill>
                <a:effectLst/>
                <a:latin typeface="inherit"/>
              </a:rPr>
              <a:t>class</a:t>
            </a:r>
            <a:r>
              <a:rPr lang="en-US" sz="2000" b="0" i="0" dirty="0">
                <a:solidFill>
                  <a:srgbClr val="006FE0"/>
                </a:solidFill>
                <a:effectLst/>
                <a:latin typeface="inherit"/>
              </a:rPr>
              <a:t> </a:t>
            </a:r>
            <a:r>
              <a:rPr lang="en-US" sz="2000" b="0" i="0" dirty="0" err="1">
                <a:solidFill>
                  <a:srgbClr val="008080"/>
                </a:solidFill>
                <a:effectLst/>
                <a:latin typeface="inherit"/>
              </a:rPr>
              <a:t>ChildComponent</a:t>
            </a:r>
            <a:r>
              <a:rPr lang="en-US" sz="2000" b="0" i="0" dirty="0">
                <a:solidFill>
                  <a:srgbClr val="006FE0"/>
                </a:solidFill>
                <a:effectLst/>
                <a:latin typeface="inherit"/>
              </a:rPr>
              <a:t> </a:t>
            </a:r>
            <a:r>
              <a:rPr lang="en-US" sz="2000" b="0" i="0" dirty="0">
                <a:solidFill>
                  <a:srgbClr val="333333"/>
                </a:solidFill>
                <a:effectLst/>
                <a:latin typeface="inherit"/>
              </a:rPr>
              <a:t>{</a:t>
            </a:r>
            <a:endParaRPr lang="en-US" sz="2000" b="0" i="0" dirty="0">
              <a:solidFill>
                <a:srgbClr val="000000"/>
              </a:solidFill>
              <a:effectLst/>
              <a:latin typeface="Verdana" panose="020B0604030504040204" pitchFamily="34" charset="0"/>
            </a:endParaRPr>
          </a:p>
          <a:p>
            <a:pPr algn="l" fontAlgn="base"/>
            <a:r>
              <a:rPr lang="en-US" sz="2000" b="0" i="0" dirty="0">
                <a:solidFill>
                  <a:srgbClr val="006FE0"/>
                </a:solidFill>
                <a:effectLst/>
                <a:latin typeface="inherit"/>
              </a:rPr>
              <a:t>			    </a:t>
            </a:r>
            <a:r>
              <a:rPr lang="en-US" sz="2000" b="0" i="0" dirty="0">
                <a:solidFill>
                  <a:srgbClr val="333333"/>
                </a:solidFill>
                <a:effectLst/>
                <a:latin typeface="inherit"/>
              </a:rPr>
              <a:t>@</a:t>
            </a:r>
            <a:r>
              <a:rPr lang="en-US" sz="2000" b="0" i="0" dirty="0">
                <a:solidFill>
                  <a:srgbClr val="008080"/>
                </a:solidFill>
                <a:effectLst/>
                <a:latin typeface="inherit"/>
              </a:rPr>
              <a:t>Input</a:t>
            </a:r>
            <a:r>
              <a:rPr lang="en-US" sz="2000" b="0" i="0" dirty="0">
                <a:solidFill>
                  <a:srgbClr val="333333"/>
                </a:solidFill>
                <a:effectLst/>
                <a:latin typeface="inherit"/>
              </a:rPr>
              <a:t>()</a:t>
            </a:r>
            <a:r>
              <a:rPr lang="en-US" sz="2000" b="0" i="0" dirty="0">
                <a:solidFill>
                  <a:srgbClr val="006FE0"/>
                </a:solidFill>
                <a:effectLst/>
                <a:latin typeface="inherit"/>
              </a:rPr>
              <a:t> </a:t>
            </a:r>
            <a:r>
              <a:rPr lang="en-US" sz="2000" b="0" i="0" dirty="0" err="1">
                <a:solidFill>
                  <a:srgbClr val="000000"/>
                </a:solidFill>
                <a:effectLst/>
                <a:latin typeface="inherit"/>
              </a:rPr>
              <a:t>someProperty</a:t>
            </a:r>
            <a:r>
              <a:rPr lang="en-US" sz="2000" b="0" i="0" dirty="0">
                <a:solidFill>
                  <a:srgbClr val="333333"/>
                </a:solidFill>
                <a:effectLst/>
                <a:latin typeface="inherit"/>
              </a:rPr>
              <a:t>:</a:t>
            </a:r>
            <a:r>
              <a:rPr lang="en-US" sz="2000" b="0" i="0" dirty="0">
                <a:solidFill>
                  <a:srgbClr val="006FE0"/>
                </a:solidFill>
                <a:effectLst/>
                <a:latin typeface="inherit"/>
              </a:rPr>
              <a:t> </a:t>
            </a:r>
            <a:r>
              <a:rPr lang="en-US" sz="2000" b="0" i="0" dirty="0">
                <a:solidFill>
                  <a:srgbClr val="000000"/>
                </a:solidFill>
                <a:effectLst/>
                <a:latin typeface="inherit"/>
              </a:rPr>
              <a:t>number</a:t>
            </a:r>
            <a:r>
              <a:rPr lang="en-US" sz="2000" b="0" i="0" dirty="0">
                <a:solidFill>
                  <a:srgbClr val="333333"/>
                </a:solidFill>
                <a:effectLst/>
                <a:latin typeface="inherit"/>
              </a:rPr>
              <a:t>;</a:t>
            </a:r>
            <a:endParaRPr lang="en-US" sz="2000" b="0" i="0" dirty="0">
              <a:solidFill>
                <a:srgbClr val="000000"/>
              </a:solidFill>
              <a:effectLst/>
              <a:latin typeface="Verdana" panose="020B0604030504040204" pitchFamily="34" charset="0"/>
            </a:endParaRPr>
          </a:p>
          <a:p>
            <a:pPr algn="l" fontAlgn="base"/>
            <a:r>
              <a:rPr lang="en-US" sz="2000" b="0" i="0" dirty="0">
                <a:solidFill>
                  <a:srgbClr val="333333"/>
                </a:solidFill>
                <a:effectLst/>
                <a:latin typeface="inherit"/>
              </a:rPr>
              <a:t>		}</a:t>
            </a:r>
          </a:p>
          <a:p>
            <a:pPr algn="l" fontAlgn="base"/>
            <a:endParaRPr lang="en-US" sz="2000" dirty="0">
              <a:solidFill>
                <a:srgbClr val="333333"/>
              </a:solidFill>
              <a:latin typeface="inherit"/>
            </a:endParaRPr>
          </a:p>
          <a:p>
            <a:pPr algn="l" fontAlgn="base"/>
            <a:r>
              <a:rPr lang="en-US" sz="2000" b="0" i="0" dirty="0">
                <a:solidFill>
                  <a:srgbClr val="000000"/>
                </a:solidFill>
                <a:effectLst/>
                <a:latin typeface="Verdana" panose="020B0604030504040204" pitchFamily="34" charset="0"/>
              </a:rPr>
              <a:t>And in the Parent Component Instantiate the Child Component. Pass the value to the </a:t>
            </a:r>
            <a:r>
              <a:rPr lang="en-US" sz="2000" b="0" i="0" dirty="0" err="1">
                <a:solidFill>
                  <a:srgbClr val="000000"/>
                </a:solidFill>
                <a:effectLst/>
                <a:latin typeface="Verdana" panose="020B0604030504040204" pitchFamily="34" charset="0"/>
              </a:rPr>
              <a:t>someProperty</a:t>
            </a:r>
            <a:r>
              <a:rPr lang="en-US" sz="2000" b="0" i="0" dirty="0">
                <a:solidFill>
                  <a:srgbClr val="000000"/>
                </a:solidFill>
                <a:effectLst/>
                <a:latin typeface="Verdana" panose="020B0604030504040204" pitchFamily="34" charset="0"/>
              </a:rPr>
              <a:t> using the Property Bind Syntax</a:t>
            </a:r>
          </a:p>
          <a:p>
            <a:pPr algn="l" fontAlgn="base"/>
            <a:r>
              <a:rPr lang="en-US" sz="3600" b="0" i="0" dirty="0">
                <a:solidFill>
                  <a:srgbClr val="000000"/>
                </a:solidFill>
                <a:effectLst/>
                <a:latin typeface="Verdana" panose="020B0604030504040204" pitchFamily="34" charset="0"/>
              </a:rPr>
              <a:t> 		</a:t>
            </a:r>
            <a:r>
              <a:rPr lang="en-IN" sz="2000" b="0" i="0" dirty="0">
                <a:solidFill>
                  <a:srgbClr val="006FE0"/>
                </a:solidFill>
                <a:effectLst/>
                <a:latin typeface="Verdana" panose="020B0604030504040204" pitchFamily="34" charset="0"/>
              </a:rPr>
              <a:t>&lt;</a:t>
            </a:r>
            <a:r>
              <a:rPr lang="en-IN" sz="2000" b="0" i="0" dirty="0">
                <a:solidFill>
                  <a:srgbClr val="000000"/>
                </a:solidFill>
                <a:effectLst/>
                <a:latin typeface="Verdana" panose="020B0604030504040204" pitchFamily="34" charset="0"/>
              </a:rPr>
              <a:t>child-component</a:t>
            </a:r>
            <a:r>
              <a:rPr lang="en-IN" sz="2000" b="0" i="0" dirty="0">
                <a:solidFill>
                  <a:srgbClr val="006FE0"/>
                </a:solidFill>
                <a:effectLst/>
                <a:latin typeface="Verdana" panose="020B0604030504040204" pitchFamily="34" charset="0"/>
              </a:rPr>
              <a:t> </a:t>
            </a:r>
            <a:r>
              <a:rPr lang="en-IN" sz="2000" b="0" i="0" dirty="0">
                <a:solidFill>
                  <a:srgbClr val="333333"/>
                </a:solidFill>
                <a:effectLst/>
                <a:latin typeface="Verdana" panose="020B0604030504040204" pitchFamily="34" charset="0"/>
              </a:rPr>
              <a:t>[</a:t>
            </a:r>
            <a:r>
              <a:rPr lang="en-IN" sz="2000" b="0" i="0" dirty="0" err="1">
                <a:solidFill>
                  <a:srgbClr val="000000"/>
                </a:solidFill>
                <a:effectLst/>
                <a:latin typeface="Verdana" panose="020B0604030504040204" pitchFamily="34" charset="0"/>
              </a:rPr>
              <a:t>someProperty</a:t>
            </a:r>
            <a:r>
              <a:rPr lang="en-IN" sz="2000" b="0" i="0" dirty="0">
                <a:solidFill>
                  <a:srgbClr val="333333"/>
                </a:solidFill>
                <a:effectLst/>
                <a:latin typeface="Verdana" panose="020B0604030504040204" pitchFamily="34" charset="0"/>
              </a:rPr>
              <a:t>]</a:t>
            </a:r>
            <a:r>
              <a:rPr lang="en-IN" sz="2000" b="0" i="0" dirty="0">
                <a:solidFill>
                  <a:srgbClr val="000000"/>
                </a:solidFill>
                <a:effectLst/>
                <a:latin typeface="Verdana" panose="020B0604030504040204" pitchFamily="34" charset="0"/>
              </a:rPr>
              <a:t>=value</a:t>
            </a:r>
            <a:r>
              <a:rPr lang="en-IN" sz="2000" b="0" i="0" dirty="0">
                <a:solidFill>
                  <a:srgbClr val="006FE0"/>
                </a:solidFill>
                <a:effectLst/>
                <a:latin typeface="Verdana" panose="020B0604030504040204" pitchFamily="34" charset="0"/>
              </a:rPr>
              <a:t>&gt;&lt;</a:t>
            </a:r>
            <a:r>
              <a:rPr lang="en-IN" sz="2000" b="0" i="0" dirty="0">
                <a:solidFill>
                  <a:srgbClr val="000000"/>
                </a:solidFill>
                <a:effectLst/>
                <a:latin typeface="Verdana" panose="020B0604030504040204" pitchFamily="34" charset="0"/>
              </a:rPr>
              <a:t>/child-component</a:t>
            </a:r>
            <a:r>
              <a:rPr lang="en-IN" sz="2000" b="0" i="0" dirty="0">
                <a:solidFill>
                  <a:srgbClr val="006FE0"/>
                </a:solidFill>
                <a:effectLst/>
                <a:latin typeface="Verdana" panose="020B0604030504040204" pitchFamily="34" charset="0"/>
              </a:rPr>
              <a:t>&gt;</a:t>
            </a:r>
            <a:r>
              <a:rPr lang="en-IN" sz="2000" b="0" i="0" dirty="0">
                <a:solidFill>
                  <a:srgbClr val="333333"/>
                </a:solidFill>
                <a:effectLst/>
                <a:latin typeface="Verdana" panose="020B0604030504040204" pitchFamily="34" charset="0"/>
              </a:rPr>
              <a:t>`</a:t>
            </a:r>
            <a:endParaRPr lang="en-US" sz="1400" b="0" i="0" dirty="0">
              <a:solidFill>
                <a:srgbClr val="000000"/>
              </a:solidFill>
              <a:effectLst/>
              <a:latin typeface="Verdana" panose="020B0604030504040204" pitchFamily="34" charset="0"/>
            </a:endParaRPr>
          </a:p>
          <a:p>
            <a:pPr>
              <a:defRPr/>
            </a:pPr>
            <a:endParaRPr lang="en-US" sz="2200" b="0" i="0" dirty="0">
              <a:solidFill>
                <a:srgbClr val="111111"/>
              </a:solidFill>
              <a:effectLst/>
              <a:latin typeface="Work Sans" pitchFamily="2" charset="0"/>
            </a:endParaRPr>
          </a:p>
        </p:txBody>
      </p:sp>
    </p:spTree>
    <p:extLst>
      <p:ext uri="{BB962C8B-B14F-4D97-AF65-F5344CB8AC3E}">
        <p14:creationId xmlns:p14="http://schemas.microsoft.com/office/powerpoint/2010/main" val="25270730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8AD57D-1E54-9C1F-FA6A-1BCE5D8C5605}"/>
              </a:ext>
            </a:extLst>
          </p:cNvPr>
          <p:cNvPicPr>
            <a:picLocks noChangeAspect="1"/>
          </p:cNvPicPr>
          <p:nvPr/>
        </p:nvPicPr>
        <p:blipFill>
          <a:blip r:embed="rId3"/>
          <a:stretch>
            <a:fillRect/>
          </a:stretch>
        </p:blipFill>
        <p:spPr>
          <a:xfrm>
            <a:off x="644421" y="481993"/>
            <a:ext cx="6719940" cy="3829239"/>
          </a:xfrm>
          <a:prstGeom prst="rect">
            <a:avLst/>
          </a:prstGeom>
        </p:spPr>
      </p:pic>
      <p:sp>
        <p:nvSpPr>
          <p:cNvPr id="9" name="TextBox 8">
            <a:extLst>
              <a:ext uri="{FF2B5EF4-FFF2-40B4-BE49-F238E27FC236}">
                <a16:creationId xmlns:a16="http://schemas.microsoft.com/office/drawing/2014/main" id="{072A9944-2E24-7EC0-24D5-561EEA0D3D82}"/>
              </a:ext>
            </a:extLst>
          </p:cNvPr>
          <p:cNvSpPr txBox="1"/>
          <p:nvPr/>
        </p:nvSpPr>
        <p:spPr>
          <a:xfrm>
            <a:off x="7914967" y="705928"/>
            <a:ext cx="4046878" cy="2862322"/>
          </a:xfrm>
          <a:prstGeom prst="rect">
            <a:avLst/>
          </a:prstGeom>
          <a:noFill/>
        </p:spPr>
        <p:txBody>
          <a:bodyPr wrap="square">
            <a:spAutoFit/>
          </a:bodyPr>
          <a:lstStyle/>
          <a:p>
            <a:r>
              <a:rPr lang="en-US" sz="2000" b="0" i="0" dirty="0">
                <a:solidFill>
                  <a:srgbClr val="FF0000"/>
                </a:solidFill>
                <a:effectLst/>
                <a:latin typeface="Söhne"/>
              </a:rPr>
              <a:t>Components can be composed hierarchically, allowing developers to build complex applications by assembling smaller, reusable components together. They promote modularity, maintainability, and reusability of code, making it easier to manage different parts of the user interface in large-scale applications.</a:t>
            </a:r>
            <a:endParaRPr lang="en-IN" sz="2000" dirty="0">
              <a:solidFill>
                <a:srgbClr val="FF0000"/>
              </a:solidFill>
            </a:endParaRPr>
          </a:p>
        </p:txBody>
      </p:sp>
      <p:pic>
        <p:nvPicPr>
          <p:cNvPr id="12" name="Picture 11">
            <a:extLst>
              <a:ext uri="{FF2B5EF4-FFF2-40B4-BE49-F238E27FC236}">
                <a16:creationId xmlns:a16="http://schemas.microsoft.com/office/drawing/2014/main" id="{4CADC11A-9AD5-FA04-7045-159013F622C3}"/>
              </a:ext>
            </a:extLst>
          </p:cNvPr>
          <p:cNvPicPr>
            <a:picLocks noChangeAspect="1"/>
          </p:cNvPicPr>
          <p:nvPr/>
        </p:nvPicPr>
        <p:blipFill>
          <a:blip r:embed="rId4"/>
          <a:stretch>
            <a:fillRect/>
          </a:stretch>
        </p:blipFill>
        <p:spPr>
          <a:xfrm>
            <a:off x="4493649" y="5247046"/>
            <a:ext cx="2457450" cy="552450"/>
          </a:xfrm>
          <a:prstGeom prst="rect">
            <a:avLst/>
          </a:prstGeom>
        </p:spPr>
      </p:pic>
    </p:spTree>
    <p:extLst>
      <p:ext uri="{BB962C8B-B14F-4D97-AF65-F5344CB8AC3E}">
        <p14:creationId xmlns:p14="http://schemas.microsoft.com/office/powerpoint/2010/main" val="305702830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639096" y="424479"/>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Child to Parent Communication</a:t>
            </a:r>
          </a:p>
        </p:txBody>
      </p:sp>
      <p:sp>
        <p:nvSpPr>
          <p:cNvPr id="23" name="TextBox 22">
            <a:extLst>
              <a:ext uri="{FF2B5EF4-FFF2-40B4-BE49-F238E27FC236}">
                <a16:creationId xmlns:a16="http://schemas.microsoft.com/office/drawing/2014/main" id="{C3338280-FCE9-4AA0-9D3E-77628740ED92}"/>
              </a:ext>
            </a:extLst>
          </p:cNvPr>
          <p:cNvSpPr txBox="1"/>
          <p:nvPr/>
        </p:nvSpPr>
        <p:spPr>
          <a:xfrm>
            <a:off x="471948" y="1330747"/>
            <a:ext cx="11651226" cy="3040961"/>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dirty="0">
                <a:solidFill>
                  <a:srgbClr val="111111"/>
                </a:solidFill>
                <a:latin typeface="Work Sans" pitchFamily="2" charset="0"/>
              </a:rPr>
              <a:t>Listens to Events from Child</a:t>
            </a:r>
          </a:p>
          <a:p>
            <a:pPr>
              <a:defRPr/>
            </a:pPr>
            <a:endParaRPr lang="en-US" sz="2200" dirty="0">
              <a:solidFill>
                <a:srgbClr val="111111"/>
              </a:solidFill>
              <a:latin typeface="Work Sans" pitchFamily="2" charset="0"/>
            </a:endParaRPr>
          </a:p>
          <a:p>
            <a:pPr>
              <a:defRPr/>
            </a:pPr>
            <a:r>
              <a:rPr lang="en-US" sz="2200" dirty="0">
                <a:solidFill>
                  <a:srgbClr val="111111"/>
                </a:solidFill>
                <a:latin typeface="Work Sans" pitchFamily="2" charset="0"/>
              </a:rPr>
              <a:t>	The Child Component exposes an </a:t>
            </a:r>
            <a:r>
              <a:rPr lang="en-US" sz="2200" dirty="0" err="1">
                <a:solidFill>
                  <a:srgbClr val="111111"/>
                </a:solidFill>
                <a:latin typeface="Work Sans" pitchFamily="2" charset="0"/>
              </a:rPr>
              <a:t>EventEmitter</a:t>
            </a:r>
            <a:r>
              <a:rPr lang="en-US" sz="2200" dirty="0">
                <a:solidFill>
                  <a:srgbClr val="111111"/>
                </a:solidFill>
                <a:latin typeface="Work Sans" pitchFamily="2" charset="0"/>
              </a:rPr>
              <a:t> Property. This Property is 	adorned with the @Output decorator. When Child Component needs to 	communicate with the parent it raises the event. The Parent Component 	listens to that event and reacts to it.</a:t>
            </a:r>
          </a:p>
          <a:p>
            <a:pPr>
              <a:defRPr/>
            </a:pPr>
            <a:endParaRPr lang="en-US" sz="2200" dirty="0">
              <a:solidFill>
                <a:srgbClr val="111111"/>
              </a:solidFill>
              <a:latin typeface="Work Sans" pitchFamily="2" charset="0"/>
            </a:endParaRPr>
          </a:p>
        </p:txBody>
      </p:sp>
    </p:spTree>
    <p:extLst>
      <p:ext uri="{BB962C8B-B14F-4D97-AF65-F5344CB8AC3E}">
        <p14:creationId xmlns:p14="http://schemas.microsoft.com/office/powerpoint/2010/main" val="62217464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471948" y="0"/>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Child to Parent Communication</a:t>
            </a:r>
          </a:p>
        </p:txBody>
      </p:sp>
      <p:sp>
        <p:nvSpPr>
          <p:cNvPr id="23" name="TextBox 22">
            <a:extLst>
              <a:ext uri="{FF2B5EF4-FFF2-40B4-BE49-F238E27FC236}">
                <a16:creationId xmlns:a16="http://schemas.microsoft.com/office/drawing/2014/main" id="{C3338280-FCE9-4AA0-9D3E-77628740ED92}"/>
              </a:ext>
            </a:extLst>
          </p:cNvPr>
          <p:cNvSpPr txBox="1"/>
          <p:nvPr/>
        </p:nvSpPr>
        <p:spPr>
          <a:xfrm>
            <a:off x="471948" y="657069"/>
            <a:ext cx="11651226" cy="595977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000" dirty="0">
                <a:solidFill>
                  <a:srgbClr val="111111"/>
                </a:solidFill>
                <a:latin typeface="Work Sans" pitchFamily="2" charset="0"/>
              </a:rPr>
              <a:t>The Angular Component Output Properties are used to </a:t>
            </a:r>
            <a:r>
              <a:rPr lang="en-US" sz="2000" dirty="0" err="1">
                <a:solidFill>
                  <a:srgbClr val="111111"/>
                </a:solidFill>
                <a:latin typeface="Work Sans" pitchFamily="2" charset="0"/>
              </a:rPr>
              <a:t>to</a:t>
            </a:r>
            <a:r>
              <a:rPr lang="en-US" sz="2000" dirty="0">
                <a:solidFill>
                  <a:srgbClr val="111111"/>
                </a:solidFill>
                <a:latin typeface="Work Sans" pitchFamily="2" charset="0"/>
              </a:rPr>
              <a:t> pass the data from the nested component to the container component.</a:t>
            </a:r>
          </a:p>
          <a:p>
            <a:pPr marL="342900" indent="-342900">
              <a:buFont typeface="Arial" panose="020B0604020202020204" pitchFamily="34" charset="0"/>
              <a:buChar char="•"/>
              <a:defRPr/>
            </a:pPr>
            <a:endParaRPr lang="en-US" sz="2000" dirty="0">
              <a:solidFill>
                <a:srgbClr val="111111"/>
              </a:solidFill>
              <a:latin typeface="Work Sans" pitchFamily="2" charset="0"/>
            </a:endParaRPr>
          </a:p>
          <a:p>
            <a:pPr marL="342900" indent="-342900">
              <a:buFont typeface="Arial" panose="020B0604020202020204" pitchFamily="34" charset="0"/>
              <a:buChar char="•"/>
              <a:defRPr/>
            </a:pPr>
            <a:r>
              <a:rPr lang="en-US" sz="2000" dirty="0">
                <a:solidFill>
                  <a:srgbClr val="111111"/>
                </a:solidFill>
                <a:latin typeface="Work Sans" pitchFamily="2" charset="0"/>
              </a:rPr>
              <a:t>@Output Decorator	- 	Using the </a:t>
            </a:r>
            <a:r>
              <a:rPr lang="en-US" sz="2000" dirty="0" err="1">
                <a:solidFill>
                  <a:srgbClr val="FF0000"/>
                </a:solidFill>
                <a:latin typeface="Work Sans" pitchFamily="2" charset="0"/>
              </a:rPr>
              <a:t>EventEmitter</a:t>
            </a:r>
            <a:r>
              <a:rPr lang="en-US" sz="2000" dirty="0">
                <a:solidFill>
                  <a:srgbClr val="FF0000"/>
                </a:solidFill>
                <a:latin typeface="Work Sans" pitchFamily="2" charset="0"/>
              </a:rPr>
              <a:t> Property </a:t>
            </a:r>
            <a:r>
              <a:rPr lang="en-US" sz="2000" dirty="0">
                <a:solidFill>
                  <a:srgbClr val="111111"/>
                </a:solidFill>
                <a:latin typeface="Work Sans" pitchFamily="2" charset="0"/>
              </a:rPr>
              <a:t>gives the components ability to </a:t>
            </a:r>
            <a:r>
              <a:rPr lang="en-US" sz="2000" dirty="0">
                <a:solidFill>
                  <a:srgbClr val="FF0000"/>
                </a:solidFill>
                <a:latin typeface="Work Sans" pitchFamily="2" charset="0"/>
              </a:rPr>
              <a:t>raise an event. </a:t>
            </a:r>
            <a:r>
              <a:rPr lang="en-US" sz="2000" dirty="0">
                <a:solidFill>
                  <a:srgbClr val="111111"/>
                </a:solidFill>
                <a:latin typeface="Work Sans" pitchFamily="2" charset="0"/>
              </a:rPr>
              <a:t>But to make that event accessible from parent component, must </a:t>
            </a:r>
            <a:r>
              <a:rPr lang="en-US" sz="2000" dirty="0">
                <a:solidFill>
                  <a:srgbClr val="FF0000"/>
                </a:solidFill>
                <a:latin typeface="Work Sans" pitchFamily="2" charset="0"/>
              </a:rPr>
              <a:t>decorate the property with @Output decorator.</a:t>
            </a:r>
          </a:p>
          <a:p>
            <a:pPr marL="342900" indent="-342900">
              <a:buFont typeface="Arial" panose="020B0604020202020204" pitchFamily="34" charset="0"/>
              <a:buChar char="•"/>
              <a:defRPr/>
            </a:pPr>
            <a:endParaRPr lang="en-US" sz="2000" dirty="0">
              <a:solidFill>
                <a:srgbClr val="111111"/>
              </a:solidFill>
              <a:latin typeface="Work Sans" pitchFamily="2" charset="0"/>
            </a:endParaRPr>
          </a:p>
          <a:p>
            <a:pPr marL="342900" indent="-342900">
              <a:buFont typeface="Arial" panose="020B0604020202020204" pitchFamily="34" charset="0"/>
              <a:buChar char="•"/>
              <a:defRPr/>
            </a:pPr>
            <a:r>
              <a:rPr lang="en-US" sz="2000" dirty="0">
                <a:solidFill>
                  <a:srgbClr val="111111"/>
                </a:solidFill>
                <a:latin typeface="Work Sans" pitchFamily="2" charset="0"/>
              </a:rPr>
              <a:t>How to Pass data to parent component using @Output</a:t>
            </a:r>
          </a:p>
          <a:p>
            <a:pPr marL="342900" indent="-342900">
              <a:buFont typeface="Arial" panose="020B0604020202020204" pitchFamily="34" charset="0"/>
              <a:buChar char="•"/>
              <a:defRPr/>
            </a:pPr>
            <a:r>
              <a:rPr lang="en-US" sz="2000" dirty="0">
                <a:solidFill>
                  <a:srgbClr val="111111"/>
                </a:solidFill>
                <a:latin typeface="Work Sans" pitchFamily="2" charset="0"/>
              </a:rPr>
              <a:t>Child Component</a:t>
            </a:r>
          </a:p>
          <a:p>
            <a:pPr marL="800100" lvl="1" indent="-342900">
              <a:buFont typeface="Arial" panose="020B0604020202020204" pitchFamily="34" charset="0"/>
              <a:buChar char="•"/>
              <a:defRPr/>
            </a:pPr>
            <a:r>
              <a:rPr lang="en-US" sz="2000" dirty="0">
                <a:solidFill>
                  <a:srgbClr val="111111"/>
                </a:solidFill>
                <a:latin typeface="Work Sans" pitchFamily="2" charset="0"/>
              </a:rPr>
              <a:t>Declare a property of type </a:t>
            </a:r>
            <a:r>
              <a:rPr lang="en-US" sz="2000" dirty="0" err="1">
                <a:solidFill>
                  <a:srgbClr val="111111"/>
                </a:solidFill>
                <a:latin typeface="Work Sans" pitchFamily="2" charset="0"/>
              </a:rPr>
              <a:t>EventEmitter</a:t>
            </a:r>
            <a:r>
              <a:rPr lang="en-US" sz="2000" dirty="0">
                <a:solidFill>
                  <a:srgbClr val="111111"/>
                </a:solidFill>
                <a:latin typeface="Work Sans" pitchFamily="2" charset="0"/>
              </a:rPr>
              <a:t> and instantiate it.</a:t>
            </a:r>
          </a:p>
          <a:p>
            <a:pPr marL="800100" lvl="1" indent="-342900">
              <a:buFont typeface="Arial" panose="020B0604020202020204" pitchFamily="34" charset="0"/>
              <a:buChar char="•"/>
              <a:defRPr/>
            </a:pPr>
            <a:r>
              <a:rPr lang="en-US" sz="2000" dirty="0">
                <a:solidFill>
                  <a:srgbClr val="111111"/>
                </a:solidFill>
                <a:latin typeface="Work Sans" pitchFamily="2" charset="0"/>
              </a:rPr>
              <a:t>Mark it with a @Output Decorator.</a:t>
            </a:r>
          </a:p>
          <a:p>
            <a:pPr marL="800100" lvl="1" indent="-342900">
              <a:buFont typeface="Arial" panose="020B0604020202020204" pitchFamily="34" charset="0"/>
              <a:buChar char="•"/>
              <a:defRPr/>
            </a:pPr>
            <a:r>
              <a:rPr lang="en-US" sz="2000" dirty="0">
                <a:solidFill>
                  <a:srgbClr val="111111"/>
                </a:solidFill>
                <a:latin typeface="Work Sans" pitchFamily="2" charset="0"/>
              </a:rPr>
              <a:t>Raise the event passing it with the desired data</a:t>
            </a:r>
          </a:p>
          <a:p>
            <a:pPr marL="342900" indent="-342900">
              <a:buFont typeface="Arial" panose="020B0604020202020204" pitchFamily="34" charset="0"/>
              <a:buChar char="•"/>
              <a:defRPr/>
            </a:pPr>
            <a:endParaRPr lang="en-US" sz="2000" dirty="0">
              <a:solidFill>
                <a:srgbClr val="111111"/>
              </a:solidFill>
              <a:latin typeface="Work Sans" pitchFamily="2" charset="0"/>
            </a:endParaRPr>
          </a:p>
          <a:p>
            <a:pPr marL="342900" indent="-342900">
              <a:buFont typeface="Arial" panose="020B0604020202020204" pitchFamily="34" charset="0"/>
              <a:buChar char="•"/>
              <a:defRPr/>
            </a:pPr>
            <a:r>
              <a:rPr lang="en-US" sz="2000" dirty="0">
                <a:solidFill>
                  <a:srgbClr val="111111"/>
                </a:solidFill>
                <a:latin typeface="Work Sans" pitchFamily="2" charset="0"/>
              </a:rPr>
              <a:t>Parent Component</a:t>
            </a:r>
          </a:p>
          <a:p>
            <a:pPr marL="800100" lvl="1" indent="-342900">
              <a:buFont typeface="Arial" panose="020B0604020202020204" pitchFamily="34" charset="0"/>
              <a:buChar char="•"/>
              <a:defRPr/>
            </a:pPr>
            <a:r>
              <a:rPr lang="en-US" sz="2000" dirty="0">
                <a:solidFill>
                  <a:srgbClr val="111111"/>
                </a:solidFill>
                <a:latin typeface="Work Sans" pitchFamily="2" charset="0"/>
              </a:rPr>
              <a:t>Bind to the Child Component using Event binding and listen to the child events.</a:t>
            </a:r>
          </a:p>
          <a:p>
            <a:pPr marL="800100" lvl="1" indent="-342900">
              <a:buFont typeface="Arial" panose="020B0604020202020204" pitchFamily="34" charset="0"/>
              <a:buChar char="•"/>
              <a:defRPr/>
            </a:pPr>
            <a:r>
              <a:rPr lang="en-US" sz="2200" dirty="0">
                <a:solidFill>
                  <a:srgbClr val="111111"/>
                </a:solidFill>
                <a:latin typeface="Work Sans" pitchFamily="2" charset="0"/>
              </a:rPr>
              <a:t>Define the event handler function.</a:t>
            </a:r>
          </a:p>
        </p:txBody>
      </p:sp>
    </p:spTree>
    <p:extLst>
      <p:ext uri="{BB962C8B-B14F-4D97-AF65-F5344CB8AC3E}">
        <p14:creationId xmlns:p14="http://schemas.microsoft.com/office/powerpoint/2010/main" val="366265018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422787" y="0"/>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Child to Parent Communication</a:t>
            </a:r>
          </a:p>
        </p:txBody>
      </p:sp>
      <p:sp>
        <p:nvSpPr>
          <p:cNvPr id="23" name="TextBox 22">
            <a:extLst>
              <a:ext uri="{FF2B5EF4-FFF2-40B4-BE49-F238E27FC236}">
                <a16:creationId xmlns:a16="http://schemas.microsoft.com/office/drawing/2014/main" id="{C3338280-FCE9-4AA0-9D3E-77628740ED92}"/>
              </a:ext>
            </a:extLst>
          </p:cNvPr>
          <p:cNvSpPr txBox="1"/>
          <p:nvPr/>
        </p:nvSpPr>
        <p:spPr>
          <a:xfrm>
            <a:off x="344129" y="809636"/>
            <a:ext cx="11651226" cy="6365461"/>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000" dirty="0">
                <a:solidFill>
                  <a:srgbClr val="FF0000"/>
                </a:solidFill>
                <a:latin typeface="Work Sans" pitchFamily="2" charset="0"/>
              </a:rPr>
              <a:t>Listens to Events from Child</a:t>
            </a:r>
          </a:p>
          <a:p>
            <a:pPr>
              <a:defRPr/>
            </a:pPr>
            <a:r>
              <a:rPr lang="en-US" sz="2000" dirty="0">
                <a:solidFill>
                  <a:srgbClr val="111111"/>
                </a:solidFill>
                <a:latin typeface="Work Sans" pitchFamily="2" charset="0"/>
              </a:rPr>
              <a:t>	The Child Component exposes an </a:t>
            </a:r>
            <a:r>
              <a:rPr lang="en-US" sz="2000" dirty="0" err="1">
                <a:solidFill>
                  <a:srgbClr val="111111"/>
                </a:solidFill>
                <a:latin typeface="Work Sans" pitchFamily="2" charset="0"/>
              </a:rPr>
              <a:t>EventEmitter</a:t>
            </a:r>
            <a:r>
              <a:rPr lang="en-US" sz="2000" dirty="0">
                <a:solidFill>
                  <a:srgbClr val="111111"/>
                </a:solidFill>
                <a:latin typeface="Work Sans" pitchFamily="2" charset="0"/>
              </a:rPr>
              <a:t> Property. This Property is 	adorned with the @Output decorator. When Child Component needs to 	communicate with the parent it raises the event. The Parent Component 	listens to that event and reacts to it.</a:t>
            </a:r>
          </a:p>
          <a:p>
            <a:pPr>
              <a:defRPr/>
            </a:pPr>
            <a:endParaRPr lang="en-US" sz="2000" dirty="0">
              <a:solidFill>
                <a:srgbClr val="FF0000"/>
              </a:solidFill>
              <a:latin typeface="Work Sans" pitchFamily="2" charset="0"/>
            </a:endParaRPr>
          </a:p>
          <a:p>
            <a:pPr>
              <a:defRPr/>
            </a:pPr>
            <a:r>
              <a:rPr lang="en-US" sz="2000" dirty="0">
                <a:solidFill>
                  <a:srgbClr val="FF0000"/>
                </a:solidFill>
                <a:latin typeface="Work Sans" pitchFamily="2" charset="0"/>
              </a:rPr>
              <a:t>How to Pass data to parent component using @Output</a:t>
            </a:r>
          </a:p>
          <a:p>
            <a:pPr>
              <a:defRPr/>
            </a:pPr>
            <a:r>
              <a:rPr lang="en-US" sz="2000" b="1" dirty="0">
                <a:solidFill>
                  <a:srgbClr val="111111"/>
                </a:solidFill>
                <a:latin typeface="Work Sans" pitchFamily="2" charset="0"/>
              </a:rPr>
              <a:t>In the child component</a:t>
            </a:r>
          </a:p>
          <a:p>
            <a:pPr>
              <a:defRPr/>
            </a:pPr>
            <a:r>
              <a:rPr lang="en-US" sz="2000" dirty="0">
                <a:solidFill>
                  <a:srgbClr val="111111"/>
                </a:solidFill>
                <a:latin typeface="Work Sans" pitchFamily="2" charset="0"/>
              </a:rPr>
              <a:t>	Declare a property of type </a:t>
            </a:r>
            <a:r>
              <a:rPr lang="en-US" sz="2000" dirty="0" err="1">
                <a:solidFill>
                  <a:srgbClr val="111111"/>
                </a:solidFill>
                <a:latin typeface="Work Sans" pitchFamily="2" charset="0"/>
              </a:rPr>
              <a:t>EventEmitter</a:t>
            </a:r>
            <a:r>
              <a:rPr lang="en-US" sz="2000" dirty="0">
                <a:solidFill>
                  <a:srgbClr val="111111"/>
                </a:solidFill>
                <a:latin typeface="Work Sans" pitchFamily="2" charset="0"/>
              </a:rPr>
              <a:t> and instantiate it</a:t>
            </a:r>
          </a:p>
          <a:p>
            <a:pPr>
              <a:defRPr/>
            </a:pPr>
            <a:r>
              <a:rPr lang="en-US" sz="2000" dirty="0">
                <a:solidFill>
                  <a:srgbClr val="111111"/>
                </a:solidFill>
                <a:latin typeface="Work Sans" pitchFamily="2" charset="0"/>
              </a:rPr>
              <a:t>	Mark it with a @Output Decorator</a:t>
            </a:r>
          </a:p>
          <a:p>
            <a:pPr>
              <a:defRPr/>
            </a:pPr>
            <a:r>
              <a:rPr lang="en-US" sz="2000" dirty="0">
                <a:solidFill>
                  <a:srgbClr val="111111"/>
                </a:solidFill>
                <a:latin typeface="Work Sans" pitchFamily="2" charset="0"/>
              </a:rPr>
              <a:t>	Raise the event passing it with the desired data</a:t>
            </a:r>
          </a:p>
          <a:p>
            <a:pPr>
              <a:defRPr/>
            </a:pPr>
            <a:endParaRPr lang="en-US" sz="2000" dirty="0">
              <a:solidFill>
                <a:srgbClr val="111111"/>
              </a:solidFill>
              <a:latin typeface="Work Sans" pitchFamily="2" charset="0"/>
            </a:endParaRPr>
          </a:p>
          <a:p>
            <a:pPr>
              <a:defRPr/>
            </a:pPr>
            <a:r>
              <a:rPr lang="en-US" sz="2000" b="1" dirty="0">
                <a:solidFill>
                  <a:srgbClr val="111111"/>
                </a:solidFill>
                <a:latin typeface="Work Sans" pitchFamily="2" charset="0"/>
              </a:rPr>
              <a:t>In the Parent Component</a:t>
            </a:r>
          </a:p>
          <a:p>
            <a:pPr>
              <a:defRPr/>
            </a:pPr>
            <a:r>
              <a:rPr lang="en-US" sz="2000" dirty="0">
                <a:solidFill>
                  <a:srgbClr val="111111"/>
                </a:solidFill>
                <a:latin typeface="Work Sans" pitchFamily="2" charset="0"/>
              </a:rPr>
              <a:t>	Bind to the Child Component using Event Binding and listen to the child events</a:t>
            </a:r>
          </a:p>
          <a:p>
            <a:pPr>
              <a:defRPr/>
            </a:pPr>
            <a:r>
              <a:rPr lang="en-US" sz="2000" dirty="0">
                <a:solidFill>
                  <a:srgbClr val="111111"/>
                </a:solidFill>
                <a:latin typeface="Work Sans" pitchFamily="2" charset="0"/>
              </a:rPr>
              <a:t>	Define the event handler function</a:t>
            </a:r>
          </a:p>
          <a:p>
            <a:pPr>
              <a:defRPr/>
            </a:pPr>
            <a:endParaRPr lang="en-US" sz="2000" dirty="0">
              <a:solidFill>
                <a:srgbClr val="111111"/>
              </a:solidFill>
              <a:latin typeface="Work Sans" pitchFamily="2" charset="0"/>
            </a:endParaRPr>
          </a:p>
        </p:txBody>
      </p:sp>
    </p:spTree>
    <p:extLst>
      <p:ext uri="{BB962C8B-B14F-4D97-AF65-F5344CB8AC3E}">
        <p14:creationId xmlns:p14="http://schemas.microsoft.com/office/powerpoint/2010/main" val="311575376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E891D-D354-D899-CBFB-4B27BCBC90C9}"/>
              </a:ext>
            </a:extLst>
          </p:cNvPr>
          <p:cNvSpPr txBox="1"/>
          <p:nvPr/>
        </p:nvSpPr>
        <p:spPr>
          <a:xfrm>
            <a:off x="322005" y="294967"/>
            <a:ext cx="9072715" cy="369332"/>
          </a:xfrm>
          <a:prstGeom prst="rect">
            <a:avLst/>
          </a:prstGeom>
          <a:noFill/>
        </p:spPr>
        <p:txBody>
          <a:bodyPr wrap="square">
            <a:spAutoFit/>
          </a:bodyPr>
          <a:lstStyle/>
          <a:p>
            <a:pPr algn="l" fontAlgn="base"/>
            <a:r>
              <a:rPr lang="en-US" b="1" i="0" dirty="0">
                <a:solidFill>
                  <a:srgbClr val="FF0000"/>
                </a:solidFill>
                <a:effectLst/>
                <a:latin typeface="Montserrat" panose="00000500000000000000" pitchFamily="2" charset="0"/>
              </a:rPr>
              <a:t>Parent uses local variable to access the Child in Template</a:t>
            </a:r>
          </a:p>
        </p:txBody>
      </p:sp>
      <p:sp>
        <p:nvSpPr>
          <p:cNvPr id="6" name="TextBox 5">
            <a:extLst>
              <a:ext uri="{FF2B5EF4-FFF2-40B4-BE49-F238E27FC236}">
                <a16:creationId xmlns:a16="http://schemas.microsoft.com/office/drawing/2014/main" id="{BE174587-7506-2023-6E38-5BE91F354E6C}"/>
              </a:ext>
            </a:extLst>
          </p:cNvPr>
          <p:cNvSpPr txBox="1"/>
          <p:nvPr/>
        </p:nvSpPr>
        <p:spPr>
          <a:xfrm>
            <a:off x="322005" y="817828"/>
            <a:ext cx="4306529" cy="5355312"/>
          </a:xfrm>
          <a:prstGeom prst="rect">
            <a:avLst/>
          </a:prstGeom>
          <a:noFill/>
        </p:spPr>
        <p:txBody>
          <a:bodyPr wrap="square">
            <a:spAutoFit/>
          </a:bodyPr>
          <a:lstStyle/>
          <a:p>
            <a:pPr algn="l" fontAlgn="base"/>
            <a:br>
              <a:rPr lang="en-IN" b="0" i="0" dirty="0">
                <a:solidFill>
                  <a:srgbClr val="008080"/>
                </a:solidFill>
                <a:effectLst/>
                <a:latin typeface="inherit"/>
              </a:rPr>
            </a:br>
            <a:r>
              <a:rPr lang="en-IN" b="0" i="0" dirty="0">
                <a:solidFill>
                  <a:srgbClr val="008080"/>
                </a:solidFill>
                <a:effectLst/>
                <a:latin typeface="inherit"/>
              </a:rPr>
              <a:t>import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from</a:t>
            </a:r>
            <a:r>
              <a:rPr lang="en-IN" b="0" i="0" dirty="0">
                <a:solidFill>
                  <a:srgbClr val="006FE0"/>
                </a:solidFill>
                <a:effectLst/>
                <a:latin typeface="inherit"/>
              </a:rPr>
              <a:t> </a:t>
            </a:r>
            <a:r>
              <a:rPr lang="en-IN" b="0" i="0" dirty="0">
                <a:solidFill>
                  <a:srgbClr val="DD1144"/>
                </a:solidFill>
                <a:effectLst/>
                <a:latin typeface="inherit"/>
              </a:rPr>
              <a:t>'@angular/core'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0000"/>
                </a:solidFill>
                <a:effectLst/>
                <a:latin typeface="Verdana" panose="020B0604030504040204" pitchFamily="34" charset="0"/>
              </a:rPr>
              <a:t> </a:t>
            </a:r>
          </a:p>
          <a:p>
            <a:pPr algn="l" fontAlgn="base"/>
            <a:r>
              <a:rPr lang="en-IN" b="0" i="0" dirty="0">
                <a:solidFill>
                  <a:srgbClr val="333333"/>
                </a:solidFill>
                <a:effectLst/>
                <a:latin typeface="inherit"/>
              </a:rPr>
              <a:t>@</a:t>
            </a:r>
            <a:r>
              <a:rPr lang="en-IN" b="0" i="0" dirty="0">
                <a:solidFill>
                  <a:srgbClr val="008080"/>
                </a:solidFill>
                <a:effectLst/>
                <a:latin typeface="inherit"/>
              </a:rPr>
              <a:t>Component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selector</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'child-component'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template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8080"/>
                </a:solidFill>
                <a:effectLst/>
                <a:latin typeface="inherit"/>
              </a:rPr>
              <a:t>h2</a:t>
            </a:r>
            <a:r>
              <a:rPr lang="en-IN" b="0" i="0" dirty="0">
                <a:solidFill>
                  <a:srgbClr val="006FE0"/>
                </a:solidFill>
                <a:effectLst/>
                <a:latin typeface="inherit"/>
              </a:rPr>
              <a:t>&gt;</a:t>
            </a:r>
            <a:r>
              <a:rPr lang="en-IN" b="0" i="0" dirty="0">
                <a:solidFill>
                  <a:srgbClr val="008080"/>
                </a:solidFill>
                <a:effectLst/>
                <a:latin typeface="inherit"/>
              </a:rPr>
              <a:t>Child</a:t>
            </a:r>
            <a:r>
              <a:rPr lang="en-IN" b="0" i="0" dirty="0">
                <a:solidFill>
                  <a:srgbClr val="006FE0"/>
                </a:solidFill>
                <a:effectLst/>
                <a:latin typeface="inherit"/>
              </a:rPr>
              <a:t> </a:t>
            </a:r>
            <a:r>
              <a:rPr lang="en-IN" b="0" i="0" dirty="0">
                <a:solidFill>
                  <a:srgbClr val="008080"/>
                </a:solidFill>
                <a:effectLst/>
                <a:latin typeface="inherit"/>
              </a:rPr>
              <a:t>Component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h2</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8080"/>
                </a:solidFill>
                <a:effectLst/>
                <a:latin typeface="inherit"/>
              </a:rPr>
              <a:t>current</a:t>
            </a:r>
            <a:r>
              <a:rPr lang="en-IN" b="0" i="0" dirty="0">
                <a:solidFill>
                  <a:srgbClr val="006FE0"/>
                </a:solidFill>
                <a:effectLst/>
                <a:latin typeface="inherit"/>
              </a:rPr>
              <a:t> </a:t>
            </a:r>
            <a:r>
              <a:rPr lang="en-IN" b="0" i="0" dirty="0">
                <a:solidFill>
                  <a:srgbClr val="008080"/>
                </a:solidFill>
                <a:effectLst/>
                <a:latin typeface="inherit"/>
              </a:rPr>
              <a:t>count</a:t>
            </a:r>
            <a:r>
              <a:rPr lang="en-IN" b="0" i="0" dirty="0">
                <a:solidFill>
                  <a:srgbClr val="006FE0"/>
                </a:solidFill>
                <a:effectLst/>
                <a:latin typeface="inherit"/>
              </a:rPr>
              <a:t> </a:t>
            </a:r>
            <a:r>
              <a:rPr lang="en-IN" b="1" i="0" dirty="0">
                <a:solidFill>
                  <a:srgbClr val="000000"/>
                </a:solidFill>
                <a:effectLst/>
                <a:latin typeface="inherit"/>
              </a:rPr>
              <a:t>is</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count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8080"/>
                </a:solidFill>
                <a:effectLst/>
                <a:latin typeface="inherit"/>
              </a:rPr>
              <a:t>export</a:t>
            </a:r>
            <a:r>
              <a:rPr lang="en-IN" b="0" i="0" dirty="0">
                <a:solidFill>
                  <a:srgbClr val="006FE0"/>
                </a:solidFill>
                <a:effectLst/>
                <a:latin typeface="inherit"/>
              </a:rPr>
              <a:t> </a:t>
            </a:r>
            <a:r>
              <a:rPr lang="en-IN" b="1" i="0" dirty="0">
                <a:solidFill>
                  <a:srgbClr val="800080"/>
                </a:solidFill>
                <a:effectLst/>
                <a:latin typeface="inherit"/>
              </a:rPr>
              <a:t>class</a:t>
            </a:r>
            <a:r>
              <a:rPr lang="en-IN" b="0" i="0" dirty="0">
                <a:solidFill>
                  <a:srgbClr val="006FE0"/>
                </a:solidFill>
                <a:effectLst/>
                <a:latin typeface="inherit"/>
              </a:rPr>
              <a:t> </a:t>
            </a:r>
            <a:r>
              <a:rPr lang="en-IN" b="0" i="0" dirty="0" err="1">
                <a:solidFill>
                  <a:srgbClr val="008080"/>
                </a:solidFill>
                <a:effectLst/>
                <a:latin typeface="inherit"/>
              </a:rPr>
              <a:t>ChildComponent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count</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a:solidFill>
                  <a:srgbClr val="009999"/>
                </a:solidFill>
                <a:effectLst/>
                <a:latin typeface="inherit"/>
              </a:rPr>
              <a:t>0</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0000"/>
                </a:solidFill>
                <a:effectLst/>
                <a:latin typeface="Verdana" panose="020B0604030504040204" pitchFamily="34" charset="0"/>
              </a:rPr>
              <a:t> </a:t>
            </a:r>
          </a:p>
          <a:p>
            <a:pPr algn="l" fontAlgn="base"/>
            <a:r>
              <a:rPr lang="en-IN" b="0" i="0" dirty="0">
                <a:solidFill>
                  <a:srgbClr val="006FE0"/>
                </a:solidFill>
                <a:effectLst/>
                <a:latin typeface="inherit"/>
              </a:rPr>
              <a:t>     </a:t>
            </a:r>
            <a:r>
              <a:rPr lang="en-IN" b="0" i="0" dirty="0">
                <a:solidFill>
                  <a:srgbClr val="008080"/>
                </a:solidFill>
                <a:effectLst/>
                <a:latin typeface="inherit"/>
              </a:rPr>
              <a:t>increment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1" i="0" dirty="0" err="1">
                <a:solidFill>
                  <a:srgbClr val="000000"/>
                </a:solidFill>
                <a:effectLst/>
                <a:latin typeface="inherit"/>
              </a:rPr>
              <a:t>this</a:t>
            </a:r>
            <a:r>
              <a:rPr lang="en-IN" b="0" i="0" dirty="0" err="1">
                <a:solidFill>
                  <a:srgbClr val="333333"/>
                </a:solidFill>
                <a:effectLst/>
                <a:latin typeface="inherit"/>
              </a:rPr>
              <a:t>.</a:t>
            </a:r>
            <a:r>
              <a:rPr lang="en-IN" b="0" i="0" dirty="0" err="1">
                <a:solidFill>
                  <a:srgbClr val="000000"/>
                </a:solidFill>
                <a:effectLst/>
                <a:latin typeface="inherit"/>
              </a:rPr>
              <a:t>count</a:t>
            </a:r>
            <a:r>
              <a:rPr lang="en-IN" b="0" i="0" dirty="0">
                <a:solidFill>
                  <a:srgbClr val="000000"/>
                </a:solidFill>
                <a:effectLst/>
                <a:latin typeface="Verdana" panose="020B0604030504040204" pitchFamily="34" charset="0"/>
              </a:rPr>
              <a: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8080"/>
                </a:solidFill>
                <a:effectLst/>
                <a:latin typeface="inherit"/>
              </a:rPr>
              <a:t>decrement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1" i="0" dirty="0" err="1">
                <a:solidFill>
                  <a:srgbClr val="000000"/>
                </a:solidFill>
                <a:effectLst/>
                <a:latin typeface="inherit"/>
              </a:rPr>
              <a:t>this</a:t>
            </a:r>
            <a:r>
              <a:rPr lang="en-IN" b="0" i="0" dirty="0" err="1">
                <a:solidFill>
                  <a:srgbClr val="333333"/>
                </a:solidFill>
                <a:effectLst/>
                <a:latin typeface="inherit"/>
              </a:rPr>
              <a:t>.</a:t>
            </a:r>
            <a:r>
              <a:rPr lang="en-IN" b="0" i="0" dirty="0" err="1">
                <a:solidFill>
                  <a:srgbClr val="000000"/>
                </a:solidFill>
                <a:effectLst/>
                <a:latin typeface="inherit"/>
              </a:rPr>
              <a:t>count</a:t>
            </a:r>
            <a:r>
              <a:rPr lang="en-IN" b="0" i="0" dirty="0">
                <a:solidFill>
                  <a:srgbClr val="000000"/>
                </a:solidFill>
                <a:effectLst/>
                <a:latin typeface="Verdana" panose="020B0604030504040204" pitchFamily="34" charset="0"/>
              </a:rPr>
              <a: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
        <p:nvSpPr>
          <p:cNvPr id="8" name="TextBox 7">
            <a:extLst>
              <a:ext uri="{FF2B5EF4-FFF2-40B4-BE49-F238E27FC236}">
                <a16:creationId xmlns:a16="http://schemas.microsoft.com/office/drawing/2014/main" id="{16BB53F7-4AEF-83F1-3262-35FD10C5424D}"/>
              </a:ext>
            </a:extLst>
          </p:cNvPr>
          <p:cNvSpPr txBox="1"/>
          <p:nvPr/>
        </p:nvSpPr>
        <p:spPr>
          <a:xfrm>
            <a:off x="5769079" y="817828"/>
            <a:ext cx="6100916" cy="4247317"/>
          </a:xfrm>
          <a:prstGeom prst="rect">
            <a:avLst/>
          </a:prstGeom>
          <a:noFill/>
        </p:spPr>
        <p:txBody>
          <a:bodyPr wrap="square">
            <a:spAutoFit/>
          </a:bodyPr>
          <a:lstStyle/>
          <a:p>
            <a:pPr algn="l" fontAlgn="base"/>
            <a:r>
              <a:rPr lang="en-IN" b="0" i="0" dirty="0">
                <a:solidFill>
                  <a:srgbClr val="008080"/>
                </a:solidFill>
                <a:effectLst/>
                <a:latin typeface="inherit"/>
              </a:rPr>
              <a:t>import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from</a:t>
            </a:r>
            <a:r>
              <a:rPr lang="en-IN" b="0" i="0" dirty="0">
                <a:solidFill>
                  <a:srgbClr val="006FE0"/>
                </a:solidFill>
                <a:effectLst/>
                <a:latin typeface="inherit"/>
              </a:rPr>
              <a:t> </a:t>
            </a:r>
            <a:r>
              <a:rPr lang="en-IN" b="0" i="0" dirty="0">
                <a:solidFill>
                  <a:srgbClr val="DD1144"/>
                </a:solidFill>
                <a:effectLst/>
                <a:latin typeface="inherit"/>
              </a:rPr>
              <a:t>'@angular/core'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0000"/>
                </a:solidFill>
                <a:effectLst/>
                <a:latin typeface="Verdana" panose="020B0604030504040204" pitchFamily="34" charset="0"/>
              </a:rPr>
              <a:t> </a:t>
            </a:r>
          </a:p>
          <a:p>
            <a:pPr algn="l" fontAlgn="base"/>
            <a:r>
              <a:rPr lang="en-IN" b="0" i="0" dirty="0">
                <a:solidFill>
                  <a:srgbClr val="333333"/>
                </a:solidFill>
                <a:effectLst/>
                <a:latin typeface="inherit"/>
              </a:rPr>
              <a:t>@</a:t>
            </a:r>
            <a:r>
              <a:rPr lang="en-IN" b="0" i="0" dirty="0">
                <a:solidFill>
                  <a:srgbClr val="008080"/>
                </a:solidFill>
                <a:effectLst/>
                <a:latin typeface="inherit"/>
              </a:rPr>
              <a:t>Component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selector</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'app-root'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template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h1</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h1</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p</a:t>
            </a:r>
            <a:r>
              <a:rPr lang="en-IN" b="0" i="0" dirty="0">
                <a:solidFill>
                  <a:srgbClr val="006FE0"/>
                </a:solidFill>
                <a:effectLst/>
                <a:latin typeface="inherit"/>
              </a:rPr>
              <a:t>&gt; </a:t>
            </a:r>
            <a:r>
              <a:rPr lang="en-IN" b="0" i="0" dirty="0">
                <a:solidFill>
                  <a:srgbClr val="008080"/>
                </a:solidFill>
                <a:effectLst/>
                <a:latin typeface="inherit"/>
              </a:rPr>
              <a:t>current</a:t>
            </a:r>
            <a:r>
              <a:rPr lang="en-IN" b="0" i="0" dirty="0">
                <a:solidFill>
                  <a:srgbClr val="006FE0"/>
                </a:solidFill>
                <a:effectLst/>
                <a:latin typeface="inherit"/>
              </a:rPr>
              <a:t> </a:t>
            </a:r>
            <a:r>
              <a:rPr lang="en-IN" b="0" i="0" dirty="0">
                <a:solidFill>
                  <a:srgbClr val="008080"/>
                </a:solidFill>
                <a:effectLst/>
                <a:latin typeface="inherit"/>
              </a:rPr>
              <a:t>count</a:t>
            </a:r>
            <a:r>
              <a:rPr lang="en-IN" b="0" i="0" dirty="0">
                <a:solidFill>
                  <a:srgbClr val="006FE0"/>
                </a:solidFill>
                <a:effectLst/>
                <a:latin typeface="inherit"/>
              </a:rPr>
              <a:t> </a:t>
            </a:r>
            <a:r>
              <a:rPr lang="en-IN" b="1" i="0" dirty="0">
                <a:solidFill>
                  <a:srgbClr val="000000"/>
                </a:solidFill>
                <a:effectLst/>
                <a:latin typeface="inherit"/>
              </a:rPr>
              <a:t>is</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child</a:t>
            </a:r>
            <a:r>
              <a:rPr lang="en-IN" b="0" i="0" dirty="0" err="1">
                <a:solidFill>
                  <a:srgbClr val="333333"/>
                </a:solidFill>
                <a:effectLst/>
                <a:latin typeface="inherit"/>
              </a:rPr>
              <a:t>.</a:t>
            </a:r>
            <a:r>
              <a:rPr lang="en-IN" b="0" i="0" dirty="0" err="1">
                <a:solidFill>
                  <a:srgbClr val="000000"/>
                </a:solidFill>
                <a:effectLst/>
                <a:latin typeface="inherit"/>
              </a:rPr>
              <a:t>count</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button</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0000"/>
                </a:solidFill>
                <a:effectLst/>
                <a:latin typeface="inherit"/>
              </a:rPr>
              <a:t>click</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child.increment</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0000"/>
                </a:solidFill>
                <a:effectLst/>
                <a:latin typeface="inherit"/>
              </a:rPr>
              <a:t>Increment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button</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button</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0000"/>
                </a:solidFill>
                <a:effectLst/>
                <a:latin typeface="inherit"/>
              </a:rPr>
              <a:t>click</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child.decrement</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0000"/>
                </a:solidFill>
                <a:effectLst/>
                <a:latin typeface="inherit"/>
              </a:rPr>
              <a:t>decrement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button</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child</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component</a:t>
            </a:r>
            <a:r>
              <a:rPr lang="en-IN" b="0" i="0" dirty="0">
                <a:solidFill>
                  <a:srgbClr val="006FE0"/>
                </a:solidFill>
                <a:effectLst/>
                <a:latin typeface="inherit"/>
              </a:rPr>
              <a:t> </a:t>
            </a:r>
            <a:r>
              <a:rPr lang="en-IN" b="0" i="0" dirty="0">
                <a:solidFill>
                  <a:srgbClr val="B85C00"/>
                </a:solidFill>
                <a:effectLst/>
                <a:latin typeface="inherit"/>
              </a:rPr>
              <a:t>#child&gt;&lt;/child-component&gt;` ,</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styleUrls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'./app.component.css'</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8080"/>
                </a:solidFill>
                <a:effectLst/>
                <a:latin typeface="inherit"/>
              </a:rPr>
              <a:t>export</a:t>
            </a:r>
            <a:r>
              <a:rPr lang="en-IN" b="0" i="0" dirty="0">
                <a:solidFill>
                  <a:srgbClr val="006FE0"/>
                </a:solidFill>
                <a:effectLst/>
                <a:latin typeface="inherit"/>
              </a:rPr>
              <a:t> </a:t>
            </a:r>
            <a:r>
              <a:rPr lang="en-IN" b="1" i="0" dirty="0">
                <a:solidFill>
                  <a:srgbClr val="800080"/>
                </a:solidFill>
                <a:effectLst/>
                <a:latin typeface="inherit"/>
              </a:rPr>
              <a:t>class</a:t>
            </a:r>
            <a:r>
              <a:rPr lang="en-IN" b="0" i="0" dirty="0">
                <a:solidFill>
                  <a:srgbClr val="006FE0"/>
                </a:solidFill>
                <a:effectLst/>
                <a:latin typeface="inherit"/>
              </a:rPr>
              <a:t> </a:t>
            </a:r>
            <a:r>
              <a:rPr lang="en-IN" b="0" i="0" dirty="0" err="1">
                <a:solidFill>
                  <a:srgbClr val="008080"/>
                </a:solidFill>
                <a:effectLst/>
                <a:latin typeface="inherit"/>
              </a:rPr>
              <a:t>AppComponent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title</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a:solidFill>
                  <a:srgbClr val="DD1144"/>
                </a:solidFill>
                <a:effectLst/>
                <a:latin typeface="inherit"/>
              </a:rPr>
              <a:t>'Parent interacts with child via local variable'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id="{34C47028-5FD3-0395-E9A0-04C7A6A5B5DD}"/>
              </a:ext>
            </a:extLst>
          </p:cNvPr>
          <p:cNvSpPr txBox="1"/>
          <p:nvPr/>
        </p:nvSpPr>
        <p:spPr>
          <a:xfrm>
            <a:off x="2782531" y="5249810"/>
            <a:ext cx="8976850" cy="646331"/>
          </a:xfrm>
          <a:prstGeom prst="rect">
            <a:avLst/>
          </a:prstGeom>
          <a:noFill/>
        </p:spPr>
        <p:txBody>
          <a:bodyPr wrap="square">
            <a:spAutoFit/>
          </a:bodyPr>
          <a:lstStyle/>
          <a:p>
            <a:r>
              <a:rPr lang="en-US" b="0" i="0" dirty="0">
                <a:solidFill>
                  <a:srgbClr val="000000"/>
                </a:solidFill>
                <a:effectLst/>
                <a:latin typeface="Source Sans Pro" panose="020B0503030403020204" pitchFamily="34" charset="0"/>
              </a:rPr>
              <a:t>We have created a local variable</a:t>
            </a:r>
            <a:r>
              <a:rPr lang="en-US" b="0" i="0" dirty="0">
                <a:solidFill>
                  <a:srgbClr val="FF0000"/>
                </a:solidFill>
                <a:effectLst/>
                <a:latin typeface="Source Sans Pro" panose="020B0503030403020204" pitchFamily="34" charset="0"/>
              </a:rPr>
              <a:t>, #child</a:t>
            </a:r>
            <a:r>
              <a:rPr lang="en-US" b="0" i="0" dirty="0">
                <a:solidFill>
                  <a:srgbClr val="000000"/>
                </a:solidFill>
                <a:effectLst/>
                <a:latin typeface="Source Sans Pro" panose="020B0503030403020204" pitchFamily="34" charset="0"/>
              </a:rPr>
              <a:t>, on the tag &lt;child-component&gt;. </a:t>
            </a:r>
            <a:r>
              <a:rPr lang="en-US" b="0" i="0" dirty="0">
                <a:solidFill>
                  <a:srgbClr val="FF0000"/>
                </a:solidFill>
                <a:effectLst/>
                <a:latin typeface="Source Sans Pro" panose="020B0503030403020204" pitchFamily="34" charset="0"/>
              </a:rPr>
              <a:t>The “child” is called template reference variable, which now represents the child component</a:t>
            </a:r>
            <a:endParaRPr lang="en-IN" dirty="0">
              <a:solidFill>
                <a:srgbClr val="FF0000"/>
              </a:solidFill>
            </a:endParaRPr>
          </a:p>
        </p:txBody>
      </p:sp>
      <p:sp>
        <p:nvSpPr>
          <p:cNvPr id="12" name="TextBox 11">
            <a:extLst>
              <a:ext uri="{FF2B5EF4-FFF2-40B4-BE49-F238E27FC236}">
                <a16:creationId xmlns:a16="http://schemas.microsoft.com/office/drawing/2014/main" id="{9D873C26-A959-5FBE-6B90-4FF080BAAC7A}"/>
              </a:ext>
            </a:extLst>
          </p:cNvPr>
          <p:cNvSpPr txBox="1"/>
          <p:nvPr/>
        </p:nvSpPr>
        <p:spPr>
          <a:xfrm>
            <a:off x="2782530" y="6040172"/>
            <a:ext cx="9320980" cy="646331"/>
          </a:xfrm>
          <a:prstGeom prst="rect">
            <a:avLst/>
          </a:prstGeom>
          <a:noFill/>
        </p:spPr>
        <p:txBody>
          <a:bodyPr wrap="square">
            <a:spAutoFit/>
          </a:bodyPr>
          <a:lstStyle/>
          <a:p>
            <a:r>
              <a:rPr lang="en-US" b="0" i="0" dirty="0">
                <a:solidFill>
                  <a:srgbClr val="000000"/>
                </a:solidFill>
                <a:effectLst/>
                <a:latin typeface="Source Sans Pro" panose="020B0503030403020204" pitchFamily="34" charset="0"/>
              </a:rPr>
              <a:t>The Template Reference variable is created, when you use #&lt;varibaleName&gt; and attach it to a DOM element. You can then, use the variable to reference the DOM element in your Template</a:t>
            </a:r>
            <a:endParaRPr lang="en-IN" dirty="0"/>
          </a:p>
        </p:txBody>
      </p:sp>
    </p:spTree>
    <p:extLst>
      <p:ext uri="{BB962C8B-B14F-4D97-AF65-F5344CB8AC3E}">
        <p14:creationId xmlns:p14="http://schemas.microsoft.com/office/powerpoint/2010/main" val="4005358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E891D-D354-D899-CBFB-4B27BCBC90C9}"/>
              </a:ext>
            </a:extLst>
          </p:cNvPr>
          <p:cNvSpPr txBox="1"/>
          <p:nvPr/>
        </p:nvSpPr>
        <p:spPr>
          <a:xfrm>
            <a:off x="322005" y="294967"/>
            <a:ext cx="9072715" cy="369332"/>
          </a:xfrm>
          <a:prstGeom prst="rect">
            <a:avLst/>
          </a:prstGeom>
          <a:noFill/>
        </p:spPr>
        <p:txBody>
          <a:bodyPr wrap="square">
            <a:spAutoFit/>
          </a:bodyPr>
          <a:lstStyle/>
          <a:p>
            <a:pPr algn="l" fontAlgn="base"/>
            <a:r>
              <a:rPr lang="en-US" b="1" i="0" dirty="0">
                <a:solidFill>
                  <a:srgbClr val="FF0000"/>
                </a:solidFill>
                <a:effectLst/>
                <a:latin typeface="Montserrat" panose="00000500000000000000" pitchFamily="2" charset="0"/>
              </a:rPr>
              <a:t>Parent uses a @ViewChild() to get reference to the Child Component</a:t>
            </a:r>
          </a:p>
        </p:txBody>
      </p:sp>
      <p:sp>
        <p:nvSpPr>
          <p:cNvPr id="3" name="TextBox 2">
            <a:extLst>
              <a:ext uri="{FF2B5EF4-FFF2-40B4-BE49-F238E27FC236}">
                <a16:creationId xmlns:a16="http://schemas.microsoft.com/office/drawing/2014/main" id="{285D66E0-C109-C51E-A30B-13174E469ECB}"/>
              </a:ext>
            </a:extLst>
          </p:cNvPr>
          <p:cNvSpPr txBox="1"/>
          <p:nvPr/>
        </p:nvSpPr>
        <p:spPr>
          <a:xfrm>
            <a:off x="481779" y="1182231"/>
            <a:ext cx="11395589" cy="2862322"/>
          </a:xfrm>
          <a:prstGeom prst="rect">
            <a:avLst/>
          </a:prstGeom>
          <a:noFill/>
        </p:spPr>
        <p:txBody>
          <a:bodyPr wrap="square">
            <a:spAutoFit/>
          </a:bodyPr>
          <a:lstStyle/>
          <a:p>
            <a:pPr marL="342900" indent="-342900" algn="l" fontAlgn="base">
              <a:buFont typeface="Arial" panose="020B0604020202020204" pitchFamily="34" charset="0"/>
              <a:buChar char="•"/>
            </a:pPr>
            <a:r>
              <a:rPr lang="en-US" sz="2000" b="0" i="0" dirty="0">
                <a:solidFill>
                  <a:srgbClr val="000000"/>
                </a:solidFill>
                <a:effectLst/>
                <a:latin typeface="Source Sans Pro" panose="020B0503030403020204" pitchFamily="34" charset="0"/>
              </a:rPr>
              <a:t>Injecting an instance of the child component into the parent as a @ViewChild is the another technique used by the parent to access the property and method of the child component</a:t>
            </a:r>
          </a:p>
          <a:p>
            <a:pPr marL="342900" indent="-342900" algn="l" fontAlgn="base">
              <a:buFont typeface="Arial" panose="020B0604020202020204" pitchFamily="34" charset="0"/>
              <a:buChar char="•"/>
            </a:pPr>
            <a:endParaRPr lang="en-US" sz="2000" b="0"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000" b="0" i="0" dirty="0">
                <a:solidFill>
                  <a:srgbClr val="000000"/>
                </a:solidFill>
                <a:effectLst/>
                <a:latin typeface="Source Sans Pro" panose="020B0503030403020204" pitchFamily="34" charset="0"/>
              </a:rPr>
              <a:t>The @ViewChild decorator takes the name of the component/directive as its input. It is then used to decorate a property. The Angular then injects the reference of the component to the Property</a:t>
            </a:r>
          </a:p>
          <a:p>
            <a:pPr marL="342900" indent="-342900" algn="l" fontAlgn="base">
              <a:buFont typeface="Arial" panose="020B0604020202020204" pitchFamily="34" charset="0"/>
              <a:buChar char="•"/>
            </a:pPr>
            <a:endParaRPr lang="en-US" sz="2000" b="0" i="0" dirty="0">
              <a:solidFill>
                <a:srgbClr val="000000"/>
              </a:solidFill>
              <a:effectLst/>
              <a:latin typeface="Source Sans Pro" panose="020B0503030403020204" pitchFamily="34" charset="0"/>
            </a:endParaRPr>
          </a:p>
          <a:p>
            <a:pPr algn="l" fontAlgn="base"/>
            <a:r>
              <a:rPr lang="en-US" sz="2000" b="0" i="0" dirty="0">
                <a:solidFill>
                  <a:srgbClr val="000000"/>
                </a:solidFill>
                <a:effectLst/>
                <a:latin typeface="Source Sans Pro" panose="020B0503030403020204" pitchFamily="34" charset="0"/>
              </a:rPr>
              <a:t>	For Example</a:t>
            </a:r>
          </a:p>
          <a:p>
            <a:pPr algn="l" fontAlgn="base"/>
            <a:endParaRPr lang="en-US" sz="2000" b="0" i="0" dirty="0">
              <a:solidFill>
                <a:srgbClr val="000000"/>
              </a:solidFill>
              <a:effectLst/>
              <a:latin typeface="Source Sans Pro" panose="020B0503030403020204" pitchFamily="34" charset="0"/>
            </a:endParaRPr>
          </a:p>
          <a:p>
            <a:pPr algn="l" fontAlgn="base"/>
            <a:r>
              <a:rPr lang="en-IN" sz="2000" b="0" i="0" dirty="0">
                <a:solidFill>
                  <a:srgbClr val="333333"/>
                </a:solidFill>
                <a:effectLst/>
                <a:latin typeface="Verdana" panose="020B0604030504040204" pitchFamily="34" charset="0"/>
              </a:rPr>
              <a:t>	@</a:t>
            </a:r>
            <a:r>
              <a:rPr lang="en-IN" sz="2000" b="0" i="0" dirty="0">
                <a:solidFill>
                  <a:srgbClr val="008080"/>
                </a:solidFill>
                <a:effectLst/>
                <a:latin typeface="Verdana" panose="020B0604030504040204" pitchFamily="34" charset="0"/>
              </a:rPr>
              <a:t>ViewChild</a:t>
            </a:r>
            <a:r>
              <a:rPr lang="en-IN" sz="2000" b="0" i="0" dirty="0">
                <a:solidFill>
                  <a:srgbClr val="333333"/>
                </a:solidFill>
                <a:effectLst/>
                <a:latin typeface="Verdana" panose="020B0604030504040204" pitchFamily="34" charset="0"/>
              </a:rPr>
              <a:t>(</a:t>
            </a:r>
            <a:r>
              <a:rPr lang="en-IN" sz="2000" b="0" i="0" dirty="0">
                <a:solidFill>
                  <a:srgbClr val="000000"/>
                </a:solidFill>
                <a:effectLst/>
                <a:latin typeface="Verdana" panose="020B0604030504040204" pitchFamily="34" charset="0"/>
              </a:rPr>
              <a:t>ChildComponent</a:t>
            </a:r>
            <a:r>
              <a:rPr lang="en-IN" sz="2000" b="0" i="0" dirty="0">
                <a:solidFill>
                  <a:srgbClr val="333333"/>
                </a:solidFill>
                <a:effectLst/>
                <a:latin typeface="Verdana" panose="020B0604030504040204" pitchFamily="34" charset="0"/>
              </a:rPr>
              <a:t>)</a:t>
            </a:r>
            <a:r>
              <a:rPr lang="en-IN" sz="2000" b="0" i="0" dirty="0">
                <a:solidFill>
                  <a:srgbClr val="006FE0"/>
                </a:solidFill>
                <a:effectLst/>
                <a:latin typeface="Verdana" panose="020B0604030504040204" pitchFamily="34" charset="0"/>
              </a:rPr>
              <a:t> </a:t>
            </a:r>
            <a:r>
              <a:rPr lang="en-IN" sz="2000" b="0" i="0" dirty="0">
                <a:solidFill>
                  <a:srgbClr val="000000"/>
                </a:solidFill>
                <a:effectLst/>
                <a:latin typeface="Verdana" panose="020B0604030504040204" pitchFamily="34" charset="0"/>
              </a:rPr>
              <a:t>child</a:t>
            </a:r>
            <a:r>
              <a:rPr lang="en-IN" sz="2000" b="0" i="0" dirty="0">
                <a:solidFill>
                  <a:srgbClr val="333333"/>
                </a:solidFill>
                <a:effectLst/>
                <a:latin typeface="Verdana" panose="020B0604030504040204" pitchFamily="34" charset="0"/>
              </a:rPr>
              <a:t>:</a:t>
            </a:r>
            <a:r>
              <a:rPr lang="en-IN" sz="2000" b="0" i="0" dirty="0">
                <a:solidFill>
                  <a:srgbClr val="006FE0"/>
                </a:solidFill>
                <a:effectLst/>
                <a:latin typeface="Verdana" panose="020B0604030504040204" pitchFamily="34" charset="0"/>
              </a:rPr>
              <a:t> </a:t>
            </a:r>
            <a:r>
              <a:rPr lang="en-IN" sz="2000" b="0" i="0" dirty="0" err="1">
                <a:solidFill>
                  <a:srgbClr val="000000"/>
                </a:solidFill>
                <a:effectLst/>
                <a:latin typeface="Verdana" panose="020B0604030504040204" pitchFamily="34" charset="0"/>
              </a:rPr>
              <a:t>ChildComponent</a:t>
            </a:r>
            <a:r>
              <a:rPr lang="en-IN" sz="2000" b="0" i="0" dirty="0">
                <a:solidFill>
                  <a:srgbClr val="333333"/>
                </a:solidFill>
                <a:effectLst/>
                <a:latin typeface="Verdana" panose="020B0604030504040204" pitchFamily="34" charset="0"/>
              </a:rPr>
              <a:t>;</a:t>
            </a:r>
            <a:endParaRPr lang="en-US" sz="2000" b="0"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293064075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5B0A2-68C7-55E1-770A-899EEE86AD1E}"/>
              </a:ext>
            </a:extLst>
          </p:cNvPr>
          <p:cNvSpPr txBox="1"/>
          <p:nvPr/>
        </p:nvSpPr>
        <p:spPr>
          <a:xfrm>
            <a:off x="2202426" y="354577"/>
            <a:ext cx="6096000" cy="6709529"/>
          </a:xfrm>
          <a:prstGeom prst="rect">
            <a:avLst/>
          </a:prstGeom>
          <a:noFill/>
        </p:spPr>
        <p:txBody>
          <a:bodyPr wrap="square">
            <a:spAutoFit/>
          </a:bodyPr>
          <a:lstStyle/>
          <a:p>
            <a:pPr algn="l" fontAlgn="base"/>
            <a:r>
              <a:rPr lang="en-IN" sz="1600" b="0" i="0" dirty="0">
                <a:solidFill>
                  <a:srgbClr val="008080"/>
                </a:solidFill>
                <a:effectLst/>
                <a:latin typeface="inherit"/>
              </a:rPr>
              <a:t>import</a:t>
            </a:r>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000000"/>
                </a:solidFill>
                <a:effectLst/>
                <a:latin typeface="inherit"/>
              </a:rPr>
              <a:t>Component</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err="1">
                <a:solidFill>
                  <a:srgbClr val="000000"/>
                </a:solidFill>
                <a:effectLst/>
                <a:latin typeface="inherit"/>
              </a:rPr>
              <a:t>ViewChild</a:t>
            </a:r>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000000"/>
                </a:solidFill>
                <a:effectLst/>
                <a:latin typeface="inherit"/>
              </a:rPr>
              <a:t>from</a:t>
            </a:r>
            <a:r>
              <a:rPr lang="en-IN" sz="1600" b="0" i="0" dirty="0">
                <a:solidFill>
                  <a:srgbClr val="006FE0"/>
                </a:solidFill>
                <a:effectLst/>
                <a:latin typeface="inherit"/>
              </a:rPr>
              <a:t> </a:t>
            </a:r>
            <a:r>
              <a:rPr lang="en-IN" sz="1600" b="0" i="0" dirty="0">
                <a:solidFill>
                  <a:srgbClr val="DD1144"/>
                </a:solidFill>
                <a:effectLst/>
                <a:latin typeface="inherit"/>
              </a:rPr>
              <a:t>'@angular/core'</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8080"/>
                </a:solidFill>
                <a:effectLst/>
                <a:latin typeface="inherit"/>
              </a:rPr>
              <a:t>import</a:t>
            </a:r>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err="1">
                <a:solidFill>
                  <a:srgbClr val="000000"/>
                </a:solidFill>
                <a:effectLst/>
                <a:latin typeface="inherit"/>
              </a:rPr>
              <a:t>ChildComponent</a:t>
            </a:r>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000000"/>
                </a:solidFill>
                <a:effectLst/>
                <a:latin typeface="inherit"/>
              </a:rPr>
              <a:t>from</a:t>
            </a:r>
            <a:r>
              <a:rPr lang="en-IN" sz="1600" b="0" i="0" dirty="0">
                <a:solidFill>
                  <a:srgbClr val="006FE0"/>
                </a:solidFill>
                <a:effectLst/>
                <a:latin typeface="inherit"/>
              </a:rPr>
              <a:t> </a:t>
            </a:r>
            <a:r>
              <a:rPr lang="en-IN" sz="1600" b="0" i="0" dirty="0">
                <a:solidFill>
                  <a:srgbClr val="DD1144"/>
                </a:solidFill>
                <a:effectLst/>
                <a:latin typeface="inherit"/>
              </a:rPr>
              <a:t>'./</a:t>
            </a:r>
            <a:r>
              <a:rPr lang="en-IN" sz="1600" b="0" i="0" dirty="0" err="1">
                <a:solidFill>
                  <a:srgbClr val="DD1144"/>
                </a:solidFill>
                <a:effectLst/>
                <a:latin typeface="inherit"/>
              </a:rPr>
              <a:t>child.component</a:t>
            </a:r>
            <a:r>
              <a:rPr lang="en-IN" sz="1600" b="0" i="0" dirty="0">
                <a:solidFill>
                  <a:srgbClr val="DD1144"/>
                </a:solidFill>
                <a:effectLst/>
                <a:latin typeface="inherit"/>
              </a:rPr>
              <a:t>'</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0000"/>
                </a:solidFill>
                <a:effectLst/>
                <a:latin typeface="Verdana" panose="020B0604030504040204" pitchFamily="34" charset="0"/>
              </a:rPr>
              <a:t> </a:t>
            </a:r>
          </a:p>
          <a:p>
            <a:pPr algn="l" fontAlgn="base"/>
            <a:r>
              <a:rPr lang="en-IN" sz="1600" b="0" i="0" dirty="0">
                <a:solidFill>
                  <a:srgbClr val="333333"/>
                </a:solidFill>
                <a:effectLst/>
                <a:latin typeface="inherit"/>
              </a:rPr>
              <a:t>@</a:t>
            </a:r>
            <a:r>
              <a:rPr lang="en-IN" sz="1600" b="0" i="0" dirty="0">
                <a:solidFill>
                  <a:srgbClr val="008080"/>
                </a:solidFill>
                <a:effectLst/>
                <a:latin typeface="inherit"/>
              </a:rPr>
              <a:t>Component</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a:t>
            </a:r>
            <a:r>
              <a:rPr lang="en-IN" sz="1600" b="0" i="0" dirty="0">
                <a:solidFill>
                  <a:srgbClr val="000000"/>
                </a:solidFill>
                <a:effectLst/>
                <a:latin typeface="inherit"/>
              </a:rPr>
              <a:t>selector</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DD1144"/>
                </a:solidFill>
                <a:effectLst/>
                <a:latin typeface="inherit"/>
              </a:rPr>
              <a:t>'app-root'</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a:t>
            </a:r>
            <a:r>
              <a:rPr lang="en-IN" sz="1600" b="0" i="0" dirty="0">
                <a:solidFill>
                  <a:srgbClr val="000000"/>
                </a:solidFill>
                <a:effectLst/>
                <a:latin typeface="inherit"/>
              </a:rPr>
              <a:t>template</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&lt;</a:t>
            </a:r>
            <a:r>
              <a:rPr lang="en-IN" sz="1600" b="0" i="0" dirty="0">
                <a:solidFill>
                  <a:srgbClr val="008080"/>
                </a:solidFill>
                <a:effectLst/>
                <a:latin typeface="inherit"/>
              </a:rPr>
              <a:t>h1</a:t>
            </a:r>
            <a:r>
              <a:rPr lang="en-IN" sz="1600" b="0" i="0" dirty="0">
                <a:solidFill>
                  <a:srgbClr val="006FE0"/>
                </a:solidFill>
                <a:effectLst/>
                <a:latin typeface="inherit"/>
              </a:rPr>
              <a:t>&gt;</a:t>
            </a:r>
            <a:r>
              <a:rPr lang="en-IN" sz="1600" b="0" i="0" dirty="0">
                <a:solidFill>
                  <a:srgbClr val="333333"/>
                </a:solidFill>
                <a:effectLst/>
                <a:latin typeface="inherit"/>
              </a:rPr>
              <a:t>{{</a:t>
            </a:r>
            <a:r>
              <a:rPr lang="en-IN" sz="1600" b="0" i="0" dirty="0">
                <a:solidFill>
                  <a:srgbClr val="000000"/>
                </a:solidFill>
                <a:effectLst/>
                <a:latin typeface="inherit"/>
              </a:rPr>
              <a:t>title</a:t>
            </a:r>
            <a:r>
              <a:rPr lang="en-IN" sz="1600" b="0" i="0" dirty="0">
                <a:solidFill>
                  <a:srgbClr val="333333"/>
                </a:solidFill>
                <a:effectLst/>
                <a:latin typeface="inherit"/>
              </a:rPr>
              <a:t>}}</a:t>
            </a:r>
            <a:r>
              <a:rPr lang="en-IN" sz="1600" b="0" i="0" dirty="0">
                <a:solidFill>
                  <a:srgbClr val="006FE0"/>
                </a:solidFill>
                <a:effectLst/>
                <a:latin typeface="inherit"/>
              </a:rPr>
              <a:t>&lt;</a:t>
            </a:r>
            <a:r>
              <a:rPr lang="en-IN" sz="1600" b="0" i="0" dirty="0">
                <a:solidFill>
                  <a:srgbClr val="000000"/>
                </a:solidFill>
                <a:effectLst/>
                <a:latin typeface="Verdana" panose="020B0604030504040204" pitchFamily="34" charset="0"/>
              </a:rPr>
              <a:t>/</a:t>
            </a:r>
            <a:r>
              <a:rPr lang="en-IN" sz="1600" b="0" i="0" dirty="0">
                <a:solidFill>
                  <a:srgbClr val="008080"/>
                </a:solidFill>
                <a:effectLst/>
                <a:latin typeface="inherit"/>
              </a:rPr>
              <a:t>h1</a:t>
            </a:r>
            <a:r>
              <a:rPr lang="en-IN" sz="1600" b="0" i="0" dirty="0">
                <a:solidFill>
                  <a:srgbClr val="006FE0"/>
                </a:solidFill>
                <a:effectLst/>
                <a:latin typeface="inherit"/>
              </a:rPr>
              <a:t>&gt;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&lt;</a:t>
            </a:r>
            <a:r>
              <a:rPr lang="en-IN" sz="1600" b="0" i="0" dirty="0">
                <a:solidFill>
                  <a:srgbClr val="008080"/>
                </a:solidFill>
                <a:effectLst/>
                <a:latin typeface="inherit"/>
              </a:rPr>
              <a:t>p</a:t>
            </a:r>
            <a:r>
              <a:rPr lang="en-IN" sz="1600" b="0" i="0" dirty="0">
                <a:solidFill>
                  <a:srgbClr val="006FE0"/>
                </a:solidFill>
                <a:effectLst/>
                <a:latin typeface="inherit"/>
              </a:rPr>
              <a:t>&gt; </a:t>
            </a:r>
            <a:r>
              <a:rPr lang="en-IN" sz="1600" b="0" i="0" dirty="0">
                <a:solidFill>
                  <a:srgbClr val="008080"/>
                </a:solidFill>
                <a:effectLst/>
                <a:latin typeface="inherit"/>
              </a:rPr>
              <a:t>current</a:t>
            </a:r>
            <a:r>
              <a:rPr lang="en-IN" sz="1600" b="0" i="0" dirty="0">
                <a:solidFill>
                  <a:srgbClr val="006FE0"/>
                </a:solidFill>
                <a:effectLst/>
                <a:latin typeface="inherit"/>
              </a:rPr>
              <a:t> </a:t>
            </a:r>
            <a:r>
              <a:rPr lang="en-IN" sz="1600" b="0" i="0" dirty="0">
                <a:solidFill>
                  <a:srgbClr val="008080"/>
                </a:solidFill>
                <a:effectLst/>
                <a:latin typeface="inherit"/>
              </a:rPr>
              <a:t>count</a:t>
            </a:r>
            <a:r>
              <a:rPr lang="en-IN" sz="1600" b="0" i="0" dirty="0">
                <a:solidFill>
                  <a:srgbClr val="006FE0"/>
                </a:solidFill>
                <a:effectLst/>
                <a:latin typeface="inherit"/>
              </a:rPr>
              <a:t> </a:t>
            </a:r>
            <a:r>
              <a:rPr lang="en-IN" sz="1600" b="1" i="0" dirty="0">
                <a:solidFill>
                  <a:srgbClr val="000000"/>
                </a:solidFill>
                <a:effectLst/>
                <a:latin typeface="inherit"/>
              </a:rPr>
              <a:t>is</a:t>
            </a:r>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err="1">
                <a:solidFill>
                  <a:srgbClr val="000000"/>
                </a:solidFill>
                <a:effectLst/>
                <a:latin typeface="inherit"/>
              </a:rPr>
              <a:t>child</a:t>
            </a:r>
            <a:r>
              <a:rPr lang="en-IN" sz="1600" b="0" i="0" dirty="0" err="1">
                <a:solidFill>
                  <a:srgbClr val="333333"/>
                </a:solidFill>
                <a:effectLst/>
                <a:latin typeface="inherit"/>
              </a:rPr>
              <a:t>.</a:t>
            </a:r>
            <a:r>
              <a:rPr lang="en-IN" sz="1600" b="0" i="0" dirty="0" err="1">
                <a:solidFill>
                  <a:srgbClr val="000000"/>
                </a:solidFill>
                <a:effectLst/>
                <a:latin typeface="inherit"/>
              </a:rPr>
              <a:t>count</a:t>
            </a:r>
            <a:r>
              <a:rPr lang="en-IN" sz="1600" b="0" i="0" dirty="0">
                <a:solidFill>
                  <a:srgbClr val="333333"/>
                </a:solidFill>
                <a:effectLst/>
                <a:latin typeface="inherit"/>
              </a:rPr>
              <a:t>}}</a:t>
            </a:r>
            <a:r>
              <a:rPr lang="en-IN" sz="1600" b="0" i="0" dirty="0">
                <a:solidFill>
                  <a:srgbClr val="006FE0"/>
                </a:solidFill>
                <a:effectLst/>
                <a:latin typeface="inherit"/>
              </a:rPr>
              <a:t> &lt;</a:t>
            </a:r>
            <a:r>
              <a:rPr lang="en-IN" sz="1600" b="0" i="0" dirty="0">
                <a:solidFill>
                  <a:srgbClr val="000000"/>
                </a:solidFill>
                <a:effectLst/>
                <a:latin typeface="Verdana" panose="020B0604030504040204" pitchFamily="34" charset="0"/>
              </a:rPr>
              <a:t>/</a:t>
            </a:r>
            <a:r>
              <a:rPr lang="en-IN" sz="1600" b="0" i="0" dirty="0">
                <a:solidFill>
                  <a:srgbClr val="000000"/>
                </a:solidFill>
                <a:effectLst/>
                <a:latin typeface="inherit"/>
              </a:rPr>
              <a:t>p</a:t>
            </a:r>
            <a:r>
              <a:rPr lang="en-IN" sz="1600" b="0" i="0" dirty="0">
                <a:solidFill>
                  <a:srgbClr val="006FE0"/>
                </a:solidFill>
                <a:effectLst/>
                <a:latin typeface="inherit"/>
              </a:rPr>
              <a:t>&gt;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&lt;</a:t>
            </a:r>
            <a:r>
              <a:rPr lang="en-IN" sz="1600" b="0" i="0" dirty="0">
                <a:solidFill>
                  <a:srgbClr val="008080"/>
                </a:solidFill>
                <a:effectLst/>
                <a:latin typeface="inherit"/>
              </a:rPr>
              <a:t>button</a:t>
            </a:r>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a:solidFill>
                  <a:srgbClr val="000000"/>
                </a:solidFill>
                <a:effectLst/>
                <a:latin typeface="inherit"/>
              </a:rPr>
              <a:t>click</a:t>
            </a:r>
            <a:r>
              <a:rPr lang="en-IN" sz="1600" b="0" i="0" dirty="0">
                <a:solidFill>
                  <a:srgbClr val="333333"/>
                </a:solidFill>
                <a:effectLst/>
                <a:latin typeface="inherit"/>
              </a:rPr>
              <a:t>)</a:t>
            </a:r>
            <a:r>
              <a:rPr lang="en-IN" sz="1600" b="0" i="0" dirty="0">
                <a:solidFill>
                  <a:srgbClr val="000000"/>
                </a:solidFill>
                <a:effectLst/>
                <a:latin typeface="Verdana" panose="020B0604030504040204" pitchFamily="34" charset="0"/>
              </a:rPr>
              <a:t>=</a:t>
            </a:r>
            <a:r>
              <a:rPr lang="en-IN" sz="1600" b="0" i="0" dirty="0">
                <a:solidFill>
                  <a:srgbClr val="DD1144"/>
                </a:solidFill>
                <a:effectLst/>
                <a:latin typeface="inherit"/>
              </a:rPr>
              <a:t>"increment()"</a:t>
            </a:r>
            <a:r>
              <a:rPr lang="en-IN" sz="1600" b="0" i="0" dirty="0">
                <a:solidFill>
                  <a:srgbClr val="006FE0"/>
                </a:solidFill>
                <a:effectLst/>
                <a:latin typeface="inherit"/>
              </a:rPr>
              <a:t>&gt;</a:t>
            </a:r>
            <a:r>
              <a:rPr lang="en-IN" sz="1600" b="0" i="0" dirty="0">
                <a:solidFill>
                  <a:srgbClr val="000000"/>
                </a:solidFill>
                <a:effectLst/>
                <a:latin typeface="inherit"/>
              </a:rPr>
              <a:t>Increment</a:t>
            </a:r>
            <a:r>
              <a:rPr lang="en-IN" sz="1600" b="0" i="0" dirty="0">
                <a:solidFill>
                  <a:srgbClr val="006FE0"/>
                </a:solidFill>
                <a:effectLst/>
                <a:latin typeface="inherit"/>
              </a:rPr>
              <a:t>&lt;</a:t>
            </a:r>
            <a:r>
              <a:rPr lang="en-IN" sz="1600" b="0" i="0" dirty="0">
                <a:solidFill>
                  <a:srgbClr val="000000"/>
                </a:solidFill>
                <a:effectLst/>
                <a:latin typeface="Verdana" panose="020B0604030504040204" pitchFamily="34" charset="0"/>
              </a:rPr>
              <a:t>/</a:t>
            </a:r>
            <a:r>
              <a:rPr lang="en-IN" sz="1600" b="0" i="0" dirty="0">
                <a:solidFill>
                  <a:srgbClr val="000000"/>
                </a:solidFill>
                <a:effectLst/>
                <a:latin typeface="inherit"/>
              </a:rPr>
              <a:t>button</a:t>
            </a:r>
            <a:r>
              <a:rPr lang="en-IN" sz="1600" b="0" i="0" dirty="0">
                <a:solidFill>
                  <a:srgbClr val="006FE0"/>
                </a:solidFill>
                <a:effectLst/>
                <a:latin typeface="inherit"/>
              </a:rPr>
              <a:t>&gt;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&lt;</a:t>
            </a:r>
            <a:r>
              <a:rPr lang="en-IN" sz="1600" b="0" i="0" dirty="0">
                <a:solidFill>
                  <a:srgbClr val="008080"/>
                </a:solidFill>
                <a:effectLst/>
                <a:latin typeface="inherit"/>
              </a:rPr>
              <a:t>button</a:t>
            </a:r>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a:solidFill>
                  <a:srgbClr val="000000"/>
                </a:solidFill>
                <a:effectLst/>
                <a:latin typeface="inherit"/>
              </a:rPr>
              <a:t>click</a:t>
            </a:r>
            <a:r>
              <a:rPr lang="en-IN" sz="1600" b="0" i="0" dirty="0">
                <a:solidFill>
                  <a:srgbClr val="333333"/>
                </a:solidFill>
                <a:effectLst/>
                <a:latin typeface="inherit"/>
              </a:rPr>
              <a:t>)</a:t>
            </a:r>
            <a:r>
              <a:rPr lang="en-IN" sz="1600" b="0" i="0" dirty="0">
                <a:solidFill>
                  <a:srgbClr val="000000"/>
                </a:solidFill>
                <a:effectLst/>
                <a:latin typeface="Verdana" panose="020B0604030504040204" pitchFamily="34" charset="0"/>
              </a:rPr>
              <a:t>=</a:t>
            </a:r>
            <a:r>
              <a:rPr lang="en-IN" sz="1600" b="0" i="0" dirty="0">
                <a:solidFill>
                  <a:srgbClr val="DD1144"/>
                </a:solidFill>
                <a:effectLst/>
                <a:latin typeface="inherit"/>
              </a:rPr>
              <a:t>"decrement()"</a:t>
            </a:r>
            <a:r>
              <a:rPr lang="en-IN" sz="1600" b="0" i="0" dirty="0">
                <a:solidFill>
                  <a:srgbClr val="006FE0"/>
                </a:solidFill>
                <a:effectLst/>
                <a:latin typeface="inherit"/>
              </a:rPr>
              <a:t>&gt;</a:t>
            </a:r>
            <a:r>
              <a:rPr lang="en-IN" sz="1600" b="0" i="0" dirty="0">
                <a:solidFill>
                  <a:srgbClr val="000000"/>
                </a:solidFill>
                <a:effectLst/>
                <a:latin typeface="inherit"/>
              </a:rPr>
              <a:t>decrement</a:t>
            </a:r>
            <a:r>
              <a:rPr lang="en-IN" sz="1600" b="0" i="0" dirty="0">
                <a:solidFill>
                  <a:srgbClr val="006FE0"/>
                </a:solidFill>
                <a:effectLst/>
                <a:latin typeface="inherit"/>
              </a:rPr>
              <a:t>&lt;</a:t>
            </a:r>
            <a:r>
              <a:rPr lang="en-IN" sz="1600" b="0" i="0" dirty="0">
                <a:solidFill>
                  <a:srgbClr val="000000"/>
                </a:solidFill>
                <a:effectLst/>
                <a:latin typeface="Verdana" panose="020B0604030504040204" pitchFamily="34" charset="0"/>
              </a:rPr>
              <a:t>/</a:t>
            </a:r>
            <a:r>
              <a:rPr lang="en-IN" sz="1600" b="0" i="0" dirty="0">
                <a:solidFill>
                  <a:srgbClr val="000000"/>
                </a:solidFill>
                <a:effectLst/>
                <a:latin typeface="inherit"/>
              </a:rPr>
              <a:t>button</a:t>
            </a:r>
            <a:r>
              <a:rPr lang="en-IN" sz="1600" b="0" i="0" dirty="0">
                <a:solidFill>
                  <a:srgbClr val="006FE0"/>
                </a:solidFill>
                <a:effectLst/>
                <a:latin typeface="inherit"/>
              </a:rPr>
              <a:t>&gt;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&lt;</a:t>
            </a:r>
            <a:r>
              <a:rPr lang="en-IN" sz="1600" b="0" i="0" dirty="0">
                <a:solidFill>
                  <a:srgbClr val="000000"/>
                </a:solidFill>
                <a:effectLst/>
                <a:latin typeface="inherit"/>
              </a:rPr>
              <a:t>child</a:t>
            </a:r>
            <a:r>
              <a:rPr lang="en-IN" sz="1600" b="0" i="0" dirty="0">
                <a:solidFill>
                  <a:srgbClr val="000000"/>
                </a:solidFill>
                <a:effectLst/>
                <a:latin typeface="Verdana" panose="020B0604030504040204" pitchFamily="34" charset="0"/>
              </a:rPr>
              <a:t>-</a:t>
            </a:r>
            <a:r>
              <a:rPr lang="en-IN" sz="1600" b="0" i="0" dirty="0">
                <a:solidFill>
                  <a:srgbClr val="000000"/>
                </a:solidFill>
                <a:effectLst/>
                <a:latin typeface="inherit"/>
              </a:rPr>
              <a:t>component</a:t>
            </a:r>
            <a:r>
              <a:rPr lang="en-IN" sz="1600" b="0" i="0" dirty="0">
                <a:solidFill>
                  <a:srgbClr val="006FE0"/>
                </a:solidFill>
                <a:effectLst/>
                <a:latin typeface="inherit"/>
              </a:rPr>
              <a:t>&gt;&lt;</a:t>
            </a:r>
            <a:r>
              <a:rPr lang="en-IN" sz="1600" b="0" i="0" dirty="0">
                <a:solidFill>
                  <a:srgbClr val="000000"/>
                </a:solidFill>
                <a:effectLst/>
                <a:latin typeface="Verdana" panose="020B0604030504040204" pitchFamily="34" charset="0"/>
              </a:rPr>
              <a:t>/</a:t>
            </a:r>
            <a:r>
              <a:rPr lang="en-IN" sz="1600" b="0" i="0" dirty="0">
                <a:solidFill>
                  <a:srgbClr val="000000"/>
                </a:solidFill>
                <a:effectLst/>
                <a:latin typeface="inherit"/>
              </a:rPr>
              <a:t>child</a:t>
            </a:r>
            <a:r>
              <a:rPr lang="en-IN" sz="1600" b="0" i="0" dirty="0">
                <a:solidFill>
                  <a:srgbClr val="000000"/>
                </a:solidFill>
                <a:effectLst/>
                <a:latin typeface="Verdana" panose="020B0604030504040204" pitchFamily="34" charset="0"/>
              </a:rPr>
              <a:t>-</a:t>
            </a:r>
            <a:r>
              <a:rPr lang="en-IN" sz="1600" b="0" i="0" dirty="0">
                <a:solidFill>
                  <a:srgbClr val="000000"/>
                </a:solidFill>
                <a:effectLst/>
                <a:latin typeface="inherit"/>
              </a:rPr>
              <a:t>component</a:t>
            </a:r>
            <a:r>
              <a:rPr lang="en-IN" sz="1600" b="0" i="0" dirty="0">
                <a:solidFill>
                  <a:srgbClr val="006FE0"/>
                </a:solidFill>
                <a:effectLst/>
                <a:latin typeface="inherit"/>
              </a:rPr>
              <a:t>&gt;</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a:t>
            </a:r>
            <a:r>
              <a:rPr lang="en-IN" sz="1600" b="0" i="0" dirty="0" err="1">
                <a:solidFill>
                  <a:srgbClr val="000000"/>
                </a:solidFill>
                <a:effectLst/>
                <a:latin typeface="inherit"/>
              </a:rPr>
              <a:t>styleUrls</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a:solidFill>
                  <a:srgbClr val="DD1144"/>
                </a:solidFill>
                <a:effectLst/>
                <a:latin typeface="inherit"/>
              </a:rPr>
              <a:t>'./app.component.css'</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8080"/>
                </a:solidFill>
                <a:effectLst/>
                <a:latin typeface="inherit"/>
              </a:rPr>
              <a:t>export</a:t>
            </a:r>
            <a:r>
              <a:rPr lang="en-IN" sz="1600" b="0" i="0" dirty="0">
                <a:solidFill>
                  <a:srgbClr val="006FE0"/>
                </a:solidFill>
                <a:effectLst/>
                <a:latin typeface="inherit"/>
              </a:rPr>
              <a:t> </a:t>
            </a:r>
            <a:r>
              <a:rPr lang="en-IN" sz="1600" b="1" i="0" dirty="0">
                <a:solidFill>
                  <a:srgbClr val="800080"/>
                </a:solidFill>
                <a:effectLst/>
                <a:latin typeface="inherit"/>
              </a:rPr>
              <a:t>class</a:t>
            </a:r>
            <a:r>
              <a:rPr lang="en-IN" sz="1600" b="0" i="0" dirty="0">
                <a:solidFill>
                  <a:srgbClr val="006FE0"/>
                </a:solidFill>
                <a:effectLst/>
                <a:latin typeface="inherit"/>
              </a:rPr>
              <a:t> </a:t>
            </a:r>
            <a:r>
              <a:rPr lang="en-IN" sz="1600" b="0" i="0" dirty="0" err="1">
                <a:solidFill>
                  <a:srgbClr val="008080"/>
                </a:solidFill>
                <a:effectLst/>
                <a:latin typeface="inherit"/>
              </a:rPr>
              <a:t>AppComponent</a:t>
            </a:r>
            <a:r>
              <a:rPr lang="en-IN" sz="1600" b="0" i="0" dirty="0">
                <a:solidFill>
                  <a:srgbClr val="006FE0"/>
                </a:solidFill>
                <a:effectLst/>
                <a:latin typeface="inherit"/>
              </a:rPr>
              <a:t> </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a:t>
            </a:r>
            <a:r>
              <a:rPr lang="en-IN" sz="1600" b="0" i="0" dirty="0">
                <a:solidFill>
                  <a:srgbClr val="000000"/>
                </a:solidFill>
                <a:effectLst/>
                <a:latin typeface="inherit"/>
              </a:rPr>
              <a:t>title</a:t>
            </a:r>
            <a:r>
              <a:rPr lang="en-IN" sz="1600" b="0" i="0" dirty="0">
                <a:solidFill>
                  <a:srgbClr val="006FE0"/>
                </a:solidFill>
                <a:effectLst/>
                <a:latin typeface="inherit"/>
              </a:rPr>
              <a:t> </a:t>
            </a:r>
            <a:r>
              <a:rPr lang="en-IN" sz="1600" b="0" i="0" dirty="0">
                <a:solidFill>
                  <a:srgbClr val="000000"/>
                </a:solidFill>
                <a:effectLst/>
                <a:latin typeface="Verdana" panose="020B0604030504040204" pitchFamily="34" charset="0"/>
              </a:rPr>
              <a:t>=</a:t>
            </a:r>
            <a:r>
              <a:rPr lang="en-IN" sz="1600" b="0" i="0" dirty="0">
                <a:solidFill>
                  <a:srgbClr val="006FE0"/>
                </a:solidFill>
                <a:effectLst/>
                <a:latin typeface="inherit"/>
              </a:rPr>
              <a:t> </a:t>
            </a:r>
            <a:r>
              <a:rPr lang="en-IN" sz="1600" b="0" i="0" dirty="0">
                <a:solidFill>
                  <a:srgbClr val="DD1144"/>
                </a:solidFill>
                <a:effectLst/>
                <a:latin typeface="inherit"/>
              </a:rPr>
              <a:t>'Parent calls an @ViewChild()'</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0000"/>
                </a:solidFill>
                <a:effectLst/>
                <a:latin typeface="Verdana" panose="020B0604030504040204" pitchFamily="34" charset="0"/>
              </a:rPr>
              <a:t> </a:t>
            </a:r>
          </a:p>
          <a:p>
            <a:pPr algn="l" fontAlgn="base"/>
            <a:r>
              <a:rPr lang="en-IN" sz="1600" b="0" i="0" dirty="0">
                <a:solidFill>
                  <a:srgbClr val="006FE0"/>
                </a:solidFill>
                <a:effectLst/>
                <a:latin typeface="inherit"/>
              </a:rPr>
              <a:t>  </a:t>
            </a:r>
            <a:r>
              <a:rPr lang="en-IN" sz="1600" b="0" i="0" dirty="0">
                <a:solidFill>
                  <a:srgbClr val="333333"/>
                </a:solidFill>
                <a:effectLst/>
                <a:latin typeface="inherit"/>
              </a:rPr>
              <a:t>@</a:t>
            </a:r>
            <a:r>
              <a:rPr lang="en-IN" sz="1600" b="0" i="0" dirty="0">
                <a:solidFill>
                  <a:srgbClr val="008080"/>
                </a:solidFill>
                <a:effectLst/>
                <a:latin typeface="inherit"/>
              </a:rPr>
              <a:t>ViewChild</a:t>
            </a:r>
            <a:r>
              <a:rPr lang="en-IN" sz="1600" b="0" i="0" dirty="0">
                <a:solidFill>
                  <a:srgbClr val="333333"/>
                </a:solidFill>
                <a:effectLst/>
                <a:latin typeface="inherit"/>
              </a:rPr>
              <a:t>(</a:t>
            </a:r>
            <a:r>
              <a:rPr lang="en-IN" sz="1600" b="0" i="0" dirty="0">
                <a:solidFill>
                  <a:srgbClr val="000000"/>
                </a:solidFill>
                <a:effectLst/>
                <a:latin typeface="inherit"/>
              </a:rPr>
              <a:t>ChildComponent</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000000"/>
                </a:solidFill>
                <a:effectLst/>
                <a:latin typeface="inherit"/>
              </a:rPr>
              <a:t>child</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err="1">
                <a:solidFill>
                  <a:srgbClr val="000000"/>
                </a:solidFill>
                <a:effectLst/>
                <a:latin typeface="inherit"/>
              </a:rPr>
              <a:t>ChildComponent</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0000"/>
                </a:solidFill>
                <a:effectLst/>
                <a:latin typeface="Verdana" panose="020B0604030504040204" pitchFamily="34" charset="0"/>
              </a:rPr>
              <a:t> </a:t>
            </a:r>
          </a:p>
          <a:p>
            <a:pPr algn="l" fontAlgn="base"/>
            <a:r>
              <a:rPr lang="en-IN" sz="1600" b="0" i="0" dirty="0">
                <a:solidFill>
                  <a:srgbClr val="006FE0"/>
                </a:solidFill>
                <a:effectLst/>
                <a:latin typeface="inherit"/>
              </a:rPr>
              <a:t>  </a:t>
            </a:r>
            <a:r>
              <a:rPr lang="en-IN" sz="1600" b="0" i="0" dirty="0">
                <a:solidFill>
                  <a:srgbClr val="008080"/>
                </a:solidFill>
                <a:effectLst/>
                <a:latin typeface="inherit"/>
              </a:rPr>
              <a:t>increment</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a:t>
            </a:r>
            <a:r>
              <a:rPr lang="en-IN" sz="1600" b="1" i="0" dirty="0" err="1">
                <a:solidFill>
                  <a:srgbClr val="000000"/>
                </a:solidFill>
                <a:effectLst/>
                <a:latin typeface="inherit"/>
              </a:rPr>
              <a:t>this</a:t>
            </a:r>
            <a:r>
              <a:rPr lang="en-IN" sz="1600" b="0" i="0" dirty="0" err="1">
                <a:solidFill>
                  <a:srgbClr val="333333"/>
                </a:solidFill>
                <a:effectLst/>
                <a:latin typeface="inherit"/>
              </a:rPr>
              <a:t>.</a:t>
            </a:r>
            <a:r>
              <a:rPr lang="en-IN" sz="1600" b="0" i="0" dirty="0" err="1">
                <a:solidFill>
                  <a:srgbClr val="000000"/>
                </a:solidFill>
                <a:effectLst/>
                <a:latin typeface="inherit"/>
              </a:rPr>
              <a:t>child</a:t>
            </a:r>
            <a:r>
              <a:rPr lang="en-IN" sz="1600" b="0" i="0" dirty="0" err="1">
                <a:solidFill>
                  <a:srgbClr val="333333"/>
                </a:solidFill>
                <a:effectLst/>
                <a:latin typeface="inherit"/>
              </a:rPr>
              <a:t>.</a:t>
            </a:r>
            <a:r>
              <a:rPr lang="en-IN" sz="1600" b="0" i="0" dirty="0" err="1">
                <a:solidFill>
                  <a:srgbClr val="008080"/>
                </a:solidFill>
                <a:effectLst/>
                <a:latin typeface="inherit"/>
              </a:rPr>
              <a:t>increment</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0000"/>
                </a:solidFill>
                <a:effectLst/>
                <a:latin typeface="Verdana" panose="020B0604030504040204" pitchFamily="34" charset="0"/>
              </a:rPr>
              <a:t> </a:t>
            </a:r>
          </a:p>
          <a:p>
            <a:pPr algn="l" fontAlgn="base"/>
            <a:r>
              <a:rPr lang="en-IN" sz="1600" b="0" i="0" dirty="0">
                <a:solidFill>
                  <a:srgbClr val="006FE0"/>
                </a:solidFill>
                <a:effectLst/>
                <a:latin typeface="inherit"/>
              </a:rPr>
              <a:t>  </a:t>
            </a:r>
            <a:r>
              <a:rPr lang="en-IN" sz="1600" b="0" i="0" dirty="0">
                <a:solidFill>
                  <a:srgbClr val="008080"/>
                </a:solidFill>
                <a:effectLst/>
                <a:latin typeface="inherit"/>
              </a:rPr>
              <a:t>decrement</a:t>
            </a:r>
            <a:r>
              <a:rPr lang="en-IN" sz="1600" b="0" i="0" dirty="0">
                <a:solidFill>
                  <a:srgbClr val="333333"/>
                </a:solidFill>
                <a:effectLst/>
                <a:latin typeface="inherit"/>
              </a:rPr>
              <a:t>()</a:t>
            </a:r>
            <a:r>
              <a:rPr lang="en-IN" sz="1600" b="0" i="0" dirty="0">
                <a:solidFill>
                  <a:srgbClr val="006FE0"/>
                </a:solidFill>
                <a:effectLst/>
                <a:latin typeface="inherit"/>
              </a:rPr>
              <a:t> </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a:t>
            </a:r>
            <a:r>
              <a:rPr lang="en-IN" sz="1600" b="1" i="0" dirty="0" err="1">
                <a:solidFill>
                  <a:srgbClr val="000000"/>
                </a:solidFill>
                <a:effectLst/>
                <a:latin typeface="inherit"/>
              </a:rPr>
              <a:t>this</a:t>
            </a:r>
            <a:r>
              <a:rPr lang="en-IN" sz="1600" b="0" i="0" dirty="0" err="1">
                <a:solidFill>
                  <a:srgbClr val="333333"/>
                </a:solidFill>
                <a:effectLst/>
                <a:latin typeface="inherit"/>
              </a:rPr>
              <a:t>.</a:t>
            </a:r>
            <a:r>
              <a:rPr lang="en-IN" sz="1600" b="0" i="0" dirty="0" err="1">
                <a:solidFill>
                  <a:srgbClr val="000000"/>
                </a:solidFill>
                <a:effectLst/>
                <a:latin typeface="inherit"/>
              </a:rPr>
              <a:t>child</a:t>
            </a:r>
            <a:r>
              <a:rPr lang="en-IN" sz="1600" b="0" i="0" dirty="0" err="1">
                <a:solidFill>
                  <a:srgbClr val="333333"/>
                </a:solidFill>
                <a:effectLst/>
                <a:latin typeface="inherit"/>
              </a:rPr>
              <a:t>.</a:t>
            </a:r>
            <a:r>
              <a:rPr lang="en-IN" sz="1600" b="0" i="0" dirty="0" err="1">
                <a:solidFill>
                  <a:srgbClr val="008080"/>
                </a:solidFill>
                <a:effectLst/>
                <a:latin typeface="inherit"/>
              </a:rPr>
              <a:t>decrement</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006FE0"/>
                </a:solidFill>
                <a:effectLst/>
                <a:latin typeface="inherit"/>
              </a:rPr>
              <a:t>  </a:t>
            </a:r>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a:p>
            <a:pPr algn="l" fontAlgn="base"/>
            <a:r>
              <a:rPr lang="en-IN" sz="1600" b="0" i="0" dirty="0">
                <a:solidFill>
                  <a:srgbClr val="333333"/>
                </a:solidFill>
                <a:effectLst/>
                <a:latin typeface="inherit"/>
              </a:rPr>
              <a:t>}</a:t>
            </a:r>
            <a:endParaRPr lang="en-IN"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2954294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70271" y="326156"/>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fr-FR" sz="2800" b="1" kern="0" spc="-100" dirty="0">
                <a:solidFill>
                  <a:srgbClr val="111111"/>
                </a:solidFill>
                <a:latin typeface="Arial" panose="020B0604020202020204" pitchFamily="34" charset="0"/>
              </a:rPr>
              <a:t>Parent Child Communication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522338" y="1584293"/>
            <a:ext cx="11147323" cy="2462213"/>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Work Sans" pitchFamily="2" charset="0"/>
              </a:rPr>
              <a:t>The Parent can </a:t>
            </a:r>
            <a:r>
              <a:rPr lang="en-US" sz="2200" b="1" dirty="0">
                <a:solidFill>
                  <a:srgbClr val="000000"/>
                </a:solidFill>
                <a:latin typeface="Work Sans" pitchFamily="2" charset="0"/>
              </a:rPr>
              <a:t>subscribe to the events </a:t>
            </a:r>
            <a:r>
              <a:rPr lang="en-US" sz="2200" dirty="0">
                <a:solidFill>
                  <a:srgbClr val="000000"/>
                </a:solidFill>
                <a:latin typeface="Work Sans" pitchFamily="2" charset="0"/>
              </a:rPr>
              <a:t>of the child component.</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It can use </a:t>
            </a:r>
            <a:r>
              <a:rPr lang="en-US" sz="2200" b="1" dirty="0">
                <a:solidFill>
                  <a:srgbClr val="000000"/>
                </a:solidFill>
                <a:latin typeface="Work Sans" pitchFamily="2" charset="0"/>
              </a:rPr>
              <a:t>the Template local variable</a:t>
            </a:r>
            <a:r>
              <a:rPr lang="en-US" sz="2200" dirty="0">
                <a:solidFill>
                  <a:srgbClr val="000000"/>
                </a:solidFill>
                <a:latin typeface="Work Sans" pitchFamily="2" charset="0"/>
              </a:rPr>
              <a:t> to access the properties and methods. </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We can also use </a:t>
            </a:r>
            <a:r>
              <a:rPr lang="en-US" sz="2200" b="1" dirty="0">
                <a:solidFill>
                  <a:srgbClr val="000000"/>
                </a:solidFill>
                <a:latin typeface="Work Sans" pitchFamily="2" charset="0"/>
              </a:rPr>
              <a:t>@ViewChild decorator</a:t>
            </a:r>
            <a:r>
              <a:rPr lang="en-US" sz="2200" dirty="0">
                <a:solidFill>
                  <a:srgbClr val="000000"/>
                </a:solidFill>
                <a:latin typeface="Work Sans" pitchFamily="2" charset="0"/>
              </a:rPr>
              <a:t> to inject the child component instance to the parent</a:t>
            </a:r>
          </a:p>
        </p:txBody>
      </p:sp>
    </p:spTree>
    <p:extLst>
      <p:ext uri="{BB962C8B-B14F-4D97-AF65-F5344CB8AC3E}">
        <p14:creationId xmlns:p14="http://schemas.microsoft.com/office/powerpoint/2010/main" val="73823224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2EB84F-78B4-E1C9-C396-10E9057D1B80}"/>
              </a:ext>
            </a:extLst>
          </p:cNvPr>
          <p:cNvSpPr txBox="1"/>
          <p:nvPr/>
        </p:nvSpPr>
        <p:spPr>
          <a:xfrm>
            <a:off x="904568" y="1539877"/>
            <a:ext cx="10215716" cy="2862322"/>
          </a:xfrm>
          <a:prstGeom prst="rect">
            <a:avLst/>
          </a:prstGeom>
          <a:noFill/>
        </p:spPr>
        <p:txBody>
          <a:bodyPr wrap="square">
            <a:spAutoFit/>
          </a:bodyPr>
          <a:lstStyle/>
          <a:p>
            <a:pPr algn="l" fontAlgn="base"/>
            <a:r>
              <a:rPr lang="en-US" sz="2000" b="1" i="0" dirty="0">
                <a:effectLst/>
                <a:latin typeface="Montserrat" panose="00000500000000000000" pitchFamily="2" charset="0"/>
              </a:rPr>
              <a:t>Communication when there is no relation</a:t>
            </a:r>
          </a:p>
          <a:p>
            <a:pPr algn="l" fontAlgn="base"/>
            <a:r>
              <a:rPr lang="en-US" sz="2000" b="0" i="0" dirty="0">
                <a:solidFill>
                  <a:srgbClr val="000000"/>
                </a:solidFill>
                <a:effectLst/>
                <a:latin typeface="Source Sans Pro" panose="020B0503030403020204" pitchFamily="34" charset="0"/>
              </a:rPr>
              <a:t>If the Components do not share the Parent-child relationship, then the only way they can share data is by using the services and observable.</a:t>
            </a:r>
          </a:p>
          <a:p>
            <a:pPr algn="l" fontAlgn="base"/>
            <a:endParaRPr lang="en-US" sz="2000" b="0" i="0" dirty="0">
              <a:solidFill>
                <a:srgbClr val="000000"/>
              </a:solidFill>
              <a:effectLst/>
              <a:latin typeface="Source Sans Pro" panose="020B0503030403020204" pitchFamily="34" charset="0"/>
            </a:endParaRPr>
          </a:p>
          <a:p>
            <a:pPr algn="l" fontAlgn="base"/>
            <a:r>
              <a:rPr lang="en-US" sz="2000" b="0" i="0" dirty="0">
                <a:solidFill>
                  <a:srgbClr val="000000"/>
                </a:solidFill>
                <a:effectLst/>
                <a:latin typeface="Source Sans Pro" panose="020B0503030403020204" pitchFamily="34" charset="0"/>
              </a:rPr>
              <a:t>The advantageous of using service is that</a:t>
            </a:r>
          </a:p>
          <a:p>
            <a:pPr algn="l" fontAlgn="base"/>
            <a:endParaRPr lang="en-US" sz="2000" b="0" i="0" dirty="0">
              <a:solidFill>
                <a:srgbClr val="000000"/>
              </a:solidFill>
              <a:effectLst/>
              <a:latin typeface="Source Sans Pro" panose="020B0503030403020204" pitchFamily="34" charset="0"/>
            </a:endParaRPr>
          </a:p>
          <a:p>
            <a:pPr algn="l" fontAlgn="base">
              <a:buFont typeface="+mj-lt"/>
              <a:buAutoNum type="arabicPeriod"/>
            </a:pPr>
            <a:r>
              <a:rPr lang="en-US" sz="2000" b="0" i="0" dirty="0">
                <a:solidFill>
                  <a:srgbClr val="000000"/>
                </a:solidFill>
                <a:effectLst/>
                <a:latin typeface="Source Sans Pro" panose="020B0503030403020204" pitchFamily="34" charset="0"/>
              </a:rPr>
              <a:t>You can share data between multiple components.</a:t>
            </a:r>
          </a:p>
          <a:p>
            <a:pPr algn="l" fontAlgn="base">
              <a:buFont typeface="+mj-lt"/>
              <a:buAutoNum type="arabicPeriod"/>
            </a:pPr>
            <a:endParaRPr lang="en-US" sz="2000" b="0" i="0" dirty="0">
              <a:solidFill>
                <a:srgbClr val="000000"/>
              </a:solidFill>
              <a:effectLst/>
              <a:latin typeface="Source Sans Pro" panose="020B0503030403020204" pitchFamily="34" charset="0"/>
            </a:endParaRPr>
          </a:p>
          <a:p>
            <a:pPr algn="l" fontAlgn="base">
              <a:buFont typeface="+mj-lt"/>
              <a:buAutoNum type="arabicPeriod"/>
            </a:pPr>
            <a:r>
              <a:rPr lang="en-US" sz="2000" b="0" i="0" dirty="0">
                <a:solidFill>
                  <a:srgbClr val="000000"/>
                </a:solidFill>
                <a:effectLst/>
                <a:latin typeface="Source Sans Pro" panose="020B0503030403020204" pitchFamily="34" charset="0"/>
              </a:rPr>
              <a:t>Using observable, you can notify each component, when the data changes.</a:t>
            </a:r>
          </a:p>
        </p:txBody>
      </p:sp>
      <p:sp>
        <p:nvSpPr>
          <p:cNvPr id="8" name="TextBox 7">
            <a:extLst>
              <a:ext uri="{FF2B5EF4-FFF2-40B4-BE49-F238E27FC236}">
                <a16:creationId xmlns:a16="http://schemas.microsoft.com/office/drawing/2014/main" id="{6E1BB89C-D31E-8F88-245F-744DDE22E40E}"/>
              </a:ext>
            </a:extLst>
          </p:cNvPr>
          <p:cNvSpPr txBox="1"/>
          <p:nvPr/>
        </p:nvSpPr>
        <p:spPr>
          <a:xfrm>
            <a:off x="619431" y="680573"/>
            <a:ext cx="7325033" cy="461665"/>
          </a:xfrm>
          <a:prstGeom prst="rect">
            <a:avLst/>
          </a:prstGeom>
          <a:noFill/>
        </p:spPr>
        <p:txBody>
          <a:bodyPr wrap="square">
            <a:spAutoFit/>
          </a:bodyPr>
          <a:lstStyle/>
          <a:p>
            <a:pPr algn="l" fontAlgn="base"/>
            <a:r>
              <a:rPr lang="en-US" sz="2400" b="1" i="0" dirty="0">
                <a:solidFill>
                  <a:srgbClr val="FF0000"/>
                </a:solidFill>
                <a:effectLst/>
                <a:latin typeface="Montserrat" panose="00000500000000000000" pitchFamily="2" charset="0"/>
              </a:rPr>
              <a:t>Communication when there is no relation</a:t>
            </a:r>
          </a:p>
        </p:txBody>
      </p:sp>
    </p:spTree>
    <p:extLst>
      <p:ext uri="{BB962C8B-B14F-4D97-AF65-F5344CB8AC3E}">
        <p14:creationId xmlns:p14="http://schemas.microsoft.com/office/powerpoint/2010/main" val="149989016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70271" y="326156"/>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Component Life Cycle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Hooks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393290" y="1328656"/>
            <a:ext cx="11405419" cy="4493538"/>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Consolas" panose="020B0609020204030204" pitchFamily="49" charset="0"/>
              </a:rPr>
              <a:t>The life cycle hooks are the methods that </a:t>
            </a:r>
            <a:r>
              <a:rPr lang="en-US" sz="2200" dirty="0">
                <a:solidFill>
                  <a:srgbClr val="FF0000"/>
                </a:solidFill>
                <a:latin typeface="Consolas" panose="020B0609020204030204" pitchFamily="49" charset="0"/>
              </a:rPr>
              <a:t>angular invokes on the directives and components as it creates, changes, and destroys them</a:t>
            </a:r>
            <a:r>
              <a:rPr lang="en-US" sz="2200" dirty="0">
                <a:solidFill>
                  <a:srgbClr val="000000"/>
                </a:solidFill>
                <a:latin typeface="Consolas" panose="020B0609020204030204" pitchFamily="49" charset="0"/>
              </a:rPr>
              <a:t>.</a:t>
            </a:r>
          </a:p>
          <a:p>
            <a:pPr marL="342900" indent="-342900">
              <a:buFont typeface="Arial" panose="020B0604020202020204" pitchFamily="34" charset="0"/>
              <a:buChar char="•"/>
            </a:pPr>
            <a:endParaRPr lang="en-US" sz="22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200" dirty="0">
                <a:solidFill>
                  <a:srgbClr val="000000"/>
                </a:solidFill>
                <a:latin typeface="Consolas" panose="020B0609020204030204" pitchFamily="49" charset="0"/>
              </a:rPr>
              <a:t>Using lifecycle hooks we can fine-tune the behavior of our components during its creation, updating, and destruction.</a:t>
            </a:r>
          </a:p>
          <a:p>
            <a:pPr marL="342900" indent="-342900">
              <a:buFont typeface="Arial" panose="020B0604020202020204" pitchFamily="34" charset="0"/>
              <a:buChar char="•"/>
            </a:pPr>
            <a:endParaRPr lang="en-US" sz="22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200" dirty="0">
                <a:solidFill>
                  <a:srgbClr val="000000"/>
                </a:solidFill>
                <a:latin typeface="Consolas" panose="020B0609020204030204" pitchFamily="49" charset="0"/>
              </a:rPr>
              <a:t>When the angular application starts, it creates and renders the root component. It then creates and renders its Children &amp; their children. It forms a tree of components.</a:t>
            </a:r>
          </a:p>
          <a:p>
            <a:pPr marL="342900" indent="-342900">
              <a:buFont typeface="Arial" panose="020B0604020202020204" pitchFamily="34" charset="0"/>
              <a:buChar char="•"/>
            </a:pPr>
            <a:endParaRPr lang="en-US" sz="22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200" dirty="0">
                <a:solidFill>
                  <a:srgbClr val="000000"/>
                </a:solidFill>
                <a:latin typeface="Consolas" panose="020B0609020204030204" pitchFamily="49" charset="0"/>
              </a:rPr>
              <a:t>The Angular life cycle hooks are nothing but </a:t>
            </a:r>
            <a:r>
              <a:rPr lang="en-US" sz="2200" dirty="0">
                <a:solidFill>
                  <a:srgbClr val="FF0000"/>
                </a:solidFill>
                <a:latin typeface="Consolas" panose="020B0609020204030204" pitchFamily="49" charset="0"/>
              </a:rPr>
              <a:t>callback functions</a:t>
            </a:r>
            <a:r>
              <a:rPr lang="en-US" sz="2200" dirty="0">
                <a:solidFill>
                  <a:srgbClr val="000000"/>
                </a:solidFill>
                <a:latin typeface="Consolas" panose="020B0609020204030204" pitchFamily="49" charset="0"/>
              </a:rPr>
              <a:t>, which angular invokes when a specific event occurs during the component’s life cycle.</a:t>
            </a:r>
          </a:p>
        </p:txBody>
      </p:sp>
    </p:spTree>
    <p:extLst>
      <p:ext uri="{BB962C8B-B14F-4D97-AF65-F5344CB8AC3E}">
        <p14:creationId xmlns:p14="http://schemas.microsoft.com/office/powerpoint/2010/main" val="333860207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10EA22-8A25-FEDE-1A28-07B54841743F}"/>
              </a:ext>
            </a:extLst>
          </p:cNvPr>
          <p:cNvSpPr txBox="1"/>
          <p:nvPr/>
        </p:nvSpPr>
        <p:spPr>
          <a:xfrm>
            <a:off x="206477" y="458956"/>
            <a:ext cx="11779046" cy="5940088"/>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FF0000"/>
                </a:solidFill>
                <a:latin typeface="Consolas" panose="020B0609020204030204" pitchFamily="49" charset="0"/>
              </a:rPr>
              <a:t>Change detection </a:t>
            </a:r>
            <a:r>
              <a:rPr lang="en-US" sz="2000" dirty="0">
                <a:solidFill>
                  <a:srgbClr val="000000"/>
                </a:solidFill>
                <a:latin typeface="Consolas" panose="020B0609020204030204" pitchFamily="49" charset="0"/>
              </a:rPr>
              <a:t>is the mechanism by which angular keeps the template in sync with the component</a:t>
            </a:r>
          </a:p>
          <a:p>
            <a:pPr marL="342900" indent="-342900">
              <a:buFont typeface="Arial" panose="020B0604020202020204" pitchFamily="34" charset="0"/>
              <a:buChar char="•"/>
            </a:pPr>
            <a:endParaRPr lang="en-US" sz="20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000" dirty="0">
                <a:solidFill>
                  <a:srgbClr val="000000"/>
                </a:solidFill>
                <a:latin typeface="Consolas" panose="020B0609020204030204" pitchFamily="49" charset="0"/>
              </a:rPr>
              <a:t>The life cycle of a component begins when Angular creates the component class. </a:t>
            </a:r>
            <a:r>
              <a:rPr lang="en-US" sz="2000" dirty="0">
                <a:solidFill>
                  <a:srgbClr val="FF0000"/>
                </a:solidFill>
                <a:latin typeface="Consolas" panose="020B0609020204030204" pitchFamily="49" charset="0"/>
              </a:rPr>
              <a:t>The first method that gets invoked is class Constructor.</a:t>
            </a:r>
          </a:p>
          <a:p>
            <a:pPr marL="342900" indent="-342900">
              <a:buFont typeface="Arial" panose="020B0604020202020204" pitchFamily="34" charset="0"/>
              <a:buChar char="•"/>
            </a:pPr>
            <a:endParaRPr lang="en-US" sz="20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000" dirty="0">
                <a:solidFill>
                  <a:srgbClr val="FF0000"/>
                </a:solidFill>
                <a:latin typeface="Consolas" panose="020B0609020204030204" pitchFamily="49" charset="0"/>
              </a:rPr>
              <a:t>Constructor is neither a life cycle hook nor is it specific to Angular</a:t>
            </a:r>
            <a:r>
              <a:rPr lang="en-US" sz="2000" dirty="0">
                <a:solidFill>
                  <a:srgbClr val="000000"/>
                </a:solidFill>
                <a:latin typeface="Consolas" panose="020B0609020204030204" pitchFamily="49" charset="0"/>
              </a:rPr>
              <a:t>.  It is a </a:t>
            </a:r>
            <a:r>
              <a:rPr lang="en-US" sz="2000" dirty="0" err="1">
                <a:solidFill>
                  <a:srgbClr val="000000"/>
                </a:solidFill>
                <a:latin typeface="Consolas" panose="020B0609020204030204" pitchFamily="49" charset="0"/>
              </a:rPr>
              <a:t>Javascript</a:t>
            </a:r>
            <a:r>
              <a:rPr lang="en-US" sz="2000" dirty="0">
                <a:solidFill>
                  <a:srgbClr val="000000"/>
                </a:solidFill>
                <a:latin typeface="Consolas" panose="020B0609020204030204" pitchFamily="49" charset="0"/>
              </a:rPr>
              <a:t> feature. It is a method that is invoked when a class is created. </a:t>
            </a:r>
          </a:p>
          <a:p>
            <a:pPr marL="342900" indent="-342900">
              <a:buFont typeface="Arial" panose="020B0604020202020204" pitchFamily="34" charset="0"/>
              <a:buChar char="•"/>
            </a:pPr>
            <a:endParaRPr lang="en-US" sz="20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000" b="1" dirty="0">
                <a:solidFill>
                  <a:srgbClr val="000000"/>
                </a:solidFill>
                <a:latin typeface="Consolas" panose="020B0609020204030204" pitchFamily="49" charset="0"/>
              </a:rPr>
              <a:t>Angular makes use of a constructor to inject dependencies</a:t>
            </a:r>
            <a:r>
              <a:rPr lang="en-US" sz="2000" dirty="0">
                <a:solidFill>
                  <a:srgbClr val="000000"/>
                </a:solidFill>
                <a:latin typeface="Consolas" panose="020B0609020204030204" pitchFamily="49" charset="0"/>
              </a:rPr>
              <a:t>.</a:t>
            </a:r>
          </a:p>
          <a:p>
            <a:pPr marL="342900" indent="-342900">
              <a:buFont typeface="Arial" panose="020B0604020202020204" pitchFamily="34" charset="0"/>
              <a:buChar char="•"/>
            </a:pPr>
            <a:endParaRPr lang="en-US" sz="20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000" dirty="0">
                <a:solidFill>
                  <a:srgbClr val="000000"/>
                </a:solidFill>
                <a:latin typeface="Consolas" panose="020B0609020204030204" pitchFamily="49" charset="0"/>
              </a:rPr>
              <a:t>At this point, none of the component’s input properties are available. Neither its </a:t>
            </a:r>
            <a:r>
              <a:rPr lang="en-US" dirty="0">
                <a:solidFill>
                  <a:srgbClr val="000000"/>
                </a:solidFill>
                <a:latin typeface="Consolas" panose="020B0609020204030204" pitchFamily="49" charset="0"/>
              </a:rPr>
              <a:t>child</a:t>
            </a:r>
            <a:r>
              <a:rPr lang="en-US" sz="2000" dirty="0">
                <a:solidFill>
                  <a:srgbClr val="000000"/>
                </a:solidFill>
                <a:latin typeface="Consolas" panose="020B0609020204030204" pitchFamily="49" charset="0"/>
              </a:rPr>
              <a:t> components are constructed. Projected contents are also not available. </a:t>
            </a:r>
          </a:p>
          <a:p>
            <a:pPr marL="342900" indent="-342900">
              <a:buFont typeface="Arial" panose="020B0604020202020204" pitchFamily="34" charset="0"/>
              <a:buChar char="•"/>
            </a:pPr>
            <a:endParaRPr lang="en-US" sz="20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000" dirty="0">
                <a:solidFill>
                  <a:srgbClr val="000000"/>
                </a:solidFill>
                <a:latin typeface="Consolas" panose="020B0609020204030204" pitchFamily="49" charset="0"/>
              </a:rPr>
              <a:t>Hence there is little you can do with this method. And also, it is recommended not to use it </a:t>
            </a:r>
          </a:p>
          <a:p>
            <a:pPr marL="342900" indent="-342900">
              <a:buFont typeface="Arial" panose="020B0604020202020204" pitchFamily="34" charset="0"/>
              <a:buChar char="•"/>
            </a:pPr>
            <a:endParaRPr lang="en-US" sz="20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000" dirty="0">
                <a:solidFill>
                  <a:srgbClr val="000000"/>
                </a:solidFill>
                <a:latin typeface="Consolas" panose="020B0609020204030204" pitchFamily="49" charset="0"/>
              </a:rPr>
              <a:t>Once Angular instantiates the class, It kick-starts the first change detection cycle of the component.</a:t>
            </a:r>
          </a:p>
        </p:txBody>
      </p:sp>
    </p:spTree>
    <p:extLst>
      <p:ext uri="{BB962C8B-B14F-4D97-AF65-F5344CB8AC3E}">
        <p14:creationId xmlns:p14="http://schemas.microsoft.com/office/powerpoint/2010/main" val="33661996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5DAAE9-FCCC-C72C-3E4B-56CC394CD34E}"/>
              </a:ext>
            </a:extLst>
          </p:cNvPr>
          <p:cNvSpPr txBox="1"/>
          <p:nvPr/>
        </p:nvSpPr>
        <p:spPr>
          <a:xfrm>
            <a:off x="389164" y="454224"/>
            <a:ext cx="11413672" cy="5632311"/>
          </a:xfrm>
          <a:prstGeom prst="rect">
            <a:avLst/>
          </a:prstGeom>
          <a:noFill/>
        </p:spPr>
        <p:txBody>
          <a:bodyPr wrap="square">
            <a:spAutoFit/>
          </a:bodyPr>
          <a:lstStyle/>
          <a:p>
            <a:r>
              <a:rPr lang="en-US" sz="2400" b="1" dirty="0">
                <a:solidFill>
                  <a:srgbClr val="FF0000"/>
                </a:solidFill>
                <a:latin typeface="Work Sans" pitchFamily="2" charset="0"/>
              </a:rPr>
              <a:t>Creating a component using the Angular CLI</a:t>
            </a:r>
          </a:p>
          <a:p>
            <a:endParaRPr lang="en-US" sz="2400" b="1" dirty="0">
              <a:solidFill>
                <a:srgbClr val="FF0000"/>
              </a:solidFill>
              <a:latin typeface="Work Sans" pitchFamily="2" charset="0"/>
            </a:endParaRPr>
          </a:p>
          <a:p>
            <a:endParaRPr lang="en-US" sz="2400" b="1" dirty="0">
              <a:solidFill>
                <a:srgbClr val="FF0000"/>
              </a:solidFill>
              <a:latin typeface="Work Sans" pitchFamily="2" charset="0"/>
            </a:endParaRPr>
          </a:p>
          <a:p>
            <a:r>
              <a:rPr lang="en-US" dirty="0">
                <a:solidFill>
                  <a:schemeClr val="bg2">
                    <a:lumMod val="95000"/>
                    <a:lumOff val="5000"/>
                  </a:schemeClr>
                </a:solidFill>
                <a:latin typeface="Work Sans" pitchFamily="2" charset="0"/>
              </a:rPr>
              <a:t>To create a component using the Angular CLI:</a:t>
            </a:r>
          </a:p>
          <a:p>
            <a:endParaRPr lang="en-US" dirty="0">
              <a:solidFill>
                <a:schemeClr val="bg2">
                  <a:lumMod val="95000"/>
                  <a:lumOff val="5000"/>
                </a:schemeClr>
              </a:solidFill>
              <a:latin typeface="Work Sans" pitchFamily="2" charset="0"/>
            </a:endParaRPr>
          </a:p>
          <a:p>
            <a:r>
              <a:rPr lang="en-US" dirty="0">
                <a:solidFill>
                  <a:schemeClr val="bg2">
                    <a:lumMod val="95000"/>
                    <a:lumOff val="5000"/>
                  </a:schemeClr>
                </a:solidFill>
                <a:latin typeface="Work Sans" pitchFamily="2" charset="0"/>
              </a:rPr>
              <a:t>From a terminal window, navigate to the directory containing your application.</a:t>
            </a:r>
          </a:p>
          <a:p>
            <a:endParaRPr lang="en-US" dirty="0">
              <a:solidFill>
                <a:schemeClr val="bg2">
                  <a:lumMod val="95000"/>
                  <a:lumOff val="5000"/>
                </a:schemeClr>
              </a:solidFill>
              <a:latin typeface="Work Sans" pitchFamily="2" charset="0"/>
            </a:endParaRPr>
          </a:p>
          <a:p>
            <a:r>
              <a:rPr lang="en-US" dirty="0">
                <a:solidFill>
                  <a:schemeClr val="bg2">
                    <a:lumMod val="95000"/>
                    <a:lumOff val="5000"/>
                  </a:schemeClr>
                </a:solidFill>
                <a:latin typeface="Work Sans" pitchFamily="2" charset="0"/>
              </a:rPr>
              <a:t>Run the </a:t>
            </a:r>
            <a:r>
              <a:rPr lang="en-US" b="1" dirty="0">
                <a:solidFill>
                  <a:schemeClr val="bg2">
                    <a:lumMod val="95000"/>
                    <a:lumOff val="5000"/>
                  </a:schemeClr>
                </a:solidFill>
                <a:latin typeface="Work Sans" pitchFamily="2" charset="0"/>
              </a:rPr>
              <a:t>ng generate component &lt;component-name&gt; </a:t>
            </a:r>
            <a:r>
              <a:rPr lang="en-US" dirty="0">
                <a:solidFill>
                  <a:schemeClr val="bg2">
                    <a:lumMod val="95000"/>
                    <a:lumOff val="5000"/>
                  </a:schemeClr>
                </a:solidFill>
                <a:latin typeface="Work Sans" pitchFamily="2" charset="0"/>
              </a:rPr>
              <a:t>command, where &lt;component-name&gt; is the name of your new component.</a:t>
            </a:r>
          </a:p>
          <a:p>
            <a:endParaRPr lang="en-US" dirty="0">
              <a:solidFill>
                <a:schemeClr val="bg2">
                  <a:lumMod val="95000"/>
                  <a:lumOff val="5000"/>
                </a:schemeClr>
              </a:solidFill>
              <a:latin typeface="Work Sans" pitchFamily="2" charset="0"/>
            </a:endParaRPr>
          </a:p>
          <a:p>
            <a:r>
              <a:rPr lang="en-US" dirty="0">
                <a:solidFill>
                  <a:schemeClr val="bg2">
                    <a:lumMod val="95000"/>
                    <a:lumOff val="5000"/>
                  </a:schemeClr>
                </a:solidFill>
                <a:latin typeface="Work Sans" pitchFamily="2" charset="0"/>
              </a:rPr>
              <a:t>By default, this command creates the following:</a:t>
            </a:r>
          </a:p>
          <a:p>
            <a:pPr marL="285750" indent="-285750">
              <a:buFont typeface="Arial" panose="020B0604020202020204" pitchFamily="34" charset="0"/>
              <a:buChar char="•"/>
            </a:pPr>
            <a:endParaRPr lang="en-US" dirty="0">
              <a:solidFill>
                <a:schemeClr val="bg2">
                  <a:lumMod val="95000"/>
                  <a:lumOff val="5000"/>
                </a:schemeClr>
              </a:solidFill>
              <a:latin typeface="Work Sans" pitchFamily="2" charset="0"/>
            </a:endParaRPr>
          </a:p>
          <a:p>
            <a:pPr marL="285750" indent="-285750">
              <a:buFont typeface="Arial" panose="020B0604020202020204" pitchFamily="34" charset="0"/>
              <a:buChar char="•"/>
            </a:pPr>
            <a:r>
              <a:rPr lang="en-US" dirty="0">
                <a:solidFill>
                  <a:schemeClr val="bg2">
                    <a:lumMod val="95000"/>
                    <a:lumOff val="5000"/>
                  </a:schemeClr>
                </a:solidFill>
                <a:latin typeface="Work Sans" pitchFamily="2" charset="0"/>
              </a:rPr>
              <a:t>A directory named after the component</a:t>
            </a:r>
          </a:p>
          <a:p>
            <a:pPr marL="285750" indent="-285750">
              <a:buFont typeface="Arial" panose="020B0604020202020204" pitchFamily="34" charset="0"/>
              <a:buChar char="•"/>
            </a:pPr>
            <a:r>
              <a:rPr lang="en-US" dirty="0">
                <a:solidFill>
                  <a:schemeClr val="bg2">
                    <a:lumMod val="95000"/>
                    <a:lumOff val="5000"/>
                  </a:schemeClr>
                </a:solidFill>
                <a:latin typeface="Work Sans" pitchFamily="2" charset="0"/>
              </a:rPr>
              <a:t>A component file, &lt;component-name&gt;.</a:t>
            </a:r>
            <a:r>
              <a:rPr lang="en-US" dirty="0" err="1">
                <a:solidFill>
                  <a:schemeClr val="bg2">
                    <a:lumMod val="95000"/>
                    <a:lumOff val="5000"/>
                  </a:schemeClr>
                </a:solidFill>
                <a:latin typeface="Work Sans" pitchFamily="2" charset="0"/>
              </a:rPr>
              <a:t>component.ts</a:t>
            </a:r>
            <a:endParaRPr lang="en-US" dirty="0">
              <a:solidFill>
                <a:schemeClr val="bg2">
                  <a:lumMod val="95000"/>
                  <a:lumOff val="5000"/>
                </a:schemeClr>
              </a:solidFill>
              <a:latin typeface="Work Sans" pitchFamily="2" charset="0"/>
            </a:endParaRPr>
          </a:p>
          <a:p>
            <a:pPr marL="285750" indent="-285750">
              <a:buFont typeface="Arial" panose="020B0604020202020204" pitchFamily="34" charset="0"/>
              <a:buChar char="•"/>
            </a:pPr>
            <a:r>
              <a:rPr lang="en-US" dirty="0">
                <a:solidFill>
                  <a:schemeClr val="bg2">
                    <a:lumMod val="95000"/>
                    <a:lumOff val="5000"/>
                  </a:schemeClr>
                </a:solidFill>
                <a:latin typeface="Work Sans" pitchFamily="2" charset="0"/>
              </a:rPr>
              <a:t>A template file, &lt;component-name&gt;.component.html</a:t>
            </a:r>
          </a:p>
          <a:p>
            <a:pPr marL="285750" indent="-285750">
              <a:buFont typeface="Arial" panose="020B0604020202020204" pitchFamily="34" charset="0"/>
              <a:buChar char="•"/>
            </a:pPr>
            <a:r>
              <a:rPr lang="en-US" dirty="0">
                <a:solidFill>
                  <a:schemeClr val="bg2">
                    <a:lumMod val="95000"/>
                    <a:lumOff val="5000"/>
                  </a:schemeClr>
                </a:solidFill>
                <a:latin typeface="Work Sans" pitchFamily="2" charset="0"/>
              </a:rPr>
              <a:t>A CSS file, &lt;component-name&gt;.component.css</a:t>
            </a:r>
          </a:p>
          <a:p>
            <a:pPr marL="285750" indent="-285750">
              <a:buFont typeface="Arial" panose="020B0604020202020204" pitchFamily="34" charset="0"/>
              <a:buChar char="•"/>
            </a:pPr>
            <a:r>
              <a:rPr lang="en-US" dirty="0">
                <a:solidFill>
                  <a:schemeClr val="bg2">
                    <a:lumMod val="95000"/>
                    <a:lumOff val="5000"/>
                  </a:schemeClr>
                </a:solidFill>
                <a:latin typeface="Work Sans" pitchFamily="2" charset="0"/>
              </a:rPr>
              <a:t>A testing specification file, &lt;component-name&gt;.</a:t>
            </a:r>
            <a:r>
              <a:rPr lang="en-US" dirty="0" err="1">
                <a:solidFill>
                  <a:schemeClr val="bg2">
                    <a:lumMod val="95000"/>
                    <a:lumOff val="5000"/>
                  </a:schemeClr>
                </a:solidFill>
                <a:latin typeface="Work Sans" pitchFamily="2" charset="0"/>
              </a:rPr>
              <a:t>component.spec.ts</a:t>
            </a:r>
            <a:endParaRPr lang="en-US" dirty="0">
              <a:solidFill>
                <a:schemeClr val="bg2">
                  <a:lumMod val="95000"/>
                  <a:lumOff val="5000"/>
                </a:schemeClr>
              </a:solidFill>
              <a:latin typeface="Work Sans" pitchFamily="2" charset="0"/>
            </a:endParaRPr>
          </a:p>
          <a:p>
            <a:pPr marL="285750" indent="-285750">
              <a:buFont typeface="Arial" panose="020B0604020202020204" pitchFamily="34" charset="0"/>
              <a:buChar char="•"/>
            </a:pPr>
            <a:endParaRPr lang="en-US" dirty="0">
              <a:solidFill>
                <a:schemeClr val="bg2">
                  <a:lumMod val="95000"/>
                  <a:lumOff val="5000"/>
                </a:schemeClr>
              </a:solidFill>
              <a:latin typeface="Work Sans" pitchFamily="2" charset="0"/>
            </a:endParaRPr>
          </a:p>
          <a:p>
            <a:r>
              <a:rPr lang="en-US" dirty="0">
                <a:solidFill>
                  <a:schemeClr val="bg2">
                    <a:lumMod val="95000"/>
                    <a:lumOff val="5000"/>
                  </a:schemeClr>
                </a:solidFill>
                <a:latin typeface="Work Sans" pitchFamily="2" charset="0"/>
              </a:rPr>
              <a:t>Where &lt;component-name&gt; is the name of your component.</a:t>
            </a:r>
            <a:endParaRPr lang="en-IN" dirty="0">
              <a:solidFill>
                <a:schemeClr val="bg2">
                  <a:lumMod val="95000"/>
                  <a:lumOff val="5000"/>
                </a:schemeClr>
              </a:solidFill>
              <a:latin typeface="Work Sans" pitchFamily="2" charset="0"/>
            </a:endParaRPr>
          </a:p>
        </p:txBody>
      </p:sp>
    </p:spTree>
    <p:extLst>
      <p:ext uri="{BB962C8B-B14F-4D97-AF65-F5344CB8AC3E}">
        <p14:creationId xmlns:p14="http://schemas.microsoft.com/office/powerpoint/2010/main" val="109123885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70271" y="326156"/>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ngOnChanges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570271" y="1193511"/>
            <a:ext cx="11147323" cy="5570756"/>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Consolas" panose="020B0609020204030204" pitchFamily="49" charset="0"/>
              </a:rPr>
              <a:t>The Angular </a:t>
            </a:r>
            <a:r>
              <a:rPr lang="en-US" sz="2200" dirty="0">
                <a:solidFill>
                  <a:srgbClr val="00B050"/>
                </a:solidFill>
                <a:latin typeface="Consolas" panose="020B0609020204030204" pitchFamily="49" charset="0"/>
              </a:rPr>
              <a:t>invokes the </a:t>
            </a:r>
            <a:r>
              <a:rPr lang="en-US" sz="2200" dirty="0" err="1">
                <a:solidFill>
                  <a:srgbClr val="00B050"/>
                </a:solidFill>
                <a:latin typeface="Consolas" panose="020B0609020204030204" pitchFamily="49" charset="0"/>
              </a:rPr>
              <a:t>ngOnChanges</a:t>
            </a:r>
            <a:r>
              <a:rPr lang="en-US" sz="2200" dirty="0">
                <a:solidFill>
                  <a:srgbClr val="00B050"/>
                </a:solidFill>
                <a:latin typeface="Consolas" panose="020B0609020204030204" pitchFamily="49" charset="0"/>
              </a:rPr>
              <a:t> life cycle hook whenever any data-bound input property of the component or directive changes.</a:t>
            </a:r>
          </a:p>
          <a:p>
            <a:pPr marL="342900" indent="-342900">
              <a:buFont typeface="Arial" panose="020B0604020202020204" pitchFamily="34" charset="0"/>
              <a:buChar char="•"/>
            </a:pPr>
            <a:endParaRPr lang="en-US" sz="22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200" dirty="0">
                <a:solidFill>
                  <a:srgbClr val="000000"/>
                </a:solidFill>
                <a:latin typeface="Consolas" panose="020B0609020204030204" pitchFamily="49" charset="0"/>
              </a:rPr>
              <a:t>Input properties are those properties which we define using the @Input decorator. It is one of the ways by which a parent communicates with the child component.</a:t>
            </a:r>
          </a:p>
          <a:p>
            <a:pPr marL="342900" indent="-342900">
              <a:buFont typeface="Arial" panose="020B0604020202020204" pitchFamily="34" charset="0"/>
              <a:buChar char="•"/>
            </a:pPr>
            <a:endParaRPr lang="en-US" sz="22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200" dirty="0">
                <a:solidFill>
                  <a:srgbClr val="000000"/>
                </a:solidFill>
                <a:latin typeface="Consolas" panose="020B0609020204030204" pitchFamily="49" charset="0"/>
              </a:rPr>
              <a:t>Child Component			</a:t>
            </a:r>
            <a:r>
              <a:rPr lang="en-IN" sz="2000" b="0" i="0" dirty="0">
                <a:solidFill>
                  <a:srgbClr val="333333"/>
                </a:solidFill>
                <a:effectLst/>
                <a:latin typeface="Verdana" panose="020B0604030504040204" pitchFamily="34" charset="0"/>
              </a:rPr>
              <a:t>@</a:t>
            </a:r>
            <a:r>
              <a:rPr lang="en-IN" sz="2000" b="0" i="0" dirty="0">
                <a:solidFill>
                  <a:srgbClr val="008080"/>
                </a:solidFill>
                <a:effectLst/>
                <a:latin typeface="Verdana" panose="020B0604030504040204" pitchFamily="34" charset="0"/>
              </a:rPr>
              <a:t>Input</a:t>
            </a:r>
            <a:r>
              <a:rPr lang="en-IN" sz="2000" b="0" i="0" dirty="0">
                <a:solidFill>
                  <a:srgbClr val="333333"/>
                </a:solidFill>
                <a:effectLst/>
                <a:latin typeface="Verdana" panose="020B0604030504040204" pitchFamily="34" charset="0"/>
              </a:rPr>
              <a:t>()</a:t>
            </a:r>
            <a:r>
              <a:rPr lang="en-IN" sz="2000" b="0" i="0" dirty="0">
                <a:solidFill>
                  <a:srgbClr val="006FE0"/>
                </a:solidFill>
                <a:effectLst/>
                <a:latin typeface="Verdana" panose="020B0604030504040204" pitchFamily="34" charset="0"/>
              </a:rPr>
              <a:t> </a:t>
            </a:r>
            <a:r>
              <a:rPr lang="en-IN" sz="2000" b="0" i="0" dirty="0" err="1">
                <a:solidFill>
                  <a:srgbClr val="000000"/>
                </a:solidFill>
                <a:effectLst/>
                <a:latin typeface="Verdana" panose="020B0604030504040204" pitchFamily="34" charset="0"/>
              </a:rPr>
              <a:t>message</a:t>
            </a:r>
            <a:r>
              <a:rPr lang="en-IN" sz="2000" b="0" i="0" dirty="0" err="1">
                <a:solidFill>
                  <a:srgbClr val="333333"/>
                </a:solidFill>
                <a:effectLst/>
                <a:latin typeface="Verdana" panose="020B0604030504040204" pitchFamily="34" charset="0"/>
              </a:rPr>
              <a:t>:</a:t>
            </a:r>
            <a:r>
              <a:rPr lang="en-IN" sz="2000" b="1" i="0" dirty="0" err="1">
                <a:solidFill>
                  <a:srgbClr val="800080"/>
                </a:solidFill>
                <a:effectLst/>
                <a:latin typeface="Verdana" panose="020B0604030504040204" pitchFamily="34" charset="0"/>
              </a:rPr>
              <a:t>string</a:t>
            </a:r>
            <a:endParaRPr lang="en-IN" sz="2000" b="1" i="0" dirty="0">
              <a:solidFill>
                <a:srgbClr val="800080"/>
              </a:solidFill>
              <a:effectLst/>
              <a:latin typeface="Verdana" panose="020B0604030504040204" pitchFamily="34" charset="0"/>
            </a:endParaRPr>
          </a:p>
          <a:p>
            <a:pPr marL="342900" indent="-342900" algn="l" fontAlgn="base">
              <a:buFont typeface="Arial" panose="020B0604020202020204" pitchFamily="34" charset="0"/>
              <a:buChar char="•"/>
            </a:pPr>
            <a:r>
              <a:rPr lang="en-IN" sz="2200" dirty="0">
                <a:solidFill>
                  <a:srgbClr val="000000"/>
                </a:solidFill>
                <a:latin typeface="Consolas" panose="020B0609020204030204" pitchFamily="49" charset="0"/>
              </a:rPr>
              <a:t>Parent Component		</a:t>
            </a:r>
            <a:r>
              <a:rPr lang="en-IN" sz="2400" b="0" i="0" dirty="0">
                <a:solidFill>
                  <a:srgbClr val="006FE0"/>
                </a:solidFill>
                <a:effectLst/>
                <a:latin typeface="inherit"/>
              </a:rPr>
              <a:t>&lt;</a:t>
            </a:r>
            <a:r>
              <a:rPr lang="en-IN" sz="2400" b="0" i="0" dirty="0">
                <a:solidFill>
                  <a:srgbClr val="000000"/>
                </a:solidFill>
                <a:effectLst/>
                <a:latin typeface="inherit"/>
              </a:rPr>
              <a:t>app</a:t>
            </a:r>
            <a:r>
              <a:rPr lang="en-IN" sz="2400" b="0" i="0" dirty="0">
                <a:solidFill>
                  <a:srgbClr val="000000"/>
                </a:solidFill>
                <a:effectLst/>
                <a:latin typeface="Verdana" panose="020B0604030504040204" pitchFamily="34" charset="0"/>
              </a:rPr>
              <a:t>-</a:t>
            </a:r>
            <a:r>
              <a:rPr lang="en-IN" sz="2400" b="0" i="0" dirty="0">
                <a:solidFill>
                  <a:srgbClr val="000000"/>
                </a:solidFill>
                <a:effectLst/>
                <a:latin typeface="inherit"/>
              </a:rPr>
              <a:t>child</a:t>
            </a:r>
            <a:r>
              <a:rPr lang="en-IN" sz="2400" b="0" i="0" dirty="0">
                <a:solidFill>
                  <a:srgbClr val="006FE0"/>
                </a:solidFill>
                <a:effectLst/>
                <a:latin typeface="inherit"/>
              </a:rPr>
              <a:t> </a:t>
            </a:r>
            <a:r>
              <a:rPr lang="en-IN" sz="2400" b="0" i="0" dirty="0">
                <a:solidFill>
                  <a:srgbClr val="333333"/>
                </a:solidFill>
                <a:effectLst/>
                <a:latin typeface="inherit"/>
              </a:rPr>
              <a:t>[</a:t>
            </a:r>
            <a:r>
              <a:rPr lang="en-IN" sz="2400" b="0" i="0" dirty="0">
                <a:solidFill>
                  <a:srgbClr val="000000"/>
                </a:solidFill>
                <a:effectLst/>
                <a:latin typeface="inherit"/>
              </a:rPr>
              <a:t>message</a:t>
            </a:r>
            <a:r>
              <a:rPr lang="en-IN" sz="2400" b="0" i="0" dirty="0">
                <a:solidFill>
                  <a:srgbClr val="333333"/>
                </a:solidFill>
                <a:effectLst/>
                <a:latin typeface="inherit"/>
              </a:rPr>
              <a:t>]</a:t>
            </a:r>
            <a:r>
              <a:rPr lang="en-IN" sz="2400" b="0" i="0" dirty="0">
                <a:solidFill>
                  <a:srgbClr val="000000"/>
                </a:solidFill>
                <a:effectLst/>
                <a:latin typeface="Verdana" panose="020B0604030504040204" pitchFamily="34" charset="0"/>
              </a:rPr>
              <a:t>=</a:t>
            </a:r>
            <a:r>
              <a:rPr lang="en-IN" sz="2400" b="0" i="0" dirty="0">
                <a:solidFill>
                  <a:srgbClr val="DD1144"/>
                </a:solidFill>
                <a:effectLst/>
                <a:latin typeface="inherit"/>
              </a:rPr>
              <a:t>"message"</a:t>
            </a:r>
            <a:r>
              <a:rPr lang="en-IN" sz="2400" b="0" i="0" dirty="0">
                <a:solidFill>
                  <a:srgbClr val="006FE0"/>
                </a:solidFill>
                <a:effectLst/>
                <a:latin typeface="inherit"/>
              </a:rPr>
              <a:t>&gt; &lt;</a:t>
            </a:r>
            <a:r>
              <a:rPr lang="en-IN" sz="2400" b="0" i="0" dirty="0">
                <a:solidFill>
                  <a:srgbClr val="000000"/>
                </a:solidFill>
                <a:effectLst/>
                <a:latin typeface="Verdana" panose="020B0604030504040204" pitchFamily="34" charset="0"/>
              </a:rPr>
              <a:t>/</a:t>
            </a:r>
            <a:r>
              <a:rPr lang="en-IN" sz="2400" b="0" i="0" dirty="0">
                <a:solidFill>
                  <a:srgbClr val="000000"/>
                </a:solidFill>
                <a:effectLst/>
                <a:latin typeface="inherit"/>
              </a:rPr>
              <a:t>app</a:t>
            </a:r>
            <a:r>
              <a:rPr lang="en-IN" sz="2400" b="0" i="0" dirty="0">
                <a:solidFill>
                  <a:srgbClr val="000000"/>
                </a:solidFill>
                <a:effectLst/>
                <a:latin typeface="Verdana" panose="020B0604030504040204" pitchFamily="34" charset="0"/>
              </a:rPr>
              <a:t>-</a:t>
            </a:r>
            <a:r>
              <a:rPr lang="en-IN" sz="2400" b="0" i="0" dirty="0">
                <a:solidFill>
                  <a:srgbClr val="000000"/>
                </a:solidFill>
                <a:effectLst/>
                <a:latin typeface="inherit"/>
              </a:rPr>
              <a:t>child</a:t>
            </a:r>
            <a:r>
              <a:rPr lang="en-IN" sz="2400" b="0" i="0" dirty="0">
                <a:solidFill>
                  <a:srgbClr val="006FE0"/>
                </a:solidFill>
                <a:effectLst/>
                <a:latin typeface="inherit"/>
              </a:rPr>
              <a:t>&gt;</a:t>
            </a:r>
          </a:p>
          <a:p>
            <a:pPr marL="342900" indent="-342900" algn="l" fontAlgn="base">
              <a:buFont typeface="Arial" panose="020B0604020202020204" pitchFamily="34" charset="0"/>
              <a:buChar char="•"/>
            </a:pPr>
            <a:endParaRPr lang="en-IN" sz="2400" dirty="0">
              <a:solidFill>
                <a:srgbClr val="006FE0"/>
              </a:solidFill>
              <a:latin typeface="inherit"/>
            </a:endParaRPr>
          </a:p>
          <a:p>
            <a:pPr marL="342900" indent="-342900" algn="l" fontAlgn="base">
              <a:buFont typeface="Arial" panose="020B0604020202020204" pitchFamily="34" charset="0"/>
              <a:buChar char="•"/>
            </a:pPr>
            <a:r>
              <a:rPr lang="en-US" sz="2200" dirty="0">
                <a:solidFill>
                  <a:srgbClr val="000000"/>
                </a:solidFill>
                <a:latin typeface="Consolas" panose="020B0609020204030204" pitchFamily="49" charset="0"/>
              </a:rPr>
              <a:t>The change detector checks if the parent component changes such input properties of a component. If it is, then it raises the </a:t>
            </a:r>
            <a:r>
              <a:rPr lang="en-US" sz="2200" dirty="0" err="1">
                <a:solidFill>
                  <a:srgbClr val="000000"/>
                </a:solidFill>
                <a:latin typeface="Consolas" panose="020B0609020204030204" pitchFamily="49" charset="0"/>
              </a:rPr>
              <a:t>ngOnChanges</a:t>
            </a:r>
            <a:r>
              <a:rPr lang="en-US" sz="2200" dirty="0">
                <a:solidFill>
                  <a:srgbClr val="000000"/>
                </a:solidFill>
                <a:latin typeface="Consolas" panose="020B0609020204030204" pitchFamily="49" charset="0"/>
              </a:rPr>
              <a:t> hook.</a:t>
            </a:r>
          </a:p>
          <a:p>
            <a:pPr marL="342900" indent="-342900" algn="l" fontAlgn="base">
              <a:buFont typeface="Arial" panose="020B0604020202020204" pitchFamily="34" charset="0"/>
              <a:buChar char="•"/>
            </a:pPr>
            <a:endParaRPr lang="en-US" sz="2200" dirty="0">
              <a:solidFill>
                <a:srgbClr val="000000"/>
              </a:solidFill>
              <a:latin typeface="Consolas" panose="020B0609020204030204" pitchFamily="49" charset="0"/>
            </a:endParaRPr>
          </a:p>
          <a:p>
            <a:pPr marL="342900" indent="-342900" algn="l" fontAlgn="base">
              <a:buFont typeface="Arial" panose="020B0604020202020204" pitchFamily="34" charset="0"/>
              <a:buChar char="•"/>
            </a:pPr>
            <a:r>
              <a:rPr lang="en-US" sz="2200" dirty="0">
                <a:solidFill>
                  <a:srgbClr val="000000"/>
                </a:solidFill>
                <a:latin typeface="Consolas" panose="020B0609020204030204" pitchFamily="49" charset="0"/>
              </a:rPr>
              <a:t>We use this life cycle hook in </a:t>
            </a:r>
            <a:r>
              <a:rPr lang="en-US" sz="2200" b="1" dirty="0">
                <a:solidFill>
                  <a:srgbClr val="000000"/>
                </a:solidFill>
                <a:latin typeface="Consolas" panose="020B0609020204030204" pitchFamily="49" charset="0"/>
              </a:rPr>
              <a:t>Passing data to the child component.</a:t>
            </a:r>
            <a:endParaRPr lang="en-IN" sz="2200" b="1" dirty="0">
              <a:solidFill>
                <a:srgbClr val="000000"/>
              </a:solidFill>
              <a:latin typeface="Consolas" panose="020B0609020204030204" pitchFamily="49" charset="0"/>
            </a:endParaRPr>
          </a:p>
          <a:p>
            <a:pPr marL="342900" indent="-342900">
              <a:buFont typeface="Arial" panose="020B0604020202020204" pitchFamily="34" charset="0"/>
              <a:buChar char="•"/>
            </a:pPr>
            <a:endParaRPr lang="en-US" sz="2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6643715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ngOnInit</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265471" y="1291538"/>
            <a:ext cx="11541843" cy="317009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The Angular raises the </a:t>
            </a:r>
            <a:r>
              <a:rPr lang="en-US" sz="2000" dirty="0" err="1">
                <a:solidFill>
                  <a:srgbClr val="000000"/>
                </a:solidFill>
                <a:latin typeface="Work Sans" pitchFamily="2" charset="0"/>
              </a:rPr>
              <a:t>ngOnInit</a:t>
            </a:r>
            <a:r>
              <a:rPr lang="en-US" sz="2000" dirty="0">
                <a:solidFill>
                  <a:srgbClr val="000000"/>
                </a:solidFill>
                <a:latin typeface="Work Sans" pitchFamily="2" charset="0"/>
              </a:rPr>
              <a:t> hook </a:t>
            </a:r>
            <a:r>
              <a:rPr lang="en-US" sz="2000" dirty="0">
                <a:solidFill>
                  <a:srgbClr val="FF0000"/>
                </a:solidFill>
                <a:latin typeface="Work Sans" pitchFamily="2" charset="0"/>
              </a:rPr>
              <a:t>after it creates the component </a:t>
            </a:r>
            <a:r>
              <a:rPr lang="en-US" sz="2000" dirty="0">
                <a:solidFill>
                  <a:srgbClr val="000000"/>
                </a:solidFill>
                <a:latin typeface="Work Sans" pitchFamily="2" charset="0"/>
              </a:rPr>
              <a:t>and updates its input properties. </a:t>
            </a:r>
            <a:r>
              <a:rPr lang="en-US" sz="2000" dirty="0">
                <a:solidFill>
                  <a:srgbClr val="FF0000"/>
                </a:solidFill>
                <a:latin typeface="Work Sans" pitchFamily="2" charset="0"/>
              </a:rPr>
              <a:t>It raises it after the </a:t>
            </a:r>
            <a:r>
              <a:rPr lang="en-US" sz="2000" dirty="0" err="1">
                <a:solidFill>
                  <a:srgbClr val="FF0000"/>
                </a:solidFill>
                <a:latin typeface="Work Sans" pitchFamily="2" charset="0"/>
              </a:rPr>
              <a:t>ngOnChanges</a:t>
            </a:r>
            <a:r>
              <a:rPr lang="en-US" sz="2000" dirty="0">
                <a:solidFill>
                  <a:srgbClr val="FF0000"/>
                </a:solidFill>
                <a:latin typeface="Work Sans" pitchFamily="2" charset="0"/>
              </a:rPr>
              <a:t> hook</a:t>
            </a:r>
            <a:r>
              <a:rPr lang="en-US" sz="2000" dirty="0">
                <a:solidFill>
                  <a:srgbClr val="000000"/>
                </a:solidFill>
                <a:latin typeface="Work Sans" pitchFamily="2" charset="0"/>
              </a:rPr>
              <a:t>.</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This hook </a:t>
            </a:r>
            <a:r>
              <a:rPr lang="en-US" sz="2000" dirty="0">
                <a:solidFill>
                  <a:srgbClr val="FF0000"/>
                </a:solidFill>
                <a:latin typeface="Work Sans" pitchFamily="2" charset="0"/>
              </a:rPr>
              <a:t>is fired only once and immediately after its creation </a:t>
            </a:r>
            <a:r>
              <a:rPr lang="en-US" sz="2000" dirty="0">
                <a:solidFill>
                  <a:srgbClr val="000000"/>
                </a:solidFill>
                <a:latin typeface="Work Sans" pitchFamily="2" charset="0"/>
              </a:rPr>
              <a:t>(during the first change detection)</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This is a perfect place where you want </a:t>
            </a:r>
            <a:r>
              <a:rPr lang="en-US" sz="2000" dirty="0">
                <a:solidFill>
                  <a:srgbClr val="FF0000"/>
                </a:solidFill>
                <a:latin typeface="Work Sans" pitchFamily="2" charset="0"/>
              </a:rPr>
              <a:t>to add any initialization logic for your component</a:t>
            </a:r>
            <a:r>
              <a:rPr lang="en-US" sz="2000" dirty="0">
                <a:solidFill>
                  <a:srgbClr val="000000"/>
                </a:solidFill>
                <a:latin typeface="Work Sans" pitchFamily="2" charset="0"/>
              </a:rPr>
              <a:t>.  Here you have access to every input property of the component. You can use them in HTTP get requests to get the data from the back-end server or run some initialization logic etc.</a:t>
            </a:r>
          </a:p>
        </p:txBody>
      </p:sp>
    </p:spTree>
    <p:extLst>
      <p:ext uri="{BB962C8B-B14F-4D97-AF65-F5344CB8AC3E}">
        <p14:creationId xmlns:p14="http://schemas.microsoft.com/office/powerpoint/2010/main" val="259818021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ngOnCheck</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265471" y="1291538"/>
            <a:ext cx="11541843" cy="224676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Detect and act upon changes that Angular can't or won't detect on its own.</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Called during every change detection run, immediately after </a:t>
            </a:r>
            <a:r>
              <a:rPr lang="en-US" sz="2000" dirty="0" err="1">
                <a:solidFill>
                  <a:srgbClr val="000000"/>
                </a:solidFill>
                <a:latin typeface="Work Sans" pitchFamily="2" charset="0"/>
              </a:rPr>
              <a:t>ngOnChanges</a:t>
            </a:r>
            <a:r>
              <a:rPr lang="en-US" sz="2000" dirty="0">
                <a:solidFill>
                  <a:srgbClr val="000000"/>
                </a:solidFill>
                <a:latin typeface="Work Sans" pitchFamily="2" charset="0"/>
              </a:rPr>
              <a:t>() and </a:t>
            </a:r>
            <a:r>
              <a:rPr lang="en-US" sz="2000" dirty="0" err="1">
                <a:solidFill>
                  <a:srgbClr val="000000"/>
                </a:solidFill>
                <a:latin typeface="Work Sans" pitchFamily="2" charset="0"/>
              </a:rPr>
              <a:t>ngOnInit</a:t>
            </a:r>
            <a:r>
              <a:rPr lang="en-US" sz="2000" dirty="0">
                <a:solidFill>
                  <a:srgbClr val="000000"/>
                </a:solidFill>
                <a:latin typeface="Work Sans" pitchFamily="2" charset="0"/>
              </a:rPr>
              <a:t>().</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This lifecycle hook is executed during every change detection cycle and is a good place to perform custom change detection.</a:t>
            </a:r>
          </a:p>
        </p:txBody>
      </p:sp>
    </p:spTree>
    <p:extLst>
      <p:ext uri="{BB962C8B-B14F-4D97-AF65-F5344CB8AC3E}">
        <p14:creationId xmlns:p14="http://schemas.microsoft.com/office/powerpoint/2010/main" val="340726721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7413623"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ngAfterContentInit</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ngAfterContectChecked</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265471" y="1291538"/>
            <a:ext cx="11541843" cy="2554545"/>
          </a:xfrm>
          <a:prstGeom prst="rect">
            <a:avLst/>
          </a:prstGeom>
          <a:noFill/>
        </p:spPr>
        <p:txBody>
          <a:bodyPr wrap="square">
            <a:spAutoFit/>
          </a:bodyPr>
          <a:lstStyle/>
          <a:p>
            <a:pPr marL="342900" indent="-342900">
              <a:buFont typeface="Arial" panose="020B0604020202020204" pitchFamily="34" charset="0"/>
              <a:buChar char="•"/>
            </a:pPr>
            <a:r>
              <a:rPr lang="en-US" sz="2000" dirty="0" err="1">
                <a:solidFill>
                  <a:srgbClr val="000000"/>
                </a:solidFill>
                <a:latin typeface="Work Sans" pitchFamily="2" charset="0"/>
              </a:rPr>
              <a:t>ngAfterContentInit</a:t>
            </a:r>
            <a:r>
              <a:rPr lang="en-US" sz="2000" dirty="0">
                <a:solidFill>
                  <a:srgbClr val="000000"/>
                </a:solidFill>
                <a:latin typeface="Work Sans" pitchFamily="2" charset="0"/>
              </a:rPr>
              <a:t>: This lifecycle hook is executed </a:t>
            </a:r>
            <a:r>
              <a:rPr lang="en-US" sz="2000" dirty="0">
                <a:solidFill>
                  <a:srgbClr val="FF0000"/>
                </a:solidFill>
                <a:latin typeface="Work Sans" pitchFamily="2" charset="0"/>
              </a:rPr>
              <a:t>after the component's content has been initialized</a:t>
            </a:r>
            <a:r>
              <a:rPr lang="en-US" sz="2000" dirty="0">
                <a:solidFill>
                  <a:srgbClr val="000000"/>
                </a:solidFill>
                <a:latin typeface="Work Sans" pitchFamily="2" charset="0"/>
              </a:rPr>
              <a:t> and is a good place to perform additional setup for the component's content.</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err="1">
                <a:solidFill>
                  <a:srgbClr val="000000"/>
                </a:solidFill>
                <a:latin typeface="Work Sans" pitchFamily="2" charset="0"/>
              </a:rPr>
              <a:t>ngAfterContentChecked</a:t>
            </a:r>
            <a:r>
              <a:rPr lang="en-US" sz="2000" dirty="0">
                <a:solidFill>
                  <a:srgbClr val="000000"/>
                </a:solidFill>
                <a:latin typeface="Work Sans" pitchFamily="2" charset="0"/>
              </a:rPr>
              <a:t>: This lifecycle hook is executed </a:t>
            </a:r>
            <a:r>
              <a:rPr lang="en-US" sz="2000" dirty="0">
                <a:solidFill>
                  <a:srgbClr val="FF0000"/>
                </a:solidFill>
                <a:latin typeface="Work Sans" pitchFamily="2" charset="0"/>
              </a:rPr>
              <a:t>after the component's content has been checked </a:t>
            </a:r>
            <a:r>
              <a:rPr lang="en-US" sz="2000" dirty="0">
                <a:solidFill>
                  <a:srgbClr val="000000"/>
                </a:solidFill>
                <a:latin typeface="Work Sans" pitchFamily="2" charset="0"/>
              </a:rPr>
              <a:t>and is a good place to perform additional operations based on the component's content.</a:t>
            </a:r>
          </a:p>
        </p:txBody>
      </p:sp>
    </p:spTree>
    <p:extLst>
      <p:ext uri="{BB962C8B-B14F-4D97-AF65-F5344CB8AC3E}">
        <p14:creationId xmlns:p14="http://schemas.microsoft.com/office/powerpoint/2010/main" val="233063388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7413623"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ngAfterViewInit</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ngAfterViewChecked</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265471" y="1291538"/>
            <a:ext cx="11541843" cy="2246769"/>
          </a:xfrm>
          <a:prstGeom prst="rect">
            <a:avLst/>
          </a:prstGeom>
          <a:noFill/>
        </p:spPr>
        <p:txBody>
          <a:bodyPr wrap="square">
            <a:spAutoFit/>
          </a:bodyPr>
          <a:lstStyle/>
          <a:p>
            <a:pPr marL="342900" indent="-342900">
              <a:buFont typeface="Arial" panose="020B0604020202020204" pitchFamily="34" charset="0"/>
              <a:buChar char="•"/>
            </a:pPr>
            <a:r>
              <a:rPr lang="en-US" sz="2000" dirty="0" err="1">
                <a:solidFill>
                  <a:srgbClr val="000000"/>
                </a:solidFill>
                <a:latin typeface="Work Sans" pitchFamily="2" charset="0"/>
              </a:rPr>
              <a:t>ngAfterViewInit</a:t>
            </a:r>
            <a:r>
              <a:rPr lang="en-US" sz="2000" dirty="0">
                <a:solidFill>
                  <a:srgbClr val="000000"/>
                </a:solidFill>
                <a:latin typeface="Work Sans" pitchFamily="2" charset="0"/>
              </a:rPr>
              <a:t>: This lifecycle hook is executed after the component's view has been initialized and is a good place to perform additional setup for the component's view.</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err="1">
                <a:solidFill>
                  <a:srgbClr val="000000"/>
                </a:solidFill>
                <a:latin typeface="Work Sans" pitchFamily="2" charset="0"/>
              </a:rPr>
              <a:t>ngAfterViewChecked</a:t>
            </a:r>
            <a:r>
              <a:rPr lang="en-US" sz="2000" dirty="0">
                <a:solidFill>
                  <a:srgbClr val="000000"/>
                </a:solidFill>
                <a:latin typeface="Work Sans" pitchFamily="2" charset="0"/>
              </a:rPr>
              <a:t>: This lifecycle hook is executed after the component's view has been checked and is a good place to perform additional operations based on the component's view.</a:t>
            </a:r>
          </a:p>
        </p:txBody>
      </p:sp>
    </p:spTree>
    <p:extLst>
      <p:ext uri="{BB962C8B-B14F-4D97-AF65-F5344CB8AC3E}">
        <p14:creationId xmlns:p14="http://schemas.microsoft.com/office/powerpoint/2010/main" val="344925780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7413623"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ngOnDestroy</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265471" y="1291538"/>
            <a:ext cx="11541843" cy="707886"/>
          </a:xfrm>
          <a:prstGeom prst="rect">
            <a:avLst/>
          </a:prstGeom>
          <a:noFill/>
        </p:spPr>
        <p:txBody>
          <a:bodyPr wrap="square">
            <a:spAutoFit/>
          </a:bodyPr>
          <a:lstStyle/>
          <a:p>
            <a:pPr marL="342900" indent="-342900">
              <a:buFont typeface="Arial" panose="020B0604020202020204" pitchFamily="34" charset="0"/>
              <a:buChar char="•"/>
            </a:pPr>
            <a:r>
              <a:rPr lang="en-US" sz="2000">
                <a:solidFill>
                  <a:srgbClr val="000000"/>
                </a:solidFill>
                <a:latin typeface="Work Sans" pitchFamily="2" charset="0"/>
              </a:rPr>
              <a:t>This lifecycle hook is executed just before the component is destroyed and is a good place to perform cleanup operations for the component.</a:t>
            </a:r>
            <a:endParaRPr lang="en-US" sz="2000" dirty="0">
              <a:solidFill>
                <a:srgbClr val="000000"/>
              </a:solidFill>
              <a:latin typeface="Work Sans" pitchFamily="2" charset="0"/>
            </a:endParaRPr>
          </a:p>
        </p:txBody>
      </p:sp>
    </p:spTree>
    <p:extLst>
      <p:ext uri="{BB962C8B-B14F-4D97-AF65-F5344CB8AC3E}">
        <p14:creationId xmlns:p14="http://schemas.microsoft.com/office/powerpoint/2010/main" val="323484926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Angular</a:t>
            </a:r>
            <a:r>
              <a:rPr kumimoji="0" lang="fr-FR" sz="2800" b="1" i="0" u="none" strike="noStrike" kern="0" cap="none" spc="-100" normalizeH="0" noProof="0" dirty="0">
                <a:ln>
                  <a:noFill/>
                </a:ln>
                <a:solidFill>
                  <a:srgbClr val="111111"/>
                </a:solidFill>
                <a:effectLst/>
                <a:uLnTx/>
                <a:uFillTx/>
                <a:latin typeface="Arial" panose="020B0604020202020204" pitchFamily="34" charset="0"/>
              </a:rPr>
              <a:t> Forms</a:t>
            </a:r>
          </a:p>
        </p:txBody>
      </p:sp>
      <p:sp>
        <p:nvSpPr>
          <p:cNvPr id="4" name="TextBox 3">
            <a:extLst>
              <a:ext uri="{FF2B5EF4-FFF2-40B4-BE49-F238E27FC236}">
                <a16:creationId xmlns:a16="http://schemas.microsoft.com/office/drawing/2014/main" id="{9210EA22-8A25-FEDE-1A28-07B54841743F}"/>
              </a:ext>
            </a:extLst>
          </p:cNvPr>
          <p:cNvSpPr txBox="1"/>
          <p:nvPr/>
        </p:nvSpPr>
        <p:spPr>
          <a:xfrm>
            <a:off x="265471" y="1389859"/>
            <a:ext cx="11541843" cy="317009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Angular takes two approaches to build the forms. One is </a:t>
            </a:r>
            <a:r>
              <a:rPr lang="en-US" sz="2000" dirty="0">
                <a:solidFill>
                  <a:srgbClr val="FF0000"/>
                </a:solidFill>
                <a:latin typeface="Work Sans" pitchFamily="2" charset="0"/>
              </a:rPr>
              <a:t>Template-driven forms </a:t>
            </a:r>
            <a:r>
              <a:rPr lang="en-US" sz="2000" dirty="0">
                <a:solidFill>
                  <a:srgbClr val="000000"/>
                </a:solidFill>
                <a:latin typeface="Work Sans" pitchFamily="2" charset="0"/>
              </a:rPr>
              <a:t>approach and another one is </a:t>
            </a:r>
            <a:r>
              <a:rPr lang="en-US" sz="2000" dirty="0">
                <a:solidFill>
                  <a:srgbClr val="FF0000"/>
                </a:solidFill>
                <a:latin typeface="Work Sans" pitchFamily="2" charset="0"/>
              </a:rPr>
              <a:t>Reactive forms or model-driven forms </a:t>
            </a:r>
            <a:r>
              <a:rPr lang="en-US" sz="2000" dirty="0">
                <a:solidFill>
                  <a:srgbClr val="000000"/>
                </a:solidFill>
                <a:latin typeface="Work Sans" pitchFamily="2" charset="0"/>
              </a:rPr>
              <a:t>approach</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In Template-driven approach is the easiest way to build the Angular forms. </a:t>
            </a:r>
            <a:r>
              <a:rPr lang="en-US" sz="2000" dirty="0">
                <a:solidFill>
                  <a:srgbClr val="FF0000"/>
                </a:solidFill>
                <a:latin typeface="Work Sans" pitchFamily="2" charset="0"/>
              </a:rPr>
              <a:t>The logic of the form is placed in the template. </a:t>
            </a:r>
            <a:r>
              <a:rPr lang="en-US" sz="2000" dirty="0">
                <a:solidFill>
                  <a:srgbClr val="000000"/>
                </a:solidFill>
                <a:latin typeface="Work Sans" pitchFamily="2" charset="0"/>
              </a:rPr>
              <a:t>The approach here is similar to what we did in </a:t>
            </a:r>
            <a:r>
              <a:rPr lang="en-US" sz="2000" dirty="0" err="1">
                <a:solidFill>
                  <a:srgbClr val="000000"/>
                </a:solidFill>
                <a:latin typeface="Work Sans" pitchFamily="2" charset="0"/>
              </a:rPr>
              <a:t>AngularJs</a:t>
            </a:r>
            <a:endParaRPr lang="en-US" sz="2000" dirty="0">
              <a:solidFill>
                <a:srgbClr val="000000"/>
              </a:solidFill>
              <a:latin typeface="Work Sans" pitchFamily="2" charset="0"/>
            </a:endParaRP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In Reactive Forms or Model-driven approach, </a:t>
            </a:r>
            <a:r>
              <a:rPr lang="en-US" sz="2000" dirty="0">
                <a:solidFill>
                  <a:srgbClr val="FF0000"/>
                </a:solidFill>
                <a:latin typeface="Work Sans" pitchFamily="2" charset="0"/>
              </a:rPr>
              <a:t>the logic of the form is defined in the component as an object. </a:t>
            </a:r>
            <a:r>
              <a:rPr lang="en-US" sz="2000" dirty="0">
                <a:solidFill>
                  <a:srgbClr val="000000"/>
                </a:solidFill>
                <a:latin typeface="Work Sans" pitchFamily="2" charset="0"/>
              </a:rPr>
              <a:t>The Model-driven approach has more benefits as it makes the testing of the component easier.</a:t>
            </a:r>
          </a:p>
        </p:txBody>
      </p:sp>
    </p:spTree>
    <p:extLst>
      <p:ext uri="{BB962C8B-B14F-4D97-AF65-F5344CB8AC3E}">
        <p14:creationId xmlns:p14="http://schemas.microsoft.com/office/powerpoint/2010/main" val="25034605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5DAAE9-FCCC-C72C-3E4B-56CC394CD34E}"/>
              </a:ext>
            </a:extLst>
          </p:cNvPr>
          <p:cNvSpPr txBox="1"/>
          <p:nvPr/>
        </p:nvSpPr>
        <p:spPr>
          <a:xfrm>
            <a:off x="277197" y="243512"/>
            <a:ext cx="11413672" cy="6370975"/>
          </a:xfrm>
          <a:prstGeom prst="rect">
            <a:avLst/>
          </a:prstGeom>
          <a:noFill/>
        </p:spPr>
        <p:txBody>
          <a:bodyPr wrap="square">
            <a:spAutoFit/>
          </a:bodyPr>
          <a:lstStyle/>
          <a:p>
            <a:r>
              <a:rPr lang="en-US" sz="2400" b="1" dirty="0">
                <a:solidFill>
                  <a:srgbClr val="FF0000"/>
                </a:solidFill>
                <a:latin typeface="Work Sans" pitchFamily="2" charset="0"/>
              </a:rPr>
              <a:t>Creating a component Manually</a:t>
            </a:r>
          </a:p>
          <a:p>
            <a:endParaRPr lang="en-US" sz="2400" b="1" dirty="0">
              <a:solidFill>
                <a:srgbClr val="FF0000"/>
              </a:solidFill>
              <a:latin typeface="Work Sans" pitchFamily="2"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rPr>
              <a:t>Create the Component file.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rPr>
              <a:t>Import the required external Classes/Functions.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rPr>
              <a:t>Create the Component class and export it.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rPr>
              <a:t>Add @Component decorator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rPr>
              <a:t>Add metadata to @Component decorator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rPr>
              <a:t>Create the Template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rPr>
              <a:t>Create the CSS Styles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rPr>
              <a:t>Register the Component in Angular Module</a:t>
            </a:r>
            <a:endParaRPr kumimoji="0" lang="en-IN" sz="2400" b="0" i="0" u="none" strike="noStrike" kern="1200" cap="none" spc="0" normalizeH="0" baseline="0" noProof="0" dirty="0">
              <a:ln>
                <a:noFill/>
              </a:ln>
              <a:solidFill>
                <a:schemeClr val="bg2">
                  <a:lumMod val="95000"/>
                  <a:lumOff val="5000"/>
                </a:schemeClr>
              </a:solidFill>
              <a:effectLst/>
              <a:uLnTx/>
              <a:uFillTx/>
              <a:latin typeface="Work Sans" pitchFamily="2" charset="0"/>
              <a:ea typeface="+mn-ea"/>
              <a:cs typeface="+mn-cs"/>
            </a:endParaRPr>
          </a:p>
        </p:txBody>
      </p:sp>
    </p:spTree>
    <p:extLst>
      <p:ext uri="{BB962C8B-B14F-4D97-AF65-F5344CB8AC3E}">
        <p14:creationId xmlns:p14="http://schemas.microsoft.com/office/powerpoint/2010/main" val="29746965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AC9379-A400-AE97-6D9A-033AB5AFCE1B}"/>
              </a:ext>
            </a:extLst>
          </p:cNvPr>
          <p:cNvSpPr txBox="1"/>
          <p:nvPr/>
        </p:nvSpPr>
        <p:spPr>
          <a:xfrm>
            <a:off x="0" y="243512"/>
            <a:ext cx="11845711" cy="7109639"/>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Create folder by name of component [e.g. student] add files student.component.html , </a:t>
            </a:r>
            <a:r>
              <a:rPr lang="en-IN" sz="2400" dirty="0" err="1">
                <a:solidFill>
                  <a:srgbClr val="002060"/>
                </a:solidFill>
                <a:latin typeface="Work Sans" pitchFamily="2" charset="0"/>
              </a:rPr>
              <a:t>student.component.ts</a:t>
            </a:r>
            <a:endParaRPr lang="en-IN" sz="2400" dirty="0">
              <a:solidFill>
                <a:srgbClr val="002060"/>
              </a:solidFill>
              <a:latin typeface="Work Sans" pitchFamily="2" charset="0"/>
            </a:endParaRP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student.component.ts</a:t>
            </a:r>
            <a:r>
              <a:rPr lang="en-IN" sz="2400" dirty="0">
                <a:solidFill>
                  <a:srgbClr val="002060"/>
                </a:solidFill>
                <a:latin typeface="Work Sans" pitchFamily="2" charset="0"/>
              </a:rPr>
              <a:t> file</a:t>
            </a:r>
          </a:p>
          <a:p>
            <a:pPr lvl="1"/>
            <a:r>
              <a:rPr lang="en-IN" sz="2400" dirty="0">
                <a:solidFill>
                  <a:srgbClr val="002060"/>
                </a:solidFill>
                <a:latin typeface="Work Sans" pitchFamily="2" charset="0"/>
              </a:rPr>
              <a:t> </a:t>
            </a:r>
          </a:p>
          <a:p>
            <a:r>
              <a:rPr lang="en-IN" sz="2400" b="0" dirty="0">
                <a:solidFill>
                  <a:srgbClr val="C586C0"/>
                </a:solidFill>
                <a:effectLst/>
                <a:latin typeface="Consolas" panose="020B0609020204030204" pitchFamily="49" charset="0"/>
              </a:rPr>
              <a:t>		</a:t>
            </a:r>
            <a:r>
              <a:rPr lang="en-IN" sz="2400" b="1" dirty="0">
                <a:solidFill>
                  <a:srgbClr val="C586C0"/>
                </a:solidFill>
                <a:effectLst/>
                <a:latin typeface="Consolas" panose="020B0609020204030204" pitchFamily="49" charset="0"/>
              </a:rPr>
              <a:t>import</a:t>
            </a:r>
            <a:r>
              <a:rPr lang="en-IN" sz="2400" b="1" dirty="0">
                <a:solidFill>
                  <a:srgbClr val="CCCCCC"/>
                </a:solidFill>
                <a:effectLst/>
                <a:latin typeface="Consolas" panose="020B0609020204030204" pitchFamily="49" charset="0"/>
              </a:rPr>
              <a:t> { </a:t>
            </a:r>
            <a:r>
              <a:rPr lang="en-IN" sz="2400" b="1" dirty="0">
                <a:solidFill>
                  <a:srgbClr val="9CDCFE"/>
                </a:solidFill>
                <a:effectLst/>
                <a:latin typeface="Consolas" panose="020B0609020204030204" pitchFamily="49" charset="0"/>
              </a:rPr>
              <a:t>Component</a:t>
            </a:r>
            <a:r>
              <a:rPr lang="en-IN" sz="2400" b="1" dirty="0">
                <a:solidFill>
                  <a:srgbClr val="CCCCCC"/>
                </a:solidFill>
                <a:effectLst/>
                <a:latin typeface="Consolas" panose="020B0609020204030204" pitchFamily="49" charset="0"/>
              </a:rPr>
              <a:t> } </a:t>
            </a:r>
            <a:r>
              <a:rPr lang="en-IN" sz="2400" b="1" dirty="0">
                <a:solidFill>
                  <a:srgbClr val="C586C0"/>
                </a:solidFill>
                <a:effectLst/>
                <a:latin typeface="Consolas" panose="020B0609020204030204" pitchFamily="49" charset="0"/>
              </a:rPr>
              <a:t>from</a:t>
            </a:r>
            <a:r>
              <a:rPr lang="en-IN" sz="2400" b="1" dirty="0">
                <a:solidFill>
                  <a:srgbClr val="CCCCCC"/>
                </a:solidFill>
                <a:effectLst/>
                <a:latin typeface="Consolas" panose="020B0609020204030204" pitchFamily="49" charset="0"/>
              </a:rPr>
              <a:t> </a:t>
            </a:r>
            <a:r>
              <a:rPr lang="en-IN" sz="2400" b="1" dirty="0">
                <a:solidFill>
                  <a:srgbClr val="CE9178"/>
                </a:solidFill>
                <a:effectLst/>
                <a:latin typeface="Consolas" panose="020B0609020204030204" pitchFamily="49" charset="0"/>
              </a:rPr>
              <a:t>"@angular/core"</a:t>
            </a:r>
            <a:r>
              <a:rPr lang="en-IN" sz="2400" b="1" dirty="0">
                <a:solidFill>
                  <a:srgbClr val="CCCCCC"/>
                </a:solidFill>
                <a:effectLst/>
                <a:latin typeface="Consolas" panose="020B0609020204030204" pitchFamily="49" charset="0"/>
              </a:rPr>
              <a:t>;</a:t>
            </a:r>
          </a:p>
          <a:p>
            <a:r>
              <a:rPr lang="en-IN" sz="2400" b="1" dirty="0">
                <a:solidFill>
                  <a:srgbClr val="CCCCCC"/>
                </a:solidFill>
                <a:effectLst/>
                <a:latin typeface="Consolas" panose="020B0609020204030204" pitchFamily="49" charset="0"/>
              </a:rPr>
              <a:t>		@</a:t>
            </a:r>
            <a:r>
              <a:rPr lang="en-IN" sz="2400" b="1" dirty="0">
                <a:solidFill>
                  <a:srgbClr val="4EC9B0"/>
                </a:solidFill>
                <a:effectLst/>
                <a:latin typeface="Consolas" panose="020B0609020204030204" pitchFamily="49" charset="0"/>
              </a:rPr>
              <a:t>Component</a:t>
            </a:r>
            <a:r>
              <a:rPr lang="en-IN" sz="2400" b="1" dirty="0">
                <a:solidFill>
                  <a:srgbClr val="CCCCCC"/>
                </a:solidFill>
                <a:effectLst/>
                <a:latin typeface="Consolas" panose="020B0609020204030204" pitchFamily="49" charset="0"/>
              </a:rPr>
              <a:t>({</a:t>
            </a:r>
          </a:p>
          <a:p>
            <a:r>
              <a:rPr lang="en-IN" sz="2400" b="1" dirty="0">
                <a:solidFill>
                  <a:srgbClr val="CCCCCC"/>
                </a:solidFill>
                <a:effectLst/>
                <a:latin typeface="Consolas" panose="020B0609020204030204" pitchFamily="49" charset="0"/>
              </a:rPr>
              <a:t>			    </a:t>
            </a:r>
            <a:r>
              <a:rPr lang="en-IN" sz="2400" b="1" dirty="0" err="1">
                <a:solidFill>
                  <a:srgbClr val="9CDCFE"/>
                </a:solidFill>
                <a:effectLst/>
                <a:latin typeface="Consolas" panose="020B0609020204030204" pitchFamily="49" charset="0"/>
              </a:rPr>
              <a:t>selector:</a:t>
            </a:r>
            <a:r>
              <a:rPr lang="en-IN" sz="2400" b="1" dirty="0" err="1">
                <a:solidFill>
                  <a:srgbClr val="CE9178"/>
                </a:solidFill>
                <a:effectLst/>
                <a:latin typeface="Consolas" panose="020B0609020204030204" pitchFamily="49" charset="0"/>
              </a:rPr>
              <a:t>'app-student</a:t>
            </a:r>
            <a:r>
              <a:rPr lang="en-IN" sz="2400" b="1" dirty="0">
                <a:solidFill>
                  <a:srgbClr val="CE9178"/>
                </a:solidFill>
                <a:effectLst/>
                <a:latin typeface="Consolas" panose="020B0609020204030204" pitchFamily="49" charset="0"/>
              </a:rPr>
              <a:t>’</a:t>
            </a:r>
            <a:r>
              <a:rPr lang="en-IN" sz="2400" b="1" dirty="0">
                <a:solidFill>
                  <a:srgbClr val="CCCCCC"/>
                </a:solidFill>
                <a:effectLst/>
                <a:latin typeface="Consolas" panose="020B0609020204030204" pitchFamily="49" charset="0"/>
              </a:rPr>
              <a:t>,			TAG</a:t>
            </a:r>
          </a:p>
          <a:p>
            <a:r>
              <a:rPr lang="en-IN" sz="2400" b="1" dirty="0">
                <a:solidFill>
                  <a:srgbClr val="CCCCCC"/>
                </a:solidFill>
                <a:effectLst/>
                <a:latin typeface="Consolas" panose="020B0609020204030204" pitchFamily="49" charset="0"/>
              </a:rPr>
              <a:t>			    </a:t>
            </a:r>
            <a:r>
              <a:rPr lang="en-IN" sz="2400" b="1" dirty="0" err="1">
                <a:solidFill>
                  <a:srgbClr val="9CDCFE"/>
                </a:solidFill>
                <a:effectLst/>
                <a:latin typeface="Consolas" panose="020B0609020204030204" pitchFamily="49" charset="0"/>
              </a:rPr>
              <a:t>templateUrl</a:t>
            </a:r>
            <a:r>
              <a:rPr lang="en-IN" sz="2400" b="1" dirty="0">
                <a:solidFill>
                  <a:srgbClr val="9CDCFE"/>
                </a:solidFill>
                <a:effectLst/>
                <a:latin typeface="Consolas" panose="020B0609020204030204" pitchFamily="49" charset="0"/>
              </a:rPr>
              <a:t>:</a:t>
            </a:r>
            <a:r>
              <a:rPr lang="en-IN" sz="2400" b="1" dirty="0">
                <a:solidFill>
                  <a:srgbClr val="CE9178"/>
                </a:solidFill>
                <a:effectLst/>
                <a:latin typeface="Consolas" panose="020B0609020204030204" pitchFamily="49" charset="0"/>
              </a:rPr>
              <a:t>’./student.component.html’</a:t>
            </a:r>
            <a:endParaRPr lang="en-IN" sz="2400" b="1" dirty="0">
              <a:solidFill>
                <a:srgbClr val="CCCCCC"/>
              </a:solidFill>
              <a:effectLst/>
              <a:latin typeface="Consolas" panose="020B0609020204030204" pitchFamily="49" charset="0"/>
            </a:endParaRPr>
          </a:p>
          <a:p>
            <a:r>
              <a:rPr lang="en-IN" sz="2400" b="1" dirty="0">
                <a:solidFill>
                  <a:srgbClr val="CCCCCC"/>
                </a:solidFill>
                <a:effectLst/>
                <a:latin typeface="Consolas" panose="020B0609020204030204" pitchFamily="49" charset="0"/>
              </a:rPr>
              <a:t>		})</a:t>
            </a:r>
          </a:p>
          <a:p>
            <a:br>
              <a:rPr lang="en-IN" sz="2400" b="1" dirty="0">
                <a:solidFill>
                  <a:srgbClr val="CCCCCC"/>
                </a:solidFill>
                <a:effectLst/>
                <a:latin typeface="Consolas" panose="020B0609020204030204" pitchFamily="49" charset="0"/>
              </a:rPr>
            </a:br>
            <a:r>
              <a:rPr lang="en-IN" sz="2400" b="1" dirty="0">
                <a:solidFill>
                  <a:srgbClr val="CCCCCC"/>
                </a:solidFill>
                <a:effectLst/>
                <a:latin typeface="Consolas" panose="020B0609020204030204" pitchFamily="49" charset="0"/>
              </a:rPr>
              <a:t>		</a:t>
            </a:r>
            <a:r>
              <a:rPr lang="en-IN" sz="2400" b="1" dirty="0">
                <a:solidFill>
                  <a:srgbClr val="C586C0"/>
                </a:solidFill>
                <a:effectLst/>
                <a:latin typeface="Consolas" panose="020B0609020204030204" pitchFamily="49" charset="0"/>
              </a:rPr>
              <a:t>export</a:t>
            </a:r>
            <a:r>
              <a:rPr lang="en-IN" sz="2400" b="1" dirty="0">
                <a:solidFill>
                  <a:srgbClr val="CCCCCC"/>
                </a:solidFill>
                <a:effectLst/>
                <a:latin typeface="Consolas" panose="020B0609020204030204" pitchFamily="49" charset="0"/>
              </a:rPr>
              <a:t> </a:t>
            </a:r>
            <a:r>
              <a:rPr lang="en-IN" sz="2400" b="1" dirty="0">
                <a:solidFill>
                  <a:srgbClr val="569CD6"/>
                </a:solidFill>
                <a:effectLst/>
                <a:latin typeface="Consolas" panose="020B0609020204030204" pitchFamily="49" charset="0"/>
              </a:rPr>
              <a:t>class</a:t>
            </a:r>
            <a:r>
              <a:rPr lang="en-IN" sz="2400" b="1" dirty="0">
                <a:solidFill>
                  <a:srgbClr val="CCCCCC"/>
                </a:solidFill>
                <a:effectLst/>
                <a:latin typeface="Consolas" panose="020B0609020204030204" pitchFamily="49" charset="0"/>
              </a:rPr>
              <a:t> </a:t>
            </a:r>
            <a:r>
              <a:rPr lang="en-IN" sz="2400" b="1" dirty="0" err="1">
                <a:solidFill>
                  <a:srgbClr val="4EC9B0"/>
                </a:solidFill>
                <a:effectLst/>
                <a:latin typeface="Consolas" panose="020B0609020204030204" pitchFamily="49" charset="0"/>
              </a:rPr>
              <a:t>StudentComponent</a:t>
            </a:r>
            <a:endParaRPr lang="en-IN" sz="2400" b="1" dirty="0">
              <a:solidFill>
                <a:srgbClr val="CCCCCC"/>
              </a:solidFill>
              <a:effectLst/>
              <a:latin typeface="Consolas" panose="020B0609020204030204" pitchFamily="49" charset="0"/>
            </a:endParaRPr>
          </a:p>
          <a:p>
            <a:r>
              <a:rPr lang="en-IN" sz="2400" b="1" dirty="0">
                <a:solidFill>
                  <a:srgbClr val="CCCCCC"/>
                </a:solidFill>
                <a:effectLst/>
                <a:latin typeface="Consolas" panose="020B0609020204030204" pitchFamily="49" charset="0"/>
              </a:rPr>
              <a:t>		{</a:t>
            </a:r>
          </a:p>
          <a:p>
            <a:br>
              <a:rPr lang="en-IN" sz="2400" b="1" dirty="0">
                <a:solidFill>
                  <a:srgbClr val="CCCCCC"/>
                </a:solidFill>
                <a:effectLst/>
                <a:latin typeface="Consolas" panose="020B0609020204030204" pitchFamily="49" charset="0"/>
              </a:rPr>
            </a:br>
            <a:r>
              <a:rPr lang="en-IN" sz="2400" b="1" dirty="0">
                <a:solidFill>
                  <a:srgbClr val="CCCCCC"/>
                </a:solidFill>
                <a:effectLst/>
                <a:latin typeface="Consolas" panose="020B0609020204030204" pitchFamily="49" charset="0"/>
              </a:rPr>
              <a:t>		}</a:t>
            </a:r>
          </a:p>
          <a:p>
            <a:endParaRPr lang="en-IN" sz="2400" b="0" dirty="0">
              <a:solidFill>
                <a:srgbClr val="CCCCCC"/>
              </a:solidFill>
              <a:effectLst/>
              <a:latin typeface="Consolas" panose="020B0609020204030204" pitchFamily="49" charset="0"/>
            </a:endParaRPr>
          </a:p>
          <a:p>
            <a:r>
              <a:rPr lang="en-IN" sz="2400" dirty="0">
                <a:solidFill>
                  <a:srgbClr val="CCCCCC"/>
                </a:solidFill>
                <a:latin typeface="Consolas" panose="020B0609020204030204" pitchFamily="49" charset="0"/>
              </a:rPr>
              <a:t>  	</a:t>
            </a:r>
            <a:r>
              <a:rPr lang="en-IN" sz="2400" dirty="0">
                <a:solidFill>
                  <a:srgbClr val="002060"/>
                </a:solidFill>
                <a:latin typeface="Work Sans" pitchFamily="2" charset="0"/>
              </a:rPr>
              <a:t>student.component.html file 		-- add some html</a:t>
            </a:r>
          </a:p>
          <a:p>
            <a:endParaRPr lang="en-IN" sz="2400" b="0" dirty="0">
              <a:solidFill>
                <a:srgbClr val="CCCCCC"/>
              </a:solidFill>
              <a:effectLst/>
              <a:latin typeface="Consolas" panose="020B0609020204030204" pitchFamily="49" charset="0"/>
            </a:endParaRPr>
          </a:p>
          <a:p>
            <a:pPr lvl="1"/>
            <a:r>
              <a:rPr lang="en-IN" sz="2400" dirty="0">
                <a:solidFill>
                  <a:srgbClr val="002060"/>
                </a:solidFill>
                <a:latin typeface="Work Sans" pitchFamily="2" charset="0"/>
              </a:rPr>
              <a:t> </a:t>
            </a:r>
          </a:p>
        </p:txBody>
      </p:sp>
    </p:spTree>
    <p:extLst>
      <p:ext uri="{BB962C8B-B14F-4D97-AF65-F5344CB8AC3E}">
        <p14:creationId xmlns:p14="http://schemas.microsoft.com/office/powerpoint/2010/main" val="151975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CD895B-81DE-59CA-3873-E2837C012007}"/>
              </a:ext>
            </a:extLst>
          </p:cNvPr>
          <p:cNvSpPr txBox="1"/>
          <p:nvPr/>
        </p:nvSpPr>
        <p:spPr>
          <a:xfrm>
            <a:off x="173144" y="922300"/>
            <a:ext cx="11845711" cy="3416320"/>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in app module </a:t>
            </a:r>
            <a:r>
              <a:rPr lang="en-IN" sz="2400" dirty="0" err="1">
                <a:solidFill>
                  <a:srgbClr val="002060"/>
                </a:solidFill>
                <a:latin typeface="Work Sans" pitchFamily="2" charset="0"/>
              </a:rPr>
              <a:t>ts</a:t>
            </a:r>
            <a:r>
              <a:rPr lang="en-IN" sz="2400" dirty="0">
                <a:solidFill>
                  <a:srgbClr val="002060"/>
                </a:solidFill>
                <a:latin typeface="Work Sans" pitchFamily="2" charset="0"/>
              </a:rPr>
              <a:t> file add new component</a:t>
            </a:r>
          </a:p>
          <a:p>
            <a:pPr lvl="1"/>
            <a:endParaRPr lang="en-IN" sz="2400" dirty="0">
              <a:solidFill>
                <a:srgbClr val="002060"/>
              </a:solidFill>
              <a:latin typeface="Work Sans" pitchFamily="2" charset="0"/>
            </a:endParaRPr>
          </a:p>
          <a:p>
            <a:r>
              <a:rPr lang="en-IN" sz="2400" dirty="0">
                <a:solidFill>
                  <a:srgbClr val="002060"/>
                </a:solidFill>
                <a:latin typeface="Work Sans" pitchFamily="2" charset="0"/>
              </a:rPr>
              <a:t>	</a:t>
            </a:r>
            <a:r>
              <a:rPr lang="en-IN" sz="2400" b="1" dirty="0">
                <a:solidFill>
                  <a:srgbClr val="9CDCFE"/>
                </a:solidFill>
                <a:effectLst/>
                <a:latin typeface="Consolas" panose="020B0609020204030204" pitchFamily="49" charset="0"/>
              </a:rPr>
              <a:t>declarations:</a:t>
            </a:r>
            <a:r>
              <a:rPr lang="en-IN" sz="2400" b="1" dirty="0">
                <a:solidFill>
                  <a:srgbClr val="CCCCCC"/>
                </a:solidFill>
                <a:effectLst/>
                <a:latin typeface="Consolas" panose="020B0609020204030204" pitchFamily="49" charset="0"/>
              </a:rPr>
              <a:t> [</a:t>
            </a:r>
          </a:p>
          <a:p>
            <a:r>
              <a:rPr lang="en-IN" sz="2400" b="1" dirty="0">
                <a:solidFill>
                  <a:srgbClr val="CCCCCC"/>
                </a:solidFill>
                <a:effectLst/>
                <a:latin typeface="Consolas" panose="020B0609020204030204" pitchFamily="49" charset="0"/>
              </a:rPr>
              <a:t>	    </a:t>
            </a:r>
            <a:r>
              <a:rPr lang="en-IN" sz="2400" b="1" dirty="0" err="1">
                <a:solidFill>
                  <a:srgbClr val="4EC9B0"/>
                </a:solidFill>
                <a:effectLst/>
                <a:latin typeface="Consolas" panose="020B0609020204030204" pitchFamily="49" charset="0"/>
              </a:rPr>
              <a:t>AppComponent</a:t>
            </a:r>
            <a:r>
              <a:rPr lang="en-IN" sz="2400" b="1" dirty="0">
                <a:solidFill>
                  <a:srgbClr val="CCCCCC"/>
                </a:solidFill>
                <a:effectLst/>
                <a:latin typeface="Consolas" panose="020B0609020204030204" pitchFamily="49" charset="0"/>
              </a:rPr>
              <a:t>,</a:t>
            </a:r>
          </a:p>
          <a:p>
            <a:r>
              <a:rPr lang="en-IN" sz="2400" b="1" dirty="0">
                <a:solidFill>
                  <a:srgbClr val="CCCCCC"/>
                </a:solidFill>
                <a:effectLst/>
                <a:latin typeface="Consolas" panose="020B0609020204030204" pitchFamily="49" charset="0"/>
              </a:rPr>
              <a:t>    	    </a:t>
            </a:r>
            <a:r>
              <a:rPr lang="en-IN" sz="2400" b="1" dirty="0" err="1">
                <a:solidFill>
                  <a:srgbClr val="4EC9B0"/>
                </a:solidFill>
                <a:effectLst/>
                <a:latin typeface="Consolas" panose="020B0609020204030204" pitchFamily="49" charset="0"/>
              </a:rPr>
              <a:t>StudentComponent</a:t>
            </a:r>
            <a:endParaRPr lang="en-IN" sz="2400" b="1" dirty="0">
              <a:solidFill>
                <a:srgbClr val="CCCCCC"/>
              </a:solidFill>
              <a:effectLst/>
              <a:latin typeface="Consolas" panose="020B0609020204030204" pitchFamily="49" charset="0"/>
            </a:endParaRPr>
          </a:p>
          <a:p>
            <a:r>
              <a:rPr lang="en-IN" sz="2400" b="1" dirty="0">
                <a:solidFill>
                  <a:srgbClr val="CCCCCC"/>
                </a:solidFill>
                <a:effectLst/>
                <a:latin typeface="Consolas" panose="020B0609020204030204" pitchFamily="49" charset="0"/>
              </a:rPr>
              <a:t>  	]</a:t>
            </a:r>
          </a:p>
          <a:p>
            <a:endParaRPr lang="en-IN" sz="2400" dirty="0">
              <a:solidFill>
                <a:srgbClr val="CCCCCC"/>
              </a:solidFill>
              <a:latin typeface="Consolas" panose="020B0609020204030204" pitchFamily="49" charset="0"/>
            </a:endParaRPr>
          </a:p>
          <a:p>
            <a:r>
              <a:rPr lang="en-IN" sz="2400" b="1" dirty="0">
                <a:solidFill>
                  <a:srgbClr val="CCCCCC"/>
                </a:solidFill>
                <a:effectLst/>
                <a:latin typeface="Consolas" panose="020B0609020204030204" pitchFamily="49" charset="0"/>
              </a:rPr>
              <a:t>In app component html add new tag  </a:t>
            </a:r>
            <a:r>
              <a:rPr lang="en-IN" sz="2400" b="1" dirty="0">
                <a:solidFill>
                  <a:srgbClr val="CCCCCC"/>
                </a:solidFill>
                <a:latin typeface="Consolas" panose="020B0609020204030204" pitchFamily="49" charset="0"/>
              </a:rPr>
              <a:t>&lt;app-student&gt; &lt;/app-student&gt;</a:t>
            </a:r>
            <a:endParaRPr lang="en-IN" sz="2400" b="1" dirty="0">
              <a:solidFill>
                <a:srgbClr val="CCCCCC"/>
              </a:solidFill>
              <a:effectLst/>
              <a:latin typeface="Consolas" panose="020B0609020204030204" pitchFamily="49" charset="0"/>
            </a:endParaRPr>
          </a:p>
          <a:p>
            <a:pPr lvl="1"/>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856486425"/>
      </p:ext>
    </p:extLst>
  </p:cSld>
  <p:clrMapOvr>
    <a:masterClrMapping/>
  </p:clrMapOvr>
</p:sld>
</file>

<file path=ppt/theme/theme1.xml><?xml version="1.0" encoding="utf-8"?>
<a:theme xmlns:a="http://schemas.openxmlformats.org/drawingml/2006/main" name="WHITE">
  <a:themeElements>
    <a:clrScheme name="Custom 105">
      <a:dk1>
        <a:srgbClr val="FFFFFF"/>
      </a:dk1>
      <a:lt1>
        <a:srgbClr val="000000"/>
      </a:lt1>
      <a:dk2>
        <a:srgbClr val="FFFFFF"/>
      </a:dk2>
      <a:lt2>
        <a:srgbClr val="000000"/>
      </a:lt2>
      <a:accent1>
        <a:srgbClr val="4336F4"/>
      </a:accent1>
      <a:accent2>
        <a:srgbClr val="4336F4"/>
      </a:accent2>
      <a:accent3>
        <a:srgbClr val="4336F4"/>
      </a:accent3>
      <a:accent4>
        <a:srgbClr val="4336F4"/>
      </a:accent4>
      <a:accent5>
        <a:srgbClr val="4336F4"/>
      </a:accent5>
      <a:accent6>
        <a:srgbClr val="4336F4"/>
      </a:accent6>
      <a:hlink>
        <a:srgbClr val="4336F4"/>
      </a:hlink>
      <a:folHlink>
        <a:srgbClr val="4336F4"/>
      </a:folHlink>
    </a:clrScheme>
    <a:fontScheme name="Custom 7">
      <a:majorFont>
        <a:latin typeface="Inter Semi Bold"/>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23770</TotalTime>
  <Words>6341</Words>
  <Application>Microsoft Office PowerPoint</Application>
  <PresentationFormat>Widescreen</PresentationFormat>
  <Paragraphs>676</Paragraphs>
  <Slides>66</Slides>
  <Notes>61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66</vt:i4>
      </vt:variant>
    </vt:vector>
  </HeadingPairs>
  <TitlesOfParts>
    <vt:vector size="79" baseType="lpstr">
      <vt:lpstr>-apple-system</vt:lpstr>
      <vt:lpstr>Arial</vt:lpstr>
      <vt:lpstr>Arial</vt:lpstr>
      <vt:lpstr>Consolas</vt:lpstr>
      <vt:lpstr>Droid Serif</vt:lpstr>
      <vt:lpstr>inherit</vt:lpstr>
      <vt:lpstr>Montserrat</vt:lpstr>
      <vt:lpstr>Roboto</vt:lpstr>
      <vt:lpstr>Söhne</vt:lpstr>
      <vt:lpstr>Source Sans Pro</vt:lpstr>
      <vt:lpstr>Verdana</vt:lpstr>
      <vt:lpstr>Work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Slidor - Selfone</dc:title>
  <dc:creator>Slidor</dc:creator>
  <cp:keywords>selfone</cp:keywords>
  <cp:lastModifiedBy>Amol Patil</cp:lastModifiedBy>
  <cp:revision>602</cp:revision>
  <dcterms:created xsi:type="dcterms:W3CDTF">2019-03-28T09:08:51Z</dcterms:created>
  <dcterms:modified xsi:type="dcterms:W3CDTF">2024-02-01T12:40:43Z</dcterms:modified>
</cp:coreProperties>
</file>