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notesMasterIdLst>
    <p:notesMasterId r:id="rId86"/>
  </p:notesMasterIdLst>
  <p:sldIdLst>
    <p:sldId id="258" r:id="rId3"/>
    <p:sldId id="342" r:id="rId4"/>
    <p:sldId id="400" r:id="rId5"/>
    <p:sldId id="410" r:id="rId6"/>
    <p:sldId id="411" r:id="rId7"/>
    <p:sldId id="412" r:id="rId8"/>
    <p:sldId id="413" r:id="rId9"/>
    <p:sldId id="359" r:id="rId10"/>
    <p:sldId id="401" r:id="rId11"/>
    <p:sldId id="402" r:id="rId12"/>
    <p:sldId id="403" r:id="rId13"/>
    <p:sldId id="404" r:id="rId14"/>
    <p:sldId id="405" r:id="rId15"/>
    <p:sldId id="406" r:id="rId16"/>
    <p:sldId id="437" r:id="rId17"/>
    <p:sldId id="352" r:id="rId18"/>
    <p:sldId id="385" r:id="rId19"/>
    <p:sldId id="439" r:id="rId20"/>
    <p:sldId id="443" r:id="rId21"/>
    <p:sldId id="444" r:id="rId22"/>
    <p:sldId id="440" r:id="rId23"/>
    <p:sldId id="407" r:id="rId24"/>
    <p:sldId id="382" r:id="rId25"/>
    <p:sldId id="383" r:id="rId26"/>
    <p:sldId id="384" r:id="rId27"/>
    <p:sldId id="392" r:id="rId28"/>
    <p:sldId id="425" r:id="rId29"/>
    <p:sldId id="431" r:id="rId30"/>
    <p:sldId id="434" r:id="rId31"/>
    <p:sldId id="426" r:id="rId32"/>
    <p:sldId id="432" r:id="rId33"/>
    <p:sldId id="389" r:id="rId34"/>
    <p:sldId id="441" r:id="rId35"/>
    <p:sldId id="445" r:id="rId36"/>
    <p:sldId id="446" r:id="rId37"/>
    <p:sldId id="447" r:id="rId38"/>
    <p:sldId id="448" r:id="rId39"/>
    <p:sldId id="450" r:id="rId40"/>
    <p:sldId id="451" r:id="rId41"/>
    <p:sldId id="449" r:id="rId42"/>
    <p:sldId id="408" r:id="rId43"/>
    <p:sldId id="420" r:id="rId44"/>
    <p:sldId id="409" r:id="rId45"/>
    <p:sldId id="442" r:id="rId46"/>
    <p:sldId id="422" r:id="rId47"/>
    <p:sldId id="424" r:id="rId48"/>
    <p:sldId id="396" r:id="rId49"/>
    <p:sldId id="397" r:id="rId50"/>
    <p:sldId id="398" r:id="rId51"/>
    <p:sldId id="433" r:id="rId52"/>
    <p:sldId id="399" r:id="rId53"/>
    <p:sldId id="435" r:id="rId54"/>
    <p:sldId id="436" r:id="rId55"/>
    <p:sldId id="438" r:id="rId56"/>
    <p:sldId id="452" r:id="rId57"/>
    <p:sldId id="465" r:id="rId58"/>
    <p:sldId id="466" r:id="rId59"/>
    <p:sldId id="453" r:id="rId60"/>
    <p:sldId id="468" r:id="rId61"/>
    <p:sldId id="469" r:id="rId62"/>
    <p:sldId id="467" r:id="rId63"/>
    <p:sldId id="470" r:id="rId64"/>
    <p:sldId id="471" r:id="rId65"/>
    <p:sldId id="454" r:id="rId66"/>
    <p:sldId id="455" r:id="rId67"/>
    <p:sldId id="456" r:id="rId68"/>
    <p:sldId id="457" r:id="rId69"/>
    <p:sldId id="458" r:id="rId70"/>
    <p:sldId id="459" r:id="rId71"/>
    <p:sldId id="460" r:id="rId72"/>
    <p:sldId id="461" r:id="rId73"/>
    <p:sldId id="462" r:id="rId74"/>
    <p:sldId id="463" r:id="rId75"/>
    <p:sldId id="464" r:id="rId76"/>
    <p:sldId id="473" r:id="rId77"/>
    <p:sldId id="472" r:id="rId78"/>
    <p:sldId id="474" r:id="rId79"/>
    <p:sldId id="476" r:id="rId80"/>
    <p:sldId id="477" r:id="rId81"/>
    <p:sldId id="478" r:id="rId82"/>
    <p:sldId id="479" r:id="rId83"/>
    <p:sldId id="480" r:id="rId84"/>
    <p:sldId id="267"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622" autoAdjust="0"/>
  </p:normalViewPr>
  <p:slideViewPr>
    <p:cSldViewPr>
      <p:cViewPr varScale="1">
        <p:scale>
          <a:sx n="78" d="100"/>
          <a:sy n="78" d="100"/>
        </p:scale>
        <p:origin x="1013" y="62"/>
      </p:cViewPr>
      <p:guideLst>
        <p:guide orient="horz" pos="2160"/>
        <p:guide pos="2880"/>
      </p:guideLst>
    </p:cSldViewPr>
  </p:slideViewPr>
  <p:outlineViewPr>
    <p:cViewPr>
      <p:scale>
        <a:sx n="33" d="100"/>
        <a:sy n="33" d="100"/>
      </p:scale>
      <p:origin x="42" y="234"/>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ableStyles" Target="tableStyle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03B232-659E-4EFB-8341-400B84E9F21F}" type="datetimeFigureOut">
              <a:rPr lang="en-US" smtClean="0"/>
              <a:t>4/10/2023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DE2E5-B69C-4E32-926B-233912AE4A70}" type="slidenum">
              <a:rPr lang="en-US" smtClean="0"/>
              <a:t>‹#›</a:t>
            </a:fld>
            <a:endParaRPr lang="en-US"/>
          </a:p>
        </p:txBody>
      </p:sp>
    </p:spTree>
    <p:extLst>
      <p:ext uri="{BB962C8B-B14F-4D97-AF65-F5344CB8AC3E}">
        <p14:creationId xmlns:p14="http://schemas.microsoft.com/office/powerpoint/2010/main" val="1732068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AFC364B-9E96-41C4-86B9-69FD5EC89983}"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395909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FC364B-9E96-41C4-86B9-69FD5EC89983}"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613731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FC364B-9E96-41C4-86B9-69FD5EC89983}"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612329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AFC364B-9E96-41C4-86B9-69FD5EC89983}"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5"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515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FC364B-9E96-41C4-86B9-69FD5EC89983}"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965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FC364B-9E96-41C4-86B9-69FD5EC89983}"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29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C364B-9E96-41C4-86B9-69FD5EC89983}" type="datetimeFigureOut">
              <a:rPr lang="en-US" smtClean="0"/>
              <a:pPr/>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1145752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
        <p:nvSpPr>
          <p:cNvPr id="8" name="Rectangle 7"/>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0" y="6172200"/>
            <a:ext cx="9144000" cy="685800"/>
            <a:chOff x="0" y="6172200"/>
            <a:chExt cx="9144000" cy="685800"/>
          </a:xfrm>
        </p:grpSpPr>
        <p:grpSp>
          <p:nvGrpSpPr>
            <p:cNvPr id="10" name="Group 10"/>
            <p:cNvGrpSpPr/>
            <p:nvPr/>
          </p:nvGrpSpPr>
          <p:grpSpPr>
            <a:xfrm>
              <a:off x="0" y="6172200"/>
              <a:ext cx="9144000" cy="685800"/>
              <a:chOff x="0" y="6019800"/>
              <a:chExt cx="9144000" cy="685800"/>
            </a:xfrm>
          </p:grpSpPr>
          <p:sp>
            <p:nvSpPr>
              <p:cNvPr id="12" name="Rectangle 11"/>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026"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261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
        <p:nvSpPr>
          <p:cNvPr id="8" name="Rectangle 7"/>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0" y="6172200"/>
            <a:ext cx="9144000" cy="685800"/>
            <a:chOff x="0" y="6172200"/>
            <a:chExt cx="9144000" cy="685800"/>
          </a:xfrm>
        </p:grpSpPr>
        <p:grpSp>
          <p:nvGrpSpPr>
            <p:cNvPr id="10" name="Group 10"/>
            <p:cNvGrpSpPr/>
            <p:nvPr/>
          </p:nvGrpSpPr>
          <p:grpSpPr>
            <a:xfrm>
              <a:off x="0" y="6172200"/>
              <a:ext cx="9144000" cy="685800"/>
              <a:chOff x="0" y="6019800"/>
              <a:chExt cx="9144000" cy="685800"/>
            </a:xfrm>
          </p:grpSpPr>
          <p:sp>
            <p:nvSpPr>
              <p:cNvPr id="12" name="Rectangle 11"/>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5"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6106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FC364B-9E96-41C4-86B9-69FD5EC89983}"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8747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FC364B-9E96-41C4-86B9-69FD5EC89983}"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331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FC364B-9E96-41C4-86B9-69FD5EC89983}"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558739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FC364B-9E96-41C4-86B9-69FD5EC89983}"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169329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AFC364B-9E96-41C4-86B9-69FD5EC89983}" type="datetimeFigureOut">
              <a:rPr lang="en-US" smtClean="0"/>
              <a:pPr/>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648324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FC364B-9E96-41C4-86B9-69FD5EC89983}" type="datetimeFigureOut">
              <a:rPr lang="en-US" smtClean="0"/>
              <a:pPr/>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794507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FC364B-9E96-41C4-86B9-69FD5EC89983}" type="datetimeFigureOut">
              <a:rPr lang="en-US" smtClean="0"/>
              <a:pPr/>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866632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C364B-9E96-41C4-86B9-69FD5EC89983}" type="datetimeFigureOut">
              <a:rPr lang="en-US" smtClean="0"/>
              <a:pPr/>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77765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367265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128396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C364B-9E96-41C4-86B9-69FD5EC89983}" type="datetimeFigureOut">
              <a:rPr lang="en-US" smtClean="0"/>
              <a:pPr/>
              <a:t>4/10/2023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F1172-0EA8-49EF-BB9E-C21FD06209D7}" type="slidenum">
              <a:rPr lang="en-US" smtClean="0"/>
              <a:pPr/>
              <a:t>‹#›</a:t>
            </a:fld>
            <a:endParaRPr lang="en-US"/>
          </a:p>
        </p:txBody>
      </p:sp>
      <p:sp>
        <p:nvSpPr>
          <p:cNvPr id="7" name="Rectangle 6"/>
          <p:cNvSpPr/>
          <p:nvPr/>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4" name="Picture 2" descr="D:\YOGESH\icon.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882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C364B-9E96-41C4-86B9-69FD5EC89983}" type="datetimeFigureOut">
              <a:rPr lang="en-US" smtClean="0"/>
              <a:pPr/>
              <a:t>4/10/2023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F1172-0EA8-49EF-BB9E-C21FD06209D7}" type="slidenum">
              <a:rPr lang="en-US" smtClean="0"/>
              <a:pPr/>
              <a:t>‹#›</a:t>
            </a:fld>
            <a:endParaRPr lang="en-US"/>
          </a:p>
        </p:txBody>
      </p:sp>
    </p:spTree>
    <p:extLst>
      <p:ext uri="{BB962C8B-B14F-4D97-AF65-F5344CB8AC3E}">
        <p14:creationId xmlns:p14="http://schemas.microsoft.com/office/powerpoint/2010/main" val="3690380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 id="2147483669" r:id="rId6"/>
    <p:sldLayoutId id="2147483670" r:id="rId7"/>
    <p:sldLayoutId id="214748367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www.w3schools.com/cssref/sel_element_element.asp" TargetMode="External"/><Relationship Id="rId2" Type="http://schemas.openxmlformats.org/officeDocument/2006/relationships/slide" Target="slide2.xml"/><Relationship Id="rId1" Type="http://schemas.openxmlformats.org/officeDocument/2006/relationships/slideLayout" Target="../slideLayouts/slideLayout13.xml"/><Relationship Id="rId6" Type="http://schemas.openxmlformats.org/officeDocument/2006/relationships/hyperlink" Target="https://www.w3schools.com/cssref/sel_gen_sibling.asp" TargetMode="External"/><Relationship Id="rId5" Type="http://schemas.openxmlformats.org/officeDocument/2006/relationships/hyperlink" Target="https://www.w3schools.com/cssref/sel_element_pluss.asp" TargetMode="External"/><Relationship Id="rId4" Type="http://schemas.openxmlformats.org/officeDocument/2006/relationships/hyperlink" Target="https://www.w3schools.com/cssref/sel_element_gt.asp" TargetMode="Externa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www.javatpoint.com/css-tutorial" TargetMode="External"/><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2.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2.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xml"/><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2.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2.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slide" Target="slide2.xml"/><Relationship Id="rId1" Type="http://schemas.openxmlformats.org/officeDocument/2006/relationships/slideLayout" Target="../slideLayouts/slideLayout13.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slide" Target="slide2.xml"/><Relationship Id="rId1" Type="http://schemas.openxmlformats.org/officeDocument/2006/relationships/slideLayout" Target="../slideLayouts/slideLayout1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 Target="slide2.xml"/><Relationship Id="rId1" Type="http://schemas.openxmlformats.org/officeDocument/2006/relationships/slideLayout" Target="../slideLayouts/slideLayout13.xml"/><Relationship Id="rId4" Type="http://schemas.openxmlformats.org/officeDocument/2006/relationships/image" Target="../media/image48.png"/></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 Target="slide2.xml"/><Relationship Id="rId1" Type="http://schemas.openxmlformats.org/officeDocument/2006/relationships/slideLayout" Target="../slideLayouts/slideLayout13.xml"/><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 Target="slide2.xml"/><Relationship Id="rId1" Type="http://schemas.openxmlformats.org/officeDocument/2006/relationships/slideLayout" Target="../slideLayouts/slideLayout13.xml"/><Relationship Id="rId4" Type="http://schemas.openxmlformats.org/officeDocument/2006/relationships/image" Target="../media/image50.png"/></Relationships>
</file>

<file path=ppt/slides/_rels/slide5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hyperlink" Target="https://www.w3schools.com/cssref/css3_pr_transition.asp" TargetMode="External"/><Relationship Id="rId7" Type="http://schemas.openxmlformats.org/officeDocument/2006/relationships/hyperlink" Target="https://www.w3schools.com/cssref/css3_pr_transition-timing-function.asp" TargetMode="External"/><Relationship Id="rId2" Type="http://schemas.openxmlformats.org/officeDocument/2006/relationships/slide" Target="slide2.xml"/><Relationship Id="rId1" Type="http://schemas.openxmlformats.org/officeDocument/2006/relationships/slideLayout" Target="../slideLayouts/slideLayout13.xml"/><Relationship Id="rId6" Type="http://schemas.openxmlformats.org/officeDocument/2006/relationships/hyperlink" Target="https://www.w3schools.com/cssref/css3_pr_transition-property.asp" TargetMode="External"/><Relationship Id="rId5" Type="http://schemas.openxmlformats.org/officeDocument/2006/relationships/hyperlink" Target="https://www.w3schools.com/cssref/css3_pr_transition-duration.asp" TargetMode="External"/><Relationship Id="rId4" Type="http://schemas.openxmlformats.org/officeDocument/2006/relationships/hyperlink" Target="https://www.w3schools.com/cssref/css3_pr_transition-delay.asp" TargetMode="External"/></Relationships>
</file>

<file path=ppt/slides/_rels/slide6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4495800"/>
            <a:ext cx="9144000" cy="2362200"/>
            <a:chOff x="0" y="4495800"/>
            <a:chExt cx="9144000" cy="2362200"/>
          </a:xfrm>
        </p:grpSpPr>
        <p:grpSp>
          <p:nvGrpSpPr>
            <p:cNvPr id="4" name="Group 3"/>
            <p:cNvGrpSpPr/>
            <p:nvPr/>
          </p:nvGrpSpPr>
          <p:grpSpPr>
            <a:xfrm>
              <a:off x="0" y="6172200"/>
              <a:ext cx="9144000" cy="685800"/>
              <a:chOff x="0" y="6019800"/>
              <a:chExt cx="9144000" cy="685800"/>
            </a:xfrm>
          </p:grpSpPr>
          <p:sp>
            <p:nvSpPr>
              <p:cNvPr id="7" name="Rectangle 6"/>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1.png"/>
            <p:cNvPicPr>
              <a:picLocks noChangeAspect="1"/>
            </p:cNvPicPr>
            <p:nvPr/>
          </p:nvPicPr>
          <p:blipFill>
            <a:blip r:embed="rId2"/>
            <a:stretch>
              <a:fillRect/>
            </a:stretch>
          </p:blipFill>
          <p:spPr>
            <a:xfrm>
              <a:off x="609600" y="4495800"/>
              <a:ext cx="2276793" cy="1876687"/>
            </a:xfrm>
            <a:prstGeom prst="rect">
              <a:avLst/>
            </a:prstGeom>
          </p:spPr>
        </p:pic>
        <p:sp>
          <p:nvSpPr>
            <p:cNvPr id="6" name="TextBox 5"/>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solidFill>
                  <a:latin typeface="Arial" pitchFamily="34" charset="0"/>
                  <a:cs typeface="Arial" pitchFamily="34" charset="0"/>
                </a:rPr>
                <a:t>www.archerinfotech.in</a:t>
              </a:r>
            </a:p>
          </p:txBody>
        </p:sp>
      </p:grpSp>
      <p:sp>
        <p:nvSpPr>
          <p:cNvPr id="11" name="TextBox 10"/>
          <p:cNvSpPr txBox="1"/>
          <p:nvPr/>
        </p:nvSpPr>
        <p:spPr>
          <a:xfrm>
            <a:off x="304800" y="2448580"/>
            <a:ext cx="7010400" cy="523220"/>
          </a:xfrm>
          <a:prstGeom prst="rect">
            <a:avLst/>
          </a:prstGeom>
          <a:noFill/>
        </p:spPr>
        <p:txBody>
          <a:bodyPr wrap="square" rtlCol="0">
            <a:spAutoFit/>
          </a:bodyPr>
          <a:lstStyle/>
          <a:p>
            <a:r>
              <a:rPr lang="en-US" sz="2800" b="1" dirty="0">
                <a:solidFill>
                  <a:srgbClr val="CC0000"/>
                </a:solidFill>
              </a:rPr>
              <a:t>Full Stack : CSS</a:t>
            </a:r>
          </a:p>
        </p:txBody>
      </p:sp>
      <p:sp>
        <p:nvSpPr>
          <p:cNvPr id="13" name="TextBox 12"/>
          <p:cNvSpPr txBox="1"/>
          <p:nvPr/>
        </p:nvSpPr>
        <p:spPr>
          <a:xfrm>
            <a:off x="304800" y="2983468"/>
            <a:ext cx="7162800" cy="369332"/>
          </a:xfrm>
          <a:prstGeom prst="rect">
            <a:avLst/>
          </a:prstGeom>
          <a:noFill/>
        </p:spPr>
        <p:txBody>
          <a:bodyPr wrap="square" rtlCol="0">
            <a:spAutoFit/>
          </a:bodyPr>
          <a:lstStyle/>
          <a:p>
            <a:r>
              <a:rPr lang="en-US" b="1" dirty="0"/>
              <a:t>Archer Infotech , PUNE</a:t>
            </a:r>
          </a:p>
        </p:txBody>
      </p:sp>
      <p:pic>
        <p:nvPicPr>
          <p:cNvPr id="3074" name="Picture 2" descr="D:\YOGESH\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57200"/>
            <a:ext cx="12954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476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572000" cy="792162"/>
          </a:xfrm>
        </p:spPr>
        <p:txBody>
          <a:bodyPr>
            <a:normAutofit/>
          </a:bodyPr>
          <a:lstStyle/>
          <a:p>
            <a:pPr algn="l"/>
            <a:r>
              <a:rPr lang="en-US" sz="2800" b="1" dirty="0">
                <a:solidFill>
                  <a:srgbClr val="CC0000"/>
                </a:solidFill>
                <a:latin typeface="+mn-lt"/>
                <a:ea typeface="+mn-ea"/>
                <a:cs typeface="+mn-cs"/>
              </a:rPr>
              <a:t>CSS Element Selector</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76E3AE8-A4E5-E5CA-EFDA-64BE5A9CC648}"/>
              </a:ext>
            </a:extLst>
          </p:cNvPr>
          <p:cNvSpPr txBox="1"/>
          <p:nvPr/>
        </p:nvSpPr>
        <p:spPr>
          <a:xfrm>
            <a:off x="454742" y="1752600"/>
            <a:ext cx="8079658" cy="646331"/>
          </a:xfrm>
          <a:prstGeom prst="rect">
            <a:avLst/>
          </a:prstGeom>
          <a:noFill/>
        </p:spPr>
        <p:txBody>
          <a:bodyPr wrap="square">
            <a:spAutoFit/>
          </a:bodyPr>
          <a:lstStyle/>
          <a:p>
            <a:r>
              <a:rPr lang="en-US" dirty="0">
                <a:latin typeface="Poppins SemiBold" panose="00000700000000000000" pitchFamily="2" charset="0"/>
                <a:cs typeface="Poppins SemiBold" panose="00000700000000000000" pitchFamily="2" charset="0"/>
              </a:rPr>
              <a:t>An element type selector matches all instance of the element in the document with the corresponding element type name.</a:t>
            </a:r>
            <a:endParaRPr lang="en-IN" dirty="0">
              <a:latin typeface="Poppins SemiBold" panose="00000700000000000000" pitchFamily="2" charset="0"/>
              <a:cs typeface="Poppins SemiBold" panose="00000700000000000000" pitchFamily="2" charset="0"/>
            </a:endParaRPr>
          </a:p>
        </p:txBody>
      </p:sp>
      <p:sp>
        <p:nvSpPr>
          <p:cNvPr id="8" name="TextBox 7">
            <a:extLst>
              <a:ext uri="{FF2B5EF4-FFF2-40B4-BE49-F238E27FC236}">
                <a16:creationId xmlns:a16="http://schemas.microsoft.com/office/drawing/2014/main" id="{F752C330-EF5F-C88D-031B-79887E04EB7D}"/>
              </a:ext>
            </a:extLst>
          </p:cNvPr>
          <p:cNvSpPr txBox="1"/>
          <p:nvPr/>
        </p:nvSpPr>
        <p:spPr>
          <a:xfrm>
            <a:off x="2438400" y="3244334"/>
            <a:ext cx="4572000" cy="461665"/>
          </a:xfrm>
          <a:prstGeom prst="rect">
            <a:avLst/>
          </a:prstGeom>
          <a:noFill/>
        </p:spPr>
        <p:txBody>
          <a:bodyPr wrap="square">
            <a:spAutoFit/>
          </a:bodyPr>
          <a:lstStyle/>
          <a:p>
            <a:r>
              <a:rPr lang="en-IN" sz="2400" b="0" i="0" dirty="0">
                <a:solidFill>
                  <a:srgbClr val="669900"/>
                </a:solidFill>
                <a:effectLst/>
                <a:latin typeface="Consolas" panose="020B0609020204030204" pitchFamily="49" charset="0"/>
              </a:rPr>
              <a:t>p</a:t>
            </a:r>
            <a:r>
              <a:rPr lang="en-IN" sz="2400" b="0" i="0" dirty="0">
                <a:solidFill>
                  <a:srgbClr val="000000"/>
                </a:solidFill>
                <a:effectLst/>
                <a:latin typeface="Consolas" panose="020B0609020204030204" pitchFamily="49" charset="0"/>
              </a:rPr>
              <a:t> </a:t>
            </a:r>
            <a:r>
              <a:rPr lang="en-IN" sz="2400" b="0" i="0" dirty="0">
                <a:solidFill>
                  <a:srgbClr val="5F6364"/>
                </a:solidFill>
                <a:effectLst/>
                <a:latin typeface="Consolas" panose="020B0609020204030204" pitchFamily="49" charset="0"/>
              </a:rPr>
              <a:t>{</a:t>
            </a:r>
            <a:r>
              <a:rPr lang="en-IN" sz="2400" b="0" i="0" dirty="0">
                <a:solidFill>
                  <a:srgbClr val="000000"/>
                </a:solidFill>
                <a:effectLst/>
                <a:latin typeface="Consolas" panose="020B0609020204030204" pitchFamily="49" charset="0"/>
              </a:rPr>
              <a:t> </a:t>
            </a:r>
            <a:r>
              <a:rPr lang="en-IN" sz="2400" b="0" i="0" dirty="0" err="1">
                <a:solidFill>
                  <a:srgbClr val="990055"/>
                </a:solidFill>
                <a:effectLst/>
                <a:latin typeface="Consolas" panose="020B0609020204030204" pitchFamily="49" charset="0"/>
              </a:rPr>
              <a:t>color</a:t>
            </a:r>
            <a:r>
              <a:rPr lang="en-IN" sz="2400" b="0" i="0" dirty="0">
                <a:solidFill>
                  <a:srgbClr val="5F6364"/>
                </a:solidFill>
                <a:effectLst/>
                <a:latin typeface="Consolas" panose="020B0609020204030204" pitchFamily="49" charset="0"/>
              </a:rPr>
              <a:t>:</a:t>
            </a:r>
            <a:r>
              <a:rPr lang="en-IN" sz="2400" b="0" i="0" dirty="0">
                <a:solidFill>
                  <a:srgbClr val="000000"/>
                </a:solidFill>
                <a:effectLst/>
                <a:latin typeface="Consolas" panose="020B0609020204030204" pitchFamily="49" charset="0"/>
              </a:rPr>
              <a:t> blue</a:t>
            </a:r>
            <a:r>
              <a:rPr lang="en-IN" sz="2400" b="0" i="0" dirty="0">
                <a:solidFill>
                  <a:srgbClr val="5F6364"/>
                </a:solidFill>
                <a:effectLst/>
                <a:latin typeface="Consolas" panose="020B0609020204030204" pitchFamily="49" charset="0"/>
              </a:rPr>
              <a:t>;</a:t>
            </a:r>
            <a:r>
              <a:rPr lang="en-IN" sz="2400" b="0" i="0" dirty="0">
                <a:solidFill>
                  <a:srgbClr val="000000"/>
                </a:solidFill>
                <a:effectLst/>
                <a:latin typeface="Consolas" panose="020B0609020204030204" pitchFamily="49" charset="0"/>
              </a:rPr>
              <a:t> </a:t>
            </a:r>
            <a:r>
              <a:rPr lang="en-IN" sz="2400" b="0" i="0" dirty="0">
                <a:solidFill>
                  <a:srgbClr val="5F6364"/>
                </a:solidFill>
                <a:effectLst/>
                <a:latin typeface="Consolas" panose="020B0609020204030204" pitchFamily="49" charset="0"/>
              </a:rPr>
              <a:t>}</a:t>
            </a:r>
            <a:endParaRPr lang="en-IN" sz="2400" dirty="0"/>
          </a:p>
        </p:txBody>
      </p:sp>
    </p:spTree>
    <p:extLst>
      <p:ext uri="{BB962C8B-B14F-4D97-AF65-F5344CB8AC3E}">
        <p14:creationId xmlns:p14="http://schemas.microsoft.com/office/powerpoint/2010/main" val="376112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572000" cy="792162"/>
          </a:xfrm>
        </p:spPr>
        <p:txBody>
          <a:bodyPr>
            <a:normAutofit/>
          </a:bodyPr>
          <a:lstStyle/>
          <a:p>
            <a:pPr algn="l"/>
            <a:r>
              <a:rPr lang="en-US" sz="2800" b="1" dirty="0">
                <a:solidFill>
                  <a:srgbClr val="CC0000"/>
                </a:solidFill>
                <a:latin typeface="+mn-lt"/>
                <a:ea typeface="+mn-ea"/>
                <a:cs typeface="+mn-cs"/>
              </a:rPr>
              <a:t>CSS Id Selector</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66E0343-DAE9-4696-A2A7-81279AEFF112}"/>
              </a:ext>
            </a:extLst>
          </p:cNvPr>
          <p:cNvSpPr txBox="1"/>
          <p:nvPr/>
        </p:nvSpPr>
        <p:spPr>
          <a:xfrm>
            <a:off x="224287" y="1293615"/>
            <a:ext cx="8382000" cy="1754326"/>
          </a:xfrm>
          <a:prstGeom prst="rect">
            <a:avLst/>
          </a:prstGeom>
          <a:noFill/>
        </p:spPr>
        <p:txBody>
          <a:bodyPr wrap="square">
            <a:spAutoFit/>
          </a:bodyPr>
          <a:lstStyle/>
          <a:p>
            <a:pPr algn="just"/>
            <a:r>
              <a:rPr lang="en-US" b="0" i="0" dirty="0">
                <a:solidFill>
                  <a:srgbClr val="333333"/>
                </a:solidFill>
                <a:effectLst/>
                <a:latin typeface="Poppins SemiBold" panose="00000700000000000000" pitchFamily="2" charset="0"/>
                <a:cs typeface="Poppins SemiBold" panose="00000700000000000000" pitchFamily="2" charset="0"/>
              </a:rPr>
              <a:t>The id selector selects the id attribute of an HTML element to select a specific element. An id is always unique within the page so it is chosen to select a single, unique element.</a:t>
            </a:r>
          </a:p>
          <a:p>
            <a:pPr algn="just"/>
            <a:endParaRPr lang="en-US" b="0" i="0" dirty="0">
              <a:solidFill>
                <a:srgbClr val="333333"/>
              </a:solidFill>
              <a:effectLst/>
              <a:latin typeface="Poppins SemiBold" panose="00000700000000000000" pitchFamily="2" charset="0"/>
              <a:cs typeface="Poppins SemiBold" panose="00000700000000000000" pitchFamily="2" charset="0"/>
            </a:endParaRPr>
          </a:p>
          <a:p>
            <a:pPr algn="just"/>
            <a:r>
              <a:rPr lang="en-US" b="0" i="0" dirty="0">
                <a:solidFill>
                  <a:srgbClr val="333333"/>
                </a:solidFill>
                <a:effectLst/>
                <a:latin typeface="Poppins SemiBold" panose="00000700000000000000" pitchFamily="2" charset="0"/>
                <a:cs typeface="Poppins SemiBold" panose="00000700000000000000" pitchFamily="2" charset="0"/>
              </a:rPr>
              <a:t>It is written with the hash character (#), followed by the id of the element.</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812" y="3274756"/>
            <a:ext cx="379095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8801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572000" cy="792162"/>
          </a:xfrm>
        </p:spPr>
        <p:txBody>
          <a:bodyPr>
            <a:normAutofit/>
          </a:bodyPr>
          <a:lstStyle/>
          <a:p>
            <a:pPr algn="l"/>
            <a:r>
              <a:rPr lang="en-US" sz="2800" b="1" dirty="0">
                <a:solidFill>
                  <a:srgbClr val="CC0000"/>
                </a:solidFill>
                <a:latin typeface="+mn-lt"/>
                <a:ea typeface="+mn-ea"/>
                <a:cs typeface="+mn-cs"/>
              </a:rPr>
              <a:t>CSS Class Selector</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66E0343-DAE9-4696-A2A7-81279AEFF112}"/>
              </a:ext>
            </a:extLst>
          </p:cNvPr>
          <p:cNvSpPr txBox="1"/>
          <p:nvPr/>
        </p:nvSpPr>
        <p:spPr>
          <a:xfrm>
            <a:off x="304800" y="1371600"/>
            <a:ext cx="8382000" cy="923330"/>
          </a:xfrm>
          <a:prstGeom prst="rect">
            <a:avLst/>
          </a:prstGeom>
          <a:noFill/>
        </p:spPr>
        <p:txBody>
          <a:bodyPr wrap="square">
            <a:spAutoFit/>
          </a:bodyPr>
          <a:lstStyle/>
          <a:p>
            <a:pPr algn="just"/>
            <a:r>
              <a:rPr lang="en-US" b="0" i="0" dirty="0">
                <a:solidFill>
                  <a:srgbClr val="333333"/>
                </a:solidFill>
                <a:effectLst/>
                <a:latin typeface="Poppins SemiBold" panose="00000700000000000000" pitchFamily="2" charset="0"/>
                <a:cs typeface="Poppins SemiBold" panose="00000700000000000000" pitchFamily="2" charset="0"/>
              </a:rPr>
              <a:t>The class selector selects HTML elements with a specific class attribute. It is used with a period character . (full stop symbol) followed by the class name.</a:t>
            </a:r>
          </a:p>
        </p:txBody>
      </p:sp>
      <p:pic>
        <p:nvPicPr>
          <p:cNvPr id="9" name="Picture 8">
            <a:extLst>
              <a:ext uri="{FF2B5EF4-FFF2-40B4-BE49-F238E27FC236}">
                <a16:creationId xmlns:a16="http://schemas.microsoft.com/office/drawing/2014/main" id="{03EE1512-6099-4086-B15B-6FB1C7588182}"/>
              </a:ext>
            </a:extLst>
          </p:cNvPr>
          <p:cNvPicPr>
            <a:picLocks noChangeAspect="1"/>
          </p:cNvPicPr>
          <p:nvPr/>
        </p:nvPicPr>
        <p:blipFill>
          <a:blip r:embed="rId3"/>
          <a:stretch>
            <a:fillRect/>
          </a:stretch>
        </p:blipFill>
        <p:spPr>
          <a:xfrm>
            <a:off x="1447800" y="2647950"/>
            <a:ext cx="6334125" cy="3448050"/>
          </a:xfrm>
          <a:prstGeom prst="rect">
            <a:avLst/>
          </a:prstGeom>
        </p:spPr>
      </p:pic>
    </p:spTree>
    <p:extLst>
      <p:ext uri="{BB962C8B-B14F-4D97-AF65-F5344CB8AC3E}">
        <p14:creationId xmlns:p14="http://schemas.microsoft.com/office/powerpoint/2010/main" val="2359579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334000" cy="792162"/>
          </a:xfrm>
        </p:spPr>
        <p:txBody>
          <a:bodyPr>
            <a:normAutofit/>
          </a:bodyPr>
          <a:lstStyle/>
          <a:p>
            <a:pPr algn="l"/>
            <a:r>
              <a:rPr lang="en-US" sz="2800" b="1" dirty="0">
                <a:solidFill>
                  <a:srgbClr val="CC0000"/>
                </a:solidFill>
                <a:latin typeface="+mn-lt"/>
                <a:ea typeface="+mn-ea"/>
                <a:cs typeface="+mn-cs"/>
              </a:rPr>
              <a:t>CSS Universal Selector</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66E0343-DAE9-4696-A2A7-81279AEFF112}"/>
              </a:ext>
            </a:extLst>
          </p:cNvPr>
          <p:cNvSpPr txBox="1"/>
          <p:nvPr/>
        </p:nvSpPr>
        <p:spPr>
          <a:xfrm>
            <a:off x="76200" y="1327841"/>
            <a:ext cx="9220200" cy="646331"/>
          </a:xfrm>
          <a:prstGeom prst="rect">
            <a:avLst/>
          </a:prstGeom>
          <a:noFill/>
        </p:spPr>
        <p:txBody>
          <a:bodyPr wrap="square">
            <a:spAutoFit/>
          </a:bodyPr>
          <a:lstStyle/>
          <a:p>
            <a:pPr algn="just"/>
            <a:r>
              <a:rPr lang="en-US" b="0" i="0" dirty="0">
                <a:solidFill>
                  <a:srgbClr val="333333"/>
                </a:solidFill>
                <a:effectLst/>
                <a:latin typeface="Poppins SemiBold" panose="00000700000000000000" pitchFamily="2" charset="0"/>
                <a:cs typeface="Poppins SemiBold" panose="00000700000000000000" pitchFamily="2" charset="0"/>
              </a:rPr>
              <a:t>The universal selector is used as a wildcard character. It selects all the elements on the pages.</a:t>
            </a:r>
          </a:p>
        </p:txBody>
      </p:sp>
      <p:pic>
        <p:nvPicPr>
          <p:cNvPr id="5" name="Picture 4">
            <a:extLst>
              <a:ext uri="{FF2B5EF4-FFF2-40B4-BE49-F238E27FC236}">
                <a16:creationId xmlns:a16="http://schemas.microsoft.com/office/drawing/2014/main" id="{A31063EC-1CAC-4B81-93EB-00183F631C81}"/>
              </a:ext>
            </a:extLst>
          </p:cNvPr>
          <p:cNvPicPr>
            <a:picLocks noChangeAspect="1"/>
          </p:cNvPicPr>
          <p:nvPr/>
        </p:nvPicPr>
        <p:blipFill>
          <a:blip r:embed="rId3"/>
          <a:stretch>
            <a:fillRect/>
          </a:stretch>
        </p:blipFill>
        <p:spPr>
          <a:xfrm>
            <a:off x="2133600" y="2350074"/>
            <a:ext cx="4638675" cy="3517326"/>
          </a:xfrm>
          <a:prstGeom prst="rect">
            <a:avLst/>
          </a:prstGeom>
        </p:spPr>
      </p:pic>
    </p:spTree>
    <p:extLst>
      <p:ext uri="{BB962C8B-B14F-4D97-AF65-F5344CB8AC3E}">
        <p14:creationId xmlns:p14="http://schemas.microsoft.com/office/powerpoint/2010/main" val="4189984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334000" cy="792162"/>
          </a:xfrm>
        </p:spPr>
        <p:txBody>
          <a:bodyPr>
            <a:normAutofit/>
          </a:bodyPr>
          <a:lstStyle/>
          <a:p>
            <a:pPr algn="l"/>
            <a:r>
              <a:rPr lang="en-US" sz="2800" b="1" dirty="0">
                <a:solidFill>
                  <a:srgbClr val="CC0000"/>
                </a:solidFill>
                <a:latin typeface="+mn-lt"/>
                <a:ea typeface="+mn-ea"/>
                <a:cs typeface="+mn-cs"/>
              </a:rPr>
              <a:t>CSS Group Selector</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66E0343-DAE9-4696-A2A7-81279AEFF112}"/>
              </a:ext>
            </a:extLst>
          </p:cNvPr>
          <p:cNvSpPr txBox="1"/>
          <p:nvPr/>
        </p:nvSpPr>
        <p:spPr>
          <a:xfrm>
            <a:off x="76200" y="1327841"/>
            <a:ext cx="8915400" cy="923330"/>
          </a:xfrm>
          <a:prstGeom prst="rect">
            <a:avLst/>
          </a:prstGeom>
          <a:noFill/>
        </p:spPr>
        <p:txBody>
          <a:bodyPr wrap="square">
            <a:spAutoFit/>
          </a:bodyPr>
          <a:lstStyle/>
          <a:p>
            <a:pPr algn="just"/>
            <a:r>
              <a:rPr lang="en-US" b="0" i="0" dirty="0">
                <a:solidFill>
                  <a:srgbClr val="333333"/>
                </a:solidFill>
                <a:effectLst/>
                <a:latin typeface="Poppins SemiBold" panose="00000700000000000000" pitchFamily="2" charset="0"/>
                <a:cs typeface="Poppins SemiBold" panose="00000700000000000000" pitchFamily="2" charset="0"/>
              </a:rPr>
              <a:t>The universal selector is used as a wildcard character. It selects all the elements on the pages.</a:t>
            </a:r>
          </a:p>
          <a:p>
            <a:pPr algn="just"/>
            <a:endParaRPr lang="en-US" b="0" i="0" dirty="0">
              <a:solidFill>
                <a:srgbClr val="333333"/>
              </a:solidFill>
              <a:effectLst/>
              <a:latin typeface="Poppins SemiBold" panose="00000700000000000000" pitchFamily="2" charset="0"/>
              <a:cs typeface="Poppins SemiBold" panose="00000700000000000000" pitchFamily="2"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209800"/>
            <a:ext cx="390144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061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334000" cy="792162"/>
          </a:xfrm>
        </p:spPr>
        <p:txBody>
          <a:bodyPr>
            <a:normAutofit/>
          </a:bodyPr>
          <a:lstStyle/>
          <a:p>
            <a:pPr algn="l"/>
            <a:r>
              <a:rPr lang="en-US" sz="2800" b="1" dirty="0">
                <a:solidFill>
                  <a:srgbClr val="CC0000"/>
                </a:solidFill>
                <a:latin typeface="+mn-lt"/>
                <a:ea typeface="+mn-ea"/>
                <a:cs typeface="+mn-cs"/>
              </a:rPr>
              <a:t>CSS Combination Selector</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E9A8AE4F-8A4C-7261-5A4F-6F76611C152E}"/>
              </a:ext>
            </a:extLst>
          </p:cNvPr>
          <p:cNvGraphicFramePr>
            <a:graphicFrameLocks noGrp="1"/>
          </p:cNvGraphicFramePr>
          <p:nvPr>
            <p:extLst>
              <p:ext uri="{D42A27DB-BD31-4B8C-83A1-F6EECF244321}">
                <p14:modId xmlns:p14="http://schemas.microsoft.com/office/powerpoint/2010/main" val="3485923286"/>
              </p:ext>
            </p:extLst>
          </p:nvPr>
        </p:nvGraphicFramePr>
        <p:xfrm>
          <a:off x="76199" y="2026920"/>
          <a:ext cx="8991601" cy="2804160"/>
        </p:xfrm>
        <a:graphic>
          <a:graphicData uri="http://schemas.openxmlformats.org/drawingml/2006/table">
            <a:tbl>
              <a:tblPr/>
              <a:tblGrid>
                <a:gridCol w="2246107">
                  <a:extLst>
                    <a:ext uri="{9D8B030D-6E8A-4147-A177-3AD203B41FA5}">
                      <a16:colId xmlns:a16="http://schemas.microsoft.com/office/drawing/2014/main" val="3715912554"/>
                    </a:ext>
                  </a:extLst>
                </a:gridCol>
                <a:gridCol w="1030493">
                  <a:extLst>
                    <a:ext uri="{9D8B030D-6E8A-4147-A177-3AD203B41FA5}">
                      <a16:colId xmlns:a16="http://schemas.microsoft.com/office/drawing/2014/main" val="4000707639"/>
                    </a:ext>
                  </a:extLst>
                </a:gridCol>
                <a:gridCol w="5715001">
                  <a:extLst>
                    <a:ext uri="{9D8B030D-6E8A-4147-A177-3AD203B41FA5}">
                      <a16:colId xmlns:a16="http://schemas.microsoft.com/office/drawing/2014/main" val="123989406"/>
                    </a:ext>
                  </a:extLst>
                </a:gridCol>
              </a:tblGrid>
              <a:tr h="0">
                <a:tc>
                  <a:txBody>
                    <a:bodyPr/>
                    <a:lstStyle/>
                    <a:p>
                      <a:pPr algn="l" fontAlgn="t"/>
                      <a:r>
                        <a:rPr lang="en-IN">
                          <a:effectLst/>
                        </a:rPr>
                        <a:t>lector</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Example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Example 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46448075"/>
                  </a:ext>
                </a:extLst>
              </a:tr>
              <a:tr h="0">
                <a:tc>
                  <a:txBody>
                    <a:bodyPr/>
                    <a:lstStyle/>
                    <a:p>
                      <a:pPr algn="l" fontAlgn="t"/>
                      <a:r>
                        <a:rPr lang="en-IN" i="1">
                          <a:effectLst/>
                          <a:hlinkClick r:id="rId3"/>
                        </a:rPr>
                        <a:t>element element</a:t>
                      </a:r>
                      <a:endParaRPr lang="en-IN">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dirty="0">
                          <a:effectLst/>
                        </a:rPr>
                        <a:t>div p</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Selects all &lt;p&gt; elements inside &lt;div&gt; elements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249738410"/>
                  </a:ext>
                </a:extLst>
              </a:tr>
              <a:tr h="0">
                <a:tc>
                  <a:txBody>
                    <a:bodyPr/>
                    <a:lstStyle/>
                    <a:p>
                      <a:pPr algn="l" fontAlgn="t"/>
                      <a:r>
                        <a:rPr lang="en-IN" i="1">
                          <a:effectLst/>
                          <a:hlinkClick r:id="rId4"/>
                        </a:rPr>
                        <a:t>element&gt;element</a:t>
                      </a:r>
                      <a:endParaRPr lang="en-IN">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div &gt; p</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Selects all &lt;p&gt; elements where the parent is a &lt;div&gt; element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20586874"/>
                  </a:ext>
                </a:extLst>
              </a:tr>
              <a:tr h="0">
                <a:tc>
                  <a:txBody>
                    <a:bodyPr/>
                    <a:lstStyle/>
                    <a:p>
                      <a:pPr algn="l" fontAlgn="t"/>
                      <a:r>
                        <a:rPr lang="en-IN" i="1">
                          <a:effectLst/>
                          <a:hlinkClick r:id="rId5"/>
                        </a:rPr>
                        <a:t>element+element</a:t>
                      </a:r>
                      <a:endParaRPr lang="en-IN">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div + p</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Selects the first &lt;p&gt; element that are placed immediately after &lt;div&gt; elements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429838388"/>
                  </a:ext>
                </a:extLst>
              </a:tr>
              <a:tr h="0">
                <a:tc>
                  <a:txBody>
                    <a:bodyPr/>
                    <a:lstStyle/>
                    <a:p>
                      <a:pPr algn="l" fontAlgn="t"/>
                      <a:r>
                        <a:rPr lang="en-IN" i="1">
                          <a:effectLst/>
                          <a:hlinkClick r:id="rId6"/>
                        </a:rPr>
                        <a:t>element1~element2</a:t>
                      </a:r>
                      <a:endParaRPr lang="en-IN">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p ~ ul</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Selects every &lt;</a:t>
                      </a:r>
                      <a:r>
                        <a:rPr lang="en-US" dirty="0" err="1">
                          <a:effectLst/>
                        </a:rPr>
                        <a:t>ul</a:t>
                      </a:r>
                      <a:r>
                        <a:rPr lang="en-US" dirty="0">
                          <a:effectLst/>
                        </a:rPr>
                        <a:t>&gt; element that are preceded by a &lt;p&gt; element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50627162"/>
                  </a:ext>
                </a:extLst>
              </a:tr>
            </a:tbl>
          </a:graphicData>
        </a:graphic>
      </p:graphicFrame>
    </p:spTree>
    <p:extLst>
      <p:ext uri="{BB962C8B-B14F-4D97-AF65-F5344CB8AC3E}">
        <p14:creationId xmlns:p14="http://schemas.microsoft.com/office/powerpoint/2010/main" val="1308132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CSS Colors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E05DB88-A0C9-FE2A-1AB2-9D9ED5619D0A}"/>
              </a:ext>
            </a:extLst>
          </p:cNvPr>
          <p:cNvSpPr txBox="1"/>
          <p:nvPr/>
        </p:nvSpPr>
        <p:spPr>
          <a:xfrm>
            <a:off x="342900" y="1600200"/>
            <a:ext cx="8458200" cy="3970318"/>
          </a:xfrm>
          <a:prstGeom prst="rect">
            <a:avLst/>
          </a:prstGeom>
          <a:noFill/>
        </p:spPr>
        <p:txBody>
          <a:bodyPr wrap="square">
            <a:spAutoFit/>
          </a:bodyPr>
          <a:lstStyle/>
          <a:p>
            <a:r>
              <a:rPr lang="en-US" dirty="0">
                <a:latin typeface="Poppins" panose="00000500000000000000" pitchFamily="2" charset="0"/>
                <a:cs typeface="Poppins" panose="00000500000000000000" pitchFamily="2" charset="0"/>
              </a:rPr>
              <a:t>Colors are specified using predefined color names, or RGB, HEX, HSL, RGBA, HSLA values. CSS Background Color</a:t>
            </a:r>
          </a:p>
          <a:p>
            <a:pPr marL="285750" indent="-285750">
              <a:buFont typeface="Arial" panose="020B0604020202020204" pitchFamily="34" charset="0"/>
              <a:buChar char="•"/>
            </a:pPr>
            <a:endParaRPr lang="en-US" dirty="0">
              <a:latin typeface="Poppins" panose="00000500000000000000" pitchFamily="2" charset="0"/>
              <a:cs typeface="Poppins" panose="00000500000000000000" pitchFamily="2" charset="0"/>
            </a:endParaRPr>
          </a:p>
          <a:p>
            <a:pPr marL="285750" indent="-285750" algn="l">
              <a:buFont typeface="Arial" panose="020B0604020202020204" pitchFamily="34" charset="0"/>
              <a:buChar char="•"/>
            </a:pPr>
            <a:r>
              <a:rPr lang="en-IN" b="0" i="0" dirty="0">
                <a:solidFill>
                  <a:srgbClr val="000000"/>
                </a:solidFill>
                <a:effectLst/>
                <a:latin typeface="Segoe UI" panose="020B0502040204020203" pitchFamily="34" charset="0"/>
              </a:rPr>
              <a:t>CSS Background </a:t>
            </a:r>
            <a:r>
              <a:rPr lang="en-IN" b="0" i="0" dirty="0" err="1">
                <a:solidFill>
                  <a:srgbClr val="000000"/>
                </a:solidFill>
                <a:effectLst/>
                <a:latin typeface="Segoe UI" panose="020B0502040204020203" pitchFamily="34" charset="0"/>
              </a:rPr>
              <a:t>Color</a:t>
            </a:r>
            <a:endParaRPr lang="en-IN" b="0" i="0" dirty="0">
              <a:solidFill>
                <a:srgbClr val="000000"/>
              </a:solidFill>
              <a:effectLst/>
              <a:latin typeface="Segoe UI" panose="020B0502040204020203" pitchFamily="34" charset="0"/>
            </a:endParaRPr>
          </a:p>
          <a:p>
            <a:pPr algn="l"/>
            <a:endParaRPr lang="en-IN" dirty="0">
              <a:solidFill>
                <a:srgbClr val="000000"/>
              </a:solidFill>
              <a:latin typeface="Segoe UI" panose="020B0502040204020203" pitchFamily="34" charset="0"/>
            </a:endParaRPr>
          </a:p>
          <a:p>
            <a:pPr algn="l"/>
            <a:r>
              <a:rPr lang="en-IN" dirty="0">
                <a:solidFill>
                  <a:srgbClr val="000000"/>
                </a:solidFill>
                <a:latin typeface="Segoe UI" panose="020B0502040204020203" pitchFamily="34"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background-color:DodgerBlue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Hello World</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endParaRPr lang="en-IN" dirty="0">
              <a:solidFill>
                <a:srgbClr val="000000"/>
              </a:solidFill>
              <a:latin typeface="Segoe UI" panose="020B0502040204020203" pitchFamily="34" charset="0"/>
            </a:endParaRPr>
          </a:p>
          <a:p>
            <a:pPr algn="l"/>
            <a:endParaRPr lang="en-IN" b="0" i="0" dirty="0">
              <a:solidFill>
                <a:srgbClr val="000000"/>
              </a:solidFill>
              <a:effectLst/>
              <a:latin typeface="Segoe UI" panose="020B0502040204020203" pitchFamily="34" charset="0"/>
            </a:endParaRPr>
          </a:p>
          <a:p>
            <a:pPr marL="285750" indent="-285750" algn="l">
              <a:buFont typeface="Arial" panose="020B0604020202020204" pitchFamily="34" charset="0"/>
              <a:buChar char="•"/>
            </a:pPr>
            <a:r>
              <a:rPr lang="en-IN" dirty="0">
                <a:solidFill>
                  <a:srgbClr val="000000"/>
                </a:solidFill>
                <a:latin typeface="Segoe UI" panose="020B0502040204020203" pitchFamily="34" charset="0"/>
              </a:rPr>
              <a:t>CSS Text </a:t>
            </a:r>
            <a:r>
              <a:rPr lang="en-IN" dirty="0" err="1">
                <a:solidFill>
                  <a:srgbClr val="000000"/>
                </a:solidFill>
                <a:latin typeface="Segoe UI" panose="020B0502040204020203" pitchFamily="34" charset="0"/>
              </a:rPr>
              <a:t>Color</a:t>
            </a:r>
            <a:endParaRPr lang="en-IN" dirty="0">
              <a:solidFill>
                <a:srgbClr val="000000"/>
              </a:solidFill>
              <a:latin typeface="Segoe UI" panose="020B0502040204020203" pitchFamily="34" charset="0"/>
            </a:endParaRPr>
          </a:p>
          <a:p>
            <a:pPr algn="l"/>
            <a:br>
              <a:rPr lang="en-US" b="0" i="0" dirty="0">
                <a:solidFill>
                  <a:srgbClr val="0000CD"/>
                </a:solidFill>
                <a:effectLst/>
                <a:latin typeface="Consolas" panose="020B0609020204030204" pitchFamily="49" charset="0"/>
              </a:rPr>
            </a:br>
            <a:r>
              <a:rPr lang="en-US" b="0" i="0" dirty="0">
                <a:solidFill>
                  <a:srgbClr val="0000CD"/>
                </a:solidFill>
                <a:effectLst/>
                <a:latin typeface="Consolas" panose="020B0609020204030204" pitchFamily="49" charset="0"/>
              </a:rPr>
              <a:t>	&lt;</a:t>
            </a:r>
            <a:r>
              <a:rPr lang="en-US" b="0" i="0" dirty="0">
                <a:solidFill>
                  <a:srgbClr val="A52A2A"/>
                </a:solidFill>
                <a:effectLst/>
                <a:latin typeface="Consolas" panose="020B0609020204030204" pitchFamily="49" charset="0"/>
              </a:rPr>
              <a:t>h1</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color:Tomato</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Hello World</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p>
          <a:p>
            <a:pPr algn="l"/>
            <a:endParaRPr lang="en-IN" dirty="0">
              <a:solidFill>
                <a:srgbClr val="000000"/>
              </a:solidFill>
              <a:latin typeface="Segoe UI" panose="020B0502040204020203" pitchFamily="34" charset="0"/>
            </a:endParaRPr>
          </a:p>
          <a:p>
            <a:pPr marL="285750" indent="-285750" algn="l">
              <a:buFont typeface="Arial" panose="020B0604020202020204" pitchFamily="34" charset="0"/>
              <a:buChar char="•"/>
            </a:pPr>
            <a:r>
              <a:rPr lang="en-IN" b="0" i="0" dirty="0">
                <a:solidFill>
                  <a:srgbClr val="000000"/>
                </a:solidFill>
                <a:effectLst/>
                <a:latin typeface="Segoe UI" panose="020B0502040204020203" pitchFamily="34" charset="0"/>
              </a:rPr>
              <a:t>CSS Border </a:t>
            </a:r>
            <a:r>
              <a:rPr lang="en-IN" b="0" i="0" dirty="0" err="1">
                <a:solidFill>
                  <a:srgbClr val="000000"/>
                </a:solidFill>
                <a:effectLst/>
                <a:latin typeface="Segoe UI" panose="020B0502040204020203" pitchFamily="34" charset="0"/>
              </a:rPr>
              <a:t>Color</a:t>
            </a:r>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cs typeface="Poppins" panose="00000500000000000000" pitchFamily="2" charset="0"/>
            </a:endParaRPr>
          </a:p>
          <a:p>
            <a:r>
              <a:rPr lang="en-US" b="0" i="0" dirty="0">
                <a:solidFill>
                  <a:srgbClr val="0000CD"/>
                </a:solidFill>
                <a:effectLst/>
                <a:latin typeface="Consolas" panose="020B0609020204030204" pitchFamily="49" charset="0"/>
              </a:rPr>
              <a:t>	&lt;</a:t>
            </a:r>
            <a:r>
              <a:rPr lang="en-US" b="0" i="0" dirty="0">
                <a:solidFill>
                  <a:srgbClr val="A52A2A"/>
                </a:solidFill>
                <a:effectLst/>
                <a:latin typeface="Consolas" panose="020B0609020204030204" pitchFamily="49" charset="0"/>
              </a:rPr>
              <a:t>h1</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="border:2px solid Tomato;"&gt;</a:t>
            </a:r>
            <a:r>
              <a:rPr lang="en-US" b="0" i="0" dirty="0">
                <a:solidFill>
                  <a:srgbClr val="000000"/>
                </a:solidFill>
                <a:effectLst/>
                <a:latin typeface="Consolas" panose="020B0609020204030204" pitchFamily="49" charset="0"/>
              </a:rPr>
              <a:t>Hello World</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endParaRPr lang="en-IN"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91151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CSS Font</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44577" y="1612709"/>
            <a:ext cx="8801100" cy="3693319"/>
          </a:xfrm>
          <a:prstGeom prst="rect">
            <a:avLst/>
          </a:prstGeom>
        </p:spPr>
        <p:txBody>
          <a:bodyPr wrap="square">
            <a:spAutoFit/>
          </a:bodyPr>
          <a:lstStyle/>
          <a:p>
            <a:r>
              <a:rPr lang="en-US" b="1" dirty="0">
                <a:solidFill>
                  <a:srgbClr val="FF0000"/>
                </a:solidFill>
                <a:latin typeface="Poppins SemiBold" panose="00000700000000000000" pitchFamily="2" charset="0"/>
                <a:cs typeface="Poppins SemiBold" panose="00000700000000000000" pitchFamily="2" charset="0"/>
              </a:rPr>
              <a:t>Font color</a:t>
            </a:r>
            <a:r>
              <a:rPr lang="en-US" dirty="0">
                <a:solidFill>
                  <a:srgbClr val="FF0000"/>
                </a:solidFill>
                <a:latin typeface="Poppins SemiBold" panose="00000700000000000000" pitchFamily="2" charset="0"/>
                <a:cs typeface="Poppins SemiBold" panose="00000700000000000000" pitchFamily="2" charset="0"/>
              </a:rPr>
              <a:t>:</a:t>
            </a:r>
            <a:r>
              <a:rPr lang="en-US" dirty="0">
                <a:latin typeface="Poppins SemiBold" panose="00000700000000000000" pitchFamily="2" charset="0"/>
                <a:cs typeface="Poppins SemiBold" panose="00000700000000000000" pitchFamily="2" charset="0"/>
              </a:rPr>
              <a:t> This property is used to change the color of the text. 		       (standalone attribute)</a:t>
            </a:r>
          </a:p>
          <a:p>
            <a:endParaRPr lang="en-US" dirty="0">
              <a:latin typeface="Poppins SemiBold" panose="00000700000000000000" pitchFamily="2" charset="0"/>
              <a:cs typeface="Poppins SemiBold" panose="00000700000000000000" pitchFamily="2" charset="0"/>
            </a:endParaRPr>
          </a:p>
          <a:p>
            <a:r>
              <a:rPr lang="en-US" b="1" dirty="0">
                <a:solidFill>
                  <a:srgbClr val="FF0000"/>
                </a:solidFill>
                <a:latin typeface="Poppins SemiBold" panose="00000700000000000000" pitchFamily="2" charset="0"/>
                <a:cs typeface="Poppins SemiBold" panose="00000700000000000000" pitchFamily="2" charset="0"/>
              </a:rPr>
              <a:t>Font family</a:t>
            </a:r>
            <a:r>
              <a:rPr lang="en-US" dirty="0">
                <a:solidFill>
                  <a:srgbClr val="FF0000"/>
                </a:solidFill>
                <a:latin typeface="Poppins SemiBold" panose="00000700000000000000" pitchFamily="2" charset="0"/>
                <a:cs typeface="Poppins SemiBold" panose="00000700000000000000" pitchFamily="2" charset="0"/>
              </a:rPr>
              <a:t>: </a:t>
            </a:r>
            <a:r>
              <a:rPr lang="en-US" dirty="0">
                <a:latin typeface="Poppins SemiBold" panose="00000700000000000000" pitchFamily="2" charset="0"/>
                <a:cs typeface="Poppins SemiBold" panose="00000700000000000000" pitchFamily="2" charset="0"/>
              </a:rPr>
              <a:t>This property is used to change the face of the font.</a:t>
            </a:r>
          </a:p>
          <a:p>
            <a:endParaRPr lang="en-US" dirty="0">
              <a:latin typeface="Poppins SemiBold" panose="00000700000000000000" pitchFamily="2" charset="0"/>
              <a:cs typeface="Poppins SemiBold" panose="00000700000000000000" pitchFamily="2" charset="0"/>
            </a:endParaRPr>
          </a:p>
          <a:p>
            <a:r>
              <a:rPr lang="en-US" b="1" dirty="0">
                <a:solidFill>
                  <a:srgbClr val="FF0000"/>
                </a:solidFill>
                <a:latin typeface="Poppins SemiBold" panose="00000700000000000000" pitchFamily="2" charset="0"/>
                <a:cs typeface="Poppins SemiBold" panose="00000700000000000000" pitchFamily="2" charset="0"/>
              </a:rPr>
              <a:t>Font size</a:t>
            </a:r>
            <a:r>
              <a:rPr lang="en-US" dirty="0">
                <a:solidFill>
                  <a:srgbClr val="FF0000"/>
                </a:solidFill>
                <a:latin typeface="Poppins SemiBold" panose="00000700000000000000" pitchFamily="2" charset="0"/>
                <a:cs typeface="Poppins SemiBold" panose="00000700000000000000" pitchFamily="2" charset="0"/>
              </a:rPr>
              <a:t>:</a:t>
            </a:r>
            <a:r>
              <a:rPr lang="en-US" dirty="0">
                <a:latin typeface="Poppins SemiBold" panose="00000700000000000000" pitchFamily="2" charset="0"/>
                <a:cs typeface="Poppins SemiBold" panose="00000700000000000000" pitchFamily="2" charset="0"/>
              </a:rPr>
              <a:t> This property is used to increase or decrease the size of the font.</a:t>
            </a:r>
          </a:p>
          <a:p>
            <a:endParaRPr lang="en-US" dirty="0">
              <a:latin typeface="Poppins SemiBold" panose="00000700000000000000" pitchFamily="2" charset="0"/>
              <a:cs typeface="Poppins SemiBold" panose="00000700000000000000" pitchFamily="2" charset="0"/>
            </a:endParaRPr>
          </a:p>
          <a:p>
            <a:r>
              <a:rPr lang="en-US" b="1" dirty="0">
                <a:solidFill>
                  <a:srgbClr val="FF0000"/>
                </a:solidFill>
                <a:latin typeface="Poppins SemiBold" panose="00000700000000000000" pitchFamily="2" charset="0"/>
                <a:cs typeface="Poppins SemiBold" panose="00000700000000000000" pitchFamily="2" charset="0"/>
              </a:rPr>
              <a:t>Font style</a:t>
            </a:r>
            <a:r>
              <a:rPr lang="en-US" dirty="0">
                <a:solidFill>
                  <a:srgbClr val="FF0000"/>
                </a:solidFill>
                <a:latin typeface="Poppins SemiBold" panose="00000700000000000000" pitchFamily="2" charset="0"/>
                <a:cs typeface="Poppins SemiBold" panose="00000700000000000000" pitchFamily="2" charset="0"/>
              </a:rPr>
              <a:t>:</a:t>
            </a:r>
            <a:r>
              <a:rPr lang="en-US" dirty="0">
                <a:latin typeface="Poppins SemiBold" panose="00000700000000000000" pitchFamily="2" charset="0"/>
                <a:cs typeface="Poppins SemiBold" panose="00000700000000000000" pitchFamily="2" charset="0"/>
              </a:rPr>
              <a:t> This property is used to make the font bold, italic or oblique.</a:t>
            </a:r>
          </a:p>
          <a:p>
            <a:endParaRPr lang="en-US" dirty="0">
              <a:latin typeface="Poppins SemiBold" panose="00000700000000000000" pitchFamily="2" charset="0"/>
              <a:cs typeface="Poppins SemiBold" panose="00000700000000000000" pitchFamily="2" charset="0"/>
            </a:endParaRPr>
          </a:p>
          <a:p>
            <a:r>
              <a:rPr lang="en-US" b="1" dirty="0">
                <a:solidFill>
                  <a:srgbClr val="FF0000"/>
                </a:solidFill>
                <a:latin typeface="Poppins SemiBold" panose="00000700000000000000" pitchFamily="2" charset="0"/>
                <a:cs typeface="Poppins SemiBold" panose="00000700000000000000" pitchFamily="2" charset="0"/>
              </a:rPr>
              <a:t>Font variant</a:t>
            </a:r>
            <a:r>
              <a:rPr lang="en-US" dirty="0">
                <a:solidFill>
                  <a:srgbClr val="FF0000"/>
                </a:solidFill>
                <a:latin typeface="Poppins SemiBold" panose="00000700000000000000" pitchFamily="2" charset="0"/>
                <a:cs typeface="Poppins SemiBold" panose="00000700000000000000" pitchFamily="2" charset="0"/>
              </a:rPr>
              <a:t>:</a:t>
            </a:r>
            <a:r>
              <a:rPr lang="en-US" dirty="0">
                <a:latin typeface="Poppins SemiBold" panose="00000700000000000000" pitchFamily="2" charset="0"/>
                <a:cs typeface="Poppins SemiBold" panose="00000700000000000000" pitchFamily="2" charset="0"/>
              </a:rPr>
              <a:t> This property creates a small-caps effect.</a:t>
            </a:r>
          </a:p>
          <a:p>
            <a:endParaRPr lang="en-US" dirty="0">
              <a:latin typeface="Poppins SemiBold" panose="00000700000000000000" pitchFamily="2" charset="0"/>
              <a:cs typeface="Poppins SemiBold" panose="00000700000000000000" pitchFamily="2" charset="0"/>
            </a:endParaRPr>
          </a:p>
          <a:p>
            <a:r>
              <a:rPr lang="en-US" b="1" dirty="0">
                <a:solidFill>
                  <a:srgbClr val="FF0000"/>
                </a:solidFill>
                <a:latin typeface="Poppins SemiBold" panose="00000700000000000000" pitchFamily="2" charset="0"/>
                <a:cs typeface="Poppins SemiBold" panose="00000700000000000000" pitchFamily="2" charset="0"/>
              </a:rPr>
              <a:t>Font weight</a:t>
            </a:r>
            <a:r>
              <a:rPr lang="en-US" dirty="0">
                <a:solidFill>
                  <a:srgbClr val="FF0000"/>
                </a:solidFill>
                <a:latin typeface="Poppins SemiBold" panose="00000700000000000000" pitchFamily="2" charset="0"/>
                <a:cs typeface="Poppins SemiBold" panose="00000700000000000000" pitchFamily="2" charset="0"/>
              </a:rPr>
              <a:t>:</a:t>
            </a:r>
            <a:r>
              <a:rPr lang="en-US" dirty="0">
                <a:latin typeface="Poppins SemiBold" panose="00000700000000000000" pitchFamily="2" charset="0"/>
                <a:cs typeface="Poppins SemiBold" panose="00000700000000000000" pitchFamily="2" charset="0"/>
              </a:rPr>
              <a:t> This property is used to increase or decrease the boldness and lightness of the font.</a:t>
            </a:r>
          </a:p>
        </p:txBody>
      </p:sp>
    </p:spTree>
    <p:extLst>
      <p:ext uri="{BB962C8B-B14F-4D97-AF65-F5344CB8AC3E}">
        <p14:creationId xmlns:p14="http://schemas.microsoft.com/office/powerpoint/2010/main" val="526479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CSS Font Size</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44577" y="1642206"/>
            <a:ext cx="8801100" cy="3139321"/>
          </a:xfrm>
          <a:prstGeom prst="rect">
            <a:avLst/>
          </a:prstGeom>
        </p:spPr>
        <p:txBody>
          <a:bodyPr wrap="square">
            <a:spAutoFit/>
          </a:bodyPr>
          <a:lstStyle/>
          <a:p>
            <a:r>
              <a:rPr lang="en-US" b="1" dirty="0">
                <a:solidFill>
                  <a:srgbClr val="FF0000"/>
                </a:solidFill>
                <a:latin typeface="Poppins SemiBold" panose="00000700000000000000" pitchFamily="2" charset="0"/>
                <a:cs typeface="Poppins SemiBold" panose="00000700000000000000" pitchFamily="2" charset="0"/>
              </a:rPr>
              <a:t>Font-size with </a:t>
            </a:r>
            <a:r>
              <a:rPr lang="en-US" b="1" dirty="0" err="1">
                <a:solidFill>
                  <a:srgbClr val="FF0000"/>
                </a:solidFill>
                <a:latin typeface="Poppins SemiBold" panose="00000700000000000000" pitchFamily="2" charset="0"/>
                <a:cs typeface="Poppins SemiBold" panose="00000700000000000000" pitchFamily="2" charset="0"/>
              </a:rPr>
              <a:t>em</a:t>
            </a:r>
            <a:endParaRPr lang="en-US" b="1" dirty="0">
              <a:solidFill>
                <a:srgbClr val="FF0000"/>
              </a:solidFill>
              <a:latin typeface="Poppins SemiBold" panose="00000700000000000000" pitchFamily="2" charset="0"/>
              <a:cs typeface="Poppins SemiBold" panose="00000700000000000000" pitchFamily="2" charset="0"/>
            </a:endParaRPr>
          </a:p>
          <a:p>
            <a:endParaRPr lang="en-US" b="1" dirty="0">
              <a:solidFill>
                <a:srgbClr val="FF0000"/>
              </a:solidFill>
              <a:latin typeface="Poppins SemiBold" panose="00000700000000000000" pitchFamily="2" charset="0"/>
              <a:cs typeface="Poppins SemiBold" panose="00000700000000000000" pitchFamily="2" charset="0"/>
            </a:endParaRPr>
          </a:p>
          <a:p>
            <a:r>
              <a:rPr lang="en-US" b="1" dirty="0">
                <a:solidFill>
                  <a:schemeClr val="tx1">
                    <a:lumMod val="95000"/>
                    <a:lumOff val="5000"/>
                  </a:schemeClr>
                </a:solidFill>
                <a:latin typeface="Poppins SemiBold" panose="00000700000000000000" pitchFamily="2" charset="0"/>
                <a:cs typeface="Poppins SemiBold" panose="00000700000000000000" pitchFamily="2" charset="0"/>
              </a:rPr>
              <a:t>	The default text size in browsers is 16px. So, we can say that the default size of 1em is 16px.</a:t>
            </a:r>
          </a:p>
          <a:p>
            <a:endParaRPr lang="en-US" b="1" dirty="0">
              <a:solidFill>
                <a:schemeClr val="tx1">
                  <a:lumMod val="95000"/>
                  <a:lumOff val="5000"/>
                </a:schemeClr>
              </a:solidFill>
              <a:latin typeface="Poppins SemiBold" panose="00000700000000000000" pitchFamily="2" charset="0"/>
              <a:cs typeface="Poppins SemiBold" panose="00000700000000000000" pitchFamily="2" charset="0"/>
            </a:endParaRPr>
          </a:p>
          <a:p>
            <a:r>
              <a:rPr lang="en-US" dirty="0">
                <a:solidFill>
                  <a:srgbClr val="FF0000"/>
                </a:solidFill>
                <a:latin typeface="Poppins SemiBold" panose="00000700000000000000" pitchFamily="2" charset="0"/>
                <a:cs typeface="Poppins SemiBold" panose="00000700000000000000" pitchFamily="2" charset="0"/>
              </a:rPr>
              <a:t>Responsive font size</a:t>
            </a:r>
          </a:p>
          <a:p>
            <a:endParaRPr lang="en-US" dirty="0">
              <a:solidFill>
                <a:srgbClr val="FF0000"/>
              </a:solidFill>
              <a:latin typeface="Poppins SemiBold" panose="00000700000000000000" pitchFamily="2" charset="0"/>
              <a:cs typeface="Poppins SemiBold" panose="00000700000000000000" pitchFamily="2" charset="0"/>
            </a:endParaRPr>
          </a:p>
          <a:p>
            <a:r>
              <a:rPr lang="en-US" dirty="0">
                <a:latin typeface="Poppins SemiBold" panose="00000700000000000000" pitchFamily="2" charset="0"/>
                <a:cs typeface="Poppins SemiBold" panose="00000700000000000000" pitchFamily="2" charset="0"/>
              </a:rPr>
              <a:t>	We can set the size of the text by using a </a:t>
            </a:r>
            <a:r>
              <a:rPr lang="en-US" dirty="0" err="1">
                <a:latin typeface="Poppins SemiBold" panose="00000700000000000000" pitchFamily="2" charset="0"/>
                <a:cs typeface="Poppins SemiBold" panose="00000700000000000000" pitchFamily="2" charset="0"/>
              </a:rPr>
              <a:t>vw</a:t>
            </a:r>
            <a:r>
              <a:rPr lang="en-US" dirty="0">
                <a:latin typeface="Poppins SemiBold" panose="00000700000000000000" pitchFamily="2" charset="0"/>
                <a:cs typeface="Poppins SemiBold" panose="00000700000000000000" pitchFamily="2" charset="0"/>
              </a:rPr>
              <a:t> unit, which stands for the 'viewport width'. The viewport is the size of the browser window.</a:t>
            </a:r>
          </a:p>
          <a:p>
            <a:endParaRPr lang="en-US" dirty="0">
              <a:latin typeface="Poppins SemiBold" panose="00000700000000000000" pitchFamily="2" charset="0"/>
              <a:cs typeface="Poppins SemiBold" panose="00000700000000000000" pitchFamily="2" charset="0"/>
            </a:endParaRPr>
          </a:p>
          <a:p>
            <a:r>
              <a:rPr lang="en-US" dirty="0">
                <a:latin typeface="Poppins SemiBold" panose="00000700000000000000" pitchFamily="2" charset="0"/>
                <a:cs typeface="Poppins SemiBold" panose="00000700000000000000" pitchFamily="2" charset="0"/>
              </a:rPr>
              <a:t>1vw = 1% of viewport width.</a:t>
            </a:r>
          </a:p>
        </p:txBody>
      </p:sp>
    </p:spTree>
    <p:extLst>
      <p:ext uri="{BB962C8B-B14F-4D97-AF65-F5344CB8AC3E}">
        <p14:creationId xmlns:p14="http://schemas.microsoft.com/office/powerpoint/2010/main" val="2569948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CSS Absolute Units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38008783-6F68-7EB6-CA14-692574F7BB77}"/>
              </a:ext>
            </a:extLst>
          </p:cNvPr>
          <p:cNvGraphicFramePr>
            <a:graphicFrameLocks noGrp="1"/>
          </p:cNvGraphicFramePr>
          <p:nvPr>
            <p:extLst>
              <p:ext uri="{D42A27DB-BD31-4B8C-83A1-F6EECF244321}">
                <p14:modId xmlns:p14="http://schemas.microsoft.com/office/powerpoint/2010/main" val="3028176539"/>
              </p:ext>
            </p:extLst>
          </p:nvPr>
        </p:nvGraphicFramePr>
        <p:xfrm>
          <a:off x="693953" y="1828800"/>
          <a:ext cx="7756093" cy="2773680"/>
        </p:xfrm>
        <a:graphic>
          <a:graphicData uri="http://schemas.openxmlformats.org/drawingml/2006/table">
            <a:tbl>
              <a:tblPr/>
              <a:tblGrid>
                <a:gridCol w="929922">
                  <a:extLst>
                    <a:ext uri="{9D8B030D-6E8A-4147-A177-3AD203B41FA5}">
                      <a16:colId xmlns:a16="http://schemas.microsoft.com/office/drawing/2014/main" val="166009838"/>
                    </a:ext>
                  </a:extLst>
                </a:gridCol>
                <a:gridCol w="6826171">
                  <a:extLst>
                    <a:ext uri="{9D8B030D-6E8A-4147-A177-3AD203B41FA5}">
                      <a16:colId xmlns:a16="http://schemas.microsoft.com/office/drawing/2014/main" val="2883883391"/>
                    </a:ext>
                  </a:extLst>
                </a:gridCol>
              </a:tblGrid>
              <a:tr h="0">
                <a:tc>
                  <a:txBody>
                    <a:bodyPr/>
                    <a:lstStyle/>
                    <a:p>
                      <a:pPr algn="l" fontAlgn="t"/>
                      <a:r>
                        <a:rPr lang="en-IN">
                          <a:effectLst/>
                        </a:rPr>
                        <a:t>Unit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59630612"/>
                  </a:ext>
                </a:extLst>
              </a:tr>
              <a:tr h="0">
                <a:tc>
                  <a:txBody>
                    <a:bodyPr/>
                    <a:lstStyle/>
                    <a:p>
                      <a:pPr algn="l" fontAlgn="t"/>
                      <a:r>
                        <a:rPr lang="en-IN">
                          <a:effectLst/>
                        </a:rPr>
                        <a:t>cm</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dirty="0" err="1">
                          <a:effectLst/>
                        </a:rPr>
                        <a:t>centimeters</a:t>
                      </a:r>
                      <a:endParaRPr lang="en-IN" dirty="0">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888289911"/>
                  </a:ext>
                </a:extLst>
              </a:tr>
              <a:tr h="0">
                <a:tc>
                  <a:txBody>
                    <a:bodyPr/>
                    <a:lstStyle/>
                    <a:p>
                      <a:pPr algn="l" fontAlgn="t"/>
                      <a:r>
                        <a:rPr lang="en-IN">
                          <a:effectLst/>
                        </a:rPr>
                        <a:t>mm</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dirty="0" err="1">
                          <a:effectLst/>
                        </a:rPr>
                        <a:t>millimeters</a:t>
                      </a:r>
                      <a:endParaRPr lang="en-IN" dirty="0">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70485991"/>
                  </a:ext>
                </a:extLst>
              </a:tr>
              <a:tr h="0">
                <a:tc>
                  <a:txBody>
                    <a:bodyPr/>
                    <a:lstStyle/>
                    <a:p>
                      <a:pPr algn="l" fontAlgn="t"/>
                      <a:r>
                        <a:rPr lang="en-IN">
                          <a:effectLst/>
                        </a:rPr>
                        <a:t>in</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dirty="0">
                          <a:effectLst/>
                        </a:rPr>
                        <a:t>inches (1in = 96px = 2.54cm)</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055182139"/>
                  </a:ext>
                </a:extLst>
              </a:tr>
              <a:tr h="0">
                <a:tc>
                  <a:txBody>
                    <a:bodyPr/>
                    <a:lstStyle/>
                    <a:p>
                      <a:pPr algn="l" fontAlgn="t"/>
                      <a:r>
                        <a:rPr lang="en-IN">
                          <a:effectLst/>
                        </a:rPr>
                        <a:t>px *</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effectLst/>
                        </a:rPr>
                        <a:t>pixels (1px = 1/96th of 1in)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10899997"/>
                  </a:ext>
                </a:extLst>
              </a:tr>
              <a:tr h="0">
                <a:tc>
                  <a:txBody>
                    <a:bodyPr/>
                    <a:lstStyle/>
                    <a:p>
                      <a:pPr algn="l" fontAlgn="t"/>
                      <a:r>
                        <a:rPr lang="en-IN">
                          <a:effectLst/>
                        </a:rPr>
                        <a:t>pt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dirty="0">
                          <a:effectLst/>
                        </a:rPr>
                        <a:t>points (1pt = 1/72 of 1in)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420945543"/>
                  </a:ext>
                </a:extLst>
              </a:tr>
              <a:tr h="0">
                <a:tc>
                  <a:txBody>
                    <a:bodyPr/>
                    <a:lstStyle/>
                    <a:p>
                      <a:pPr algn="l" fontAlgn="t"/>
                      <a:r>
                        <a:rPr lang="en-IN">
                          <a:effectLst/>
                        </a:rPr>
                        <a:t>pc</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rPr>
                        <a:t>picas (1pc = 12 pt)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65971174"/>
                  </a:ext>
                </a:extLst>
              </a:tr>
            </a:tbl>
          </a:graphicData>
        </a:graphic>
      </p:graphicFrame>
    </p:spTree>
    <p:extLst>
      <p:ext uri="{BB962C8B-B14F-4D97-AF65-F5344CB8AC3E}">
        <p14:creationId xmlns:p14="http://schemas.microsoft.com/office/powerpoint/2010/main" val="3060636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a:solidFill>
                  <a:srgbClr val="CC0000"/>
                </a:solidFill>
                <a:latin typeface="+mn-lt"/>
                <a:ea typeface="+mn-ea"/>
                <a:cs typeface="+mn-cs"/>
              </a:rPr>
              <a:t>What is CSS ?</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1000" y="1524000"/>
            <a:ext cx="7696200" cy="3477875"/>
          </a:xfrm>
          <a:prstGeom prst="rect">
            <a:avLst/>
          </a:prstGeom>
        </p:spPr>
        <p:txBody>
          <a:bodyPr wrap="square">
            <a:spAutoFit/>
          </a:bodyPr>
          <a:lstStyle/>
          <a:p>
            <a:pPr marL="285750" indent="-285750">
              <a:buFont typeface="Arial" pitchFamily="34" charset="0"/>
              <a:buChar char="•"/>
            </a:pPr>
            <a:r>
              <a:rPr lang="en-US" sz="2000" b="1" dirty="0">
                <a:latin typeface="Poppins SemiBold" panose="00000700000000000000" pitchFamily="2" charset="0"/>
                <a:cs typeface="Poppins SemiBold" panose="00000700000000000000" pitchFamily="2" charset="0"/>
              </a:rPr>
              <a:t>CSS stands for Cascading Style Sheet.</a:t>
            </a:r>
          </a:p>
          <a:p>
            <a:pPr marL="285750" indent="-285750">
              <a:buFont typeface="Arial" pitchFamily="34" charset="0"/>
              <a:buChar char="•"/>
            </a:pPr>
            <a:endParaRPr lang="en-US" sz="2000" b="1" dirty="0">
              <a:latin typeface="Poppins SemiBold" panose="00000700000000000000" pitchFamily="2" charset="0"/>
              <a:cs typeface="Poppins SemiBold" panose="00000700000000000000" pitchFamily="2" charset="0"/>
            </a:endParaRPr>
          </a:p>
          <a:p>
            <a:pPr marL="285750" indent="-285750">
              <a:buFont typeface="Arial" pitchFamily="34" charset="0"/>
              <a:buChar char="•"/>
            </a:pPr>
            <a:r>
              <a:rPr lang="en-US" sz="2000" b="1" dirty="0">
                <a:latin typeface="Poppins SemiBold" panose="00000700000000000000" pitchFamily="2" charset="0"/>
                <a:cs typeface="Poppins SemiBold" panose="00000700000000000000" pitchFamily="2" charset="0"/>
              </a:rPr>
              <a:t>CSS is used to design HTML tags.</a:t>
            </a:r>
          </a:p>
          <a:p>
            <a:endParaRPr lang="en-US" sz="2000" b="1" dirty="0">
              <a:latin typeface="Poppins SemiBold" panose="00000700000000000000" pitchFamily="2" charset="0"/>
              <a:cs typeface="Poppins SemiBold" panose="00000700000000000000" pitchFamily="2" charset="0"/>
            </a:endParaRPr>
          </a:p>
          <a:p>
            <a:pPr marL="285750" indent="-285750">
              <a:buFont typeface="Arial" pitchFamily="34" charset="0"/>
              <a:buChar char="•"/>
            </a:pPr>
            <a:r>
              <a:rPr lang="en-US" sz="2000" b="1" dirty="0">
                <a:latin typeface="Poppins SemiBold" panose="00000700000000000000" pitchFamily="2" charset="0"/>
                <a:cs typeface="Poppins SemiBold" panose="00000700000000000000" pitchFamily="2" charset="0"/>
              </a:rPr>
              <a:t>CSS was introduced in 1996 by the World Wide Web Consortium (W3C), which also maintains its standard. CSS was designed to enable the separation of presentation and content.</a:t>
            </a:r>
          </a:p>
          <a:p>
            <a:pPr marL="285750" indent="-285750">
              <a:buFont typeface="Arial" pitchFamily="34" charset="0"/>
              <a:buChar char="•"/>
            </a:pPr>
            <a:endParaRPr lang="en-US" sz="2000" b="1" dirty="0">
              <a:latin typeface="Poppins SemiBold" panose="00000700000000000000" pitchFamily="2" charset="0"/>
              <a:cs typeface="Poppins SemiBold" panose="00000700000000000000" pitchFamily="2" charset="0"/>
            </a:endParaRPr>
          </a:p>
          <a:p>
            <a:pPr marL="285750" indent="-285750">
              <a:buFont typeface="Arial" pitchFamily="34" charset="0"/>
              <a:buChar char="•"/>
            </a:pPr>
            <a:r>
              <a:rPr lang="en-US" sz="2000" b="1" dirty="0">
                <a:latin typeface="Poppins SemiBold" panose="00000700000000000000" pitchFamily="2" charset="0"/>
                <a:cs typeface="Poppins SemiBold" panose="00000700000000000000" pitchFamily="2" charset="0"/>
              </a:rPr>
              <a:t>CSS3 is the latest version of the CSS specification</a:t>
            </a:r>
          </a:p>
          <a:p>
            <a:pPr marL="285750" indent="-285750">
              <a:buFont typeface="Arial" pitchFamily="34" charset="0"/>
              <a:buChar char="•"/>
            </a:pPr>
            <a:endParaRPr lang="en-US" sz="2000" b="1" dirty="0">
              <a:latin typeface="Poppins SemiBold" panose="00000700000000000000" pitchFamily="2" charset="0"/>
              <a:cs typeface="Poppins SemiBold" panose="00000700000000000000" pitchFamily="2" charset="0"/>
            </a:endParaRPr>
          </a:p>
        </p:txBody>
      </p:sp>
    </p:spTree>
    <p:extLst>
      <p:ext uri="{BB962C8B-B14F-4D97-AF65-F5344CB8AC3E}">
        <p14:creationId xmlns:p14="http://schemas.microsoft.com/office/powerpoint/2010/main" val="3467887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CSS Relative Units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C0AA9162-CF40-F015-8194-1B260D330F6A}"/>
              </a:ext>
            </a:extLst>
          </p:cNvPr>
          <p:cNvGraphicFramePr>
            <a:graphicFrameLocks noGrp="1"/>
          </p:cNvGraphicFramePr>
          <p:nvPr>
            <p:extLst>
              <p:ext uri="{D42A27DB-BD31-4B8C-83A1-F6EECF244321}">
                <p14:modId xmlns:p14="http://schemas.microsoft.com/office/powerpoint/2010/main" val="937024648"/>
              </p:ext>
            </p:extLst>
          </p:nvPr>
        </p:nvGraphicFramePr>
        <p:xfrm>
          <a:off x="353962" y="1293201"/>
          <a:ext cx="8581103" cy="4688499"/>
        </p:xfrm>
        <a:graphic>
          <a:graphicData uri="http://schemas.openxmlformats.org/drawingml/2006/table">
            <a:tbl>
              <a:tblPr/>
              <a:tblGrid>
                <a:gridCol w="1837380">
                  <a:extLst>
                    <a:ext uri="{9D8B030D-6E8A-4147-A177-3AD203B41FA5}">
                      <a16:colId xmlns:a16="http://schemas.microsoft.com/office/drawing/2014/main" val="257048893"/>
                    </a:ext>
                  </a:extLst>
                </a:gridCol>
                <a:gridCol w="6743723">
                  <a:extLst>
                    <a:ext uri="{9D8B030D-6E8A-4147-A177-3AD203B41FA5}">
                      <a16:colId xmlns:a16="http://schemas.microsoft.com/office/drawing/2014/main" val="93442574"/>
                    </a:ext>
                  </a:extLst>
                </a:gridCol>
              </a:tblGrid>
              <a:tr h="278851">
                <a:tc>
                  <a:txBody>
                    <a:bodyPr/>
                    <a:lstStyle/>
                    <a:p>
                      <a:pPr algn="l" fontAlgn="t"/>
                      <a:r>
                        <a:rPr lang="en-IN" sz="1800">
                          <a:effectLst/>
                          <a:latin typeface="Work Sans" pitchFamily="2" charset="0"/>
                        </a:rPr>
                        <a:t>Unit</a:t>
                      </a:r>
                    </a:p>
                  </a:txBody>
                  <a:tcPr marL="85800" marR="42900" marT="42900" marB="4290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latin typeface="Work Sans" pitchFamily="2" charset="0"/>
                        </a:rPr>
                        <a:t>Description</a:t>
                      </a:r>
                    </a:p>
                  </a:txBody>
                  <a:tcPr marL="42900" marR="42900" marT="42900" marB="4290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09740979"/>
                  </a:ext>
                </a:extLst>
              </a:tr>
              <a:tr h="664952">
                <a:tc>
                  <a:txBody>
                    <a:bodyPr/>
                    <a:lstStyle/>
                    <a:p>
                      <a:pPr algn="l" fontAlgn="t"/>
                      <a:r>
                        <a:rPr lang="en-IN" sz="1800">
                          <a:effectLst/>
                          <a:latin typeface="Work Sans" pitchFamily="2" charset="0"/>
                        </a:rPr>
                        <a:t>em</a:t>
                      </a:r>
                    </a:p>
                  </a:txBody>
                  <a:tcPr marL="85800" marR="42900" marT="42900" marB="4290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latin typeface="Work Sans" pitchFamily="2" charset="0"/>
                        </a:rPr>
                        <a:t>Relative to the font-size of the element (2em means 2 times the size of the current font)</a:t>
                      </a:r>
                    </a:p>
                  </a:txBody>
                  <a:tcPr marL="42900" marR="42900" marT="42900" marB="4290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856877992"/>
                  </a:ext>
                </a:extLst>
              </a:tr>
              <a:tr h="471901">
                <a:tc>
                  <a:txBody>
                    <a:bodyPr/>
                    <a:lstStyle/>
                    <a:p>
                      <a:pPr algn="l" fontAlgn="t"/>
                      <a:r>
                        <a:rPr lang="en-IN" sz="1800">
                          <a:effectLst/>
                          <a:latin typeface="Work Sans" pitchFamily="2" charset="0"/>
                        </a:rPr>
                        <a:t>ex</a:t>
                      </a:r>
                    </a:p>
                  </a:txBody>
                  <a:tcPr marL="85800" marR="42900" marT="42900" marB="4290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latin typeface="Work Sans" pitchFamily="2" charset="0"/>
                        </a:rPr>
                        <a:t>Relative to the x-height of the current font (rarely used)</a:t>
                      </a:r>
                    </a:p>
                  </a:txBody>
                  <a:tcPr marL="42900" marR="42900" marT="42900" marB="4290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95081933"/>
                  </a:ext>
                </a:extLst>
              </a:tr>
              <a:tr h="471901">
                <a:tc>
                  <a:txBody>
                    <a:bodyPr/>
                    <a:lstStyle/>
                    <a:p>
                      <a:pPr algn="l" fontAlgn="t"/>
                      <a:r>
                        <a:rPr lang="en-IN" sz="1800">
                          <a:effectLst/>
                          <a:latin typeface="Work Sans" pitchFamily="2" charset="0"/>
                        </a:rPr>
                        <a:t>ch</a:t>
                      </a:r>
                    </a:p>
                  </a:txBody>
                  <a:tcPr marL="85800" marR="42900" marT="42900" marB="4290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latin typeface="Work Sans" pitchFamily="2" charset="0"/>
                        </a:rPr>
                        <a:t>Relative to the width of the "0" (zero)</a:t>
                      </a:r>
                    </a:p>
                  </a:txBody>
                  <a:tcPr marL="42900" marR="42900" marT="42900" marB="4290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416430204"/>
                  </a:ext>
                </a:extLst>
              </a:tr>
              <a:tr h="471901">
                <a:tc>
                  <a:txBody>
                    <a:bodyPr/>
                    <a:lstStyle/>
                    <a:p>
                      <a:pPr algn="l" fontAlgn="t"/>
                      <a:r>
                        <a:rPr lang="en-IN" sz="1800">
                          <a:effectLst/>
                          <a:latin typeface="Work Sans" pitchFamily="2" charset="0"/>
                        </a:rPr>
                        <a:t>rem</a:t>
                      </a:r>
                    </a:p>
                  </a:txBody>
                  <a:tcPr marL="85800" marR="42900" marT="42900" marB="4290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latin typeface="Work Sans" pitchFamily="2" charset="0"/>
                        </a:rPr>
                        <a:t>Relative to font-size of the root element</a:t>
                      </a:r>
                    </a:p>
                  </a:txBody>
                  <a:tcPr marL="42900" marR="42900" marT="42900" marB="4290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08091214"/>
                  </a:ext>
                </a:extLst>
              </a:tr>
              <a:tr h="471901">
                <a:tc>
                  <a:txBody>
                    <a:bodyPr/>
                    <a:lstStyle/>
                    <a:p>
                      <a:pPr algn="l" fontAlgn="t"/>
                      <a:r>
                        <a:rPr lang="en-IN" sz="1800">
                          <a:effectLst/>
                          <a:latin typeface="Work Sans" pitchFamily="2" charset="0"/>
                        </a:rPr>
                        <a:t>vw</a:t>
                      </a:r>
                    </a:p>
                  </a:txBody>
                  <a:tcPr marL="85800" marR="42900" marT="42900" marB="4290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latin typeface="Work Sans" pitchFamily="2" charset="0"/>
                        </a:rPr>
                        <a:t>Relative to 1% of the width of the viewport*</a:t>
                      </a:r>
                    </a:p>
                  </a:txBody>
                  <a:tcPr marL="42900" marR="42900" marT="42900" marB="4290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751440402"/>
                  </a:ext>
                </a:extLst>
              </a:tr>
              <a:tr h="471901">
                <a:tc>
                  <a:txBody>
                    <a:bodyPr/>
                    <a:lstStyle/>
                    <a:p>
                      <a:pPr algn="l" fontAlgn="t"/>
                      <a:r>
                        <a:rPr lang="en-IN" sz="1800">
                          <a:effectLst/>
                          <a:latin typeface="Work Sans" pitchFamily="2" charset="0"/>
                        </a:rPr>
                        <a:t>vh</a:t>
                      </a:r>
                    </a:p>
                  </a:txBody>
                  <a:tcPr marL="85800" marR="42900" marT="42900" marB="4290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latin typeface="Work Sans" pitchFamily="2" charset="0"/>
                        </a:rPr>
                        <a:t>Relative to 1% of the height of the viewport*</a:t>
                      </a:r>
                    </a:p>
                  </a:txBody>
                  <a:tcPr marL="42900" marR="42900" marT="42900" marB="4290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54957163"/>
                  </a:ext>
                </a:extLst>
              </a:tr>
              <a:tr h="471901">
                <a:tc>
                  <a:txBody>
                    <a:bodyPr/>
                    <a:lstStyle/>
                    <a:p>
                      <a:pPr algn="l" fontAlgn="t"/>
                      <a:r>
                        <a:rPr lang="en-IN" sz="1800">
                          <a:effectLst/>
                          <a:latin typeface="Work Sans" pitchFamily="2" charset="0"/>
                        </a:rPr>
                        <a:t>vmin</a:t>
                      </a:r>
                    </a:p>
                  </a:txBody>
                  <a:tcPr marL="85800" marR="42900" marT="42900" marB="4290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latin typeface="Work Sans" pitchFamily="2" charset="0"/>
                        </a:rPr>
                        <a:t>Relative to 1% of viewport's* smaller dimension</a:t>
                      </a:r>
                    </a:p>
                  </a:txBody>
                  <a:tcPr marL="42900" marR="42900" marT="42900" marB="4290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85170245"/>
                  </a:ext>
                </a:extLst>
              </a:tr>
              <a:tr h="471901">
                <a:tc>
                  <a:txBody>
                    <a:bodyPr/>
                    <a:lstStyle/>
                    <a:p>
                      <a:pPr algn="l" fontAlgn="t"/>
                      <a:r>
                        <a:rPr lang="en-IN" sz="1800">
                          <a:effectLst/>
                          <a:latin typeface="Work Sans" pitchFamily="2" charset="0"/>
                        </a:rPr>
                        <a:t>vmax</a:t>
                      </a:r>
                    </a:p>
                  </a:txBody>
                  <a:tcPr marL="85800" marR="42900" marT="42900" marB="4290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latin typeface="Work Sans" pitchFamily="2" charset="0"/>
                        </a:rPr>
                        <a:t>Relative to 1% of viewport's* larger dimension</a:t>
                      </a:r>
                    </a:p>
                  </a:txBody>
                  <a:tcPr marL="42900" marR="42900" marT="42900" marB="4290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42679074"/>
                  </a:ext>
                </a:extLst>
              </a:tr>
              <a:tr h="278851">
                <a:tc>
                  <a:txBody>
                    <a:bodyPr/>
                    <a:lstStyle/>
                    <a:p>
                      <a:pPr algn="l" fontAlgn="t"/>
                      <a:r>
                        <a:rPr lang="en-IN" sz="1800">
                          <a:effectLst/>
                          <a:latin typeface="Work Sans" pitchFamily="2" charset="0"/>
                        </a:rPr>
                        <a:t>%</a:t>
                      </a:r>
                    </a:p>
                  </a:txBody>
                  <a:tcPr marL="85800" marR="42900" marT="42900" marB="4290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800" dirty="0">
                          <a:effectLst/>
                          <a:latin typeface="Work Sans" pitchFamily="2" charset="0"/>
                        </a:rPr>
                        <a:t>Relative to the parent element</a:t>
                      </a:r>
                    </a:p>
                  </a:txBody>
                  <a:tcPr marL="42900" marR="42900" marT="42900" marB="4290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411601039"/>
                  </a:ext>
                </a:extLst>
              </a:tr>
            </a:tbl>
          </a:graphicData>
        </a:graphic>
      </p:graphicFrame>
    </p:spTree>
    <p:extLst>
      <p:ext uri="{BB962C8B-B14F-4D97-AF65-F5344CB8AC3E}">
        <p14:creationId xmlns:p14="http://schemas.microsoft.com/office/powerpoint/2010/main" val="2631118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CSS Text </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B62ED436-E34F-F5A7-03F6-F8E7BC76A08B}"/>
              </a:ext>
            </a:extLst>
          </p:cNvPr>
          <p:cNvGraphicFramePr>
            <a:graphicFrameLocks noGrp="1"/>
          </p:cNvGraphicFramePr>
          <p:nvPr>
            <p:extLst>
              <p:ext uri="{D42A27DB-BD31-4B8C-83A1-F6EECF244321}">
                <p14:modId xmlns:p14="http://schemas.microsoft.com/office/powerpoint/2010/main" val="1808836128"/>
              </p:ext>
            </p:extLst>
          </p:nvPr>
        </p:nvGraphicFramePr>
        <p:xfrm>
          <a:off x="277761" y="1600200"/>
          <a:ext cx="8790039" cy="3810000"/>
        </p:xfrm>
        <a:graphic>
          <a:graphicData uri="http://schemas.openxmlformats.org/drawingml/2006/table">
            <a:tbl>
              <a:tblPr/>
              <a:tblGrid>
                <a:gridCol w="1964450">
                  <a:extLst>
                    <a:ext uri="{9D8B030D-6E8A-4147-A177-3AD203B41FA5}">
                      <a16:colId xmlns:a16="http://schemas.microsoft.com/office/drawing/2014/main" val="2123599743"/>
                    </a:ext>
                  </a:extLst>
                </a:gridCol>
                <a:gridCol w="3895576">
                  <a:extLst>
                    <a:ext uri="{9D8B030D-6E8A-4147-A177-3AD203B41FA5}">
                      <a16:colId xmlns:a16="http://schemas.microsoft.com/office/drawing/2014/main" val="373229970"/>
                    </a:ext>
                  </a:extLst>
                </a:gridCol>
                <a:gridCol w="2930013">
                  <a:extLst>
                    <a:ext uri="{9D8B030D-6E8A-4147-A177-3AD203B41FA5}">
                      <a16:colId xmlns:a16="http://schemas.microsoft.com/office/drawing/2014/main" val="413918364"/>
                    </a:ext>
                  </a:extLst>
                </a:gridCol>
              </a:tblGrid>
              <a:tr h="0">
                <a:tc>
                  <a:txBody>
                    <a:bodyPr/>
                    <a:lstStyle/>
                    <a:p>
                      <a:r>
                        <a:rPr lang="en-IN">
                          <a:effectLst/>
                          <a:latin typeface="Work Sans" pitchFamily="2" charset="0"/>
                        </a:rPr>
                        <a:t>Property</a:t>
                      </a:r>
                    </a:p>
                  </a:txBody>
                  <a:tcPr marL="38100" marR="38100" marT="15240" marB="1524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IN">
                          <a:effectLst/>
                          <a:latin typeface="Work Sans" pitchFamily="2" charset="0"/>
                        </a:rPr>
                        <a:t>Description</a:t>
                      </a:r>
                    </a:p>
                  </a:txBody>
                  <a:tcPr marL="38100" marR="38100" marT="15240" marB="1524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IN">
                          <a:effectLst/>
                          <a:latin typeface="Work Sans" pitchFamily="2" charset="0"/>
                        </a:rPr>
                        <a:t>Values</a:t>
                      </a:r>
                    </a:p>
                  </a:txBody>
                  <a:tcPr marL="38100" marR="38100" marT="15240" marB="1524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5989518"/>
                  </a:ext>
                </a:extLst>
              </a:tr>
              <a:tr h="0">
                <a:tc>
                  <a:txBody>
                    <a:bodyPr/>
                    <a:lstStyle/>
                    <a:p>
                      <a:r>
                        <a:rPr lang="en-IN" b="1">
                          <a:solidFill>
                            <a:srgbClr val="008000"/>
                          </a:solidFill>
                          <a:effectLst/>
                          <a:latin typeface="Work Sans" pitchFamily="2" charset="0"/>
                        </a:rPr>
                        <a:t>color</a:t>
                      </a:r>
                    </a:p>
                  </a:txBody>
                  <a:tcPr marL="38100" marR="38100" marT="15240" marB="1524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US">
                          <a:effectLst/>
                          <a:latin typeface="Work Sans" pitchFamily="2" charset="0"/>
                        </a:rPr>
                        <a:t>Sets the color of a text</a:t>
                      </a:r>
                    </a:p>
                  </a:txBody>
                  <a:tcPr marL="38100" marR="38100" marT="15240" marB="1524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IN">
                          <a:effectLst/>
                          <a:latin typeface="Work Sans" pitchFamily="2" charset="0"/>
                        </a:rPr>
                        <a:t>RGB, hex, keyword</a:t>
                      </a:r>
                    </a:p>
                  </a:txBody>
                  <a:tcPr marL="38100" marR="38100" marT="15240" marB="1524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5573737"/>
                  </a:ext>
                </a:extLst>
              </a:tr>
              <a:tr h="0">
                <a:tc>
                  <a:txBody>
                    <a:bodyPr/>
                    <a:lstStyle/>
                    <a:p>
                      <a:r>
                        <a:rPr lang="en-IN" b="1">
                          <a:solidFill>
                            <a:srgbClr val="008000"/>
                          </a:solidFill>
                          <a:effectLst/>
                          <a:latin typeface="Work Sans" pitchFamily="2" charset="0"/>
                        </a:rPr>
                        <a:t>line-height</a:t>
                      </a:r>
                    </a:p>
                  </a:txBody>
                  <a:tcPr marL="38100" marR="38100" marT="15240" marB="1524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US">
                          <a:effectLst/>
                          <a:latin typeface="Work Sans" pitchFamily="2" charset="0"/>
                        </a:rPr>
                        <a:t>Sets the distance between lines</a:t>
                      </a:r>
                    </a:p>
                  </a:txBody>
                  <a:tcPr marL="38100" marR="38100" marT="15240" marB="1524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IN">
                          <a:effectLst/>
                          <a:latin typeface="Work Sans" pitchFamily="2" charset="0"/>
                        </a:rPr>
                        <a:t>normal, </a:t>
                      </a:r>
                      <a:r>
                        <a:rPr lang="en-IN" i="1">
                          <a:effectLst/>
                          <a:latin typeface="Work Sans" pitchFamily="2" charset="0"/>
                        </a:rPr>
                        <a:t>number, length, %</a:t>
                      </a:r>
                      <a:endParaRPr lang="en-IN">
                        <a:effectLst/>
                        <a:latin typeface="Work Sans" pitchFamily="2" charset="0"/>
                      </a:endParaRPr>
                    </a:p>
                  </a:txBody>
                  <a:tcPr marL="38100" marR="38100" marT="15240" marB="1524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3916727"/>
                  </a:ext>
                </a:extLst>
              </a:tr>
              <a:tr h="0">
                <a:tc>
                  <a:txBody>
                    <a:bodyPr/>
                    <a:lstStyle/>
                    <a:p>
                      <a:r>
                        <a:rPr lang="en-IN" b="1">
                          <a:solidFill>
                            <a:srgbClr val="008000"/>
                          </a:solidFill>
                          <a:effectLst/>
                          <a:latin typeface="Work Sans" pitchFamily="2" charset="0"/>
                        </a:rPr>
                        <a:t>letter-spacing</a:t>
                      </a:r>
                    </a:p>
                  </a:txBody>
                  <a:tcPr marL="38100" marR="38100" marT="15240" marB="1524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US">
                          <a:effectLst/>
                          <a:latin typeface="Work Sans" pitchFamily="2" charset="0"/>
                        </a:rPr>
                        <a:t>Increase or decrease the space between characters</a:t>
                      </a:r>
                    </a:p>
                  </a:txBody>
                  <a:tcPr marL="38100" marR="38100" marT="15240" marB="1524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IN">
                          <a:effectLst/>
                          <a:latin typeface="Work Sans" pitchFamily="2" charset="0"/>
                        </a:rPr>
                        <a:t>normal, </a:t>
                      </a:r>
                      <a:r>
                        <a:rPr lang="en-IN" i="1">
                          <a:effectLst/>
                          <a:latin typeface="Work Sans" pitchFamily="2" charset="0"/>
                        </a:rPr>
                        <a:t>length</a:t>
                      </a:r>
                      <a:endParaRPr lang="en-IN">
                        <a:effectLst/>
                        <a:latin typeface="Work Sans" pitchFamily="2" charset="0"/>
                      </a:endParaRPr>
                    </a:p>
                  </a:txBody>
                  <a:tcPr marL="38100" marR="38100" marT="15240" marB="1524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2279932"/>
                  </a:ext>
                </a:extLst>
              </a:tr>
              <a:tr h="0">
                <a:tc>
                  <a:txBody>
                    <a:bodyPr/>
                    <a:lstStyle/>
                    <a:p>
                      <a:r>
                        <a:rPr lang="en-IN" b="1">
                          <a:solidFill>
                            <a:srgbClr val="008000"/>
                          </a:solidFill>
                          <a:effectLst/>
                          <a:latin typeface="Work Sans" pitchFamily="2" charset="0"/>
                        </a:rPr>
                        <a:t>text-align</a:t>
                      </a:r>
                    </a:p>
                  </a:txBody>
                  <a:tcPr marL="38100" marR="38100" marT="15240" marB="1524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US">
                          <a:effectLst/>
                          <a:latin typeface="Work Sans" pitchFamily="2" charset="0"/>
                        </a:rPr>
                        <a:t>Aligns the text in an element</a:t>
                      </a:r>
                    </a:p>
                  </a:txBody>
                  <a:tcPr marL="38100" marR="38100" marT="15240" marB="1524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IN">
                          <a:effectLst/>
                          <a:latin typeface="Work Sans" pitchFamily="2" charset="0"/>
                        </a:rPr>
                        <a:t>left, right, center, justify</a:t>
                      </a:r>
                    </a:p>
                  </a:txBody>
                  <a:tcPr marL="38100" marR="38100" marT="15240" marB="1524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8981490"/>
                  </a:ext>
                </a:extLst>
              </a:tr>
              <a:tr h="0">
                <a:tc>
                  <a:txBody>
                    <a:bodyPr/>
                    <a:lstStyle/>
                    <a:p>
                      <a:r>
                        <a:rPr lang="en-IN" b="1">
                          <a:solidFill>
                            <a:srgbClr val="008000"/>
                          </a:solidFill>
                          <a:effectLst/>
                          <a:latin typeface="Work Sans" pitchFamily="2" charset="0"/>
                        </a:rPr>
                        <a:t>text-decoration</a:t>
                      </a:r>
                    </a:p>
                  </a:txBody>
                  <a:tcPr marL="38100" marR="38100" marT="15240" marB="1524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IN">
                          <a:effectLst/>
                          <a:latin typeface="Work Sans" pitchFamily="2" charset="0"/>
                        </a:rPr>
                        <a:t>Adds decoration to text</a:t>
                      </a:r>
                    </a:p>
                  </a:txBody>
                  <a:tcPr marL="38100" marR="38100" marT="15240" marB="1524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IN">
                          <a:effectLst/>
                          <a:latin typeface="Work Sans" pitchFamily="2" charset="0"/>
                        </a:rPr>
                        <a:t>none, underline, overline, line-through</a:t>
                      </a:r>
                    </a:p>
                  </a:txBody>
                  <a:tcPr marL="38100" marR="38100" marT="15240" marB="1524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657373"/>
                  </a:ext>
                </a:extLst>
              </a:tr>
              <a:tr h="0">
                <a:tc>
                  <a:txBody>
                    <a:bodyPr/>
                    <a:lstStyle/>
                    <a:p>
                      <a:r>
                        <a:rPr lang="en-IN" b="1">
                          <a:solidFill>
                            <a:srgbClr val="008000"/>
                          </a:solidFill>
                          <a:effectLst/>
                          <a:latin typeface="Work Sans" pitchFamily="2" charset="0"/>
                        </a:rPr>
                        <a:t>text-indent</a:t>
                      </a:r>
                    </a:p>
                  </a:txBody>
                  <a:tcPr marL="38100" marR="38100" marT="15240" marB="1524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US">
                          <a:effectLst/>
                          <a:latin typeface="Work Sans" pitchFamily="2" charset="0"/>
                        </a:rPr>
                        <a:t>Indents the first line of text in an element</a:t>
                      </a:r>
                    </a:p>
                  </a:txBody>
                  <a:tcPr marL="38100" marR="38100" marT="15240" marB="1524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IN" i="1">
                          <a:effectLst/>
                          <a:latin typeface="Work Sans" pitchFamily="2" charset="0"/>
                        </a:rPr>
                        <a:t>length, %</a:t>
                      </a:r>
                      <a:endParaRPr lang="en-IN">
                        <a:effectLst/>
                        <a:latin typeface="Work Sans" pitchFamily="2" charset="0"/>
                      </a:endParaRPr>
                    </a:p>
                  </a:txBody>
                  <a:tcPr marL="38100" marR="38100" marT="15240" marB="1524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1445336"/>
                  </a:ext>
                </a:extLst>
              </a:tr>
              <a:tr h="0">
                <a:tc>
                  <a:txBody>
                    <a:bodyPr/>
                    <a:lstStyle/>
                    <a:p>
                      <a:r>
                        <a:rPr lang="en-IN" b="1">
                          <a:solidFill>
                            <a:srgbClr val="008000"/>
                          </a:solidFill>
                          <a:effectLst/>
                          <a:latin typeface="Work Sans" pitchFamily="2" charset="0"/>
                        </a:rPr>
                        <a:t>text-transform</a:t>
                      </a:r>
                    </a:p>
                  </a:txBody>
                  <a:tcPr marL="38100" marR="38100" marT="15240" marB="1524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US" dirty="0">
                          <a:effectLst/>
                          <a:latin typeface="Work Sans" pitchFamily="2" charset="0"/>
                        </a:rPr>
                        <a:t>Controls the letters in an element</a:t>
                      </a:r>
                    </a:p>
                  </a:txBody>
                  <a:tcPr marL="38100" marR="38100" marT="15240" marB="1524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IN" dirty="0">
                          <a:effectLst/>
                          <a:latin typeface="Work Sans" pitchFamily="2" charset="0"/>
                        </a:rPr>
                        <a:t>none, capitalize, uppercase, lowercase</a:t>
                      </a:r>
                    </a:p>
                  </a:txBody>
                  <a:tcPr marL="38100" marR="38100" marT="15240" marB="1524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2252964"/>
                  </a:ext>
                </a:extLst>
              </a:tr>
            </a:tbl>
          </a:graphicData>
        </a:graphic>
      </p:graphicFrame>
    </p:spTree>
    <p:extLst>
      <p:ext uri="{BB962C8B-B14F-4D97-AF65-F5344CB8AC3E}">
        <p14:creationId xmlns:p14="http://schemas.microsoft.com/office/powerpoint/2010/main" val="1258177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CSS Properties : Background</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52400" y="1441456"/>
            <a:ext cx="9144000" cy="2308324"/>
          </a:xfrm>
          <a:prstGeom prst="rect">
            <a:avLst/>
          </a:prstGeom>
        </p:spPr>
        <p:txBody>
          <a:bodyPr wrap="square">
            <a:spAutoFit/>
          </a:bodyPr>
          <a:lstStyle/>
          <a:p>
            <a:r>
              <a:rPr lang="en-US" dirty="0">
                <a:latin typeface="Poppins SemiBold" panose="00000700000000000000" pitchFamily="2" charset="0"/>
                <a:cs typeface="Poppins SemiBold" panose="00000700000000000000" pitchFamily="2" charset="0"/>
              </a:rPr>
              <a:t>CSS background property is used to define the background effects on element. </a:t>
            </a:r>
          </a:p>
          <a:p>
            <a:endParaRPr lang="en-US" dirty="0">
              <a:latin typeface="Poppins SemiBold" panose="00000700000000000000" pitchFamily="2" charset="0"/>
              <a:cs typeface="Poppins SemiBold" panose="00000700000000000000" pitchFamily="2" charset="0"/>
            </a:endParaRPr>
          </a:p>
          <a:p>
            <a:r>
              <a:rPr lang="en-US" dirty="0">
                <a:latin typeface="Poppins SemiBold" panose="00000700000000000000" pitchFamily="2" charset="0"/>
                <a:cs typeface="Poppins SemiBold" panose="00000700000000000000" pitchFamily="2" charset="0"/>
              </a:rPr>
              <a:t>background-color</a:t>
            </a:r>
          </a:p>
          <a:p>
            <a:r>
              <a:rPr lang="en-US" dirty="0">
                <a:latin typeface="Poppins SemiBold" panose="00000700000000000000" pitchFamily="2" charset="0"/>
                <a:cs typeface="Poppins SemiBold" panose="00000700000000000000" pitchFamily="2" charset="0"/>
              </a:rPr>
              <a:t>background-image</a:t>
            </a:r>
          </a:p>
          <a:p>
            <a:r>
              <a:rPr lang="en-US" dirty="0">
                <a:latin typeface="Poppins SemiBold" panose="00000700000000000000" pitchFamily="2" charset="0"/>
                <a:cs typeface="Poppins SemiBold" panose="00000700000000000000" pitchFamily="2" charset="0"/>
              </a:rPr>
              <a:t>background-repeat			repeat-x , repeat-y, nor-repeat</a:t>
            </a:r>
          </a:p>
          <a:p>
            <a:r>
              <a:rPr lang="en-US" dirty="0">
                <a:latin typeface="Poppins SemiBold" panose="00000700000000000000" pitchFamily="2" charset="0"/>
                <a:cs typeface="Poppins SemiBold" panose="00000700000000000000" pitchFamily="2" charset="0"/>
              </a:rPr>
              <a:t>background-attachment		scroll / fixed</a:t>
            </a:r>
          </a:p>
          <a:p>
            <a:r>
              <a:rPr lang="en-US" dirty="0">
                <a:latin typeface="Poppins SemiBold" panose="00000700000000000000" pitchFamily="2" charset="0"/>
                <a:cs typeface="Poppins SemiBold" panose="00000700000000000000" pitchFamily="2" charset="0"/>
              </a:rPr>
              <a:t>background-position			starting position of image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191000"/>
            <a:ext cx="3958503"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1EE6B3CB-DC72-7F1F-4E54-F5B8252FD518}"/>
              </a:ext>
            </a:extLst>
          </p:cNvPr>
          <p:cNvSpPr txBox="1"/>
          <p:nvPr/>
        </p:nvSpPr>
        <p:spPr>
          <a:xfrm>
            <a:off x="4611329" y="4219467"/>
            <a:ext cx="4650658" cy="1477328"/>
          </a:xfrm>
          <a:prstGeom prst="rect">
            <a:avLst/>
          </a:prstGeom>
          <a:noFill/>
        </p:spPr>
        <p:txBody>
          <a:bodyPr wrap="square">
            <a:spAutoFit/>
          </a:bodyPr>
          <a:lstStyle/>
          <a:p>
            <a:r>
              <a:rPr lang="en-US" b="0" i="0" dirty="0">
                <a:solidFill>
                  <a:srgbClr val="A52A2A"/>
                </a:solidFill>
                <a:effectLst/>
                <a:latin typeface="Consolas" panose="020B0609020204030204" pitchFamily="49" charset="0"/>
              </a:rPr>
              <a:t>body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t>
            </a:r>
          </a:p>
          <a:p>
            <a:r>
              <a:rPr lang="en-US" dirty="0">
                <a:solidFill>
                  <a:srgbClr val="0000CD"/>
                </a:solidFill>
                <a:latin typeface="Consolas" panose="020B0609020204030204" pitchFamily="49" charset="0"/>
              </a:rPr>
              <a:t>	</a:t>
            </a:r>
            <a:r>
              <a:rPr lang="en-US" b="0" i="0" dirty="0">
                <a:solidFill>
                  <a:srgbClr val="0000CD"/>
                </a:solidFill>
                <a:effectLst/>
                <a:latin typeface="Consolas" panose="020B0609020204030204" pitchFamily="49" charset="0"/>
              </a:rPr>
              <a:t>#ffffff </a:t>
            </a:r>
            <a:r>
              <a:rPr lang="en-US" b="0" i="0" dirty="0" err="1">
                <a:solidFill>
                  <a:srgbClr val="0000CD"/>
                </a:solidFill>
                <a:effectLst/>
                <a:latin typeface="Consolas" panose="020B0609020204030204" pitchFamily="49" charset="0"/>
              </a:rPr>
              <a:t>url</a:t>
            </a:r>
            <a:r>
              <a:rPr lang="en-US" b="0" i="0" dirty="0">
                <a:solidFill>
                  <a:srgbClr val="0000CD"/>
                </a:solidFill>
                <a:effectLst/>
                <a:latin typeface="Consolas" panose="020B0609020204030204" pitchFamily="49" charset="0"/>
              </a:rPr>
              <a:t>("img_tree.png") 	no-repeat right top</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2966833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CSS Properties : CSS Border</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8229600" cy="3693319"/>
          </a:xfrm>
          <a:prstGeom prst="rect">
            <a:avLst/>
          </a:prstGeom>
        </p:spPr>
        <p:txBody>
          <a:bodyPr wrap="square">
            <a:spAutoFit/>
          </a:bodyPr>
          <a:lstStyle/>
          <a:p>
            <a:r>
              <a:rPr lang="en-US" b="1" dirty="0">
                <a:latin typeface="Poppins SemiBold" panose="00000700000000000000" pitchFamily="2" charset="0"/>
                <a:cs typeface="Poppins SemiBold" panose="00000700000000000000" pitchFamily="2" charset="0"/>
              </a:rPr>
              <a:t>The CSS border is a shorthand property used to set the border on an element.</a:t>
            </a:r>
          </a:p>
          <a:p>
            <a:endParaRPr lang="en-US" b="1" dirty="0">
              <a:latin typeface="Poppins SemiBold" panose="00000700000000000000" pitchFamily="2" charset="0"/>
              <a:cs typeface="Poppins SemiBold" panose="00000700000000000000" pitchFamily="2" charset="0"/>
            </a:endParaRPr>
          </a:p>
          <a:p>
            <a:r>
              <a:rPr lang="en-US" b="1" dirty="0">
                <a:latin typeface="Poppins SemiBold" panose="00000700000000000000" pitchFamily="2" charset="0"/>
                <a:cs typeface="Poppins SemiBold" panose="00000700000000000000" pitchFamily="2" charset="0"/>
              </a:rPr>
              <a:t>The </a:t>
            </a:r>
            <a:r>
              <a:rPr lang="en-US" b="1" dirty="0">
                <a:latin typeface="Poppins SemiBold" panose="00000700000000000000" pitchFamily="2" charset="0"/>
                <a:cs typeface="Poppins SemiBold" panose="00000700000000000000" pitchFamily="2" charset="0"/>
                <a:hlinkClick r:id="rId3"/>
              </a:rPr>
              <a:t>CSS</a:t>
            </a:r>
            <a:r>
              <a:rPr lang="en-US" b="1" dirty="0">
                <a:latin typeface="Poppins SemiBold" panose="00000700000000000000" pitchFamily="2" charset="0"/>
                <a:cs typeface="Poppins SemiBold" panose="00000700000000000000" pitchFamily="2" charset="0"/>
              </a:rPr>
              <a:t> border properties are use to specify the style, color and size of the  border of an element. </a:t>
            </a:r>
          </a:p>
          <a:p>
            <a:endParaRPr lang="en-US" b="1" dirty="0">
              <a:latin typeface="Poppins SemiBold" panose="00000700000000000000" pitchFamily="2" charset="0"/>
              <a:cs typeface="Poppins SemiBold" panose="00000700000000000000" pitchFamily="2" charset="0"/>
            </a:endParaRPr>
          </a:p>
          <a:p>
            <a:endParaRPr lang="en-US" b="1" dirty="0">
              <a:latin typeface="Poppins SemiBold" panose="00000700000000000000" pitchFamily="2" charset="0"/>
              <a:cs typeface="Poppins SemiBold" panose="00000700000000000000" pitchFamily="2" charset="0"/>
            </a:endParaRPr>
          </a:p>
          <a:p>
            <a:r>
              <a:rPr lang="en-US" b="1" dirty="0">
                <a:latin typeface="Poppins SemiBold" panose="00000700000000000000" pitchFamily="2" charset="0"/>
                <a:cs typeface="Poppins SemiBold" panose="00000700000000000000" pitchFamily="2" charset="0"/>
              </a:rPr>
              <a:t>The CSS border properties are given below</a:t>
            </a:r>
          </a:p>
          <a:p>
            <a:endParaRPr lang="en-US" b="1" dirty="0">
              <a:latin typeface="Poppins SemiBold" panose="00000700000000000000" pitchFamily="2" charset="0"/>
              <a:cs typeface="Poppins SemiBold" panose="00000700000000000000" pitchFamily="2" charset="0"/>
            </a:endParaRPr>
          </a:p>
          <a:p>
            <a:r>
              <a:rPr lang="en-US" b="1" dirty="0">
                <a:solidFill>
                  <a:srgbClr val="00B0F0"/>
                </a:solidFill>
                <a:latin typeface="Poppins SemiBold" panose="00000700000000000000" pitchFamily="2" charset="0"/>
                <a:cs typeface="Poppins SemiBold" panose="00000700000000000000" pitchFamily="2" charset="0"/>
              </a:rPr>
              <a:t>border-style</a:t>
            </a:r>
          </a:p>
          <a:p>
            <a:r>
              <a:rPr lang="en-US" b="1" dirty="0">
                <a:solidFill>
                  <a:srgbClr val="00B0F0"/>
                </a:solidFill>
                <a:latin typeface="Poppins SemiBold" panose="00000700000000000000" pitchFamily="2" charset="0"/>
                <a:cs typeface="Poppins SemiBold" panose="00000700000000000000" pitchFamily="2" charset="0"/>
              </a:rPr>
              <a:t>border-color</a:t>
            </a:r>
          </a:p>
          <a:p>
            <a:r>
              <a:rPr lang="en-US" b="1" dirty="0">
                <a:solidFill>
                  <a:srgbClr val="00B0F0"/>
                </a:solidFill>
                <a:latin typeface="Poppins SemiBold" panose="00000700000000000000" pitchFamily="2" charset="0"/>
                <a:cs typeface="Poppins SemiBold" panose="00000700000000000000" pitchFamily="2" charset="0"/>
              </a:rPr>
              <a:t>border-width</a:t>
            </a:r>
          </a:p>
          <a:p>
            <a:r>
              <a:rPr lang="en-US" b="1" dirty="0">
                <a:solidFill>
                  <a:srgbClr val="00B0F0"/>
                </a:solidFill>
                <a:latin typeface="Poppins SemiBold" panose="00000700000000000000" pitchFamily="2" charset="0"/>
                <a:cs typeface="Poppins SemiBold" panose="00000700000000000000" pitchFamily="2" charset="0"/>
              </a:rPr>
              <a:t>border-radius</a:t>
            </a:r>
          </a:p>
        </p:txBody>
      </p:sp>
    </p:spTree>
    <p:extLst>
      <p:ext uri="{BB962C8B-B14F-4D97-AF65-F5344CB8AC3E}">
        <p14:creationId xmlns:p14="http://schemas.microsoft.com/office/powerpoint/2010/main" val="4113473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CSS Border - style</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567" y="1295400"/>
            <a:ext cx="7862271" cy="4706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5834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CSS Border – width &amp; color</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47800"/>
            <a:ext cx="22860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162" y="1600200"/>
            <a:ext cx="2550987"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0635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CSS Box Model</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595562"/>
            <a:ext cx="3375963" cy="1971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447800"/>
            <a:ext cx="42672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6089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CSS height and width</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C95BC7C-7CD8-78E0-A496-A0AE88EDEFAA}"/>
              </a:ext>
            </a:extLst>
          </p:cNvPr>
          <p:cNvSpPr txBox="1"/>
          <p:nvPr/>
        </p:nvSpPr>
        <p:spPr>
          <a:xfrm>
            <a:off x="228600" y="1355375"/>
            <a:ext cx="8686800" cy="4524315"/>
          </a:xfrm>
          <a:prstGeom prst="rect">
            <a:avLst/>
          </a:prstGeom>
          <a:noFill/>
        </p:spPr>
        <p:txBody>
          <a:bodyPr wrap="square">
            <a:spAutoFit/>
          </a:bodyPr>
          <a:lstStyle/>
          <a:p>
            <a:r>
              <a:rPr lang="en-US" b="1" dirty="0">
                <a:solidFill>
                  <a:srgbClr val="002060"/>
                </a:solidFill>
                <a:latin typeface="Poppins" panose="00000500000000000000" pitchFamily="2" charset="0"/>
                <a:cs typeface="Poppins" panose="00000500000000000000" pitchFamily="2" charset="0"/>
              </a:rPr>
              <a:t>CSS Setting height and width</a:t>
            </a:r>
          </a:p>
          <a:p>
            <a:endParaRPr lang="en-US"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The height and width properties are used to set the height and width of an element.</a:t>
            </a:r>
          </a:p>
          <a:p>
            <a:endParaRPr lang="en-US"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The height and width properties do not include padding, borders, or margins. It sets the height/width of the area inside the padding, border, and margin of the element.</a:t>
            </a:r>
          </a:p>
          <a:p>
            <a:endParaRPr lang="en-US" dirty="0">
              <a:latin typeface="Poppins" panose="00000500000000000000" pitchFamily="2" charset="0"/>
              <a:cs typeface="Poppins" panose="00000500000000000000" pitchFamily="2" charset="0"/>
            </a:endParaRPr>
          </a:p>
          <a:p>
            <a:r>
              <a:rPr lang="en-US" b="1" dirty="0">
                <a:solidFill>
                  <a:srgbClr val="002060"/>
                </a:solidFill>
                <a:latin typeface="Poppins" panose="00000500000000000000" pitchFamily="2" charset="0"/>
                <a:cs typeface="Poppins" panose="00000500000000000000" pitchFamily="2" charset="0"/>
              </a:rPr>
              <a:t>CSS height and width Values</a:t>
            </a:r>
          </a:p>
          <a:p>
            <a:endParaRPr lang="en-US"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	</a:t>
            </a:r>
            <a:r>
              <a:rPr lang="en-US" dirty="0">
                <a:solidFill>
                  <a:schemeClr val="accent2">
                    <a:lumMod val="50000"/>
                  </a:schemeClr>
                </a:solidFill>
                <a:latin typeface="Poppins" panose="00000500000000000000" pitchFamily="2" charset="0"/>
                <a:cs typeface="Poppins" panose="00000500000000000000" pitchFamily="2" charset="0"/>
              </a:rPr>
              <a:t>auto - This is default. The browser calculates the height and width</a:t>
            </a:r>
          </a:p>
          <a:p>
            <a:r>
              <a:rPr lang="en-US" dirty="0">
                <a:solidFill>
                  <a:schemeClr val="accent2">
                    <a:lumMod val="50000"/>
                  </a:schemeClr>
                </a:solidFill>
                <a:latin typeface="Poppins" panose="00000500000000000000" pitchFamily="2" charset="0"/>
                <a:cs typeface="Poppins" panose="00000500000000000000" pitchFamily="2" charset="0"/>
              </a:rPr>
              <a:t>	length - Defines the height/width in </a:t>
            </a:r>
            <a:r>
              <a:rPr lang="en-US" dirty="0" err="1">
                <a:solidFill>
                  <a:schemeClr val="accent2">
                    <a:lumMod val="50000"/>
                  </a:schemeClr>
                </a:solidFill>
                <a:latin typeface="Poppins" panose="00000500000000000000" pitchFamily="2" charset="0"/>
                <a:cs typeface="Poppins" panose="00000500000000000000" pitchFamily="2" charset="0"/>
              </a:rPr>
              <a:t>px</a:t>
            </a:r>
            <a:r>
              <a:rPr lang="en-US" dirty="0">
                <a:solidFill>
                  <a:schemeClr val="accent2">
                    <a:lumMod val="50000"/>
                  </a:schemeClr>
                </a:solidFill>
                <a:latin typeface="Poppins" panose="00000500000000000000" pitchFamily="2" charset="0"/>
                <a:cs typeface="Poppins" panose="00000500000000000000" pitchFamily="2" charset="0"/>
              </a:rPr>
              <a:t>, cm, etc.</a:t>
            </a:r>
          </a:p>
          <a:p>
            <a:r>
              <a:rPr lang="en-US" dirty="0">
                <a:solidFill>
                  <a:schemeClr val="accent2">
                    <a:lumMod val="50000"/>
                  </a:schemeClr>
                </a:solidFill>
                <a:latin typeface="Poppins" panose="00000500000000000000" pitchFamily="2" charset="0"/>
                <a:cs typeface="Poppins" panose="00000500000000000000" pitchFamily="2" charset="0"/>
              </a:rPr>
              <a:t>	% - Defines the height/width in percent of the containing block</a:t>
            </a:r>
          </a:p>
          <a:p>
            <a:r>
              <a:rPr lang="en-US" dirty="0">
                <a:solidFill>
                  <a:schemeClr val="accent2">
                    <a:lumMod val="50000"/>
                  </a:schemeClr>
                </a:solidFill>
                <a:latin typeface="Poppins" panose="00000500000000000000" pitchFamily="2" charset="0"/>
                <a:cs typeface="Poppins" panose="00000500000000000000" pitchFamily="2" charset="0"/>
              </a:rPr>
              <a:t>	initial - Sets the height/width to its default value</a:t>
            </a:r>
          </a:p>
          <a:p>
            <a:r>
              <a:rPr lang="en-US" dirty="0">
                <a:solidFill>
                  <a:schemeClr val="accent2">
                    <a:lumMod val="50000"/>
                  </a:schemeClr>
                </a:solidFill>
                <a:latin typeface="Poppins" panose="00000500000000000000" pitchFamily="2" charset="0"/>
                <a:cs typeface="Poppins" panose="00000500000000000000" pitchFamily="2" charset="0"/>
              </a:rPr>
              <a:t>	inherit - The height/width will be inherited from its parent value</a:t>
            </a:r>
            <a:endParaRPr lang="en-IN" dirty="0">
              <a:solidFill>
                <a:schemeClr val="accent2">
                  <a:lumMod val="50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565254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CSS height and width</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95400"/>
            <a:ext cx="3446013" cy="1415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295400"/>
            <a:ext cx="3295650" cy="1475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6200" y="3064661"/>
            <a:ext cx="8991600" cy="1477328"/>
          </a:xfrm>
          <a:prstGeom prst="rect">
            <a:avLst/>
          </a:prstGeom>
        </p:spPr>
        <p:txBody>
          <a:bodyPr wrap="square">
            <a:spAutoFit/>
          </a:bodyPr>
          <a:lstStyle/>
          <a:p>
            <a:r>
              <a:rPr lang="en-US" dirty="0">
                <a:latin typeface="Poppins" panose="00000500000000000000" pitchFamily="2" charset="0"/>
                <a:cs typeface="Poppins" panose="00000500000000000000" pitchFamily="2" charset="0"/>
              </a:rPr>
              <a:t>The max-width property is used to set the maximum width of an element.</a:t>
            </a:r>
          </a:p>
          <a:p>
            <a:endParaRPr lang="en-US"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The max-width can be specified in length values, like </a:t>
            </a:r>
            <a:r>
              <a:rPr lang="en-US" dirty="0" err="1">
                <a:latin typeface="Poppins" panose="00000500000000000000" pitchFamily="2" charset="0"/>
                <a:cs typeface="Poppins" panose="00000500000000000000" pitchFamily="2" charset="0"/>
              </a:rPr>
              <a:t>px</a:t>
            </a:r>
            <a:r>
              <a:rPr lang="en-US" dirty="0">
                <a:latin typeface="Poppins" panose="00000500000000000000" pitchFamily="2" charset="0"/>
                <a:cs typeface="Poppins" panose="00000500000000000000" pitchFamily="2" charset="0"/>
              </a:rPr>
              <a:t>, cm, etc., or in percent (%) of the containing block, or set to none (this is default. Means that there is no maximum width).</a:t>
            </a:r>
          </a:p>
        </p:txBody>
      </p:sp>
      <p:sp>
        <p:nvSpPr>
          <p:cNvPr id="7" name="TextBox 6">
            <a:extLst>
              <a:ext uri="{FF2B5EF4-FFF2-40B4-BE49-F238E27FC236}">
                <a16:creationId xmlns:a16="http://schemas.microsoft.com/office/drawing/2014/main" id="{406AB749-5F11-A7F6-F69D-7D0F3C80CF75}"/>
              </a:ext>
            </a:extLst>
          </p:cNvPr>
          <p:cNvSpPr txBox="1"/>
          <p:nvPr/>
        </p:nvSpPr>
        <p:spPr>
          <a:xfrm>
            <a:off x="2514600" y="4708795"/>
            <a:ext cx="4572000" cy="1477328"/>
          </a:xfrm>
          <a:prstGeom prst="rect">
            <a:avLst/>
          </a:prstGeom>
          <a:noFill/>
        </p:spPr>
        <p:txBody>
          <a:bodyPr wrap="square">
            <a:spAutoFit/>
          </a:bodyPr>
          <a:lstStyle/>
          <a:p>
            <a:r>
              <a:rPr lang="en-US" b="0" i="0" dirty="0">
                <a:solidFill>
                  <a:srgbClr val="A52A2A"/>
                </a:solidFill>
                <a:effectLst/>
                <a:latin typeface="Consolas" panose="020B0609020204030204" pitchFamily="49" charset="0"/>
              </a:rPr>
              <a:t>div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max-width</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500px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height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100px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powderblue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3041260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CSS width and max-width</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3F1594D-7B94-0E16-6E30-49EDF3EE16AD}"/>
              </a:ext>
            </a:extLst>
          </p:cNvPr>
          <p:cNvSpPr txBox="1"/>
          <p:nvPr/>
        </p:nvSpPr>
        <p:spPr>
          <a:xfrm>
            <a:off x="2286000" y="1861798"/>
            <a:ext cx="4572000" cy="3139321"/>
          </a:xfrm>
          <a:prstGeom prst="rect">
            <a:avLst/>
          </a:prstGeom>
          <a:noFill/>
        </p:spPr>
        <p:txBody>
          <a:bodyPr wrap="square">
            <a:spAutoFit/>
          </a:bodyPr>
          <a:lstStyle/>
          <a:p>
            <a:r>
              <a:rPr lang="en-IN" b="0" i="0" dirty="0">
                <a:solidFill>
                  <a:srgbClr val="A52A2A"/>
                </a:solidFill>
                <a:effectLst/>
                <a:latin typeface="Consolas" panose="020B0609020204030204" pitchFamily="49" charset="0"/>
              </a:rPr>
              <a:t>div.ex1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width</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500px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margin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auto</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3px solid #73AD21</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A52A2A"/>
                </a:solidFill>
                <a:effectLst/>
                <a:latin typeface="Consolas" panose="020B0609020204030204" pitchFamily="49" charset="0"/>
              </a:rPr>
              <a:t>div.ex2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max-width</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500px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margin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auto</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3px solid #73AD21</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284725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a:solidFill>
                  <a:srgbClr val="CC0000"/>
                </a:solidFill>
                <a:latin typeface="+mn-lt"/>
                <a:ea typeface="+mn-ea"/>
                <a:cs typeface="+mn-cs"/>
              </a:rPr>
              <a:t>CSS Syntax</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86000"/>
            <a:ext cx="7583475" cy="203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0330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CSS Paddings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97988"/>
            <a:ext cx="2745951" cy="1662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876800"/>
            <a:ext cx="333274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9206" y="4800738"/>
            <a:ext cx="18923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6798" y="2316715"/>
            <a:ext cx="2745951" cy="2224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B3D8758E-9D77-2998-4134-6C6D761D4426}"/>
              </a:ext>
            </a:extLst>
          </p:cNvPr>
          <p:cNvSpPr txBox="1"/>
          <p:nvPr/>
        </p:nvSpPr>
        <p:spPr>
          <a:xfrm>
            <a:off x="304800" y="1447800"/>
            <a:ext cx="8534400" cy="646331"/>
          </a:xfrm>
          <a:prstGeom prst="rect">
            <a:avLst/>
          </a:prstGeom>
          <a:noFill/>
        </p:spPr>
        <p:txBody>
          <a:bodyPr wrap="square">
            <a:spAutoFit/>
          </a:bodyPr>
          <a:lstStyle/>
          <a:p>
            <a:r>
              <a:rPr lang="en-US" dirty="0">
                <a:latin typeface="Poppins" panose="00000500000000000000" pitchFamily="2" charset="0"/>
                <a:cs typeface="Poppins" panose="00000500000000000000" pitchFamily="2" charset="0"/>
              </a:rPr>
              <a:t>The CSS padding properties are used to generate space around an element's content, inside of any defined borders.</a:t>
            </a:r>
            <a:endParaRPr lang="en-IN"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663043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CSS Paddings and Width</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ABA97DA-072A-7796-FD34-D64F4676F59E}"/>
              </a:ext>
            </a:extLst>
          </p:cNvPr>
          <p:cNvSpPr txBox="1"/>
          <p:nvPr/>
        </p:nvSpPr>
        <p:spPr>
          <a:xfrm>
            <a:off x="213852" y="1371600"/>
            <a:ext cx="8541774" cy="4801314"/>
          </a:xfrm>
          <a:prstGeom prst="rect">
            <a:avLst/>
          </a:prstGeom>
          <a:noFill/>
        </p:spPr>
        <p:txBody>
          <a:bodyPr wrap="square">
            <a:spAutoFit/>
          </a:bodyPr>
          <a:lstStyle/>
          <a:p>
            <a:r>
              <a:rPr lang="en-US" sz="1400" dirty="0">
                <a:latin typeface="Poppins" panose="00000500000000000000" pitchFamily="2" charset="0"/>
                <a:cs typeface="Poppins" panose="00000500000000000000" pitchFamily="2" charset="0"/>
              </a:rPr>
              <a:t>The CSS width property specifies the width of the element's content area. The content area is the portion inside the padding, border, and margin of an element (the box model).</a:t>
            </a:r>
          </a:p>
          <a:p>
            <a:endParaRPr lang="en-US" sz="1200" dirty="0">
              <a:latin typeface="Poppins" panose="00000500000000000000" pitchFamily="2" charset="0"/>
              <a:cs typeface="Poppins" panose="00000500000000000000" pitchFamily="2" charset="0"/>
            </a:endParaRPr>
          </a:p>
          <a:p>
            <a:r>
              <a:rPr lang="en-US" sz="1400" dirty="0">
                <a:latin typeface="Poppins" panose="00000500000000000000" pitchFamily="2" charset="0"/>
                <a:cs typeface="Poppins" panose="00000500000000000000" pitchFamily="2" charset="0"/>
              </a:rPr>
              <a:t>So, if an element has a specified width, the padding added to that element will be added to the total width of the element. This is often an undesirable result.</a:t>
            </a:r>
          </a:p>
          <a:p>
            <a:endParaRPr lang="en-US" sz="1400" dirty="0">
              <a:latin typeface="Poppins" panose="00000500000000000000" pitchFamily="2" charset="0"/>
              <a:cs typeface="Poppins" panose="00000500000000000000" pitchFamily="2" charset="0"/>
            </a:endParaRPr>
          </a:p>
          <a:p>
            <a:r>
              <a:rPr lang="en-US" sz="1400" dirty="0">
                <a:latin typeface="Poppins" panose="00000500000000000000" pitchFamily="2" charset="0"/>
                <a:cs typeface="Poppins" panose="00000500000000000000" pitchFamily="2" charset="0"/>
              </a:rPr>
              <a:t>Example</a:t>
            </a:r>
          </a:p>
          <a:p>
            <a:r>
              <a:rPr lang="en-US" sz="1400" dirty="0">
                <a:latin typeface="Poppins" panose="00000500000000000000" pitchFamily="2" charset="0"/>
                <a:cs typeface="Poppins" panose="00000500000000000000" pitchFamily="2" charset="0"/>
              </a:rPr>
              <a:t>Here, the &lt;div&gt; element is given a width of 300px. However, the actual width of the &lt;div&gt; element will be 350px (300px + 25px of left padding + 25px of right padding):</a:t>
            </a:r>
          </a:p>
          <a:p>
            <a:endParaRPr lang="en-IN" sz="1400" b="0" i="0" dirty="0">
              <a:solidFill>
                <a:srgbClr val="A52A2A"/>
              </a:solidFill>
              <a:effectLst/>
              <a:latin typeface="Consolas" panose="020B0609020204030204" pitchFamily="49" charset="0"/>
            </a:endParaRPr>
          </a:p>
          <a:p>
            <a:r>
              <a:rPr lang="en-IN" sz="1400" b="0" i="0" dirty="0">
                <a:solidFill>
                  <a:srgbClr val="A52A2A"/>
                </a:solidFill>
                <a:effectLst/>
                <a:latin typeface="Consolas" panose="020B0609020204030204" pitchFamily="49" charset="0"/>
              </a:rPr>
              <a:t>div </a:t>
            </a:r>
            <a:r>
              <a:rPr lang="en-IN" sz="1400" b="0" i="0" dirty="0">
                <a:solidFill>
                  <a:srgbClr val="000000"/>
                </a:solidFill>
                <a:effectLst/>
                <a:latin typeface="Consolas" panose="020B0609020204030204" pitchFamily="49" charset="0"/>
              </a:rPr>
              <a:t>{</a:t>
            </a:r>
            <a:br>
              <a:rPr lang="en-IN" sz="1400" b="0" i="0" dirty="0">
                <a:solidFill>
                  <a:srgbClr val="FF0000"/>
                </a:solidFill>
                <a:effectLst/>
                <a:latin typeface="Consolas" panose="020B0609020204030204" pitchFamily="49" charset="0"/>
              </a:rPr>
            </a:br>
            <a:r>
              <a:rPr lang="en-IN" sz="1400" b="0" i="0" dirty="0">
                <a:solidFill>
                  <a:srgbClr val="FF0000"/>
                </a:solidFill>
                <a:effectLst/>
                <a:latin typeface="Consolas" panose="020B0609020204030204" pitchFamily="49" charset="0"/>
              </a:rPr>
              <a:t>  width</a:t>
            </a:r>
            <a:r>
              <a:rPr lang="en-IN" sz="1400" b="0" i="0" dirty="0">
                <a:solidFill>
                  <a:srgbClr val="000000"/>
                </a:solidFill>
                <a:effectLst/>
                <a:latin typeface="Consolas" panose="020B0609020204030204" pitchFamily="49" charset="0"/>
              </a:rPr>
              <a:t>:</a:t>
            </a:r>
            <a:r>
              <a:rPr lang="en-IN" sz="1400" b="0" i="0" dirty="0">
                <a:solidFill>
                  <a:srgbClr val="0000CD"/>
                </a:solidFill>
                <a:effectLst/>
                <a:latin typeface="Consolas" panose="020B0609020204030204" pitchFamily="49" charset="0"/>
              </a:rPr>
              <a:t> 300px</a:t>
            </a:r>
            <a:r>
              <a:rPr lang="en-IN" sz="1400" b="0" i="0" dirty="0">
                <a:solidFill>
                  <a:srgbClr val="000000"/>
                </a:solidFill>
                <a:effectLst/>
                <a:latin typeface="Consolas" panose="020B0609020204030204" pitchFamily="49" charset="0"/>
              </a:rPr>
              <a:t>;</a:t>
            </a:r>
            <a:br>
              <a:rPr lang="en-IN" sz="1400" b="0" i="0" dirty="0">
                <a:solidFill>
                  <a:srgbClr val="FF0000"/>
                </a:solidFill>
                <a:effectLst/>
                <a:latin typeface="Consolas" panose="020B0609020204030204" pitchFamily="49" charset="0"/>
              </a:rPr>
            </a:br>
            <a:r>
              <a:rPr lang="en-IN" sz="1400" b="0" i="0" dirty="0">
                <a:solidFill>
                  <a:srgbClr val="FF0000"/>
                </a:solidFill>
                <a:effectLst/>
                <a:latin typeface="Consolas" panose="020B0609020204030204" pitchFamily="49" charset="0"/>
              </a:rPr>
              <a:t>  padding</a:t>
            </a:r>
            <a:r>
              <a:rPr lang="en-IN" sz="1400" b="0" i="0" dirty="0">
                <a:solidFill>
                  <a:srgbClr val="000000"/>
                </a:solidFill>
                <a:effectLst/>
                <a:latin typeface="Consolas" panose="020B0609020204030204" pitchFamily="49" charset="0"/>
              </a:rPr>
              <a:t>:</a:t>
            </a:r>
            <a:r>
              <a:rPr lang="en-IN" sz="1400" b="0" i="0" dirty="0">
                <a:solidFill>
                  <a:srgbClr val="0000CD"/>
                </a:solidFill>
                <a:effectLst/>
                <a:latin typeface="Consolas" panose="020B0609020204030204" pitchFamily="49" charset="0"/>
              </a:rPr>
              <a:t> 25px</a:t>
            </a:r>
            <a:r>
              <a:rPr lang="en-IN" sz="1400" b="0" i="0" dirty="0">
                <a:solidFill>
                  <a:srgbClr val="000000"/>
                </a:solidFill>
                <a:effectLst/>
                <a:latin typeface="Consolas" panose="020B0609020204030204" pitchFamily="49" charset="0"/>
              </a:rPr>
              <a:t>;</a:t>
            </a:r>
            <a:br>
              <a:rPr lang="en-IN" sz="1400" b="0" i="0" dirty="0">
                <a:solidFill>
                  <a:srgbClr val="FF0000"/>
                </a:solidFill>
                <a:effectLst/>
                <a:latin typeface="Consolas" panose="020B0609020204030204" pitchFamily="49" charset="0"/>
              </a:rPr>
            </a:br>
            <a:r>
              <a:rPr lang="en-IN" sz="1400" b="0" i="0" dirty="0">
                <a:solidFill>
                  <a:srgbClr val="000000"/>
                </a:solidFill>
                <a:effectLst/>
                <a:latin typeface="Consolas" panose="020B0609020204030204" pitchFamily="49" charset="0"/>
              </a:rPr>
              <a:t>}</a:t>
            </a:r>
          </a:p>
          <a:p>
            <a:endParaRPr lang="en-IN" sz="1400" dirty="0">
              <a:solidFill>
                <a:srgbClr val="000000"/>
              </a:solidFill>
              <a:latin typeface="Consolas" panose="020B0609020204030204" pitchFamily="49" charset="0"/>
              <a:cs typeface="Poppins" panose="00000500000000000000" pitchFamily="2" charset="0"/>
            </a:endParaRPr>
          </a:p>
          <a:p>
            <a:r>
              <a:rPr lang="en-US" sz="1400" b="0" i="0" dirty="0">
                <a:solidFill>
                  <a:srgbClr val="000000"/>
                </a:solidFill>
                <a:effectLst/>
                <a:latin typeface="Verdana" panose="020B0604030504040204" pitchFamily="34" charset="0"/>
              </a:rPr>
              <a:t>Use the box-sizing property to keep the width at 300px, no matter the amount of padding:</a:t>
            </a:r>
            <a:endParaRPr lang="en-IN" sz="1400" b="0" i="0" dirty="0">
              <a:solidFill>
                <a:srgbClr val="000000"/>
              </a:solidFill>
              <a:effectLst/>
              <a:latin typeface="Consolas" panose="020B0609020204030204" pitchFamily="49" charset="0"/>
              <a:cs typeface="Poppins" panose="00000500000000000000" pitchFamily="2" charset="0"/>
            </a:endParaRPr>
          </a:p>
          <a:p>
            <a:endParaRPr lang="en-IN" sz="1400" dirty="0">
              <a:solidFill>
                <a:srgbClr val="000000"/>
              </a:solidFill>
              <a:latin typeface="Consolas" panose="020B0609020204030204" pitchFamily="49" charset="0"/>
              <a:cs typeface="Poppins" panose="00000500000000000000" pitchFamily="2" charset="0"/>
            </a:endParaRPr>
          </a:p>
          <a:p>
            <a:r>
              <a:rPr lang="en-IN" sz="1400" b="0" i="0" dirty="0">
                <a:solidFill>
                  <a:srgbClr val="A52A2A"/>
                </a:solidFill>
                <a:effectLst/>
                <a:latin typeface="Consolas" panose="020B0609020204030204" pitchFamily="49" charset="0"/>
              </a:rPr>
              <a:t>div </a:t>
            </a:r>
            <a:r>
              <a:rPr lang="en-IN" sz="1400" b="0" i="0" dirty="0">
                <a:solidFill>
                  <a:srgbClr val="000000"/>
                </a:solidFill>
                <a:effectLst/>
                <a:latin typeface="Consolas" panose="020B0609020204030204" pitchFamily="49" charset="0"/>
              </a:rPr>
              <a:t>{</a:t>
            </a:r>
            <a:br>
              <a:rPr lang="en-IN" sz="1400" b="0" i="0" dirty="0">
                <a:solidFill>
                  <a:srgbClr val="FF0000"/>
                </a:solidFill>
                <a:effectLst/>
                <a:latin typeface="Consolas" panose="020B0609020204030204" pitchFamily="49" charset="0"/>
              </a:rPr>
            </a:br>
            <a:r>
              <a:rPr lang="en-IN" sz="1400" b="0" i="0" dirty="0">
                <a:solidFill>
                  <a:srgbClr val="FF0000"/>
                </a:solidFill>
                <a:effectLst/>
                <a:latin typeface="Consolas" panose="020B0609020204030204" pitchFamily="49" charset="0"/>
              </a:rPr>
              <a:t>  width</a:t>
            </a:r>
            <a:r>
              <a:rPr lang="en-IN" sz="1400" b="0" i="0" dirty="0">
                <a:solidFill>
                  <a:srgbClr val="000000"/>
                </a:solidFill>
                <a:effectLst/>
                <a:latin typeface="Consolas" panose="020B0609020204030204" pitchFamily="49" charset="0"/>
              </a:rPr>
              <a:t>:</a:t>
            </a:r>
            <a:r>
              <a:rPr lang="en-IN" sz="1400" b="0" i="0" dirty="0">
                <a:solidFill>
                  <a:srgbClr val="0000CD"/>
                </a:solidFill>
                <a:effectLst/>
                <a:latin typeface="Consolas" panose="020B0609020204030204" pitchFamily="49" charset="0"/>
              </a:rPr>
              <a:t> 300px</a:t>
            </a:r>
            <a:r>
              <a:rPr lang="en-IN" sz="1400" b="0" i="0" dirty="0">
                <a:solidFill>
                  <a:srgbClr val="000000"/>
                </a:solidFill>
                <a:effectLst/>
                <a:latin typeface="Consolas" panose="020B0609020204030204" pitchFamily="49" charset="0"/>
              </a:rPr>
              <a:t>;</a:t>
            </a:r>
            <a:br>
              <a:rPr lang="en-IN" sz="1400" b="0" i="0" dirty="0">
                <a:solidFill>
                  <a:srgbClr val="FF0000"/>
                </a:solidFill>
                <a:effectLst/>
                <a:latin typeface="Consolas" panose="020B0609020204030204" pitchFamily="49" charset="0"/>
              </a:rPr>
            </a:br>
            <a:r>
              <a:rPr lang="en-IN" sz="1400" b="0" i="0" dirty="0">
                <a:solidFill>
                  <a:srgbClr val="FF0000"/>
                </a:solidFill>
                <a:effectLst/>
                <a:latin typeface="Consolas" panose="020B0609020204030204" pitchFamily="49" charset="0"/>
              </a:rPr>
              <a:t>  padding</a:t>
            </a:r>
            <a:r>
              <a:rPr lang="en-IN" sz="1400" b="0" i="0" dirty="0">
                <a:solidFill>
                  <a:srgbClr val="000000"/>
                </a:solidFill>
                <a:effectLst/>
                <a:latin typeface="Consolas" panose="020B0609020204030204" pitchFamily="49" charset="0"/>
              </a:rPr>
              <a:t>:</a:t>
            </a:r>
            <a:r>
              <a:rPr lang="en-IN" sz="1400" b="0" i="0" dirty="0">
                <a:solidFill>
                  <a:srgbClr val="0000CD"/>
                </a:solidFill>
                <a:effectLst/>
                <a:latin typeface="Consolas" panose="020B0609020204030204" pitchFamily="49" charset="0"/>
              </a:rPr>
              <a:t> 25px</a:t>
            </a:r>
            <a:r>
              <a:rPr lang="en-IN" sz="1400" b="0" i="0" dirty="0">
                <a:solidFill>
                  <a:srgbClr val="000000"/>
                </a:solidFill>
                <a:effectLst/>
                <a:latin typeface="Consolas" panose="020B0609020204030204" pitchFamily="49" charset="0"/>
              </a:rPr>
              <a:t>;</a:t>
            </a:r>
            <a:br>
              <a:rPr lang="en-IN" sz="1400" b="0" i="0" dirty="0">
                <a:solidFill>
                  <a:srgbClr val="FF0000"/>
                </a:solidFill>
                <a:effectLst/>
                <a:latin typeface="Consolas" panose="020B0609020204030204" pitchFamily="49" charset="0"/>
              </a:rPr>
            </a:br>
            <a:r>
              <a:rPr lang="en-IN" sz="1400" b="0" i="0" dirty="0">
                <a:solidFill>
                  <a:srgbClr val="FF0000"/>
                </a:solidFill>
                <a:effectLst/>
                <a:latin typeface="Consolas" panose="020B0609020204030204" pitchFamily="49" charset="0"/>
              </a:rPr>
              <a:t>  box-sizing</a:t>
            </a:r>
            <a:r>
              <a:rPr lang="en-IN" sz="1400" b="0" i="0" dirty="0">
                <a:solidFill>
                  <a:srgbClr val="000000"/>
                </a:solidFill>
                <a:effectLst/>
                <a:latin typeface="Consolas" panose="020B0609020204030204" pitchFamily="49" charset="0"/>
              </a:rPr>
              <a:t>:</a:t>
            </a:r>
            <a:r>
              <a:rPr lang="en-IN" sz="1400" b="0" i="0" dirty="0">
                <a:solidFill>
                  <a:srgbClr val="0000CD"/>
                </a:solidFill>
                <a:effectLst/>
                <a:latin typeface="Consolas" panose="020B0609020204030204" pitchFamily="49" charset="0"/>
              </a:rPr>
              <a:t> border-box</a:t>
            </a:r>
            <a:r>
              <a:rPr lang="en-IN" sz="1400" b="0" i="0" dirty="0">
                <a:solidFill>
                  <a:srgbClr val="000000"/>
                </a:solidFill>
                <a:effectLst/>
                <a:latin typeface="Consolas" panose="020B0609020204030204" pitchFamily="49" charset="0"/>
              </a:rPr>
              <a:t>;</a:t>
            </a:r>
            <a:br>
              <a:rPr lang="en-IN" sz="1400" b="0" i="0" dirty="0">
                <a:solidFill>
                  <a:srgbClr val="FF0000"/>
                </a:solidFill>
                <a:effectLst/>
                <a:latin typeface="Consolas" panose="020B0609020204030204" pitchFamily="49" charset="0"/>
              </a:rPr>
            </a:br>
            <a:r>
              <a:rPr lang="en-IN" sz="1400" b="0" i="0" dirty="0">
                <a:solidFill>
                  <a:srgbClr val="000000"/>
                </a:solidFill>
                <a:effectLst/>
                <a:latin typeface="Consolas" panose="020B0609020204030204" pitchFamily="49" charset="0"/>
              </a:rPr>
              <a:t>}</a:t>
            </a:r>
            <a:endParaRPr lang="en-US" sz="14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487476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CSS margins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62250"/>
            <a:ext cx="2124075"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718107"/>
            <a:ext cx="26003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1241" y="4784782"/>
            <a:ext cx="134302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2919105"/>
            <a:ext cx="194310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0DC3CE6E-9F09-4758-4526-9F9D63989F6F}"/>
              </a:ext>
            </a:extLst>
          </p:cNvPr>
          <p:cNvSpPr txBox="1"/>
          <p:nvPr/>
        </p:nvSpPr>
        <p:spPr>
          <a:xfrm>
            <a:off x="457200" y="1496020"/>
            <a:ext cx="8229600" cy="646331"/>
          </a:xfrm>
          <a:prstGeom prst="rect">
            <a:avLst/>
          </a:prstGeom>
          <a:noFill/>
        </p:spPr>
        <p:txBody>
          <a:bodyPr wrap="square">
            <a:spAutoFit/>
          </a:bodyPr>
          <a:lstStyle/>
          <a:p>
            <a:r>
              <a:rPr lang="en-US" dirty="0">
                <a:latin typeface="Poppins" panose="00000500000000000000" pitchFamily="2" charset="0"/>
                <a:cs typeface="Poppins" panose="00000500000000000000" pitchFamily="2" charset="0"/>
              </a:rPr>
              <a:t>The CSS margin properties are used to create space around elements, outside of any defined borders.</a:t>
            </a:r>
            <a:endParaRPr lang="en-IN"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908020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CSS Outline</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DC3CE6E-9F09-4758-4526-9F9D63989F6F}"/>
              </a:ext>
            </a:extLst>
          </p:cNvPr>
          <p:cNvSpPr txBox="1"/>
          <p:nvPr/>
        </p:nvSpPr>
        <p:spPr>
          <a:xfrm>
            <a:off x="457200" y="1496020"/>
            <a:ext cx="8229600" cy="369332"/>
          </a:xfrm>
          <a:prstGeom prst="rect">
            <a:avLst/>
          </a:prstGeom>
          <a:noFill/>
        </p:spPr>
        <p:txBody>
          <a:bodyPr wrap="square">
            <a:spAutoFit/>
          </a:bodyPr>
          <a:lstStyle/>
          <a:p>
            <a:r>
              <a:rPr lang="en-US" dirty="0">
                <a:latin typeface="Poppins" panose="00000500000000000000" pitchFamily="2" charset="0"/>
                <a:cs typeface="Poppins" panose="00000500000000000000" pitchFamily="2" charset="0"/>
              </a:rPr>
              <a:t>An outline is a line drawn outside element’s border</a:t>
            </a:r>
            <a:endParaRPr lang="en-IN" dirty="0">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B12D0E09-5CE8-75FC-37B2-CA5264F2F31D}"/>
              </a:ext>
            </a:extLst>
          </p:cNvPr>
          <p:cNvSpPr txBox="1"/>
          <p:nvPr/>
        </p:nvSpPr>
        <p:spPr>
          <a:xfrm>
            <a:off x="457200" y="2229402"/>
            <a:ext cx="8305800" cy="1754326"/>
          </a:xfrm>
          <a:prstGeom prst="rect">
            <a:avLst/>
          </a:prstGeom>
          <a:noFill/>
        </p:spPr>
        <p:txBody>
          <a:bodyPr wrap="square">
            <a:spAutoFit/>
          </a:bodyPr>
          <a:lstStyle/>
          <a:p>
            <a:r>
              <a:rPr lang="en-US" dirty="0">
                <a:latin typeface="Work Sans" pitchFamily="2" charset="0"/>
              </a:rPr>
              <a:t>The outline property is a shorthand property for setting the following individual outline properties:</a:t>
            </a:r>
          </a:p>
          <a:p>
            <a:endParaRPr lang="en-US" dirty="0">
              <a:latin typeface="Work Sans" pitchFamily="2" charset="0"/>
            </a:endParaRPr>
          </a:p>
          <a:p>
            <a:r>
              <a:rPr lang="en-US" dirty="0">
                <a:latin typeface="Work Sans" pitchFamily="2" charset="0"/>
              </a:rPr>
              <a:t>outline-width</a:t>
            </a:r>
          </a:p>
          <a:p>
            <a:r>
              <a:rPr lang="en-US" dirty="0">
                <a:latin typeface="Work Sans" pitchFamily="2" charset="0"/>
              </a:rPr>
              <a:t>outline-style (required)</a:t>
            </a:r>
          </a:p>
          <a:p>
            <a:r>
              <a:rPr lang="en-US" dirty="0">
                <a:latin typeface="Work Sans" pitchFamily="2" charset="0"/>
              </a:rPr>
              <a:t>outline-color</a:t>
            </a:r>
            <a:endParaRPr lang="en-IN" dirty="0">
              <a:latin typeface="Work Sans" pitchFamily="2" charset="0"/>
            </a:endParaRPr>
          </a:p>
        </p:txBody>
      </p:sp>
      <p:sp>
        <p:nvSpPr>
          <p:cNvPr id="8" name="TextBox 7">
            <a:extLst>
              <a:ext uri="{FF2B5EF4-FFF2-40B4-BE49-F238E27FC236}">
                <a16:creationId xmlns:a16="http://schemas.microsoft.com/office/drawing/2014/main" id="{261C279B-0A20-878B-B5B0-229C2F922AAB}"/>
              </a:ext>
            </a:extLst>
          </p:cNvPr>
          <p:cNvSpPr txBox="1"/>
          <p:nvPr/>
        </p:nvSpPr>
        <p:spPr>
          <a:xfrm>
            <a:off x="476865" y="4303276"/>
            <a:ext cx="4572000" cy="1200329"/>
          </a:xfrm>
          <a:prstGeom prst="rect">
            <a:avLst/>
          </a:prstGeom>
          <a:noFill/>
        </p:spPr>
        <p:txBody>
          <a:bodyPr wrap="square">
            <a:spAutoFit/>
          </a:bodyPr>
          <a:lstStyle/>
          <a:p>
            <a:r>
              <a:rPr lang="en-IN" b="0" i="0" dirty="0">
                <a:solidFill>
                  <a:srgbClr val="A52A2A"/>
                </a:solidFill>
                <a:effectLst/>
                <a:latin typeface="Consolas" panose="020B0609020204030204" pitchFamily="49" charset="0"/>
              </a:rPr>
              <a:t>p.ex1 </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outline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dashed</a:t>
            </a:r>
            <a:r>
              <a:rPr lang="en-IN" b="0" i="0" dirty="0">
                <a:solidFill>
                  <a:srgbClr val="000000"/>
                </a:solidFill>
                <a:effectLst/>
                <a:latin typeface="Consolas" panose="020B0609020204030204" pitchFamily="49" charset="0"/>
              </a:rPr>
              <a:t>;}</a:t>
            </a:r>
            <a:br>
              <a:rPr lang="en-IN" dirty="0"/>
            </a:br>
            <a:r>
              <a:rPr lang="en-IN" b="0" i="0" dirty="0">
                <a:solidFill>
                  <a:srgbClr val="A52A2A"/>
                </a:solidFill>
                <a:effectLst/>
                <a:latin typeface="Consolas" panose="020B0609020204030204" pitchFamily="49" charset="0"/>
              </a:rPr>
              <a:t>p.ex2 </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outline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dotted red</a:t>
            </a:r>
            <a:r>
              <a:rPr lang="en-IN" b="0" i="0" dirty="0">
                <a:solidFill>
                  <a:srgbClr val="000000"/>
                </a:solidFill>
                <a:effectLst/>
                <a:latin typeface="Consolas" panose="020B0609020204030204" pitchFamily="49" charset="0"/>
              </a:rPr>
              <a:t>;}</a:t>
            </a:r>
            <a:br>
              <a:rPr lang="en-IN" dirty="0"/>
            </a:br>
            <a:r>
              <a:rPr lang="en-IN" b="0" i="0" dirty="0">
                <a:solidFill>
                  <a:srgbClr val="A52A2A"/>
                </a:solidFill>
                <a:effectLst/>
                <a:latin typeface="Consolas" panose="020B0609020204030204" pitchFamily="49" charset="0"/>
              </a:rPr>
              <a:t>p.ex3 </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outline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5px solid yellow</a:t>
            </a:r>
            <a:r>
              <a:rPr lang="en-IN" b="0" i="0" dirty="0">
                <a:solidFill>
                  <a:srgbClr val="000000"/>
                </a:solidFill>
                <a:effectLst/>
                <a:latin typeface="Consolas" panose="020B0609020204030204" pitchFamily="49" charset="0"/>
              </a:rPr>
              <a:t>;}</a:t>
            </a:r>
            <a:br>
              <a:rPr lang="en-IN" dirty="0"/>
            </a:br>
            <a:r>
              <a:rPr lang="en-IN" b="0" i="0" dirty="0">
                <a:solidFill>
                  <a:srgbClr val="A52A2A"/>
                </a:solidFill>
                <a:effectLst/>
                <a:latin typeface="Consolas" panose="020B0609020204030204" pitchFamily="49" charset="0"/>
              </a:rPr>
              <a:t>p.ex4 </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outline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thick ridge pink</a:t>
            </a: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2937170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CSS Position</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DC3CE6E-9F09-4758-4526-9F9D63989F6F}"/>
              </a:ext>
            </a:extLst>
          </p:cNvPr>
          <p:cNvSpPr txBox="1"/>
          <p:nvPr/>
        </p:nvSpPr>
        <p:spPr>
          <a:xfrm>
            <a:off x="231058" y="1382452"/>
            <a:ext cx="8686800" cy="2862322"/>
          </a:xfrm>
          <a:prstGeom prst="rect">
            <a:avLst/>
          </a:prstGeom>
          <a:noFill/>
        </p:spPr>
        <p:txBody>
          <a:bodyPr wrap="square">
            <a:spAutoFit/>
          </a:bodyPr>
          <a:lstStyle/>
          <a:p>
            <a:r>
              <a:rPr lang="en-US" dirty="0">
                <a:latin typeface="Poppins" panose="00000500000000000000" pitchFamily="2" charset="0"/>
                <a:cs typeface="Poppins" panose="00000500000000000000" pitchFamily="2" charset="0"/>
              </a:rPr>
              <a:t>The position property specifies the type of positioning method used for an element.</a:t>
            </a:r>
          </a:p>
          <a:p>
            <a:endParaRPr lang="en-US"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There are five different position values:</a:t>
            </a:r>
          </a:p>
          <a:p>
            <a:endParaRPr lang="en-US" dirty="0">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n-US" dirty="0">
                <a:latin typeface="Poppins" panose="00000500000000000000" pitchFamily="2" charset="0"/>
                <a:cs typeface="Poppins" panose="00000500000000000000" pitchFamily="2" charset="0"/>
              </a:rPr>
              <a:t>static	default / positioned according to normal flow</a:t>
            </a:r>
          </a:p>
          <a:p>
            <a:pPr marL="285750" indent="-285750">
              <a:buFont typeface="Arial" panose="020B0604020202020204" pitchFamily="34" charset="0"/>
              <a:buChar char="•"/>
            </a:pPr>
            <a:r>
              <a:rPr lang="en-US" dirty="0">
                <a:latin typeface="Poppins" panose="00000500000000000000" pitchFamily="2" charset="0"/>
                <a:cs typeface="Poppins" panose="00000500000000000000" pitchFamily="2" charset="0"/>
              </a:rPr>
              <a:t>relative	positioned relative to normal position	</a:t>
            </a:r>
          </a:p>
          <a:p>
            <a:pPr marL="285750" indent="-285750">
              <a:buFont typeface="Arial" panose="020B0604020202020204" pitchFamily="34" charset="0"/>
              <a:buChar char="•"/>
            </a:pPr>
            <a:r>
              <a:rPr lang="en-US" dirty="0">
                <a:latin typeface="Poppins" panose="00000500000000000000" pitchFamily="2" charset="0"/>
                <a:cs typeface="Poppins" panose="00000500000000000000" pitchFamily="2" charset="0"/>
              </a:rPr>
              <a:t>fixed		fixed relative to viewport	</a:t>
            </a:r>
          </a:p>
          <a:p>
            <a:pPr marL="285750" indent="-285750">
              <a:buFont typeface="Arial" panose="020B0604020202020204" pitchFamily="34" charset="0"/>
              <a:buChar char="•"/>
            </a:pPr>
            <a:r>
              <a:rPr lang="en-US" dirty="0">
                <a:latin typeface="Poppins" panose="00000500000000000000" pitchFamily="2" charset="0"/>
                <a:cs typeface="Poppins" panose="00000500000000000000" pitchFamily="2" charset="0"/>
              </a:rPr>
              <a:t>absolute	is positioned relative to the nearest positioned ancestor</a:t>
            </a:r>
          </a:p>
          <a:p>
            <a:pPr marL="285750" indent="-285750">
              <a:buFont typeface="Arial" panose="020B0604020202020204" pitchFamily="34" charset="0"/>
              <a:buChar char="•"/>
            </a:pPr>
            <a:r>
              <a:rPr lang="en-US" dirty="0">
                <a:latin typeface="Poppins" panose="00000500000000000000" pitchFamily="2" charset="0"/>
                <a:cs typeface="Poppins" panose="00000500000000000000" pitchFamily="2" charset="0"/>
              </a:rPr>
              <a:t>sticky	positioned based on users scroll position</a:t>
            </a:r>
            <a:endParaRPr lang="en-IN" dirty="0">
              <a:latin typeface="Poppins" panose="00000500000000000000" pitchFamily="2" charset="0"/>
              <a:cs typeface="Poppins" panose="00000500000000000000" pitchFamily="2" charset="0"/>
            </a:endParaRPr>
          </a:p>
        </p:txBody>
      </p:sp>
      <p:sp>
        <p:nvSpPr>
          <p:cNvPr id="7" name="TextBox 6">
            <a:extLst>
              <a:ext uri="{FF2B5EF4-FFF2-40B4-BE49-F238E27FC236}">
                <a16:creationId xmlns:a16="http://schemas.microsoft.com/office/drawing/2014/main" id="{EBA53FC6-3520-A5A8-0CB5-5831D4B0BF73}"/>
              </a:ext>
            </a:extLst>
          </p:cNvPr>
          <p:cNvSpPr txBox="1"/>
          <p:nvPr/>
        </p:nvSpPr>
        <p:spPr>
          <a:xfrm>
            <a:off x="439994" y="4504372"/>
            <a:ext cx="4572000" cy="1477328"/>
          </a:xfrm>
          <a:prstGeom prst="rect">
            <a:avLst/>
          </a:prstGeom>
          <a:noFill/>
        </p:spPr>
        <p:txBody>
          <a:bodyPr wrap="square">
            <a:spAutoFit/>
          </a:bodyPr>
          <a:lstStyle/>
          <a:p>
            <a:r>
              <a:rPr lang="en-IN" b="0" i="0" dirty="0" err="1">
                <a:solidFill>
                  <a:srgbClr val="A52A2A"/>
                </a:solidFill>
                <a:effectLst/>
                <a:latin typeface="Consolas" panose="020B0609020204030204" pitchFamily="49" charset="0"/>
              </a:rPr>
              <a:t>div.relative</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position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relative</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left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30px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3px solid #73AD21</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
        <p:nvSpPr>
          <p:cNvPr id="14" name="TextBox 13">
            <a:extLst>
              <a:ext uri="{FF2B5EF4-FFF2-40B4-BE49-F238E27FC236}">
                <a16:creationId xmlns:a16="http://schemas.microsoft.com/office/drawing/2014/main" id="{1084D77F-99D8-8F51-F7C8-30B1B91BABB8}"/>
              </a:ext>
            </a:extLst>
          </p:cNvPr>
          <p:cNvSpPr txBox="1"/>
          <p:nvPr/>
        </p:nvSpPr>
        <p:spPr>
          <a:xfrm>
            <a:off x="4191000" y="4346317"/>
            <a:ext cx="4572000" cy="2031325"/>
          </a:xfrm>
          <a:prstGeom prst="rect">
            <a:avLst/>
          </a:prstGeom>
          <a:noFill/>
        </p:spPr>
        <p:txBody>
          <a:bodyPr wrap="square">
            <a:spAutoFit/>
          </a:bodyPr>
          <a:lstStyle/>
          <a:p>
            <a:r>
              <a:rPr lang="en-US" b="0" i="0" dirty="0" err="1">
                <a:solidFill>
                  <a:srgbClr val="A52A2A"/>
                </a:solidFill>
                <a:effectLst/>
                <a:latin typeface="Consolas" panose="020B0609020204030204" pitchFamily="49" charset="0"/>
              </a:rPr>
              <a:t>div.fixed</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position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fixed</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bottom</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0</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right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0</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width</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300px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border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3px solid #73AD21</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41022756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CSS Z-Index</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DC3CE6E-9F09-4758-4526-9F9D63989F6F}"/>
              </a:ext>
            </a:extLst>
          </p:cNvPr>
          <p:cNvSpPr txBox="1"/>
          <p:nvPr/>
        </p:nvSpPr>
        <p:spPr>
          <a:xfrm>
            <a:off x="231058" y="1382452"/>
            <a:ext cx="8686800" cy="1477328"/>
          </a:xfrm>
          <a:prstGeom prst="rect">
            <a:avLst/>
          </a:prstGeom>
          <a:noFill/>
        </p:spPr>
        <p:txBody>
          <a:bodyPr wrap="square">
            <a:spAutoFit/>
          </a:bodyPr>
          <a:lstStyle/>
          <a:p>
            <a:r>
              <a:rPr lang="en-US" dirty="0">
                <a:latin typeface="Poppins" panose="00000500000000000000" pitchFamily="2" charset="0"/>
                <a:cs typeface="Poppins" panose="00000500000000000000" pitchFamily="2" charset="0"/>
              </a:rPr>
              <a:t>The z-index property specifies the stack order of an element (which element should be placed in front of, or behind, the others).</a:t>
            </a:r>
          </a:p>
          <a:p>
            <a:endParaRPr lang="en-US"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An element can have a positive or negative stack order:</a:t>
            </a:r>
          </a:p>
          <a:p>
            <a:r>
              <a:rPr lang="en-US" dirty="0">
                <a:latin typeface="Poppins" panose="00000500000000000000" pitchFamily="2" charset="0"/>
                <a:cs typeface="Poppins" panose="00000500000000000000" pitchFamily="2" charset="0"/>
              </a:rPr>
              <a:t>There are five different position values:</a:t>
            </a:r>
          </a:p>
        </p:txBody>
      </p:sp>
      <p:sp>
        <p:nvSpPr>
          <p:cNvPr id="6" name="TextBox 5">
            <a:extLst>
              <a:ext uri="{FF2B5EF4-FFF2-40B4-BE49-F238E27FC236}">
                <a16:creationId xmlns:a16="http://schemas.microsoft.com/office/drawing/2014/main" id="{730CF278-DE4A-42F4-9F9D-1AEAEC4DD5DF}"/>
              </a:ext>
            </a:extLst>
          </p:cNvPr>
          <p:cNvSpPr txBox="1"/>
          <p:nvPr/>
        </p:nvSpPr>
        <p:spPr>
          <a:xfrm>
            <a:off x="914400" y="3513466"/>
            <a:ext cx="4572000" cy="1754326"/>
          </a:xfrm>
          <a:prstGeom prst="rect">
            <a:avLst/>
          </a:prstGeom>
          <a:noFill/>
        </p:spPr>
        <p:txBody>
          <a:bodyPr wrap="square">
            <a:spAutoFit/>
          </a:bodyPr>
          <a:lstStyle/>
          <a:p>
            <a:r>
              <a:rPr lang="en-US" b="0" i="0" dirty="0" err="1">
                <a:solidFill>
                  <a:srgbClr val="A52A2A"/>
                </a:solidFill>
                <a:effectLst/>
                <a:latin typeface="Consolas" panose="020B0609020204030204" pitchFamily="49" charset="0"/>
              </a:rPr>
              <a:t>img</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position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absolute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left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top</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z-index</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2205760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CSS Overflow</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DC3CE6E-9F09-4758-4526-9F9D63989F6F}"/>
              </a:ext>
            </a:extLst>
          </p:cNvPr>
          <p:cNvSpPr txBox="1"/>
          <p:nvPr/>
        </p:nvSpPr>
        <p:spPr>
          <a:xfrm>
            <a:off x="152400" y="1371600"/>
            <a:ext cx="8534400" cy="3693319"/>
          </a:xfrm>
          <a:prstGeom prst="rect">
            <a:avLst/>
          </a:prstGeom>
          <a:noFill/>
        </p:spPr>
        <p:txBody>
          <a:bodyPr wrap="square">
            <a:spAutoFit/>
          </a:bodyPr>
          <a:lstStyle/>
          <a:p>
            <a:r>
              <a:rPr lang="en-US" dirty="0">
                <a:latin typeface="Poppins" panose="00000500000000000000" pitchFamily="2" charset="0"/>
                <a:cs typeface="Poppins" panose="00000500000000000000" pitchFamily="2" charset="0"/>
              </a:rPr>
              <a:t>The overflow property specifies whether to clip the content or to add scrollbars when the content of an element is too big to fit in the specified area.</a:t>
            </a:r>
          </a:p>
          <a:p>
            <a:endParaRPr lang="en-US"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The overflow property has the following values:</a:t>
            </a:r>
          </a:p>
          <a:p>
            <a:endParaRPr lang="en-US" dirty="0">
              <a:latin typeface="Poppins" panose="00000500000000000000" pitchFamily="2" charset="0"/>
              <a:cs typeface="Poppins" panose="00000500000000000000" pitchFamily="2" charset="0"/>
            </a:endParaRPr>
          </a:p>
          <a:p>
            <a:r>
              <a:rPr lang="en-US" b="1" dirty="0">
                <a:latin typeface="Poppins" panose="00000500000000000000" pitchFamily="2" charset="0"/>
                <a:cs typeface="Poppins" panose="00000500000000000000" pitchFamily="2" charset="0"/>
              </a:rPr>
              <a:t>visible</a:t>
            </a:r>
            <a:r>
              <a:rPr lang="en-US" dirty="0">
                <a:latin typeface="Poppins" panose="00000500000000000000" pitchFamily="2" charset="0"/>
                <a:cs typeface="Poppins" panose="00000500000000000000" pitchFamily="2" charset="0"/>
              </a:rPr>
              <a:t> 	- Default. The overflow is not clipped. The content renders outside 	   the element's box</a:t>
            </a:r>
          </a:p>
          <a:p>
            <a:r>
              <a:rPr lang="en-US" b="1" dirty="0">
                <a:latin typeface="Poppins" panose="00000500000000000000" pitchFamily="2" charset="0"/>
                <a:cs typeface="Poppins" panose="00000500000000000000" pitchFamily="2" charset="0"/>
              </a:rPr>
              <a:t>hidden</a:t>
            </a:r>
            <a:r>
              <a:rPr lang="en-US" dirty="0">
                <a:latin typeface="Poppins" panose="00000500000000000000" pitchFamily="2" charset="0"/>
                <a:cs typeface="Poppins" panose="00000500000000000000" pitchFamily="2" charset="0"/>
              </a:rPr>
              <a:t> 	- The overflow is clipped, and the rest of the content will be    </a:t>
            </a:r>
          </a:p>
          <a:p>
            <a:r>
              <a:rPr lang="en-US" dirty="0">
                <a:latin typeface="Poppins" panose="00000500000000000000" pitchFamily="2" charset="0"/>
                <a:cs typeface="Poppins" panose="00000500000000000000" pitchFamily="2" charset="0"/>
              </a:rPr>
              <a:t>                   invisible</a:t>
            </a:r>
          </a:p>
          <a:p>
            <a:r>
              <a:rPr lang="en-US" b="1" dirty="0">
                <a:latin typeface="Poppins" panose="00000500000000000000" pitchFamily="2" charset="0"/>
                <a:cs typeface="Poppins" panose="00000500000000000000" pitchFamily="2" charset="0"/>
              </a:rPr>
              <a:t>scroll</a:t>
            </a:r>
            <a:r>
              <a:rPr lang="en-US" dirty="0">
                <a:latin typeface="Poppins" panose="00000500000000000000" pitchFamily="2" charset="0"/>
                <a:cs typeface="Poppins" panose="00000500000000000000" pitchFamily="2" charset="0"/>
              </a:rPr>
              <a:t> -      The overflow is clipped, and a scrollbar is added to see the rest  </a:t>
            </a:r>
          </a:p>
          <a:p>
            <a:r>
              <a:rPr lang="en-US" dirty="0">
                <a:latin typeface="Poppins" panose="00000500000000000000" pitchFamily="2" charset="0"/>
                <a:cs typeface="Poppins" panose="00000500000000000000" pitchFamily="2" charset="0"/>
              </a:rPr>
              <a:t>                    of the content</a:t>
            </a:r>
          </a:p>
          <a:p>
            <a:r>
              <a:rPr lang="en-US" b="1" dirty="0">
                <a:latin typeface="Poppins" panose="00000500000000000000" pitchFamily="2" charset="0"/>
                <a:cs typeface="Poppins" panose="00000500000000000000" pitchFamily="2" charset="0"/>
              </a:rPr>
              <a:t>auto</a:t>
            </a:r>
            <a:r>
              <a:rPr lang="en-US" dirty="0">
                <a:latin typeface="Poppins" panose="00000500000000000000" pitchFamily="2" charset="0"/>
                <a:cs typeface="Poppins" panose="00000500000000000000" pitchFamily="2" charset="0"/>
              </a:rPr>
              <a:t> -        Similar to scroll, but it adds scrollbars only when necessary</a:t>
            </a:r>
          </a:p>
        </p:txBody>
      </p:sp>
    </p:spTree>
    <p:extLst>
      <p:ext uri="{BB962C8B-B14F-4D97-AF65-F5344CB8AC3E}">
        <p14:creationId xmlns:p14="http://schemas.microsoft.com/office/powerpoint/2010/main" val="3803774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CSS float</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E1BEA53-C856-4F99-8E7D-70E2BBC558B6}"/>
              </a:ext>
            </a:extLst>
          </p:cNvPr>
          <p:cNvPicPr>
            <a:picLocks noChangeAspect="1"/>
          </p:cNvPicPr>
          <p:nvPr/>
        </p:nvPicPr>
        <p:blipFill>
          <a:blip r:embed="rId3"/>
          <a:stretch>
            <a:fillRect/>
          </a:stretch>
        </p:blipFill>
        <p:spPr>
          <a:xfrm>
            <a:off x="1600200" y="2835671"/>
            <a:ext cx="5943600" cy="2971800"/>
          </a:xfrm>
          <a:prstGeom prst="rect">
            <a:avLst/>
          </a:prstGeom>
        </p:spPr>
      </p:pic>
      <p:sp>
        <p:nvSpPr>
          <p:cNvPr id="7" name="TextBox 6">
            <a:extLst>
              <a:ext uri="{FF2B5EF4-FFF2-40B4-BE49-F238E27FC236}">
                <a16:creationId xmlns:a16="http://schemas.microsoft.com/office/drawing/2014/main" id="{F094C38E-9D52-2D80-1937-DC6DA06A04FD}"/>
              </a:ext>
            </a:extLst>
          </p:cNvPr>
          <p:cNvSpPr txBox="1"/>
          <p:nvPr/>
        </p:nvSpPr>
        <p:spPr>
          <a:xfrm>
            <a:off x="457200" y="1628070"/>
            <a:ext cx="8305800" cy="646331"/>
          </a:xfrm>
          <a:prstGeom prst="rect">
            <a:avLst/>
          </a:prstGeom>
          <a:noFill/>
        </p:spPr>
        <p:txBody>
          <a:bodyPr wrap="square">
            <a:spAutoFit/>
          </a:bodyPr>
          <a:lstStyle/>
          <a:p>
            <a:r>
              <a:rPr lang="en-US" dirty="0">
                <a:latin typeface="Poppins" panose="00000500000000000000" pitchFamily="2" charset="0"/>
                <a:cs typeface="Poppins" panose="00000500000000000000" pitchFamily="2" charset="0"/>
              </a:rPr>
              <a:t>The float property is used for positioning and formatting content e.g. let an image float left to the text in a container.</a:t>
            </a:r>
          </a:p>
        </p:txBody>
      </p:sp>
    </p:spTree>
    <p:extLst>
      <p:ext uri="{BB962C8B-B14F-4D97-AF65-F5344CB8AC3E}">
        <p14:creationId xmlns:p14="http://schemas.microsoft.com/office/powerpoint/2010/main" val="39290995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CSS float</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DC3CE6E-9F09-4758-4526-9F9D63989F6F}"/>
              </a:ext>
            </a:extLst>
          </p:cNvPr>
          <p:cNvSpPr txBox="1"/>
          <p:nvPr/>
        </p:nvSpPr>
        <p:spPr>
          <a:xfrm>
            <a:off x="152400" y="1371600"/>
            <a:ext cx="8534400" cy="3416320"/>
          </a:xfrm>
          <a:prstGeom prst="rect">
            <a:avLst/>
          </a:prstGeom>
          <a:noFill/>
        </p:spPr>
        <p:txBody>
          <a:bodyPr wrap="square">
            <a:spAutoFit/>
          </a:bodyPr>
          <a:lstStyle/>
          <a:p>
            <a:endParaRPr lang="en-US"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The float property can have one of the following values:</a:t>
            </a:r>
          </a:p>
          <a:p>
            <a:endParaRPr lang="en-US"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left 	 - The element floats to the left of its container</a:t>
            </a:r>
          </a:p>
          <a:p>
            <a:r>
              <a:rPr lang="en-US" dirty="0">
                <a:latin typeface="Poppins" panose="00000500000000000000" pitchFamily="2" charset="0"/>
                <a:cs typeface="Poppins" panose="00000500000000000000" pitchFamily="2" charset="0"/>
              </a:rPr>
              <a:t>right	 - The element floats to the right of its container</a:t>
            </a:r>
          </a:p>
          <a:p>
            <a:r>
              <a:rPr lang="en-US" dirty="0">
                <a:latin typeface="Poppins" panose="00000500000000000000" pitchFamily="2" charset="0"/>
                <a:cs typeface="Poppins" panose="00000500000000000000" pitchFamily="2" charset="0"/>
              </a:rPr>
              <a:t>none	 - The element does not float (will be displayed just where it 	  	     occurs in the text). This is default</a:t>
            </a:r>
          </a:p>
          <a:p>
            <a:r>
              <a:rPr lang="en-US" dirty="0">
                <a:latin typeface="Poppins" panose="00000500000000000000" pitchFamily="2" charset="0"/>
                <a:cs typeface="Poppins" panose="00000500000000000000" pitchFamily="2" charset="0"/>
              </a:rPr>
              <a:t>inherit 	 - The element inherits the float value of its parent</a:t>
            </a:r>
          </a:p>
          <a:p>
            <a:endParaRPr lang="en-US" dirty="0">
              <a:latin typeface="Poppins" panose="00000500000000000000" pitchFamily="2" charset="0"/>
              <a:cs typeface="Poppins" panose="00000500000000000000" pitchFamily="2" charset="0"/>
            </a:endParaRPr>
          </a:p>
          <a:p>
            <a:endParaRPr lang="en-US"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In its simplest use, the float property can be used to wrap text  around images.</a:t>
            </a:r>
          </a:p>
        </p:txBody>
      </p:sp>
    </p:spTree>
    <p:extLst>
      <p:ext uri="{BB962C8B-B14F-4D97-AF65-F5344CB8AC3E}">
        <p14:creationId xmlns:p14="http://schemas.microsoft.com/office/powerpoint/2010/main" val="25903482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CSS clear</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DC3CE6E-9F09-4758-4526-9F9D63989F6F}"/>
              </a:ext>
            </a:extLst>
          </p:cNvPr>
          <p:cNvSpPr txBox="1"/>
          <p:nvPr/>
        </p:nvSpPr>
        <p:spPr>
          <a:xfrm>
            <a:off x="152400" y="1371600"/>
            <a:ext cx="8534400" cy="1477328"/>
          </a:xfrm>
          <a:prstGeom prst="rect">
            <a:avLst/>
          </a:prstGeom>
          <a:noFill/>
        </p:spPr>
        <p:txBody>
          <a:bodyPr wrap="square">
            <a:spAutoFit/>
          </a:bodyPr>
          <a:lstStyle/>
          <a:p>
            <a:r>
              <a:rPr lang="en-US" dirty="0">
                <a:latin typeface="Poppins" panose="00000500000000000000" pitchFamily="2" charset="0"/>
                <a:cs typeface="Poppins" panose="00000500000000000000" pitchFamily="2" charset="0"/>
              </a:rPr>
              <a:t>When we use the float property, and we want the next element below (not on right or left), we will have to use the clear property.</a:t>
            </a:r>
          </a:p>
          <a:p>
            <a:endParaRPr lang="en-US"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The clear property specifies what should happen with the element that is next to a floating element.</a:t>
            </a:r>
          </a:p>
        </p:txBody>
      </p:sp>
      <p:pic>
        <p:nvPicPr>
          <p:cNvPr id="3" name="Picture 2">
            <a:extLst>
              <a:ext uri="{FF2B5EF4-FFF2-40B4-BE49-F238E27FC236}">
                <a16:creationId xmlns:a16="http://schemas.microsoft.com/office/drawing/2014/main" id="{E3C385B7-A76A-7F49-16CB-08D72DD079CD}"/>
              </a:ext>
            </a:extLst>
          </p:cNvPr>
          <p:cNvPicPr>
            <a:picLocks noChangeAspect="1"/>
          </p:cNvPicPr>
          <p:nvPr/>
        </p:nvPicPr>
        <p:blipFill>
          <a:blip r:embed="rId3"/>
          <a:stretch>
            <a:fillRect/>
          </a:stretch>
        </p:blipFill>
        <p:spPr>
          <a:xfrm>
            <a:off x="304800" y="3601987"/>
            <a:ext cx="4302161" cy="1553558"/>
          </a:xfrm>
          <a:prstGeom prst="rect">
            <a:avLst/>
          </a:prstGeom>
        </p:spPr>
      </p:pic>
      <p:pic>
        <p:nvPicPr>
          <p:cNvPr id="6" name="Picture 5">
            <a:extLst>
              <a:ext uri="{FF2B5EF4-FFF2-40B4-BE49-F238E27FC236}">
                <a16:creationId xmlns:a16="http://schemas.microsoft.com/office/drawing/2014/main" id="{162CC339-DEC0-A691-5E75-1E9728CDD8E4}"/>
              </a:ext>
            </a:extLst>
          </p:cNvPr>
          <p:cNvPicPr>
            <a:picLocks noChangeAspect="1"/>
          </p:cNvPicPr>
          <p:nvPr/>
        </p:nvPicPr>
        <p:blipFill>
          <a:blip r:embed="rId4"/>
          <a:stretch>
            <a:fillRect/>
          </a:stretch>
        </p:blipFill>
        <p:spPr>
          <a:xfrm>
            <a:off x="4886917" y="3601987"/>
            <a:ext cx="3647483" cy="1553558"/>
          </a:xfrm>
          <a:prstGeom prst="rect">
            <a:avLst/>
          </a:prstGeom>
        </p:spPr>
      </p:pic>
    </p:spTree>
    <p:extLst>
      <p:ext uri="{BB962C8B-B14F-4D97-AF65-F5344CB8AC3E}">
        <p14:creationId xmlns:p14="http://schemas.microsoft.com/office/powerpoint/2010/main" val="1461705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a:solidFill>
                  <a:srgbClr val="CC0000"/>
                </a:solidFill>
                <a:latin typeface="+mn-lt"/>
                <a:ea typeface="+mn-ea"/>
                <a:cs typeface="+mn-cs"/>
              </a:rPr>
              <a:t>CSS Syntax</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1291348-10D3-4698-A26D-29C34F446C8B}"/>
              </a:ext>
            </a:extLst>
          </p:cNvPr>
          <p:cNvSpPr txBox="1"/>
          <p:nvPr/>
        </p:nvSpPr>
        <p:spPr>
          <a:xfrm>
            <a:off x="190500" y="1343085"/>
            <a:ext cx="8763000" cy="4524315"/>
          </a:xfrm>
          <a:prstGeom prst="rect">
            <a:avLst/>
          </a:prstGeom>
          <a:noFill/>
        </p:spPr>
        <p:txBody>
          <a:bodyPr wrap="square">
            <a:spAutoFit/>
          </a:bodyPr>
          <a:lstStyle/>
          <a:p>
            <a:pPr algn="just"/>
            <a:r>
              <a:rPr lang="en-US" b="1" i="0" dirty="0">
                <a:solidFill>
                  <a:srgbClr val="FF0000"/>
                </a:solidFill>
                <a:effectLst/>
                <a:latin typeface="Poppins SemiBold" panose="00000700000000000000" pitchFamily="2" charset="0"/>
                <a:cs typeface="Poppins SemiBold" panose="00000700000000000000" pitchFamily="2" charset="0"/>
              </a:rPr>
              <a:t>Selector:</a:t>
            </a:r>
            <a:r>
              <a:rPr lang="en-US" b="0" i="0" dirty="0">
                <a:solidFill>
                  <a:srgbClr val="333333"/>
                </a:solidFill>
                <a:effectLst/>
                <a:latin typeface="Poppins SemiBold" panose="00000700000000000000" pitchFamily="2" charset="0"/>
                <a:cs typeface="Poppins SemiBold" panose="00000700000000000000" pitchFamily="2" charset="0"/>
              </a:rPr>
              <a:t>     Selector indicates the HTML element you want to style. It could 	       be any tag like &lt;h1&gt;, &lt;title&gt; etc.</a:t>
            </a:r>
          </a:p>
          <a:p>
            <a:pPr algn="just"/>
            <a:endParaRPr lang="en-US" b="0" i="0" dirty="0">
              <a:solidFill>
                <a:srgbClr val="333333"/>
              </a:solidFill>
              <a:effectLst/>
              <a:latin typeface="Poppins SemiBold" panose="00000700000000000000" pitchFamily="2" charset="0"/>
              <a:cs typeface="Poppins SemiBold" panose="00000700000000000000" pitchFamily="2" charset="0"/>
            </a:endParaRPr>
          </a:p>
          <a:p>
            <a:pPr algn="just"/>
            <a:r>
              <a:rPr lang="en-US" b="1" i="0" dirty="0">
                <a:solidFill>
                  <a:srgbClr val="FF0000"/>
                </a:solidFill>
                <a:effectLst/>
                <a:latin typeface="Poppins SemiBold" panose="00000700000000000000" pitchFamily="2" charset="0"/>
                <a:cs typeface="Poppins SemiBold" panose="00000700000000000000" pitchFamily="2" charset="0"/>
              </a:rPr>
              <a:t>Declaration Block:</a:t>
            </a:r>
            <a:r>
              <a:rPr lang="en-US" b="0" i="0" dirty="0">
                <a:solidFill>
                  <a:srgbClr val="333333"/>
                </a:solidFill>
                <a:effectLst/>
                <a:latin typeface="Poppins SemiBold" panose="00000700000000000000" pitchFamily="2" charset="0"/>
                <a:cs typeface="Poppins SemiBold" panose="00000700000000000000" pitchFamily="2" charset="0"/>
              </a:rPr>
              <a:t> The declaration block can contain one or more declarations separated by a semicolon. For the above example, there are two declarations:</a:t>
            </a:r>
          </a:p>
          <a:p>
            <a:pPr algn="just"/>
            <a:endParaRPr lang="en-US" b="0" i="0" dirty="0">
              <a:solidFill>
                <a:srgbClr val="333333"/>
              </a:solidFill>
              <a:effectLst/>
              <a:latin typeface="Poppins SemiBold" panose="00000700000000000000" pitchFamily="2" charset="0"/>
              <a:cs typeface="Poppins SemiBold" panose="00000700000000000000" pitchFamily="2" charset="0"/>
            </a:endParaRPr>
          </a:p>
          <a:p>
            <a:pPr algn="just"/>
            <a:r>
              <a:rPr lang="en-US" b="0" i="0" dirty="0">
                <a:solidFill>
                  <a:srgbClr val="000000"/>
                </a:solidFill>
                <a:effectLst/>
                <a:latin typeface="Poppins SemiBold" panose="00000700000000000000" pitchFamily="2" charset="0"/>
                <a:cs typeface="Poppins SemiBold" panose="00000700000000000000" pitchFamily="2" charset="0"/>
              </a:rPr>
              <a:t>		color: yellow;  	font-size: 11 </a:t>
            </a:r>
            <a:r>
              <a:rPr lang="en-US" b="0" i="0" dirty="0" err="1">
                <a:solidFill>
                  <a:srgbClr val="000000"/>
                </a:solidFill>
                <a:effectLst/>
                <a:latin typeface="Poppins SemiBold" panose="00000700000000000000" pitchFamily="2" charset="0"/>
                <a:cs typeface="Poppins SemiBold" panose="00000700000000000000" pitchFamily="2" charset="0"/>
              </a:rPr>
              <a:t>px</a:t>
            </a:r>
            <a:r>
              <a:rPr lang="en-US" b="0" i="0" dirty="0">
                <a:solidFill>
                  <a:srgbClr val="000000"/>
                </a:solidFill>
                <a:effectLst/>
                <a:latin typeface="Poppins SemiBold" panose="00000700000000000000" pitchFamily="2" charset="0"/>
                <a:cs typeface="Poppins SemiBold" panose="00000700000000000000" pitchFamily="2" charset="0"/>
              </a:rPr>
              <a:t>;</a:t>
            </a:r>
          </a:p>
          <a:p>
            <a:pPr algn="just"/>
            <a:endParaRPr lang="en-US" b="0" i="0" dirty="0">
              <a:solidFill>
                <a:srgbClr val="000000"/>
              </a:solidFill>
              <a:effectLst/>
              <a:latin typeface="Poppins SemiBold" panose="00000700000000000000" pitchFamily="2" charset="0"/>
              <a:cs typeface="Poppins SemiBold" panose="00000700000000000000" pitchFamily="2" charset="0"/>
            </a:endParaRPr>
          </a:p>
          <a:p>
            <a:pPr algn="just"/>
            <a:r>
              <a:rPr lang="en-US" b="0" i="0" dirty="0">
                <a:solidFill>
                  <a:srgbClr val="333333"/>
                </a:solidFill>
                <a:effectLst/>
                <a:latin typeface="Poppins SemiBold" panose="00000700000000000000" pitchFamily="2" charset="0"/>
                <a:cs typeface="Poppins SemiBold" panose="00000700000000000000" pitchFamily="2" charset="0"/>
              </a:rPr>
              <a:t>Each declaration contains a property name and value, separated by a colon.</a:t>
            </a:r>
          </a:p>
          <a:p>
            <a:pPr algn="just"/>
            <a:endParaRPr lang="en-US" b="0" i="0" dirty="0">
              <a:solidFill>
                <a:srgbClr val="333333"/>
              </a:solidFill>
              <a:effectLst/>
              <a:latin typeface="Poppins SemiBold" panose="00000700000000000000" pitchFamily="2" charset="0"/>
              <a:cs typeface="Poppins SemiBold" panose="00000700000000000000" pitchFamily="2" charset="0"/>
            </a:endParaRPr>
          </a:p>
          <a:p>
            <a:pPr algn="just"/>
            <a:r>
              <a:rPr lang="en-US" b="1" i="0" dirty="0">
                <a:solidFill>
                  <a:srgbClr val="FF0000"/>
                </a:solidFill>
                <a:effectLst/>
                <a:latin typeface="Poppins SemiBold" panose="00000700000000000000" pitchFamily="2" charset="0"/>
                <a:cs typeface="Poppins SemiBold" panose="00000700000000000000" pitchFamily="2" charset="0"/>
              </a:rPr>
              <a:t>Property:</a:t>
            </a:r>
            <a:r>
              <a:rPr lang="en-US" b="0" i="0" dirty="0">
                <a:solidFill>
                  <a:srgbClr val="333333"/>
                </a:solidFill>
                <a:effectLst/>
                <a:latin typeface="Poppins SemiBold" panose="00000700000000000000" pitchFamily="2" charset="0"/>
                <a:cs typeface="Poppins SemiBold" panose="00000700000000000000" pitchFamily="2" charset="0"/>
              </a:rPr>
              <a:t> A Property is a type of attribute of HTML element. It could be color, border etc.</a:t>
            </a:r>
            <a:endParaRPr lang="en-US" b="1" i="0" dirty="0">
              <a:solidFill>
                <a:srgbClr val="333333"/>
              </a:solidFill>
              <a:effectLst/>
              <a:latin typeface="Poppins SemiBold" panose="00000700000000000000" pitchFamily="2" charset="0"/>
              <a:cs typeface="Poppins SemiBold" panose="00000700000000000000" pitchFamily="2" charset="0"/>
            </a:endParaRPr>
          </a:p>
          <a:p>
            <a:pPr algn="just"/>
            <a:r>
              <a:rPr lang="en-US" b="1" i="0" dirty="0">
                <a:solidFill>
                  <a:srgbClr val="FF0000"/>
                </a:solidFill>
                <a:effectLst/>
                <a:latin typeface="Poppins SemiBold" panose="00000700000000000000" pitchFamily="2" charset="0"/>
                <a:cs typeface="Poppins SemiBold" panose="00000700000000000000" pitchFamily="2" charset="0"/>
              </a:rPr>
              <a:t>Value:</a:t>
            </a:r>
            <a:r>
              <a:rPr lang="en-US" b="0" i="0" dirty="0">
                <a:solidFill>
                  <a:srgbClr val="FF0000"/>
                </a:solidFill>
                <a:effectLst/>
                <a:latin typeface="Poppins SemiBold" panose="00000700000000000000" pitchFamily="2" charset="0"/>
                <a:cs typeface="Poppins SemiBold" panose="00000700000000000000" pitchFamily="2" charset="0"/>
              </a:rPr>
              <a:t> </a:t>
            </a:r>
            <a:r>
              <a:rPr lang="en-US" b="0" i="0" dirty="0">
                <a:solidFill>
                  <a:srgbClr val="333333"/>
                </a:solidFill>
                <a:effectLst/>
                <a:latin typeface="Poppins SemiBold" panose="00000700000000000000" pitchFamily="2" charset="0"/>
                <a:cs typeface="Poppins SemiBold" panose="00000700000000000000" pitchFamily="2" charset="0"/>
              </a:rPr>
              <a:t>Values are assigned to CSS properties. In the above example, value "yellow" is assigned to color property.</a:t>
            </a:r>
          </a:p>
        </p:txBody>
      </p:sp>
    </p:spTree>
    <p:extLst>
      <p:ext uri="{BB962C8B-B14F-4D97-AF65-F5344CB8AC3E}">
        <p14:creationId xmlns:p14="http://schemas.microsoft.com/office/powerpoint/2010/main" val="24243955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CSS clear</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DC3CE6E-9F09-4758-4526-9F9D63989F6F}"/>
              </a:ext>
            </a:extLst>
          </p:cNvPr>
          <p:cNvSpPr txBox="1"/>
          <p:nvPr/>
        </p:nvSpPr>
        <p:spPr>
          <a:xfrm>
            <a:off x="567813" y="2274838"/>
            <a:ext cx="8534400" cy="2308324"/>
          </a:xfrm>
          <a:prstGeom prst="rect">
            <a:avLst/>
          </a:prstGeom>
          <a:noFill/>
        </p:spPr>
        <p:txBody>
          <a:bodyPr wrap="square">
            <a:spAutoFit/>
          </a:bodyPr>
          <a:lstStyle/>
          <a:p>
            <a:r>
              <a:rPr lang="en-US" dirty="0">
                <a:latin typeface="Poppins" panose="00000500000000000000" pitchFamily="2" charset="0"/>
                <a:cs typeface="Poppins" panose="00000500000000000000" pitchFamily="2" charset="0"/>
              </a:rPr>
              <a:t>The clear property can have one of the following values:</a:t>
            </a:r>
          </a:p>
          <a:p>
            <a:endParaRPr lang="en-US"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none - The element is not pushed below left or right floated elements. This is default</a:t>
            </a:r>
          </a:p>
          <a:p>
            <a:r>
              <a:rPr lang="en-US" dirty="0">
                <a:latin typeface="Poppins" panose="00000500000000000000" pitchFamily="2" charset="0"/>
                <a:cs typeface="Poppins" panose="00000500000000000000" pitchFamily="2" charset="0"/>
              </a:rPr>
              <a:t>left - The element is pushed below left floated elements</a:t>
            </a:r>
          </a:p>
          <a:p>
            <a:r>
              <a:rPr lang="en-US" dirty="0">
                <a:latin typeface="Poppins" panose="00000500000000000000" pitchFamily="2" charset="0"/>
                <a:cs typeface="Poppins" panose="00000500000000000000" pitchFamily="2" charset="0"/>
              </a:rPr>
              <a:t>right - The element is pushed below right floated elements</a:t>
            </a:r>
          </a:p>
          <a:p>
            <a:r>
              <a:rPr lang="en-US" dirty="0">
                <a:latin typeface="Poppins" panose="00000500000000000000" pitchFamily="2" charset="0"/>
                <a:cs typeface="Poppins" panose="00000500000000000000" pitchFamily="2" charset="0"/>
              </a:rPr>
              <a:t>both - The element is pushed below both left and right floated elements</a:t>
            </a:r>
          </a:p>
          <a:p>
            <a:r>
              <a:rPr lang="en-US" dirty="0">
                <a:latin typeface="Poppins" panose="00000500000000000000" pitchFamily="2" charset="0"/>
                <a:cs typeface="Poppins" panose="00000500000000000000" pitchFamily="2" charset="0"/>
              </a:rPr>
              <a:t>inherit - The element inherits the clear value from its parent</a:t>
            </a:r>
          </a:p>
        </p:txBody>
      </p:sp>
    </p:spTree>
    <p:extLst>
      <p:ext uri="{BB962C8B-B14F-4D97-AF65-F5344CB8AC3E}">
        <p14:creationId xmlns:p14="http://schemas.microsoft.com/office/powerpoint/2010/main" val="9948362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CSS Links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19E11B8-EC7C-D873-C330-F574BB96F1AA}"/>
              </a:ext>
            </a:extLst>
          </p:cNvPr>
          <p:cNvSpPr txBox="1"/>
          <p:nvPr/>
        </p:nvSpPr>
        <p:spPr>
          <a:xfrm>
            <a:off x="533400" y="1343085"/>
            <a:ext cx="8077200" cy="4524315"/>
          </a:xfrm>
          <a:prstGeom prst="rect">
            <a:avLst/>
          </a:prstGeom>
          <a:noFill/>
        </p:spPr>
        <p:txBody>
          <a:bodyPr wrap="square">
            <a:spAutoFit/>
          </a:bodyPr>
          <a:lstStyle/>
          <a:p>
            <a:r>
              <a:rPr lang="en-US" dirty="0">
                <a:latin typeface="Poppins SemiBold" panose="00000700000000000000" pitchFamily="2" charset="0"/>
                <a:cs typeface="Poppins SemiBold" panose="00000700000000000000" pitchFamily="2" charset="0"/>
              </a:rPr>
              <a:t>A link has four different states — link, visited, active and hover. These four states of a link can be styled differently through using the following anchor pseudo-class selectors.</a:t>
            </a:r>
          </a:p>
          <a:p>
            <a:endParaRPr lang="en-US" dirty="0">
              <a:latin typeface="Poppins SemiBold" panose="00000700000000000000" pitchFamily="2" charset="0"/>
              <a:cs typeface="Poppins SemiBold" panose="00000700000000000000" pitchFamily="2" charset="0"/>
            </a:endParaRPr>
          </a:p>
          <a:p>
            <a:r>
              <a:rPr lang="en-US" dirty="0">
                <a:solidFill>
                  <a:srgbClr val="FF0000"/>
                </a:solidFill>
                <a:latin typeface="Poppins SemiBold" panose="00000700000000000000" pitchFamily="2" charset="0"/>
                <a:cs typeface="Poppins SemiBold" panose="00000700000000000000" pitchFamily="2" charset="0"/>
              </a:rPr>
              <a:t>a:link</a:t>
            </a:r>
            <a:r>
              <a:rPr lang="en-US" dirty="0">
                <a:latin typeface="Poppins SemiBold" panose="00000700000000000000" pitchFamily="2" charset="0"/>
                <a:cs typeface="Poppins SemiBold" panose="00000700000000000000" pitchFamily="2" charset="0"/>
              </a:rPr>
              <a:t> — define styles for normal or unvisited links.</a:t>
            </a:r>
          </a:p>
          <a:p>
            <a:endParaRPr lang="en-US" dirty="0">
              <a:latin typeface="Poppins SemiBold" panose="00000700000000000000" pitchFamily="2" charset="0"/>
              <a:cs typeface="Poppins SemiBold" panose="00000700000000000000" pitchFamily="2" charset="0"/>
            </a:endParaRPr>
          </a:p>
          <a:p>
            <a:r>
              <a:rPr lang="en-US" dirty="0">
                <a:solidFill>
                  <a:srgbClr val="FF0000"/>
                </a:solidFill>
                <a:latin typeface="Poppins SemiBold" panose="00000700000000000000" pitchFamily="2" charset="0"/>
                <a:cs typeface="Poppins SemiBold" panose="00000700000000000000" pitchFamily="2" charset="0"/>
              </a:rPr>
              <a:t>a:visited</a:t>
            </a:r>
            <a:r>
              <a:rPr lang="en-US" dirty="0">
                <a:latin typeface="Poppins SemiBold" panose="00000700000000000000" pitchFamily="2" charset="0"/>
                <a:cs typeface="Poppins SemiBold" panose="00000700000000000000" pitchFamily="2" charset="0"/>
              </a:rPr>
              <a:t> — define styles for links that the user has already visited.</a:t>
            </a:r>
          </a:p>
          <a:p>
            <a:endParaRPr lang="en-US" dirty="0">
              <a:latin typeface="Poppins SemiBold" panose="00000700000000000000" pitchFamily="2" charset="0"/>
              <a:cs typeface="Poppins SemiBold" panose="00000700000000000000" pitchFamily="2" charset="0"/>
            </a:endParaRPr>
          </a:p>
          <a:p>
            <a:r>
              <a:rPr lang="en-US" dirty="0">
                <a:solidFill>
                  <a:srgbClr val="FF0000"/>
                </a:solidFill>
                <a:latin typeface="Poppins SemiBold" panose="00000700000000000000" pitchFamily="2" charset="0"/>
                <a:cs typeface="Poppins SemiBold" panose="00000700000000000000" pitchFamily="2" charset="0"/>
              </a:rPr>
              <a:t>a:hover</a:t>
            </a:r>
            <a:r>
              <a:rPr lang="en-US" dirty="0">
                <a:latin typeface="Poppins SemiBold" panose="00000700000000000000" pitchFamily="2" charset="0"/>
                <a:cs typeface="Poppins SemiBold" panose="00000700000000000000" pitchFamily="2" charset="0"/>
              </a:rPr>
              <a:t> — define styles for a link when the user place the mouse pointer over it.</a:t>
            </a:r>
          </a:p>
          <a:p>
            <a:endParaRPr lang="en-US" dirty="0">
              <a:latin typeface="Poppins SemiBold" panose="00000700000000000000" pitchFamily="2" charset="0"/>
              <a:cs typeface="Poppins SemiBold" panose="00000700000000000000" pitchFamily="2" charset="0"/>
            </a:endParaRPr>
          </a:p>
          <a:p>
            <a:r>
              <a:rPr lang="en-US" dirty="0">
                <a:solidFill>
                  <a:srgbClr val="FF0000"/>
                </a:solidFill>
                <a:latin typeface="Poppins SemiBold" panose="00000700000000000000" pitchFamily="2" charset="0"/>
                <a:cs typeface="Poppins SemiBold" panose="00000700000000000000" pitchFamily="2" charset="0"/>
              </a:rPr>
              <a:t>a:active</a:t>
            </a:r>
            <a:r>
              <a:rPr lang="en-US" dirty="0">
                <a:latin typeface="Poppins SemiBold" panose="00000700000000000000" pitchFamily="2" charset="0"/>
                <a:cs typeface="Poppins SemiBold" panose="00000700000000000000" pitchFamily="2" charset="0"/>
              </a:rPr>
              <a:t> — define styles for links when they are being clicked.</a:t>
            </a:r>
          </a:p>
          <a:p>
            <a:endParaRPr lang="en-US" dirty="0">
              <a:latin typeface="Poppins SemiBold" panose="00000700000000000000" pitchFamily="2" charset="0"/>
              <a:cs typeface="Poppins SemiBold" panose="00000700000000000000" pitchFamily="2" charset="0"/>
            </a:endParaRPr>
          </a:p>
          <a:p>
            <a:r>
              <a:rPr lang="en-US" dirty="0">
                <a:latin typeface="Poppins SemiBold" panose="00000700000000000000" pitchFamily="2" charset="0"/>
                <a:cs typeface="Poppins SemiBold" panose="00000700000000000000" pitchFamily="2" charset="0"/>
              </a:rPr>
              <a:t>You can specify any CSS property you'd like e.g. </a:t>
            </a:r>
            <a:r>
              <a:rPr lang="en-US" dirty="0">
                <a:solidFill>
                  <a:srgbClr val="00B0F0"/>
                </a:solidFill>
                <a:latin typeface="Poppins SemiBold" panose="00000700000000000000" pitchFamily="2" charset="0"/>
                <a:cs typeface="Poppins SemiBold" panose="00000700000000000000" pitchFamily="2" charset="0"/>
              </a:rPr>
              <a:t>color, font, background, border, </a:t>
            </a:r>
            <a:r>
              <a:rPr lang="en-US" dirty="0">
                <a:latin typeface="Poppins SemiBold" panose="00000700000000000000" pitchFamily="2" charset="0"/>
                <a:cs typeface="Poppins SemiBold" panose="00000700000000000000" pitchFamily="2" charset="0"/>
              </a:rPr>
              <a:t>etc. to each of these selectors to customize the style of links, just like you do with the normal text.</a:t>
            </a:r>
            <a:endParaRPr lang="en-IN" dirty="0">
              <a:latin typeface="Poppins SemiBold" panose="00000700000000000000" pitchFamily="2" charset="0"/>
              <a:cs typeface="Poppins SemiBold" panose="00000700000000000000" pitchFamily="2" charset="0"/>
            </a:endParaRPr>
          </a:p>
        </p:txBody>
      </p:sp>
    </p:spTree>
    <p:extLst>
      <p:ext uri="{BB962C8B-B14F-4D97-AF65-F5344CB8AC3E}">
        <p14:creationId xmlns:p14="http://schemas.microsoft.com/office/powerpoint/2010/main" val="2051260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CSS Links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D206C01-74D6-9BD4-12B4-F7C4AD6FB422}"/>
              </a:ext>
            </a:extLst>
          </p:cNvPr>
          <p:cNvSpPr txBox="1"/>
          <p:nvPr/>
        </p:nvSpPr>
        <p:spPr>
          <a:xfrm>
            <a:off x="4191000" y="1455003"/>
            <a:ext cx="4572000" cy="369332"/>
          </a:xfrm>
          <a:prstGeom prst="rect">
            <a:avLst/>
          </a:prstGeom>
          <a:noFill/>
        </p:spPr>
        <p:txBody>
          <a:bodyPr wrap="square">
            <a:spAutoFit/>
          </a:bodyPr>
          <a:lstStyle/>
          <a:p>
            <a:r>
              <a:rPr lang="en-US" dirty="0">
                <a:latin typeface="Poppins SemiBold" panose="00000700000000000000" pitchFamily="2" charset="0"/>
                <a:cs typeface="Poppins SemiBold" panose="00000700000000000000" pitchFamily="2" charset="0"/>
              </a:rPr>
              <a:t>Making Text Links Look Like Buttons</a:t>
            </a:r>
            <a:endParaRPr lang="en-IN" dirty="0">
              <a:latin typeface="Poppins SemiBold" panose="00000700000000000000" pitchFamily="2" charset="0"/>
              <a:cs typeface="Poppins SemiBold" panose="00000700000000000000" pitchFamily="2" charset="0"/>
            </a:endParaRPr>
          </a:p>
        </p:txBody>
      </p:sp>
      <p:sp>
        <p:nvSpPr>
          <p:cNvPr id="7" name="TextBox 6">
            <a:extLst>
              <a:ext uri="{FF2B5EF4-FFF2-40B4-BE49-F238E27FC236}">
                <a16:creationId xmlns:a16="http://schemas.microsoft.com/office/drawing/2014/main" id="{02DF93FB-454E-7910-2373-163AD186141C}"/>
              </a:ext>
            </a:extLst>
          </p:cNvPr>
          <p:cNvSpPr txBox="1"/>
          <p:nvPr/>
        </p:nvSpPr>
        <p:spPr>
          <a:xfrm>
            <a:off x="609600" y="1639669"/>
            <a:ext cx="5943600" cy="4524315"/>
          </a:xfrm>
          <a:prstGeom prst="rect">
            <a:avLst/>
          </a:prstGeom>
          <a:noFill/>
        </p:spPr>
        <p:txBody>
          <a:bodyPr wrap="square">
            <a:spAutoFit/>
          </a:bodyPr>
          <a:lstStyle/>
          <a:p>
            <a:r>
              <a:rPr lang="en-IN" b="0" i="0" dirty="0">
                <a:solidFill>
                  <a:srgbClr val="669900"/>
                </a:solidFill>
                <a:effectLst/>
                <a:latin typeface="Consolas" panose="020B0609020204030204" pitchFamily="49" charset="0"/>
              </a:rPr>
              <a:t>a:link, a:visited</a:t>
            </a:r>
            <a:r>
              <a:rPr lang="en-IN" b="0" i="0" dirty="0">
                <a:solidFill>
                  <a:srgbClr val="000000"/>
                </a:solidFill>
                <a:effectLst/>
                <a:latin typeface="Consolas" panose="020B0609020204030204" pitchFamily="49" charset="0"/>
              </a:rPr>
              <a:t> </a:t>
            </a:r>
          </a:p>
          <a:p>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i="0" dirty="0" err="1">
                <a:solidFill>
                  <a:srgbClr val="990055"/>
                </a:solidFill>
                <a:effectLst/>
                <a:latin typeface="Consolas" panose="020B0609020204030204" pitchFamily="49" charset="0"/>
              </a:rPr>
              <a:t>color</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white</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i="0" dirty="0">
                <a:solidFill>
                  <a:srgbClr val="990055"/>
                </a:solidFill>
                <a:effectLst/>
                <a:latin typeface="Consolas" panose="020B0609020204030204" pitchFamily="49" charset="0"/>
              </a:rPr>
              <a:t>background-</a:t>
            </a:r>
            <a:r>
              <a:rPr lang="en-IN" b="0" i="0" dirty="0" err="1">
                <a:solidFill>
                  <a:srgbClr val="990055"/>
                </a:solidFill>
                <a:effectLst/>
                <a:latin typeface="Consolas" panose="020B0609020204030204" pitchFamily="49" charset="0"/>
              </a:rPr>
              <a:t>color</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#1ebba3</a:t>
            </a:r>
            <a:r>
              <a:rPr lang="en-IN" b="0" i="0" dirty="0">
                <a:solidFill>
                  <a:srgbClr val="5F6364"/>
                </a:solidFill>
                <a:effectLst/>
                <a:latin typeface="Consolas" panose="020B0609020204030204" pitchFamily="49" charset="0"/>
              </a:rPr>
              <a:t>;</a:t>
            </a:r>
          </a:p>
          <a:p>
            <a:r>
              <a:rPr lang="en-IN" dirty="0">
                <a:solidFill>
                  <a:srgbClr val="5F6364"/>
                </a:solidFill>
                <a:latin typeface="Consolas" panose="020B0609020204030204" pitchFamily="49" charset="0"/>
              </a:rPr>
              <a:t>	</a:t>
            </a:r>
            <a:r>
              <a:rPr lang="en-IN" b="0" i="0" dirty="0">
                <a:solidFill>
                  <a:srgbClr val="990055"/>
                </a:solidFill>
                <a:effectLst/>
                <a:latin typeface="Consolas" panose="020B0609020204030204" pitchFamily="49" charset="0"/>
              </a:rPr>
              <a:t>display</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inline-block</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i="0" dirty="0">
                <a:solidFill>
                  <a:srgbClr val="990055"/>
                </a:solidFill>
                <a:effectLst/>
                <a:latin typeface="Consolas" panose="020B0609020204030204" pitchFamily="49" charset="0"/>
              </a:rPr>
              <a:t>padding</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10px 20px</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i="0" dirty="0">
                <a:solidFill>
                  <a:srgbClr val="990055"/>
                </a:solidFill>
                <a:effectLst/>
                <a:latin typeface="Consolas" panose="020B0609020204030204" pitchFamily="49" charset="0"/>
              </a:rPr>
              <a:t>border</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2px solid #099983</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i="0" dirty="0">
                <a:solidFill>
                  <a:srgbClr val="990055"/>
                </a:solidFill>
                <a:effectLst/>
                <a:latin typeface="Consolas" panose="020B0609020204030204" pitchFamily="49" charset="0"/>
              </a:rPr>
              <a:t>text-decoration</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none</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i="0" dirty="0">
                <a:solidFill>
                  <a:srgbClr val="990055"/>
                </a:solidFill>
                <a:effectLst/>
                <a:latin typeface="Consolas" panose="020B0609020204030204" pitchFamily="49" charset="0"/>
              </a:rPr>
              <a:t>text-align</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center</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i="0" dirty="0">
                <a:solidFill>
                  <a:srgbClr val="990055"/>
                </a:solidFill>
                <a:effectLst/>
                <a:latin typeface="Consolas" panose="020B0609020204030204" pitchFamily="49" charset="0"/>
              </a:rPr>
              <a:t>font</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14px Arial, sans-serif</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p>
          <a:p>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p>
          <a:p>
            <a:r>
              <a:rPr lang="en-IN" b="0" i="0" dirty="0">
                <a:solidFill>
                  <a:srgbClr val="669900"/>
                </a:solidFill>
                <a:effectLst/>
                <a:latin typeface="Consolas" panose="020B0609020204030204" pitchFamily="49" charset="0"/>
              </a:rPr>
              <a:t>a:hover, a:active</a:t>
            </a:r>
            <a:r>
              <a:rPr lang="en-IN" b="0" i="0" dirty="0">
                <a:solidFill>
                  <a:srgbClr val="000000"/>
                </a:solidFill>
                <a:effectLst/>
                <a:latin typeface="Consolas" panose="020B0609020204030204" pitchFamily="49" charset="0"/>
              </a:rPr>
              <a:t> </a:t>
            </a:r>
          </a:p>
          <a:p>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i="0" dirty="0">
                <a:solidFill>
                  <a:srgbClr val="990055"/>
                </a:solidFill>
                <a:effectLst/>
                <a:latin typeface="Consolas" panose="020B0609020204030204" pitchFamily="49" charset="0"/>
              </a:rPr>
              <a:t>background-</a:t>
            </a:r>
            <a:r>
              <a:rPr lang="en-IN" b="0" i="0" dirty="0" err="1">
                <a:solidFill>
                  <a:srgbClr val="990055"/>
                </a:solidFill>
                <a:effectLst/>
                <a:latin typeface="Consolas" panose="020B0609020204030204" pitchFamily="49" charset="0"/>
              </a:rPr>
              <a:t>color</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#9c6ae1</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i="0" dirty="0">
                <a:solidFill>
                  <a:srgbClr val="990055"/>
                </a:solidFill>
                <a:effectLst/>
                <a:latin typeface="Consolas" panose="020B0609020204030204" pitchFamily="49" charset="0"/>
              </a:rPr>
              <a:t>border-</a:t>
            </a:r>
            <a:r>
              <a:rPr lang="en-IN" b="0" i="0" dirty="0" err="1">
                <a:solidFill>
                  <a:srgbClr val="990055"/>
                </a:solidFill>
                <a:effectLst/>
                <a:latin typeface="Consolas" panose="020B0609020204030204" pitchFamily="49" charset="0"/>
              </a:rPr>
              <a:t>color</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#7443b6</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p>
          <a:p>
            <a:r>
              <a:rPr lang="en-IN" b="0" i="0" dirty="0">
                <a:solidFill>
                  <a:srgbClr val="5F6364"/>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7450290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00800" cy="792162"/>
          </a:xfrm>
        </p:spPr>
        <p:txBody>
          <a:bodyPr>
            <a:normAutofit/>
          </a:bodyPr>
          <a:lstStyle/>
          <a:p>
            <a:pPr algn="l"/>
            <a:r>
              <a:rPr lang="en-US" sz="2800" b="1" dirty="0">
                <a:solidFill>
                  <a:srgbClr val="CC0000"/>
                </a:solidFill>
                <a:latin typeface="+mn-lt"/>
                <a:ea typeface="+mn-ea"/>
                <a:cs typeface="+mn-cs"/>
              </a:rPr>
              <a:t>CSS Lists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16CCDCC-4BC0-096C-EBC1-74E682ADC336}"/>
              </a:ext>
            </a:extLst>
          </p:cNvPr>
          <p:cNvSpPr txBox="1"/>
          <p:nvPr/>
        </p:nvSpPr>
        <p:spPr>
          <a:xfrm>
            <a:off x="205248" y="1447800"/>
            <a:ext cx="8733504" cy="3416320"/>
          </a:xfrm>
          <a:prstGeom prst="rect">
            <a:avLst/>
          </a:prstGeom>
          <a:noFill/>
        </p:spPr>
        <p:txBody>
          <a:bodyPr wrap="square">
            <a:spAutoFit/>
          </a:bodyPr>
          <a:lstStyle/>
          <a:p>
            <a:r>
              <a:rPr lang="en-US" dirty="0">
                <a:latin typeface="Poppins SemiBold" panose="00000700000000000000" pitchFamily="2" charset="0"/>
                <a:cs typeface="Poppins SemiBold" panose="00000700000000000000" pitchFamily="2" charset="0"/>
              </a:rPr>
              <a:t>CSS provides the several properties for styling and formatting the most commonly used unordered and ordered lists. These CSS list properties typically allow you to:</a:t>
            </a:r>
          </a:p>
          <a:p>
            <a:endParaRPr lang="en-US" dirty="0">
              <a:latin typeface="Poppins SemiBold" panose="00000700000000000000" pitchFamily="2" charset="0"/>
              <a:cs typeface="Poppins SemiBold" panose="00000700000000000000" pitchFamily="2" charset="0"/>
            </a:endParaRPr>
          </a:p>
          <a:p>
            <a:pPr marL="285750" indent="-285750">
              <a:buFont typeface="Arial" panose="020B0604020202020204" pitchFamily="34" charset="0"/>
              <a:buChar char="•"/>
            </a:pPr>
            <a:r>
              <a:rPr lang="en-US" dirty="0">
                <a:latin typeface="Poppins SemiBold" panose="00000700000000000000" pitchFamily="2" charset="0"/>
                <a:cs typeface="Poppins SemiBold" panose="00000700000000000000" pitchFamily="2" charset="0"/>
              </a:rPr>
              <a:t>Control the shape or appearance of the marker.</a:t>
            </a:r>
          </a:p>
          <a:p>
            <a:endParaRPr lang="en-US" dirty="0">
              <a:latin typeface="Poppins SemiBold" panose="00000700000000000000" pitchFamily="2" charset="0"/>
              <a:cs typeface="Poppins SemiBold" panose="00000700000000000000" pitchFamily="2" charset="0"/>
            </a:endParaRPr>
          </a:p>
          <a:p>
            <a:pPr marL="285750" indent="-285750">
              <a:buFont typeface="Arial" panose="020B0604020202020204" pitchFamily="34" charset="0"/>
              <a:buChar char="•"/>
            </a:pPr>
            <a:r>
              <a:rPr lang="en-US" dirty="0">
                <a:latin typeface="Poppins SemiBold" panose="00000700000000000000" pitchFamily="2" charset="0"/>
                <a:cs typeface="Poppins SemiBold" panose="00000700000000000000" pitchFamily="2" charset="0"/>
              </a:rPr>
              <a:t>Specify an image for the marker rather than a bullet point or number.</a:t>
            </a:r>
          </a:p>
          <a:p>
            <a:endParaRPr lang="en-US" dirty="0">
              <a:latin typeface="Poppins SemiBold" panose="00000700000000000000" pitchFamily="2" charset="0"/>
              <a:cs typeface="Poppins SemiBold" panose="00000700000000000000" pitchFamily="2" charset="0"/>
            </a:endParaRPr>
          </a:p>
          <a:p>
            <a:pPr marL="285750" indent="-285750">
              <a:buFont typeface="Arial" panose="020B0604020202020204" pitchFamily="34" charset="0"/>
              <a:buChar char="•"/>
            </a:pPr>
            <a:r>
              <a:rPr lang="en-US" dirty="0">
                <a:latin typeface="Poppins SemiBold" panose="00000700000000000000" pitchFamily="2" charset="0"/>
                <a:cs typeface="Poppins SemiBold" panose="00000700000000000000" pitchFamily="2" charset="0"/>
              </a:rPr>
              <a:t>Set the distance between a marker and the text in the list.</a:t>
            </a:r>
          </a:p>
          <a:p>
            <a:pPr marL="285750" indent="-285750">
              <a:buFont typeface="Arial" panose="020B0604020202020204" pitchFamily="34" charset="0"/>
              <a:buChar char="•"/>
            </a:pPr>
            <a:endParaRPr lang="en-US" dirty="0">
              <a:latin typeface="Poppins SemiBold" panose="00000700000000000000" pitchFamily="2" charset="0"/>
              <a:cs typeface="Poppins SemiBold" panose="00000700000000000000" pitchFamily="2" charset="0"/>
            </a:endParaRPr>
          </a:p>
          <a:p>
            <a:pPr marL="285750" indent="-285750">
              <a:buFont typeface="Arial" panose="020B0604020202020204" pitchFamily="34" charset="0"/>
              <a:buChar char="•"/>
            </a:pPr>
            <a:r>
              <a:rPr lang="en-US" dirty="0">
                <a:latin typeface="Poppins SemiBold" panose="00000700000000000000" pitchFamily="2" charset="0"/>
                <a:cs typeface="Poppins SemiBold" panose="00000700000000000000" pitchFamily="2" charset="0"/>
              </a:rPr>
              <a:t>Specify whether the marker would appear inside or outside of the box containing the list items.</a:t>
            </a:r>
            <a:endParaRPr lang="en-IN" dirty="0">
              <a:latin typeface="Poppins SemiBold" panose="00000700000000000000" pitchFamily="2" charset="0"/>
              <a:cs typeface="Poppins SemiBold" panose="00000700000000000000" pitchFamily="2" charset="0"/>
            </a:endParaRPr>
          </a:p>
        </p:txBody>
      </p:sp>
      <p:sp>
        <p:nvSpPr>
          <p:cNvPr id="7" name="TextBox 6">
            <a:extLst>
              <a:ext uri="{FF2B5EF4-FFF2-40B4-BE49-F238E27FC236}">
                <a16:creationId xmlns:a16="http://schemas.microsoft.com/office/drawing/2014/main" id="{EDA5D2DE-0E53-ED79-4FB1-5C233C921895}"/>
              </a:ext>
            </a:extLst>
          </p:cNvPr>
          <p:cNvSpPr txBox="1"/>
          <p:nvPr/>
        </p:nvSpPr>
        <p:spPr>
          <a:xfrm>
            <a:off x="685800" y="5173720"/>
            <a:ext cx="4572000" cy="369332"/>
          </a:xfrm>
          <a:prstGeom prst="rect">
            <a:avLst/>
          </a:prstGeom>
          <a:noFill/>
        </p:spPr>
        <p:txBody>
          <a:bodyPr wrap="square">
            <a:spAutoFit/>
          </a:bodyPr>
          <a:lstStyle>
            <a:defPPr>
              <a:defRPr lang="en-US"/>
            </a:defPPr>
            <a:lvl1pPr>
              <a:defRPr b="0" i="0">
                <a:solidFill>
                  <a:srgbClr val="333333"/>
                </a:solidFill>
                <a:effectLst/>
                <a:latin typeface="Consolas" panose="020B0609020204030204" pitchFamily="49" charset="0"/>
              </a:defRPr>
            </a:lvl1pPr>
          </a:lstStyle>
          <a:p>
            <a:r>
              <a:rPr lang="en-IN" dirty="0"/>
              <a:t>list-style-type</a:t>
            </a:r>
          </a:p>
        </p:txBody>
      </p:sp>
      <p:sp>
        <p:nvSpPr>
          <p:cNvPr id="9" name="TextBox 8">
            <a:extLst>
              <a:ext uri="{FF2B5EF4-FFF2-40B4-BE49-F238E27FC236}">
                <a16:creationId xmlns:a16="http://schemas.microsoft.com/office/drawing/2014/main" id="{8F438436-7B5F-B09B-CE5B-B08BC6A60C4B}"/>
              </a:ext>
            </a:extLst>
          </p:cNvPr>
          <p:cNvSpPr txBox="1"/>
          <p:nvPr/>
        </p:nvSpPr>
        <p:spPr>
          <a:xfrm>
            <a:off x="2971800" y="5173720"/>
            <a:ext cx="4572000" cy="369332"/>
          </a:xfrm>
          <a:prstGeom prst="rect">
            <a:avLst/>
          </a:prstGeom>
          <a:noFill/>
        </p:spPr>
        <p:txBody>
          <a:bodyPr wrap="square">
            <a:spAutoFit/>
          </a:bodyPr>
          <a:lstStyle/>
          <a:p>
            <a:r>
              <a:rPr lang="en-IN" b="0" i="0" dirty="0">
                <a:solidFill>
                  <a:srgbClr val="333333"/>
                </a:solidFill>
                <a:effectLst/>
                <a:latin typeface="Consolas" panose="020B0609020204030204" pitchFamily="49" charset="0"/>
              </a:rPr>
              <a:t>list-style-position</a:t>
            </a:r>
            <a:endParaRPr lang="en-IN" dirty="0"/>
          </a:p>
        </p:txBody>
      </p:sp>
      <p:sp>
        <p:nvSpPr>
          <p:cNvPr id="11" name="TextBox 10">
            <a:extLst>
              <a:ext uri="{FF2B5EF4-FFF2-40B4-BE49-F238E27FC236}">
                <a16:creationId xmlns:a16="http://schemas.microsoft.com/office/drawing/2014/main" id="{59CCC1C3-E697-F0E6-C9CC-72A692861319}"/>
              </a:ext>
            </a:extLst>
          </p:cNvPr>
          <p:cNvSpPr txBox="1"/>
          <p:nvPr/>
        </p:nvSpPr>
        <p:spPr>
          <a:xfrm>
            <a:off x="5791200" y="5173720"/>
            <a:ext cx="4572000" cy="369332"/>
          </a:xfrm>
          <a:prstGeom prst="rect">
            <a:avLst/>
          </a:prstGeom>
          <a:noFill/>
        </p:spPr>
        <p:txBody>
          <a:bodyPr wrap="square">
            <a:spAutoFit/>
          </a:bodyPr>
          <a:lstStyle/>
          <a:p>
            <a:r>
              <a:rPr lang="en-IN" b="0" i="0" dirty="0">
                <a:solidFill>
                  <a:srgbClr val="333333"/>
                </a:solidFill>
                <a:effectLst/>
                <a:latin typeface="Consolas" panose="020B0609020204030204" pitchFamily="49" charset="0"/>
              </a:rPr>
              <a:t>list-style-image</a:t>
            </a:r>
            <a:endParaRPr lang="en-IN" dirty="0"/>
          </a:p>
        </p:txBody>
      </p:sp>
    </p:spTree>
    <p:extLst>
      <p:ext uri="{BB962C8B-B14F-4D97-AF65-F5344CB8AC3E}">
        <p14:creationId xmlns:p14="http://schemas.microsoft.com/office/powerpoint/2010/main" val="38401305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00800" cy="792162"/>
          </a:xfrm>
        </p:spPr>
        <p:txBody>
          <a:bodyPr>
            <a:normAutofit/>
          </a:bodyPr>
          <a:lstStyle/>
          <a:p>
            <a:pPr algn="l"/>
            <a:r>
              <a:rPr lang="en-US" sz="2800" b="1" dirty="0">
                <a:solidFill>
                  <a:srgbClr val="CC0000"/>
                </a:solidFill>
                <a:latin typeface="+mn-lt"/>
                <a:ea typeface="+mn-ea"/>
                <a:cs typeface="+mn-cs"/>
              </a:rPr>
              <a:t>CSS Lists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B8C7625B-6A9E-FF6A-554D-17598897CAFC}"/>
              </a:ext>
            </a:extLst>
          </p:cNvPr>
          <p:cNvGraphicFramePr>
            <a:graphicFrameLocks noGrp="1"/>
          </p:cNvGraphicFramePr>
          <p:nvPr>
            <p:extLst>
              <p:ext uri="{D42A27DB-BD31-4B8C-83A1-F6EECF244321}">
                <p14:modId xmlns:p14="http://schemas.microsoft.com/office/powerpoint/2010/main" val="1233210702"/>
              </p:ext>
            </p:extLst>
          </p:nvPr>
        </p:nvGraphicFramePr>
        <p:xfrm>
          <a:off x="342900" y="1362115"/>
          <a:ext cx="8458200" cy="4532324"/>
        </p:xfrm>
        <a:graphic>
          <a:graphicData uri="http://schemas.openxmlformats.org/drawingml/2006/table">
            <a:tbl>
              <a:tblPr/>
              <a:tblGrid>
                <a:gridCol w="2017552">
                  <a:extLst>
                    <a:ext uri="{9D8B030D-6E8A-4147-A177-3AD203B41FA5}">
                      <a16:colId xmlns:a16="http://schemas.microsoft.com/office/drawing/2014/main" val="3346392207"/>
                    </a:ext>
                  </a:extLst>
                </a:gridCol>
                <a:gridCol w="3392648">
                  <a:extLst>
                    <a:ext uri="{9D8B030D-6E8A-4147-A177-3AD203B41FA5}">
                      <a16:colId xmlns:a16="http://schemas.microsoft.com/office/drawing/2014/main" val="3667537779"/>
                    </a:ext>
                  </a:extLst>
                </a:gridCol>
                <a:gridCol w="3048000">
                  <a:extLst>
                    <a:ext uri="{9D8B030D-6E8A-4147-A177-3AD203B41FA5}">
                      <a16:colId xmlns:a16="http://schemas.microsoft.com/office/drawing/2014/main" val="2883401823"/>
                    </a:ext>
                  </a:extLst>
                </a:gridCol>
              </a:tblGrid>
              <a:tr h="286453">
                <a:tc>
                  <a:txBody>
                    <a:bodyPr/>
                    <a:lstStyle/>
                    <a:p>
                      <a:r>
                        <a:rPr lang="en-IN" sz="1700">
                          <a:effectLst/>
                        </a:rPr>
                        <a:t>Property</a:t>
                      </a:r>
                    </a:p>
                  </a:txBody>
                  <a:tcPr marL="35807" marR="35807" marT="14323" marB="1432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IN" sz="1700">
                          <a:effectLst/>
                        </a:rPr>
                        <a:t>Description</a:t>
                      </a:r>
                    </a:p>
                  </a:txBody>
                  <a:tcPr marL="35807" marR="35807" marT="14323" marB="1432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IN" sz="1700">
                          <a:effectLst/>
                        </a:rPr>
                        <a:t>Values</a:t>
                      </a:r>
                    </a:p>
                  </a:txBody>
                  <a:tcPr marL="35807" marR="35807" marT="14323" marB="1432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5579709"/>
                  </a:ext>
                </a:extLst>
              </a:tr>
              <a:tr h="802069">
                <a:tc>
                  <a:txBody>
                    <a:bodyPr/>
                    <a:lstStyle/>
                    <a:p>
                      <a:r>
                        <a:rPr lang="en-IN" sz="1700" b="1">
                          <a:solidFill>
                            <a:srgbClr val="008000"/>
                          </a:solidFill>
                          <a:effectLst/>
                        </a:rPr>
                        <a:t>list-style</a:t>
                      </a:r>
                    </a:p>
                  </a:txBody>
                  <a:tcPr marL="35807" marR="35807" marT="14323" marB="1432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US" sz="1700">
                          <a:effectLst/>
                        </a:rPr>
                        <a:t>Sets all the properties for a list in one declaration</a:t>
                      </a:r>
                    </a:p>
                  </a:txBody>
                  <a:tcPr marL="35807" marR="35807" marT="14323" marB="1432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IN" sz="1700" i="1">
                          <a:effectLst/>
                        </a:rPr>
                        <a:t>list-style-type, list-style-position, list-style-image, </a:t>
                      </a:r>
                      <a:r>
                        <a:rPr lang="en-IN" sz="1700">
                          <a:effectLst/>
                        </a:rPr>
                        <a:t>inherit</a:t>
                      </a:r>
                    </a:p>
                  </a:txBody>
                  <a:tcPr marL="35807" marR="35807" marT="14323" marB="1432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3288406"/>
                  </a:ext>
                </a:extLst>
              </a:tr>
              <a:tr h="544261">
                <a:tc>
                  <a:txBody>
                    <a:bodyPr/>
                    <a:lstStyle/>
                    <a:p>
                      <a:r>
                        <a:rPr lang="en-IN" sz="1700" b="1">
                          <a:solidFill>
                            <a:srgbClr val="008000"/>
                          </a:solidFill>
                          <a:effectLst/>
                        </a:rPr>
                        <a:t>list-style-image</a:t>
                      </a:r>
                    </a:p>
                  </a:txBody>
                  <a:tcPr marL="35807" marR="35807" marT="14323" marB="1432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US" sz="1700">
                          <a:effectLst/>
                        </a:rPr>
                        <a:t>Specifies an image as the list-item marker</a:t>
                      </a:r>
                    </a:p>
                  </a:txBody>
                  <a:tcPr marL="35807" marR="35807" marT="14323" marB="1432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IN" sz="1700">
                          <a:effectLst/>
                        </a:rPr>
                        <a:t>URL, none, inherit</a:t>
                      </a:r>
                    </a:p>
                  </a:txBody>
                  <a:tcPr marL="35807" marR="35807" marT="14323" marB="1432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1726711"/>
                  </a:ext>
                </a:extLst>
              </a:tr>
              <a:tr h="544261">
                <a:tc>
                  <a:txBody>
                    <a:bodyPr/>
                    <a:lstStyle/>
                    <a:p>
                      <a:r>
                        <a:rPr lang="en-IN" sz="1700" b="1">
                          <a:solidFill>
                            <a:srgbClr val="008000"/>
                          </a:solidFill>
                          <a:effectLst/>
                        </a:rPr>
                        <a:t>list-style-position</a:t>
                      </a:r>
                    </a:p>
                  </a:txBody>
                  <a:tcPr marL="35807" marR="35807" marT="14323" marB="1432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US" sz="1700">
                          <a:effectLst/>
                        </a:rPr>
                        <a:t>Specifies where to place the list-item marker</a:t>
                      </a:r>
                    </a:p>
                  </a:txBody>
                  <a:tcPr marL="35807" marR="35807" marT="14323" marB="1432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IN" sz="1700">
                          <a:effectLst/>
                        </a:rPr>
                        <a:t>inside, outside, inherit</a:t>
                      </a:r>
                    </a:p>
                  </a:txBody>
                  <a:tcPr marL="35807" marR="35807" marT="14323" marB="1432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9637301"/>
                  </a:ext>
                </a:extLst>
              </a:tr>
              <a:tr h="2348917">
                <a:tc>
                  <a:txBody>
                    <a:bodyPr/>
                    <a:lstStyle/>
                    <a:p>
                      <a:r>
                        <a:rPr lang="en-IN" sz="1700" b="1">
                          <a:solidFill>
                            <a:srgbClr val="008000"/>
                          </a:solidFill>
                          <a:effectLst/>
                        </a:rPr>
                        <a:t>list-style-type</a:t>
                      </a:r>
                    </a:p>
                  </a:txBody>
                  <a:tcPr marL="35807" marR="35807" marT="14323" marB="1432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US" sz="1700">
                          <a:effectLst/>
                        </a:rPr>
                        <a:t>Specifies the type of list-item marker</a:t>
                      </a:r>
                    </a:p>
                  </a:txBody>
                  <a:tcPr marL="35807" marR="35807" marT="14323" marB="1432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IN" sz="1700" dirty="0">
                          <a:effectLst/>
                        </a:rPr>
                        <a:t>none, disc, circle, square, decimal, decimal-leading-zero,</a:t>
                      </a:r>
                      <a:br>
                        <a:rPr lang="en-IN" sz="1700" dirty="0">
                          <a:effectLst/>
                        </a:rPr>
                      </a:br>
                      <a:r>
                        <a:rPr lang="en-IN" sz="1700" dirty="0" err="1">
                          <a:effectLst/>
                        </a:rPr>
                        <a:t>armenian</a:t>
                      </a:r>
                      <a:r>
                        <a:rPr lang="en-IN" sz="1700" dirty="0">
                          <a:effectLst/>
                        </a:rPr>
                        <a:t>, </a:t>
                      </a:r>
                      <a:r>
                        <a:rPr lang="en-IN" sz="1700" dirty="0" err="1">
                          <a:effectLst/>
                        </a:rPr>
                        <a:t>georgian</a:t>
                      </a:r>
                      <a:r>
                        <a:rPr lang="en-IN" sz="1700" dirty="0">
                          <a:effectLst/>
                        </a:rPr>
                        <a:t>, lower-alpha, upper-alpha, lower-</a:t>
                      </a:r>
                      <a:r>
                        <a:rPr lang="en-IN" sz="1700" dirty="0" err="1">
                          <a:effectLst/>
                        </a:rPr>
                        <a:t>greek</a:t>
                      </a:r>
                      <a:r>
                        <a:rPr lang="en-IN" sz="1700" dirty="0">
                          <a:effectLst/>
                        </a:rPr>
                        <a:t>,</a:t>
                      </a:r>
                      <a:br>
                        <a:rPr lang="en-IN" sz="1700" dirty="0">
                          <a:effectLst/>
                        </a:rPr>
                      </a:br>
                      <a:r>
                        <a:rPr lang="en-IN" sz="1700" dirty="0">
                          <a:effectLst/>
                        </a:rPr>
                        <a:t>lower-</a:t>
                      </a:r>
                      <a:r>
                        <a:rPr lang="en-IN" sz="1700" dirty="0" err="1">
                          <a:effectLst/>
                        </a:rPr>
                        <a:t>latin</a:t>
                      </a:r>
                      <a:r>
                        <a:rPr lang="en-IN" sz="1700" dirty="0">
                          <a:effectLst/>
                        </a:rPr>
                        <a:t>, upper-</a:t>
                      </a:r>
                      <a:r>
                        <a:rPr lang="en-IN" sz="1700" dirty="0" err="1">
                          <a:effectLst/>
                        </a:rPr>
                        <a:t>latin</a:t>
                      </a:r>
                      <a:r>
                        <a:rPr lang="en-IN" sz="1700" dirty="0">
                          <a:effectLst/>
                        </a:rPr>
                        <a:t>, lower-roman, upper-roman, inherit</a:t>
                      </a:r>
                    </a:p>
                  </a:txBody>
                  <a:tcPr marL="35807" marR="35807" marT="14323" marB="1432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0749335"/>
                  </a:ext>
                </a:extLst>
              </a:tr>
            </a:tbl>
          </a:graphicData>
        </a:graphic>
      </p:graphicFrame>
    </p:spTree>
    <p:extLst>
      <p:ext uri="{BB962C8B-B14F-4D97-AF65-F5344CB8AC3E}">
        <p14:creationId xmlns:p14="http://schemas.microsoft.com/office/powerpoint/2010/main" val="7421463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CSS Tables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136" y="1969525"/>
            <a:ext cx="3078892"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882752"/>
            <a:ext cx="1667099" cy="1802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972" y="5081683"/>
            <a:ext cx="2257424" cy="852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6202" y="4724400"/>
            <a:ext cx="3155092"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971" y="3808863"/>
            <a:ext cx="2257425" cy="1100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FBF617B6-F186-D248-68EA-941F39E49BE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8572" y="1401483"/>
            <a:ext cx="2562225" cy="388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a:extLst>
              <a:ext uri="{FF2B5EF4-FFF2-40B4-BE49-F238E27FC236}">
                <a16:creationId xmlns:a16="http://schemas.microsoft.com/office/drawing/2014/main" id="{3139BB33-BF8D-2AC8-B63B-9A9FEB5B6D3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2340" y="3115372"/>
            <a:ext cx="3214688" cy="313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a:extLst>
              <a:ext uri="{FF2B5EF4-FFF2-40B4-BE49-F238E27FC236}">
                <a16:creationId xmlns:a16="http://schemas.microsoft.com/office/drawing/2014/main" id="{9253313A-4CB4-139A-DDE5-9C4E919450E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96581" y="1426872"/>
            <a:ext cx="2847975" cy="33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a:extLst>
              <a:ext uri="{FF2B5EF4-FFF2-40B4-BE49-F238E27FC236}">
                <a16:creationId xmlns:a16="http://schemas.microsoft.com/office/drawing/2014/main" id="{46A6E2A7-5279-61B1-D6DC-8172B0BD101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55505" y="3932854"/>
            <a:ext cx="2376487" cy="319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65602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CSS Tables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1000" y="1524000"/>
            <a:ext cx="2914324" cy="369332"/>
          </a:xfrm>
          <a:prstGeom prst="rect">
            <a:avLst/>
          </a:prstGeom>
        </p:spPr>
        <p:txBody>
          <a:bodyPr wrap="none">
            <a:spAutoFit/>
          </a:bodyPr>
          <a:lstStyle/>
          <a:p>
            <a:r>
              <a:rPr lang="en-US" dirty="0"/>
              <a:t>Creating Zebra-striped Tables</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206" y="2290762"/>
            <a:ext cx="4365993" cy="3366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43258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CSS Forms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351" y="1385887"/>
            <a:ext cx="2028825"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588" y="2819400"/>
            <a:ext cx="253365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674" y="5027093"/>
            <a:ext cx="231457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1385887"/>
            <a:ext cx="260985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37605" y="3917430"/>
            <a:ext cx="2314575"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92312" y="2514600"/>
            <a:ext cx="243840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62150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Image Gallery</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828800"/>
            <a:ext cx="2857500"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832550"/>
            <a:ext cx="5050531" cy="381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50057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Image Horizontal Navigation</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447800"/>
            <a:ext cx="267652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876424"/>
            <a:ext cx="418147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8733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a:solidFill>
                  <a:srgbClr val="CC0000"/>
                </a:solidFill>
                <a:latin typeface="+mn-lt"/>
                <a:ea typeface="+mn-ea"/>
                <a:cs typeface="+mn-cs"/>
              </a:rPr>
              <a:t>CSS in HTML Documents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ACDB69D-2B67-0FDB-D3C3-20957A53353E}"/>
              </a:ext>
            </a:extLst>
          </p:cNvPr>
          <p:cNvSpPr txBox="1"/>
          <p:nvPr/>
        </p:nvSpPr>
        <p:spPr>
          <a:xfrm>
            <a:off x="457200" y="2362200"/>
            <a:ext cx="7772400" cy="2031325"/>
          </a:xfrm>
          <a:prstGeom prst="rect">
            <a:avLst/>
          </a:prstGeom>
          <a:noFill/>
        </p:spPr>
        <p:txBody>
          <a:bodyPr wrap="square">
            <a:spAutoFit/>
          </a:bodyPr>
          <a:lstStyle/>
          <a:p>
            <a:pPr marL="285750" indent="-285750">
              <a:buFont typeface="Arial" panose="020B0604020202020204" pitchFamily="34" charset="0"/>
              <a:buChar char="•"/>
            </a:pPr>
            <a:r>
              <a:rPr lang="en-US" dirty="0">
                <a:latin typeface="Poppins SemiBold" panose="00000700000000000000" pitchFamily="2" charset="0"/>
                <a:cs typeface="Poppins SemiBold" panose="00000700000000000000" pitchFamily="2" charset="0"/>
              </a:rPr>
              <a:t>Inline styles — Using the style attribute in the HTML start tag.</a:t>
            </a:r>
          </a:p>
          <a:p>
            <a:endParaRPr lang="en-US" dirty="0">
              <a:latin typeface="Poppins SemiBold" panose="00000700000000000000" pitchFamily="2" charset="0"/>
              <a:cs typeface="Poppins SemiBold" panose="00000700000000000000" pitchFamily="2" charset="0"/>
            </a:endParaRPr>
          </a:p>
          <a:p>
            <a:pPr marL="285750" indent="-285750">
              <a:buFont typeface="Arial" panose="020B0604020202020204" pitchFamily="34" charset="0"/>
              <a:buChar char="•"/>
            </a:pPr>
            <a:r>
              <a:rPr lang="en-US" dirty="0">
                <a:latin typeface="Poppins SemiBold" panose="00000700000000000000" pitchFamily="2" charset="0"/>
                <a:cs typeface="Poppins SemiBold" panose="00000700000000000000" pitchFamily="2" charset="0"/>
              </a:rPr>
              <a:t>Embedded styles — Using the &lt;style&gt; element in the head section of a document.</a:t>
            </a:r>
          </a:p>
          <a:p>
            <a:endParaRPr lang="en-US" dirty="0">
              <a:latin typeface="Poppins SemiBold" panose="00000700000000000000" pitchFamily="2" charset="0"/>
              <a:cs typeface="Poppins SemiBold" panose="00000700000000000000" pitchFamily="2" charset="0"/>
            </a:endParaRPr>
          </a:p>
          <a:p>
            <a:pPr marL="285750" indent="-285750">
              <a:buFont typeface="Arial" panose="020B0604020202020204" pitchFamily="34" charset="0"/>
              <a:buChar char="•"/>
            </a:pPr>
            <a:r>
              <a:rPr lang="en-US" dirty="0">
                <a:latin typeface="Poppins SemiBold" panose="00000700000000000000" pitchFamily="2" charset="0"/>
                <a:cs typeface="Poppins SemiBold" panose="00000700000000000000" pitchFamily="2" charset="0"/>
              </a:rPr>
              <a:t>External style sheets — Using the &lt;link&gt; element, pointing to an external CSS file.</a:t>
            </a:r>
            <a:endParaRPr lang="en-IN" dirty="0">
              <a:latin typeface="Poppins SemiBold" panose="00000700000000000000" pitchFamily="2" charset="0"/>
              <a:cs typeface="Poppins SemiBold" panose="00000700000000000000" pitchFamily="2" charset="0"/>
            </a:endParaRPr>
          </a:p>
        </p:txBody>
      </p:sp>
    </p:spTree>
    <p:extLst>
      <p:ext uri="{BB962C8B-B14F-4D97-AF65-F5344CB8AC3E}">
        <p14:creationId xmlns:p14="http://schemas.microsoft.com/office/powerpoint/2010/main" val="4492385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Image Horizontal Navigation</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447800"/>
            <a:ext cx="267652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876424"/>
            <a:ext cx="418147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77084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Layout Display Property</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3097227-296C-0112-3C8F-B6490D5E6114}"/>
              </a:ext>
            </a:extLst>
          </p:cNvPr>
          <p:cNvSpPr txBox="1"/>
          <p:nvPr/>
        </p:nvSpPr>
        <p:spPr>
          <a:xfrm>
            <a:off x="444909" y="1600200"/>
            <a:ext cx="8293510" cy="4247317"/>
          </a:xfrm>
          <a:prstGeom prst="rect">
            <a:avLst/>
          </a:prstGeom>
          <a:noFill/>
        </p:spPr>
        <p:txBody>
          <a:bodyPr wrap="square">
            <a:spAutoFit/>
          </a:bodyPr>
          <a:lstStyle/>
          <a:p>
            <a:pPr marL="285750" indent="-285750">
              <a:buFont typeface="Arial" panose="020B0604020202020204" pitchFamily="34" charset="0"/>
              <a:buChar char="•"/>
            </a:pPr>
            <a:r>
              <a:rPr lang="en-US" dirty="0">
                <a:latin typeface="Poppins" panose="00000500000000000000" pitchFamily="2" charset="0"/>
                <a:cs typeface="Poppins" panose="00000500000000000000" pitchFamily="2" charset="0"/>
              </a:rPr>
              <a:t>Every element on a web page is a rectangular box. The display property in CSS determines just how that rectangular box behaves.</a:t>
            </a:r>
          </a:p>
          <a:p>
            <a:pPr marL="285750" indent="-285750">
              <a:buFont typeface="Arial" panose="020B0604020202020204" pitchFamily="34" charset="0"/>
              <a:buChar char="•"/>
            </a:pPr>
            <a:endParaRPr lang="en-US" dirty="0">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n-US" b="0" i="0" dirty="0">
                <a:solidFill>
                  <a:srgbClr val="000000"/>
                </a:solidFill>
                <a:effectLst/>
                <a:latin typeface="Verdana" panose="020B0604030504040204" pitchFamily="34" charset="0"/>
              </a:rPr>
              <a:t>A </a:t>
            </a:r>
            <a:r>
              <a:rPr lang="en-US" b="0" i="0" dirty="0">
                <a:solidFill>
                  <a:srgbClr val="002060"/>
                </a:solidFill>
                <a:effectLst/>
                <a:latin typeface="Verdana" panose="020B0604030504040204" pitchFamily="34" charset="0"/>
              </a:rPr>
              <a:t>block-level element</a:t>
            </a:r>
            <a:r>
              <a:rPr lang="en-US" b="0" i="0" dirty="0">
                <a:solidFill>
                  <a:srgbClr val="000000"/>
                </a:solidFill>
                <a:effectLst/>
                <a:latin typeface="Verdana" panose="020B0604030504040204" pitchFamily="34" charset="0"/>
              </a:rPr>
              <a:t> always starts on a new line and takes up the full width available</a:t>
            </a:r>
            <a:r>
              <a:rPr lang="en-US" b="0" i="0" dirty="0">
                <a:solidFill>
                  <a:srgbClr val="000000"/>
                </a:solidFill>
                <a:effectLst/>
                <a:latin typeface="Poppins" panose="00000500000000000000" pitchFamily="2" charset="0"/>
                <a:cs typeface="Poppins" panose="00000500000000000000" pitchFamily="2" charset="0"/>
              </a:rPr>
              <a:t> </a:t>
            </a:r>
            <a:r>
              <a:rPr lang="en-US" b="0" i="0" dirty="0">
                <a:solidFill>
                  <a:srgbClr val="002060"/>
                </a:solidFill>
                <a:effectLst/>
                <a:latin typeface="Poppins" panose="00000500000000000000" pitchFamily="2" charset="0"/>
                <a:cs typeface="Poppins" panose="00000500000000000000" pitchFamily="2" charset="0"/>
              </a:rPr>
              <a:t>e.g. div, h1, p, form</a:t>
            </a:r>
          </a:p>
          <a:p>
            <a:pPr marL="285750" indent="-285750">
              <a:buFont typeface="Arial" panose="020B0604020202020204" pitchFamily="34" charset="0"/>
              <a:buChar char="•"/>
            </a:pPr>
            <a:endParaRPr lang="en-US" dirty="0">
              <a:solidFill>
                <a:srgbClr val="000000"/>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n-US" b="0" i="0" dirty="0">
                <a:solidFill>
                  <a:srgbClr val="000000"/>
                </a:solidFill>
                <a:effectLst/>
                <a:latin typeface="Verdana" panose="020B0604030504040204" pitchFamily="34" charset="0"/>
              </a:rPr>
              <a:t>An </a:t>
            </a:r>
            <a:r>
              <a:rPr lang="en-US" b="0" i="0" dirty="0">
                <a:solidFill>
                  <a:srgbClr val="002060"/>
                </a:solidFill>
                <a:effectLst/>
                <a:latin typeface="Verdana" panose="020B0604030504040204" pitchFamily="34" charset="0"/>
              </a:rPr>
              <a:t>inline element</a:t>
            </a:r>
            <a:r>
              <a:rPr lang="en-US" b="0" i="0" dirty="0">
                <a:solidFill>
                  <a:srgbClr val="000000"/>
                </a:solidFill>
                <a:effectLst/>
                <a:latin typeface="Verdana" panose="020B0604030504040204" pitchFamily="34" charset="0"/>
              </a:rPr>
              <a:t> does not start on a new line and only takes up as much width as necessary.</a:t>
            </a:r>
            <a:r>
              <a:rPr lang="en-US" b="0" i="0" dirty="0">
                <a:solidFill>
                  <a:srgbClr val="000000"/>
                </a:solidFill>
                <a:effectLst/>
                <a:latin typeface="Poppins" panose="00000500000000000000" pitchFamily="2" charset="0"/>
                <a:cs typeface="Poppins" panose="00000500000000000000" pitchFamily="2" charset="0"/>
              </a:rPr>
              <a:t> </a:t>
            </a:r>
            <a:r>
              <a:rPr lang="en-US" b="0" i="0" dirty="0">
                <a:solidFill>
                  <a:srgbClr val="002060"/>
                </a:solidFill>
                <a:effectLst/>
                <a:latin typeface="Poppins" panose="00000500000000000000" pitchFamily="2" charset="0"/>
                <a:cs typeface="Poppins" panose="00000500000000000000" pitchFamily="2" charset="0"/>
              </a:rPr>
              <a:t>e.g. span, a, </a:t>
            </a:r>
            <a:r>
              <a:rPr lang="en-US" b="0" i="0" dirty="0" err="1">
                <a:solidFill>
                  <a:srgbClr val="002060"/>
                </a:solidFill>
                <a:effectLst/>
                <a:latin typeface="Poppins" panose="00000500000000000000" pitchFamily="2" charset="0"/>
                <a:cs typeface="Poppins" panose="00000500000000000000" pitchFamily="2" charset="0"/>
              </a:rPr>
              <a:t>img</a:t>
            </a:r>
            <a:endParaRPr lang="en-US" b="0" i="0" dirty="0">
              <a:solidFill>
                <a:srgbClr val="002060"/>
              </a:solidFill>
              <a:effectLst/>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endParaRPr lang="en-US" dirty="0">
              <a:solidFill>
                <a:srgbClr val="000000"/>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n-US" dirty="0">
                <a:solidFill>
                  <a:srgbClr val="000000"/>
                </a:solidFill>
                <a:latin typeface="Poppins" panose="00000500000000000000" pitchFamily="2" charset="0"/>
                <a:cs typeface="Poppins" panose="00000500000000000000" pitchFamily="2" charset="0"/>
              </a:rPr>
              <a:t>Commonly Used display values :</a:t>
            </a:r>
          </a:p>
          <a:p>
            <a:pPr marL="285750" indent="-285750">
              <a:buFont typeface="Arial" panose="020B0604020202020204" pitchFamily="34" charset="0"/>
              <a:buChar char="•"/>
            </a:pPr>
            <a:endParaRPr lang="en-US" dirty="0">
              <a:solidFill>
                <a:srgbClr val="000000"/>
              </a:solidFill>
              <a:latin typeface="Poppins" panose="00000500000000000000" pitchFamily="2" charset="0"/>
              <a:cs typeface="Poppins" panose="00000500000000000000" pitchFamily="2" charset="0"/>
            </a:endParaRPr>
          </a:p>
          <a:p>
            <a:r>
              <a:rPr lang="en-US" dirty="0">
                <a:solidFill>
                  <a:srgbClr val="000000"/>
                </a:solidFill>
                <a:latin typeface="Poppins" panose="00000500000000000000" pitchFamily="2" charset="0"/>
                <a:cs typeface="Poppins" panose="00000500000000000000" pitchFamily="2" charset="0"/>
              </a:rPr>
              <a:t>		</a:t>
            </a:r>
            <a:r>
              <a:rPr lang="en-US" dirty="0">
                <a:solidFill>
                  <a:srgbClr val="002060"/>
                </a:solidFill>
                <a:latin typeface="Poppins" panose="00000500000000000000" pitchFamily="2" charset="0"/>
                <a:cs typeface="Poppins" panose="00000500000000000000" pitchFamily="2" charset="0"/>
              </a:rPr>
              <a:t>display: None</a:t>
            </a:r>
          </a:p>
          <a:p>
            <a:r>
              <a:rPr lang="en-US" dirty="0">
                <a:solidFill>
                  <a:srgbClr val="002060"/>
                </a:solidFill>
                <a:latin typeface="Poppins" panose="00000500000000000000" pitchFamily="2" charset="0"/>
                <a:cs typeface="Poppins" panose="00000500000000000000" pitchFamily="2" charset="0"/>
              </a:rPr>
              <a:t>		display: inline</a:t>
            </a:r>
          </a:p>
          <a:p>
            <a:r>
              <a:rPr lang="en-US" dirty="0">
                <a:solidFill>
                  <a:srgbClr val="002060"/>
                </a:solidFill>
                <a:latin typeface="Poppins" panose="00000500000000000000" pitchFamily="2" charset="0"/>
                <a:cs typeface="Poppins" panose="00000500000000000000" pitchFamily="2" charset="0"/>
              </a:rPr>
              <a:t>		display: block</a:t>
            </a:r>
          </a:p>
          <a:p>
            <a:r>
              <a:rPr lang="en-US" dirty="0">
                <a:solidFill>
                  <a:srgbClr val="002060"/>
                </a:solidFill>
                <a:latin typeface="Poppins" panose="00000500000000000000" pitchFamily="2" charset="0"/>
                <a:cs typeface="Poppins" panose="00000500000000000000" pitchFamily="2" charset="0"/>
              </a:rPr>
              <a:t>		display: </a:t>
            </a:r>
            <a:r>
              <a:rPr lang="en-US" dirty="0" err="1">
                <a:solidFill>
                  <a:srgbClr val="002060"/>
                </a:solidFill>
                <a:latin typeface="Poppins" panose="00000500000000000000" pitchFamily="2" charset="0"/>
                <a:cs typeface="Poppins" panose="00000500000000000000" pitchFamily="2" charset="0"/>
              </a:rPr>
              <a:t>inlineblock</a:t>
            </a:r>
            <a:r>
              <a:rPr lang="en-US" dirty="0">
                <a:solidFill>
                  <a:srgbClr val="002060"/>
                </a:solidFill>
                <a:latin typeface="Poppins" panose="00000500000000000000" pitchFamily="2" charset="0"/>
                <a:cs typeface="Poppins" panose="00000500000000000000" pitchFamily="2" charset="0"/>
              </a:rPr>
              <a:t>	can specify width &amp; height</a:t>
            </a:r>
            <a:endParaRPr lang="en-IN" dirty="0">
              <a:solidFill>
                <a:srgbClr val="002060"/>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288732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Layout z-index Property</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3097227-296C-0112-3C8F-B6490D5E6114}"/>
              </a:ext>
            </a:extLst>
          </p:cNvPr>
          <p:cNvSpPr txBox="1"/>
          <p:nvPr/>
        </p:nvSpPr>
        <p:spPr>
          <a:xfrm>
            <a:off x="425245" y="1443841"/>
            <a:ext cx="8293510" cy="3970318"/>
          </a:xfrm>
          <a:prstGeom prst="rect">
            <a:avLst/>
          </a:prstGeom>
          <a:noFill/>
        </p:spPr>
        <p:txBody>
          <a:bodyPr wrap="square">
            <a:spAutoFit/>
          </a:bodyPr>
          <a:lstStyle/>
          <a:p>
            <a:pPr marL="285750" indent="-285750">
              <a:buFont typeface="Arial" panose="020B0604020202020204" pitchFamily="34" charset="0"/>
              <a:buChar char="•"/>
            </a:pPr>
            <a:r>
              <a:rPr lang="en-US" dirty="0">
                <a:latin typeface="Poppins" panose="00000500000000000000" pitchFamily="2" charset="0"/>
                <a:cs typeface="Poppins" panose="00000500000000000000" pitchFamily="2" charset="0"/>
              </a:rPr>
              <a:t>When elements are positioned, they can overlap other elements.</a:t>
            </a:r>
          </a:p>
          <a:p>
            <a:pPr marL="285750" indent="-285750">
              <a:buFont typeface="Arial" panose="020B0604020202020204" pitchFamily="34" charset="0"/>
              <a:buChar char="•"/>
            </a:pPr>
            <a:endParaRPr lang="en-US" dirty="0">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n-US" dirty="0">
                <a:latin typeface="Poppins" panose="00000500000000000000" pitchFamily="2" charset="0"/>
                <a:cs typeface="Poppins" panose="00000500000000000000" pitchFamily="2" charset="0"/>
              </a:rPr>
              <a:t>The z-index property specifies the stack order of an element (which element should be placed in front of, or behind, the others).</a:t>
            </a:r>
          </a:p>
          <a:p>
            <a:pPr marL="285750" indent="-285750">
              <a:buFont typeface="Arial" panose="020B0604020202020204" pitchFamily="34" charset="0"/>
              <a:buChar char="•"/>
            </a:pPr>
            <a:endParaRPr lang="en-US" dirty="0">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n-US" dirty="0">
                <a:latin typeface="Poppins" panose="00000500000000000000" pitchFamily="2" charset="0"/>
                <a:cs typeface="Poppins" panose="00000500000000000000" pitchFamily="2" charset="0"/>
              </a:rPr>
              <a:t>An element can have a positive or negative stack order</a:t>
            </a:r>
          </a:p>
          <a:p>
            <a:pPr marL="285750" indent="-285750">
              <a:buFont typeface="Arial" panose="020B0604020202020204" pitchFamily="34" charset="0"/>
              <a:buChar char="•"/>
            </a:pPr>
            <a:endParaRPr lang="en-US"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		</a:t>
            </a:r>
            <a:r>
              <a:rPr lang="en-US" b="0" i="0" dirty="0" err="1">
                <a:solidFill>
                  <a:srgbClr val="A52A2A"/>
                </a:solidFill>
                <a:effectLst/>
                <a:latin typeface="Consolas" panose="020B0609020204030204" pitchFamily="49" charset="0"/>
              </a:rPr>
              <a:t>img</a:t>
            </a:r>
            <a:r>
              <a:rPr lang="en-US" b="0" i="0" dirty="0">
                <a:solidFill>
                  <a:srgbClr val="A52A2A"/>
                </a:solidFill>
                <a:effectLst/>
                <a:latin typeface="Consolas" panose="020B0609020204030204" pitchFamily="49" charset="0"/>
              </a:rPr>
              <a:t> </a:t>
            </a:r>
          </a:p>
          <a:p>
            <a:r>
              <a:rPr lang="en-US" dirty="0">
                <a:solidFill>
                  <a:srgbClr val="A52A2A"/>
                </a:solidFill>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position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absolute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left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top</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z-index</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endParaRPr lang="en-IN"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745586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Layout overflow Property</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3097227-296C-0112-3C8F-B6490D5E6114}"/>
              </a:ext>
            </a:extLst>
          </p:cNvPr>
          <p:cNvSpPr txBox="1"/>
          <p:nvPr/>
        </p:nvSpPr>
        <p:spPr>
          <a:xfrm>
            <a:off x="0" y="1457385"/>
            <a:ext cx="9257072" cy="4524315"/>
          </a:xfrm>
          <a:prstGeom prst="rect">
            <a:avLst/>
          </a:prstGeom>
          <a:noFill/>
        </p:spPr>
        <p:txBody>
          <a:bodyPr wrap="square">
            <a:spAutoFit/>
          </a:bodyPr>
          <a:lstStyle/>
          <a:p>
            <a:pPr marL="285750" indent="-285750">
              <a:buFont typeface="Arial" panose="020B0604020202020204" pitchFamily="34" charset="0"/>
              <a:buChar char="•"/>
            </a:pPr>
            <a:r>
              <a:rPr lang="en-US" dirty="0">
                <a:latin typeface="Poppins" panose="00000500000000000000" pitchFamily="2" charset="0"/>
                <a:cs typeface="Poppins" panose="00000500000000000000" pitchFamily="2" charset="0"/>
              </a:rPr>
              <a:t>The overflow property specifies whether to clip the content or to add scrollbars when the content of an element is too big to fit in the specified area.</a:t>
            </a:r>
          </a:p>
          <a:p>
            <a:pPr marL="285750" indent="-285750">
              <a:buFont typeface="Arial" panose="020B0604020202020204" pitchFamily="34" charset="0"/>
              <a:buChar char="•"/>
            </a:pPr>
            <a:endParaRPr lang="en-US" dirty="0">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n-US" dirty="0">
                <a:latin typeface="Poppins" panose="00000500000000000000" pitchFamily="2" charset="0"/>
                <a:cs typeface="Poppins" panose="00000500000000000000" pitchFamily="2" charset="0"/>
              </a:rPr>
              <a:t>The overflow property has the following values:</a:t>
            </a:r>
          </a:p>
          <a:p>
            <a:pPr marL="285750" indent="-285750">
              <a:buFont typeface="Arial" panose="020B0604020202020204" pitchFamily="34" charset="0"/>
              <a:buChar char="•"/>
            </a:pPr>
            <a:endParaRPr lang="en-US" dirty="0">
              <a:latin typeface="Poppins" panose="00000500000000000000" pitchFamily="2" charset="0"/>
              <a:cs typeface="Poppins" panose="00000500000000000000" pitchFamily="2" charset="0"/>
            </a:endParaRPr>
          </a:p>
          <a:p>
            <a:pPr marL="742950" lvl="1" indent="-285750">
              <a:buFont typeface="Arial" panose="020B0604020202020204" pitchFamily="34" charset="0"/>
              <a:buChar char="•"/>
            </a:pPr>
            <a:r>
              <a:rPr lang="en-US" dirty="0">
                <a:solidFill>
                  <a:srgbClr val="002060"/>
                </a:solidFill>
                <a:latin typeface="Poppins" panose="00000500000000000000" pitchFamily="2" charset="0"/>
                <a:cs typeface="Poppins" panose="00000500000000000000" pitchFamily="2" charset="0"/>
              </a:rPr>
              <a:t>visible</a:t>
            </a:r>
            <a:r>
              <a:rPr lang="en-US" dirty="0">
                <a:latin typeface="Poppins" panose="00000500000000000000" pitchFamily="2" charset="0"/>
                <a:cs typeface="Poppins" panose="00000500000000000000" pitchFamily="2" charset="0"/>
              </a:rPr>
              <a:t> - Default. The overflow is not clipped. The content renders outside the element's box</a:t>
            </a:r>
          </a:p>
          <a:p>
            <a:pPr marL="742950" lvl="1" indent="-285750">
              <a:buFont typeface="Arial" panose="020B0604020202020204" pitchFamily="34" charset="0"/>
              <a:buChar char="•"/>
            </a:pPr>
            <a:r>
              <a:rPr lang="en-US" dirty="0">
                <a:solidFill>
                  <a:srgbClr val="002060"/>
                </a:solidFill>
                <a:latin typeface="Poppins" panose="00000500000000000000" pitchFamily="2" charset="0"/>
                <a:cs typeface="Poppins" panose="00000500000000000000" pitchFamily="2" charset="0"/>
              </a:rPr>
              <a:t>hidden</a:t>
            </a:r>
            <a:r>
              <a:rPr lang="en-US" dirty="0">
                <a:latin typeface="Poppins" panose="00000500000000000000" pitchFamily="2" charset="0"/>
                <a:cs typeface="Poppins" panose="00000500000000000000" pitchFamily="2" charset="0"/>
              </a:rPr>
              <a:t> - The overflow is clipped, and the rest of the content will be invisible</a:t>
            </a:r>
          </a:p>
          <a:p>
            <a:pPr marL="742950" lvl="1" indent="-285750">
              <a:buFont typeface="Arial" panose="020B0604020202020204" pitchFamily="34" charset="0"/>
              <a:buChar char="•"/>
            </a:pPr>
            <a:r>
              <a:rPr lang="en-US" dirty="0">
                <a:solidFill>
                  <a:srgbClr val="002060"/>
                </a:solidFill>
                <a:latin typeface="Poppins" panose="00000500000000000000" pitchFamily="2" charset="0"/>
                <a:cs typeface="Poppins" panose="00000500000000000000" pitchFamily="2" charset="0"/>
              </a:rPr>
              <a:t>scroll</a:t>
            </a:r>
            <a:r>
              <a:rPr lang="en-US" dirty="0">
                <a:latin typeface="Poppins" panose="00000500000000000000" pitchFamily="2" charset="0"/>
                <a:cs typeface="Poppins" panose="00000500000000000000" pitchFamily="2" charset="0"/>
              </a:rPr>
              <a:t> - The overflow is clipped, and a scrollbar is added to see the rest of the content</a:t>
            </a:r>
            <a:endParaRPr lang="en-US" dirty="0">
              <a:solidFill>
                <a:srgbClr val="002060"/>
              </a:solidFill>
              <a:latin typeface="Poppins" panose="00000500000000000000" pitchFamily="2" charset="0"/>
              <a:cs typeface="Poppins" panose="00000500000000000000" pitchFamily="2" charset="0"/>
            </a:endParaRPr>
          </a:p>
          <a:p>
            <a:pPr marL="742950" lvl="1" indent="-285750">
              <a:buFont typeface="Arial" panose="020B0604020202020204" pitchFamily="34" charset="0"/>
              <a:buChar char="•"/>
            </a:pPr>
            <a:r>
              <a:rPr lang="en-US" dirty="0">
                <a:solidFill>
                  <a:srgbClr val="002060"/>
                </a:solidFill>
                <a:latin typeface="Poppins" panose="00000500000000000000" pitchFamily="2" charset="0"/>
                <a:cs typeface="Poppins" panose="00000500000000000000" pitchFamily="2" charset="0"/>
              </a:rPr>
              <a:t>auto</a:t>
            </a:r>
            <a:r>
              <a:rPr lang="en-US" dirty="0">
                <a:latin typeface="Poppins" panose="00000500000000000000" pitchFamily="2" charset="0"/>
                <a:cs typeface="Poppins" panose="00000500000000000000" pitchFamily="2" charset="0"/>
              </a:rPr>
              <a:t> - Similar to scroll, but it adds scrollbars only when necessary</a:t>
            </a:r>
          </a:p>
          <a:p>
            <a:pPr marL="742950" lvl="1" indent="-285750">
              <a:buFont typeface="Arial" panose="020B0604020202020204" pitchFamily="34" charset="0"/>
              <a:buChar char="•"/>
            </a:pPr>
            <a:endParaRPr lang="en-US" dirty="0">
              <a:latin typeface="Poppins" panose="00000500000000000000" pitchFamily="2" charset="0"/>
              <a:cs typeface="Poppins" panose="00000500000000000000" pitchFamily="2" charset="0"/>
            </a:endParaRPr>
          </a:p>
          <a:p>
            <a:pPr lvl="1"/>
            <a:r>
              <a:rPr lang="en-US" dirty="0">
                <a:latin typeface="Poppins" panose="00000500000000000000" pitchFamily="2" charset="0"/>
                <a:cs typeface="Poppins" panose="00000500000000000000" pitchFamily="2" charset="0"/>
              </a:rPr>
              <a:t>The overflow property only works for block elements with a specified height.</a:t>
            </a:r>
          </a:p>
          <a:p>
            <a:pPr lvl="1"/>
            <a:endParaRPr lang="en-IN"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8017409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a:solidFill>
                  <a:srgbClr val="CC0000"/>
                </a:solidFill>
                <a:latin typeface="+mn-lt"/>
                <a:ea typeface="+mn-ea"/>
                <a:cs typeface="+mn-cs"/>
              </a:rPr>
              <a:t>CSS Pseudo Classes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3097227-296C-0112-3C8F-B6490D5E6114}"/>
              </a:ext>
            </a:extLst>
          </p:cNvPr>
          <p:cNvSpPr txBox="1"/>
          <p:nvPr/>
        </p:nvSpPr>
        <p:spPr>
          <a:xfrm>
            <a:off x="0" y="1172948"/>
            <a:ext cx="8534400" cy="923330"/>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	</a:t>
            </a:r>
          </a:p>
          <a:p>
            <a:pPr algn="l"/>
            <a:r>
              <a:rPr lang="en-US" dirty="0">
                <a:solidFill>
                  <a:srgbClr val="000000"/>
                </a:solidFill>
                <a:latin typeface="Verdana" panose="020B0604030504040204" pitchFamily="34" charset="0"/>
              </a:rPr>
              <a:t>	</a:t>
            </a:r>
            <a:r>
              <a:rPr lang="en-US" b="0" i="0" dirty="0">
                <a:solidFill>
                  <a:srgbClr val="000000"/>
                </a:solidFill>
                <a:effectLst/>
                <a:latin typeface="Verdana" panose="020B0604030504040204" pitchFamily="34" charset="0"/>
              </a:rPr>
              <a:t>A pseudo-class is used to define a special state of an element.</a:t>
            </a:r>
          </a:p>
          <a:p>
            <a:pPr lvl="1"/>
            <a:endParaRPr lang="en-IN" dirty="0">
              <a:latin typeface="Poppins" panose="00000500000000000000" pitchFamily="2" charset="0"/>
              <a:cs typeface="Poppins" panose="00000500000000000000" pitchFamily="2" charset="0"/>
            </a:endParaRPr>
          </a:p>
        </p:txBody>
      </p:sp>
      <p:graphicFrame>
        <p:nvGraphicFramePr>
          <p:cNvPr id="3" name="Table 2">
            <a:extLst>
              <a:ext uri="{FF2B5EF4-FFF2-40B4-BE49-F238E27FC236}">
                <a16:creationId xmlns:a16="http://schemas.microsoft.com/office/drawing/2014/main" id="{585CB3CD-1DA3-EF8C-34EA-A975712E84CD}"/>
              </a:ext>
            </a:extLst>
          </p:cNvPr>
          <p:cNvGraphicFramePr>
            <a:graphicFrameLocks noGrp="1"/>
          </p:cNvGraphicFramePr>
          <p:nvPr>
            <p:extLst>
              <p:ext uri="{D42A27DB-BD31-4B8C-83A1-F6EECF244321}">
                <p14:modId xmlns:p14="http://schemas.microsoft.com/office/powerpoint/2010/main" val="1835103393"/>
              </p:ext>
            </p:extLst>
          </p:nvPr>
        </p:nvGraphicFramePr>
        <p:xfrm>
          <a:off x="304800" y="2202426"/>
          <a:ext cx="8763000" cy="3705043"/>
        </p:xfrm>
        <a:graphic>
          <a:graphicData uri="http://schemas.openxmlformats.org/drawingml/2006/table">
            <a:tbl>
              <a:tblPr/>
              <a:tblGrid>
                <a:gridCol w="1557866">
                  <a:extLst>
                    <a:ext uri="{9D8B030D-6E8A-4147-A177-3AD203B41FA5}">
                      <a16:colId xmlns:a16="http://schemas.microsoft.com/office/drawing/2014/main" val="3735439315"/>
                    </a:ext>
                  </a:extLst>
                </a:gridCol>
                <a:gridCol w="7205134">
                  <a:extLst>
                    <a:ext uri="{9D8B030D-6E8A-4147-A177-3AD203B41FA5}">
                      <a16:colId xmlns:a16="http://schemas.microsoft.com/office/drawing/2014/main" val="4265232611"/>
                    </a:ext>
                  </a:extLst>
                </a:gridCol>
              </a:tblGrid>
              <a:tr h="363045">
                <a:tc>
                  <a:txBody>
                    <a:bodyPr/>
                    <a:lstStyle/>
                    <a:p>
                      <a:pPr algn="l" fontAlgn="t"/>
                      <a:r>
                        <a:rPr lang="en-IN" sz="1400">
                          <a:solidFill>
                            <a:srgbClr val="000000"/>
                          </a:solidFill>
                          <a:effectLst/>
                          <a:latin typeface="Poppins" panose="00000500000000000000" pitchFamily="2" charset="0"/>
                          <a:cs typeface="Poppins" panose="00000500000000000000" pitchFamily="2" charset="0"/>
                        </a:rPr>
                        <a:t>pseudo-class</a:t>
                      </a:r>
                    </a:p>
                  </a:txBody>
                  <a:tcPr marL="72609" marR="72609" marT="72609" marB="72609">
                    <a:lnL w="7620" cap="flat" cmpd="sng" algn="ctr">
                      <a:solidFill>
                        <a:srgbClr val="D0778B"/>
                      </a:solidFill>
                      <a:prstDash val="solid"/>
                      <a:round/>
                      <a:headEnd type="none" w="med" len="med"/>
                      <a:tailEnd type="none" w="med" len="med"/>
                    </a:lnL>
                    <a:lnR w="7620" cap="flat" cmpd="sng" algn="ctr">
                      <a:solidFill>
                        <a:srgbClr val="D0778B"/>
                      </a:solidFill>
                      <a:prstDash val="solid"/>
                      <a:round/>
                      <a:headEnd type="none" w="med" len="med"/>
                      <a:tailEnd type="none" w="med" len="med"/>
                    </a:lnR>
                    <a:lnT w="7620" cap="flat" cmpd="sng" algn="ctr">
                      <a:solidFill>
                        <a:srgbClr val="D0778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dirty="0">
                          <a:solidFill>
                            <a:srgbClr val="000000"/>
                          </a:solidFill>
                          <a:effectLst/>
                          <a:latin typeface="Poppins" panose="00000500000000000000" pitchFamily="2" charset="0"/>
                          <a:cs typeface="Poppins" panose="00000500000000000000" pitchFamily="2" charset="0"/>
                        </a:rPr>
                        <a:t>Description</a:t>
                      </a:r>
                    </a:p>
                  </a:txBody>
                  <a:tcPr marL="72609" marR="72609" marT="72609" marB="72609">
                    <a:lnL w="7620" cap="flat" cmpd="sng" algn="ctr">
                      <a:solidFill>
                        <a:srgbClr val="D0778B"/>
                      </a:solidFill>
                      <a:prstDash val="solid"/>
                      <a:round/>
                      <a:headEnd type="none" w="med" len="med"/>
                      <a:tailEnd type="none" w="med" len="med"/>
                    </a:lnL>
                    <a:lnR w="7620" cap="flat" cmpd="sng" algn="ctr">
                      <a:solidFill>
                        <a:srgbClr val="D0778B"/>
                      </a:solidFill>
                      <a:prstDash val="solid"/>
                      <a:round/>
                      <a:headEnd type="none" w="med" len="med"/>
                      <a:tailEnd type="none" w="med" len="med"/>
                    </a:lnR>
                    <a:lnT w="7620" cap="flat" cmpd="sng" algn="ctr">
                      <a:solidFill>
                        <a:srgbClr val="D0778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794358733"/>
                  </a:ext>
                </a:extLst>
              </a:tr>
              <a:tr h="532466">
                <a:tc>
                  <a:txBody>
                    <a:bodyPr/>
                    <a:lstStyle/>
                    <a:p>
                      <a:pPr algn="just" fontAlgn="t"/>
                      <a:r>
                        <a:rPr lang="en-IN" sz="1400" b="1" dirty="0">
                          <a:solidFill>
                            <a:srgbClr val="333333"/>
                          </a:solidFill>
                          <a:effectLst/>
                          <a:latin typeface="Poppins" panose="00000500000000000000" pitchFamily="2" charset="0"/>
                          <a:cs typeface="Poppins" panose="00000500000000000000" pitchFamily="2" charset="0"/>
                        </a:rPr>
                        <a:t>:active</a:t>
                      </a:r>
                      <a:endParaRPr lang="en-IN" sz="1400" dirty="0">
                        <a:solidFill>
                          <a:srgbClr val="333333"/>
                        </a:solidFill>
                        <a:effectLst/>
                        <a:latin typeface="Poppins" panose="00000500000000000000" pitchFamily="2" charset="0"/>
                        <a:cs typeface="Poppins" panose="00000500000000000000" pitchFamily="2" charset="0"/>
                      </a:endParaRPr>
                    </a:p>
                  </a:txBody>
                  <a:tcPr marL="48406" marR="48406" marT="48406" marB="484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Poppins" panose="00000500000000000000" pitchFamily="2" charset="0"/>
                          <a:cs typeface="Poppins" panose="00000500000000000000" pitchFamily="2" charset="0"/>
                        </a:rPr>
                        <a:t>It is used to add style to an active element.</a:t>
                      </a:r>
                    </a:p>
                  </a:txBody>
                  <a:tcPr marL="48406" marR="48406" marT="48406" marB="484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75744993"/>
                  </a:ext>
                </a:extLst>
              </a:tr>
              <a:tr h="476089">
                <a:tc>
                  <a:txBody>
                    <a:bodyPr/>
                    <a:lstStyle/>
                    <a:p>
                      <a:pPr algn="just" fontAlgn="t"/>
                      <a:r>
                        <a:rPr lang="en-IN" sz="1400" b="1" dirty="0">
                          <a:solidFill>
                            <a:srgbClr val="333333"/>
                          </a:solidFill>
                          <a:effectLst/>
                          <a:latin typeface="Poppins" panose="00000500000000000000" pitchFamily="2" charset="0"/>
                          <a:cs typeface="Poppins" panose="00000500000000000000" pitchFamily="2" charset="0"/>
                        </a:rPr>
                        <a:t>:hover</a:t>
                      </a:r>
                      <a:endParaRPr lang="en-IN" sz="1400" dirty="0">
                        <a:solidFill>
                          <a:srgbClr val="333333"/>
                        </a:solidFill>
                        <a:effectLst/>
                        <a:latin typeface="Poppins" panose="00000500000000000000" pitchFamily="2" charset="0"/>
                        <a:cs typeface="Poppins" panose="00000500000000000000" pitchFamily="2" charset="0"/>
                      </a:endParaRPr>
                    </a:p>
                  </a:txBody>
                  <a:tcPr marL="48406" marR="48406" marT="48406" marB="484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Poppins" panose="00000500000000000000" pitchFamily="2" charset="0"/>
                          <a:cs typeface="Poppins" panose="00000500000000000000" pitchFamily="2" charset="0"/>
                        </a:rPr>
                        <a:t>It adds special effects to an element when the user moves the mouse pointer over the element.</a:t>
                      </a:r>
                    </a:p>
                  </a:txBody>
                  <a:tcPr marL="48406" marR="48406" marT="48406" marB="484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15485512"/>
                  </a:ext>
                </a:extLst>
              </a:tr>
              <a:tr h="532466">
                <a:tc>
                  <a:txBody>
                    <a:bodyPr/>
                    <a:lstStyle/>
                    <a:p>
                      <a:pPr algn="just" fontAlgn="t"/>
                      <a:r>
                        <a:rPr lang="en-IN" sz="1400" b="1">
                          <a:solidFill>
                            <a:srgbClr val="333333"/>
                          </a:solidFill>
                          <a:effectLst/>
                          <a:latin typeface="Poppins" panose="00000500000000000000" pitchFamily="2" charset="0"/>
                          <a:cs typeface="Poppins" panose="00000500000000000000" pitchFamily="2" charset="0"/>
                        </a:rPr>
                        <a:t>:link</a:t>
                      </a:r>
                      <a:endParaRPr lang="en-IN" sz="1400">
                        <a:solidFill>
                          <a:srgbClr val="333333"/>
                        </a:solidFill>
                        <a:effectLst/>
                        <a:latin typeface="Poppins" panose="00000500000000000000" pitchFamily="2" charset="0"/>
                        <a:cs typeface="Poppins" panose="00000500000000000000" pitchFamily="2" charset="0"/>
                      </a:endParaRPr>
                    </a:p>
                  </a:txBody>
                  <a:tcPr marL="48406" marR="48406" marT="48406" marB="484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Poppins" panose="00000500000000000000" pitchFamily="2" charset="0"/>
                          <a:cs typeface="Poppins" panose="00000500000000000000" pitchFamily="2" charset="0"/>
                        </a:rPr>
                        <a:t>It adds style to the unvisited link.</a:t>
                      </a:r>
                    </a:p>
                  </a:txBody>
                  <a:tcPr marL="48406" marR="48406" marT="48406" marB="484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25916407"/>
                  </a:ext>
                </a:extLst>
              </a:tr>
              <a:tr h="314639">
                <a:tc>
                  <a:txBody>
                    <a:bodyPr/>
                    <a:lstStyle/>
                    <a:p>
                      <a:pPr algn="just" fontAlgn="t"/>
                      <a:r>
                        <a:rPr lang="en-IN" sz="1400" b="1">
                          <a:solidFill>
                            <a:srgbClr val="333333"/>
                          </a:solidFill>
                          <a:effectLst/>
                          <a:latin typeface="Poppins" panose="00000500000000000000" pitchFamily="2" charset="0"/>
                          <a:cs typeface="Poppins" panose="00000500000000000000" pitchFamily="2" charset="0"/>
                        </a:rPr>
                        <a:t>:visited</a:t>
                      </a:r>
                      <a:endParaRPr lang="en-IN" sz="1400">
                        <a:solidFill>
                          <a:srgbClr val="333333"/>
                        </a:solidFill>
                        <a:effectLst/>
                        <a:latin typeface="Poppins" panose="00000500000000000000" pitchFamily="2" charset="0"/>
                        <a:cs typeface="Poppins" panose="00000500000000000000" pitchFamily="2" charset="0"/>
                      </a:endParaRPr>
                    </a:p>
                  </a:txBody>
                  <a:tcPr marL="48406" marR="48406" marT="48406" marB="484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Poppins" panose="00000500000000000000" pitchFamily="2" charset="0"/>
                          <a:cs typeface="Poppins" panose="00000500000000000000" pitchFamily="2" charset="0"/>
                        </a:rPr>
                        <a:t>It adds style to a visited link.</a:t>
                      </a:r>
                    </a:p>
                  </a:txBody>
                  <a:tcPr marL="48406" marR="48406" marT="48406" marB="484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74594762"/>
                  </a:ext>
                </a:extLst>
              </a:tr>
              <a:tr h="532466">
                <a:tc>
                  <a:txBody>
                    <a:bodyPr/>
                    <a:lstStyle/>
                    <a:p>
                      <a:pPr algn="just" fontAlgn="t"/>
                      <a:r>
                        <a:rPr lang="en-IN" sz="1400" b="1">
                          <a:solidFill>
                            <a:srgbClr val="333333"/>
                          </a:solidFill>
                          <a:effectLst/>
                          <a:latin typeface="Poppins" panose="00000500000000000000" pitchFamily="2" charset="0"/>
                          <a:cs typeface="Poppins" panose="00000500000000000000" pitchFamily="2" charset="0"/>
                        </a:rPr>
                        <a:t>:lang</a:t>
                      </a:r>
                      <a:endParaRPr lang="en-IN" sz="1400">
                        <a:solidFill>
                          <a:srgbClr val="333333"/>
                        </a:solidFill>
                        <a:effectLst/>
                        <a:latin typeface="Poppins" panose="00000500000000000000" pitchFamily="2" charset="0"/>
                        <a:cs typeface="Poppins" panose="00000500000000000000" pitchFamily="2" charset="0"/>
                      </a:endParaRPr>
                    </a:p>
                  </a:txBody>
                  <a:tcPr marL="48406" marR="48406" marT="48406" marB="484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Poppins" panose="00000500000000000000" pitchFamily="2" charset="0"/>
                          <a:cs typeface="Poppins" panose="00000500000000000000" pitchFamily="2" charset="0"/>
                        </a:rPr>
                        <a:t>It is used to define a language to use in a specified element.</a:t>
                      </a:r>
                    </a:p>
                  </a:txBody>
                  <a:tcPr marL="48406" marR="48406" marT="48406" marB="484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45580442"/>
                  </a:ext>
                </a:extLst>
              </a:tr>
              <a:tr h="532466">
                <a:tc>
                  <a:txBody>
                    <a:bodyPr/>
                    <a:lstStyle/>
                    <a:p>
                      <a:pPr algn="just" fontAlgn="t"/>
                      <a:r>
                        <a:rPr lang="en-IN" sz="1400" b="1">
                          <a:solidFill>
                            <a:srgbClr val="333333"/>
                          </a:solidFill>
                          <a:effectLst/>
                          <a:latin typeface="Poppins" panose="00000500000000000000" pitchFamily="2" charset="0"/>
                          <a:cs typeface="Poppins" panose="00000500000000000000" pitchFamily="2" charset="0"/>
                        </a:rPr>
                        <a:t>:focus</a:t>
                      </a:r>
                      <a:endParaRPr lang="en-IN" sz="1400">
                        <a:solidFill>
                          <a:srgbClr val="333333"/>
                        </a:solidFill>
                        <a:effectLst/>
                        <a:latin typeface="Poppins" panose="00000500000000000000" pitchFamily="2" charset="0"/>
                        <a:cs typeface="Poppins" panose="00000500000000000000" pitchFamily="2" charset="0"/>
                      </a:endParaRPr>
                    </a:p>
                  </a:txBody>
                  <a:tcPr marL="48406" marR="48406" marT="48406" marB="484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Poppins" panose="00000500000000000000" pitchFamily="2" charset="0"/>
                          <a:cs typeface="Poppins" panose="00000500000000000000" pitchFamily="2" charset="0"/>
                        </a:rPr>
                        <a:t>It selects the element which is focused by the user currently.</a:t>
                      </a:r>
                    </a:p>
                  </a:txBody>
                  <a:tcPr marL="48406" marR="48406" marT="48406" marB="484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98278700"/>
                  </a:ext>
                </a:extLst>
              </a:tr>
              <a:tr h="373963">
                <a:tc>
                  <a:txBody>
                    <a:bodyPr/>
                    <a:lstStyle/>
                    <a:p>
                      <a:pPr algn="just" fontAlgn="t"/>
                      <a:r>
                        <a:rPr lang="en-IN" sz="1400" b="1">
                          <a:solidFill>
                            <a:srgbClr val="333333"/>
                          </a:solidFill>
                          <a:effectLst/>
                          <a:latin typeface="Poppins" panose="00000500000000000000" pitchFamily="2" charset="0"/>
                          <a:cs typeface="Poppins" panose="00000500000000000000" pitchFamily="2" charset="0"/>
                        </a:rPr>
                        <a:t>:first-child</a:t>
                      </a:r>
                      <a:endParaRPr lang="en-IN" sz="1400">
                        <a:solidFill>
                          <a:srgbClr val="333333"/>
                        </a:solidFill>
                        <a:effectLst/>
                        <a:latin typeface="Poppins" panose="00000500000000000000" pitchFamily="2" charset="0"/>
                        <a:cs typeface="Poppins" panose="00000500000000000000" pitchFamily="2" charset="0"/>
                      </a:endParaRPr>
                    </a:p>
                  </a:txBody>
                  <a:tcPr marL="48406" marR="48406" marT="48406" marB="484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Poppins" panose="00000500000000000000" pitchFamily="2" charset="0"/>
                          <a:cs typeface="Poppins" panose="00000500000000000000" pitchFamily="2" charset="0"/>
                        </a:rPr>
                        <a:t>It adds special effects to an element, which is the first child of another element.</a:t>
                      </a:r>
                    </a:p>
                  </a:txBody>
                  <a:tcPr marL="48406" marR="48406" marT="48406" marB="484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06416251"/>
                  </a:ext>
                </a:extLst>
              </a:tr>
            </a:tbl>
          </a:graphicData>
        </a:graphic>
      </p:graphicFrame>
    </p:spTree>
    <p:extLst>
      <p:ext uri="{BB962C8B-B14F-4D97-AF65-F5344CB8AC3E}">
        <p14:creationId xmlns:p14="http://schemas.microsoft.com/office/powerpoint/2010/main" val="28248102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141"/>
            <a:ext cx="5562600" cy="792162"/>
          </a:xfrm>
        </p:spPr>
        <p:txBody>
          <a:bodyPr>
            <a:normAutofit/>
          </a:bodyPr>
          <a:lstStyle/>
          <a:p>
            <a:pPr algn="l"/>
            <a:r>
              <a:rPr lang="en-US" sz="2800" b="1" dirty="0">
                <a:solidFill>
                  <a:srgbClr val="CC0000"/>
                </a:solidFill>
                <a:latin typeface="+mn-lt"/>
                <a:ea typeface="+mn-ea"/>
                <a:cs typeface="+mn-cs"/>
              </a:rPr>
              <a:t>CSS Specificity</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01E55E5-6A23-879F-EB7E-44BEB79B9071}"/>
              </a:ext>
            </a:extLst>
          </p:cNvPr>
          <p:cNvPicPr>
            <a:picLocks noChangeAspect="1"/>
          </p:cNvPicPr>
          <p:nvPr/>
        </p:nvPicPr>
        <p:blipFill>
          <a:blip r:embed="rId3"/>
          <a:stretch>
            <a:fillRect/>
          </a:stretch>
        </p:blipFill>
        <p:spPr>
          <a:xfrm>
            <a:off x="1028393" y="1916299"/>
            <a:ext cx="7087214" cy="3025402"/>
          </a:xfrm>
          <a:prstGeom prst="rect">
            <a:avLst/>
          </a:prstGeom>
        </p:spPr>
      </p:pic>
    </p:spTree>
    <p:extLst>
      <p:ext uri="{BB962C8B-B14F-4D97-AF65-F5344CB8AC3E}">
        <p14:creationId xmlns:p14="http://schemas.microsoft.com/office/powerpoint/2010/main" val="27335175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141"/>
            <a:ext cx="5562600" cy="792162"/>
          </a:xfrm>
        </p:spPr>
        <p:txBody>
          <a:bodyPr>
            <a:normAutofit/>
          </a:bodyPr>
          <a:lstStyle/>
          <a:p>
            <a:pPr algn="l"/>
            <a:r>
              <a:rPr lang="en-US" sz="2800" b="1" dirty="0">
                <a:solidFill>
                  <a:srgbClr val="CC0000"/>
                </a:solidFill>
                <a:latin typeface="+mn-lt"/>
                <a:ea typeface="+mn-ea"/>
                <a:cs typeface="+mn-cs"/>
              </a:rPr>
              <a:t>CSS ICONS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67C79EB-EA2A-ADA5-9465-D5B296AEA5CF}"/>
              </a:ext>
            </a:extLst>
          </p:cNvPr>
          <p:cNvSpPr txBox="1"/>
          <p:nvPr/>
        </p:nvSpPr>
        <p:spPr>
          <a:xfrm>
            <a:off x="304800" y="1343535"/>
            <a:ext cx="8458200" cy="1477328"/>
          </a:xfrm>
          <a:prstGeom prst="rect">
            <a:avLst/>
          </a:prstGeom>
          <a:noFill/>
        </p:spPr>
        <p:txBody>
          <a:bodyPr wrap="square">
            <a:spAutoFit/>
          </a:bodyPr>
          <a:lstStyle/>
          <a:p>
            <a:r>
              <a:rPr lang="en-US" dirty="0">
                <a:latin typeface="Work Sans" pitchFamily="2" charset="0"/>
              </a:rPr>
              <a:t>The simplest way to add an icon to your HTML page, is with an icon library, such as Font Awesome.</a:t>
            </a:r>
          </a:p>
          <a:p>
            <a:endParaRPr lang="en-US" dirty="0">
              <a:latin typeface="Work Sans" pitchFamily="2" charset="0"/>
            </a:endParaRPr>
          </a:p>
          <a:p>
            <a:r>
              <a:rPr lang="en-US" dirty="0">
                <a:latin typeface="Work Sans" pitchFamily="2" charset="0"/>
              </a:rPr>
              <a:t>Add the name of the specified icon class to any inline HTML element (like &lt;</a:t>
            </a:r>
            <a:r>
              <a:rPr lang="en-US" dirty="0" err="1">
                <a:latin typeface="Work Sans" pitchFamily="2" charset="0"/>
              </a:rPr>
              <a:t>i</a:t>
            </a:r>
            <a:r>
              <a:rPr lang="en-US" dirty="0">
                <a:latin typeface="Work Sans" pitchFamily="2" charset="0"/>
              </a:rPr>
              <a:t>&gt; or &lt;span&gt;).</a:t>
            </a:r>
            <a:endParaRPr lang="en-IN" dirty="0">
              <a:latin typeface="Work Sans" pitchFamily="2" charset="0"/>
            </a:endParaRPr>
          </a:p>
        </p:txBody>
      </p:sp>
      <p:sp>
        <p:nvSpPr>
          <p:cNvPr id="8" name="TextBox 7">
            <a:extLst>
              <a:ext uri="{FF2B5EF4-FFF2-40B4-BE49-F238E27FC236}">
                <a16:creationId xmlns:a16="http://schemas.microsoft.com/office/drawing/2014/main" id="{34496E8A-FFAA-14AB-1E92-E17B1C96D3BA}"/>
              </a:ext>
            </a:extLst>
          </p:cNvPr>
          <p:cNvSpPr txBox="1"/>
          <p:nvPr/>
        </p:nvSpPr>
        <p:spPr>
          <a:xfrm>
            <a:off x="1600200" y="3075164"/>
            <a:ext cx="7162800" cy="2862322"/>
          </a:xfrm>
          <a:prstGeom prst="rect">
            <a:avLst/>
          </a:prstGeom>
          <a:noFill/>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script</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src</a:t>
            </a:r>
            <a:r>
              <a:rPr lang="en-US" b="0" i="0" dirty="0">
                <a:solidFill>
                  <a:srgbClr val="0000CD"/>
                </a:solidFill>
                <a:effectLst/>
                <a:latin typeface="Consolas" panose="020B0609020204030204" pitchFamily="49" charset="0"/>
              </a:rPr>
              <a:t>="https://kit.fontawesome.com/a076d05399.js"</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crossorigin</a:t>
            </a:r>
            <a:r>
              <a:rPr lang="en-US" b="0" i="0" dirty="0">
                <a:solidFill>
                  <a:srgbClr val="0000CD"/>
                </a:solidFill>
                <a:effectLst/>
                <a:latin typeface="Consolas" panose="020B0609020204030204" pitchFamily="49" charset="0"/>
              </a:rPr>
              <a:t>="anonymous"&gt;&lt;</a:t>
            </a:r>
            <a:r>
              <a:rPr lang="en-US" b="0" i="0" dirty="0">
                <a:solidFill>
                  <a:srgbClr val="A52A2A"/>
                </a:solidFill>
                <a:effectLst/>
                <a:latin typeface="Consolas" panose="020B0609020204030204" pitchFamily="49" charset="0"/>
              </a:rPr>
              <a:t>/script</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fas</a:t>
            </a:r>
            <a:r>
              <a:rPr lang="en-US" b="0" i="0" dirty="0">
                <a:solidFill>
                  <a:srgbClr val="0000CD"/>
                </a:solidFill>
                <a:effectLst/>
                <a:latin typeface="Consolas" panose="020B0609020204030204" pitchFamily="49" charset="0"/>
              </a:rPr>
              <a:t> fa-cloud"&gt;&lt;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fas</a:t>
            </a:r>
            <a:r>
              <a:rPr lang="en-US" b="0" i="0" dirty="0">
                <a:solidFill>
                  <a:srgbClr val="0000CD"/>
                </a:solidFill>
                <a:effectLst/>
                <a:latin typeface="Consolas" panose="020B0609020204030204" pitchFamily="49" charset="0"/>
              </a:rPr>
              <a:t> fa-heart"&gt;&lt;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fas</a:t>
            </a:r>
            <a:r>
              <a:rPr lang="en-US" b="0" i="0" dirty="0">
                <a:solidFill>
                  <a:srgbClr val="0000CD"/>
                </a:solidFill>
                <a:effectLst/>
                <a:latin typeface="Consolas" panose="020B0609020204030204" pitchFamily="49" charset="0"/>
              </a:rPr>
              <a:t> fa-car"&gt;&lt;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fas</a:t>
            </a:r>
            <a:r>
              <a:rPr lang="en-US" b="0" i="0" dirty="0">
                <a:solidFill>
                  <a:srgbClr val="0000CD"/>
                </a:solidFill>
                <a:effectLst/>
                <a:latin typeface="Consolas" panose="020B0609020204030204" pitchFamily="49" charset="0"/>
              </a:rPr>
              <a:t> fa-file"&gt;&lt;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fas</a:t>
            </a:r>
            <a:r>
              <a:rPr lang="en-US" b="0" i="0" dirty="0">
                <a:solidFill>
                  <a:srgbClr val="0000CD"/>
                </a:solidFill>
                <a:effectLst/>
                <a:latin typeface="Consolas" panose="020B0609020204030204" pitchFamily="49" charset="0"/>
              </a:rPr>
              <a:t> fa-bars"&gt;&lt;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3424882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141"/>
            <a:ext cx="5562600" cy="792162"/>
          </a:xfrm>
        </p:spPr>
        <p:txBody>
          <a:bodyPr>
            <a:normAutofit/>
          </a:bodyPr>
          <a:lstStyle/>
          <a:p>
            <a:pPr algn="l"/>
            <a:r>
              <a:rPr lang="en-US" sz="2800" b="1" dirty="0">
                <a:solidFill>
                  <a:srgbClr val="CC0000"/>
                </a:solidFill>
                <a:latin typeface="+mn-lt"/>
                <a:ea typeface="+mn-ea"/>
                <a:cs typeface="+mn-cs"/>
              </a:rPr>
              <a:t>CSS Shadow Effects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67C79EB-EA2A-ADA5-9465-D5B296AEA5CF}"/>
              </a:ext>
            </a:extLst>
          </p:cNvPr>
          <p:cNvSpPr txBox="1"/>
          <p:nvPr/>
        </p:nvSpPr>
        <p:spPr>
          <a:xfrm>
            <a:off x="304800" y="1343535"/>
            <a:ext cx="8458200" cy="1200329"/>
          </a:xfrm>
          <a:prstGeom prst="rect">
            <a:avLst/>
          </a:prstGeom>
          <a:noFill/>
        </p:spPr>
        <p:txBody>
          <a:bodyPr wrap="square">
            <a:spAutoFit/>
          </a:bodyPr>
          <a:lstStyle/>
          <a:p>
            <a:r>
              <a:rPr lang="en-US" dirty="0">
                <a:latin typeface="Work Sans" pitchFamily="2" charset="0"/>
              </a:rPr>
              <a:t>The CSS text-shadow property applies shadow to text.</a:t>
            </a:r>
          </a:p>
          <a:p>
            <a:endParaRPr lang="en-US" dirty="0">
              <a:latin typeface="Work Sans" pitchFamily="2" charset="0"/>
            </a:endParaRPr>
          </a:p>
          <a:p>
            <a:r>
              <a:rPr lang="en-US" dirty="0">
                <a:latin typeface="Work Sans" pitchFamily="2" charset="0"/>
              </a:rPr>
              <a:t>In its simplest use, you only specify the horizontal shadow (2px) and the vertical shadow (2px):</a:t>
            </a:r>
            <a:endParaRPr lang="en-IN" dirty="0">
              <a:latin typeface="Work Sans" pitchFamily="2" charset="0"/>
            </a:endParaRPr>
          </a:p>
        </p:txBody>
      </p:sp>
      <p:sp>
        <p:nvSpPr>
          <p:cNvPr id="6" name="TextBox 5">
            <a:extLst>
              <a:ext uri="{FF2B5EF4-FFF2-40B4-BE49-F238E27FC236}">
                <a16:creationId xmlns:a16="http://schemas.microsoft.com/office/drawing/2014/main" id="{1F364428-996A-4146-84EB-EC6F4A597DF8}"/>
              </a:ext>
            </a:extLst>
          </p:cNvPr>
          <p:cNvSpPr txBox="1"/>
          <p:nvPr/>
        </p:nvSpPr>
        <p:spPr>
          <a:xfrm>
            <a:off x="2286000" y="2969793"/>
            <a:ext cx="4572000" cy="923330"/>
          </a:xfrm>
          <a:prstGeom prst="rect">
            <a:avLst/>
          </a:prstGeom>
          <a:noFill/>
        </p:spPr>
        <p:txBody>
          <a:bodyPr wrap="square">
            <a:spAutoFit/>
          </a:bodyPr>
          <a:lstStyle/>
          <a:p>
            <a:r>
              <a:rPr lang="en-IN" b="0" i="0" dirty="0">
                <a:solidFill>
                  <a:srgbClr val="A52A2A"/>
                </a:solidFill>
                <a:effectLst/>
                <a:latin typeface="Consolas" panose="020B0609020204030204" pitchFamily="49" charset="0"/>
              </a:rPr>
              <a:t>h1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text-shadow</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2px </a:t>
            </a:r>
            <a:r>
              <a:rPr lang="en-IN" b="0" i="0" dirty="0" err="1">
                <a:solidFill>
                  <a:srgbClr val="0000CD"/>
                </a:solidFill>
                <a:effectLst/>
                <a:latin typeface="Consolas" panose="020B0609020204030204" pitchFamily="49" charset="0"/>
              </a:rPr>
              <a:t>2px</a:t>
            </a:r>
            <a:r>
              <a:rPr lang="en-IN" b="0" i="0" dirty="0">
                <a:solidFill>
                  <a:srgbClr val="0000CD"/>
                </a:solidFill>
                <a:effectLst/>
                <a:latin typeface="Consolas" panose="020B0609020204030204" pitchFamily="49" charset="0"/>
              </a:rPr>
              <a:t> red</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
        <p:nvSpPr>
          <p:cNvPr id="9" name="TextBox 8">
            <a:extLst>
              <a:ext uri="{FF2B5EF4-FFF2-40B4-BE49-F238E27FC236}">
                <a16:creationId xmlns:a16="http://schemas.microsoft.com/office/drawing/2014/main" id="{FC5A87F0-7F69-5541-DB6B-7F59AC3DA8A7}"/>
              </a:ext>
            </a:extLst>
          </p:cNvPr>
          <p:cNvSpPr txBox="1"/>
          <p:nvPr/>
        </p:nvSpPr>
        <p:spPr>
          <a:xfrm>
            <a:off x="304800" y="4191000"/>
            <a:ext cx="8458200" cy="646331"/>
          </a:xfrm>
          <a:prstGeom prst="rect">
            <a:avLst/>
          </a:prstGeom>
          <a:noFill/>
        </p:spPr>
        <p:txBody>
          <a:bodyPr wrap="square">
            <a:spAutoFit/>
          </a:bodyPr>
          <a:lstStyle/>
          <a:p>
            <a:r>
              <a:rPr lang="en-US" dirty="0">
                <a:latin typeface="Work Sans" pitchFamily="2" charset="0"/>
              </a:rPr>
              <a:t>The CSS box-shadow property is used to apply one or more shadows to an element.</a:t>
            </a:r>
            <a:endParaRPr lang="en-IN" dirty="0">
              <a:latin typeface="Work Sans" pitchFamily="2" charset="0"/>
            </a:endParaRPr>
          </a:p>
        </p:txBody>
      </p:sp>
      <p:sp>
        <p:nvSpPr>
          <p:cNvPr id="11" name="TextBox 10">
            <a:extLst>
              <a:ext uri="{FF2B5EF4-FFF2-40B4-BE49-F238E27FC236}">
                <a16:creationId xmlns:a16="http://schemas.microsoft.com/office/drawing/2014/main" id="{2FA05930-6C8C-2DF4-358F-EF497C2AEC60}"/>
              </a:ext>
            </a:extLst>
          </p:cNvPr>
          <p:cNvSpPr txBox="1"/>
          <p:nvPr/>
        </p:nvSpPr>
        <p:spPr>
          <a:xfrm>
            <a:off x="2286000" y="4944070"/>
            <a:ext cx="4572000" cy="923330"/>
          </a:xfrm>
          <a:prstGeom prst="rect">
            <a:avLst/>
          </a:prstGeom>
          <a:noFill/>
        </p:spPr>
        <p:txBody>
          <a:bodyPr wrap="square">
            <a:spAutoFit/>
          </a:bodyPr>
          <a:lstStyle/>
          <a:p>
            <a:r>
              <a:rPr lang="en-IN" b="0" i="0" dirty="0">
                <a:solidFill>
                  <a:srgbClr val="A52A2A"/>
                </a:solidFill>
                <a:effectLst/>
                <a:latin typeface="Consolas" panose="020B0609020204030204" pitchFamily="49" charset="0"/>
              </a:rPr>
              <a:t>div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box-shadow</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10px </a:t>
            </a:r>
            <a:r>
              <a:rPr lang="en-IN" b="0" i="0" dirty="0" err="1">
                <a:solidFill>
                  <a:srgbClr val="0000CD"/>
                </a:solidFill>
                <a:effectLst/>
                <a:latin typeface="Consolas" panose="020B0609020204030204" pitchFamily="49" charset="0"/>
              </a:rPr>
              <a:t>10px</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lightblue</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33232904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141"/>
            <a:ext cx="5562600" cy="792162"/>
          </a:xfrm>
        </p:spPr>
        <p:txBody>
          <a:bodyPr>
            <a:normAutofit/>
          </a:bodyPr>
          <a:lstStyle/>
          <a:p>
            <a:pPr algn="l"/>
            <a:r>
              <a:rPr lang="en-US" sz="2800" b="1" dirty="0">
                <a:solidFill>
                  <a:srgbClr val="CC0000"/>
                </a:solidFill>
                <a:latin typeface="+mn-lt"/>
                <a:ea typeface="+mn-ea"/>
                <a:cs typeface="+mn-cs"/>
              </a:rPr>
              <a:t>CSS 2D Transforms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6E36A995-858E-D990-9061-99F650750487}"/>
              </a:ext>
            </a:extLst>
          </p:cNvPr>
          <p:cNvGraphicFramePr>
            <a:graphicFrameLocks noGrp="1"/>
          </p:cNvGraphicFramePr>
          <p:nvPr>
            <p:extLst>
              <p:ext uri="{D42A27DB-BD31-4B8C-83A1-F6EECF244321}">
                <p14:modId xmlns:p14="http://schemas.microsoft.com/office/powerpoint/2010/main" val="1452315848"/>
              </p:ext>
            </p:extLst>
          </p:nvPr>
        </p:nvGraphicFramePr>
        <p:xfrm>
          <a:off x="304800" y="1430844"/>
          <a:ext cx="8458200" cy="4550856"/>
        </p:xfrm>
        <a:graphic>
          <a:graphicData uri="http://schemas.openxmlformats.org/drawingml/2006/table">
            <a:tbl>
              <a:tblPr/>
              <a:tblGrid>
                <a:gridCol w="1943768">
                  <a:extLst>
                    <a:ext uri="{9D8B030D-6E8A-4147-A177-3AD203B41FA5}">
                      <a16:colId xmlns:a16="http://schemas.microsoft.com/office/drawing/2014/main" val="3358359859"/>
                    </a:ext>
                  </a:extLst>
                </a:gridCol>
                <a:gridCol w="6514432">
                  <a:extLst>
                    <a:ext uri="{9D8B030D-6E8A-4147-A177-3AD203B41FA5}">
                      <a16:colId xmlns:a16="http://schemas.microsoft.com/office/drawing/2014/main" val="736508590"/>
                    </a:ext>
                  </a:extLst>
                </a:gridCol>
              </a:tblGrid>
              <a:tr h="280179">
                <a:tc>
                  <a:txBody>
                    <a:bodyPr/>
                    <a:lstStyle/>
                    <a:p>
                      <a:pPr algn="l" fontAlgn="t"/>
                      <a:r>
                        <a:rPr lang="en-IN" sz="1300">
                          <a:effectLst/>
                          <a:latin typeface="Work Sans" pitchFamily="2" charset="0"/>
                        </a:rPr>
                        <a:t>Function</a:t>
                      </a:r>
                    </a:p>
                  </a:txBody>
                  <a:tcPr marL="86209" marR="43104" marT="43104" marB="4310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latin typeface="Work Sans" pitchFamily="2" charset="0"/>
                        </a:rPr>
                        <a:t>Description</a:t>
                      </a:r>
                    </a:p>
                  </a:txBody>
                  <a:tcPr marL="43104" marR="43104" marT="43104" marB="4310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55850141"/>
                  </a:ext>
                </a:extLst>
              </a:tr>
              <a:tr h="474148">
                <a:tc>
                  <a:txBody>
                    <a:bodyPr/>
                    <a:lstStyle/>
                    <a:p>
                      <a:pPr algn="l" fontAlgn="t"/>
                      <a:r>
                        <a:rPr lang="pt-BR" sz="1300">
                          <a:effectLst/>
                          <a:latin typeface="Work Sans" pitchFamily="2" charset="0"/>
                        </a:rPr>
                        <a:t>matrix(</a:t>
                      </a:r>
                      <a:r>
                        <a:rPr lang="pt-BR" sz="1300" i="1">
                          <a:effectLst/>
                          <a:latin typeface="Work Sans" pitchFamily="2" charset="0"/>
                        </a:rPr>
                        <a:t>n,n,n,n,n,n</a:t>
                      </a:r>
                      <a:r>
                        <a:rPr lang="pt-BR" sz="1300">
                          <a:effectLst/>
                          <a:latin typeface="Work Sans" pitchFamily="2" charset="0"/>
                        </a:rPr>
                        <a:t>)</a:t>
                      </a:r>
                    </a:p>
                  </a:txBody>
                  <a:tcPr marL="86209" marR="43104" marT="43104" marB="4310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latin typeface="Work Sans" pitchFamily="2" charset="0"/>
                        </a:rPr>
                        <a:t>Defines a 2D transformation, using a matrix of six values</a:t>
                      </a:r>
                    </a:p>
                  </a:txBody>
                  <a:tcPr marL="43104" marR="43104" marT="43104" marB="4310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067688562"/>
                  </a:ext>
                </a:extLst>
              </a:tr>
              <a:tr h="474148">
                <a:tc>
                  <a:txBody>
                    <a:bodyPr/>
                    <a:lstStyle/>
                    <a:p>
                      <a:pPr algn="l" fontAlgn="t"/>
                      <a:r>
                        <a:rPr lang="en-IN" sz="1300">
                          <a:effectLst/>
                          <a:latin typeface="Work Sans" pitchFamily="2" charset="0"/>
                        </a:rPr>
                        <a:t>translate(</a:t>
                      </a:r>
                      <a:r>
                        <a:rPr lang="en-IN" sz="1300" i="1">
                          <a:effectLst/>
                          <a:latin typeface="Work Sans" pitchFamily="2" charset="0"/>
                        </a:rPr>
                        <a:t>x,y</a:t>
                      </a:r>
                      <a:r>
                        <a:rPr lang="en-IN" sz="1300">
                          <a:effectLst/>
                          <a:latin typeface="Work Sans" pitchFamily="2" charset="0"/>
                        </a:rPr>
                        <a:t>)</a:t>
                      </a:r>
                    </a:p>
                  </a:txBody>
                  <a:tcPr marL="86209" marR="43104" marT="43104" marB="4310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latin typeface="Work Sans" pitchFamily="2" charset="0"/>
                        </a:rPr>
                        <a:t>Defines a 2D translation, moving the element along the X- and the Y-axis</a:t>
                      </a:r>
                    </a:p>
                  </a:txBody>
                  <a:tcPr marL="43104" marR="43104" marT="43104" marB="4310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81019656"/>
                  </a:ext>
                </a:extLst>
              </a:tr>
              <a:tr h="280179">
                <a:tc>
                  <a:txBody>
                    <a:bodyPr/>
                    <a:lstStyle/>
                    <a:p>
                      <a:pPr algn="l" fontAlgn="t"/>
                      <a:r>
                        <a:rPr lang="en-IN" sz="1300">
                          <a:effectLst/>
                          <a:latin typeface="Work Sans" pitchFamily="2" charset="0"/>
                        </a:rPr>
                        <a:t>translateX(</a:t>
                      </a:r>
                      <a:r>
                        <a:rPr lang="en-IN" sz="1300" i="1">
                          <a:effectLst/>
                          <a:latin typeface="Work Sans" pitchFamily="2" charset="0"/>
                        </a:rPr>
                        <a:t>n</a:t>
                      </a:r>
                      <a:r>
                        <a:rPr lang="en-IN" sz="1300">
                          <a:effectLst/>
                          <a:latin typeface="Work Sans" pitchFamily="2" charset="0"/>
                        </a:rPr>
                        <a:t>)</a:t>
                      </a:r>
                    </a:p>
                  </a:txBody>
                  <a:tcPr marL="86209" marR="43104" marT="43104" marB="4310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latin typeface="Work Sans" pitchFamily="2" charset="0"/>
                        </a:rPr>
                        <a:t>Defines a 2D translation, moving the element along the X-axis</a:t>
                      </a:r>
                    </a:p>
                  </a:txBody>
                  <a:tcPr marL="43104" marR="43104" marT="43104" marB="4310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306920175"/>
                  </a:ext>
                </a:extLst>
              </a:tr>
              <a:tr h="280179">
                <a:tc>
                  <a:txBody>
                    <a:bodyPr/>
                    <a:lstStyle/>
                    <a:p>
                      <a:pPr algn="l" fontAlgn="t"/>
                      <a:r>
                        <a:rPr lang="en-IN" sz="1300">
                          <a:effectLst/>
                          <a:latin typeface="Work Sans" pitchFamily="2" charset="0"/>
                        </a:rPr>
                        <a:t>translateY(</a:t>
                      </a:r>
                      <a:r>
                        <a:rPr lang="en-IN" sz="1300" i="1">
                          <a:effectLst/>
                          <a:latin typeface="Work Sans" pitchFamily="2" charset="0"/>
                        </a:rPr>
                        <a:t>n</a:t>
                      </a:r>
                      <a:r>
                        <a:rPr lang="en-IN" sz="1300">
                          <a:effectLst/>
                          <a:latin typeface="Work Sans" pitchFamily="2" charset="0"/>
                        </a:rPr>
                        <a:t>)</a:t>
                      </a:r>
                    </a:p>
                  </a:txBody>
                  <a:tcPr marL="86209" marR="43104" marT="43104" marB="4310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latin typeface="Work Sans" pitchFamily="2" charset="0"/>
                        </a:rPr>
                        <a:t>Defines a 2D translation, moving the element along the Y-axis</a:t>
                      </a:r>
                    </a:p>
                  </a:txBody>
                  <a:tcPr marL="43104" marR="43104" marT="43104" marB="4310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36312239"/>
                  </a:ext>
                </a:extLst>
              </a:tr>
              <a:tr h="474148">
                <a:tc>
                  <a:txBody>
                    <a:bodyPr/>
                    <a:lstStyle/>
                    <a:p>
                      <a:pPr algn="l" fontAlgn="t"/>
                      <a:r>
                        <a:rPr lang="en-IN" sz="1300">
                          <a:effectLst/>
                          <a:latin typeface="Work Sans" pitchFamily="2" charset="0"/>
                        </a:rPr>
                        <a:t>scale(</a:t>
                      </a:r>
                      <a:r>
                        <a:rPr lang="en-IN" sz="1300" i="1">
                          <a:effectLst/>
                          <a:latin typeface="Work Sans" pitchFamily="2" charset="0"/>
                        </a:rPr>
                        <a:t>x,y</a:t>
                      </a:r>
                      <a:r>
                        <a:rPr lang="en-IN" sz="1300">
                          <a:effectLst/>
                          <a:latin typeface="Work Sans" pitchFamily="2" charset="0"/>
                        </a:rPr>
                        <a:t>)</a:t>
                      </a:r>
                    </a:p>
                  </a:txBody>
                  <a:tcPr marL="86209" marR="43104" marT="43104" marB="4310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latin typeface="Work Sans" pitchFamily="2" charset="0"/>
                        </a:rPr>
                        <a:t>Defines a 2D scale transformation, changing the elements width and height</a:t>
                      </a:r>
                    </a:p>
                  </a:txBody>
                  <a:tcPr marL="43104" marR="43104" marT="43104" marB="4310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68375750"/>
                  </a:ext>
                </a:extLst>
              </a:tr>
              <a:tr h="474148">
                <a:tc>
                  <a:txBody>
                    <a:bodyPr/>
                    <a:lstStyle/>
                    <a:p>
                      <a:pPr algn="l" fontAlgn="t"/>
                      <a:r>
                        <a:rPr lang="en-IN" sz="1300">
                          <a:effectLst/>
                          <a:latin typeface="Work Sans" pitchFamily="2" charset="0"/>
                        </a:rPr>
                        <a:t>scaleX(</a:t>
                      </a:r>
                      <a:r>
                        <a:rPr lang="en-IN" sz="1300" i="1">
                          <a:effectLst/>
                          <a:latin typeface="Work Sans" pitchFamily="2" charset="0"/>
                        </a:rPr>
                        <a:t>n</a:t>
                      </a:r>
                      <a:r>
                        <a:rPr lang="en-IN" sz="1300">
                          <a:effectLst/>
                          <a:latin typeface="Work Sans" pitchFamily="2" charset="0"/>
                        </a:rPr>
                        <a:t>)</a:t>
                      </a:r>
                    </a:p>
                  </a:txBody>
                  <a:tcPr marL="86209" marR="43104" marT="43104" marB="4310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latin typeface="Work Sans" pitchFamily="2" charset="0"/>
                        </a:rPr>
                        <a:t>Defines a 2D scale transformation, changing the element's width</a:t>
                      </a:r>
                    </a:p>
                  </a:txBody>
                  <a:tcPr marL="43104" marR="43104" marT="43104" marB="4310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48461646"/>
                  </a:ext>
                </a:extLst>
              </a:tr>
              <a:tr h="474148">
                <a:tc>
                  <a:txBody>
                    <a:bodyPr/>
                    <a:lstStyle/>
                    <a:p>
                      <a:pPr algn="l" fontAlgn="t"/>
                      <a:r>
                        <a:rPr lang="en-IN" sz="1300">
                          <a:effectLst/>
                          <a:latin typeface="Work Sans" pitchFamily="2" charset="0"/>
                        </a:rPr>
                        <a:t>scaleY(</a:t>
                      </a:r>
                      <a:r>
                        <a:rPr lang="en-IN" sz="1300" i="1">
                          <a:effectLst/>
                          <a:latin typeface="Work Sans" pitchFamily="2" charset="0"/>
                        </a:rPr>
                        <a:t>n</a:t>
                      </a:r>
                      <a:r>
                        <a:rPr lang="en-IN" sz="1300">
                          <a:effectLst/>
                          <a:latin typeface="Work Sans" pitchFamily="2" charset="0"/>
                        </a:rPr>
                        <a:t>)</a:t>
                      </a:r>
                    </a:p>
                  </a:txBody>
                  <a:tcPr marL="86209" marR="43104" marT="43104" marB="4310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latin typeface="Work Sans" pitchFamily="2" charset="0"/>
                        </a:rPr>
                        <a:t>Defines a 2D scale transformation, changing the element's height</a:t>
                      </a:r>
                    </a:p>
                  </a:txBody>
                  <a:tcPr marL="43104" marR="43104" marT="43104" marB="4310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355272327"/>
                  </a:ext>
                </a:extLst>
              </a:tr>
              <a:tr h="280179">
                <a:tc>
                  <a:txBody>
                    <a:bodyPr/>
                    <a:lstStyle/>
                    <a:p>
                      <a:pPr algn="l" fontAlgn="t"/>
                      <a:r>
                        <a:rPr lang="en-IN" sz="1300">
                          <a:effectLst/>
                          <a:latin typeface="Work Sans" pitchFamily="2" charset="0"/>
                        </a:rPr>
                        <a:t>rotate(</a:t>
                      </a:r>
                      <a:r>
                        <a:rPr lang="en-IN" sz="1300" i="1">
                          <a:effectLst/>
                          <a:latin typeface="Work Sans" pitchFamily="2" charset="0"/>
                        </a:rPr>
                        <a:t>angle</a:t>
                      </a:r>
                      <a:r>
                        <a:rPr lang="en-IN" sz="1300">
                          <a:effectLst/>
                          <a:latin typeface="Work Sans" pitchFamily="2" charset="0"/>
                        </a:rPr>
                        <a:t>)</a:t>
                      </a:r>
                    </a:p>
                  </a:txBody>
                  <a:tcPr marL="86209" marR="43104" marT="43104" marB="4310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latin typeface="Work Sans" pitchFamily="2" charset="0"/>
                        </a:rPr>
                        <a:t>Defines a 2D rotation, the angle is specified in the parameter</a:t>
                      </a:r>
                    </a:p>
                  </a:txBody>
                  <a:tcPr marL="43104" marR="43104" marT="43104" marB="4310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14535811"/>
                  </a:ext>
                </a:extLst>
              </a:tr>
              <a:tr h="474148">
                <a:tc>
                  <a:txBody>
                    <a:bodyPr/>
                    <a:lstStyle/>
                    <a:p>
                      <a:pPr algn="l" fontAlgn="t"/>
                      <a:r>
                        <a:rPr lang="en-IN" sz="1300">
                          <a:effectLst/>
                          <a:latin typeface="Work Sans" pitchFamily="2" charset="0"/>
                        </a:rPr>
                        <a:t>skew(</a:t>
                      </a:r>
                      <a:r>
                        <a:rPr lang="en-IN" sz="1300" i="1">
                          <a:effectLst/>
                          <a:latin typeface="Work Sans" pitchFamily="2" charset="0"/>
                        </a:rPr>
                        <a:t>x-angle,y-angle</a:t>
                      </a:r>
                      <a:r>
                        <a:rPr lang="en-IN" sz="1300">
                          <a:effectLst/>
                          <a:latin typeface="Work Sans" pitchFamily="2" charset="0"/>
                        </a:rPr>
                        <a:t>)</a:t>
                      </a:r>
                    </a:p>
                  </a:txBody>
                  <a:tcPr marL="86209" marR="43104" marT="43104" marB="4310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latin typeface="Work Sans" pitchFamily="2" charset="0"/>
                        </a:rPr>
                        <a:t>Defines a 2D skew transformation along the X- and the Y-axis</a:t>
                      </a:r>
                    </a:p>
                  </a:txBody>
                  <a:tcPr marL="43104" marR="43104" marT="43104" marB="4310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818484755"/>
                  </a:ext>
                </a:extLst>
              </a:tr>
              <a:tr h="280179">
                <a:tc>
                  <a:txBody>
                    <a:bodyPr/>
                    <a:lstStyle/>
                    <a:p>
                      <a:pPr algn="l" fontAlgn="t"/>
                      <a:r>
                        <a:rPr lang="en-IN" sz="1300">
                          <a:effectLst/>
                          <a:latin typeface="Work Sans" pitchFamily="2" charset="0"/>
                        </a:rPr>
                        <a:t>skewX(</a:t>
                      </a:r>
                      <a:r>
                        <a:rPr lang="en-IN" sz="1300" i="1">
                          <a:effectLst/>
                          <a:latin typeface="Work Sans" pitchFamily="2" charset="0"/>
                        </a:rPr>
                        <a:t>angle</a:t>
                      </a:r>
                      <a:r>
                        <a:rPr lang="en-IN" sz="1300">
                          <a:effectLst/>
                          <a:latin typeface="Work Sans" pitchFamily="2" charset="0"/>
                        </a:rPr>
                        <a:t>)</a:t>
                      </a:r>
                    </a:p>
                  </a:txBody>
                  <a:tcPr marL="86209" marR="43104" marT="43104" marB="4310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latin typeface="Work Sans" pitchFamily="2" charset="0"/>
                        </a:rPr>
                        <a:t>Defines a 2D skew transformation along the X-axis</a:t>
                      </a:r>
                    </a:p>
                  </a:txBody>
                  <a:tcPr marL="43104" marR="43104" marT="43104" marB="4310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4097133"/>
                  </a:ext>
                </a:extLst>
              </a:tr>
              <a:tr h="280179">
                <a:tc>
                  <a:txBody>
                    <a:bodyPr/>
                    <a:lstStyle/>
                    <a:p>
                      <a:pPr algn="l" fontAlgn="t"/>
                      <a:r>
                        <a:rPr lang="en-IN" sz="1300">
                          <a:effectLst/>
                          <a:latin typeface="Work Sans" pitchFamily="2" charset="0"/>
                        </a:rPr>
                        <a:t>skewY(</a:t>
                      </a:r>
                      <a:r>
                        <a:rPr lang="en-IN" sz="1300" i="1">
                          <a:effectLst/>
                          <a:latin typeface="Work Sans" pitchFamily="2" charset="0"/>
                        </a:rPr>
                        <a:t>angle</a:t>
                      </a:r>
                      <a:r>
                        <a:rPr lang="en-IN" sz="1300">
                          <a:effectLst/>
                          <a:latin typeface="Work Sans" pitchFamily="2" charset="0"/>
                        </a:rPr>
                        <a:t>)</a:t>
                      </a:r>
                    </a:p>
                  </a:txBody>
                  <a:tcPr marL="86209" marR="43104" marT="43104" marB="4310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300" dirty="0">
                          <a:effectLst/>
                          <a:latin typeface="Work Sans" pitchFamily="2" charset="0"/>
                        </a:rPr>
                        <a:t>Defines a 2D skew transformation along the Y-axis</a:t>
                      </a:r>
                    </a:p>
                  </a:txBody>
                  <a:tcPr marL="43104" marR="43104" marT="43104" marB="4310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860731774"/>
                  </a:ext>
                </a:extLst>
              </a:tr>
            </a:tbl>
          </a:graphicData>
        </a:graphic>
      </p:graphicFrame>
    </p:spTree>
    <p:extLst>
      <p:ext uri="{BB962C8B-B14F-4D97-AF65-F5344CB8AC3E}">
        <p14:creationId xmlns:p14="http://schemas.microsoft.com/office/powerpoint/2010/main" val="41538207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141"/>
            <a:ext cx="5562600" cy="792162"/>
          </a:xfrm>
        </p:spPr>
        <p:txBody>
          <a:bodyPr>
            <a:normAutofit/>
          </a:bodyPr>
          <a:lstStyle/>
          <a:p>
            <a:pPr algn="l"/>
            <a:r>
              <a:rPr lang="en-US" sz="2800" b="1" dirty="0">
                <a:solidFill>
                  <a:srgbClr val="CC0000"/>
                </a:solidFill>
                <a:latin typeface="+mn-lt"/>
                <a:ea typeface="+mn-ea"/>
                <a:cs typeface="+mn-cs"/>
              </a:rPr>
              <a:t>CSS 2D Transforms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297E0F4-B555-D23C-FE7F-DA4C361F6771}"/>
              </a:ext>
            </a:extLst>
          </p:cNvPr>
          <p:cNvSpPr txBox="1"/>
          <p:nvPr/>
        </p:nvSpPr>
        <p:spPr>
          <a:xfrm>
            <a:off x="609600" y="1524000"/>
            <a:ext cx="4572000" cy="2585323"/>
          </a:xfrm>
          <a:prstGeom prst="rect">
            <a:avLst/>
          </a:prstGeom>
          <a:noFill/>
        </p:spPr>
        <p:txBody>
          <a:bodyPr wrap="square">
            <a:spAutoFit/>
          </a:bodyPr>
          <a:lstStyle/>
          <a:p>
            <a:pPr marL="285750" indent="-285750">
              <a:buFont typeface="Arial" panose="020B0604020202020204" pitchFamily="34" charset="0"/>
              <a:buChar char="•"/>
            </a:pPr>
            <a:r>
              <a:rPr lang="en-US" dirty="0">
                <a:latin typeface="Work Sans" pitchFamily="2" charset="0"/>
              </a:rPr>
              <a:t>translate()</a:t>
            </a:r>
          </a:p>
          <a:p>
            <a:pPr marL="285750" indent="-285750">
              <a:buFont typeface="Arial" panose="020B0604020202020204" pitchFamily="34" charset="0"/>
              <a:buChar char="•"/>
            </a:pPr>
            <a:r>
              <a:rPr lang="en-US" dirty="0">
                <a:latin typeface="Work Sans" pitchFamily="2" charset="0"/>
              </a:rPr>
              <a:t>rotate()</a:t>
            </a:r>
          </a:p>
          <a:p>
            <a:pPr marL="285750" indent="-285750">
              <a:buFont typeface="Arial" panose="020B0604020202020204" pitchFamily="34" charset="0"/>
              <a:buChar char="•"/>
            </a:pPr>
            <a:r>
              <a:rPr lang="en-US" dirty="0" err="1">
                <a:latin typeface="Work Sans" pitchFamily="2" charset="0"/>
              </a:rPr>
              <a:t>scaleX</a:t>
            </a:r>
            <a:r>
              <a:rPr lang="en-US" dirty="0">
                <a:latin typeface="Work Sans" pitchFamily="2" charset="0"/>
              </a:rPr>
              <a:t>()</a:t>
            </a:r>
          </a:p>
          <a:p>
            <a:pPr marL="285750" indent="-285750">
              <a:buFont typeface="Arial" panose="020B0604020202020204" pitchFamily="34" charset="0"/>
              <a:buChar char="•"/>
            </a:pPr>
            <a:r>
              <a:rPr lang="en-US" dirty="0" err="1">
                <a:latin typeface="Work Sans" pitchFamily="2" charset="0"/>
              </a:rPr>
              <a:t>scaleY</a:t>
            </a:r>
            <a:r>
              <a:rPr lang="en-US" dirty="0">
                <a:latin typeface="Work Sans" pitchFamily="2" charset="0"/>
              </a:rPr>
              <a:t>()</a:t>
            </a:r>
          </a:p>
          <a:p>
            <a:pPr marL="285750" indent="-285750">
              <a:buFont typeface="Arial" panose="020B0604020202020204" pitchFamily="34" charset="0"/>
              <a:buChar char="•"/>
            </a:pPr>
            <a:r>
              <a:rPr lang="en-US" dirty="0">
                <a:latin typeface="Work Sans" pitchFamily="2" charset="0"/>
              </a:rPr>
              <a:t>scale()</a:t>
            </a:r>
          </a:p>
          <a:p>
            <a:pPr marL="285750" indent="-285750">
              <a:buFont typeface="Arial" panose="020B0604020202020204" pitchFamily="34" charset="0"/>
              <a:buChar char="•"/>
            </a:pPr>
            <a:r>
              <a:rPr lang="en-US" dirty="0" err="1">
                <a:latin typeface="Work Sans" pitchFamily="2" charset="0"/>
              </a:rPr>
              <a:t>skewX</a:t>
            </a:r>
            <a:r>
              <a:rPr lang="en-US" dirty="0">
                <a:latin typeface="Work Sans" pitchFamily="2" charset="0"/>
              </a:rPr>
              <a:t>()</a:t>
            </a:r>
          </a:p>
          <a:p>
            <a:pPr marL="285750" indent="-285750">
              <a:buFont typeface="Arial" panose="020B0604020202020204" pitchFamily="34" charset="0"/>
              <a:buChar char="•"/>
            </a:pPr>
            <a:r>
              <a:rPr lang="en-US" dirty="0" err="1">
                <a:latin typeface="Work Sans" pitchFamily="2" charset="0"/>
              </a:rPr>
              <a:t>skewY</a:t>
            </a:r>
            <a:r>
              <a:rPr lang="en-US" dirty="0">
                <a:latin typeface="Work Sans" pitchFamily="2" charset="0"/>
              </a:rPr>
              <a:t>()</a:t>
            </a:r>
          </a:p>
          <a:p>
            <a:pPr marL="285750" indent="-285750">
              <a:buFont typeface="Arial" panose="020B0604020202020204" pitchFamily="34" charset="0"/>
              <a:buChar char="•"/>
            </a:pPr>
            <a:r>
              <a:rPr lang="en-US" dirty="0">
                <a:latin typeface="Work Sans" pitchFamily="2" charset="0"/>
              </a:rPr>
              <a:t>skew()</a:t>
            </a:r>
          </a:p>
          <a:p>
            <a:pPr marL="285750" indent="-285750">
              <a:buFont typeface="Arial" panose="020B0604020202020204" pitchFamily="34" charset="0"/>
              <a:buChar char="•"/>
            </a:pPr>
            <a:r>
              <a:rPr lang="en-US" dirty="0">
                <a:latin typeface="Work Sans" pitchFamily="2" charset="0"/>
              </a:rPr>
              <a:t>matrix()</a:t>
            </a:r>
            <a:endParaRPr lang="en-IN" dirty="0">
              <a:latin typeface="Work Sans" pitchFamily="2" charset="0"/>
            </a:endParaRPr>
          </a:p>
        </p:txBody>
      </p:sp>
      <p:sp>
        <p:nvSpPr>
          <p:cNvPr id="9" name="TextBox 8">
            <a:extLst>
              <a:ext uri="{FF2B5EF4-FFF2-40B4-BE49-F238E27FC236}">
                <a16:creationId xmlns:a16="http://schemas.microsoft.com/office/drawing/2014/main" id="{8FE9B059-D65B-2E37-BD7F-CB8FD984BBAC}"/>
              </a:ext>
            </a:extLst>
          </p:cNvPr>
          <p:cNvSpPr txBox="1"/>
          <p:nvPr/>
        </p:nvSpPr>
        <p:spPr>
          <a:xfrm>
            <a:off x="3581400" y="2133600"/>
            <a:ext cx="4953000" cy="923330"/>
          </a:xfrm>
          <a:prstGeom prst="rect">
            <a:avLst/>
          </a:prstGeom>
          <a:noFill/>
        </p:spPr>
        <p:txBody>
          <a:bodyPr wrap="square">
            <a:spAutoFit/>
          </a:bodyPr>
          <a:lstStyle/>
          <a:p>
            <a:r>
              <a:rPr lang="nb-NO" b="0" i="0" dirty="0">
                <a:solidFill>
                  <a:srgbClr val="A52A2A"/>
                </a:solidFill>
                <a:effectLst/>
                <a:latin typeface="Consolas" panose="020B0609020204030204" pitchFamily="49" charset="0"/>
              </a:rPr>
              <a:t>div </a:t>
            </a:r>
            <a:r>
              <a:rPr lang="nb-NO" b="0" i="0" dirty="0">
                <a:solidFill>
                  <a:srgbClr val="000000"/>
                </a:solidFill>
                <a:effectLst/>
                <a:latin typeface="Consolas" panose="020B0609020204030204" pitchFamily="49" charset="0"/>
              </a:rPr>
              <a:t>{</a:t>
            </a:r>
            <a:br>
              <a:rPr lang="nb-NO" b="0" i="0" dirty="0">
                <a:solidFill>
                  <a:srgbClr val="FF0000"/>
                </a:solidFill>
                <a:effectLst/>
                <a:latin typeface="Consolas" panose="020B0609020204030204" pitchFamily="49" charset="0"/>
              </a:rPr>
            </a:br>
            <a:r>
              <a:rPr lang="nb-NO" b="0" i="0" dirty="0">
                <a:solidFill>
                  <a:srgbClr val="FF0000"/>
                </a:solidFill>
                <a:effectLst/>
                <a:latin typeface="Consolas" panose="020B0609020204030204" pitchFamily="49" charset="0"/>
              </a:rPr>
              <a:t>  transform</a:t>
            </a:r>
            <a:r>
              <a:rPr lang="nb-NO" b="0" i="0" dirty="0">
                <a:solidFill>
                  <a:srgbClr val="000000"/>
                </a:solidFill>
                <a:effectLst/>
                <a:latin typeface="Consolas" panose="020B0609020204030204" pitchFamily="49" charset="0"/>
              </a:rPr>
              <a:t>:</a:t>
            </a:r>
            <a:r>
              <a:rPr lang="nb-NO" b="0" i="0" dirty="0">
                <a:solidFill>
                  <a:srgbClr val="0000CD"/>
                </a:solidFill>
                <a:effectLst/>
                <a:latin typeface="Consolas" panose="020B0609020204030204" pitchFamily="49" charset="0"/>
              </a:rPr>
              <a:t> translate(50px, 100px)</a:t>
            </a:r>
            <a:r>
              <a:rPr lang="nb-NO" b="0" i="0" dirty="0">
                <a:solidFill>
                  <a:srgbClr val="000000"/>
                </a:solidFill>
                <a:effectLst/>
                <a:latin typeface="Consolas" panose="020B0609020204030204" pitchFamily="49" charset="0"/>
              </a:rPr>
              <a:t>;</a:t>
            </a:r>
            <a:br>
              <a:rPr lang="nb-NO" b="0" i="0" dirty="0">
                <a:solidFill>
                  <a:srgbClr val="FF0000"/>
                </a:solidFill>
                <a:effectLst/>
                <a:latin typeface="Consolas" panose="020B0609020204030204" pitchFamily="49" charset="0"/>
              </a:rPr>
            </a:br>
            <a:r>
              <a:rPr lang="nb-NO" b="0" i="0" dirty="0">
                <a:solidFill>
                  <a:srgbClr val="000000"/>
                </a:solidFill>
                <a:effectLst/>
                <a:latin typeface="Consolas" panose="020B0609020204030204" pitchFamily="49" charset="0"/>
              </a:rPr>
              <a:t>}</a:t>
            </a:r>
            <a:endParaRPr lang="en-IN" dirty="0"/>
          </a:p>
        </p:txBody>
      </p:sp>
      <p:sp>
        <p:nvSpPr>
          <p:cNvPr id="11" name="TextBox 10">
            <a:extLst>
              <a:ext uri="{FF2B5EF4-FFF2-40B4-BE49-F238E27FC236}">
                <a16:creationId xmlns:a16="http://schemas.microsoft.com/office/drawing/2014/main" id="{658B3458-18C1-F6FF-EDFE-F7ED8F3F3B28}"/>
              </a:ext>
            </a:extLst>
          </p:cNvPr>
          <p:cNvSpPr txBox="1"/>
          <p:nvPr/>
        </p:nvSpPr>
        <p:spPr>
          <a:xfrm>
            <a:off x="609600" y="4312354"/>
            <a:ext cx="8305800" cy="369332"/>
          </a:xfrm>
          <a:prstGeom prst="rect">
            <a:avLst/>
          </a:prstGeom>
          <a:noFill/>
        </p:spPr>
        <p:txBody>
          <a:bodyPr wrap="square">
            <a:spAutoFit/>
          </a:bodyPr>
          <a:lstStyle/>
          <a:p>
            <a:r>
              <a:rPr lang="en-US" dirty="0">
                <a:latin typeface="Work Sans" pitchFamily="2" charset="0"/>
              </a:rPr>
              <a:t>The matrix() method combines all the 2D transform methods into one</a:t>
            </a:r>
            <a:endParaRPr lang="en-IN" dirty="0">
              <a:latin typeface="Work Sans" pitchFamily="2" charset="0"/>
            </a:endParaRPr>
          </a:p>
        </p:txBody>
      </p:sp>
    </p:spTree>
    <p:extLst>
      <p:ext uri="{BB962C8B-B14F-4D97-AF65-F5344CB8AC3E}">
        <p14:creationId xmlns:p14="http://schemas.microsoft.com/office/powerpoint/2010/main" val="3691328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a:solidFill>
                  <a:srgbClr val="CC0000"/>
                </a:solidFill>
                <a:latin typeface="+mn-lt"/>
                <a:ea typeface="+mn-ea"/>
                <a:cs typeface="+mn-cs"/>
              </a:rPr>
              <a:t>Inline CSS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193" y="2057400"/>
            <a:ext cx="753561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854" y="3078163"/>
            <a:ext cx="7650291"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07393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141"/>
            <a:ext cx="5562600" cy="792162"/>
          </a:xfrm>
        </p:spPr>
        <p:txBody>
          <a:bodyPr>
            <a:normAutofit/>
          </a:bodyPr>
          <a:lstStyle/>
          <a:p>
            <a:pPr algn="l"/>
            <a:r>
              <a:rPr lang="en-US" sz="2800" b="1" dirty="0">
                <a:solidFill>
                  <a:srgbClr val="CC0000"/>
                </a:solidFill>
                <a:latin typeface="+mn-lt"/>
                <a:ea typeface="+mn-ea"/>
                <a:cs typeface="+mn-cs"/>
              </a:rPr>
              <a:t>CSS 3D Transforms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995E3690-8F9B-7498-3C07-2495AA8EA26B}"/>
              </a:ext>
            </a:extLst>
          </p:cNvPr>
          <p:cNvGraphicFramePr>
            <a:graphicFrameLocks noGrp="1"/>
          </p:cNvGraphicFramePr>
          <p:nvPr>
            <p:extLst>
              <p:ext uri="{D42A27DB-BD31-4B8C-83A1-F6EECF244321}">
                <p14:modId xmlns:p14="http://schemas.microsoft.com/office/powerpoint/2010/main" val="1853860809"/>
              </p:ext>
            </p:extLst>
          </p:nvPr>
        </p:nvGraphicFramePr>
        <p:xfrm>
          <a:off x="304800" y="1261385"/>
          <a:ext cx="8458200" cy="4834615"/>
        </p:xfrm>
        <a:graphic>
          <a:graphicData uri="http://schemas.openxmlformats.org/drawingml/2006/table">
            <a:tbl>
              <a:tblPr/>
              <a:tblGrid>
                <a:gridCol w="3886200">
                  <a:extLst>
                    <a:ext uri="{9D8B030D-6E8A-4147-A177-3AD203B41FA5}">
                      <a16:colId xmlns:a16="http://schemas.microsoft.com/office/drawing/2014/main" val="3980192623"/>
                    </a:ext>
                  </a:extLst>
                </a:gridCol>
                <a:gridCol w="4572000">
                  <a:extLst>
                    <a:ext uri="{9D8B030D-6E8A-4147-A177-3AD203B41FA5}">
                      <a16:colId xmlns:a16="http://schemas.microsoft.com/office/drawing/2014/main" val="594977658"/>
                    </a:ext>
                  </a:extLst>
                </a:gridCol>
              </a:tblGrid>
              <a:tr h="236295">
                <a:tc>
                  <a:txBody>
                    <a:bodyPr/>
                    <a:lstStyle/>
                    <a:p>
                      <a:pPr algn="l" fontAlgn="t"/>
                      <a:r>
                        <a:rPr lang="en-IN" sz="1200">
                          <a:effectLst/>
                          <a:latin typeface="Work Sans" pitchFamily="2" charset="0"/>
                        </a:rPr>
                        <a:t>Function</a:t>
                      </a:r>
                    </a:p>
                  </a:txBody>
                  <a:tcPr marL="72706" marR="36353" marT="36353" marB="363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200">
                          <a:effectLst/>
                          <a:latin typeface="Work Sans" pitchFamily="2" charset="0"/>
                        </a:rPr>
                        <a:t>Description</a:t>
                      </a:r>
                    </a:p>
                  </a:txBody>
                  <a:tcPr marL="36353" marR="36353" marT="36353" marB="363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74950734"/>
                  </a:ext>
                </a:extLst>
              </a:tr>
              <a:tr h="563473">
                <a:tc>
                  <a:txBody>
                    <a:bodyPr/>
                    <a:lstStyle/>
                    <a:p>
                      <a:pPr algn="l" fontAlgn="t"/>
                      <a:r>
                        <a:rPr lang="pt-BR" sz="1200" dirty="0">
                          <a:effectLst/>
                          <a:latin typeface="Work Sans" pitchFamily="2" charset="0"/>
                        </a:rPr>
                        <a:t>matrix3d(</a:t>
                      </a:r>
                      <a:r>
                        <a:rPr lang="pt-BR" sz="1200" i="1" dirty="0">
                          <a:effectLst/>
                          <a:latin typeface="Work Sans" pitchFamily="2" charset="0"/>
                        </a:rPr>
                        <a:t>n,n,n,n,n,n,n,n,n,n,n,n,n,n,n,n</a:t>
                      </a:r>
                      <a:r>
                        <a:rPr lang="pt-BR" sz="1200" dirty="0">
                          <a:effectLst/>
                          <a:latin typeface="Work Sans" pitchFamily="2" charset="0"/>
                        </a:rPr>
                        <a:t>)</a:t>
                      </a:r>
                    </a:p>
                  </a:txBody>
                  <a:tcPr marL="72706" marR="36353" marT="36353" marB="363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latin typeface="Work Sans" pitchFamily="2" charset="0"/>
                        </a:rPr>
                        <a:t>Defines a 3D transformation, using a 4x4 matrix of 16 values</a:t>
                      </a:r>
                    </a:p>
                  </a:txBody>
                  <a:tcPr marL="36353" marR="36353" marT="36353" marB="363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160778450"/>
                  </a:ext>
                </a:extLst>
              </a:tr>
              <a:tr h="236295">
                <a:tc>
                  <a:txBody>
                    <a:bodyPr/>
                    <a:lstStyle/>
                    <a:p>
                      <a:pPr algn="l" fontAlgn="t"/>
                      <a:r>
                        <a:rPr lang="en-IN" sz="1200">
                          <a:effectLst/>
                          <a:latin typeface="Work Sans" pitchFamily="2" charset="0"/>
                        </a:rPr>
                        <a:t>translate3d(</a:t>
                      </a:r>
                      <a:r>
                        <a:rPr lang="en-IN" sz="1200" i="1">
                          <a:effectLst/>
                          <a:latin typeface="Work Sans" pitchFamily="2" charset="0"/>
                        </a:rPr>
                        <a:t>x,y,z</a:t>
                      </a:r>
                      <a:r>
                        <a:rPr lang="en-IN" sz="1200">
                          <a:effectLst/>
                          <a:latin typeface="Work Sans" pitchFamily="2" charset="0"/>
                        </a:rPr>
                        <a:t>)</a:t>
                      </a:r>
                    </a:p>
                  </a:txBody>
                  <a:tcPr marL="72706" marR="36353" marT="36353" marB="363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200">
                          <a:effectLst/>
                          <a:latin typeface="Work Sans" pitchFamily="2" charset="0"/>
                        </a:rPr>
                        <a:t>Defines a 3D translation</a:t>
                      </a:r>
                    </a:p>
                  </a:txBody>
                  <a:tcPr marL="36353" marR="36353" marT="36353" marB="363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4507437"/>
                  </a:ext>
                </a:extLst>
              </a:tr>
              <a:tr h="236295">
                <a:tc>
                  <a:txBody>
                    <a:bodyPr/>
                    <a:lstStyle/>
                    <a:p>
                      <a:pPr algn="l" fontAlgn="t"/>
                      <a:r>
                        <a:rPr lang="en-IN" sz="1200">
                          <a:effectLst/>
                          <a:latin typeface="Work Sans" pitchFamily="2" charset="0"/>
                        </a:rPr>
                        <a:t>translateX(</a:t>
                      </a:r>
                      <a:r>
                        <a:rPr lang="en-IN" sz="1200" i="1">
                          <a:effectLst/>
                          <a:latin typeface="Work Sans" pitchFamily="2" charset="0"/>
                        </a:rPr>
                        <a:t>x</a:t>
                      </a:r>
                      <a:r>
                        <a:rPr lang="en-IN" sz="1200">
                          <a:effectLst/>
                          <a:latin typeface="Work Sans" pitchFamily="2" charset="0"/>
                        </a:rPr>
                        <a:t>)</a:t>
                      </a:r>
                    </a:p>
                  </a:txBody>
                  <a:tcPr marL="72706" marR="36353" marT="36353" marB="363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latin typeface="Work Sans" pitchFamily="2" charset="0"/>
                        </a:rPr>
                        <a:t>Defines a 3D translation, using only the value for the X-axis</a:t>
                      </a:r>
                    </a:p>
                  </a:txBody>
                  <a:tcPr marL="36353" marR="36353" marT="36353" marB="363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307729576"/>
                  </a:ext>
                </a:extLst>
              </a:tr>
              <a:tr h="236295">
                <a:tc>
                  <a:txBody>
                    <a:bodyPr/>
                    <a:lstStyle/>
                    <a:p>
                      <a:pPr algn="l" fontAlgn="t"/>
                      <a:r>
                        <a:rPr lang="en-IN" sz="1200">
                          <a:effectLst/>
                          <a:latin typeface="Work Sans" pitchFamily="2" charset="0"/>
                        </a:rPr>
                        <a:t>translateY(</a:t>
                      </a:r>
                      <a:r>
                        <a:rPr lang="en-IN" sz="1200" i="1">
                          <a:effectLst/>
                          <a:latin typeface="Work Sans" pitchFamily="2" charset="0"/>
                        </a:rPr>
                        <a:t>y</a:t>
                      </a:r>
                      <a:r>
                        <a:rPr lang="en-IN" sz="1200">
                          <a:effectLst/>
                          <a:latin typeface="Work Sans" pitchFamily="2" charset="0"/>
                        </a:rPr>
                        <a:t>)</a:t>
                      </a:r>
                    </a:p>
                  </a:txBody>
                  <a:tcPr marL="72706" marR="36353" marT="36353" marB="363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latin typeface="Work Sans" pitchFamily="2" charset="0"/>
                        </a:rPr>
                        <a:t>Defines a 3D translation, using only the value for the Y-axis</a:t>
                      </a:r>
                    </a:p>
                  </a:txBody>
                  <a:tcPr marL="36353" marR="36353" marT="36353" marB="363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38383793"/>
                  </a:ext>
                </a:extLst>
              </a:tr>
              <a:tr h="236295">
                <a:tc>
                  <a:txBody>
                    <a:bodyPr/>
                    <a:lstStyle/>
                    <a:p>
                      <a:pPr algn="l" fontAlgn="t"/>
                      <a:r>
                        <a:rPr lang="en-IN" sz="1200">
                          <a:effectLst/>
                          <a:latin typeface="Work Sans" pitchFamily="2" charset="0"/>
                        </a:rPr>
                        <a:t>translateZ(</a:t>
                      </a:r>
                      <a:r>
                        <a:rPr lang="en-IN" sz="1200" i="1">
                          <a:effectLst/>
                          <a:latin typeface="Work Sans" pitchFamily="2" charset="0"/>
                        </a:rPr>
                        <a:t>z</a:t>
                      </a:r>
                      <a:r>
                        <a:rPr lang="en-IN" sz="1200">
                          <a:effectLst/>
                          <a:latin typeface="Work Sans" pitchFamily="2" charset="0"/>
                        </a:rPr>
                        <a:t>)</a:t>
                      </a:r>
                    </a:p>
                  </a:txBody>
                  <a:tcPr marL="72706" marR="36353" marT="36353" marB="363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latin typeface="Work Sans" pitchFamily="2" charset="0"/>
                        </a:rPr>
                        <a:t>Defines a 3D translation, using only the value for the Z-axis</a:t>
                      </a:r>
                    </a:p>
                  </a:txBody>
                  <a:tcPr marL="36353" marR="36353" marT="36353" marB="363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632723611"/>
                  </a:ext>
                </a:extLst>
              </a:tr>
              <a:tr h="236295">
                <a:tc>
                  <a:txBody>
                    <a:bodyPr/>
                    <a:lstStyle/>
                    <a:p>
                      <a:pPr algn="l" fontAlgn="t"/>
                      <a:r>
                        <a:rPr lang="en-IN" sz="1200">
                          <a:effectLst/>
                          <a:latin typeface="Work Sans" pitchFamily="2" charset="0"/>
                        </a:rPr>
                        <a:t>scale3d(</a:t>
                      </a:r>
                      <a:r>
                        <a:rPr lang="en-IN" sz="1200" i="1">
                          <a:effectLst/>
                          <a:latin typeface="Work Sans" pitchFamily="2" charset="0"/>
                        </a:rPr>
                        <a:t>x,y,z</a:t>
                      </a:r>
                      <a:r>
                        <a:rPr lang="en-IN" sz="1200">
                          <a:effectLst/>
                          <a:latin typeface="Work Sans" pitchFamily="2" charset="0"/>
                        </a:rPr>
                        <a:t>)</a:t>
                      </a:r>
                    </a:p>
                  </a:txBody>
                  <a:tcPr marL="72706" marR="36353" marT="36353" marB="363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200">
                          <a:effectLst/>
                          <a:latin typeface="Work Sans" pitchFamily="2" charset="0"/>
                        </a:rPr>
                        <a:t>Defines a 3D scale transformation</a:t>
                      </a:r>
                    </a:p>
                  </a:txBody>
                  <a:tcPr marL="36353" marR="36353" marT="36353" marB="363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137101"/>
                  </a:ext>
                </a:extLst>
              </a:tr>
              <a:tr h="399884">
                <a:tc>
                  <a:txBody>
                    <a:bodyPr/>
                    <a:lstStyle/>
                    <a:p>
                      <a:pPr algn="l" fontAlgn="t"/>
                      <a:r>
                        <a:rPr lang="en-IN" sz="1200">
                          <a:effectLst/>
                          <a:latin typeface="Work Sans" pitchFamily="2" charset="0"/>
                        </a:rPr>
                        <a:t>scaleX(</a:t>
                      </a:r>
                      <a:r>
                        <a:rPr lang="en-IN" sz="1200" i="1">
                          <a:effectLst/>
                          <a:latin typeface="Work Sans" pitchFamily="2" charset="0"/>
                        </a:rPr>
                        <a:t>x</a:t>
                      </a:r>
                      <a:r>
                        <a:rPr lang="en-IN" sz="1200">
                          <a:effectLst/>
                          <a:latin typeface="Work Sans" pitchFamily="2" charset="0"/>
                        </a:rPr>
                        <a:t>)</a:t>
                      </a:r>
                    </a:p>
                  </a:txBody>
                  <a:tcPr marL="72706" marR="36353" marT="36353" marB="363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latin typeface="Work Sans" pitchFamily="2" charset="0"/>
                        </a:rPr>
                        <a:t>Defines a 3D scale transformation by giving a value for the X-axis</a:t>
                      </a:r>
                    </a:p>
                  </a:txBody>
                  <a:tcPr marL="36353" marR="36353" marT="36353" marB="363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529804493"/>
                  </a:ext>
                </a:extLst>
              </a:tr>
              <a:tr h="399884">
                <a:tc>
                  <a:txBody>
                    <a:bodyPr/>
                    <a:lstStyle/>
                    <a:p>
                      <a:pPr algn="l" fontAlgn="t"/>
                      <a:r>
                        <a:rPr lang="en-IN" sz="1200">
                          <a:effectLst/>
                          <a:latin typeface="Work Sans" pitchFamily="2" charset="0"/>
                        </a:rPr>
                        <a:t>scaleY(</a:t>
                      </a:r>
                      <a:r>
                        <a:rPr lang="en-IN" sz="1200" i="1">
                          <a:effectLst/>
                          <a:latin typeface="Work Sans" pitchFamily="2" charset="0"/>
                        </a:rPr>
                        <a:t>y</a:t>
                      </a:r>
                      <a:r>
                        <a:rPr lang="en-IN" sz="1200">
                          <a:effectLst/>
                          <a:latin typeface="Work Sans" pitchFamily="2" charset="0"/>
                        </a:rPr>
                        <a:t>)</a:t>
                      </a:r>
                    </a:p>
                  </a:txBody>
                  <a:tcPr marL="72706" marR="36353" marT="36353" marB="363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latin typeface="Work Sans" pitchFamily="2" charset="0"/>
                        </a:rPr>
                        <a:t>Defines a 3D scale transformation by giving a value for the Y-axis</a:t>
                      </a:r>
                    </a:p>
                  </a:txBody>
                  <a:tcPr marL="36353" marR="36353" marT="36353" marB="363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02410214"/>
                  </a:ext>
                </a:extLst>
              </a:tr>
              <a:tr h="399884">
                <a:tc>
                  <a:txBody>
                    <a:bodyPr/>
                    <a:lstStyle/>
                    <a:p>
                      <a:pPr algn="l" fontAlgn="t"/>
                      <a:r>
                        <a:rPr lang="en-IN" sz="1200">
                          <a:effectLst/>
                          <a:latin typeface="Work Sans" pitchFamily="2" charset="0"/>
                        </a:rPr>
                        <a:t>scaleZ(</a:t>
                      </a:r>
                      <a:r>
                        <a:rPr lang="en-IN" sz="1200" i="1">
                          <a:effectLst/>
                          <a:latin typeface="Work Sans" pitchFamily="2" charset="0"/>
                        </a:rPr>
                        <a:t>z</a:t>
                      </a:r>
                      <a:r>
                        <a:rPr lang="en-IN" sz="1200">
                          <a:effectLst/>
                          <a:latin typeface="Work Sans" pitchFamily="2" charset="0"/>
                        </a:rPr>
                        <a:t>)</a:t>
                      </a:r>
                    </a:p>
                  </a:txBody>
                  <a:tcPr marL="72706" marR="36353" marT="36353" marB="363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latin typeface="Work Sans" pitchFamily="2" charset="0"/>
                        </a:rPr>
                        <a:t>Defines a 3D scale transformation by giving a value for the Z-axis</a:t>
                      </a:r>
                    </a:p>
                  </a:txBody>
                  <a:tcPr marL="36353" marR="36353" marT="36353" marB="363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681832560"/>
                  </a:ext>
                </a:extLst>
              </a:tr>
              <a:tr h="399884">
                <a:tc>
                  <a:txBody>
                    <a:bodyPr/>
                    <a:lstStyle/>
                    <a:p>
                      <a:pPr algn="l" fontAlgn="t"/>
                      <a:r>
                        <a:rPr lang="es-ES" sz="1200">
                          <a:effectLst/>
                          <a:latin typeface="Work Sans" pitchFamily="2" charset="0"/>
                        </a:rPr>
                        <a:t>rotate3d(</a:t>
                      </a:r>
                      <a:r>
                        <a:rPr lang="es-ES" sz="1200" i="1">
                          <a:effectLst/>
                          <a:latin typeface="Work Sans" pitchFamily="2" charset="0"/>
                        </a:rPr>
                        <a:t>x,y,z,angle</a:t>
                      </a:r>
                      <a:r>
                        <a:rPr lang="es-ES" sz="1200">
                          <a:effectLst/>
                          <a:latin typeface="Work Sans" pitchFamily="2" charset="0"/>
                        </a:rPr>
                        <a:t>)</a:t>
                      </a:r>
                    </a:p>
                  </a:txBody>
                  <a:tcPr marL="72706" marR="36353" marT="36353" marB="363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200">
                          <a:effectLst/>
                          <a:latin typeface="Work Sans" pitchFamily="2" charset="0"/>
                        </a:rPr>
                        <a:t>Defines a 3D rotation</a:t>
                      </a:r>
                    </a:p>
                  </a:txBody>
                  <a:tcPr marL="36353" marR="36353" marT="36353" marB="363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84141215"/>
                  </a:ext>
                </a:extLst>
              </a:tr>
              <a:tr h="236295">
                <a:tc>
                  <a:txBody>
                    <a:bodyPr/>
                    <a:lstStyle/>
                    <a:p>
                      <a:pPr algn="l" fontAlgn="t"/>
                      <a:r>
                        <a:rPr lang="en-IN" sz="1200">
                          <a:effectLst/>
                          <a:latin typeface="Work Sans" pitchFamily="2" charset="0"/>
                        </a:rPr>
                        <a:t>rotateX(</a:t>
                      </a:r>
                      <a:r>
                        <a:rPr lang="en-IN" sz="1200" i="1">
                          <a:effectLst/>
                          <a:latin typeface="Work Sans" pitchFamily="2" charset="0"/>
                        </a:rPr>
                        <a:t>angle</a:t>
                      </a:r>
                      <a:r>
                        <a:rPr lang="en-IN" sz="1200">
                          <a:effectLst/>
                          <a:latin typeface="Work Sans" pitchFamily="2" charset="0"/>
                        </a:rPr>
                        <a:t>)</a:t>
                      </a:r>
                    </a:p>
                  </a:txBody>
                  <a:tcPr marL="72706" marR="36353" marT="36353" marB="363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latin typeface="Work Sans" pitchFamily="2" charset="0"/>
                        </a:rPr>
                        <a:t>Defines a 3D rotation along the X-axis</a:t>
                      </a:r>
                    </a:p>
                  </a:txBody>
                  <a:tcPr marL="36353" marR="36353" marT="36353" marB="363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671108668"/>
                  </a:ext>
                </a:extLst>
              </a:tr>
              <a:tr h="236295">
                <a:tc>
                  <a:txBody>
                    <a:bodyPr/>
                    <a:lstStyle/>
                    <a:p>
                      <a:pPr algn="l" fontAlgn="t"/>
                      <a:r>
                        <a:rPr lang="en-IN" sz="1200">
                          <a:effectLst/>
                          <a:latin typeface="Work Sans" pitchFamily="2" charset="0"/>
                        </a:rPr>
                        <a:t>rotateY(</a:t>
                      </a:r>
                      <a:r>
                        <a:rPr lang="en-IN" sz="1200" i="1">
                          <a:effectLst/>
                          <a:latin typeface="Work Sans" pitchFamily="2" charset="0"/>
                        </a:rPr>
                        <a:t>angle</a:t>
                      </a:r>
                      <a:r>
                        <a:rPr lang="en-IN" sz="1200">
                          <a:effectLst/>
                          <a:latin typeface="Work Sans" pitchFamily="2" charset="0"/>
                        </a:rPr>
                        <a:t>)</a:t>
                      </a:r>
                    </a:p>
                  </a:txBody>
                  <a:tcPr marL="72706" marR="36353" marT="36353" marB="363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latin typeface="Work Sans" pitchFamily="2" charset="0"/>
                        </a:rPr>
                        <a:t>Defines a 3D rotation along the Y-axis</a:t>
                      </a:r>
                    </a:p>
                  </a:txBody>
                  <a:tcPr marL="36353" marR="36353" marT="36353" marB="363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61447870"/>
                  </a:ext>
                </a:extLst>
              </a:tr>
              <a:tr h="236295">
                <a:tc>
                  <a:txBody>
                    <a:bodyPr/>
                    <a:lstStyle/>
                    <a:p>
                      <a:pPr algn="l" fontAlgn="t"/>
                      <a:r>
                        <a:rPr lang="en-IN" sz="1200">
                          <a:effectLst/>
                          <a:latin typeface="Work Sans" pitchFamily="2" charset="0"/>
                        </a:rPr>
                        <a:t>rotateZ(</a:t>
                      </a:r>
                      <a:r>
                        <a:rPr lang="en-IN" sz="1200" i="1">
                          <a:effectLst/>
                          <a:latin typeface="Work Sans" pitchFamily="2" charset="0"/>
                        </a:rPr>
                        <a:t>angle</a:t>
                      </a:r>
                      <a:r>
                        <a:rPr lang="en-IN" sz="1200">
                          <a:effectLst/>
                          <a:latin typeface="Work Sans" pitchFamily="2" charset="0"/>
                        </a:rPr>
                        <a:t>)</a:t>
                      </a:r>
                    </a:p>
                  </a:txBody>
                  <a:tcPr marL="72706" marR="36353" marT="36353" marB="363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latin typeface="Work Sans" pitchFamily="2" charset="0"/>
                        </a:rPr>
                        <a:t>Defines a 3D rotation along the Z-axis</a:t>
                      </a:r>
                    </a:p>
                  </a:txBody>
                  <a:tcPr marL="36353" marR="36353" marT="36353" marB="363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544063300"/>
                  </a:ext>
                </a:extLst>
              </a:tr>
              <a:tr h="236295">
                <a:tc>
                  <a:txBody>
                    <a:bodyPr/>
                    <a:lstStyle/>
                    <a:p>
                      <a:pPr algn="l" fontAlgn="t"/>
                      <a:r>
                        <a:rPr lang="en-IN" sz="1200">
                          <a:effectLst/>
                          <a:latin typeface="Work Sans" pitchFamily="2" charset="0"/>
                        </a:rPr>
                        <a:t>perspective(</a:t>
                      </a:r>
                      <a:r>
                        <a:rPr lang="en-IN" sz="1200" i="1">
                          <a:effectLst/>
                          <a:latin typeface="Work Sans" pitchFamily="2" charset="0"/>
                        </a:rPr>
                        <a:t>n</a:t>
                      </a:r>
                      <a:r>
                        <a:rPr lang="en-IN" sz="1200">
                          <a:effectLst/>
                          <a:latin typeface="Work Sans" pitchFamily="2" charset="0"/>
                        </a:rPr>
                        <a:t>)</a:t>
                      </a:r>
                    </a:p>
                  </a:txBody>
                  <a:tcPr marL="72706" marR="36353" marT="36353" marB="363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latin typeface="Work Sans" pitchFamily="2" charset="0"/>
                        </a:rPr>
                        <a:t>Defines a perspective view for a 3D transformed element</a:t>
                      </a:r>
                    </a:p>
                  </a:txBody>
                  <a:tcPr marL="36353" marR="36353" marT="36353" marB="363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79833030"/>
                  </a:ext>
                </a:extLst>
              </a:tr>
            </a:tbl>
          </a:graphicData>
        </a:graphic>
      </p:graphicFrame>
    </p:spTree>
    <p:extLst>
      <p:ext uri="{BB962C8B-B14F-4D97-AF65-F5344CB8AC3E}">
        <p14:creationId xmlns:p14="http://schemas.microsoft.com/office/powerpoint/2010/main" val="40527540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141"/>
            <a:ext cx="5562600" cy="792162"/>
          </a:xfrm>
        </p:spPr>
        <p:txBody>
          <a:bodyPr>
            <a:normAutofit/>
          </a:bodyPr>
          <a:lstStyle/>
          <a:p>
            <a:pPr algn="l"/>
            <a:r>
              <a:rPr lang="en-US" sz="2800" b="1" dirty="0">
                <a:solidFill>
                  <a:srgbClr val="CC0000"/>
                </a:solidFill>
                <a:latin typeface="+mn-lt"/>
                <a:ea typeface="+mn-ea"/>
                <a:cs typeface="+mn-cs"/>
              </a:rPr>
              <a:t>CSS Transition</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1BC0F82-FF03-8AFA-F2A5-0A6E7BB45CD2}"/>
              </a:ext>
            </a:extLst>
          </p:cNvPr>
          <p:cNvPicPr>
            <a:picLocks noChangeAspect="1"/>
          </p:cNvPicPr>
          <p:nvPr/>
        </p:nvPicPr>
        <p:blipFill>
          <a:blip r:embed="rId3"/>
          <a:stretch>
            <a:fillRect/>
          </a:stretch>
        </p:blipFill>
        <p:spPr>
          <a:xfrm>
            <a:off x="761670" y="1645765"/>
            <a:ext cx="7620660" cy="3566469"/>
          </a:xfrm>
          <a:prstGeom prst="rect">
            <a:avLst/>
          </a:prstGeom>
        </p:spPr>
      </p:pic>
    </p:spTree>
    <p:extLst>
      <p:ext uri="{BB962C8B-B14F-4D97-AF65-F5344CB8AC3E}">
        <p14:creationId xmlns:p14="http://schemas.microsoft.com/office/powerpoint/2010/main" val="21225792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141"/>
            <a:ext cx="5562600" cy="792162"/>
          </a:xfrm>
        </p:spPr>
        <p:txBody>
          <a:bodyPr>
            <a:normAutofit/>
          </a:bodyPr>
          <a:lstStyle/>
          <a:p>
            <a:pPr algn="l"/>
            <a:r>
              <a:rPr lang="en-US" sz="2800" b="1" dirty="0">
                <a:solidFill>
                  <a:srgbClr val="CC0000"/>
                </a:solidFill>
                <a:latin typeface="+mn-lt"/>
                <a:ea typeface="+mn-ea"/>
                <a:cs typeface="+mn-cs"/>
              </a:rPr>
              <a:t>CSS Transition</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563025EC-279A-5872-F5A7-5F3D0DFE91EF}"/>
              </a:ext>
            </a:extLst>
          </p:cNvPr>
          <p:cNvGraphicFramePr>
            <a:graphicFrameLocks noGrp="1"/>
          </p:cNvGraphicFramePr>
          <p:nvPr>
            <p:extLst>
              <p:ext uri="{D42A27DB-BD31-4B8C-83A1-F6EECF244321}">
                <p14:modId xmlns:p14="http://schemas.microsoft.com/office/powerpoint/2010/main" val="3023286676"/>
              </p:ext>
            </p:extLst>
          </p:nvPr>
        </p:nvGraphicFramePr>
        <p:xfrm>
          <a:off x="427703" y="1600200"/>
          <a:ext cx="8458200" cy="3474720"/>
        </p:xfrm>
        <a:graphic>
          <a:graphicData uri="http://schemas.openxmlformats.org/drawingml/2006/table">
            <a:tbl>
              <a:tblPr/>
              <a:tblGrid>
                <a:gridCol w="3656306">
                  <a:extLst>
                    <a:ext uri="{9D8B030D-6E8A-4147-A177-3AD203B41FA5}">
                      <a16:colId xmlns:a16="http://schemas.microsoft.com/office/drawing/2014/main" val="303506658"/>
                    </a:ext>
                  </a:extLst>
                </a:gridCol>
                <a:gridCol w="4801894">
                  <a:extLst>
                    <a:ext uri="{9D8B030D-6E8A-4147-A177-3AD203B41FA5}">
                      <a16:colId xmlns:a16="http://schemas.microsoft.com/office/drawing/2014/main" val="3028413673"/>
                    </a:ext>
                  </a:extLst>
                </a:gridCol>
              </a:tblGrid>
              <a:tr h="0">
                <a:tc>
                  <a:txBody>
                    <a:bodyPr/>
                    <a:lstStyle/>
                    <a:p>
                      <a:pPr algn="l" fontAlgn="t"/>
                      <a:r>
                        <a:rPr lang="en-IN">
                          <a:effectLst/>
                        </a:rPr>
                        <a:t>Property</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07796261"/>
                  </a:ext>
                </a:extLst>
              </a:tr>
              <a:tr h="0">
                <a:tc>
                  <a:txBody>
                    <a:bodyPr/>
                    <a:lstStyle/>
                    <a:p>
                      <a:pPr algn="l" fontAlgn="t"/>
                      <a:r>
                        <a:rPr lang="en-IN">
                          <a:effectLst/>
                          <a:hlinkClick r:id="rId3"/>
                        </a:rPr>
                        <a:t>transition</a:t>
                      </a:r>
                      <a:endParaRPr lang="en-IN">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A shorthand property for setting the four transition properties into a single property</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825702543"/>
                  </a:ext>
                </a:extLst>
              </a:tr>
              <a:tr h="0">
                <a:tc>
                  <a:txBody>
                    <a:bodyPr/>
                    <a:lstStyle/>
                    <a:p>
                      <a:pPr algn="l" fontAlgn="t"/>
                      <a:r>
                        <a:rPr lang="en-IN">
                          <a:effectLst/>
                          <a:hlinkClick r:id="rId4"/>
                        </a:rPr>
                        <a:t>transition-delay</a:t>
                      </a:r>
                      <a:endParaRPr lang="en-IN">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Specifies a delay (in seconds) for the transition effect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29724944"/>
                  </a:ext>
                </a:extLst>
              </a:tr>
              <a:tr h="0">
                <a:tc>
                  <a:txBody>
                    <a:bodyPr/>
                    <a:lstStyle/>
                    <a:p>
                      <a:pPr algn="l" fontAlgn="t"/>
                      <a:r>
                        <a:rPr lang="en-IN">
                          <a:effectLst/>
                          <a:hlinkClick r:id="rId5"/>
                        </a:rPr>
                        <a:t>transition-duration</a:t>
                      </a:r>
                      <a:endParaRPr lang="en-IN">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Specifies how many seconds or milliseconds a transition effect takes to complete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358728822"/>
                  </a:ext>
                </a:extLst>
              </a:tr>
              <a:tr h="0">
                <a:tc>
                  <a:txBody>
                    <a:bodyPr/>
                    <a:lstStyle/>
                    <a:p>
                      <a:pPr algn="l" fontAlgn="t"/>
                      <a:r>
                        <a:rPr lang="en-IN">
                          <a:effectLst/>
                          <a:hlinkClick r:id="rId6"/>
                        </a:rPr>
                        <a:t>transition-property</a:t>
                      </a:r>
                      <a:endParaRPr lang="en-IN">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Specifies the name of the CSS property the transition effect is for</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66372912"/>
                  </a:ext>
                </a:extLst>
              </a:tr>
              <a:tr h="0">
                <a:tc>
                  <a:txBody>
                    <a:bodyPr/>
                    <a:lstStyle/>
                    <a:p>
                      <a:pPr algn="l" fontAlgn="t"/>
                      <a:r>
                        <a:rPr lang="en-IN">
                          <a:effectLst/>
                          <a:hlinkClick r:id="rId7"/>
                        </a:rPr>
                        <a:t>transition-timing-function</a:t>
                      </a:r>
                      <a:endParaRPr lang="en-IN">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rPr>
                        <a:t>Specifies the speed curve of the transition effect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738142354"/>
                  </a:ext>
                </a:extLst>
              </a:tr>
            </a:tbl>
          </a:graphicData>
        </a:graphic>
      </p:graphicFrame>
    </p:spTree>
    <p:extLst>
      <p:ext uri="{BB962C8B-B14F-4D97-AF65-F5344CB8AC3E}">
        <p14:creationId xmlns:p14="http://schemas.microsoft.com/office/powerpoint/2010/main" val="27917004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141"/>
            <a:ext cx="5562600" cy="792162"/>
          </a:xfrm>
        </p:spPr>
        <p:txBody>
          <a:bodyPr>
            <a:normAutofit/>
          </a:bodyPr>
          <a:lstStyle/>
          <a:p>
            <a:pPr algn="l"/>
            <a:r>
              <a:rPr lang="en-US" sz="2800" b="1" dirty="0">
                <a:solidFill>
                  <a:srgbClr val="CC0000"/>
                </a:solidFill>
                <a:latin typeface="+mn-lt"/>
                <a:ea typeface="+mn-ea"/>
                <a:cs typeface="+mn-cs"/>
              </a:rPr>
              <a:t>CSS Transition</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EBA59CC-31F7-938B-3AEC-EA8AC46A658F}"/>
              </a:ext>
            </a:extLst>
          </p:cNvPr>
          <p:cNvSpPr txBox="1"/>
          <p:nvPr/>
        </p:nvSpPr>
        <p:spPr>
          <a:xfrm>
            <a:off x="228600" y="1905000"/>
            <a:ext cx="7924800" cy="2031325"/>
          </a:xfrm>
          <a:prstGeom prst="rect">
            <a:avLst/>
          </a:prstGeom>
          <a:noFill/>
        </p:spPr>
        <p:txBody>
          <a:bodyPr wrap="square">
            <a:spAutoFit/>
          </a:bodyPr>
          <a:lstStyle/>
          <a:p>
            <a:pPr marL="285750" indent="-285750">
              <a:buFont typeface="Arial" panose="020B0604020202020204" pitchFamily="34" charset="0"/>
              <a:buChar char="•"/>
            </a:pPr>
            <a:r>
              <a:rPr lang="en-US" dirty="0"/>
              <a:t>ease - specifies a transition effect with a slow start, then fast, then end slowly (this is default)</a:t>
            </a:r>
          </a:p>
          <a:p>
            <a:pPr marL="285750" indent="-285750">
              <a:buFont typeface="Arial" panose="020B0604020202020204" pitchFamily="34" charset="0"/>
              <a:buChar char="•"/>
            </a:pPr>
            <a:r>
              <a:rPr lang="en-US" dirty="0"/>
              <a:t>linear - specifies a transition effect with the same speed from start to end</a:t>
            </a:r>
          </a:p>
          <a:p>
            <a:pPr marL="285750" indent="-285750">
              <a:buFont typeface="Arial" panose="020B0604020202020204" pitchFamily="34" charset="0"/>
              <a:buChar char="•"/>
            </a:pPr>
            <a:r>
              <a:rPr lang="en-US" dirty="0"/>
              <a:t>ease-in - specifies a transition effect with a slow start</a:t>
            </a:r>
          </a:p>
          <a:p>
            <a:pPr marL="285750" indent="-285750">
              <a:buFont typeface="Arial" panose="020B0604020202020204" pitchFamily="34" charset="0"/>
              <a:buChar char="•"/>
            </a:pPr>
            <a:r>
              <a:rPr lang="en-US" dirty="0"/>
              <a:t>ease-out - specifies a transition effect with a slow end</a:t>
            </a:r>
          </a:p>
          <a:p>
            <a:pPr marL="285750" indent="-285750">
              <a:buFont typeface="Arial" panose="020B0604020202020204" pitchFamily="34" charset="0"/>
              <a:buChar char="•"/>
            </a:pPr>
            <a:r>
              <a:rPr lang="en-US" dirty="0"/>
              <a:t>ease-in-out - specifies a transition effect with a slow start and end</a:t>
            </a:r>
          </a:p>
          <a:p>
            <a:pPr marL="285750" indent="-285750">
              <a:buFont typeface="Arial" panose="020B0604020202020204" pitchFamily="34" charset="0"/>
              <a:buChar char="•"/>
            </a:pPr>
            <a:r>
              <a:rPr lang="en-US" dirty="0"/>
              <a:t>cubic-</a:t>
            </a:r>
            <a:r>
              <a:rPr lang="en-US" dirty="0" err="1"/>
              <a:t>bezier</a:t>
            </a:r>
            <a:r>
              <a:rPr lang="en-US" dirty="0"/>
              <a:t>(</a:t>
            </a:r>
            <a:r>
              <a:rPr lang="en-US" dirty="0" err="1"/>
              <a:t>n,n,n,n</a:t>
            </a:r>
            <a:r>
              <a:rPr lang="en-US" dirty="0"/>
              <a:t>) - lets you define your own values in a cubic-</a:t>
            </a:r>
            <a:r>
              <a:rPr lang="en-US" dirty="0" err="1"/>
              <a:t>bezier</a:t>
            </a:r>
            <a:r>
              <a:rPr lang="en-US" dirty="0"/>
              <a:t> function</a:t>
            </a:r>
            <a:endParaRPr lang="en-IN" dirty="0"/>
          </a:p>
        </p:txBody>
      </p:sp>
    </p:spTree>
    <p:extLst>
      <p:ext uri="{BB962C8B-B14F-4D97-AF65-F5344CB8AC3E}">
        <p14:creationId xmlns:p14="http://schemas.microsoft.com/office/powerpoint/2010/main" val="15947230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141"/>
            <a:ext cx="5562600" cy="792162"/>
          </a:xfrm>
        </p:spPr>
        <p:txBody>
          <a:bodyPr>
            <a:normAutofit/>
          </a:bodyPr>
          <a:lstStyle/>
          <a:p>
            <a:pPr algn="l"/>
            <a:r>
              <a:rPr lang="en-US" sz="2800" b="1" dirty="0">
                <a:solidFill>
                  <a:srgbClr val="CC0000"/>
                </a:solidFill>
                <a:latin typeface="+mn-lt"/>
                <a:ea typeface="+mn-ea"/>
                <a:cs typeface="+mn-cs"/>
              </a:rPr>
              <a:t>CSS Flexbox</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FC6F40B-71EF-E256-528E-32E69AA3F113}"/>
              </a:ext>
            </a:extLst>
          </p:cNvPr>
          <p:cNvPicPr>
            <a:picLocks noChangeAspect="1"/>
          </p:cNvPicPr>
          <p:nvPr/>
        </p:nvPicPr>
        <p:blipFill>
          <a:blip r:embed="rId3"/>
          <a:stretch>
            <a:fillRect/>
          </a:stretch>
        </p:blipFill>
        <p:spPr>
          <a:xfrm>
            <a:off x="849307" y="1725782"/>
            <a:ext cx="7445385" cy="3406435"/>
          </a:xfrm>
          <a:prstGeom prst="rect">
            <a:avLst/>
          </a:prstGeom>
        </p:spPr>
      </p:pic>
    </p:spTree>
    <p:extLst>
      <p:ext uri="{BB962C8B-B14F-4D97-AF65-F5344CB8AC3E}">
        <p14:creationId xmlns:p14="http://schemas.microsoft.com/office/powerpoint/2010/main" val="17659859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141"/>
            <a:ext cx="5562600" cy="792162"/>
          </a:xfrm>
        </p:spPr>
        <p:txBody>
          <a:bodyPr>
            <a:normAutofit/>
          </a:bodyPr>
          <a:lstStyle/>
          <a:p>
            <a:pPr algn="l"/>
            <a:r>
              <a:rPr lang="en-US" sz="2800" b="1" dirty="0">
                <a:solidFill>
                  <a:srgbClr val="CC0000"/>
                </a:solidFill>
                <a:latin typeface="+mn-lt"/>
                <a:ea typeface="+mn-ea"/>
                <a:cs typeface="+mn-cs"/>
              </a:rPr>
              <a:t>CSS Flexbox</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E927D72-6B41-56C5-E73C-6AED58528CAE}"/>
              </a:ext>
            </a:extLst>
          </p:cNvPr>
          <p:cNvPicPr>
            <a:picLocks noChangeAspect="1"/>
          </p:cNvPicPr>
          <p:nvPr/>
        </p:nvPicPr>
        <p:blipFill>
          <a:blip r:embed="rId3"/>
          <a:stretch>
            <a:fillRect/>
          </a:stretch>
        </p:blipFill>
        <p:spPr>
          <a:xfrm>
            <a:off x="1954303" y="1649576"/>
            <a:ext cx="5235394" cy="3558848"/>
          </a:xfrm>
          <a:prstGeom prst="rect">
            <a:avLst/>
          </a:prstGeom>
        </p:spPr>
      </p:pic>
    </p:spTree>
    <p:extLst>
      <p:ext uri="{BB962C8B-B14F-4D97-AF65-F5344CB8AC3E}">
        <p14:creationId xmlns:p14="http://schemas.microsoft.com/office/powerpoint/2010/main" val="13669368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141"/>
            <a:ext cx="5562600" cy="792162"/>
          </a:xfrm>
        </p:spPr>
        <p:txBody>
          <a:bodyPr>
            <a:normAutofit/>
          </a:bodyPr>
          <a:lstStyle/>
          <a:p>
            <a:pPr algn="l"/>
            <a:r>
              <a:rPr lang="en-US" sz="2800" b="1" dirty="0">
                <a:solidFill>
                  <a:srgbClr val="CC0000"/>
                </a:solidFill>
                <a:latin typeface="+mn-lt"/>
                <a:ea typeface="+mn-ea"/>
                <a:cs typeface="+mn-cs"/>
              </a:rPr>
              <a:t>CSS Flexbox Flex Direction</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86C3C65-40DC-F32F-9DDF-890F3F5D4F70}"/>
              </a:ext>
            </a:extLst>
          </p:cNvPr>
          <p:cNvPicPr>
            <a:picLocks noChangeAspect="1"/>
          </p:cNvPicPr>
          <p:nvPr/>
        </p:nvPicPr>
        <p:blipFill>
          <a:blip r:embed="rId3"/>
          <a:stretch>
            <a:fillRect/>
          </a:stretch>
        </p:blipFill>
        <p:spPr>
          <a:xfrm>
            <a:off x="2362200" y="1973262"/>
            <a:ext cx="3924125" cy="1905000"/>
          </a:xfrm>
          <a:prstGeom prst="rect">
            <a:avLst/>
          </a:prstGeom>
        </p:spPr>
      </p:pic>
      <p:sp>
        <p:nvSpPr>
          <p:cNvPr id="14" name="TextBox 13">
            <a:extLst>
              <a:ext uri="{FF2B5EF4-FFF2-40B4-BE49-F238E27FC236}">
                <a16:creationId xmlns:a16="http://schemas.microsoft.com/office/drawing/2014/main" id="{78B9953F-77E9-1840-F088-FD9549C73210}"/>
              </a:ext>
            </a:extLst>
          </p:cNvPr>
          <p:cNvSpPr txBox="1"/>
          <p:nvPr/>
        </p:nvSpPr>
        <p:spPr>
          <a:xfrm>
            <a:off x="990600" y="4495800"/>
            <a:ext cx="7315200" cy="923330"/>
          </a:xfrm>
          <a:prstGeom prst="rect">
            <a:avLst/>
          </a:prstGeom>
          <a:noFill/>
        </p:spPr>
        <p:txBody>
          <a:bodyPr wrap="square">
            <a:spAutoFit/>
          </a:bodyPr>
          <a:lstStyle/>
          <a:p>
            <a:r>
              <a:rPr lang="en-IN" dirty="0">
                <a:latin typeface="Work Sans" pitchFamily="2" charset="0"/>
              </a:rPr>
              <a:t>.container {</a:t>
            </a:r>
          </a:p>
          <a:p>
            <a:r>
              <a:rPr lang="en-IN" dirty="0">
                <a:latin typeface="Work Sans" pitchFamily="2" charset="0"/>
              </a:rPr>
              <a:t>  flex-direction: row | row-reverse | column | column-reverse;</a:t>
            </a:r>
          </a:p>
          <a:p>
            <a:r>
              <a:rPr lang="en-IN" dirty="0">
                <a:latin typeface="Work Sans" pitchFamily="2" charset="0"/>
              </a:rPr>
              <a:t>}</a:t>
            </a:r>
          </a:p>
        </p:txBody>
      </p:sp>
    </p:spTree>
    <p:extLst>
      <p:ext uri="{BB962C8B-B14F-4D97-AF65-F5344CB8AC3E}">
        <p14:creationId xmlns:p14="http://schemas.microsoft.com/office/powerpoint/2010/main" val="20295064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141"/>
            <a:ext cx="5562600" cy="792162"/>
          </a:xfrm>
        </p:spPr>
        <p:txBody>
          <a:bodyPr>
            <a:normAutofit/>
          </a:bodyPr>
          <a:lstStyle/>
          <a:p>
            <a:pPr algn="l"/>
            <a:r>
              <a:rPr lang="en-US" sz="2800" b="1" dirty="0">
                <a:solidFill>
                  <a:srgbClr val="CC0000"/>
                </a:solidFill>
                <a:latin typeface="+mn-lt"/>
                <a:ea typeface="+mn-ea"/>
                <a:cs typeface="+mn-cs"/>
              </a:rPr>
              <a:t>CSS Flexbox Flex Wrap</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6BFEB7B-A82E-52B5-A6C2-79307751A343}"/>
              </a:ext>
            </a:extLst>
          </p:cNvPr>
          <p:cNvPicPr>
            <a:picLocks noChangeAspect="1"/>
          </p:cNvPicPr>
          <p:nvPr/>
        </p:nvPicPr>
        <p:blipFill>
          <a:blip r:embed="rId3"/>
          <a:stretch>
            <a:fillRect/>
          </a:stretch>
        </p:blipFill>
        <p:spPr>
          <a:xfrm>
            <a:off x="859536" y="1573211"/>
            <a:ext cx="3712464" cy="1933575"/>
          </a:xfrm>
          <a:prstGeom prst="rect">
            <a:avLst/>
          </a:prstGeom>
        </p:spPr>
      </p:pic>
      <p:sp>
        <p:nvSpPr>
          <p:cNvPr id="11" name="TextBox 10">
            <a:extLst>
              <a:ext uri="{FF2B5EF4-FFF2-40B4-BE49-F238E27FC236}">
                <a16:creationId xmlns:a16="http://schemas.microsoft.com/office/drawing/2014/main" id="{B6906B44-EF2B-C930-D397-AF0226029A2E}"/>
              </a:ext>
            </a:extLst>
          </p:cNvPr>
          <p:cNvSpPr txBox="1"/>
          <p:nvPr/>
        </p:nvSpPr>
        <p:spPr>
          <a:xfrm>
            <a:off x="859536" y="4054984"/>
            <a:ext cx="5846064" cy="923330"/>
          </a:xfrm>
          <a:prstGeom prst="rect">
            <a:avLst/>
          </a:prstGeom>
          <a:noFill/>
        </p:spPr>
        <p:txBody>
          <a:bodyPr wrap="square">
            <a:spAutoFit/>
          </a:bodyPr>
          <a:lstStyle/>
          <a:p>
            <a:r>
              <a:rPr lang="en-IN" dirty="0">
                <a:latin typeface="Work Sans" pitchFamily="2" charset="0"/>
              </a:rPr>
              <a:t>.container {</a:t>
            </a:r>
          </a:p>
          <a:p>
            <a:r>
              <a:rPr lang="en-IN" dirty="0">
                <a:latin typeface="Work Sans" pitchFamily="2" charset="0"/>
              </a:rPr>
              <a:t>  flex-wrap: </a:t>
            </a:r>
            <a:r>
              <a:rPr lang="en-IN" dirty="0" err="1">
                <a:latin typeface="Work Sans" pitchFamily="2" charset="0"/>
              </a:rPr>
              <a:t>nowrap</a:t>
            </a:r>
            <a:r>
              <a:rPr lang="en-IN" dirty="0">
                <a:latin typeface="Work Sans" pitchFamily="2" charset="0"/>
              </a:rPr>
              <a:t> | wrap | wrap-reverse;</a:t>
            </a:r>
          </a:p>
          <a:p>
            <a:r>
              <a:rPr lang="en-IN" dirty="0">
                <a:latin typeface="Work Sans" pitchFamily="2" charset="0"/>
              </a:rPr>
              <a:t>}</a:t>
            </a:r>
          </a:p>
        </p:txBody>
      </p:sp>
    </p:spTree>
    <p:extLst>
      <p:ext uri="{BB962C8B-B14F-4D97-AF65-F5344CB8AC3E}">
        <p14:creationId xmlns:p14="http://schemas.microsoft.com/office/powerpoint/2010/main" val="27749092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141"/>
            <a:ext cx="5562600" cy="792162"/>
          </a:xfrm>
        </p:spPr>
        <p:txBody>
          <a:bodyPr>
            <a:normAutofit/>
          </a:bodyPr>
          <a:lstStyle/>
          <a:p>
            <a:pPr algn="l"/>
            <a:r>
              <a:rPr lang="en-US" sz="2800" b="1" dirty="0">
                <a:solidFill>
                  <a:srgbClr val="CC0000"/>
                </a:solidFill>
                <a:latin typeface="+mn-lt"/>
                <a:ea typeface="+mn-ea"/>
                <a:cs typeface="+mn-cs"/>
              </a:rPr>
              <a:t>CSS Flexbox Justify Content</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D470560-5041-6326-6217-ACBADF65337E}"/>
              </a:ext>
            </a:extLst>
          </p:cNvPr>
          <p:cNvPicPr>
            <a:picLocks noChangeAspect="1"/>
          </p:cNvPicPr>
          <p:nvPr/>
        </p:nvPicPr>
        <p:blipFill>
          <a:blip r:embed="rId3"/>
          <a:stretch>
            <a:fillRect/>
          </a:stretch>
        </p:blipFill>
        <p:spPr>
          <a:xfrm>
            <a:off x="914400" y="1524000"/>
            <a:ext cx="3041375" cy="4508978"/>
          </a:xfrm>
          <a:prstGeom prst="rect">
            <a:avLst/>
          </a:prstGeom>
        </p:spPr>
      </p:pic>
      <p:sp>
        <p:nvSpPr>
          <p:cNvPr id="17" name="TextBox 16">
            <a:extLst>
              <a:ext uri="{FF2B5EF4-FFF2-40B4-BE49-F238E27FC236}">
                <a16:creationId xmlns:a16="http://schemas.microsoft.com/office/drawing/2014/main" id="{533A31A3-30B4-D883-4014-05CF909A4C50}"/>
              </a:ext>
            </a:extLst>
          </p:cNvPr>
          <p:cNvSpPr txBox="1"/>
          <p:nvPr/>
        </p:nvSpPr>
        <p:spPr>
          <a:xfrm>
            <a:off x="4176252" y="2690336"/>
            <a:ext cx="4572000" cy="1477328"/>
          </a:xfrm>
          <a:prstGeom prst="rect">
            <a:avLst/>
          </a:prstGeom>
          <a:noFill/>
        </p:spPr>
        <p:txBody>
          <a:bodyPr wrap="square">
            <a:spAutoFit/>
          </a:bodyPr>
          <a:lstStyle/>
          <a:p>
            <a:r>
              <a:rPr lang="en-IN" dirty="0"/>
              <a:t>.container {</a:t>
            </a:r>
          </a:p>
          <a:p>
            <a:r>
              <a:rPr lang="en-IN" dirty="0"/>
              <a:t>  justify-content: flex-start | flex-end | </a:t>
            </a:r>
            <a:r>
              <a:rPr lang="en-IN" dirty="0" err="1"/>
              <a:t>center</a:t>
            </a:r>
            <a:r>
              <a:rPr lang="en-IN" dirty="0"/>
              <a:t> | space-between | space-around | space-evenly | start | end | left | right ... + safe | unsafe;</a:t>
            </a:r>
          </a:p>
          <a:p>
            <a:r>
              <a:rPr lang="en-IN" dirty="0"/>
              <a:t>}</a:t>
            </a:r>
          </a:p>
        </p:txBody>
      </p:sp>
    </p:spTree>
    <p:extLst>
      <p:ext uri="{BB962C8B-B14F-4D97-AF65-F5344CB8AC3E}">
        <p14:creationId xmlns:p14="http://schemas.microsoft.com/office/powerpoint/2010/main" val="13042273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141"/>
            <a:ext cx="5562600" cy="792162"/>
          </a:xfrm>
        </p:spPr>
        <p:txBody>
          <a:bodyPr>
            <a:normAutofit/>
          </a:bodyPr>
          <a:lstStyle/>
          <a:p>
            <a:pPr algn="l"/>
            <a:r>
              <a:rPr lang="en-US" sz="2800" b="1" dirty="0">
                <a:solidFill>
                  <a:srgbClr val="CC0000"/>
                </a:solidFill>
                <a:latin typeface="+mn-lt"/>
                <a:ea typeface="+mn-ea"/>
                <a:cs typeface="+mn-cs"/>
              </a:rPr>
              <a:t>CSS Flexbox Flex Flow</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0259761-9EF4-81CD-96B6-6DF2E66B7230}"/>
              </a:ext>
            </a:extLst>
          </p:cNvPr>
          <p:cNvSpPr txBox="1"/>
          <p:nvPr/>
        </p:nvSpPr>
        <p:spPr>
          <a:xfrm>
            <a:off x="452284" y="1752600"/>
            <a:ext cx="8234516" cy="923330"/>
          </a:xfrm>
          <a:prstGeom prst="rect">
            <a:avLst/>
          </a:prstGeom>
          <a:noFill/>
        </p:spPr>
        <p:txBody>
          <a:bodyPr wrap="square">
            <a:spAutoFit/>
          </a:bodyPr>
          <a:lstStyle/>
          <a:p>
            <a:r>
              <a:rPr lang="en-US" dirty="0">
                <a:latin typeface="Work Sans" pitchFamily="2" charset="0"/>
              </a:rPr>
              <a:t>This is a shorthand for the flex-direction and flex-wrap properties, which together define the flex container’s main and cross axes. The default value is row </a:t>
            </a:r>
            <a:r>
              <a:rPr lang="en-US" dirty="0" err="1">
                <a:latin typeface="Work Sans" pitchFamily="2" charset="0"/>
              </a:rPr>
              <a:t>nowrap</a:t>
            </a:r>
            <a:r>
              <a:rPr lang="en-US" dirty="0">
                <a:latin typeface="Work Sans" pitchFamily="2" charset="0"/>
              </a:rPr>
              <a:t>.</a:t>
            </a:r>
            <a:endParaRPr lang="en-IN" dirty="0">
              <a:latin typeface="Work Sans" pitchFamily="2" charset="0"/>
            </a:endParaRPr>
          </a:p>
        </p:txBody>
      </p:sp>
      <p:sp>
        <p:nvSpPr>
          <p:cNvPr id="7" name="TextBox 6">
            <a:extLst>
              <a:ext uri="{FF2B5EF4-FFF2-40B4-BE49-F238E27FC236}">
                <a16:creationId xmlns:a16="http://schemas.microsoft.com/office/drawing/2014/main" id="{425FE416-151B-8582-F252-83BEC3EB88AA}"/>
              </a:ext>
            </a:extLst>
          </p:cNvPr>
          <p:cNvSpPr txBox="1"/>
          <p:nvPr/>
        </p:nvSpPr>
        <p:spPr>
          <a:xfrm>
            <a:off x="2283542" y="3391227"/>
            <a:ext cx="4572000" cy="923330"/>
          </a:xfrm>
          <a:prstGeom prst="rect">
            <a:avLst/>
          </a:prstGeom>
          <a:noFill/>
        </p:spPr>
        <p:txBody>
          <a:bodyPr wrap="square">
            <a:spAutoFit/>
          </a:bodyPr>
          <a:lstStyle/>
          <a:p>
            <a:r>
              <a:rPr lang="en-IN" dirty="0">
                <a:latin typeface="Work Sans" pitchFamily="2" charset="0"/>
              </a:rPr>
              <a:t>.container {</a:t>
            </a:r>
          </a:p>
          <a:p>
            <a:r>
              <a:rPr lang="en-IN" dirty="0">
                <a:latin typeface="Work Sans" pitchFamily="2" charset="0"/>
              </a:rPr>
              <a:t>  flex-flow: column wrap;</a:t>
            </a:r>
          </a:p>
          <a:p>
            <a:r>
              <a:rPr lang="en-IN" dirty="0">
                <a:latin typeface="Work Sans" pitchFamily="2" charset="0"/>
              </a:rPr>
              <a:t>}</a:t>
            </a:r>
          </a:p>
        </p:txBody>
      </p:sp>
    </p:spTree>
    <p:extLst>
      <p:ext uri="{BB962C8B-B14F-4D97-AF65-F5344CB8AC3E}">
        <p14:creationId xmlns:p14="http://schemas.microsoft.com/office/powerpoint/2010/main" val="1927904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a:solidFill>
                  <a:srgbClr val="CC0000"/>
                </a:solidFill>
                <a:latin typeface="+mn-lt"/>
                <a:ea typeface="+mn-ea"/>
                <a:cs typeface="+mn-cs"/>
              </a:rPr>
              <a:t>Embedded Style Sheet</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66700" y="1600200"/>
            <a:ext cx="8305800" cy="369332"/>
          </a:xfrm>
          <a:prstGeom prst="rect">
            <a:avLst/>
          </a:prstGeom>
        </p:spPr>
        <p:txBody>
          <a:bodyPr wrap="square">
            <a:spAutoFit/>
          </a:bodyPr>
          <a:lstStyle/>
          <a:p>
            <a:r>
              <a:rPr lang="en-US" b="1" dirty="0"/>
              <a:t>Embedded or internal </a:t>
            </a:r>
            <a:r>
              <a:rPr lang="en-US" b="1" dirty="0">
                <a:latin typeface="Poppins SemiBold" panose="00000700000000000000" pitchFamily="2" charset="0"/>
                <a:cs typeface="Poppins SemiBold" panose="00000700000000000000" pitchFamily="2" charset="0"/>
              </a:rPr>
              <a:t>style</a:t>
            </a:r>
            <a:r>
              <a:rPr lang="en-US" b="1" dirty="0"/>
              <a:t> sheets only affect the document they are embedded in.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4" y="2266461"/>
            <a:ext cx="4519612" cy="3571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33510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141"/>
            <a:ext cx="5562600" cy="792162"/>
          </a:xfrm>
        </p:spPr>
        <p:txBody>
          <a:bodyPr>
            <a:normAutofit/>
          </a:bodyPr>
          <a:lstStyle/>
          <a:p>
            <a:pPr algn="l"/>
            <a:r>
              <a:rPr lang="en-US" sz="2800" b="1" dirty="0">
                <a:solidFill>
                  <a:srgbClr val="CC0000"/>
                </a:solidFill>
                <a:latin typeface="+mn-lt"/>
                <a:ea typeface="+mn-ea"/>
                <a:cs typeface="+mn-cs"/>
              </a:rPr>
              <a:t>CSS Flexbox Align Items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0E927EE-10DE-B922-AFDE-76CF23653043}"/>
              </a:ext>
            </a:extLst>
          </p:cNvPr>
          <p:cNvPicPr>
            <a:picLocks noChangeAspect="1"/>
          </p:cNvPicPr>
          <p:nvPr/>
        </p:nvPicPr>
        <p:blipFill>
          <a:blip r:embed="rId3"/>
          <a:stretch>
            <a:fillRect/>
          </a:stretch>
        </p:blipFill>
        <p:spPr>
          <a:xfrm>
            <a:off x="381000" y="1477900"/>
            <a:ext cx="3657917" cy="4389500"/>
          </a:xfrm>
          <a:prstGeom prst="rect">
            <a:avLst/>
          </a:prstGeom>
        </p:spPr>
      </p:pic>
      <p:sp>
        <p:nvSpPr>
          <p:cNvPr id="9" name="TextBox 8">
            <a:extLst>
              <a:ext uri="{FF2B5EF4-FFF2-40B4-BE49-F238E27FC236}">
                <a16:creationId xmlns:a16="http://schemas.microsoft.com/office/drawing/2014/main" id="{AC7FC09B-CAD3-0B9A-3ECE-A9B5D07DEB7C}"/>
              </a:ext>
            </a:extLst>
          </p:cNvPr>
          <p:cNvSpPr txBox="1"/>
          <p:nvPr/>
        </p:nvSpPr>
        <p:spPr>
          <a:xfrm>
            <a:off x="4495800" y="2551837"/>
            <a:ext cx="4572000" cy="1754326"/>
          </a:xfrm>
          <a:prstGeom prst="rect">
            <a:avLst/>
          </a:prstGeom>
          <a:noFill/>
        </p:spPr>
        <p:txBody>
          <a:bodyPr wrap="square">
            <a:spAutoFit/>
          </a:bodyPr>
          <a:lstStyle/>
          <a:p>
            <a:r>
              <a:rPr lang="en-IN" dirty="0">
                <a:latin typeface="Work Sans" pitchFamily="2" charset="0"/>
              </a:rPr>
              <a:t>.container {</a:t>
            </a:r>
          </a:p>
          <a:p>
            <a:r>
              <a:rPr lang="en-IN" dirty="0">
                <a:latin typeface="Work Sans" pitchFamily="2" charset="0"/>
              </a:rPr>
              <a:t>  align-items: stretch | flex-start | flex-end | </a:t>
            </a:r>
            <a:r>
              <a:rPr lang="en-IN" dirty="0" err="1">
                <a:latin typeface="Work Sans" pitchFamily="2" charset="0"/>
              </a:rPr>
              <a:t>center</a:t>
            </a:r>
            <a:r>
              <a:rPr lang="en-IN" dirty="0">
                <a:latin typeface="Work Sans" pitchFamily="2" charset="0"/>
              </a:rPr>
              <a:t> | baseline | first baseline | last baseline | start | end | self-start | self-end + ... safe | unsafe;</a:t>
            </a:r>
          </a:p>
          <a:p>
            <a:r>
              <a:rPr lang="en-IN" dirty="0">
                <a:latin typeface="Work Sans" pitchFamily="2" charset="0"/>
              </a:rPr>
              <a:t>}</a:t>
            </a:r>
          </a:p>
        </p:txBody>
      </p:sp>
    </p:spTree>
    <p:extLst>
      <p:ext uri="{BB962C8B-B14F-4D97-AF65-F5344CB8AC3E}">
        <p14:creationId xmlns:p14="http://schemas.microsoft.com/office/powerpoint/2010/main" val="24503270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141"/>
            <a:ext cx="5562600" cy="792162"/>
          </a:xfrm>
        </p:spPr>
        <p:txBody>
          <a:bodyPr>
            <a:normAutofit/>
          </a:bodyPr>
          <a:lstStyle/>
          <a:p>
            <a:pPr algn="l"/>
            <a:r>
              <a:rPr lang="en-US" sz="2800" b="1" dirty="0">
                <a:solidFill>
                  <a:srgbClr val="CC0000"/>
                </a:solidFill>
                <a:latin typeface="+mn-lt"/>
                <a:ea typeface="+mn-ea"/>
                <a:cs typeface="+mn-cs"/>
              </a:rPr>
              <a:t>CSS Flexbox Gap</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34DDC88-34F5-CF01-715F-2F6F71483AC1}"/>
              </a:ext>
            </a:extLst>
          </p:cNvPr>
          <p:cNvPicPr>
            <a:picLocks noChangeAspect="1"/>
          </p:cNvPicPr>
          <p:nvPr/>
        </p:nvPicPr>
        <p:blipFill>
          <a:blip r:embed="rId3"/>
          <a:stretch>
            <a:fillRect/>
          </a:stretch>
        </p:blipFill>
        <p:spPr>
          <a:xfrm>
            <a:off x="454742" y="1600200"/>
            <a:ext cx="3543607" cy="4008467"/>
          </a:xfrm>
          <a:prstGeom prst="rect">
            <a:avLst/>
          </a:prstGeom>
        </p:spPr>
      </p:pic>
      <p:sp>
        <p:nvSpPr>
          <p:cNvPr id="8" name="TextBox 7">
            <a:extLst>
              <a:ext uri="{FF2B5EF4-FFF2-40B4-BE49-F238E27FC236}">
                <a16:creationId xmlns:a16="http://schemas.microsoft.com/office/drawing/2014/main" id="{C9F56AAE-F2DB-4561-0736-1461F72BA573}"/>
              </a:ext>
            </a:extLst>
          </p:cNvPr>
          <p:cNvSpPr txBox="1"/>
          <p:nvPr/>
        </p:nvSpPr>
        <p:spPr>
          <a:xfrm>
            <a:off x="4375354" y="2514600"/>
            <a:ext cx="5302046" cy="2308324"/>
          </a:xfrm>
          <a:prstGeom prst="rect">
            <a:avLst/>
          </a:prstGeom>
          <a:noFill/>
        </p:spPr>
        <p:txBody>
          <a:bodyPr wrap="square">
            <a:spAutoFit/>
          </a:bodyPr>
          <a:lstStyle/>
          <a:p>
            <a:r>
              <a:rPr lang="en-IN" dirty="0">
                <a:latin typeface="Work Sans" pitchFamily="2" charset="0"/>
              </a:rPr>
              <a:t>.container {</a:t>
            </a:r>
          </a:p>
          <a:p>
            <a:r>
              <a:rPr lang="en-IN" dirty="0">
                <a:latin typeface="Work Sans" pitchFamily="2" charset="0"/>
              </a:rPr>
              <a:t>  display: flex;</a:t>
            </a:r>
          </a:p>
          <a:p>
            <a:r>
              <a:rPr lang="en-IN" dirty="0">
                <a:latin typeface="Work Sans" pitchFamily="2" charset="0"/>
              </a:rPr>
              <a:t>  ...</a:t>
            </a:r>
          </a:p>
          <a:p>
            <a:r>
              <a:rPr lang="en-IN" dirty="0">
                <a:latin typeface="Work Sans" pitchFamily="2" charset="0"/>
              </a:rPr>
              <a:t>  gap: 10px;</a:t>
            </a:r>
          </a:p>
          <a:p>
            <a:r>
              <a:rPr lang="en-IN" dirty="0">
                <a:latin typeface="Work Sans" pitchFamily="2" charset="0"/>
              </a:rPr>
              <a:t>  gap: 10px 20px; /* row-gap column gap */</a:t>
            </a:r>
          </a:p>
          <a:p>
            <a:r>
              <a:rPr lang="en-IN" dirty="0">
                <a:latin typeface="Work Sans" pitchFamily="2" charset="0"/>
              </a:rPr>
              <a:t>  row-gap: 10px;</a:t>
            </a:r>
          </a:p>
          <a:p>
            <a:r>
              <a:rPr lang="en-IN" dirty="0">
                <a:latin typeface="Work Sans" pitchFamily="2" charset="0"/>
              </a:rPr>
              <a:t>  column-gap: 20px;</a:t>
            </a:r>
          </a:p>
          <a:p>
            <a:r>
              <a:rPr lang="en-IN" dirty="0">
                <a:latin typeface="Work Sans" pitchFamily="2" charset="0"/>
              </a:rPr>
              <a:t>}</a:t>
            </a:r>
          </a:p>
        </p:txBody>
      </p:sp>
    </p:spTree>
    <p:extLst>
      <p:ext uri="{BB962C8B-B14F-4D97-AF65-F5344CB8AC3E}">
        <p14:creationId xmlns:p14="http://schemas.microsoft.com/office/powerpoint/2010/main" val="9156017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141"/>
            <a:ext cx="5562600" cy="792162"/>
          </a:xfrm>
        </p:spPr>
        <p:txBody>
          <a:bodyPr>
            <a:normAutofit/>
          </a:bodyPr>
          <a:lstStyle/>
          <a:p>
            <a:pPr algn="l"/>
            <a:r>
              <a:rPr lang="en-US" sz="2800" b="1" dirty="0">
                <a:solidFill>
                  <a:srgbClr val="CC0000"/>
                </a:solidFill>
                <a:latin typeface="+mn-lt"/>
                <a:ea typeface="+mn-ea"/>
                <a:cs typeface="+mn-cs"/>
              </a:rPr>
              <a:t>CSS Flexbox flex-grow</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EDF8445-D09D-5F22-4E1C-579B020116B2}"/>
              </a:ext>
            </a:extLst>
          </p:cNvPr>
          <p:cNvPicPr>
            <a:picLocks noChangeAspect="1"/>
          </p:cNvPicPr>
          <p:nvPr/>
        </p:nvPicPr>
        <p:blipFill>
          <a:blip r:embed="rId3"/>
          <a:stretch>
            <a:fillRect/>
          </a:stretch>
        </p:blipFill>
        <p:spPr>
          <a:xfrm>
            <a:off x="489155" y="2757487"/>
            <a:ext cx="2857500" cy="1343025"/>
          </a:xfrm>
          <a:prstGeom prst="rect">
            <a:avLst/>
          </a:prstGeom>
        </p:spPr>
      </p:pic>
      <p:sp>
        <p:nvSpPr>
          <p:cNvPr id="7" name="TextBox 6">
            <a:extLst>
              <a:ext uri="{FF2B5EF4-FFF2-40B4-BE49-F238E27FC236}">
                <a16:creationId xmlns:a16="http://schemas.microsoft.com/office/drawing/2014/main" id="{586E9D6B-9012-4708-1C71-CEC643F1D043}"/>
              </a:ext>
            </a:extLst>
          </p:cNvPr>
          <p:cNvSpPr txBox="1"/>
          <p:nvPr/>
        </p:nvSpPr>
        <p:spPr>
          <a:xfrm>
            <a:off x="3733800" y="1524000"/>
            <a:ext cx="4572000" cy="1754326"/>
          </a:xfrm>
          <a:prstGeom prst="rect">
            <a:avLst/>
          </a:prstGeom>
          <a:noFill/>
        </p:spPr>
        <p:txBody>
          <a:bodyPr wrap="square">
            <a:spAutoFit/>
          </a:bodyPr>
          <a:lstStyle/>
          <a:p>
            <a:r>
              <a:rPr lang="en-US" dirty="0">
                <a:latin typeface="Work Sans" pitchFamily="2" charset="0"/>
              </a:rPr>
              <a:t>This defines the ability for a flex item to grow if necessary. It accepts a unitless value that serves as a proportion. It dictates what amount of the available space inside the flex container the item should take up.</a:t>
            </a:r>
            <a:endParaRPr lang="en-IN" dirty="0">
              <a:latin typeface="Work Sans" pitchFamily="2" charset="0"/>
            </a:endParaRPr>
          </a:p>
        </p:txBody>
      </p:sp>
      <p:sp>
        <p:nvSpPr>
          <p:cNvPr id="10" name="TextBox 9">
            <a:extLst>
              <a:ext uri="{FF2B5EF4-FFF2-40B4-BE49-F238E27FC236}">
                <a16:creationId xmlns:a16="http://schemas.microsoft.com/office/drawing/2014/main" id="{6405AB4F-47F7-55A4-5F0B-E5B2401FC158}"/>
              </a:ext>
            </a:extLst>
          </p:cNvPr>
          <p:cNvSpPr txBox="1"/>
          <p:nvPr/>
        </p:nvSpPr>
        <p:spPr>
          <a:xfrm>
            <a:off x="533400" y="4872335"/>
            <a:ext cx="4572000" cy="923330"/>
          </a:xfrm>
          <a:prstGeom prst="rect">
            <a:avLst/>
          </a:prstGeom>
          <a:noFill/>
        </p:spPr>
        <p:txBody>
          <a:bodyPr wrap="square">
            <a:spAutoFit/>
          </a:bodyPr>
          <a:lstStyle/>
          <a:p>
            <a:r>
              <a:rPr lang="en-US" dirty="0"/>
              <a:t>.item {</a:t>
            </a:r>
          </a:p>
          <a:p>
            <a:r>
              <a:rPr lang="en-US" dirty="0"/>
              <a:t>  flex-grow: 4; /* default 0 */</a:t>
            </a:r>
          </a:p>
          <a:p>
            <a:r>
              <a:rPr lang="en-US" dirty="0"/>
              <a:t>}</a:t>
            </a:r>
            <a:endParaRPr lang="en-IN" dirty="0"/>
          </a:p>
        </p:txBody>
      </p:sp>
      <p:sp>
        <p:nvSpPr>
          <p:cNvPr id="12" name="TextBox 11">
            <a:extLst>
              <a:ext uri="{FF2B5EF4-FFF2-40B4-BE49-F238E27FC236}">
                <a16:creationId xmlns:a16="http://schemas.microsoft.com/office/drawing/2014/main" id="{1AC807E5-844C-B848-0707-E5B92865F5AE}"/>
              </a:ext>
            </a:extLst>
          </p:cNvPr>
          <p:cNvSpPr txBox="1"/>
          <p:nvPr/>
        </p:nvSpPr>
        <p:spPr>
          <a:xfrm>
            <a:off x="3810000" y="4872335"/>
            <a:ext cx="4572000" cy="923330"/>
          </a:xfrm>
          <a:prstGeom prst="rect">
            <a:avLst/>
          </a:prstGeom>
          <a:noFill/>
        </p:spPr>
        <p:txBody>
          <a:bodyPr wrap="square">
            <a:spAutoFit/>
          </a:bodyPr>
          <a:lstStyle/>
          <a:p>
            <a:r>
              <a:rPr lang="en-IN" dirty="0"/>
              <a:t>.item {</a:t>
            </a:r>
          </a:p>
          <a:p>
            <a:r>
              <a:rPr lang="en-IN" dirty="0"/>
              <a:t>  flex-shrink: 3; /* default 1 */</a:t>
            </a:r>
          </a:p>
          <a:p>
            <a:r>
              <a:rPr lang="en-IN" dirty="0"/>
              <a:t>}</a:t>
            </a:r>
          </a:p>
        </p:txBody>
      </p:sp>
    </p:spTree>
    <p:extLst>
      <p:ext uri="{BB962C8B-B14F-4D97-AF65-F5344CB8AC3E}">
        <p14:creationId xmlns:p14="http://schemas.microsoft.com/office/powerpoint/2010/main" val="10774817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141"/>
            <a:ext cx="5562600" cy="792162"/>
          </a:xfrm>
        </p:spPr>
        <p:txBody>
          <a:bodyPr>
            <a:normAutofit/>
          </a:bodyPr>
          <a:lstStyle/>
          <a:p>
            <a:pPr algn="l"/>
            <a:r>
              <a:rPr lang="en-US" sz="2800" b="1" dirty="0">
                <a:solidFill>
                  <a:srgbClr val="CC0000"/>
                </a:solidFill>
                <a:latin typeface="+mn-lt"/>
                <a:ea typeface="+mn-ea"/>
                <a:cs typeface="+mn-cs"/>
              </a:rPr>
              <a:t>CSS Flexbox flex</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86E9D6B-9012-4708-1C71-CEC643F1D043}"/>
              </a:ext>
            </a:extLst>
          </p:cNvPr>
          <p:cNvSpPr txBox="1"/>
          <p:nvPr/>
        </p:nvSpPr>
        <p:spPr>
          <a:xfrm>
            <a:off x="135194" y="1503402"/>
            <a:ext cx="8610600" cy="2585323"/>
          </a:xfrm>
          <a:prstGeom prst="rect">
            <a:avLst/>
          </a:prstGeom>
          <a:noFill/>
        </p:spPr>
        <p:txBody>
          <a:bodyPr wrap="square">
            <a:spAutoFit/>
          </a:bodyPr>
          <a:lstStyle/>
          <a:p>
            <a:pPr marL="285750" indent="-285750">
              <a:buFont typeface="Arial" panose="020B0604020202020204" pitchFamily="34" charset="0"/>
              <a:buChar char="•"/>
            </a:pPr>
            <a:r>
              <a:rPr lang="en-US" dirty="0">
                <a:latin typeface="Work Sans" pitchFamily="2" charset="0"/>
              </a:rPr>
              <a:t>This is the shorthand for flex-grow, flex-shrink and flex-basis combined.</a:t>
            </a:r>
          </a:p>
          <a:p>
            <a:pPr marL="285750" indent="-285750">
              <a:buFont typeface="Arial" panose="020B0604020202020204" pitchFamily="34" charset="0"/>
              <a:buChar char="•"/>
            </a:pPr>
            <a:endParaRPr lang="en-US" dirty="0">
              <a:latin typeface="Work Sans" pitchFamily="2" charset="0"/>
            </a:endParaRPr>
          </a:p>
          <a:p>
            <a:pPr marL="285750" indent="-285750">
              <a:buFont typeface="Arial" panose="020B0604020202020204" pitchFamily="34" charset="0"/>
              <a:buChar char="•"/>
            </a:pPr>
            <a:r>
              <a:rPr lang="en-US" dirty="0">
                <a:latin typeface="Work Sans" pitchFamily="2" charset="0"/>
              </a:rPr>
              <a:t>The second and third parameters (flex-shrink and flex-basis) are optional. </a:t>
            </a:r>
          </a:p>
          <a:p>
            <a:pPr marL="285750" indent="-285750">
              <a:buFont typeface="Arial" panose="020B0604020202020204" pitchFamily="34" charset="0"/>
              <a:buChar char="•"/>
            </a:pPr>
            <a:endParaRPr lang="en-US" dirty="0">
              <a:latin typeface="Work Sans" pitchFamily="2" charset="0"/>
            </a:endParaRPr>
          </a:p>
          <a:p>
            <a:pPr marL="285750" indent="-285750">
              <a:buFont typeface="Arial" panose="020B0604020202020204" pitchFamily="34" charset="0"/>
              <a:buChar char="•"/>
            </a:pPr>
            <a:r>
              <a:rPr lang="en-US" dirty="0">
                <a:latin typeface="Work Sans" pitchFamily="2" charset="0"/>
              </a:rPr>
              <a:t>The default is 0 1 auto, but if you set it with a single number value, like flex: 5;, that changes the flex-basis to 0%, so it’s like setting flex-grow: 5; flex-shrink: 1; flex-basis: 0%;.</a:t>
            </a:r>
            <a:endParaRPr lang="en-IN" dirty="0">
              <a:latin typeface="Work Sans" pitchFamily="2" charset="0"/>
            </a:endParaRPr>
          </a:p>
        </p:txBody>
      </p:sp>
      <p:sp>
        <p:nvSpPr>
          <p:cNvPr id="6" name="TextBox 5">
            <a:extLst>
              <a:ext uri="{FF2B5EF4-FFF2-40B4-BE49-F238E27FC236}">
                <a16:creationId xmlns:a16="http://schemas.microsoft.com/office/drawing/2014/main" id="{027DE893-DD33-29E7-761D-5FEB1C3403CE}"/>
              </a:ext>
            </a:extLst>
          </p:cNvPr>
          <p:cNvSpPr txBox="1"/>
          <p:nvPr/>
        </p:nvSpPr>
        <p:spPr>
          <a:xfrm>
            <a:off x="1905000" y="4495800"/>
            <a:ext cx="6400800" cy="923330"/>
          </a:xfrm>
          <a:prstGeom prst="rect">
            <a:avLst/>
          </a:prstGeom>
          <a:noFill/>
        </p:spPr>
        <p:txBody>
          <a:bodyPr wrap="square">
            <a:spAutoFit/>
          </a:bodyPr>
          <a:lstStyle/>
          <a:p>
            <a:r>
              <a:rPr lang="en-IN" dirty="0"/>
              <a:t>.item {</a:t>
            </a:r>
          </a:p>
          <a:p>
            <a:r>
              <a:rPr lang="en-IN" dirty="0"/>
              <a:t>  flex: none | [ &lt;'flex-grow'&gt; &lt;'flex-shrink'&gt;? || &lt;'flex-</a:t>
            </a:r>
            <a:r>
              <a:rPr lang="en-IN" dirty="0" err="1"/>
              <a:t>basis'</a:t>
            </a:r>
            <a:r>
              <a:rPr lang="en-IN" dirty="0"/>
              <a:t>&gt; ]</a:t>
            </a:r>
          </a:p>
          <a:p>
            <a:r>
              <a:rPr lang="en-IN" dirty="0"/>
              <a:t>}</a:t>
            </a:r>
          </a:p>
        </p:txBody>
      </p:sp>
    </p:spTree>
    <p:extLst>
      <p:ext uri="{BB962C8B-B14F-4D97-AF65-F5344CB8AC3E}">
        <p14:creationId xmlns:p14="http://schemas.microsoft.com/office/powerpoint/2010/main" val="25937848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141"/>
            <a:ext cx="5562600" cy="792162"/>
          </a:xfrm>
        </p:spPr>
        <p:txBody>
          <a:bodyPr>
            <a:normAutofit/>
          </a:bodyPr>
          <a:lstStyle/>
          <a:p>
            <a:pPr algn="l"/>
            <a:r>
              <a:rPr lang="en-US" sz="2800" b="1" dirty="0">
                <a:solidFill>
                  <a:srgbClr val="CC0000"/>
                </a:solidFill>
                <a:latin typeface="+mn-lt"/>
                <a:ea typeface="+mn-ea"/>
                <a:cs typeface="+mn-cs"/>
              </a:rPr>
              <a:t>CSS Flexbox align self</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F6094F1-A41B-877F-EAD0-DDC1096AFDF9}"/>
              </a:ext>
            </a:extLst>
          </p:cNvPr>
          <p:cNvPicPr>
            <a:picLocks noChangeAspect="1"/>
          </p:cNvPicPr>
          <p:nvPr/>
        </p:nvPicPr>
        <p:blipFill>
          <a:blip r:embed="rId3"/>
          <a:stretch>
            <a:fillRect/>
          </a:stretch>
        </p:blipFill>
        <p:spPr>
          <a:xfrm>
            <a:off x="685800" y="1676400"/>
            <a:ext cx="2505075" cy="1428750"/>
          </a:xfrm>
          <a:prstGeom prst="rect">
            <a:avLst/>
          </a:prstGeom>
        </p:spPr>
      </p:pic>
      <p:sp>
        <p:nvSpPr>
          <p:cNvPr id="8" name="TextBox 7">
            <a:extLst>
              <a:ext uri="{FF2B5EF4-FFF2-40B4-BE49-F238E27FC236}">
                <a16:creationId xmlns:a16="http://schemas.microsoft.com/office/drawing/2014/main" id="{C079F7B8-0495-A8F9-9F20-C6ACD228ED86}"/>
              </a:ext>
            </a:extLst>
          </p:cNvPr>
          <p:cNvSpPr txBox="1"/>
          <p:nvPr/>
        </p:nvSpPr>
        <p:spPr>
          <a:xfrm>
            <a:off x="685800" y="3421081"/>
            <a:ext cx="8077200" cy="646331"/>
          </a:xfrm>
          <a:prstGeom prst="rect">
            <a:avLst/>
          </a:prstGeom>
          <a:noFill/>
        </p:spPr>
        <p:txBody>
          <a:bodyPr wrap="square">
            <a:spAutoFit/>
          </a:bodyPr>
          <a:lstStyle/>
          <a:p>
            <a:r>
              <a:rPr lang="en-US" dirty="0">
                <a:latin typeface="Work Sans" pitchFamily="2" charset="0"/>
              </a:rPr>
              <a:t>This allows the default alignment (or the one specified by align-items) to be overridden for individual flex items.</a:t>
            </a:r>
            <a:endParaRPr lang="en-IN" dirty="0">
              <a:latin typeface="Work Sans" pitchFamily="2" charset="0"/>
            </a:endParaRPr>
          </a:p>
        </p:txBody>
      </p:sp>
      <p:sp>
        <p:nvSpPr>
          <p:cNvPr id="10" name="TextBox 9">
            <a:extLst>
              <a:ext uri="{FF2B5EF4-FFF2-40B4-BE49-F238E27FC236}">
                <a16:creationId xmlns:a16="http://schemas.microsoft.com/office/drawing/2014/main" id="{269AC4DD-FEA1-5270-55F1-D2DE8BA10C98}"/>
              </a:ext>
            </a:extLst>
          </p:cNvPr>
          <p:cNvSpPr txBox="1"/>
          <p:nvPr/>
        </p:nvSpPr>
        <p:spPr>
          <a:xfrm>
            <a:off x="1938337" y="4565598"/>
            <a:ext cx="6553200" cy="923330"/>
          </a:xfrm>
          <a:prstGeom prst="rect">
            <a:avLst/>
          </a:prstGeom>
          <a:noFill/>
        </p:spPr>
        <p:txBody>
          <a:bodyPr wrap="square">
            <a:spAutoFit/>
          </a:bodyPr>
          <a:lstStyle/>
          <a:p>
            <a:r>
              <a:rPr lang="en-IN" dirty="0"/>
              <a:t>.item {</a:t>
            </a:r>
          </a:p>
          <a:p>
            <a:r>
              <a:rPr lang="en-IN" dirty="0"/>
              <a:t>  align-self: auto | flex-start | flex-end | </a:t>
            </a:r>
            <a:r>
              <a:rPr lang="en-IN" dirty="0" err="1"/>
              <a:t>center</a:t>
            </a:r>
            <a:r>
              <a:rPr lang="en-IN" dirty="0"/>
              <a:t> | baseline | stretch;</a:t>
            </a:r>
          </a:p>
          <a:p>
            <a:r>
              <a:rPr lang="en-IN" dirty="0"/>
              <a:t>}</a:t>
            </a:r>
          </a:p>
        </p:txBody>
      </p:sp>
    </p:spTree>
    <p:extLst>
      <p:ext uri="{BB962C8B-B14F-4D97-AF65-F5344CB8AC3E}">
        <p14:creationId xmlns:p14="http://schemas.microsoft.com/office/powerpoint/2010/main" val="24794985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141"/>
            <a:ext cx="5562600" cy="792162"/>
          </a:xfrm>
        </p:spPr>
        <p:txBody>
          <a:bodyPr>
            <a:normAutofit/>
          </a:bodyPr>
          <a:lstStyle/>
          <a:p>
            <a:pPr algn="l"/>
            <a:r>
              <a:rPr lang="en-US" sz="2800" b="1" dirty="0">
                <a:solidFill>
                  <a:srgbClr val="CC0000"/>
                </a:solidFill>
                <a:latin typeface="+mn-lt"/>
                <a:ea typeface="+mn-ea"/>
                <a:cs typeface="+mn-cs"/>
              </a:rPr>
              <a:t>CSS Animations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079F7B8-0495-A8F9-9F20-C6ACD228ED86}"/>
              </a:ext>
            </a:extLst>
          </p:cNvPr>
          <p:cNvSpPr txBox="1"/>
          <p:nvPr/>
        </p:nvSpPr>
        <p:spPr>
          <a:xfrm>
            <a:off x="33867" y="2057400"/>
            <a:ext cx="9220200" cy="2308324"/>
          </a:xfrm>
          <a:prstGeom prst="rect">
            <a:avLst/>
          </a:prstGeom>
          <a:noFill/>
        </p:spPr>
        <p:txBody>
          <a:bodyPr wrap="square">
            <a:spAutoFit/>
          </a:bodyPr>
          <a:lstStyle/>
          <a:p>
            <a:pPr marL="285750" indent="-285750">
              <a:buFont typeface="Arial" panose="020B0604020202020204" pitchFamily="34" charset="0"/>
              <a:buChar char="•"/>
            </a:pPr>
            <a:r>
              <a:rPr lang="en-US" dirty="0">
                <a:latin typeface="Work Sans" pitchFamily="2" charset="0"/>
              </a:rPr>
              <a:t>An animation lets an element gradually change from one style to another</a:t>
            </a:r>
          </a:p>
          <a:p>
            <a:pPr marL="285750" indent="-285750">
              <a:buFont typeface="Arial" panose="020B0604020202020204" pitchFamily="34" charset="0"/>
              <a:buChar char="•"/>
            </a:pPr>
            <a:endParaRPr lang="en-US" dirty="0">
              <a:latin typeface="Work Sans" pitchFamily="2" charset="0"/>
            </a:endParaRPr>
          </a:p>
          <a:p>
            <a:pPr marL="285750" indent="-285750">
              <a:buFont typeface="Arial" panose="020B0604020202020204" pitchFamily="34" charset="0"/>
              <a:buChar char="•"/>
            </a:pPr>
            <a:r>
              <a:rPr lang="en-US" dirty="0">
                <a:latin typeface="Work Sans" pitchFamily="2" charset="0"/>
              </a:rPr>
              <a:t>Keyframes hold what styles the element will have at certain times</a:t>
            </a:r>
          </a:p>
          <a:p>
            <a:pPr marL="285750" indent="-285750">
              <a:buFont typeface="Arial" panose="020B0604020202020204" pitchFamily="34" charset="0"/>
              <a:buChar char="•"/>
            </a:pPr>
            <a:endParaRPr lang="en-US" dirty="0">
              <a:latin typeface="Work Sans" pitchFamily="2" charset="0"/>
            </a:endParaRPr>
          </a:p>
          <a:p>
            <a:pPr marL="285750" indent="-285750">
              <a:buFont typeface="Arial" panose="020B0604020202020204" pitchFamily="34" charset="0"/>
              <a:buChar char="•"/>
            </a:pPr>
            <a:r>
              <a:rPr lang="en-US" dirty="0">
                <a:latin typeface="Work Sans" pitchFamily="2" charset="0"/>
              </a:rPr>
              <a:t>When you specify CSS styles inside the @keyframes rule, the animation will gradually change from the current style to the new style at certain times.</a:t>
            </a:r>
          </a:p>
          <a:p>
            <a:pPr marL="285750" indent="-285750">
              <a:buFont typeface="Arial" panose="020B0604020202020204" pitchFamily="34" charset="0"/>
              <a:buChar char="•"/>
            </a:pPr>
            <a:endParaRPr lang="en-US" dirty="0">
              <a:latin typeface="Work Sans" pitchFamily="2" charset="0"/>
            </a:endParaRPr>
          </a:p>
          <a:p>
            <a:pPr marL="285750" indent="-285750">
              <a:buFont typeface="Arial" panose="020B0604020202020204" pitchFamily="34" charset="0"/>
              <a:buChar char="•"/>
            </a:pPr>
            <a:r>
              <a:rPr lang="en-US" dirty="0">
                <a:latin typeface="Work Sans" pitchFamily="2" charset="0"/>
              </a:rPr>
              <a:t>To get an animation to work, you must bind the animation to an element.</a:t>
            </a:r>
            <a:endParaRPr lang="en-IN" dirty="0">
              <a:latin typeface="Work Sans" pitchFamily="2" charset="0"/>
            </a:endParaRPr>
          </a:p>
        </p:txBody>
      </p:sp>
    </p:spTree>
    <p:extLst>
      <p:ext uri="{BB962C8B-B14F-4D97-AF65-F5344CB8AC3E}">
        <p14:creationId xmlns:p14="http://schemas.microsoft.com/office/powerpoint/2010/main" val="29158044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141"/>
            <a:ext cx="5562600" cy="792162"/>
          </a:xfrm>
        </p:spPr>
        <p:txBody>
          <a:bodyPr>
            <a:normAutofit/>
          </a:bodyPr>
          <a:lstStyle/>
          <a:p>
            <a:pPr algn="l"/>
            <a:r>
              <a:rPr lang="en-US" sz="2800" b="1" dirty="0">
                <a:solidFill>
                  <a:srgbClr val="CC0000"/>
                </a:solidFill>
                <a:latin typeface="+mn-lt"/>
                <a:ea typeface="+mn-ea"/>
                <a:cs typeface="+mn-cs"/>
              </a:rPr>
              <a:t>CSS Animations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9C89404-E8DE-3162-0AB4-EF64F39D7652}"/>
              </a:ext>
            </a:extLst>
          </p:cNvPr>
          <p:cNvSpPr txBox="1"/>
          <p:nvPr/>
        </p:nvSpPr>
        <p:spPr>
          <a:xfrm>
            <a:off x="304800" y="1600200"/>
            <a:ext cx="6019800" cy="3970318"/>
          </a:xfrm>
          <a:prstGeom prst="rect">
            <a:avLst/>
          </a:prstGeom>
          <a:noFill/>
        </p:spPr>
        <p:txBody>
          <a:bodyPr wrap="square">
            <a:spAutoFit/>
          </a:bodyPr>
          <a:lstStyle/>
          <a:p>
            <a:r>
              <a:rPr lang="en-US" b="0" i="0" dirty="0">
                <a:solidFill>
                  <a:srgbClr val="008000"/>
                </a:solidFill>
                <a:effectLst/>
                <a:latin typeface="Consolas" panose="020B0609020204030204" pitchFamily="49" charset="0"/>
              </a:rPr>
              <a:t>/* The animation code */</a:t>
            </a:r>
            <a:br>
              <a:rPr lang="en-US" dirty="0"/>
            </a:br>
            <a:r>
              <a:rPr lang="en-US" b="0" i="0" dirty="0">
                <a:solidFill>
                  <a:srgbClr val="A52A2A"/>
                </a:solidFill>
                <a:effectLst/>
                <a:latin typeface="Consolas" panose="020B0609020204030204" pitchFamily="49" charset="0"/>
              </a:rPr>
              <a:t>@keyframes example </a:t>
            </a: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  from </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red</a:t>
            </a: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  to </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yellow</a:t>
            </a: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8000"/>
                </a:solidFill>
                <a:effectLst/>
                <a:latin typeface="Consolas" panose="020B0609020204030204" pitchFamily="49" charset="0"/>
              </a:rPr>
              <a:t>/* The element to apply the animation to */</a:t>
            </a:r>
            <a:br>
              <a:rPr lang="en-US" dirty="0"/>
            </a:br>
            <a:r>
              <a:rPr lang="en-US" b="0" i="0" dirty="0">
                <a:solidFill>
                  <a:srgbClr val="A52A2A"/>
                </a:solidFill>
                <a:effectLst/>
                <a:latin typeface="Consolas" panose="020B0609020204030204" pitchFamily="49" charset="0"/>
              </a:rPr>
              <a:t>div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width</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100px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height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100px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red</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animation-name</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example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animation-duration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4s</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
        <p:nvSpPr>
          <p:cNvPr id="12" name="TextBox 11">
            <a:extLst>
              <a:ext uri="{FF2B5EF4-FFF2-40B4-BE49-F238E27FC236}">
                <a16:creationId xmlns:a16="http://schemas.microsoft.com/office/drawing/2014/main" id="{3A854EFF-EB2F-69CC-E52C-BE931834ADB1}"/>
              </a:ext>
            </a:extLst>
          </p:cNvPr>
          <p:cNvSpPr txBox="1"/>
          <p:nvPr/>
        </p:nvSpPr>
        <p:spPr>
          <a:xfrm>
            <a:off x="6011333" y="2136338"/>
            <a:ext cx="4572000" cy="2585323"/>
          </a:xfrm>
          <a:prstGeom prst="rect">
            <a:avLst/>
          </a:prstGeom>
          <a:noFill/>
        </p:spPr>
        <p:txBody>
          <a:bodyPr wrap="square">
            <a:spAutoFit/>
          </a:bodyPr>
          <a:lstStyle/>
          <a:p>
            <a:r>
              <a:rPr lang="en-IN" dirty="0"/>
              <a:t>@keyframes</a:t>
            </a:r>
          </a:p>
          <a:p>
            <a:r>
              <a:rPr lang="en-IN" dirty="0"/>
              <a:t>animation-name</a:t>
            </a:r>
          </a:p>
          <a:p>
            <a:r>
              <a:rPr lang="en-IN" dirty="0"/>
              <a:t>animation-duration</a:t>
            </a:r>
          </a:p>
          <a:p>
            <a:r>
              <a:rPr lang="en-IN" dirty="0"/>
              <a:t>animation-delay</a:t>
            </a:r>
          </a:p>
          <a:p>
            <a:r>
              <a:rPr lang="en-IN" dirty="0"/>
              <a:t>animation-iteration-count</a:t>
            </a:r>
          </a:p>
          <a:p>
            <a:r>
              <a:rPr lang="en-IN" dirty="0"/>
              <a:t>animation-direction</a:t>
            </a:r>
          </a:p>
          <a:p>
            <a:r>
              <a:rPr lang="en-IN" dirty="0"/>
              <a:t>animation-timing-function</a:t>
            </a:r>
          </a:p>
          <a:p>
            <a:r>
              <a:rPr lang="en-IN" dirty="0"/>
              <a:t>animation-fill-mode</a:t>
            </a:r>
          </a:p>
          <a:p>
            <a:r>
              <a:rPr lang="en-IN" dirty="0"/>
              <a:t>animation</a:t>
            </a:r>
          </a:p>
        </p:txBody>
      </p:sp>
    </p:spTree>
    <p:extLst>
      <p:ext uri="{BB962C8B-B14F-4D97-AF65-F5344CB8AC3E}">
        <p14:creationId xmlns:p14="http://schemas.microsoft.com/office/powerpoint/2010/main" val="19512329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141"/>
            <a:ext cx="5562600" cy="792162"/>
          </a:xfrm>
        </p:spPr>
        <p:txBody>
          <a:bodyPr>
            <a:normAutofit/>
          </a:bodyPr>
          <a:lstStyle/>
          <a:p>
            <a:pPr algn="l"/>
            <a:r>
              <a:rPr lang="en-US" sz="2800" b="1" dirty="0">
                <a:solidFill>
                  <a:srgbClr val="CC0000"/>
                </a:solidFill>
                <a:latin typeface="+mn-lt"/>
                <a:ea typeface="+mn-ea"/>
                <a:cs typeface="+mn-cs"/>
              </a:rPr>
              <a:t>CSS Grid Layout</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E2708DF-FCCF-6D8F-B379-9349B69962C8}"/>
              </a:ext>
            </a:extLst>
          </p:cNvPr>
          <p:cNvSpPr txBox="1"/>
          <p:nvPr/>
        </p:nvSpPr>
        <p:spPr>
          <a:xfrm>
            <a:off x="457200" y="1447800"/>
            <a:ext cx="8534400" cy="2585323"/>
          </a:xfrm>
          <a:prstGeom prst="rect">
            <a:avLst/>
          </a:prstGeom>
          <a:noFill/>
        </p:spPr>
        <p:txBody>
          <a:bodyPr wrap="square">
            <a:spAutoFit/>
          </a:bodyPr>
          <a:lstStyle/>
          <a:p>
            <a:r>
              <a:rPr lang="en-US" dirty="0">
                <a:latin typeface="Work Sans" pitchFamily="2" charset="0"/>
              </a:rPr>
              <a:t>The CSS Grid Layout Module offers a grid-based layout system, with rows and columns, making it easier to design web pages without having to use floats and positioning.</a:t>
            </a:r>
          </a:p>
          <a:p>
            <a:endParaRPr lang="en-US" dirty="0">
              <a:latin typeface="Work Sans" pitchFamily="2" charset="0"/>
            </a:endParaRPr>
          </a:p>
          <a:p>
            <a:r>
              <a:rPr lang="en-US" dirty="0">
                <a:latin typeface="Work Sans" pitchFamily="2" charset="0"/>
              </a:rPr>
              <a:t>	A </a:t>
            </a:r>
            <a:r>
              <a:rPr lang="en-US" dirty="0">
                <a:solidFill>
                  <a:srgbClr val="FF0000"/>
                </a:solidFill>
                <a:latin typeface="Work Sans" pitchFamily="2" charset="0"/>
              </a:rPr>
              <a:t>grid container</a:t>
            </a:r>
            <a:r>
              <a:rPr lang="en-US" dirty="0">
                <a:latin typeface="Work Sans" pitchFamily="2" charset="0"/>
              </a:rPr>
              <a:t> is an HTML element whose </a:t>
            </a:r>
            <a:r>
              <a:rPr lang="en-US" dirty="0">
                <a:solidFill>
                  <a:srgbClr val="FF0000"/>
                </a:solidFill>
                <a:latin typeface="Work Sans" pitchFamily="2" charset="0"/>
              </a:rPr>
              <a:t>display property’s</a:t>
            </a:r>
            <a:r>
              <a:rPr lang="en-US" dirty="0">
                <a:latin typeface="Work Sans" pitchFamily="2" charset="0"/>
              </a:rPr>
              <a:t> 	value is </a:t>
            </a:r>
            <a:r>
              <a:rPr lang="en-US" dirty="0">
                <a:solidFill>
                  <a:srgbClr val="FF0000"/>
                </a:solidFill>
                <a:latin typeface="Work Sans" pitchFamily="2" charset="0"/>
              </a:rPr>
              <a:t>grid or inline-grid</a:t>
            </a:r>
            <a:r>
              <a:rPr lang="en-US" dirty="0">
                <a:latin typeface="Work Sans" pitchFamily="2" charset="0"/>
              </a:rPr>
              <a:t>.</a:t>
            </a:r>
          </a:p>
          <a:p>
            <a:endParaRPr lang="en-US" dirty="0">
              <a:latin typeface="Work Sans" pitchFamily="2" charset="0"/>
            </a:endParaRPr>
          </a:p>
          <a:p>
            <a:r>
              <a:rPr lang="en-US" dirty="0">
                <a:latin typeface="Work Sans" pitchFamily="2" charset="0"/>
              </a:rPr>
              <a:t>	A </a:t>
            </a:r>
            <a:r>
              <a:rPr lang="en-US" dirty="0">
                <a:solidFill>
                  <a:srgbClr val="FF0000"/>
                </a:solidFill>
                <a:latin typeface="Work Sans" pitchFamily="2" charset="0"/>
              </a:rPr>
              <a:t>grid item</a:t>
            </a:r>
            <a:r>
              <a:rPr lang="en-US" dirty="0">
                <a:latin typeface="Work Sans" pitchFamily="2" charset="0"/>
              </a:rPr>
              <a:t> is any of the direct children of a grid container.</a:t>
            </a:r>
          </a:p>
          <a:p>
            <a:endParaRPr lang="en-IN" dirty="0">
              <a:latin typeface="Work Sans" pitchFamily="2" charset="0"/>
            </a:endParaRPr>
          </a:p>
        </p:txBody>
      </p:sp>
      <p:sp>
        <p:nvSpPr>
          <p:cNvPr id="8" name="TextBox 7">
            <a:extLst>
              <a:ext uri="{FF2B5EF4-FFF2-40B4-BE49-F238E27FC236}">
                <a16:creationId xmlns:a16="http://schemas.microsoft.com/office/drawing/2014/main" id="{2CE6C68C-9805-4DBD-295E-056A70BE424E}"/>
              </a:ext>
            </a:extLst>
          </p:cNvPr>
          <p:cNvSpPr txBox="1"/>
          <p:nvPr/>
        </p:nvSpPr>
        <p:spPr>
          <a:xfrm>
            <a:off x="457200" y="4033123"/>
            <a:ext cx="7162800" cy="1754326"/>
          </a:xfrm>
          <a:prstGeom prst="rect">
            <a:avLst/>
          </a:prstGeom>
          <a:noFill/>
        </p:spPr>
        <p:txBody>
          <a:bodyPr wrap="square">
            <a:spAutoFit/>
          </a:bodyPr>
          <a:lstStyle/>
          <a:p>
            <a:r>
              <a:rPr lang="en-US" dirty="0">
                <a:latin typeface="Work Sans" pitchFamily="2" charset="0"/>
              </a:rPr>
              <a:t>You can adjust the gap size by using one of the following properties:</a:t>
            </a:r>
          </a:p>
          <a:p>
            <a:pPr marL="285750" indent="-285750">
              <a:buFont typeface="Arial" panose="020B0604020202020204" pitchFamily="34" charset="0"/>
              <a:buChar char="•"/>
            </a:pPr>
            <a:endParaRPr lang="en-US" dirty="0">
              <a:solidFill>
                <a:srgbClr val="FF0000"/>
              </a:solidFill>
              <a:latin typeface="Work Sans" pitchFamily="2" charset="0"/>
            </a:endParaRPr>
          </a:p>
          <a:p>
            <a:pPr marL="285750" indent="-285750">
              <a:buFont typeface="Arial" panose="020B0604020202020204" pitchFamily="34" charset="0"/>
              <a:buChar char="•"/>
            </a:pPr>
            <a:r>
              <a:rPr lang="en-US" dirty="0">
                <a:solidFill>
                  <a:srgbClr val="FF0000"/>
                </a:solidFill>
                <a:latin typeface="Work Sans" pitchFamily="2" charset="0"/>
              </a:rPr>
              <a:t>column-gap</a:t>
            </a:r>
          </a:p>
          <a:p>
            <a:pPr marL="285750" indent="-285750">
              <a:buFont typeface="Arial" panose="020B0604020202020204" pitchFamily="34" charset="0"/>
              <a:buChar char="•"/>
            </a:pPr>
            <a:r>
              <a:rPr lang="en-US" dirty="0">
                <a:solidFill>
                  <a:srgbClr val="FF0000"/>
                </a:solidFill>
                <a:latin typeface="Work Sans" pitchFamily="2" charset="0"/>
              </a:rPr>
              <a:t>row-gap</a:t>
            </a:r>
          </a:p>
          <a:p>
            <a:pPr marL="285750" indent="-285750">
              <a:buFont typeface="Arial" panose="020B0604020202020204" pitchFamily="34" charset="0"/>
              <a:buChar char="•"/>
            </a:pPr>
            <a:r>
              <a:rPr lang="en-US" dirty="0">
                <a:solidFill>
                  <a:srgbClr val="FF0000"/>
                </a:solidFill>
                <a:latin typeface="Work Sans" pitchFamily="2" charset="0"/>
              </a:rPr>
              <a:t>gap</a:t>
            </a:r>
            <a:endParaRPr lang="en-IN" dirty="0">
              <a:solidFill>
                <a:srgbClr val="FF0000"/>
              </a:solidFill>
              <a:latin typeface="Work Sans" pitchFamily="2" charset="0"/>
            </a:endParaRPr>
          </a:p>
        </p:txBody>
      </p:sp>
    </p:spTree>
    <p:extLst>
      <p:ext uri="{BB962C8B-B14F-4D97-AF65-F5344CB8AC3E}">
        <p14:creationId xmlns:p14="http://schemas.microsoft.com/office/powerpoint/2010/main" val="4987070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141"/>
            <a:ext cx="5562600" cy="792162"/>
          </a:xfrm>
        </p:spPr>
        <p:txBody>
          <a:bodyPr>
            <a:normAutofit/>
          </a:bodyPr>
          <a:lstStyle/>
          <a:p>
            <a:pPr algn="l"/>
            <a:r>
              <a:rPr lang="en-US" sz="2800" b="1" dirty="0">
                <a:solidFill>
                  <a:srgbClr val="CC0000"/>
                </a:solidFill>
                <a:latin typeface="+mn-lt"/>
                <a:ea typeface="+mn-ea"/>
                <a:cs typeface="+mn-cs"/>
              </a:rPr>
              <a:t>CSS Grid Container</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E2708DF-FCCF-6D8F-B379-9349B69962C8}"/>
              </a:ext>
            </a:extLst>
          </p:cNvPr>
          <p:cNvSpPr txBox="1"/>
          <p:nvPr/>
        </p:nvSpPr>
        <p:spPr>
          <a:xfrm>
            <a:off x="457200" y="1447800"/>
            <a:ext cx="8534400"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Work Sans" pitchFamily="2" charset="0"/>
              </a:rPr>
              <a:t>The </a:t>
            </a:r>
            <a:r>
              <a:rPr lang="en-US" dirty="0">
                <a:solidFill>
                  <a:srgbClr val="FF0000"/>
                </a:solidFill>
                <a:latin typeface="Work Sans" pitchFamily="2" charset="0"/>
              </a:rPr>
              <a:t>grid-template-columns</a:t>
            </a:r>
            <a:r>
              <a:rPr lang="en-US" dirty="0">
                <a:latin typeface="Work Sans" pitchFamily="2" charset="0"/>
              </a:rPr>
              <a:t> property defines the number of columns in your grid layout, and it can define the width of each column.</a:t>
            </a:r>
          </a:p>
          <a:p>
            <a:endParaRPr lang="en-US" dirty="0">
              <a:latin typeface="Work Sans" pitchFamily="2" charset="0"/>
            </a:endParaRPr>
          </a:p>
        </p:txBody>
      </p:sp>
      <p:sp>
        <p:nvSpPr>
          <p:cNvPr id="6" name="TextBox 5">
            <a:extLst>
              <a:ext uri="{FF2B5EF4-FFF2-40B4-BE49-F238E27FC236}">
                <a16:creationId xmlns:a16="http://schemas.microsoft.com/office/drawing/2014/main" id="{DCFC901E-D618-5239-982B-24D23E669D05}"/>
              </a:ext>
            </a:extLst>
          </p:cNvPr>
          <p:cNvSpPr txBox="1"/>
          <p:nvPr/>
        </p:nvSpPr>
        <p:spPr>
          <a:xfrm>
            <a:off x="2133600" y="2318771"/>
            <a:ext cx="6324600" cy="1200329"/>
          </a:xfrm>
          <a:prstGeom prst="rect">
            <a:avLst/>
          </a:prstGeom>
          <a:noFill/>
        </p:spPr>
        <p:txBody>
          <a:bodyPr wrap="square">
            <a:spAutoFit/>
          </a:bodyPr>
          <a:lstStyle/>
          <a:p>
            <a:r>
              <a:rPr lang="en-IN" b="0" i="0" dirty="0">
                <a:solidFill>
                  <a:srgbClr val="A52A2A"/>
                </a:solidFill>
                <a:effectLst/>
                <a:latin typeface="Consolas" panose="020B0609020204030204" pitchFamily="49" charset="0"/>
              </a:rPr>
              <a:t>.grid-container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display</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grid</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grid-template-columns</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auto </a:t>
            </a:r>
            <a:r>
              <a:rPr lang="en-IN" b="0" i="0" dirty="0" err="1">
                <a:solidFill>
                  <a:srgbClr val="0000CD"/>
                </a:solidFill>
                <a:effectLst/>
                <a:latin typeface="Consolas" panose="020B0609020204030204" pitchFamily="49" charset="0"/>
              </a:rPr>
              <a:t>auto</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auto</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auto</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
        <p:nvSpPr>
          <p:cNvPr id="10" name="TextBox 9">
            <a:extLst>
              <a:ext uri="{FF2B5EF4-FFF2-40B4-BE49-F238E27FC236}">
                <a16:creationId xmlns:a16="http://schemas.microsoft.com/office/drawing/2014/main" id="{285AB737-3901-65FD-5EE7-EA7C153079F9}"/>
              </a:ext>
            </a:extLst>
          </p:cNvPr>
          <p:cNvSpPr txBox="1"/>
          <p:nvPr/>
        </p:nvSpPr>
        <p:spPr>
          <a:xfrm>
            <a:off x="304800" y="3536033"/>
            <a:ext cx="8686800" cy="2862322"/>
          </a:xfrm>
          <a:prstGeom prst="rect">
            <a:avLst/>
          </a:prstGeom>
          <a:noFill/>
        </p:spPr>
        <p:txBody>
          <a:bodyPr wrap="square">
            <a:spAutoFit/>
          </a:bodyPr>
          <a:lstStyle/>
          <a:p>
            <a:pPr marL="285750" indent="-285750">
              <a:buFont typeface="Arial" panose="020B0604020202020204" pitchFamily="34" charset="0"/>
              <a:buChar char="•"/>
            </a:pPr>
            <a:r>
              <a:rPr lang="en-US" dirty="0">
                <a:latin typeface="Work Sans" pitchFamily="2" charset="0"/>
              </a:rPr>
              <a:t>The </a:t>
            </a:r>
            <a:r>
              <a:rPr lang="en-US" dirty="0">
                <a:solidFill>
                  <a:srgbClr val="FF0000"/>
                </a:solidFill>
                <a:latin typeface="Work Sans" pitchFamily="2" charset="0"/>
              </a:rPr>
              <a:t>grid-template-rows</a:t>
            </a:r>
            <a:r>
              <a:rPr lang="en-US" dirty="0">
                <a:latin typeface="Work Sans" pitchFamily="2" charset="0"/>
              </a:rPr>
              <a:t> property defines the height of each row.</a:t>
            </a:r>
          </a:p>
          <a:p>
            <a:pPr marL="285750" indent="-285750">
              <a:buFont typeface="Arial" panose="020B0604020202020204" pitchFamily="34" charset="0"/>
              <a:buChar char="•"/>
            </a:pPr>
            <a:endParaRPr lang="en-US" dirty="0">
              <a:latin typeface="Work Sans" pitchFamily="2" charset="0"/>
            </a:endParaRPr>
          </a:p>
          <a:p>
            <a:pPr marL="285750" indent="-285750">
              <a:buFont typeface="Arial" panose="020B0604020202020204" pitchFamily="34" charset="0"/>
              <a:buChar char="•"/>
            </a:pPr>
            <a:r>
              <a:rPr lang="en-US" dirty="0">
                <a:latin typeface="Work Sans" pitchFamily="2" charset="0"/>
              </a:rPr>
              <a:t>The </a:t>
            </a:r>
            <a:r>
              <a:rPr lang="en-US" dirty="0">
                <a:solidFill>
                  <a:srgbClr val="FF0000"/>
                </a:solidFill>
                <a:latin typeface="Work Sans" pitchFamily="2" charset="0"/>
              </a:rPr>
              <a:t>justify-content</a:t>
            </a:r>
            <a:r>
              <a:rPr lang="en-US" dirty="0">
                <a:latin typeface="Work Sans" pitchFamily="2" charset="0"/>
              </a:rPr>
              <a:t> property is used to align the whole grid inside the container. The </a:t>
            </a:r>
            <a:r>
              <a:rPr lang="en-US" dirty="0">
                <a:solidFill>
                  <a:srgbClr val="FF0000"/>
                </a:solidFill>
                <a:latin typeface="Work Sans" pitchFamily="2" charset="0"/>
              </a:rPr>
              <a:t>align-content </a:t>
            </a:r>
            <a:r>
              <a:rPr lang="en-US" dirty="0">
                <a:latin typeface="Work Sans" pitchFamily="2" charset="0"/>
              </a:rPr>
              <a:t>property is used to vertically align the whole grid inside the container.</a:t>
            </a:r>
          </a:p>
          <a:p>
            <a:pPr marL="285750" indent="-285750">
              <a:buFont typeface="Arial" panose="020B0604020202020204" pitchFamily="34" charset="0"/>
              <a:buChar char="•"/>
            </a:pPr>
            <a:endParaRPr lang="en-US" dirty="0">
              <a:latin typeface="Work Sans" pitchFamily="2" charset="0"/>
            </a:endParaRPr>
          </a:p>
          <a:p>
            <a:r>
              <a:rPr lang="en-IN" dirty="0">
                <a:latin typeface="Work Sans" pitchFamily="2" charset="0"/>
              </a:rPr>
              <a:t>.container {</a:t>
            </a:r>
          </a:p>
          <a:p>
            <a:r>
              <a:rPr lang="en-IN" dirty="0">
                <a:latin typeface="Work Sans" pitchFamily="2" charset="0"/>
              </a:rPr>
              <a:t>  justify-content: start | end | </a:t>
            </a:r>
            <a:r>
              <a:rPr lang="en-IN" dirty="0" err="1">
                <a:latin typeface="Work Sans" pitchFamily="2" charset="0"/>
              </a:rPr>
              <a:t>center</a:t>
            </a:r>
            <a:r>
              <a:rPr lang="en-IN" dirty="0">
                <a:latin typeface="Work Sans" pitchFamily="2" charset="0"/>
              </a:rPr>
              <a:t> | stretch | space-around | space-between | space-evenly;    </a:t>
            </a:r>
          </a:p>
          <a:p>
            <a:r>
              <a:rPr lang="en-IN" dirty="0">
                <a:latin typeface="Work Sans" pitchFamily="2" charset="0"/>
              </a:rPr>
              <a:t>}</a:t>
            </a:r>
          </a:p>
        </p:txBody>
      </p:sp>
    </p:spTree>
    <p:extLst>
      <p:ext uri="{BB962C8B-B14F-4D97-AF65-F5344CB8AC3E}">
        <p14:creationId xmlns:p14="http://schemas.microsoft.com/office/powerpoint/2010/main" val="29637895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141"/>
            <a:ext cx="5562600" cy="792162"/>
          </a:xfrm>
        </p:spPr>
        <p:txBody>
          <a:bodyPr>
            <a:normAutofit/>
          </a:bodyPr>
          <a:lstStyle/>
          <a:p>
            <a:pPr algn="l"/>
            <a:r>
              <a:rPr lang="en-US" sz="2800" b="1" dirty="0">
                <a:solidFill>
                  <a:srgbClr val="CC0000"/>
                </a:solidFill>
                <a:latin typeface="+mn-lt"/>
                <a:ea typeface="+mn-ea"/>
                <a:cs typeface="+mn-cs"/>
              </a:rPr>
              <a:t>CSS Grid Item</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E2708DF-FCCF-6D8F-B379-9349B69962C8}"/>
              </a:ext>
            </a:extLst>
          </p:cNvPr>
          <p:cNvSpPr txBox="1"/>
          <p:nvPr/>
        </p:nvSpPr>
        <p:spPr>
          <a:xfrm>
            <a:off x="304800" y="1251123"/>
            <a:ext cx="8534400" cy="1477328"/>
          </a:xfrm>
          <a:prstGeom prst="rect">
            <a:avLst/>
          </a:prstGeom>
          <a:noFill/>
        </p:spPr>
        <p:txBody>
          <a:bodyPr wrap="square">
            <a:spAutoFit/>
          </a:bodyPr>
          <a:lstStyle/>
          <a:p>
            <a:pPr marL="285750" indent="-285750">
              <a:buFont typeface="Arial" panose="020B0604020202020204" pitchFamily="34" charset="0"/>
              <a:buChar char="•"/>
            </a:pPr>
            <a:r>
              <a:rPr lang="en-US" dirty="0">
                <a:latin typeface="Work Sans" pitchFamily="2" charset="0"/>
              </a:rPr>
              <a:t>A grid container contains grid items.</a:t>
            </a:r>
          </a:p>
          <a:p>
            <a:pPr marL="285750" indent="-285750">
              <a:buFont typeface="Arial" panose="020B0604020202020204" pitchFamily="34" charset="0"/>
              <a:buChar char="•"/>
            </a:pPr>
            <a:endParaRPr lang="en-US" dirty="0">
              <a:latin typeface="Work Sans" pitchFamily="2" charset="0"/>
            </a:endParaRPr>
          </a:p>
          <a:p>
            <a:pPr marL="285750" indent="-285750">
              <a:buFont typeface="Arial" panose="020B0604020202020204" pitchFamily="34" charset="0"/>
              <a:buChar char="•"/>
            </a:pPr>
            <a:r>
              <a:rPr lang="en-US" dirty="0">
                <a:latin typeface="Work Sans" pitchFamily="2" charset="0"/>
              </a:rPr>
              <a:t>By default, a container has one grid item for each column, in each row, but you can style the grid items so that they will span multiple columns and/or rows.</a:t>
            </a:r>
          </a:p>
        </p:txBody>
      </p:sp>
      <p:sp>
        <p:nvSpPr>
          <p:cNvPr id="7" name="TextBox 6">
            <a:extLst>
              <a:ext uri="{FF2B5EF4-FFF2-40B4-BE49-F238E27FC236}">
                <a16:creationId xmlns:a16="http://schemas.microsoft.com/office/drawing/2014/main" id="{5ADC207B-D8F4-0CAA-BD4B-6ED5FC96F2EE}"/>
              </a:ext>
            </a:extLst>
          </p:cNvPr>
          <p:cNvSpPr txBox="1"/>
          <p:nvPr/>
        </p:nvSpPr>
        <p:spPr>
          <a:xfrm>
            <a:off x="872067" y="2728451"/>
            <a:ext cx="7924800" cy="1754326"/>
          </a:xfrm>
          <a:prstGeom prst="rect">
            <a:avLst/>
          </a:prstGeom>
          <a:noFill/>
        </p:spPr>
        <p:txBody>
          <a:bodyPr wrap="square">
            <a:spAutoFit/>
          </a:bodyPr>
          <a:lstStyle/>
          <a:p>
            <a:r>
              <a:rPr lang="en-IN" dirty="0"/>
              <a:t>.item {</a:t>
            </a:r>
          </a:p>
          <a:p>
            <a:r>
              <a:rPr lang="en-IN" dirty="0"/>
              <a:t>  grid-column-start: &lt;number&gt; | &lt;name&gt; | span &lt;number&gt; | span &lt;name&gt; | auto;</a:t>
            </a:r>
          </a:p>
          <a:p>
            <a:r>
              <a:rPr lang="en-IN" dirty="0"/>
              <a:t>  grid-column-end: &lt;number&gt; | &lt;name&gt; | span &lt;number&gt; | span &lt;name&gt; | auto;</a:t>
            </a:r>
          </a:p>
          <a:p>
            <a:r>
              <a:rPr lang="en-IN" dirty="0"/>
              <a:t>  grid-row-start: &lt;number&gt; | &lt;name&gt; | span &lt;number&gt; | span &lt;name&gt; | auto;</a:t>
            </a:r>
          </a:p>
          <a:p>
            <a:r>
              <a:rPr lang="en-IN" dirty="0"/>
              <a:t>  grid-row-end: &lt;number&gt; | &lt;name&gt; | span &lt;number&gt; | span &lt;name&gt; | auto;</a:t>
            </a:r>
          </a:p>
          <a:p>
            <a:r>
              <a:rPr lang="en-IN" dirty="0"/>
              <a:t>}</a:t>
            </a:r>
          </a:p>
        </p:txBody>
      </p:sp>
      <p:sp>
        <p:nvSpPr>
          <p:cNvPr id="9" name="TextBox 8">
            <a:extLst>
              <a:ext uri="{FF2B5EF4-FFF2-40B4-BE49-F238E27FC236}">
                <a16:creationId xmlns:a16="http://schemas.microsoft.com/office/drawing/2014/main" id="{FF28C4CC-0761-7FAB-687E-ADEE0D490099}"/>
              </a:ext>
            </a:extLst>
          </p:cNvPr>
          <p:cNvSpPr txBox="1"/>
          <p:nvPr/>
        </p:nvSpPr>
        <p:spPr>
          <a:xfrm>
            <a:off x="2133600" y="4482777"/>
            <a:ext cx="4572000" cy="1754326"/>
          </a:xfrm>
          <a:prstGeom prst="rect">
            <a:avLst/>
          </a:prstGeom>
          <a:noFill/>
        </p:spPr>
        <p:txBody>
          <a:bodyPr wrap="square">
            <a:spAutoFit/>
          </a:bodyPr>
          <a:lstStyle/>
          <a:p>
            <a:r>
              <a:rPr lang="en-US" dirty="0"/>
              <a:t>.item-a {</a:t>
            </a:r>
          </a:p>
          <a:p>
            <a:r>
              <a:rPr lang="en-US" dirty="0"/>
              <a:t>  grid-column-start: 2;</a:t>
            </a:r>
          </a:p>
          <a:p>
            <a:r>
              <a:rPr lang="en-US" dirty="0"/>
              <a:t>  grid-column-end: five;</a:t>
            </a:r>
          </a:p>
          <a:p>
            <a:r>
              <a:rPr lang="en-US" dirty="0"/>
              <a:t>  grid-row-start: row1-start;</a:t>
            </a:r>
          </a:p>
          <a:p>
            <a:r>
              <a:rPr lang="en-US" dirty="0"/>
              <a:t>  grid-row-end: 3;</a:t>
            </a:r>
          </a:p>
          <a:p>
            <a:r>
              <a:rPr lang="en-US" dirty="0"/>
              <a:t>}</a:t>
            </a:r>
            <a:endParaRPr lang="en-IN" dirty="0"/>
          </a:p>
        </p:txBody>
      </p:sp>
      <p:pic>
        <p:nvPicPr>
          <p:cNvPr id="11" name="Picture 10">
            <a:extLst>
              <a:ext uri="{FF2B5EF4-FFF2-40B4-BE49-F238E27FC236}">
                <a16:creationId xmlns:a16="http://schemas.microsoft.com/office/drawing/2014/main" id="{DFE96FD8-7C88-EBC2-9FDD-BE4FD54353BF}"/>
              </a:ext>
            </a:extLst>
          </p:cNvPr>
          <p:cNvPicPr>
            <a:picLocks noChangeAspect="1"/>
          </p:cNvPicPr>
          <p:nvPr/>
        </p:nvPicPr>
        <p:blipFill>
          <a:blip r:embed="rId3"/>
          <a:stretch>
            <a:fillRect/>
          </a:stretch>
        </p:blipFill>
        <p:spPr>
          <a:xfrm>
            <a:off x="5562599" y="4495800"/>
            <a:ext cx="2404533" cy="1750874"/>
          </a:xfrm>
          <a:prstGeom prst="rect">
            <a:avLst/>
          </a:prstGeom>
        </p:spPr>
      </p:pic>
    </p:spTree>
    <p:extLst>
      <p:ext uri="{BB962C8B-B14F-4D97-AF65-F5344CB8AC3E}">
        <p14:creationId xmlns:p14="http://schemas.microsoft.com/office/powerpoint/2010/main" val="1086838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572000" cy="792162"/>
          </a:xfrm>
        </p:spPr>
        <p:txBody>
          <a:bodyPr>
            <a:normAutofit/>
          </a:bodyPr>
          <a:lstStyle/>
          <a:p>
            <a:pPr algn="l"/>
            <a:r>
              <a:rPr lang="en-US" sz="2800" b="1" dirty="0">
                <a:solidFill>
                  <a:srgbClr val="CC0000"/>
                </a:solidFill>
                <a:latin typeface="+mn-lt"/>
                <a:ea typeface="+mn-ea"/>
                <a:cs typeface="+mn-cs"/>
              </a:rPr>
              <a:t>External CSS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81000" y="1371600"/>
            <a:ext cx="8229600" cy="1477328"/>
          </a:xfrm>
          <a:prstGeom prst="rect">
            <a:avLst/>
          </a:prstGeom>
        </p:spPr>
        <p:txBody>
          <a:bodyPr wrap="square">
            <a:spAutoFit/>
          </a:bodyPr>
          <a:lstStyle/>
          <a:p>
            <a:pPr marL="285750" indent="-285750">
              <a:buFont typeface="Arial" pitchFamily="34" charset="0"/>
              <a:buChar char="•"/>
            </a:pPr>
            <a:r>
              <a:rPr lang="en-US" b="1" dirty="0">
                <a:latin typeface="Poppins SemiBold" panose="00000700000000000000" pitchFamily="2" charset="0"/>
                <a:cs typeface="Poppins SemiBold" panose="00000700000000000000" pitchFamily="2" charset="0"/>
              </a:rPr>
              <a:t>The external style sheet is generally used when you want to make changes on multiple pages</a:t>
            </a:r>
          </a:p>
          <a:p>
            <a:pPr marL="285750" indent="-285750">
              <a:buFont typeface="Arial" pitchFamily="34" charset="0"/>
              <a:buChar char="•"/>
            </a:pPr>
            <a:endParaRPr lang="en-US" b="1" dirty="0">
              <a:latin typeface="Poppins SemiBold" panose="00000700000000000000" pitchFamily="2" charset="0"/>
              <a:cs typeface="Poppins SemiBold" panose="00000700000000000000" pitchFamily="2" charset="0"/>
            </a:endParaRPr>
          </a:p>
          <a:p>
            <a:pPr marL="285750" indent="-285750">
              <a:buFont typeface="Arial" pitchFamily="34" charset="0"/>
              <a:buChar char="•"/>
            </a:pPr>
            <a:r>
              <a:rPr lang="en-US" b="1" dirty="0">
                <a:latin typeface="Poppins SemiBold" panose="00000700000000000000" pitchFamily="2" charset="0"/>
                <a:cs typeface="Poppins SemiBold" panose="00000700000000000000" pitchFamily="2" charset="0"/>
              </a:rPr>
              <a:t>It uses the &lt;link&gt; tag on every pages and the &lt;link&gt; tag should be put inside the head section.</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798" y="3657600"/>
            <a:ext cx="5671977"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62528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141"/>
            <a:ext cx="5562600" cy="792162"/>
          </a:xfrm>
        </p:spPr>
        <p:txBody>
          <a:bodyPr>
            <a:normAutofit/>
          </a:bodyPr>
          <a:lstStyle/>
          <a:p>
            <a:pPr algn="l"/>
            <a:r>
              <a:rPr lang="en-US" sz="2800" b="1" dirty="0">
                <a:solidFill>
                  <a:srgbClr val="CC0000"/>
                </a:solidFill>
                <a:latin typeface="+mn-lt"/>
                <a:ea typeface="+mn-ea"/>
                <a:cs typeface="+mn-cs"/>
              </a:rPr>
              <a:t>CSS Grid Item</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D021D2C-6895-1728-9A5A-8E663F0957F6}"/>
              </a:ext>
            </a:extLst>
          </p:cNvPr>
          <p:cNvSpPr txBox="1"/>
          <p:nvPr/>
        </p:nvSpPr>
        <p:spPr>
          <a:xfrm>
            <a:off x="457200" y="1447800"/>
            <a:ext cx="8458200" cy="1477328"/>
          </a:xfrm>
          <a:prstGeom prst="rect">
            <a:avLst/>
          </a:prstGeom>
          <a:noFill/>
        </p:spPr>
        <p:txBody>
          <a:bodyPr wrap="square">
            <a:spAutoFit/>
          </a:bodyPr>
          <a:lstStyle/>
          <a:p>
            <a:r>
              <a:rPr lang="en-IN" dirty="0"/>
              <a:t>grid-column / grid-row</a:t>
            </a:r>
          </a:p>
          <a:p>
            <a:endParaRPr lang="en-IN" dirty="0"/>
          </a:p>
          <a:p>
            <a:r>
              <a:rPr lang="en-US" dirty="0"/>
              <a:t>Shorthand for grid-column-start + grid-column-end, and grid-row-start + grid-row-end, respectively.</a:t>
            </a:r>
            <a:endParaRPr lang="en-IN" dirty="0"/>
          </a:p>
          <a:p>
            <a:endParaRPr lang="en-IN" dirty="0"/>
          </a:p>
        </p:txBody>
      </p:sp>
      <p:sp>
        <p:nvSpPr>
          <p:cNvPr id="12" name="TextBox 11">
            <a:extLst>
              <a:ext uri="{FF2B5EF4-FFF2-40B4-BE49-F238E27FC236}">
                <a16:creationId xmlns:a16="http://schemas.microsoft.com/office/drawing/2014/main" id="{FC900DFF-DF23-F08D-CEA1-9D60F96E2A0E}"/>
              </a:ext>
            </a:extLst>
          </p:cNvPr>
          <p:cNvSpPr txBox="1"/>
          <p:nvPr/>
        </p:nvSpPr>
        <p:spPr>
          <a:xfrm>
            <a:off x="474132" y="3055710"/>
            <a:ext cx="7374467" cy="1200329"/>
          </a:xfrm>
          <a:prstGeom prst="rect">
            <a:avLst/>
          </a:prstGeom>
          <a:noFill/>
        </p:spPr>
        <p:txBody>
          <a:bodyPr wrap="square">
            <a:spAutoFit/>
          </a:bodyPr>
          <a:lstStyle/>
          <a:p>
            <a:r>
              <a:rPr lang="en-US" dirty="0"/>
              <a:t>.item {</a:t>
            </a:r>
          </a:p>
          <a:p>
            <a:r>
              <a:rPr lang="en-US" dirty="0"/>
              <a:t>  grid-column: &lt;start-line&gt; / &lt;end-line&gt; | &lt;start-line&gt; / span &lt;value&gt;;</a:t>
            </a:r>
          </a:p>
          <a:p>
            <a:r>
              <a:rPr lang="en-US" dirty="0"/>
              <a:t>  grid-row: &lt;start-line&gt; / &lt;end-line&gt; | &lt;start-line&gt; / span &lt;value&gt;;</a:t>
            </a:r>
          </a:p>
          <a:p>
            <a:r>
              <a:rPr lang="en-US" dirty="0"/>
              <a:t>}</a:t>
            </a:r>
            <a:endParaRPr lang="en-IN" dirty="0"/>
          </a:p>
        </p:txBody>
      </p:sp>
      <p:sp>
        <p:nvSpPr>
          <p:cNvPr id="14" name="TextBox 13">
            <a:extLst>
              <a:ext uri="{FF2B5EF4-FFF2-40B4-BE49-F238E27FC236}">
                <a16:creationId xmlns:a16="http://schemas.microsoft.com/office/drawing/2014/main" id="{7C20865C-6A96-DCBD-9A4D-958CFF41C1A4}"/>
              </a:ext>
            </a:extLst>
          </p:cNvPr>
          <p:cNvSpPr txBox="1"/>
          <p:nvPr/>
        </p:nvSpPr>
        <p:spPr>
          <a:xfrm>
            <a:off x="474132" y="4572000"/>
            <a:ext cx="4572000" cy="1200329"/>
          </a:xfrm>
          <a:prstGeom prst="rect">
            <a:avLst/>
          </a:prstGeom>
          <a:noFill/>
        </p:spPr>
        <p:txBody>
          <a:bodyPr wrap="square">
            <a:spAutoFit/>
          </a:bodyPr>
          <a:lstStyle/>
          <a:p>
            <a:r>
              <a:rPr lang="en-US" dirty="0"/>
              <a:t>.item-c {</a:t>
            </a:r>
          </a:p>
          <a:p>
            <a:r>
              <a:rPr lang="en-US" dirty="0"/>
              <a:t>  grid-column: 3 / span 2;</a:t>
            </a:r>
          </a:p>
          <a:p>
            <a:r>
              <a:rPr lang="en-US" dirty="0"/>
              <a:t>  grid-row: third-line / 4;</a:t>
            </a:r>
          </a:p>
          <a:p>
            <a:r>
              <a:rPr lang="en-US" dirty="0"/>
              <a:t>}</a:t>
            </a:r>
            <a:endParaRPr lang="en-IN" dirty="0"/>
          </a:p>
        </p:txBody>
      </p:sp>
      <p:pic>
        <p:nvPicPr>
          <p:cNvPr id="16" name="Picture 15">
            <a:extLst>
              <a:ext uri="{FF2B5EF4-FFF2-40B4-BE49-F238E27FC236}">
                <a16:creationId xmlns:a16="http://schemas.microsoft.com/office/drawing/2014/main" id="{30CFCC3C-AD9A-67BE-C7F9-6F4632C732B6}"/>
              </a:ext>
            </a:extLst>
          </p:cNvPr>
          <p:cNvPicPr>
            <a:picLocks noChangeAspect="1"/>
          </p:cNvPicPr>
          <p:nvPr/>
        </p:nvPicPr>
        <p:blipFill>
          <a:blip r:embed="rId3"/>
          <a:stretch>
            <a:fillRect/>
          </a:stretch>
        </p:blipFill>
        <p:spPr>
          <a:xfrm>
            <a:off x="4152898" y="4191000"/>
            <a:ext cx="2552702" cy="1858764"/>
          </a:xfrm>
          <a:prstGeom prst="rect">
            <a:avLst/>
          </a:prstGeom>
        </p:spPr>
      </p:pic>
    </p:spTree>
    <p:extLst>
      <p:ext uri="{BB962C8B-B14F-4D97-AF65-F5344CB8AC3E}">
        <p14:creationId xmlns:p14="http://schemas.microsoft.com/office/powerpoint/2010/main" val="37190422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141"/>
            <a:ext cx="5562600" cy="792162"/>
          </a:xfrm>
        </p:spPr>
        <p:txBody>
          <a:bodyPr>
            <a:normAutofit/>
          </a:bodyPr>
          <a:lstStyle/>
          <a:p>
            <a:pPr algn="l"/>
            <a:r>
              <a:rPr lang="en-US" sz="2800" b="1" dirty="0">
                <a:solidFill>
                  <a:srgbClr val="CC0000"/>
                </a:solidFill>
                <a:latin typeface="+mn-lt"/>
                <a:ea typeface="+mn-ea"/>
                <a:cs typeface="+mn-cs"/>
              </a:rPr>
              <a:t>CSS Grid Item</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D021D2C-6895-1728-9A5A-8E663F0957F6}"/>
              </a:ext>
            </a:extLst>
          </p:cNvPr>
          <p:cNvSpPr txBox="1"/>
          <p:nvPr/>
        </p:nvSpPr>
        <p:spPr>
          <a:xfrm>
            <a:off x="457200" y="1447800"/>
            <a:ext cx="8458200" cy="1477328"/>
          </a:xfrm>
          <a:prstGeom prst="rect">
            <a:avLst/>
          </a:prstGeom>
          <a:noFill/>
        </p:spPr>
        <p:txBody>
          <a:bodyPr wrap="square">
            <a:spAutoFit/>
          </a:bodyPr>
          <a:lstStyle/>
          <a:p>
            <a:r>
              <a:rPr lang="en-IN" dirty="0"/>
              <a:t>grid-area</a:t>
            </a:r>
          </a:p>
          <a:p>
            <a:endParaRPr lang="en-IN" dirty="0"/>
          </a:p>
          <a:p>
            <a:r>
              <a:rPr lang="en-US" dirty="0"/>
              <a:t>The grid-area property can be used as a shorthand property for the grid-row-start, grid-column-start, grid-row-end and the grid-column-end properties.</a:t>
            </a:r>
            <a:endParaRPr lang="en-IN" dirty="0"/>
          </a:p>
          <a:p>
            <a:endParaRPr lang="en-IN" dirty="0"/>
          </a:p>
        </p:txBody>
      </p:sp>
      <p:sp>
        <p:nvSpPr>
          <p:cNvPr id="12" name="TextBox 11">
            <a:extLst>
              <a:ext uri="{FF2B5EF4-FFF2-40B4-BE49-F238E27FC236}">
                <a16:creationId xmlns:a16="http://schemas.microsoft.com/office/drawing/2014/main" id="{FC900DFF-DF23-F08D-CEA1-9D60F96E2A0E}"/>
              </a:ext>
            </a:extLst>
          </p:cNvPr>
          <p:cNvSpPr txBox="1"/>
          <p:nvPr/>
        </p:nvSpPr>
        <p:spPr>
          <a:xfrm>
            <a:off x="474132" y="3055710"/>
            <a:ext cx="7374467" cy="1200329"/>
          </a:xfrm>
          <a:prstGeom prst="rect">
            <a:avLst/>
          </a:prstGeom>
          <a:noFill/>
        </p:spPr>
        <p:txBody>
          <a:bodyPr wrap="square">
            <a:spAutoFit/>
          </a:bodyPr>
          <a:lstStyle/>
          <a:p>
            <a:r>
              <a:rPr lang="en-US" dirty="0"/>
              <a:t>.item {</a:t>
            </a:r>
          </a:p>
          <a:p>
            <a:r>
              <a:rPr lang="en-US" dirty="0"/>
              <a:t>  grid-column: &lt;start-line&gt; / &lt;end-line&gt; | &lt;start-line&gt; / span &lt;value&gt;;</a:t>
            </a:r>
          </a:p>
          <a:p>
            <a:r>
              <a:rPr lang="en-US" dirty="0"/>
              <a:t>  grid-row: &lt;start-line&gt; / &lt;end-line&gt; | &lt;start-line&gt; / span &lt;value&gt;;</a:t>
            </a:r>
          </a:p>
          <a:p>
            <a:r>
              <a:rPr lang="en-US" dirty="0"/>
              <a:t>}</a:t>
            </a:r>
            <a:endParaRPr lang="en-IN" dirty="0"/>
          </a:p>
        </p:txBody>
      </p:sp>
      <p:sp>
        <p:nvSpPr>
          <p:cNvPr id="14" name="TextBox 13">
            <a:extLst>
              <a:ext uri="{FF2B5EF4-FFF2-40B4-BE49-F238E27FC236}">
                <a16:creationId xmlns:a16="http://schemas.microsoft.com/office/drawing/2014/main" id="{7C20865C-6A96-DCBD-9A4D-958CFF41C1A4}"/>
              </a:ext>
            </a:extLst>
          </p:cNvPr>
          <p:cNvSpPr txBox="1"/>
          <p:nvPr/>
        </p:nvSpPr>
        <p:spPr>
          <a:xfrm>
            <a:off x="474132" y="4572000"/>
            <a:ext cx="4572000" cy="1200329"/>
          </a:xfrm>
          <a:prstGeom prst="rect">
            <a:avLst/>
          </a:prstGeom>
          <a:noFill/>
        </p:spPr>
        <p:txBody>
          <a:bodyPr wrap="square">
            <a:spAutoFit/>
          </a:bodyPr>
          <a:lstStyle/>
          <a:p>
            <a:r>
              <a:rPr lang="en-US" dirty="0"/>
              <a:t>.item-c {</a:t>
            </a:r>
          </a:p>
          <a:p>
            <a:r>
              <a:rPr lang="en-US" dirty="0"/>
              <a:t>  grid-column: 3 / span 2;</a:t>
            </a:r>
          </a:p>
          <a:p>
            <a:r>
              <a:rPr lang="en-US" dirty="0"/>
              <a:t>  grid-row: third-line / 4;</a:t>
            </a:r>
          </a:p>
          <a:p>
            <a:r>
              <a:rPr lang="en-US" dirty="0"/>
              <a:t>}</a:t>
            </a:r>
            <a:endParaRPr lang="en-IN" dirty="0"/>
          </a:p>
        </p:txBody>
      </p:sp>
      <p:pic>
        <p:nvPicPr>
          <p:cNvPr id="16" name="Picture 15">
            <a:extLst>
              <a:ext uri="{FF2B5EF4-FFF2-40B4-BE49-F238E27FC236}">
                <a16:creationId xmlns:a16="http://schemas.microsoft.com/office/drawing/2014/main" id="{30CFCC3C-AD9A-67BE-C7F9-6F4632C732B6}"/>
              </a:ext>
            </a:extLst>
          </p:cNvPr>
          <p:cNvPicPr>
            <a:picLocks noChangeAspect="1"/>
          </p:cNvPicPr>
          <p:nvPr/>
        </p:nvPicPr>
        <p:blipFill>
          <a:blip r:embed="rId3"/>
          <a:stretch>
            <a:fillRect/>
          </a:stretch>
        </p:blipFill>
        <p:spPr>
          <a:xfrm>
            <a:off x="4152898" y="4191000"/>
            <a:ext cx="2552702" cy="1858764"/>
          </a:xfrm>
          <a:prstGeom prst="rect">
            <a:avLst/>
          </a:prstGeom>
        </p:spPr>
      </p:pic>
    </p:spTree>
    <p:extLst>
      <p:ext uri="{BB962C8B-B14F-4D97-AF65-F5344CB8AC3E}">
        <p14:creationId xmlns:p14="http://schemas.microsoft.com/office/powerpoint/2010/main" val="33720516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141"/>
            <a:ext cx="5562600" cy="792162"/>
          </a:xfrm>
        </p:spPr>
        <p:txBody>
          <a:bodyPr>
            <a:normAutofit/>
          </a:bodyPr>
          <a:lstStyle/>
          <a:p>
            <a:pPr algn="l"/>
            <a:r>
              <a:rPr lang="en-US" sz="2800" b="1" dirty="0">
                <a:solidFill>
                  <a:srgbClr val="CC0000"/>
                </a:solidFill>
                <a:latin typeface="+mn-lt"/>
                <a:ea typeface="+mn-ea"/>
                <a:cs typeface="+mn-cs"/>
              </a:rPr>
              <a:t>SASS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D021D2C-6895-1728-9A5A-8E663F0957F6}"/>
              </a:ext>
            </a:extLst>
          </p:cNvPr>
          <p:cNvSpPr txBox="1"/>
          <p:nvPr/>
        </p:nvSpPr>
        <p:spPr>
          <a:xfrm>
            <a:off x="457200" y="1447800"/>
            <a:ext cx="8458200" cy="2862322"/>
          </a:xfrm>
          <a:prstGeom prst="rect">
            <a:avLst/>
          </a:prstGeom>
          <a:noFill/>
        </p:spPr>
        <p:txBody>
          <a:bodyPr wrap="square">
            <a:spAutoFit/>
          </a:bodyPr>
          <a:lstStyle/>
          <a:p>
            <a:pPr marL="285750" indent="-285750">
              <a:buFont typeface="Arial" panose="020B0604020202020204" pitchFamily="34" charset="0"/>
              <a:buChar char="•"/>
            </a:pPr>
            <a:r>
              <a:rPr lang="en-US" dirty="0">
                <a:latin typeface="Work Sans" pitchFamily="2" charset="0"/>
              </a:rPr>
              <a:t>Sass (which stands for Syntactically Awesome Style Sheets) is an extension to CSS. </a:t>
            </a:r>
          </a:p>
          <a:p>
            <a:pPr marL="285750" indent="-285750">
              <a:buFont typeface="Arial" panose="020B0604020202020204" pitchFamily="34" charset="0"/>
              <a:buChar char="•"/>
            </a:pPr>
            <a:endParaRPr lang="en-US" dirty="0">
              <a:latin typeface="Work Sans" pitchFamily="2" charset="0"/>
            </a:endParaRPr>
          </a:p>
          <a:p>
            <a:pPr marL="285750" indent="-285750">
              <a:buFont typeface="Arial" panose="020B0604020202020204" pitchFamily="34" charset="0"/>
              <a:buChar char="•"/>
            </a:pPr>
            <a:r>
              <a:rPr lang="en-US" dirty="0">
                <a:latin typeface="Work Sans" pitchFamily="2" charset="0"/>
              </a:rPr>
              <a:t>SASS (Syntactically awesome style sheets) is an extension of the CSS which adds syntactic power to the basic CSS language making it easier for developers to write CSS. In simple words, it is just a </a:t>
            </a:r>
            <a:r>
              <a:rPr lang="en-US" dirty="0">
                <a:solidFill>
                  <a:srgbClr val="FF0000"/>
                </a:solidFill>
                <a:latin typeface="Work Sans" pitchFamily="2" charset="0"/>
              </a:rPr>
              <a:t>CSS pre-processor,</a:t>
            </a:r>
            <a:r>
              <a:rPr lang="en-US" dirty="0">
                <a:latin typeface="Work Sans" pitchFamily="2" charset="0"/>
              </a:rPr>
              <a:t> so that you can write CSS in an easy and convenient way.</a:t>
            </a:r>
          </a:p>
          <a:p>
            <a:pPr marL="285750" indent="-285750">
              <a:buFont typeface="Arial" panose="020B0604020202020204" pitchFamily="34" charset="0"/>
              <a:buChar char="•"/>
            </a:pPr>
            <a:endParaRPr lang="en-IN">
              <a:latin typeface="Work Sans" pitchFamily="2" charset="0"/>
            </a:endParaRPr>
          </a:p>
          <a:p>
            <a:pPr marL="285750" indent="-285750">
              <a:buFont typeface="Arial" panose="020B0604020202020204" pitchFamily="34" charset="0"/>
              <a:buChar char="•"/>
            </a:pPr>
            <a:endParaRPr lang="en-IN" dirty="0">
              <a:latin typeface="Work Sans" pitchFamily="2" charset="0"/>
            </a:endParaRPr>
          </a:p>
        </p:txBody>
      </p:sp>
    </p:spTree>
    <p:extLst>
      <p:ext uri="{BB962C8B-B14F-4D97-AF65-F5344CB8AC3E}">
        <p14:creationId xmlns:p14="http://schemas.microsoft.com/office/powerpoint/2010/main" val="37270005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2514600"/>
            <a:ext cx="4495800" cy="923330"/>
          </a:xfrm>
          <a:prstGeom prst="rect">
            <a:avLst/>
          </a:prstGeom>
          <a:noFill/>
        </p:spPr>
        <p:txBody>
          <a:bodyPr wrap="square" rtlCol="0">
            <a:spAutoFit/>
          </a:bodyPr>
          <a:lstStyle/>
          <a:p>
            <a:r>
              <a:rPr lang="en-US" sz="5400" b="1" dirty="0">
                <a:solidFill>
                  <a:srgbClr val="CC0000"/>
                </a:solidFill>
              </a:rPr>
              <a:t>THANK YOU !!!</a:t>
            </a:r>
          </a:p>
        </p:txBody>
      </p:sp>
      <p:sp>
        <p:nvSpPr>
          <p:cNvPr id="3" name="Action Button: Home 2">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572000" cy="792162"/>
          </a:xfrm>
        </p:spPr>
        <p:txBody>
          <a:bodyPr>
            <a:normAutofit/>
          </a:bodyPr>
          <a:lstStyle/>
          <a:p>
            <a:pPr algn="l"/>
            <a:r>
              <a:rPr lang="en-US" sz="2800" b="1" dirty="0">
                <a:solidFill>
                  <a:srgbClr val="CC0000"/>
                </a:solidFill>
                <a:latin typeface="+mn-lt"/>
                <a:ea typeface="+mn-ea"/>
                <a:cs typeface="+mn-cs"/>
              </a:rPr>
              <a:t>CSS Selectors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71052" y="1843950"/>
            <a:ext cx="3429000" cy="3170099"/>
          </a:xfrm>
          <a:prstGeom prst="rect">
            <a:avLst/>
          </a:prstGeom>
        </p:spPr>
        <p:txBody>
          <a:bodyPr wrap="square">
            <a:spAutoFit/>
          </a:bodyPr>
          <a:lstStyle/>
          <a:p>
            <a:pPr algn="just">
              <a:buFont typeface="+mj-lt"/>
              <a:buAutoNum type="arabicPeriod"/>
            </a:pPr>
            <a:endParaRPr lang="en-US" sz="2000" b="1" i="0" dirty="0">
              <a:solidFill>
                <a:srgbClr val="000000"/>
              </a:solidFill>
              <a:effectLst/>
              <a:latin typeface="Poppins SemiBold" panose="00000700000000000000" pitchFamily="2" charset="0"/>
              <a:cs typeface="Poppins SemiBold" panose="00000700000000000000" pitchFamily="2" charset="0"/>
            </a:endParaRPr>
          </a:p>
          <a:p>
            <a:pPr algn="just">
              <a:buFont typeface="+mj-lt"/>
              <a:buAutoNum type="arabicPeriod"/>
            </a:pPr>
            <a:r>
              <a:rPr lang="en-US" sz="2000" b="1" i="0" dirty="0">
                <a:solidFill>
                  <a:srgbClr val="000000"/>
                </a:solidFill>
                <a:effectLst/>
                <a:latin typeface="Poppins SemiBold" panose="00000700000000000000" pitchFamily="2" charset="0"/>
                <a:cs typeface="Poppins SemiBold" panose="00000700000000000000" pitchFamily="2" charset="0"/>
              </a:rPr>
              <a:t>CSS Element Selector</a:t>
            </a:r>
          </a:p>
          <a:p>
            <a:pPr algn="just">
              <a:buFont typeface="+mj-lt"/>
              <a:buAutoNum type="arabicPeriod"/>
            </a:pPr>
            <a:endParaRPr lang="en-US" sz="2000" b="1" i="0" dirty="0">
              <a:solidFill>
                <a:srgbClr val="000000"/>
              </a:solidFill>
              <a:effectLst/>
              <a:latin typeface="Poppins SemiBold" panose="00000700000000000000" pitchFamily="2" charset="0"/>
              <a:cs typeface="Poppins SemiBold" panose="00000700000000000000" pitchFamily="2" charset="0"/>
            </a:endParaRPr>
          </a:p>
          <a:p>
            <a:pPr algn="just">
              <a:buFont typeface="+mj-lt"/>
              <a:buAutoNum type="arabicPeriod"/>
            </a:pPr>
            <a:r>
              <a:rPr lang="en-US" sz="2000" b="1" i="0" dirty="0">
                <a:solidFill>
                  <a:srgbClr val="000000"/>
                </a:solidFill>
                <a:effectLst/>
                <a:latin typeface="Poppins SemiBold" panose="00000700000000000000" pitchFamily="2" charset="0"/>
                <a:cs typeface="Poppins SemiBold" panose="00000700000000000000" pitchFamily="2" charset="0"/>
              </a:rPr>
              <a:t>CSS Id Selector</a:t>
            </a:r>
          </a:p>
          <a:p>
            <a:pPr algn="just">
              <a:buFont typeface="+mj-lt"/>
              <a:buAutoNum type="arabicPeriod"/>
            </a:pPr>
            <a:endParaRPr lang="en-US" sz="2000" b="1" i="0" dirty="0">
              <a:solidFill>
                <a:srgbClr val="000000"/>
              </a:solidFill>
              <a:effectLst/>
              <a:latin typeface="Poppins SemiBold" panose="00000700000000000000" pitchFamily="2" charset="0"/>
              <a:cs typeface="Poppins SemiBold" panose="00000700000000000000" pitchFamily="2" charset="0"/>
            </a:endParaRPr>
          </a:p>
          <a:p>
            <a:pPr algn="just">
              <a:buFont typeface="+mj-lt"/>
              <a:buAutoNum type="arabicPeriod"/>
            </a:pPr>
            <a:r>
              <a:rPr lang="en-US" sz="2000" b="1" i="0" dirty="0">
                <a:solidFill>
                  <a:srgbClr val="000000"/>
                </a:solidFill>
                <a:effectLst/>
                <a:latin typeface="Poppins SemiBold" panose="00000700000000000000" pitchFamily="2" charset="0"/>
                <a:cs typeface="Poppins SemiBold" panose="00000700000000000000" pitchFamily="2" charset="0"/>
              </a:rPr>
              <a:t>CSS Class Selector</a:t>
            </a:r>
          </a:p>
          <a:p>
            <a:pPr algn="just">
              <a:buFont typeface="+mj-lt"/>
              <a:buAutoNum type="arabicPeriod"/>
            </a:pPr>
            <a:endParaRPr lang="en-US" sz="2000" b="1" i="0" dirty="0">
              <a:solidFill>
                <a:srgbClr val="000000"/>
              </a:solidFill>
              <a:effectLst/>
              <a:latin typeface="Poppins SemiBold" panose="00000700000000000000" pitchFamily="2" charset="0"/>
              <a:cs typeface="Poppins SemiBold" panose="00000700000000000000" pitchFamily="2" charset="0"/>
            </a:endParaRPr>
          </a:p>
          <a:p>
            <a:pPr algn="just">
              <a:buFont typeface="+mj-lt"/>
              <a:buAutoNum type="arabicPeriod"/>
            </a:pPr>
            <a:r>
              <a:rPr lang="en-US" sz="2000" b="1" i="0" dirty="0">
                <a:solidFill>
                  <a:srgbClr val="000000"/>
                </a:solidFill>
                <a:effectLst/>
                <a:latin typeface="Poppins SemiBold" panose="00000700000000000000" pitchFamily="2" charset="0"/>
                <a:cs typeface="Poppins SemiBold" panose="00000700000000000000" pitchFamily="2" charset="0"/>
              </a:rPr>
              <a:t>CSS Universal Selector</a:t>
            </a:r>
          </a:p>
          <a:p>
            <a:pPr algn="just">
              <a:buFont typeface="+mj-lt"/>
              <a:buAutoNum type="arabicPeriod"/>
            </a:pPr>
            <a:endParaRPr lang="en-US" sz="2000" b="1" i="0" dirty="0">
              <a:solidFill>
                <a:srgbClr val="000000"/>
              </a:solidFill>
              <a:effectLst/>
              <a:latin typeface="Poppins SemiBold" panose="00000700000000000000" pitchFamily="2" charset="0"/>
              <a:cs typeface="Poppins SemiBold" panose="00000700000000000000" pitchFamily="2" charset="0"/>
            </a:endParaRPr>
          </a:p>
          <a:p>
            <a:pPr algn="just">
              <a:buFont typeface="+mj-lt"/>
              <a:buAutoNum type="arabicPeriod"/>
            </a:pPr>
            <a:r>
              <a:rPr lang="en-US" sz="2000" b="1" i="0" dirty="0">
                <a:solidFill>
                  <a:srgbClr val="000000"/>
                </a:solidFill>
                <a:effectLst/>
                <a:latin typeface="Poppins SemiBold" panose="00000700000000000000" pitchFamily="2" charset="0"/>
                <a:cs typeface="Poppins SemiBold" panose="00000700000000000000" pitchFamily="2" charset="0"/>
              </a:rPr>
              <a:t>CSS Group Selector</a:t>
            </a:r>
          </a:p>
        </p:txBody>
      </p:sp>
      <p:sp>
        <p:nvSpPr>
          <p:cNvPr id="6" name="TextBox 5">
            <a:extLst>
              <a:ext uri="{FF2B5EF4-FFF2-40B4-BE49-F238E27FC236}">
                <a16:creationId xmlns:a16="http://schemas.microsoft.com/office/drawing/2014/main" id="{97D44604-215E-3A01-FFDC-8DDD2BEDD792}"/>
              </a:ext>
            </a:extLst>
          </p:cNvPr>
          <p:cNvSpPr txBox="1"/>
          <p:nvPr/>
        </p:nvSpPr>
        <p:spPr>
          <a:xfrm>
            <a:off x="4114800" y="2690336"/>
            <a:ext cx="5029200" cy="1477328"/>
          </a:xfrm>
          <a:prstGeom prst="rect">
            <a:avLst/>
          </a:prstGeom>
          <a:noFill/>
        </p:spPr>
        <p:txBody>
          <a:bodyPr wrap="square">
            <a:spAutoFit/>
          </a:bodyPr>
          <a:lstStyle/>
          <a:p>
            <a:r>
              <a:rPr lang="en-US" dirty="0">
                <a:latin typeface="Poppins SemiBold" panose="00000700000000000000" pitchFamily="2" charset="0"/>
                <a:cs typeface="Poppins SemiBold" panose="00000700000000000000" pitchFamily="2" charset="0"/>
              </a:rPr>
              <a:t>A CSS selector is a pattern to match the elements on a web page. The style rules associated with that selector will be applied to the elements that match the selector pattern.</a:t>
            </a:r>
            <a:endParaRPr lang="en-IN" dirty="0">
              <a:latin typeface="Poppins SemiBold" panose="00000700000000000000" pitchFamily="2" charset="0"/>
              <a:cs typeface="Poppins SemiBold" panose="00000700000000000000" pitchFamily="2" charset="0"/>
            </a:endParaRPr>
          </a:p>
        </p:txBody>
      </p:sp>
    </p:spTree>
    <p:extLst>
      <p:ext uri="{BB962C8B-B14F-4D97-AF65-F5344CB8AC3E}">
        <p14:creationId xmlns:p14="http://schemas.microsoft.com/office/powerpoint/2010/main" val="327348101"/>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11120</TotalTime>
  <Words>5230</Words>
  <Application>Microsoft Office PowerPoint</Application>
  <PresentationFormat>On-screen Show (4:3)</PresentationFormat>
  <Paragraphs>657</Paragraphs>
  <Slides>83</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83</vt:i4>
      </vt:variant>
    </vt:vector>
  </HeadingPairs>
  <TitlesOfParts>
    <vt:vector size="93" baseType="lpstr">
      <vt:lpstr>Arial</vt:lpstr>
      <vt:lpstr>Calibri</vt:lpstr>
      <vt:lpstr>Consolas</vt:lpstr>
      <vt:lpstr>Poppins</vt:lpstr>
      <vt:lpstr>Poppins SemiBold</vt:lpstr>
      <vt:lpstr>Segoe UI</vt:lpstr>
      <vt:lpstr>Verdana</vt:lpstr>
      <vt:lpstr>Work Sans</vt:lpstr>
      <vt:lpstr>2_Office Theme</vt:lpstr>
      <vt:lpstr>1_Office Theme</vt:lpstr>
      <vt:lpstr>PowerPoint Presentation</vt:lpstr>
      <vt:lpstr>What is CSS ?</vt:lpstr>
      <vt:lpstr>CSS Syntax</vt:lpstr>
      <vt:lpstr>CSS Syntax</vt:lpstr>
      <vt:lpstr>CSS in HTML Documents</vt:lpstr>
      <vt:lpstr>Inline CSS</vt:lpstr>
      <vt:lpstr>Embedded Style Sheet</vt:lpstr>
      <vt:lpstr>External CSS</vt:lpstr>
      <vt:lpstr>CSS Selectors</vt:lpstr>
      <vt:lpstr>CSS Element Selector</vt:lpstr>
      <vt:lpstr>CSS Id Selector</vt:lpstr>
      <vt:lpstr>CSS Class Selector</vt:lpstr>
      <vt:lpstr>CSS Universal Selector</vt:lpstr>
      <vt:lpstr>CSS Group Selector</vt:lpstr>
      <vt:lpstr>CSS Combination Selector</vt:lpstr>
      <vt:lpstr>CSS Colors</vt:lpstr>
      <vt:lpstr>CSS Font</vt:lpstr>
      <vt:lpstr>CSS Font Size</vt:lpstr>
      <vt:lpstr>CSS Absolute Units</vt:lpstr>
      <vt:lpstr>CSS Relative Units</vt:lpstr>
      <vt:lpstr>CSS Text </vt:lpstr>
      <vt:lpstr>CSS Properties : Background</vt:lpstr>
      <vt:lpstr>CSS Properties : CSS Border</vt:lpstr>
      <vt:lpstr>CSS Border - style</vt:lpstr>
      <vt:lpstr>CSS Border – width &amp; color</vt:lpstr>
      <vt:lpstr>CSS Box Model</vt:lpstr>
      <vt:lpstr>CSS height and width</vt:lpstr>
      <vt:lpstr>CSS height and width</vt:lpstr>
      <vt:lpstr>CSS width and max-width</vt:lpstr>
      <vt:lpstr>CSS Paddings</vt:lpstr>
      <vt:lpstr>CSS Paddings and Width</vt:lpstr>
      <vt:lpstr>CSS margins</vt:lpstr>
      <vt:lpstr>CSS Outline</vt:lpstr>
      <vt:lpstr>CSS Position</vt:lpstr>
      <vt:lpstr>CSS Z-Index</vt:lpstr>
      <vt:lpstr>CSS Overflow</vt:lpstr>
      <vt:lpstr>CSS float</vt:lpstr>
      <vt:lpstr>CSS float</vt:lpstr>
      <vt:lpstr>CSS clear</vt:lpstr>
      <vt:lpstr>CSS clear</vt:lpstr>
      <vt:lpstr>CSS Links</vt:lpstr>
      <vt:lpstr>CSS Links</vt:lpstr>
      <vt:lpstr>CSS Lists</vt:lpstr>
      <vt:lpstr>CSS Lists</vt:lpstr>
      <vt:lpstr>CSS Tables</vt:lpstr>
      <vt:lpstr>CSS Tables</vt:lpstr>
      <vt:lpstr>CSS Forms</vt:lpstr>
      <vt:lpstr>Image Gallery</vt:lpstr>
      <vt:lpstr>Image Horizontal Navigation</vt:lpstr>
      <vt:lpstr>Image Horizontal Navigation</vt:lpstr>
      <vt:lpstr>Layout Display Property</vt:lpstr>
      <vt:lpstr>Layout z-index Property</vt:lpstr>
      <vt:lpstr>Layout overflow Property</vt:lpstr>
      <vt:lpstr>CSS Pseudo Classes</vt:lpstr>
      <vt:lpstr>CSS Specificity</vt:lpstr>
      <vt:lpstr>CSS ICONS</vt:lpstr>
      <vt:lpstr>CSS Shadow Effects</vt:lpstr>
      <vt:lpstr>CSS 2D Transforms</vt:lpstr>
      <vt:lpstr>CSS 2D Transforms</vt:lpstr>
      <vt:lpstr>CSS 3D Transforms</vt:lpstr>
      <vt:lpstr>CSS Transition</vt:lpstr>
      <vt:lpstr>CSS Transition</vt:lpstr>
      <vt:lpstr>CSS Transition</vt:lpstr>
      <vt:lpstr>CSS Flexbox</vt:lpstr>
      <vt:lpstr>CSS Flexbox</vt:lpstr>
      <vt:lpstr>CSS Flexbox Flex Direction</vt:lpstr>
      <vt:lpstr>CSS Flexbox Flex Wrap</vt:lpstr>
      <vt:lpstr>CSS Flexbox Justify Content</vt:lpstr>
      <vt:lpstr>CSS Flexbox Flex Flow</vt:lpstr>
      <vt:lpstr>CSS Flexbox Align Items</vt:lpstr>
      <vt:lpstr>CSS Flexbox Gap</vt:lpstr>
      <vt:lpstr>CSS Flexbox flex-grow</vt:lpstr>
      <vt:lpstr>CSS Flexbox flex</vt:lpstr>
      <vt:lpstr>CSS Flexbox align self</vt:lpstr>
      <vt:lpstr>CSS Animations</vt:lpstr>
      <vt:lpstr>CSS Animations</vt:lpstr>
      <vt:lpstr>CSS Grid Layout</vt:lpstr>
      <vt:lpstr>CSS Grid Container</vt:lpstr>
      <vt:lpstr>CSS Grid Item</vt:lpstr>
      <vt:lpstr>CSS Grid Item</vt:lpstr>
      <vt:lpstr>CSS Grid Item</vt:lpstr>
      <vt:lpstr>SASS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Ramakant Rode</dc:creator>
  <cp:lastModifiedBy>Amol Patil</cp:lastModifiedBy>
  <cp:revision>363</cp:revision>
  <dcterms:created xsi:type="dcterms:W3CDTF">2014-07-01T10:28:01Z</dcterms:created>
  <dcterms:modified xsi:type="dcterms:W3CDTF">2023-04-10T04:47:46Z</dcterms:modified>
</cp:coreProperties>
</file>