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chartEx3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7.xml" ContentType="application/vnd.openxmlformats-officedocument.themeOverrid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8.xml" ContentType="application/vnd.openxmlformats-officedocument.themeOverride+xml"/>
  <Override PartName="/ppt/charts/chart12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9.xml" ContentType="application/vnd.openxmlformats-officedocument.themeOverride+xml"/>
  <Override PartName="/ppt/charts/chart13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6" r:id="rId1"/>
  </p:sldMasterIdLst>
  <p:sldIdLst>
    <p:sldId id="266" r:id="rId2"/>
    <p:sldId id="258" r:id="rId3"/>
    <p:sldId id="275" r:id="rId4"/>
    <p:sldId id="276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Amol\Data%20Analysis\Marketing%20Analysis%20-%20Code%20Basics%20Challenge%206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Amol\Data%20Analysis\Marketing%20Analysis%20-%20Code%20Basics%20Challenge%206\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Amol\Data%20Analysis\Marketing%20Analysis%20-%20Code%20Basics%20Challenge%206\Analys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Amol\Data%20Analysis\Marketing%20Analysis%20-%20Code%20Basics%20Challenge%206\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WORK\Amol\Data%20Analysis\Marketing%20Analysis%20-%20Code%20Basics%20Challenge%206\Analysi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WORK\Amol\Data%20Analysis\Marketing%20Analysis%20-%20Code%20Basics%20Challenge%206\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5FE61F4-98C7-4E15-B09A-CA5764EAD99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D2FACB9-4352-4C15-8B51-7B25C74127E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36-4C8A-9249-FBA11A2AC7F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711F468-165D-420F-855F-2F0698BB56D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E5A4375-62E4-4393-B64B-63FE967B0A9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B336-4C8A-9249-FBA11A2AC7F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B4615E0-79A0-42FF-BA0C-F992FE770D8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B926C82-8AD4-4FBF-8A59-1DA805C35B3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36-4C8A-9249-FBA11A2AC7F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F00DC76-9256-4F7A-97B1-6D54658840D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79325A2-D70A-4E35-B32E-DDC17DA8483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336-4C8A-9249-FBA11A2AC7F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03A43DD-DF12-4DEA-9619-C4E46E48C9D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08D5163-A5C9-479F-A415-617FF31C107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36-4C8A-9249-FBA11A2AC7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ads</c:v>
                </c:pt>
                <c:pt idx="1">
                  <c:v>TV commercials</c:v>
                </c:pt>
                <c:pt idx="2">
                  <c:v>Other</c:v>
                </c:pt>
                <c:pt idx="3">
                  <c:v>Outdoor billboards</c:v>
                </c:pt>
                <c:pt idx="4">
                  <c:v>Print media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3373</c:v>
                </c:pt>
                <c:pt idx="1">
                  <c:v>1785</c:v>
                </c:pt>
                <c:pt idx="2">
                  <c:v>702</c:v>
                </c:pt>
                <c:pt idx="3">
                  <c:v>702</c:v>
                </c:pt>
                <c:pt idx="4">
                  <c:v>446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Sheet1!$C$2:$C$6</c15:f>
                <c15:dlblRangeCache>
                  <c:ptCount val="5"/>
                  <c:pt idx="0">
                    <c:v>48%</c:v>
                  </c:pt>
                  <c:pt idx="1">
                    <c:v>25%</c:v>
                  </c:pt>
                  <c:pt idx="2">
                    <c:v>10%</c:v>
                  </c:pt>
                  <c:pt idx="3">
                    <c:v>10%</c:v>
                  </c:pt>
                  <c:pt idx="4">
                    <c:v>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336-4C8A-9249-FBA11A2AC7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59490512"/>
        <c:axId val="259491472"/>
      </c:barChart>
      <c:catAx>
        <c:axId val="25949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491472"/>
        <c:crosses val="autoZero"/>
        <c:auto val="1"/>
        <c:lblAlgn val="ctr"/>
        <c:lblOffset val="100"/>
        <c:noMultiLvlLbl val="0"/>
      </c:catAx>
      <c:valAx>
        <c:axId val="2594914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94905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 dirty="0">
                <a:solidFill>
                  <a:schemeClr val="tx1"/>
                </a:solidFill>
              </a:rPr>
              <a:t>Limited Edition Packaging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sng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Sheet3!$C$37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36-4623-8277-23587E6EE4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36-4623-8277-23587E6EE4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36-4623-8277-23587E6EE440}"/>
              </c:ext>
            </c:extLst>
          </c:dPt>
          <c:dLbls>
            <c:dLbl>
              <c:idx val="0"/>
              <c:layout>
                <c:manualLayout>
                  <c:x val="4.2704798099511193E-2"/>
                  <c:y val="1.553078620385793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36-4623-8277-23587E6EE440}"/>
                </c:ext>
              </c:extLst>
            </c:dLbl>
            <c:dLbl>
              <c:idx val="1"/>
              <c:layout>
                <c:manualLayout>
                  <c:x val="-3.7353557432859112E-2"/>
                  <c:y val="-4.29509796606275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36-4623-8277-23587E6EE440}"/>
                </c:ext>
              </c:extLst>
            </c:dLbl>
            <c:dLbl>
              <c:idx val="2"/>
              <c:layout>
                <c:manualLayout>
                  <c:x val="-1.8965878609120416E-2"/>
                  <c:y val="7.27369738832176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36-4623-8277-23587E6EE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Sheet3!$A$38:$A$40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Not Sure</c:v>
                </c:pt>
              </c:strCache>
            </c:strRef>
          </c:cat>
          <c:val>
            <c:numRef>
              <c:f>Sheet3!$C$38:$C$40</c:f>
              <c:numCache>
                <c:formatCode>0%</c:formatCode>
                <c:ptCount val="3"/>
                <c:pt idx="0">
                  <c:v>0.40229999999999999</c:v>
                </c:pt>
                <c:pt idx="1">
                  <c:v>0.39460000000000001</c:v>
                </c:pt>
                <c:pt idx="2">
                  <c:v>0.2031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36-4623-8277-23587E6EE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sz="1200" u="sng" dirty="0">
                <a:solidFill>
                  <a:schemeClr val="tx1"/>
                </a:solidFill>
              </a:rPr>
              <a:t>Taste Experience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sng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Sheet4!$B$1</c:f>
              <c:strCache>
                <c:ptCount val="1"/>
                <c:pt idx="0">
                  <c:v>Response Count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7E1F2F3-A14A-45D6-8480-4F91D9733E2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70FBC2D-18F5-4F81-88E4-9FD8772D104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CAB-4A73-8EF4-64C9EE99942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0A54E8B-BBD6-4257-982C-43DF0283A0A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01DCD19-08CA-47E2-942F-82D7821761D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CAB-4A73-8EF4-64C9EE99942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228DC4D-31C7-43E6-9A6F-8844548BA69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BAD578A-F904-4CE3-A7F0-1E28EF9942D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CAB-4A73-8EF4-64C9EE99942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1247BB6-6100-45D9-94E3-D5C3F3F701EE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0D85A4B-1C02-47C0-9078-036927E9E5D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CAB-4A73-8EF4-64C9EE99942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FBBF91D-48FB-414D-980E-93EB4521304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B4750705-003A-45E3-8C65-87531840A83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CAB-4A73-8EF4-64C9EE9994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Sheet4!$B$2:$B$6</c:f>
              <c:numCache>
                <c:formatCode>General</c:formatCode>
                <c:ptCount val="5"/>
                <c:pt idx="0">
                  <c:v>522</c:v>
                </c:pt>
                <c:pt idx="1">
                  <c:v>732</c:v>
                </c:pt>
                <c:pt idx="2">
                  <c:v>1474</c:v>
                </c:pt>
                <c:pt idx="3">
                  <c:v>1219</c:v>
                </c:pt>
                <c:pt idx="4">
                  <c:v>934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Sheet4!$C$2:$C$6</c15:f>
                <c15:dlblRangeCache>
                  <c:ptCount val="5"/>
                  <c:pt idx="0">
                    <c:v>11%</c:v>
                  </c:pt>
                  <c:pt idx="1">
                    <c:v>15%</c:v>
                  </c:pt>
                  <c:pt idx="2">
                    <c:v>30%</c:v>
                  </c:pt>
                  <c:pt idx="3">
                    <c:v>25%</c:v>
                  </c:pt>
                  <c:pt idx="4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ACAB-4A73-8EF4-64C9EE9994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59490512"/>
        <c:axId val="259491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Sheet4!$A$1</c15:sqref>
                        </c15:formulaRef>
                      </c:ext>
                    </c:extLst>
                    <c:strCache>
                      <c:ptCount val="1"/>
                      <c:pt idx="0">
                        <c:v>Taste Experience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r>
                            <a:rPr lang="en-IN"/>
                            <a:t>Add text</a:t>
                          </a:r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separator>, </c:separator>
                    <c:extLst>
                      <c:ext uri="{CE6537A1-D6FC-4f65-9D91-7224C49458BB}"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1-B336-4C8A-9249-FBA11A2AC7F2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r>
                            <a:rPr lang="en-IN"/>
                            <a:t>Add text</a:t>
                          </a:r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separator>, </c:separator>
                    <c:extLst>
                      <c:ext uri="{CE6537A1-D6FC-4f65-9D91-7224C49458BB}"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2-B336-4C8A-9249-FBA11A2AC7F2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r>
                            <a:rPr lang="en-IN"/>
                            <a:t>Add text</a:t>
                          </a:r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separator>, </c:separator>
                    <c:extLst>
                      <c:ext uri="{CE6537A1-D6FC-4f65-9D91-7224C49458BB}"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3-B336-4C8A-9249-FBA11A2AC7F2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r>
                            <a:rPr lang="en-IN"/>
                            <a:t>Add text</a:t>
                          </a:r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separator>, </c:separator>
                    <c:extLst>
                      <c:ext uri="{CE6537A1-D6FC-4f65-9D91-7224C49458BB}"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4-B336-4C8A-9249-FBA11A2AC7F2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r>
                            <a:rPr lang="en-IN"/>
                            <a:t>Add text</a:t>
                          </a:r>
                        </a:p>
                      </c:rich>
                    </c:tx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separator>, </c:separator>
                    <c:extLst>
                      <c:ext uri="{CE6537A1-D6FC-4f65-9D91-7224C49458BB}"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05-B336-4C8A-9249-FBA11A2AC7F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50" b="1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eparator>, </c:separator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Sheet4!$A$2:$A$6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</c:numCache>
                  </c:numRef>
                </c:val>
                <c:extLst>
                  <c:ext uri="{02D57815-91ED-43cb-92C2-25804820EDAC}">
                    <c15:datalabelsRange>
                      <c15:f>Sheet1!$C$2:$C$6</c15:f>
                      <c15:dlblRangeCache>
                        <c:ptCount val="5"/>
                        <c:pt idx="0">
                          <c:v>48%</c:v>
                        </c:pt>
                        <c:pt idx="1">
                          <c:v>25%</c:v>
                        </c:pt>
                        <c:pt idx="2">
                          <c:v>10%</c:v>
                        </c:pt>
                        <c:pt idx="3">
                          <c:v>10%</c:v>
                        </c:pt>
                        <c:pt idx="4">
                          <c:v>6%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000-B336-4C8A-9249-FBA11A2AC7F2}"/>
                  </c:ext>
                </c:extLst>
              </c15:ser>
            </c15:filteredBarSeries>
          </c:ext>
        </c:extLst>
      </c:barChart>
      <c:catAx>
        <c:axId val="25949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491472"/>
        <c:crosses val="autoZero"/>
        <c:auto val="1"/>
        <c:lblAlgn val="ctr"/>
        <c:lblOffset val="100"/>
        <c:noMultiLvlLbl val="0"/>
      </c:catAx>
      <c:valAx>
        <c:axId val="2594914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94905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200" b="1" i="0" u="sng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sz="1200" b="1" i="0" u="sng" strike="noStrike" kern="1200" cap="none" spc="0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Reasons Preventing Trying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200" b="1" i="0" u="sng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Sheet4!$B$23</c:f>
              <c:strCache>
                <c:ptCount val="1"/>
                <c:pt idx="0">
                  <c:v>Response Count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BB5-4052-811B-303374EC986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6C29C36-0524-4F0F-B667-21E47F69B8E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672E4B5-AB45-40AE-BBB3-618DAA2C989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BB5-4052-811B-303374EC986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57FEE25-5232-47DD-B844-5218DFCB12C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2656DB4-0792-4BE5-BFD7-79ECE22193D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BB5-4052-811B-303374EC986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B630E87-D6B9-4FE5-8879-E64C6163BF8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15AF371-5691-4BE4-92BA-2C6A2E15FC3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BB5-4052-811B-303374EC986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6FEC075-89F3-443E-9767-6B8826AE26F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2908AF1-3E47-4F8C-8421-C199C2A0CA4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BB5-4052-811B-303374EC986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46DDEF8-F0A4-43FB-A0F8-B3E4551DE64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C0A4863-EA63-45A7-A2EF-19D187F54CF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BB5-4052-811B-303374EC98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Sheet4!$A$24:$A$28</c:f>
              <c:strCache>
                <c:ptCount val="5"/>
                <c:pt idx="0">
                  <c:v>Health concerns</c:v>
                </c:pt>
                <c:pt idx="1">
                  <c:v>Not interested in energy drinks</c:v>
                </c:pt>
                <c:pt idx="2">
                  <c:v>Not available locally</c:v>
                </c:pt>
                <c:pt idx="3">
                  <c:v>Unfamiliar with the brand</c:v>
                </c:pt>
                <c:pt idx="4">
                  <c:v>Other</c:v>
                </c:pt>
              </c:strCache>
            </c:strRef>
          </c:cat>
          <c:val>
            <c:numRef>
              <c:f>Sheet4!$B$24:$B$28</c:f>
              <c:numCache>
                <c:formatCode>General</c:formatCode>
                <c:ptCount val="5"/>
                <c:pt idx="0">
                  <c:v>1197</c:v>
                </c:pt>
                <c:pt idx="1">
                  <c:v>1179</c:v>
                </c:pt>
                <c:pt idx="2">
                  <c:v>1165</c:v>
                </c:pt>
                <c:pt idx="3">
                  <c:v>1030</c:v>
                </c:pt>
                <c:pt idx="4">
                  <c:v>548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Sheet4!$C$24:$C$28</c15:f>
                <c15:dlblRangeCache>
                  <c:ptCount val="5"/>
                  <c:pt idx="0">
                    <c:v>23%</c:v>
                  </c:pt>
                  <c:pt idx="1">
                    <c:v>23%</c:v>
                  </c:pt>
                  <c:pt idx="2">
                    <c:v>23%</c:v>
                  </c:pt>
                  <c:pt idx="3">
                    <c:v>20%</c:v>
                  </c:pt>
                  <c:pt idx="4">
                    <c:v>11%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FBB5-4052-811B-303374EC986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7853200"/>
        <c:axId val="1217853680"/>
      </c:barChart>
      <c:valAx>
        <c:axId val="12178536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217853200"/>
        <c:crosses val="autoZero"/>
        <c:crossBetween val="between"/>
      </c:valAx>
      <c:catAx>
        <c:axId val="1217853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853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200" b="1" i="0" u="sng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sz="1200" b="1" i="0" u="sng" strike="noStrike" kern="1200" cap="none" spc="0" normalizeH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Tried Before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1" i="0" u="sng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Sheet4!$B$36</c:f>
              <c:strCache>
                <c:ptCount val="1"/>
                <c:pt idx="0">
                  <c:v>Response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3A-4A04-9456-69D210FC41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3A-4A04-9456-69D210FC41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Sheet4!$A$37:$A$38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Sheet4!$B$37:$B$38</c:f>
              <c:numCache>
                <c:formatCode>General</c:formatCode>
                <c:ptCount val="2"/>
                <c:pt idx="0">
                  <c:v>5119</c:v>
                </c:pt>
                <c:pt idx="1">
                  <c:v>4881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3A-4A04-9456-69D210FC41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Response Count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7D5D-4956-A126-F91D360F5A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4C34D4C-62A3-4B60-9E84-DFD8B190826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91CAACF-0FB0-4A60-BF49-DD1993B781E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D5D-4956-A126-F91D360F5A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0CD4EA3-3838-4FD5-A721-32D8F64B0D8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730EAD8-3DAE-4E79-9D7D-29054A490D6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A3-433E-A93D-474393404DE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A87236F-DFD2-4966-AACD-BA6639F16B4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79A5338-622A-4332-B3A6-F2AA481CDA4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A3-433E-A93D-474393404DE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88CC569-B687-41AD-9839-2B28723F39D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2BCB3D1-B45C-4FC6-8F8D-0037E7F24F9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A3-433E-A93D-474393404DE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E253D33-0297-43B6-ADFC-00F11A8EF6B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582D472-C056-4310-B0C1-82B73CDD685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A3-433E-A93D-474393404D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Sheet1!$A$19:$A$23</c:f>
              <c:strCache>
                <c:ptCount val="5"/>
                <c:pt idx="0">
                  <c:v>19-30</c:v>
                </c:pt>
                <c:pt idx="1">
                  <c:v>31-45</c:v>
                </c:pt>
                <c:pt idx="2">
                  <c:v>15-18</c:v>
                </c:pt>
                <c:pt idx="3">
                  <c:v>46-65</c:v>
                </c:pt>
                <c:pt idx="4">
                  <c:v>65+</c:v>
                </c:pt>
              </c:strCache>
            </c:strRef>
          </c:cat>
          <c:val>
            <c:numRef>
              <c:f>Sheet1!$B$19:$B$23</c:f>
              <c:numCache>
                <c:formatCode>General</c:formatCode>
                <c:ptCount val="5"/>
                <c:pt idx="0">
                  <c:v>5520</c:v>
                </c:pt>
                <c:pt idx="1">
                  <c:v>2376</c:v>
                </c:pt>
                <c:pt idx="2">
                  <c:v>1488</c:v>
                </c:pt>
                <c:pt idx="3">
                  <c:v>426</c:v>
                </c:pt>
                <c:pt idx="4">
                  <c:v>190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Sheet1!$C$19:$C$23</c15:f>
                <c15:dlblRangeCache>
                  <c:ptCount val="5"/>
                  <c:pt idx="0">
                    <c:v>55%</c:v>
                  </c:pt>
                  <c:pt idx="1">
                    <c:v>24%</c:v>
                  </c:pt>
                  <c:pt idx="2">
                    <c:v>15%</c:v>
                  </c:pt>
                  <c:pt idx="3">
                    <c:v>4%</c:v>
                  </c:pt>
                  <c:pt idx="4">
                    <c:v>2%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7D5D-4956-A126-F91D360F5AC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7853200"/>
        <c:axId val="1217853680"/>
      </c:barChart>
      <c:valAx>
        <c:axId val="12178536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217853200"/>
        <c:crosses val="autoZero"/>
        <c:crossBetween val="between"/>
      </c:valAx>
      <c:catAx>
        <c:axId val="1217853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853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Response Count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41-4BCD-A6A3-EB8812E2033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20FFA78-4122-4879-B533-27D8E376E90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C4448AA-2BED-4865-B992-DF0BE38F5EF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B41-4BCD-A6A3-EB8812E203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86342C4-E0F1-48F3-ABAE-6DEE962768F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CE0695E-91BE-47AC-974E-5656649B06B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B41-4BCD-A6A3-EB8812E203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A8A347A-22FC-4167-AE35-21762282545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C4C0F96-D64A-4ADD-B73D-00AC9961446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B41-4BCD-A6A3-EB8812E203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79526AA-2D59-446C-8D69-CBF0EEDF769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A8FBAED-B0FE-4FE2-B216-D162BFFFE8A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B41-4BCD-A6A3-EB8812E203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Sheet2!$A$2:$A$5</c:f>
              <c:strCache>
                <c:ptCount val="4"/>
                <c:pt idx="0">
                  <c:v>Caffeine</c:v>
                </c:pt>
                <c:pt idx="1">
                  <c:v>Vitamins</c:v>
                </c:pt>
                <c:pt idx="2">
                  <c:v>Sugar</c:v>
                </c:pt>
                <c:pt idx="3">
                  <c:v>Guarana</c:v>
                </c:pt>
              </c:strCache>
            </c:strRef>
          </c:cat>
          <c:val>
            <c:numRef>
              <c:f>Sheet2!$B$2:$B$5</c:f>
              <c:numCache>
                <c:formatCode>General</c:formatCode>
                <c:ptCount val="4"/>
                <c:pt idx="0">
                  <c:v>3896</c:v>
                </c:pt>
                <c:pt idx="1">
                  <c:v>2534</c:v>
                </c:pt>
                <c:pt idx="2">
                  <c:v>2017</c:v>
                </c:pt>
                <c:pt idx="3">
                  <c:v>1553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Sheet2!$C$2:$C$5</c15:f>
                <c15:dlblRangeCache>
                  <c:ptCount val="4"/>
                  <c:pt idx="0">
                    <c:v>39%</c:v>
                  </c:pt>
                  <c:pt idx="1">
                    <c:v>25%</c:v>
                  </c:pt>
                  <c:pt idx="2">
                    <c:v>20%</c:v>
                  </c:pt>
                  <c:pt idx="3">
                    <c:v>16%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2B41-4BCD-A6A3-EB8812E203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7853200"/>
        <c:axId val="1217853680"/>
      </c:barChart>
      <c:valAx>
        <c:axId val="12178536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217853200"/>
        <c:crosses val="autoZero"/>
        <c:crossBetween val="between"/>
      </c:valAx>
      <c:catAx>
        <c:axId val="1217853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853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Sheet2!$B$12</c:f>
              <c:strCache>
                <c:ptCount val="1"/>
                <c:pt idx="0">
                  <c:v>Response Count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3DC-4633-BF2E-66338565B5A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11CB921-B739-42EC-8D80-69E3395F5C9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E5ED1F68-F9C8-4573-9691-6055896AE4A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DC-4633-BF2E-66338565B5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8201230-9007-45F0-80D8-41A462055D8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E81437F9-D8F5-45FD-A808-26D694D898F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3DC-4633-BF2E-66338565B5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95D6552-97B1-42FC-91A0-C635366D71D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A6F52AD-55C0-429A-97BA-357F936A47F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3DC-4633-BF2E-66338565B5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A654B86-7528-487D-A2D5-F0C594248DE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44304BF-A24A-44A9-B8D2-8ECBD87F5BE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3DC-4633-BF2E-66338565B5A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793F291-6EF8-4EDC-88F6-ED1F4AA0360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98E52E7-6D26-4A7F-8B70-CD0D0B6EEDB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3DC-4633-BF2E-66338565B5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Sheet2!$A$13:$A$17</c:f>
              <c:strCache>
                <c:ptCount val="5"/>
                <c:pt idx="0">
                  <c:v>Compact and portable cans</c:v>
                </c:pt>
                <c:pt idx="1">
                  <c:v>Innovative bottle design</c:v>
                </c:pt>
                <c:pt idx="2">
                  <c:v>Collectible packaging</c:v>
                </c:pt>
                <c:pt idx="3">
                  <c:v>Eco-friendly design</c:v>
                </c:pt>
                <c:pt idx="4">
                  <c:v>Other</c:v>
                </c:pt>
              </c:strCache>
            </c:strRef>
          </c:cat>
          <c:val>
            <c:numRef>
              <c:f>Sheet2!$B$13:$B$17</c:f>
              <c:numCache>
                <c:formatCode>General</c:formatCode>
                <c:ptCount val="5"/>
                <c:pt idx="0">
                  <c:v>3984</c:v>
                </c:pt>
                <c:pt idx="1">
                  <c:v>3047</c:v>
                </c:pt>
                <c:pt idx="2">
                  <c:v>1501</c:v>
                </c:pt>
                <c:pt idx="3">
                  <c:v>983</c:v>
                </c:pt>
                <c:pt idx="4">
                  <c:v>485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Sheet2!$C$13:$C$17</c15:f>
                <c15:dlblRangeCache>
                  <c:ptCount val="5"/>
                  <c:pt idx="0">
                    <c:v>40%</c:v>
                  </c:pt>
                  <c:pt idx="1">
                    <c:v>30%</c:v>
                  </c:pt>
                  <c:pt idx="2">
                    <c:v>15%</c:v>
                  </c:pt>
                  <c:pt idx="3">
                    <c:v>10%</c:v>
                  </c:pt>
                  <c:pt idx="4">
                    <c:v>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3DC-4633-BF2E-66338565B5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7853200"/>
        <c:axId val="1217853680"/>
      </c:barChart>
      <c:valAx>
        <c:axId val="12178536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217853200"/>
        <c:crosses val="autoZero"/>
        <c:crossBetween val="between"/>
      </c:valAx>
      <c:catAx>
        <c:axId val="1217853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853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Sheet2!$B$29</c:f>
              <c:strCache>
                <c:ptCount val="1"/>
                <c:pt idx="0">
                  <c:v>Response Count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58-4CE6-8CD2-A2FF080D308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6DA85B5-7A97-4D83-A8B7-9DB69B6354C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EE60062-7C56-4D8C-B30C-754D2710D33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658-4CE6-8CD2-A2FF080D308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DDB783D-F065-43DE-BDA0-974DCA1E325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A233559-CFD2-4AD9-9EE7-6DDB4A11F48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658-4CE6-8CD2-A2FF080D308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0FC0624-7B68-47BC-A8A9-7469B976978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0EF2A2D-F243-4FC1-884F-DEA44377448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658-4CE6-8CD2-A2FF080D308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1FD9D0E-5631-43CC-837E-E80F18274870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678D1C8-BEF7-4A83-9F87-8439C7E7449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658-4CE6-8CD2-A2FF080D308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0622EB0-C200-4DF2-85E8-1A11C98D06B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8D7B1C24-985E-4015-8075-01D9C029066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658-4CE6-8CD2-A2FF080D308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AFEAA91-0797-41CB-9703-FCEE233B6FC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6E18CEB-1E85-431C-A187-A55C1FC5154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658-4CE6-8CD2-A2FF080D308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7D5E606-ADE4-4ED8-B133-AFDC5A0FC75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D2735CE-7E8F-4AEB-96D1-C18281D4131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658-4CE6-8CD2-A2FF080D30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Sheet2!$A$30:$A$36</c:f>
              <c:strCache>
                <c:ptCount val="7"/>
                <c:pt idx="0">
                  <c:v>Cola-Coka</c:v>
                </c:pt>
                <c:pt idx="1">
                  <c:v>Bepsi</c:v>
                </c:pt>
                <c:pt idx="2">
                  <c:v>Gangster</c:v>
                </c:pt>
                <c:pt idx="3">
                  <c:v>Blue Bull</c:v>
                </c:pt>
                <c:pt idx="4">
                  <c:v>CodeX</c:v>
                </c:pt>
                <c:pt idx="5">
                  <c:v>Sky 9</c:v>
                </c:pt>
                <c:pt idx="6">
                  <c:v>Others</c:v>
                </c:pt>
              </c:strCache>
            </c:strRef>
          </c:cat>
          <c:val>
            <c:numRef>
              <c:f>Sheet2!$B$30:$B$36</c:f>
              <c:numCache>
                <c:formatCode>General</c:formatCode>
                <c:ptCount val="7"/>
                <c:pt idx="0">
                  <c:v>2538</c:v>
                </c:pt>
                <c:pt idx="1">
                  <c:v>2112</c:v>
                </c:pt>
                <c:pt idx="2">
                  <c:v>1854</c:v>
                </c:pt>
                <c:pt idx="3">
                  <c:v>1058</c:v>
                </c:pt>
                <c:pt idx="4">
                  <c:v>980</c:v>
                </c:pt>
                <c:pt idx="5">
                  <c:v>979</c:v>
                </c:pt>
                <c:pt idx="6">
                  <c:v>479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Sheet2!$C$30:$C$36</c15:f>
                <c15:dlblRangeCache>
                  <c:ptCount val="7"/>
                  <c:pt idx="0">
                    <c:v>25%</c:v>
                  </c:pt>
                  <c:pt idx="1">
                    <c:v>21%</c:v>
                  </c:pt>
                  <c:pt idx="2">
                    <c:v>19%</c:v>
                  </c:pt>
                  <c:pt idx="3">
                    <c:v>11%</c:v>
                  </c:pt>
                  <c:pt idx="4">
                    <c:v>10%</c:v>
                  </c:pt>
                  <c:pt idx="5">
                    <c:v>10%</c:v>
                  </c:pt>
                  <c:pt idx="6">
                    <c:v>5%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D658-4CE6-8CD2-A2FF080D308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7853200"/>
        <c:axId val="1217853680"/>
      </c:barChart>
      <c:valAx>
        <c:axId val="12178536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217853200"/>
        <c:crosses val="autoZero"/>
        <c:crossBetween val="between"/>
      </c:valAx>
      <c:catAx>
        <c:axId val="1217853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853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Response 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lang="en-US" sz="1050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964089D-54A5-41FC-9637-32E726111C86}" type="CELLRANGE">
                      <a:rPr lang="en-US"/>
                      <a:pPr algn="ctr">
                        <a:defRPr lang="en-US" sz="1050" b="1"/>
                      </a:pPr>
                      <a:t>[CELLRANGE]</a:t>
                    </a:fld>
                    <a:r>
                      <a:rPr lang="en-US" baseline="0"/>
                      <a:t>, </a:t>
                    </a:r>
                    <a:fld id="{5889EB84-C859-451E-BCB8-0E92A9E58A00}" type="VALUE">
                      <a:rPr lang="en-US" baseline="0"/>
                      <a:pPr algn="ctr">
                        <a:defRPr lang="en-US" sz="1050" b="1"/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050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FBA-42E4-B932-10420C683DE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lang="en-US" sz="1050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DCE8640-8990-4399-9276-E370B80042C8}" type="CELLRANGE">
                      <a:rPr lang="en-US"/>
                      <a:pPr algn="ctr">
                        <a:defRPr lang="en-US" sz="1050" b="1"/>
                      </a:pPr>
                      <a:t>[CELLRANGE]</a:t>
                    </a:fld>
                    <a:r>
                      <a:rPr lang="en-US" baseline="0"/>
                      <a:t>, </a:t>
                    </a:r>
                    <a:fld id="{A150B375-6257-4B60-8FE0-D8F85982954D}" type="VALUE">
                      <a:rPr lang="en-US" baseline="0"/>
                      <a:pPr algn="ctr">
                        <a:defRPr lang="en-US" sz="1050" b="1"/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050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FBA-42E4-B932-10420C683DE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lang="en-US" sz="1050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11B965-06A5-487B-8542-5ECF2A9F140B}" type="CELLRANGE">
                      <a:rPr lang="en-US"/>
                      <a:pPr algn="ctr">
                        <a:defRPr lang="en-US" sz="1050" b="1"/>
                      </a:pPr>
                      <a:t>[CELLRANGE]</a:t>
                    </a:fld>
                    <a:r>
                      <a:rPr lang="en-US" baseline="0"/>
                      <a:t>, </a:t>
                    </a:r>
                    <a:fld id="{BAD518BF-8684-4C57-A5EF-741D55A11C87}" type="VALUE">
                      <a:rPr lang="en-US" baseline="0"/>
                      <a:pPr algn="ctr">
                        <a:defRPr lang="en-US" sz="1050" b="1"/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050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FBA-42E4-B932-10420C683DE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lang="en-US" sz="1050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6D6070-D557-4DC2-AE19-1810A0D9945B}" type="CELLRANGE">
                      <a:rPr lang="en-US"/>
                      <a:pPr algn="ctr">
                        <a:defRPr lang="en-US" sz="1050" b="1"/>
                      </a:pPr>
                      <a:t>[CELLRANGE]</a:t>
                    </a:fld>
                    <a:r>
                      <a:rPr lang="en-US" baseline="0"/>
                      <a:t>, </a:t>
                    </a:r>
                    <a:fld id="{454D0700-9284-4224-B2F2-67FDA10758A0}" type="VALUE">
                      <a:rPr lang="en-US" baseline="0"/>
                      <a:pPr algn="ctr">
                        <a:defRPr lang="en-US" sz="1050" b="1"/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050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FBA-42E4-B932-10420C683DE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lang="en-US" sz="1050" b="1" i="0" u="none" strike="noStrike" kern="1200" baseline="0">
                        <a:solidFill>
                          <a:schemeClr val="dk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F4E157C-A8C8-4263-AD88-A515B4A3B4E6}" type="CELLRANGE">
                      <a:rPr lang="en-US"/>
                      <a:pPr algn="ctr">
                        <a:defRPr lang="en-US" sz="1050" b="1"/>
                      </a:pPr>
                      <a:t>[CELLRANGE]</a:t>
                    </a:fld>
                    <a:r>
                      <a:rPr lang="en-US" baseline="0"/>
                      <a:t>, </a:t>
                    </a:r>
                    <a:fld id="{0AF587F4-F59D-4372-BD8E-26CBFA530634}" type="VALUE">
                      <a:rPr lang="en-US" baseline="0"/>
                      <a:pPr algn="ctr">
                        <a:defRPr lang="en-US" sz="1050" b="1"/>
                      </a:pPr>
                      <a:t>[VALUE]</a:t>
                    </a:fld>
                    <a:endParaRPr lang="en-US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050" b="1" i="0" u="none" strike="noStrike" kern="1200" baseline="0">
                      <a:solidFill>
                        <a:schemeClr val="dk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FBA-42E4-B932-10420C683D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Brand reputation</c:v>
                </c:pt>
                <c:pt idx="1">
                  <c:v>Taste/flavor preference</c:v>
                </c:pt>
                <c:pt idx="2">
                  <c:v>Availability</c:v>
                </c:pt>
                <c:pt idx="3">
                  <c:v>Effectiveness</c:v>
                </c:pt>
                <c:pt idx="4">
                  <c:v>Other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2652</c:v>
                </c:pt>
                <c:pt idx="1">
                  <c:v>2011</c:v>
                </c:pt>
                <c:pt idx="2">
                  <c:v>1910</c:v>
                </c:pt>
                <c:pt idx="3">
                  <c:v>1748</c:v>
                </c:pt>
                <c:pt idx="4">
                  <c:v>1679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Sheet3!$C$2:$C$6</c15:f>
                <c15:dlblRangeCache>
                  <c:ptCount val="5"/>
                  <c:pt idx="0">
                    <c:v>27%</c:v>
                  </c:pt>
                  <c:pt idx="1">
                    <c:v>20%</c:v>
                  </c:pt>
                  <c:pt idx="2">
                    <c:v>19%</c:v>
                  </c:pt>
                  <c:pt idx="3">
                    <c:v>17%</c:v>
                  </c:pt>
                  <c:pt idx="4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2FBA-42E4-B932-10420C683D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59490512"/>
        <c:axId val="259491472"/>
      </c:barChart>
      <c:catAx>
        <c:axId val="25949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491472"/>
        <c:crosses val="autoZero"/>
        <c:auto val="1"/>
        <c:lblAlgn val="ctr"/>
        <c:lblOffset val="100"/>
        <c:noMultiLvlLbl val="0"/>
      </c:catAx>
      <c:valAx>
        <c:axId val="2594914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94905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'Q1.c'!$B$1</c:f>
              <c:strCache>
                <c:ptCount val="1"/>
                <c:pt idx="0">
                  <c:v>Response Count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7D5D-4956-A126-F91D360F5A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EC9AF3C-D803-417C-8870-E89E5746DC5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68E7656-8D97-4F0D-8F00-30766095133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D5D-4956-A126-F91D360F5A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C9C903C-61A6-42AC-8221-AFAA5643E35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1DB214D-B8E6-4DE3-9B65-F680C919D44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006-45A4-B277-B3A1896ADBD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975C6FE-6833-4376-B8A4-9E106A22953F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2DB0201-C76A-4E35-A813-5EB4286AE37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006-45A4-B277-B3A1896ADBD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45F68F-05C0-4D4D-A91A-33034167E2F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88B495F-CB4B-4007-B98A-C9B088F3776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006-45A4-B277-B3A1896ADBD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DE05C7A-0130-4750-B000-11DAADD45A7A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AC0F14E-C8CB-4A99-A211-2B31A0173C8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006-45A4-B277-B3A1896AD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'Q1.c'!$A$2:$A$6</c:f>
              <c:strCache>
                <c:ptCount val="5"/>
                <c:pt idx="0">
                  <c:v>Online ads</c:v>
                </c:pt>
                <c:pt idx="1">
                  <c:v>TV commercials</c:v>
                </c:pt>
                <c:pt idx="2">
                  <c:v>Other</c:v>
                </c:pt>
                <c:pt idx="3">
                  <c:v>Outdoor billboards</c:v>
                </c:pt>
                <c:pt idx="4">
                  <c:v>Print media</c:v>
                </c:pt>
              </c:strCache>
            </c:strRef>
          </c:cat>
          <c:val>
            <c:numRef>
              <c:f>'Q1.c'!$B$2:$B$6</c:f>
              <c:numCache>
                <c:formatCode>General</c:formatCode>
                <c:ptCount val="5"/>
                <c:pt idx="0">
                  <c:v>4020</c:v>
                </c:pt>
                <c:pt idx="1">
                  <c:v>2688</c:v>
                </c:pt>
                <c:pt idx="2">
                  <c:v>1226</c:v>
                </c:pt>
                <c:pt idx="3">
                  <c:v>1225</c:v>
                </c:pt>
                <c:pt idx="4">
                  <c:v>841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'Q1.c'!$C$2:$C$6</c15:f>
                <c15:dlblRangeCache>
                  <c:ptCount val="5"/>
                  <c:pt idx="0">
                    <c:v>40%</c:v>
                  </c:pt>
                  <c:pt idx="1">
                    <c:v>27%</c:v>
                  </c:pt>
                  <c:pt idx="2">
                    <c:v>12%</c:v>
                  </c:pt>
                  <c:pt idx="3">
                    <c:v>12%</c:v>
                  </c:pt>
                  <c:pt idx="4">
                    <c:v>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7D5D-4956-A126-F91D360F5AC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7853200"/>
        <c:axId val="1217853680"/>
      </c:barChart>
      <c:valAx>
        <c:axId val="121785368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217853200"/>
        <c:crosses val="autoZero"/>
        <c:crossBetween val="between"/>
      </c:valAx>
      <c:catAx>
        <c:axId val="12178532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853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 dirty="0">
                <a:solidFill>
                  <a:schemeClr val="tx1"/>
                </a:solidFill>
              </a:rPr>
              <a:t>Brand Perception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sng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Sheet1!$B$37</c:f>
              <c:strCache>
                <c:ptCount val="1"/>
                <c:pt idx="0">
                  <c:v>Response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2C-40C4-B93E-A184948630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2C-40C4-B93E-A184948630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2C-40C4-B93E-A184948630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Sheet1!$A$38:$A$40</c:f>
              <c:strCache>
                <c:ptCount val="3"/>
                <c:pt idx="0">
                  <c:v>Neutral</c:v>
                </c:pt>
                <c:pt idx="1">
                  <c:v>Positive</c:v>
                </c:pt>
                <c:pt idx="2">
                  <c:v>Negative</c:v>
                </c:pt>
              </c:strCache>
            </c:strRef>
          </c:cat>
          <c:val>
            <c:numRef>
              <c:f>Sheet1!$B$38:$B$40</c:f>
              <c:numCache>
                <c:formatCode>General</c:formatCode>
                <c:ptCount val="3"/>
                <c:pt idx="0">
                  <c:v>5974</c:v>
                </c:pt>
                <c:pt idx="1">
                  <c:v>2257</c:v>
                </c:pt>
                <c:pt idx="2">
                  <c:v>1769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2C-40C4-B93E-A184948630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Sheet3!$B$24</c:f>
              <c:strCache>
                <c:ptCount val="1"/>
                <c:pt idx="0">
                  <c:v>Response 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DEC52A8-CC6D-4E90-87EE-9FE6B43549B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D9AA234-8345-4B55-B146-9CEC1B2C4415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36-4C8A-9249-FBA11A2AC7F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10AB53-FD1B-408D-B668-6EF4BDA2E80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4209ABE-4151-4893-B56E-17BE22E2F5C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B336-4C8A-9249-FBA11A2AC7F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9967D0-F580-4155-ABDF-C04C516251DC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758FE21-6C18-4639-8BB3-133D4CED54C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36-4C8A-9249-FBA11A2AC7F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1CF3AB3-2482-47C9-AFCC-9582AD61FD59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90319C0-7506-4A0E-A8A2-C1901BC56B2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336-4C8A-9249-FBA11A2AC7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Sheet3!$A$25:$A$28</c:f>
              <c:strCache>
                <c:ptCount val="4"/>
                <c:pt idx="0">
                  <c:v>50-99</c:v>
                </c:pt>
                <c:pt idx="1">
                  <c:v>100-150</c:v>
                </c:pt>
                <c:pt idx="2">
                  <c:v>Above 150</c:v>
                </c:pt>
                <c:pt idx="3">
                  <c:v>Below 50</c:v>
                </c:pt>
              </c:strCache>
            </c:strRef>
          </c:cat>
          <c:val>
            <c:numRef>
              <c:f>Sheet3!$B$25:$B$28</c:f>
              <c:numCache>
                <c:formatCode>General</c:formatCode>
                <c:ptCount val="4"/>
                <c:pt idx="0">
                  <c:v>4288</c:v>
                </c:pt>
                <c:pt idx="1">
                  <c:v>3142</c:v>
                </c:pt>
                <c:pt idx="2">
                  <c:v>1561</c:v>
                </c:pt>
                <c:pt idx="3">
                  <c:v>1009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Sheet3!$C$25:$C$28</c15:f>
                <c15:dlblRangeCache>
                  <c:ptCount val="4"/>
                  <c:pt idx="0">
                    <c:v>43%</c:v>
                  </c:pt>
                  <c:pt idx="1">
                    <c:v>31%</c:v>
                  </c:pt>
                  <c:pt idx="2">
                    <c:v>16%</c:v>
                  </c:pt>
                  <c:pt idx="3">
                    <c:v>10%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336-4C8A-9249-FBA11A2AC7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59490512"/>
        <c:axId val="259491472"/>
      </c:barChart>
      <c:catAx>
        <c:axId val="259490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491472"/>
        <c:crosses val="autoZero"/>
        <c:auto val="1"/>
        <c:lblAlgn val="ctr"/>
        <c:lblOffset val="100"/>
        <c:noMultiLvlLbl val="0"/>
      </c:catAx>
      <c:valAx>
        <c:axId val="2594914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594905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Sheet5!$A$2:$B$10</cx:f>
        <cx:lvl ptCount="9">
          <cx:pt idx="0">Hyderabad</cx:pt>
          <cx:pt idx="1">Bangalore</cx:pt>
          <cx:pt idx="2">Mumbai</cx:pt>
          <cx:pt idx="3">Chennai</cx:pt>
          <cx:pt idx="4">Delhi</cx:pt>
          <cx:pt idx="5">Ahmedabad</cx:pt>
          <cx:pt idx="6">Pune</cx:pt>
          <cx:pt idx="7">Lucknow</cx:pt>
          <cx:pt idx="8">Jaipur</cx:pt>
        </cx:lvl>
        <cx:lvl ptCount="9">
          <cx:pt idx="0">Tier 1</cx:pt>
          <cx:pt idx="1">Tier 1</cx:pt>
          <cx:pt idx="2">Tier 1</cx:pt>
          <cx:pt idx="3">Tier 1</cx:pt>
          <cx:pt idx="4">Tier 1</cx:pt>
          <cx:pt idx="5">Tier 2</cx:pt>
          <cx:pt idx="6">Tier 2</cx:pt>
          <cx:pt idx="7">Tier 2</cx:pt>
          <cx:pt idx="8">Tier 2</cx:pt>
        </cx:lvl>
      </cx:strDim>
      <cx:numDim type="size">
        <cx:f>Sheet5!$C$2:$C$10</cx:f>
        <cx:lvl ptCount="9" formatCode="General">
          <cx:pt idx="0">1833</cx:pt>
          <cx:pt idx="1">2828</cx:pt>
          <cx:pt idx="2">1510</cx:pt>
          <cx:pt idx="3">937</cx:pt>
          <cx:pt idx="4">429</cx:pt>
          <cx:pt idx="5">456</cx:pt>
          <cx:pt idx="6">906</cx:pt>
          <cx:pt idx="7">175</cx:pt>
          <cx:pt idx="8">360</cx:pt>
        </cx:lvl>
      </cx:numDim>
    </cx:data>
  </cx:chartData>
  <cx:chart>
    <cx:plotArea>
      <cx:plotAreaRegion>
        <cx:series layoutId="sunburst" uniqueId="{7D7440C5-A1C7-45B6-967C-E4C68DBD1ACE}">
          <cx:tx>
            <cx:txData>
              <cx:f>Sheet5!$C$1</cx:f>
              <cx:v>Response Count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Sheet1!$A$11:$A$13</cx:f>
        <cx:lvl ptCount="3">
          <cx:pt idx="0">Male</cx:pt>
          <cx:pt idx="1">Female</cx:pt>
          <cx:pt idx="2">Non-binary</cx:pt>
        </cx:lvl>
      </cx:strDim>
      <cx:numDim type="size">
        <cx:f>Sheet1!$B$11:$B$13</cx:f>
        <cx:lvl ptCount="3" formatCode="General">
          <cx:pt idx="0">6038</cx:pt>
          <cx:pt idx="1">3455</cx:pt>
          <cx:pt idx="2">507</cx:pt>
        </cx:lvl>
      </cx:numDim>
    </cx:data>
  </cx:chartData>
  <cx:chart>
    <cx:plotArea>
      <cx:plotAreaRegion>
        <cx:series layoutId="treemap" uniqueId="{E7163FA2-09B7-48BF-A6F1-4FB57CB9A483}">
          <cx:tx>
            <cx:txData>
              <cx:f>Sheet1!$B$10</cx:f>
              <cx:v>Response Count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en-US" sz="1197" b="1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'Q1.c'!$A$26:$A$35</cx:f>
        <cx:lvl ptCount="10">
          <cx:pt idx="0">Bangalore</cx:pt>
          <cx:pt idx="1">Hyderabad</cx:pt>
          <cx:pt idx="2">Mumbai</cx:pt>
          <cx:pt idx="3">Chennai</cx:pt>
          <cx:pt idx="4">Pune</cx:pt>
          <cx:pt idx="5">Kolkata</cx:pt>
          <cx:pt idx="6">Ahmedabad</cx:pt>
          <cx:pt idx="7">Jaipur</cx:pt>
          <cx:pt idx="8">Delhi</cx:pt>
          <cx:pt idx="9">Lucknow</cx:pt>
        </cx:lvl>
      </cx:strDim>
      <cx:numDim type="val">
        <cx:f>'Q1.c'!$C$26:$C$35</cx:f>
        <cx:lvl ptCount="10" formatCode="0%">
          <cx:pt idx="0">0.30073833963623264</cx:pt>
          <cx:pt idx="1">0.19899153610660905</cx:pt>
          <cx:pt idx="2">0.11003061408247794</cx:pt>
          <cx:pt idx="3">0.10174680352962363</cx:pt>
          <cx:pt idx="4">0.095263821357824602</cx:pt>
          <cx:pt idx="5">0.064109490365568164</cx:pt>
          <cx:pt idx="6">0.044840626688276604</cx:pt>
          <cx:pt idx="7">0.038897893030794169</cx:pt>
          <cx:pt idx="8">0.029173419773095625</cx:pt>
          <cx:pt idx="9">0.016207455429497569</cx:pt>
        </cx:lvl>
      </cx:numDim>
    </cx:data>
  </cx:chartData>
  <cx:chart>
    <cx:plotArea>
      <cx:plotAreaRegion>
        <cx:series layoutId="funnel" uniqueId="{7DC6EA92-71C8-484B-B47E-6A52304D9FEA}">
          <cx:tx>
            <cx:txData>
              <cx:f>'Q1.c'!$C$25</cx:f>
              <cx:v>%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DB85B-43DC-44E6-9583-E9DF2D4C18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8AC7D4-4961-4107-9553-EC90511C2023}">
      <dgm:prSet phldrT="[Text]"/>
      <dgm:spPr/>
      <dgm:t>
        <a:bodyPr/>
        <a:lstStyle/>
        <a:p>
          <a:r>
            <a:rPr lang="en-US" dirty="0"/>
            <a:t>About </a:t>
          </a:r>
          <a:r>
            <a:rPr lang="en-US" dirty="0" err="1"/>
            <a:t>CodeX</a:t>
          </a:r>
          <a:endParaRPr lang="en-IN" dirty="0"/>
        </a:p>
      </dgm:t>
    </dgm:pt>
    <dgm:pt modelId="{A4CB931E-4E8A-476D-B2F4-EB8B55B9EAAE}" type="parTrans" cxnId="{579EACA8-6362-4D8E-90E7-78A23266F636}">
      <dgm:prSet/>
      <dgm:spPr/>
      <dgm:t>
        <a:bodyPr/>
        <a:lstStyle/>
        <a:p>
          <a:endParaRPr lang="en-IN"/>
        </a:p>
      </dgm:t>
    </dgm:pt>
    <dgm:pt modelId="{A05E0692-0F16-4BD5-9DF2-391C410AA2EB}" type="sibTrans" cxnId="{579EACA8-6362-4D8E-90E7-78A23266F636}">
      <dgm:prSet/>
      <dgm:spPr/>
      <dgm:t>
        <a:bodyPr/>
        <a:lstStyle/>
        <a:p>
          <a:endParaRPr lang="en-IN"/>
        </a:p>
      </dgm:t>
    </dgm:pt>
    <dgm:pt modelId="{FADE9250-0A90-4946-8D71-504A6475F4FA}">
      <dgm:prSet phldrT="[Text]"/>
      <dgm:spPr/>
      <dgm:t>
        <a:bodyPr/>
        <a:lstStyle/>
        <a:p>
          <a:r>
            <a:rPr lang="en-US" dirty="0"/>
            <a:t>Objective</a:t>
          </a:r>
          <a:endParaRPr lang="en-IN" dirty="0"/>
        </a:p>
      </dgm:t>
    </dgm:pt>
    <dgm:pt modelId="{15451456-DC8B-4359-A565-1469CE6D4665}" type="parTrans" cxnId="{34FA3637-9F80-4BDD-9FD2-390C14A64E97}">
      <dgm:prSet/>
      <dgm:spPr/>
      <dgm:t>
        <a:bodyPr/>
        <a:lstStyle/>
        <a:p>
          <a:endParaRPr lang="en-IN"/>
        </a:p>
      </dgm:t>
    </dgm:pt>
    <dgm:pt modelId="{193EF18E-A049-40D0-85F4-6A58ED508417}" type="sibTrans" cxnId="{34FA3637-9F80-4BDD-9FD2-390C14A64E97}">
      <dgm:prSet/>
      <dgm:spPr/>
      <dgm:t>
        <a:bodyPr/>
        <a:lstStyle/>
        <a:p>
          <a:endParaRPr lang="en-IN"/>
        </a:p>
      </dgm:t>
    </dgm:pt>
    <dgm:pt modelId="{78D29FE7-1A4A-46DE-883D-5A3507CEC7AE}">
      <dgm:prSet phldrT="[Text]"/>
      <dgm:spPr/>
      <dgm:t>
        <a:bodyPr/>
        <a:lstStyle/>
        <a:p>
          <a:r>
            <a:rPr lang="en-US" dirty="0"/>
            <a:t>German company operating in Food &amp; Beverage Industry.</a:t>
          </a:r>
          <a:endParaRPr lang="en-IN" dirty="0"/>
        </a:p>
      </dgm:t>
    </dgm:pt>
    <dgm:pt modelId="{52FA8544-866E-41D6-89AE-88B758ACC91B}" type="parTrans" cxnId="{91012D52-2B14-405D-96DD-392F92315BB0}">
      <dgm:prSet/>
      <dgm:spPr/>
      <dgm:t>
        <a:bodyPr/>
        <a:lstStyle/>
        <a:p>
          <a:endParaRPr lang="en-IN"/>
        </a:p>
      </dgm:t>
    </dgm:pt>
    <dgm:pt modelId="{A84EDB24-88CF-4E1F-B505-7FA6643E978C}" type="sibTrans" cxnId="{91012D52-2B14-405D-96DD-392F92315BB0}">
      <dgm:prSet/>
      <dgm:spPr/>
      <dgm:t>
        <a:bodyPr/>
        <a:lstStyle/>
        <a:p>
          <a:endParaRPr lang="en-IN"/>
        </a:p>
      </dgm:t>
    </dgm:pt>
    <dgm:pt modelId="{6D179219-6FD1-4D20-A6C6-4A2F1FE5DA9F}">
      <dgm:prSet phldrT="[Text]"/>
      <dgm:spPr/>
      <dgm:t>
        <a:bodyPr/>
        <a:lstStyle/>
        <a:p>
          <a:r>
            <a:rPr lang="en-US" dirty="0"/>
            <a:t>Recently launched their energy drink product in 10 cities of India.</a:t>
          </a:r>
          <a:endParaRPr lang="en-IN" dirty="0"/>
        </a:p>
      </dgm:t>
    </dgm:pt>
    <dgm:pt modelId="{3A4AE49C-2D59-47AD-9905-61100E21942F}" type="parTrans" cxnId="{12C19FAB-6F21-4567-9DD8-3D83D6E8752F}">
      <dgm:prSet/>
      <dgm:spPr/>
      <dgm:t>
        <a:bodyPr/>
        <a:lstStyle/>
        <a:p>
          <a:endParaRPr lang="en-IN"/>
        </a:p>
      </dgm:t>
    </dgm:pt>
    <dgm:pt modelId="{3DBBC322-E80D-4505-B962-DE5132F203A0}" type="sibTrans" cxnId="{12C19FAB-6F21-4567-9DD8-3D83D6E8752F}">
      <dgm:prSet/>
      <dgm:spPr/>
      <dgm:t>
        <a:bodyPr/>
        <a:lstStyle/>
        <a:p>
          <a:endParaRPr lang="en-IN"/>
        </a:p>
      </dgm:t>
    </dgm:pt>
    <dgm:pt modelId="{FBB69EA4-1A5F-4594-ACD0-30D4728CFCA9}">
      <dgm:prSet phldrT="[Text]"/>
      <dgm:spPr/>
      <dgm:t>
        <a:bodyPr/>
        <a:lstStyle/>
        <a:p>
          <a:r>
            <a:rPr lang="en-US" dirty="0" err="1"/>
            <a:t>CodeX</a:t>
          </a:r>
          <a:r>
            <a:rPr lang="en-US" dirty="0"/>
            <a:t> is at 5</a:t>
          </a:r>
          <a:r>
            <a:rPr lang="en-US" baseline="30000" dirty="0"/>
            <a:t>th</a:t>
          </a:r>
          <a:r>
            <a:rPr lang="en-US" dirty="0"/>
            <a:t> position in terms of market capitalization.</a:t>
          </a:r>
          <a:endParaRPr lang="en-IN" dirty="0"/>
        </a:p>
      </dgm:t>
    </dgm:pt>
    <dgm:pt modelId="{7C7B70AE-6304-4FE3-99A9-A99CA00D45EF}" type="parTrans" cxnId="{748C4E4E-530E-4218-A39E-8C1E50E8DD0E}">
      <dgm:prSet/>
      <dgm:spPr/>
      <dgm:t>
        <a:bodyPr/>
        <a:lstStyle/>
        <a:p>
          <a:endParaRPr lang="en-IN"/>
        </a:p>
      </dgm:t>
    </dgm:pt>
    <dgm:pt modelId="{AE9325D4-E6D5-449D-8F72-1F58D79C76DC}" type="sibTrans" cxnId="{748C4E4E-530E-4218-A39E-8C1E50E8DD0E}">
      <dgm:prSet/>
      <dgm:spPr/>
      <dgm:t>
        <a:bodyPr/>
        <a:lstStyle/>
        <a:p>
          <a:endParaRPr lang="en-IN"/>
        </a:p>
      </dgm:t>
    </dgm:pt>
    <dgm:pt modelId="{5981945F-B956-4998-BDC4-56984FF48662}">
      <dgm:prSet phldrT="[Text]"/>
      <dgm:spPr/>
      <dgm:t>
        <a:bodyPr/>
        <a:lstStyle/>
        <a:p>
          <a:r>
            <a:rPr lang="en-US" dirty="0"/>
            <a:t>The company wishes to increase brand awareness, market share and product development.</a:t>
          </a:r>
          <a:endParaRPr lang="en-IN" dirty="0"/>
        </a:p>
      </dgm:t>
    </dgm:pt>
    <dgm:pt modelId="{5A741293-108E-4801-83FF-5B8C1F3B3A66}" type="parTrans" cxnId="{D06A0860-0414-4EC1-95FB-5E6B0486F4B0}">
      <dgm:prSet/>
      <dgm:spPr/>
      <dgm:t>
        <a:bodyPr/>
        <a:lstStyle/>
        <a:p>
          <a:endParaRPr lang="en-IN"/>
        </a:p>
      </dgm:t>
    </dgm:pt>
    <dgm:pt modelId="{43481B75-23D5-439A-B66A-A7847F18EB71}" type="sibTrans" cxnId="{D06A0860-0414-4EC1-95FB-5E6B0486F4B0}">
      <dgm:prSet/>
      <dgm:spPr/>
      <dgm:t>
        <a:bodyPr/>
        <a:lstStyle/>
        <a:p>
          <a:endParaRPr lang="en-IN"/>
        </a:p>
      </dgm:t>
    </dgm:pt>
    <dgm:pt modelId="{D69D905F-F358-444B-8963-78CED0B44959}">
      <dgm:prSet phldrT="[Text]"/>
      <dgm:spPr/>
      <dgm:t>
        <a:bodyPr/>
        <a:lstStyle/>
        <a:p>
          <a:r>
            <a:rPr lang="en-US" dirty="0"/>
            <a:t>They conducted a survey in those 10 cities and received responses from 10k respondents.</a:t>
          </a:r>
          <a:endParaRPr lang="en-IN" dirty="0"/>
        </a:p>
      </dgm:t>
    </dgm:pt>
    <dgm:pt modelId="{1D9DACFD-7E51-4A1E-AC66-C7F9C63F2525}" type="parTrans" cxnId="{D94ECB5D-42F6-419F-91BC-E3114D2C9480}">
      <dgm:prSet/>
      <dgm:spPr/>
      <dgm:t>
        <a:bodyPr/>
        <a:lstStyle/>
        <a:p>
          <a:endParaRPr lang="en-IN"/>
        </a:p>
      </dgm:t>
    </dgm:pt>
    <dgm:pt modelId="{7DEA0DDD-857E-42FD-AF5F-DB42B5F8C92F}" type="sibTrans" cxnId="{D94ECB5D-42F6-419F-91BC-E3114D2C9480}">
      <dgm:prSet/>
      <dgm:spPr/>
      <dgm:t>
        <a:bodyPr/>
        <a:lstStyle/>
        <a:p>
          <a:endParaRPr lang="en-IN"/>
        </a:p>
      </dgm:t>
    </dgm:pt>
    <dgm:pt modelId="{BFB2B8C8-DFF2-4392-8E39-F4486D92455C}" type="pres">
      <dgm:prSet presAssocID="{F04DB85B-43DC-44E6-9583-E9DF2D4C1831}" presName="linear" presStyleCnt="0">
        <dgm:presLayoutVars>
          <dgm:dir/>
          <dgm:animLvl val="lvl"/>
          <dgm:resizeHandles val="exact"/>
        </dgm:presLayoutVars>
      </dgm:prSet>
      <dgm:spPr/>
    </dgm:pt>
    <dgm:pt modelId="{E77D8259-16C6-42FF-9905-783F8FB49326}" type="pres">
      <dgm:prSet presAssocID="{268AC7D4-4961-4107-9553-EC90511C2023}" presName="parentLin" presStyleCnt="0"/>
      <dgm:spPr/>
    </dgm:pt>
    <dgm:pt modelId="{6553E703-2C03-4352-A6DC-53F01616871F}" type="pres">
      <dgm:prSet presAssocID="{268AC7D4-4961-4107-9553-EC90511C2023}" presName="parentLeftMargin" presStyleLbl="node1" presStyleIdx="0" presStyleCnt="2"/>
      <dgm:spPr/>
    </dgm:pt>
    <dgm:pt modelId="{71FE53B9-9EC9-46A6-84B2-C3558E6F77EB}" type="pres">
      <dgm:prSet presAssocID="{268AC7D4-4961-4107-9553-EC90511C20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0CD17A-DFA9-422B-82E0-E959FF1FBC15}" type="pres">
      <dgm:prSet presAssocID="{268AC7D4-4961-4107-9553-EC90511C2023}" presName="negativeSpace" presStyleCnt="0"/>
      <dgm:spPr/>
    </dgm:pt>
    <dgm:pt modelId="{0D72994B-6393-4677-9344-445D9ADC028E}" type="pres">
      <dgm:prSet presAssocID="{268AC7D4-4961-4107-9553-EC90511C2023}" presName="childText" presStyleLbl="conFgAcc1" presStyleIdx="0" presStyleCnt="2">
        <dgm:presLayoutVars>
          <dgm:bulletEnabled val="1"/>
        </dgm:presLayoutVars>
      </dgm:prSet>
      <dgm:spPr/>
    </dgm:pt>
    <dgm:pt modelId="{67272412-17BE-4F2B-B89F-922B216F2AF0}" type="pres">
      <dgm:prSet presAssocID="{A05E0692-0F16-4BD5-9DF2-391C410AA2EB}" presName="spaceBetweenRectangles" presStyleCnt="0"/>
      <dgm:spPr/>
    </dgm:pt>
    <dgm:pt modelId="{10FE2295-5FEA-4D05-87C4-CD10FC8C9678}" type="pres">
      <dgm:prSet presAssocID="{FADE9250-0A90-4946-8D71-504A6475F4FA}" presName="parentLin" presStyleCnt="0"/>
      <dgm:spPr/>
    </dgm:pt>
    <dgm:pt modelId="{9A98133D-5564-423C-A57D-61C729962749}" type="pres">
      <dgm:prSet presAssocID="{FADE9250-0A90-4946-8D71-504A6475F4FA}" presName="parentLeftMargin" presStyleLbl="node1" presStyleIdx="0" presStyleCnt="2"/>
      <dgm:spPr/>
    </dgm:pt>
    <dgm:pt modelId="{8971E36E-FC88-4B76-AE4E-8A6A7226DD0F}" type="pres">
      <dgm:prSet presAssocID="{FADE9250-0A90-4946-8D71-504A6475F4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E4F320-1379-42F0-B45F-D94A67D399E4}" type="pres">
      <dgm:prSet presAssocID="{FADE9250-0A90-4946-8D71-504A6475F4FA}" presName="negativeSpace" presStyleCnt="0"/>
      <dgm:spPr/>
    </dgm:pt>
    <dgm:pt modelId="{945CA646-E339-4875-B707-1C688122D56A}" type="pres">
      <dgm:prSet presAssocID="{FADE9250-0A90-4946-8D71-504A6475F4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2BAC100-6C4E-4144-A2F6-B918B1ECB5E6}" type="presOf" srcId="{FBB69EA4-1A5F-4594-ACD0-30D4728CFCA9}" destId="{0D72994B-6393-4677-9344-445D9ADC028E}" srcOrd="0" destOrd="2" presId="urn:microsoft.com/office/officeart/2005/8/layout/list1"/>
    <dgm:cxn modelId="{E3070318-EED5-4051-86E6-2C7F1C546AC4}" type="presOf" srcId="{FADE9250-0A90-4946-8D71-504A6475F4FA}" destId="{8971E36E-FC88-4B76-AE4E-8A6A7226DD0F}" srcOrd="1" destOrd="0" presId="urn:microsoft.com/office/officeart/2005/8/layout/list1"/>
    <dgm:cxn modelId="{34FA3637-9F80-4BDD-9FD2-390C14A64E97}" srcId="{F04DB85B-43DC-44E6-9583-E9DF2D4C1831}" destId="{FADE9250-0A90-4946-8D71-504A6475F4FA}" srcOrd="1" destOrd="0" parTransId="{15451456-DC8B-4359-A565-1469CE6D4665}" sibTransId="{193EF18E-A049-40D0-85F4-6A58ED508417}"/>
    <dgm:cxn modelId="{D94ECB5D-42F6-419F-91BC-E3114D2C9480}" srcId="{FADE9250-0A90-4946-8D71-504A6475F4FA}" destId="{D69D905F-F358-444B-8963-78CED0B44959}" srcOrd="1" destOrd="0" parTransId="{1D9DACFD-7E51-4A1E-AC66-C7F9C63F2525}" sibTransId="{7DEA0DDD-857E-42FD-AF5F-DB42B5F8C92F}"/>
    <dgm:cxn modelId="{BADE375F-2706-4152-BB70-F58E74F1B24D}" type="presOf" srcId="{FADE9250-0A90-4946-8D71-504A6475F4FA}" destId="{9A98133D-5564-423C-A57D-61C729962749}" srcOrd="0" destOrd="0" presId="urn:microsoft.com/office/officeart/2005/8/layout/list1"/>
    <dgm:cxn modelId="{D06A0860-0414-4EC1-95FB-5E6B0486F4B0}" srcId="{FADE9250-0A90-4946-8D71-504A6475F4FA}" destId="{5981945F-B956-4998-BDC4-56984FF48662}" srcOrd="0" destOrd="0" parTransId="{5A741293-108E-4801-83FF-5B8C1F3B3A66}" sibTransId="{43481B75-23D5-439A-B66A-A7847F18EB71}"/>
    <dgm:cxn modelId="{04176C41-FBF2-4293-8C3E-D6010227D4B4}" type="presOf" srcId="{5981945F-B956-4998-BDC4-56984FF48662}" destId="{945CA646-E339-4875-B707-1C688122D56A}" srcOrd="0" destOrd="0" presId="urn:microsoft.com/office/officeart/2005/8/layout/list1"/>
    <dgm:cxn modelId="{748C4E4E-530E-4218-A39E-8C1E50E8DD0E}" srcId="{268AC7D4-4961-4107-9553-EC90511C2023}" destId="{FBB69EA4-1A5F-4594-ACD0-30D4728CFCA9}" srcOrd="2" destOrd="0" parTransId="{7C7B70AE-6304-4FE3-99A9-A99CA00D45EF}" sibTransId="{AE9325D4-E6D5-449D-8F72-1F58D79C76DC}"/>
    <dgm:cxn modelId="{17552571-AC3C-4B0B-927C-F8E7B430EA2C}" type="presOf" srcId="{268AC7D4-4961-4107-9553-EC90511C2023}" destId="{6553E703-2C03-4352-A6DC-53F01616871F}" srcOrd="0" destOrd="0" presId="urn:microsoft.com/office/officeart/2005/8/layout/list1"/>
    <dgm:cxn modelId="{91012D52-2B14-405D-96DD-392F92315BB0}" srcId="{268AC7D4-4961-4107-9553-EC90511C2023}" destId="{78D29FE7-1A4A-46DE-883D-5A3507CEC7AE}" srcOrd="0" destOrd="0" parTransId="{52FA8544-866E-41D6-89AE-88B758ACC91B}" sibTransId="{A84EDB24-88CF-4E1F-B505-7FA6643E978C}"/>
    <dgm:cxn modelId="{82681389-10C9-45D5-B7B2-51D9AE6A229C}" type="presOf" srcId="{F04DB85B-43DC-44E6-9583-E9DF2D4C1831}" destId="{BFB2B8C8-DFF2-4392-8E39-F4486D92455C}" srcOrd="0" destOrd="0" presId="urn:microsoft.com/office/officeart/2005/8/layout/list1"/>
    <dgm:cxn modelId="{579EACA8-6362-4D8E-90E7-78A23266F636}" srcId="{F04DB85B-43DC-44E6-9583-E9DF2D4C1831}" destId="{268AC7D4-4961-4107-9553-EC90511C2023}" srcOrd="0" destOrd="0" parTransId="{A4CB931E-4E8A-476D-B2F4-EB8B55B9EAAE}" sibTransId="{A05E0692-0F16-4BD5-9DF2-391C410AA2EB}"/>
    <dgm:cxn modelId="{12C19FAB-6F21-4567-9DD8-3D83D6E8752F}" srcId="{268AC7D4-4961-4107-9553-EC90511C2023}" destId="{6D179219-6FD1-4D20-A6C6-4A2F1FE5DA9F}" srcOrd="1" destOrd="0" parTransId="{3A4AE49C-2D59-47AD-9905-61100E21942F}" sibTransId="{3DBBC322-E80D-4505-B962-DE5132F203A0}"/>
    <dgm:cxn modelId="{3156CAAC-B564-4F5C-BE62-A195BBD28FFC}" type="presOf" srcId="{78D29FE7-1A4A-46DE-883D-5A3507CEC7AE}" destId="{0D72994B-6393-4677-9344-445D9ADC028E}" srcOrd="0" destOrd="0" presId="urn:microsoft.com/office/officeart/2005/8/layout/list1"/>
    <dgm:cxn modelId="{D9C25DB9-5E07-4BBD-A645-F1BAD5699DC5}" type="presOf" srcId="{268AC7D4-4961-4107-9553-EC90511C2023}" destId="{71FE53B9-9EC9-46A6-84B2-C3558E6F77EB}" srcOrd="1" destOrd="0" presId="urn:microsoft.com/office/officeart/2005/8/layout/list1"/>
    <dgm:cxn modelId="{02C540CB-2999-48DA-B4DE-B2C1B77B9482}" type="presOf" srcId="{6D179219-6FD1-4D20-A6C6-4A2F1FE5DA9F}" destId="{0D72994B-6393-4677-9344-445D9ADC028E}" srcOrd="0" destOrd="1" presId="urn:microsoft.com/office/officeart/2005/8/layout/list1"/>
    <dgm:cxn modelId="{0D5292FE-72F4-4F7E-A5C1-FF0A1783BAB0}" type="presOf" srcId="{D69D905F-F358-444B-8963-78CED0B44959}" destId="{945CA646-E339-4875-B707-1C688122D56A}" srcOrd="0" destOrd="1" presId="urn:microsoft.com/office/officeart/2005/8/layout/list1"/>
    <dgm:cxn modelId="{1FA07B29-4B2F-4F39-A3B1-B75F691B430B}" type="presParOf" srcId="{BFB2B8C8-DFF2-4392-8E39-F4486D92455C}" destId="{E77D8259-16C6-42FF-9905-783F8FB49326}" srcOrd="0" destOrd="0" presId="urn:microsoft.com/office/officeart/2005/8/layout/list1"/>
    <dgm:cxn modelId="{F4268893-20E1-4EF3-984A-F10AAF576641}" type="presParOf" srcId="{E77D8259-16C6-42FF-9905-783F8FB49326}" destId="{6553E703-2C03-4352-A6DC-53F01616871F}" srcOrd="0" destOrd="0" presId="urn:microsoft.com/office/officeart/2005/8/layout/list1"/>
    <dgm:cxn modelId="{5F4A1F75-B5FA-449F-AF40-C2A2E9CACBAA}" type="presParOf" srcId="{E77D8259-16C6-42FF-9905-783F8FB49326}" destId="{71FE53B9-9EC9-46A6-84B2-C3558E6F77EB}" srcOrd="1" destOrd="0" presId="urn:microsoft.com/office/officeart/2005/8/layout/list1"/>
    <dgm:cxn modelId="{240435FA-CB3D-4EAE-9593-FA5A57BFACCC}" type="presParOf" srcId="{BFB2B8C8-DFF2-4392-8E39-F4486D92455C}" destId="{3A0CD17A-DFA9-422B-82E0-E959FF1FBC15}" srcOrd="1" destOrd="0" presId="urn:microsoft.com/office/officeart/2005/8/layout/list1"/>
    <dgm:cxn modelId="{2D2411E7-7C36-4541-9F52-71EE74816280}" type="presParOf" srcId="{BFB2B8C8-DFF2-4392-8E39-F4486D92455C}" destId="{0D72994B-6393-4677-9344-445D9ADC028E}" srcOrd="2" destOrd="0" presId="urn:microsoft.com/office/officeart/2005/8/layout/list1"/>
    <dgm:cxn modelId="{8C1D3ECF-2CB2-41D6-8382-129B6D15FC3E}" type="presParOf" srcId="{BFB2B8C8-DFF2-4392-8E39-F4486D92455C}" destId="{67272412-17BE-4F2B-B89F-922B216F2AF0}" srcOrd="3" destOrd="0" presId="urn:microsoft.com/office/officeart/2005/8/layout/list1"/>
    <dgm:cxn modelId="{8F75519B-A957-4066-ABB4-5BFB7B941CB3}" type="presParOf" srcId="{BFB2B8C8-DFF2-4392-8E39-F4486D92455C}" destId="{10FE2295-5FEA-4D05-87C4-CD10FC8C9678}" srcOrd="4" destOrd="0" presId="urn:microsoft.com/office/officeart/2005/8/layout/list1"/>
    <dgm:cxn modelId="{2F0634C8-A51B-4181-835D-DEF29A2F489F}" type="presParOf" srcId="{10FE2295-5FEA-4D05-87C4-CD10FC8C9678}" destId="{9A98133D-5564-423C-A57D-61C729962749}" srcOrd="0" destOrd="0" presId="urn:microsoft.com/office/officeart/2005/8/layout/list1"/>
    <dgm:cxn modelId="{7DD071C2-9B30-48FF-8808-3A0EB450052C}" type="presParOf" srcId="{10FE2295-5FEA-4D05-87C4-CD10FC8C9678}" destId="{8971E36E-FC88-4B76-AE4E-8A6A7226DD0F}" srcOrd="1" destOrd="0" presId="urn:microsoft.com/office/officeart/2005/8/layout/list1"/>
    <dgm:cxn modelId="{9D907E7D-BAC7-4E87-A597-1872499B9BC0}" type="presParOf" srcId="{BFB2B8C8-DFF2-4392-8E39-F4486D92455C}" destId="{35E4F320-1379-42F0-B45F-D94A67D399E4}" srcOrd="5" destOrd="0" presId="urn:microsoft.com/office/officeart/2005/8/layout/list1"/>
    <dgm:cxn modelId="{621018BB-C5ED-4C00-8EF7-D02C4C51CA56}" type="presParOf" srcId="{BFB2B8C8-DFF2-4392-8E39-F4486D92455C}" destId="{945CA646-E339-4875-B707-1C688122D5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DB85B-43DC-44E6-9583-E9DF2D4C18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8AC7D4-4961-4107-9553-EC90511C2023}">
      <dgm:prSet phldrT="[Text]"/>
      <dgm:spPr/>
      <dgm:t>
        <a:bodyPr/>
        <a:lstStyle/>
        <a:p>
          <a:r>
            <a:rPr lang="en-US" dirty="0"/>
            <a:t>What immediate improvements can we bring to the product?</a:t>
          </a:r>
          <a:endParaRPr lang="en-IN" dirty="0"/>
        </a:p>
      </dgm:t>
    </dgm:pt>
    <dgm:pt modelId="{A4CB931E-4E8A-476D-B2F4-EB8B55B9EAAE}" type="parTrans" cxnId="{579EACA8-6362-4D8E-90E7-78A23266F636}">
      <dgm:prSet/>
      <dgm:spPr/>
      <dgm:t>
        <a:bodyPr/>
        <a:lstStyle/>
        <a:p>
          <a:endParaRPr lang="en-IN"/>
        </a:p>
      </dgm:t>
    </dgm:pt>
    <dgm:pt modelId="{A05E0692-0F16-4BD5-9DF2-391C410AA2EB}" type="sibTrans" cxnId="{579EACA8-6362-4D8E-90E7-78A23266F636}">
      <dgm:prSet/>
      <dgm:spPr/>
      <dgm:t>
        <a:bodyPr/>
        <a:lstStyle/>
        <a:p>
          <a:endParaRPr lang="en-IN"/>
        </a:p>
      </dgm:t>
    </dgm:pt>
    <dgm:pt modelId="{FADE9250-0A90-4946-8D71-504A6475F4FA}">
      <dgm:prSet phldrT="[Text]"/>
      <dgm:spPr/>
      <dgm:t>
        <a:bodyPr/>
        <a:lstStyle/>
        <a:p>
          <a:r>
            <a:rPr lang="en-US" dirty="0"/>
            <a:t>What should be the ideal price of our product?</a:t>
          </a:r>
          <a:endParaRPr lang="en-IN" dirty="0"/>
        </a:p>
      </dgm:t>
    </dgm:pt>
    <dgm:pt modelId="{15451456-DC8B-4359-A565-1469CE6D4665}" type="parTrans" cxnId="{34FA3637-9F80-4BDD-9FD2-390C14A64E97}">
      <dgm:prSet/>
      <dgm:spPr/>
      <dgm:t>
        <a:bodyPr/>
        <a:lstStyle/>
        <a:p>
          <a:endParaRPr lang="en-IN"/>
        </a:p>
      </dgm:t>
    </dgm:pt>
    <dgm:pt modelId="{193EF18E-A049-40D0-85F4-6A58ED508417}" type="sibTrans" cxnId="{34FA3637-9F80-4BDD-9FD2-390C14A64E97}">
      <dgm:prSet/>
      <dgm:spPr/>
      <dgm:t>
        <a:bodyPr/>
        <a:lstStyle/>
        <a:p>
          <a:endParaRPr lang="en-IN"/>
        </a:p>
      </dgm:t>
    </dgm:pt>
    <dgm:pt modelId="{78D29FE7-1A4A-46DE-883D-5A3507CEC7AE}">
      <dgm:prSet phldrT="[Text]"/>
      <dgm:spPr/>
      <dgm:t>
        <a:bodyPr/>
        <a:lstStyle/>
        <a:p>
          <a:r>
            <a:rPr lang="en-US" dirty="0"/>
            <a:t>We should reduce sugar content.</a:t>
          </a:r>
          <a:endParaRPr lang="en-IN" dirty="0"/>
        </a:p>
      </dgm:t>
    </dgm:pt>
    <dgm:pt modelId="{52FA8544-866E-41D6-89AE-88B758ACC91B}" type="parTrans" cxnId="{91012D52-2B14-405D-96DD-392F92315BB0}">
      <dgm:prSet/>
      <dgm:spPr/>
      <dgm:t>
        <a:bodyPr/>
        <a:lstStyle/>
        <a:p>
          <a:endParaRPr lang="en-IN"/>
        </a:p>
      </dgm:t>
    </dgm:pt>
    <dgm:pt modelId="{A84EDB24-88CF-4E1F-B505-7FA6643E978C}" type="sibTrans" cxnId="{91012D52-2B14-405D-96DD-392F92315BB0}">
      <dgm:prSet/>
      <dgm:spPr/>
      <dgm:t>
        <a:bodyPr/>
        <a:lstStyle/>
        <a:p>
          <a:endParaRPr lang="en-IN"/>
        </a:p>
      </dgm:t>
    </dgm:pt>
    <dgm:pt modelId="{5981945F-B956-4998-BDC4-56984FF48662}">
      <dgm:prSet phldrT="[Text]"/>
      <dgm:spPr/>
      <dgm:t>
        <a:bodyPr/>
        <a:lstStyle/>
        <a:p>
          <a:r>
            <a:rPr lang="en-US" dirty="0"/>
            <a:t>Ideal price range will be between 51-150.</a:t>
          </a:r>
          <a:endParaRPr lang="en-IN" dirty="0"/>
        </a:p>
      </dgm:t>
    </dgm:pt>
    <dgm:pt modelId="{5A741293-108E-4801-83FF-5B8C1F3B3A66}" type="parTrans" cxnId="{D06A0860-0414-4EC1-95FB-5E6B0486F4B0}">
      <dgm:prSet/>
      <dgm:spPr/>
      <dgm:t>
        <a:bodyPr/>
        <a:lstStyle/>
        <a:p>
          <a:endParaRPr lang="en-IN"/>
        </a:p>
      </dgm:t>
    </dgm:pt>
    <dgm:pt modelId="{43481B75-23D5-439A-B66A-A7847F18EB71}" type="sibTrans" cxnId="{D06A0860-0414-4EC1-95FB-5E6B0486F4B0}">
      <dgm:prSet/>
      <dgm:spPr/>
      <dgm:t>
        <a:bodyPr/>
        <a:lstStyle/>
        <a:p>
          <a:endParaRPr lang="en-IN"/>
        </a:p>
      </dgm:t>
    </dgm:pt>
    <dgm:pt modelId="{118DCA4B-B482-41F8-A6F4-99C3161B82A5}">
      <dgm:prSet phldrT="[Text]"/>
      <dgm:spPr/>
      <dgm:t>
        <a:bodyPr/>
        <a:lstStyle/>
        <a:p>
          <a:r>
            <a:rPr lang="en-US" dirty="0"/>
            <a:t>What kind of marketing campaigns, offers, and discounts we can run?</a:t>
          </a:r>
          <a:endParaRPr lang="en-IN" dirty="0"/>
        </a:p>
      </dgm:t>
    </dgm:pt>
    <dgm:pt modelId="{56804469-87C5-4E08-AD3F-074F4C8CB1CB}" type="parTrans" cxnId="{D3EBC275-7407-483A-9251-16F0F9EE77AE}">
      <dgm:prSet/>
      <dgm:spPr/>
      <dgm:t>
        <a:bodyPr/>
        <a:lstStyle/>
        <a:p>
          <a:endParaRPr lang="en-IN"/>
        </a:p>
      </dgm:t>
    </dgm:pt>
    <dgm:pt modelId="{64E6B345-48FA-4DD6-9120-DD6F596ACF41}" type="sibTrans" cxnId="{D3EBC275-7407-483A-9251-16F0F9EE77AE}">
      <dgm:prSet/>
      <dgm:spPr/>
      <dgm:t>
        <a:bodyPr/>
        <a:lstStyle/>
        <a:p>
          <a:endParaRPr lang="en-IN"/>
        </a:p>
      </dgm:t>
    </dgm:pt>
    <dgm:pt modelId="{12766EC5-494B-48E5-A4A6-FB972F4AD769}">
      <dgm:prSet phldrT="[Text]"/>
      <dgm:spPr/>
      <dgm:t>
        <a:bodyPr/>
        <a:lstStyle/>
        <a:p>
          <a:r>
            <a:rPr lang="en-US" dirty="0"/>
            <a:t>Who should be our target audience, and why?</a:t>
          </a:r>
          <a:endParaRPr lang="en-IN" dirty="0"/>
        </a:p>
      </dgm:t>
    </dgm:pt>
    <dgm:pt modelId="{B0220C2B-232D-47D1-8A43-08391141B830}" type="parTrans" cxnId="{C401811D-FBA3-48FD-A50E-F36070BEBBBA}">
      <dgm:prSet/>
      <dgm:spPr/>
      <dgm:t>
        <a:bodyPr/>
        <a:lstStyle/>
        <a:p>
          <a:endParaRPr lang="en-IN"/>
        </a:p>
      </dgm:t>
    </dgm:pt>
    <dgm:pt modelId="{C1416173-071B-43A1-8A4A-A7088C58E35C}" type="sibTrans" cxnId="{C401811D-FBA3-48FD-A50E-F36070BEBBBA}">
      <dgm:prSet/>
      <dgm:spPr/>
      <dgm:t>
        <a:bodyPr/>
        <a:lstStyle/>
        <a:p>
          <a:endParaRPr lang="en-IN"/>
        </a:p>
      </dgm:t>
    </dgm:pt>
    <dgm:pt modelId="{38D3F9E2-DE19-4744-9937-6AEEF6BEE087}">
      <dgm:prSet phldrT="[Text]"/>
      <dgm:spPr/>
      <dgm:t>
        <a:bodyPr/>
        <a:lstStyle/>
        <a:p>
          <a:r>
            <a:rPr lang="en-US" dirty="0"/>
            <a:t>Add more natural and organic ingredients.</a:t>
          </a:r>
          <a:endParaRPr lang="en-IN" dirty="0"/>
        </a:p>
      </dgm:t>
    </dgm:pt>
    <dgm:pt modelId="{9FAAB39F-7DD4-4821-82A3-DA3BDBBC5843}" type="parTrans" cxnId="{AAA9E8DF-8E67-43AB-972D-BF70BB1C7155}">
      <dgm:prSet/>
      <dgm:spPr/>
      <dgm:t>
        <a:bodyPr/>
        <a:lstStyle/>
        <a:p>
          <a:endParaRPr lang="en-IN"/>
        </a:p>
      </dgm:t>
    </dgm:pt>
    <dgm:pt modelId="{CF221590-CCDD-423D-AF2F-3187E9BE5E72}" type="sibTrans" cxnId="{AAA9E8DF-8E67-43AB-972D-BF70BB1C7155}">
      <dgm:prSet/>
      <dgm:spPr/>
      <dgm:t>
        <a:bodyPr/>
        <a:lstStyle/>
        <a:p>
          <a:endParaRPr lang="en-IN"/>
        </a:p>
      </dgm:t>
    </dgm:pt>
    <dgm:pt modelId="{4E21CA1A-FA16-47FD-99A6-6AD4907F2034}">
      <dgm:prSet phldrT="[Text]"/>
      <dgm:spPr/>
      <dgm:t>
        <a:bodyPr/>
        <a:lstStyle/>
        <a:p>
          <a:r>
            <a:rPr lang="en-US" dirty="0"/>
            <a:t>Launch different flavors.</a:t>
          </a:r>
          <a:endParaRPr lang="en-IN" dirty="0"/>
        </a:p>
      </dgm:t>
    </dgm:pt>
    <dgm:pt modelId="{F6445BFF-F464-481F-88F2-EEE8C563B0CC}" type="parTrans" cxnId="{89AC3287-7849-4A81-BE54-55B5204D3D98}">
      <dgm:prSet/>
      <dgm:spPr/>
      <dgm:t>
        <a:bodyPr/>
        <a:lstStyle/>
        <a:p>
          <a:endParaRPr lang="en-IN"/>
        </a:p>
      </dgm:t>
    </dgm:pt>
    <dgm:pt modelId="{C593BD57-2DB2-430C-A63A-3B6E634C84D1}" type="sibTrans" cxnId="{89AC3287-7849-4A81-BE54-55B5204D3D98}">
      <dgm:prSet/>
      <dgm:spPr/>
      <dgm:t>
        <a:bodyPr/>
        <a:lstStyle/>
        <a:p>
          <a:endParaRPr lang="en-IN"/>
        </a:p>
      </dgm:t>
    </dgm:pt>
    <dgm:pt modelId="{20B459D2-2820-492B-8D56-7B9A54435044}">
      <dgm:prSet phldrT="[Text]"/>
      <dgm:spPr/>
      <dgm:t>
        <a:bodyPr/>
        <a:lstStyle/>
        <a:p>
          <a:r>
            <a:rPr lang="en-US" dirty="0"/>
            <a:t>Add Caffeine and Vitamins.</a:t>
          </a:r>
          <a:endParaRPr lang="en-IN" dirty="0"/>
        </a:p>
      </dgm:t>
    </dgm:pt>
    <dgm:pt modelId="{74715F4D-F86A-4E5C-92CB-CB395EECA677}" type="parTrans" cxnId="{9369850A-28C1-4345-9F75-961BC4662521}">
      <dgm:prSet/>
      <dgm:spPr/>
      <dgm:t>
        <a:bodyPr/>
        <a:lstStyle/>
        <a:p>
          <a:endParaRPr lang="en-IN"/>
        </a:p>
      </dgm:t>
    </dgm:pt>
    <dgm:pt modelId="{C8BDFA5E-4F41-4BFF-94E0-814D3CC6A7B0}" type="sibTrans" cxnId="{9369850A-28C1-4345-9F75-961BC4662521}">
      <dgm:prSet/>
      <dgm:spPr/>
      <dgm:t>
        <a:bodyPr/>
        <a:lstStyle/>
        <a:p>
          <a:endParaRPr lang="en-IN"/>
        </a:p>
      </dgm:t>
    </dgm:pt>
    <dgm:pt modelId="{1A2A8A29-0AF2-4B25-AA10-9473A932BDEC}">
      <dgm:prSet phldrT="[Text]"/>
      <dgm:spPr/>
      <dgm:t>
        <a:bodyPr/>
        <a:lstStyle/>
        <a:p>
          <a:r>
            <a:rPr lang="en-US" dirty="0"/>
            <a:t>We can run Online Ads promoting as healthy energy drink having less sugar, and natural, organic ingredients.</a:t>
          </a:r>
          <a:endParaRPr lang="en-IN" dirty="0"/>
        </a:p>
      </dgm:t>
    </dgm:pt>
    <dgm:pt modelId="{A05E0D31-401A-451A-967A-8479631FC711}" type="parTrans" cxnId="{9DA57AF7-AC21-498C-9E6F-404EAF65B15D}">
      <dgm:prSet/>
      <dgm:spPr/>
      <dgm:t>
        <a:bodyPr/>
        <a:lstStyle/>
        <a:p>
          <a:endParaRPr lang="en-IN"/>
        </a:p>
      </dgm:t>
    </dgm:pt>
    <dgm:pt modelId="{6368A1EA-C023-44CE-A03C-E68682909B9C}" type="sibTrans" cxnId="{9DA57AF7-AC21-498C-9E6F-404EAF65B15D}">
      <dgm:prSet/>
      <dgm:spPr/>
      <dgm:t>
        <a:bodyPr/>
        <a:lstStyle/>
        <a:p>
          <a:endParaRPr lang="en-IN"/>
        </a:p>
      </dgm:t>
    </dgm:pt>
    <dgm:pt modelId="{A704BC6C-1631-4F11-9573-064EBF06A472}">
      <dgm:prSet phldrT="[Text]"/>
      <dgm:spPr/>
      <dgm:t>
        <a:bodyPr/>
        <a:lstStyle/>
        <a:p>
          <a:r>
            <a:rPr lang="en-US" dirty="0"/>
            <a:t>Who can be a brand ambassador, and why?</a:t>
          </a:r>
          <a:endParaRPr lang="en-IN" dirty="0"/>
        </a:p>
      </dgm:t>
    </dgm:pt>
    <dgm:pt modelId="{902F94A8-AAAA-4E86-BA38-99D77169AD24}" type="parTrans" cxnId="{E692DA9E-4ABD-442E-AAC3-A31D8A5659D4}">
      <dgm:prSet/>
      <dgm:spPr/>
      <dgm:t>
        <a:bodyPr/>
        <a:lstStyle/>
        <a:p>
          <a:endParaRPr lang="en-IN"/>
        </a:p>
      </dgm:t>
    </dgm:pt>
    <dgm:pt modelId="{89E91B26-0B85-4589-9669-798DD612D2C2}" type="sibTrans" cxnId="{E692DA9E-4ABD-442E-AAC3-A31D8A5659D4}">
      <dgm:prSet/>
      <dgm:spPr/>
      <dgm:t>
        <a:bodyPr/>
        <a:lstStyle/>
        <a:p>
          <a:endParaRPr lang="en-IN"/>
        </a:p>
      </dgm:t>
    </dgm:pt>
    <dgm:pt modelId="{CA1082F0-2E5D-4441-AAA2-7C326597EDBF}">
      <dgm:prSet phldrT="[Text]"/>
      <dgm:spPr/>
      <dgm:t>
        <a:bodyPr/>
        <a:lstStyle/>
        <a:p>
          <a:r>
            <a:rPr lang="en-US" dirty="0"/>
            <a:t>Virat Kohli should be our brand ambassador, because he is a famous sports person, having wider presence in social media with 255M followers on Instagram.</a:t>
          </a:r>
          <a:endParaRPr lang="en-IN" dirty="0"/>
        </a:p>
      </dgm:t>
    </dgm:pt>
    <dgm:pt modelId="{B8E967F5-4307-4E07-BFC9-FDE43329BA2B}" type="parTrans" cxnId="{CF18CDC6-667C-4359-8022-81C5B5CF4147}">
      <dgm:prSet/>
      <dgm:spPr/>
      <dgm:t>
        <a:bodyPr/>
        <a:lstStyle/>
        <a:p>
          <a:endParaRPr lang="en-IN"/>
        </a:p>
      </dgm:t>
    </dgm:pt>
    <dgm:pt modelId="{75E73987-5195-41D2-A41F-2FC8677ED3E2}" type="sibTrans" cxnId="{CF18CDC6-667C-4359-8022-81C5B5CF4147}">
      <dgm:prSet/>
      <dgm:spPr/>
      <dgm:t>
        <a:bodyPr/>
        <a:lstStyle/>
        <a:p>
          <a:endParaRPr lang="en-IN"/>
        </a:p>
      </dgm:t>
    </dgm:pt>
    <dgm:pt modelId="{009B4856-AF3C-47DC-B647-3AB56403E452}">
      <dgm:prSet phldrT="[Text]"/>
      <dgm:spPr/>
      <dgm:t>
        <a:bodyPr/>
        <a:lstStyle/>
        <a:p>
          <a:r>
            <a:rPr lang="en-US" dirty="0"/>
            <a:t>Collaborate with Influencers and ask them to promote our product.</a:t>
          </a:r>
          <a:endParaRPr lang="en-IN" dirty="0"/>
        </a:p>
      </dgm:t>
    </dgm:pt>
    <dgm:pt modelId="{2578C0B4-BF8D-434C-A9AA-86E5D982C0C2}" type="parTrans" cxnId="{F651C29F-45BF-47CF-B765-3D9274696994}">
      <dgm:prSet/>
      <dgm:spPr/>
      <dgm:t>
        <a:bodyPr/>
        <a:lstStyle/>
        <a:p>
          <a:endParaRPr lang="en-IN"/>
        </a:p>
      </dgm:t>
    </dgm:pt>
    <dgm:pt modelId="{950287CE-1699-40D1-8F70-E19CD5BC3C80}" type="sibTrans" cxnId="{F651C29F-45BF-47CF-B765-3D9274696994}">
      <dgm:prSet/>
      <dgm:spPr/>
      <dgm:t>
        <a:bodyPr/>
        <a:lstStyle/>
        <a:p>
          <a:endParaRPr lang="en-IN"/>
        </a:p>
      </dgm:t>
    </dgm:pt>
    <dgm:pt modelId="{C608C134-09F8-4B7B-B03F-2823437BBBE7}">
      <dgm:prSet phldrT="[Text]"/>
      <dgm:spPr/>
      <dgm:t>
        <a:bodyPr/>
        <a:lstStyle/>
        <a:p>
          <a:r>
            <a:rPr lang="en-US" dirty="0"/>
            <a:t>Our target audience should be youth of age group 19-30, because they consume mostly during Sports/Exercise and Studying/working late.</a:t>
          </a:r>
          <a:endParaRPr lang="en-IN" dirty="0"/>
        </a:p>
      </dgm:t>
    </dgm:pt>
    <dgm:pt modelId="{B0ECF0D9-F55F-44CC-9ED4-C59B036C35A3}" type="parTrans" cxnId="{E373BE01-6F41-4ECC-B461-7ACCF100C62E}">
      <dgm:prSet/>
      <dgm:spPr/>
      <dgm:t>
        <a:bodyPr/>
        <a:lstStyle/>
        <a:p>
          <a:endParaRPr lang="en-IN"/>
        </a:p>
      </dgm:t>
    </dgm:pt>
    <dgm:pt modelId="{1F3D4563-F80C-42C4-AB90-841184CE2569}" type="sibTrans" cxnId="{E373BE01-6F41-4ECC-B461-7ACCF100C62E}">
      <dgm:prSet/>
      <dgm:spPr/>
      <dgm:t>
        <a:bodyPr/>
        <a:lstStyle/>
        <a:p>
          <a:endParaRPr lang="en-IN"/>
        </a:p>
      </dgm:t>
    </dgm:pt>
    <dgm:pt modelId="{7B7B1026-9401-45EF-BE05-0CF400971A47}">
      <dgm:prSet phldrT="[Text]"/>
      <dgm:spPr/>
      <dgm:t>
        <a:bodyPr/>
        <a:lstStyle/>
        <a:p>
          <a:r>
            <a:rPr lang="en-US" dirty="0"/>
            <a:t>We should run a campaign of giving trial packs to consumers and ask them to try and review.</a:t>
          </a:r>
          <a:endParaRPr lang="en-IN" dirty="0"/>
        </a:p>
      </dgm:t>
    </dgm:pt>
    <dgm:pt modelId="{9D78AF53-3DA3-4EE2-A1BE-F088E6A5779C}" type="parTrans" cxnId="{99D93D7F-034A-4875-A4DC-C44C66C0E518}">
      <dgm:prSet/>
      <dgm:spPr/>
      <dgm:t>
        <a:bodyPr/>
        <a:lstStyle/>
        <a:p>
          <a:endParaRPr lang="en-IN"/>
        </a:p>
      </dgm:t>
    </dgm:pt>
    <dgm:pt modelId="{200D0B45-4EE5-4CF4-B8EC-19EB93264C96}" type="sibTrans" cxnId="{99D93D7F-034A-4875-A4DC-C44C66C0E518}">
      <dgm:prSet/>
      <dgm:spPr/>
      <dgm:t>
        <a:bodyPr/>
        <a:lstStyle/>
        <a:p>
          <a:endParaRPr lang="en-IN"/>
        </a:p>
      </dgm:t>
    </dgm:pt>
    <dgm:pt modelId="{BFB2B8C8-DFF2-4392-8E39-F4486D92455C}" type="pres">
      <dgm:prSet presAssocID="{F04DB85B-43DC-44E6-9583-E9DF2D4C1831}" presName="linear" presStyleCnt="0">
        <dgm:presLayoutVars>
          <dgm:dir/>
          <dgm:animLvl val="lvl"/>
          <dgm:resizeHandles val="exact"/>
        </dgm:presLayoutVars>
      </dgm:prSet>
      <dgm:spPr/>
    </dgm:pt>
    <dgm:pt modelId="{E77D8259-16C6-42FF-9905-783F8FB49326}" type="pres">
      <dgm:prSet presAssocID="{268AC7D4-4961-4107-9553-EC90511C2023}" presName="parentLin" presStyleCnt="0"/>
      <dgm:spPr/>
    </dgm:pt>
    <dgm:pt modelId="{6553E703-2C03-4352-A6DC-53F01616871F}" type="pres">
      <dgm:prSet presAssocID="{268AC7D4-4961-4107-9553-EC90511C2023}" presName="parentLeftMargin" presStyleLbl="node1" presStyleIdx="0" presStyleCnt="5"/>
      <dgm:spPr/>
    </dgm:pt>
    <dgm:pt modelId="{71FE53B9-9EC9-46A6-84B2-C3558E6F77EB}" type="pres">
      <dgm:prSet presAssocID="{268AC7D4-4961-4107-9553-EC90511C202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0CD17A-DFA9-422B-82E0-E959FF1FBC15}" type="pres">
      <dgm:prSet presAssocID="{268AC7D4-4961-4107-9553-EC90511C2023}" presName="negativeSpace" presStyleCnt="0"/>
      <dgm:spPr/>
    </dgm:pt>
    <dgm:pt modelId="{0D72994B-6393-4677-9344-445D9ADC028E}" type="pres">
      <dgm:prSet presAssocID="{268AC7D4-4961-4107-9553-EC90511C2023}" presName="childText" presStyleLbl="conFgAcc1" presStyleIdx="0" presStyleCnt="5">
        <dgm:presLayoutVars>
          <dgm:bulletEnabled val="1"/>
        </dgm:presLayoutVars>
      </dgm:prSet>
      <dgm:spPr/>
    </dgm:pt>
    <dgm:pt modelId="{67272412-17BE-4F2B-B89F-922B216F2AF0}" type="pres">
      <dgm:prSet presAssocID="{A05E0692-0F16-4BD5-9DF2-391C410AA2EB}" presName="spaceBetweenRectangles" presStyleCnt="0"/>
      <dgm:spPr/>
    </dgm:pt>
    <dgm:pt modelId="{10FE2295-5FEA-4D05-87C4-CD10FC8C9678}" type="pres">
      <dgm:prSet presAssocID="{FADE9250-0A90-4946-8D71-504A6475F4FA}" presName="parentLin" presStyleCnt="0"/>
      <dgm:spPr/>
    </dgm:pt>
    <dgm:pt modelId="{9A98133D-5564-423C-A57D-61C729962749}" type="pres">
      <dgm:prSet presAssocID="{FADE9250-0A90-4946-8D71-504A6475F4FA}" presName="parentLeftMargin" presStyleLbl="node1" presStyleIdx="0" presStyleCnt="5"/>
      <dgm:spPr/>
    </dgm:pt>
    <dgm:pt modelId="{8971E36E-FC88-4B76-AE4E-8A6A7226DD0F}" type="pres">
      <dgm:prSet presAssocID="{FADE9250-0A90-4946-8D71-504A6475F4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E4F320-1379-42F0-B45F-D94A67D399E4}" type="pres">
      <dgm:prSet presAssocID="{FADE9250-0A90-4946-8D71-504A6475F4FA}" presName="negativeSpace" presStyleCnt="0"/>
      <dgm:spPr/>
    </dgm:pt>
    <dgm:pt modelId="{945CA646-E339-4875-B707-1C688122D56A}" type="pres">
      <dgm:prSet presAssocID="{FADE9250-0A90-4946-8D71-504A6475F4FA}" presName="childText" presStyleLbl="conFgAcc1" presStyleIdx="1" presStyleCnt="5">
        <dgm:presLayoutVars>
          <dgm:bulletEnabled val="1"/>
        </dgm:presLayoutVars>
      </dgm:prSet>
      <dgm:spPr/>
    </dgm:pt>
    <dgm:pt modelId="{EC382F00-3091-45CC-91FA-076BD0457E3B}" type="pres">
      <dgm:prSet presAssocID="{193EF18E-A049-40D0-85F4-6A58ED508417}" presName="spaceBetweenRectangles" presStyleCnt="0"/>
      <dgm:spPr/>
    </dgm:pt>
    <dgm:pt modelId="{F7504EFC-0F85-47E2-8AB4-E64988C66630}" type="pres">
      <dgm:prSet presAssocID="{118DCA4B-B482-41F8-A6F4-99C3161B82A5}" presName="parentLin" presStyleCnt="0"/>
      <dgm:spPr/>
    </dgm:pt>
    <dgm:pt modelId="{3AEAA677-BE7D-40F1-A8EE-1E7F2A5F3CC9}" type="pres">
      <dgm:prSet presAssocID="{118DCA4B-B482-41F8-A6F4-99C3161B82A5}" presName="parentLeftMargin" presStyleLbl="node1" presStyleIdx="1" presStyleCnt="5"/>
      <dgm:spPr/>
    </dgm:pt>
    <dgm:pt modelId="{2FE86E4F-E78B-4B7E-BFA2-10C7E216EA5F}" type="pres">
      <dgm:prSet presAssocID="{118DCA4B-B482-41F8-A6F4-99C3161B82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0B8B6A-F318-4695-ABF8-AE92A98471D5}" type="pres">
      <dgm:prSet presAssocID="{118DCA4B-B482-41F8-A6F4-99C3161B82A5}" presName="negativeSpace" presStyleCnt="0"/>
      <dgm:spPr/>
    </dgm:pt>
    <dgm:pt modelId="{468F8ACE-8E9A-48EC-A7CD-A8371158AC57}" type="pres">
      <dgm:prSet presAssocID="{118DCA4B-B482-41F8-A6F4-99C3161B82A5}" presName="childText" presStyleLbl="conFgAcc1" presStyleIdx="2" presStyleCnt="5">
        <dgm:presLayoutVars>
          <dgm:bulletEnabled val="1"/>
        </dgm:presLayoutVars>
      </dgm:prSet>
      <dgm:spPr/>
    </dgm:pt>
    <dgm:pt modelId="{D8B29D01-2D98-4211-8E92-C187809CBDA1}" type="pres">
      <dgm:prSet presAssocID="{64E6B345-48FA-4DD6-9120-DD6F596ACF41}" presName="spaceBetweenRectangles" presStyleCnt="0"/>
      <dgm:spPr/>
    </dgm:pt>
    <dgm:pt modelId="{3B22BE13-10B2-4EF2-A585-2CE2B98B6BE4}" type="pres">
      <dgm:prSet presAssocID="{A704BC6C-1631-4F11-9573-064EBF06A472}" presName="parentLin" presStyleCnt="0"/>
      <dgm:spPr/>
    </dgm:pt>
    <dgm:pt modelId="{C665EF35-1A99-4755-92B2-779D2C7A0404}" type="pres">
      <dgm:prSet presAssocID="{A704BC6C-1631-4F11-9573-064EBF06A472}" presName="parentLeftMargin" presStyleLbl="node1" presStyleIdx="2" presStyleCnt="5"/>
      <dgm:spPr/>
    </dgm:pt>
    <dgm:pt modelId="{25A6D8D3-74E4-4CC0-BC84-6B7876B6CD72}" type="pres">
      <dgm:prSet presAssocID="{A704BC6C-1631-4F11-9573-064EBF06A47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87D6E4-9500-4DC5-BFBD-ADD07CD5353D}" type="pres">
      <dgm:prSet presAssocID="{A704BC6C-1631-4F11-9573-064EBF06A472}" presName="negativeSpace" presStyleCnt="0"/>
      <dgm:spPr/>
    </dgm:pt>
    <dgm:pt modelId="{A8CB2516-4A5F-4F8C-A924-ED46F80471DF}" type="pres">
      <dgm:prSet presAssocID="{A704BC6C-1631-4F11-9573-064EBF06A472}" presName="childText" presStyleLbl="conFgAcc1" presStyleIdx="3" presStyleCnt="5">
        <dgm:presLayoutVars>
          <dgm:bulletEnabled val="1"/>
        </dgm:presLayoutVars>
      </dgm:prSet>
      <dgm:spPr/>
    </dgm:pt>
    <dgm:pt modelId="{23C74C02-33B4-44A2-AE7F-0BFC760512FB}" type="pres">
      <dgm:prSet presAssocID="{89E91B26-0B85-4589-9669-798DD612D2C2}" presName="spaceBetweenRectangles" presStyleCnt="0"/>
      <dgm:spPr/>
    </dgm:pt>
    <dgm:pt modelId="{978EE97C-E1A1-4AF5-9790-481D4AF76DFA}" type="pres">
      <dgm:prSet presAssocID="{12766EC5-494B-48E5-A4A6-FB972F4AD769}" presName="parentLin" presStyleCnt="0"/>
      <dgm:spPr/>
    </dgm:pt>
    <dgm:pt modelId="{EE2CB5C7-D351-4188-981F-28ADF54F069A}" type="pres">
      <dgm:prSet presAssocID="{12766EC5-494B-48E5-A4A6-FB972F4AD769}" presName="parentLeftMargin" presStyleLbl="node1" presStyleIdx="3" presStyleCnt="5"/>
      <dgm:spPr/>
    </dgm:pt>
    <dgm:pt modelId="{C785C286-66D1-4158-92E2-9C3EC6655253}" type="pres">
      <dgm:prSet presAssocID="{12766EC5-494B-48E5-A4A6-FB972F4AD76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3723800-14A7-4B35-94F2-A08F075F1ADA}" type="pres">
      <dgm:prSet presAssocID="{12766EC5-494B-48E5-A4A6-FB972F4AD769}" presName="negativeSpace" presStyleCnt="0"/>
      <dgm:spPr/>
    </dgm:pt>
    <dgm:pt modelId="{C2532253-B0DD-4F1A-A1D8-3FCB030B88F6}" type="pres">
      <dgm:prSet presAssocID="{12766EC5-494B-48E5-A4A6-FB972F4AD76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373BE01-6F41-4ECC-B461-7ACCF100C62E}" srcId="{12766EC5-494B-48E5-A4A6-FB972F4AD769}" destId="{C608C134-09F8-4B7B-B03F-2823437BBBE7}" srcOrd="0" destOrd="0" parTransId="{B0ECF0D9-F55F-44CC-9ED4-C59B036C35A3}" sibTransId="{1F3D4563-F80C-42C4-AB90-841184CE2569}"/>
    <dgm:cxn modelId="{9369850A-28C1-4345-9F75-961BC4662521}" srcId="{268AC7D4-4961-4107-9553-EC90511C2023}" destId="{20B459D2-2820-492B-8D56-7B9A54435044}" srcOrd="3" destOrd="0" parTransId="{74715F4D-F86A-4E5C-92CB-CB395EECA677}" sibTransId="{C8BDFA5E-4F41-4BFF-94E0-814D3CC6A7B0}"/>
    <dgm:cxn modelId="{D481310E-C7C2-49E0-9220-487340EE252B}" type="presOf" srcId="{4E21CA1A-FA16-47FD-99A6-6AD4907F2034}" destId="{0D72994B-6393-4677-9344-445D9ADC028E}" srcOrd="0" destOrd="2" presId="urn:microsoft.com/office/officeart/2005/8/layout/list1"/>
    <dgm:cxn modelId="{03D1730E-600D-4DE7-BFAB-3FCEC89EC635}" type="presOf" srcId="{CA1082F0-2E5D-4441-AAA2-7C326597EDBF}" destId="{A8CB2516-4A5F-4F8C-A924-ED46F80471DF}" srcOrd="0" destOrd="0" presId="urn:microsoft.com/office/officeart/2005/8/layout/list1"/>
    <dgm:cxn modelId="{B5008816-3BB1-4F82-BE70-055C0F289E5C}" type="presOf" srcId="{A704BC6C-1631-4F11-9573-064EBF06A472}" destId="{25A6D8D3-74E4-4CC0-BC84-6B7876B6CD72}" srcOrd="1" destOrd="0" presId="urn:microsoft.com/office/officeart/2005/8/layout/list1"/>
    <dgm:cxn modelId="{9CE7FB17-E0C2-4747-9E11-0E573776C520}" type="presOf" srcId="{12766EC5-494B-48E5-A4A6-FB972F4AD769}" destId="{EE2CB5C7-D351-4188-981F-28ADF54F069A}" srcOrd="0" destOrd="0" presId="urn:microsoft.com/office/officeart/2005/8/layout/list1"/>
    <dgm:cxn modelId="{E3070318-EED5-4051-86E6-2C7F1C546AC4}" type="presOf" srcId="{FADE9250-0A90-4946-8D71-504A6475F4FA}" destId="{8971E36E-FC88-4B76-AE4E-8A6A7226DD0F}" srcOrd="1" destOrd="0" presId="urn:microsoft.com/office/officeart/2005/8/layout/list1"/>
    <dgm:cxn modelId="{11E8D51A-BF8D-48A8-89F6-65D0B9E83023}" type="presOf" srcId="{38D3F9E2-DE19-4744-9937-6AEEF6BEE087}" destId="{0D72994B-6393-4677-9344-445D9ADC028E}" srcOrd="0" destOrd="1" presId="urn:microsoft.com/office/officeart/2005/8/layout/list1"/>
    <dgm:cxn modelId="{C401811D-FBA3-48FD-A50E-F36070BEBBBA}" srcId="{F04DB85B-43DC-44E6-9583-E9DF2D4C1831}" destId="{12766EC5-494B-48E5-A4A6-FB972F4AD769}" srcOrd="4" destOrd="0" parTransId="{B0220C2B-232D-47D1-8A43-08391141B830}" sibTransId="{C1416173-071B-43A1-8A4A-A7088C58E35C}"/>
    <dgm:cxn modelId="{40FC5533-2279-46B0-AC61-FF33A69FB49A}" type="presOf" srcId="{1A2A8A29-0AF2-4B25-AA10-9473A932BDEC}" destId="{468F8ACE-8E9A-48EC-A7CD-A8371158AC57}" srcOrd="0" destOrd="0" presId="urn:microsoft.com/office/officeart/2005/8/layout/list1"/>
    <dgm:cxn modelId="{34FA3637-9F80-4BDD-9FD2-390C14A64E97}" srcId="{F04DB85B-43DC-44E6-9583-E9DF2D4C1831}" destId="{FADE9250-0A90-4946-8D71-504A6475F4FA}" srcOrd="1" destOrd="0" parTransId="{15451456-DC8B-4359-A565-1469CE6D4665}" sibTransId="{193EF18E-A049-40D0-85F4-6A58ED508417}"/>
    <dgm:cxn modelId="{4CAC225D-C86E-462A-A98B-3BA9ADBC208D}" type="presOf" srcId="{12766EC5-494B-48E5-A4A6-FB972F4AD769}" destId="{C785C286-66D1-4158-92E2-9C3EC6655253}" srcOrd="1" destOrd="0" presId="urn:microsoft.com/office/officeart/2005/8/layout/list1"/>
    <dgm:cxn modelId="{BADE375F-2706-4152-BB70-F58E74F1B24D}" type="presOf" srcId="{FADE9250-0A90-4946-8D71-504A6475F4FA}" destId="{9A98133D-5564-423C-A57D-61C729962749}" srcOrd="0" destOrd="0" presId="urn:microsoft.com/office/officeart/2005/8/layout/list1"/>
    <dgm:cxn modelId="{3DE5A85F-FDEF-4E61-866F-AE52B7B4C99E}" type="presOf" srcId="{009B4856-AF3C-47DC-B647-3AB56403E452}" destId="{468F8ACE-8E9A-48EC-A7CD-A8371158AC57}" srcOrd="0" destOrd="1" presId="urn:microsoft.com/office/officeart/2005/8/layout/list1"/>
    <dgm:cxn modelId="{D06A0860-0414-4EC1-95FB-5E6B0486F4B0}" srcId="{FADE9250-0A90-4946-8D71-504A6475F4FA}" destId="{5981945F-B956-4998-BDC4-56984FF48662}" srcOrd="0" destOrd="0" parTransId="{5A741293-108E-4801-83FF-5B8C1F3B3A66}" sibTransId="{43481B75-23D5-439A-B66A-A7847F18EB71}"/>
    <dgm:cxn modelId="{04176C41-FBF2-4293-8C3E-D6010227D4B4}" type="presOf" srcId="{5981945F-B956-4998-BDC4-56984FF48662}" destId="{945CA646-E339-4875-B707-1C688122D56A}" srcOrd="0" destOrd="0" presId="urn:microsoft.com/office/officeart/2005/8/layout/list1"/>
    <dgm:cxn modelId="{17552571-AC3C-4B0B-927C-F8E7B430EA2C}" type="presOf" srcId="{268AC7D4-4961-4107-9553-EC90511C2023}" destId="{6553E703-2C03-4352-A6DC-53F01616871F}" srcOrd="0" destOrd="0" presId="urn:microsoft.com/office/officeart/2005/8/layout/list1"/>
    <dgm:cxn modelId="{91012D52-2B14-405D-96DD-392F92315BB0}" srcId="{268AC7D4-4961-4107-9553-EC90511C2023}" destId="{78D29FE7-1A4A-46DE-883D-5A3507CEC7AE}" srcOrd="0" destOrd="0" parTransId="{52FA8544-866E-41D6-89AE-88B758ACC91B}" sibTransId="{A84EDB24-88CF-4E1F-B505-7FA6643E978C}"/>
    <dgm:cxn modelId="{D3EBC275-7407-483A-9251-16F0F9EE77AE}" srcId="{F04DB85B-43DC-44E6-9583-E9DF2D4C1831}" destId="{118DCA4B-B482-41F8-A6F4-99C3161B82A5}" srcOrd="2" destOrd="0" parTransId="{56804469-87C5-4E08-AD3F-074F4C8CB1CB}" sibTransId="{64E6B345-48FA-4DD6-9120-DD6F596ACF41}"/>
    <dgm:cxn modelId="{99D93D7F-034A-4875-A4DC-C44C66C0E518}" srcId="{118DCA4B-B482-41F8-A6F4-99C3161B82A5}" destId="{7B7B1026-9401-45EF-BE05-0CF400971A47}" srcOrd="2" destOrd="0" parTransId="{9D78AF53-3DA3-4EE2-A1BE-F088E6A5779C}" sibTransId="{200D0B45-4EE5-4CF4-B8EC-19EB93264C96}"/>
    <dgm:cxn modelId="{89AC3287-7849-4A81-BE54-55B5204D3D98}" srcId="{268AC7D4-4961-4107-9553-EC90511C2023}" destId="{4E21CA1A-FA16-47FD-99A6-6AD4907F2034}" srcOrd="2" destOrd="0" parTransId="{F6445BFF-F464-481F-88F2-EEE8C563B0CC}" sibTransId="{C593BD57-2DB2-430C-A63A-3B6E634C84D1}"/>
    <dgm:cxn modelId="{82681389-10C9-45D5-B7B2-51D9AE6A229C}" type="presOf" srcId="{F04DB85B-43DC-44E6-9583-E9DF2D4C1831}" destId="{BFB2B8C8-DFF2-4392-8E39-F4486D92455C}" srcOrd="0" destOrd="0" presId="urn:microsoft.com/office/officeart/2005/8/layout/list1"/>
    <dgm:cxn modelId="{E692DA9E-4ABD-442E-AAC3-A31D8A5659D4}" srcId="{F04DB85B-43DC-44E6-9583-E9DF2D4C1831}" destId="{A704BC6C-1631-4F11-9573-064EBF06A472}" srcOrd="3" destOrd="0" parTransId="{902F94A8-AAAA-4E86-BA38-99D77169AD24}" sibTransId="{89E91B26-0B85-4589-9669-798DD612D2C2}"/>
    <dgm:cxn modelId="{F651C29F-45BF-47CF-B765-3D9274696994}" srcId="{118DCA4B-B482-41F8-A6F4-99C3161B82A5}" destId="{009B4856-AF3C-47DC-B647-3AB56403E452}" srcOrd="1" destOrd="0" parTransId="{2578C0B4-BF8D-434C-A9AA-86E5D982C0C2}" sibTransId="{950287CE-1699-40D1-8F70-E19CD5BC3C80}"/>
    <dgm:cxn modelId="{36A621A4-406E-4644-BDD9-AB8A19CC8B7E}" type="presOf" srcId="{A704BC6C-1631-4F11-9573-064EBF06A472}" destId="{C665EF35-1A99-4755-92B2-779D2C7A0404}" srcOrd="0" destOrd="0" presId="urn:microsoft.com/office/officeart/2005/8/layout/list1"/>
    <dgm:cxn modelId="{579EACA8-6362-4D8E-90E7-78A23266F636}" srcId="{F04DB85B-43DC-44E6-9583-E9DF2D4C1831}" destId="{268AC7D4-4961-4107-9553-EC90511C2023}" srcOrd="0" destOrd="0" parTransId="{A4CB931E-4E8A-476D-B2F4-EB8B55B9EAAE}" sibTransId="{A05E0692-0F16-4BD5-9DF2-391C410AA2EB}"/>
    <dgm:cxn modelId="{3156CAAC-B564-4F5C-BE62-A195BBD28FFC}" type="presOf" srcId="{78D29FE7-1A4A-46DE-883D-5A3507CEC7AE}" destId="{0D72994B-6393-4677-9344-445D9ADC028E}" srcOrd="0" destOrd="0" presId="urn:microsoft.com/office/officeart/2005/8/layout/list1"/>
    <dgm:cxn modelId="{4E50F4AF-9AF4-41E3-9106-A7134045DDD9}" type="presOf" srcId="{20B459D2-2820-492B-8D56-7B9A54435044}" destId="{0D72994B-6393-4677-9344-445D9ADC028E}" srcOrd="0" destOrd="3" presId="urn:microsoft.com/office/officeart/2005/8/layout/list1"/>
    <dgm:cxn modelId="{D9C25DB9-5E07-4BBD-A645-F1BAD5699DC5}" type="presOf" srcId="{268AC7D4-4961-4107-9553-EC90511C2023}" destId="{71FE53B9-9EC9-46A6-84B2-C3558E6F77EB}" srcOrd="1" destOrd="0" presId="urn:microsoft.com/office/officeart/2005/8/layout/list1"/>
    <dgm:cxn modelId="{7044E3BE-2225-4C55-A3B1-8A85876C7482}" type="presOf" srcId="{118DCA4B-B482-41F8-A6F4-99C3161B82A5}" destId="{3AEAA677-BE7D-40F1-A8EE-1E7F2A5F3CC9}" srcOrd="0" destOrd="0" presId="urn:microsoft.com/office/officeart/2005/8/layout/list1"/>
    <dgm:cxn modelId="{CF18CDC6-667C-4359-8022-81C5B5CF4147}" srcId="{A704BC6C-1631-4F11-9573-064EBF06A472}" destId="{CA1082F0-2E5D-4441-AAA2-7C326597EDBF}" srcOrd="0" destOrd="0" parTransId="{B8E967F5-4307-4E07-BFC9-FDE43329BA2B}" sibTransId="{75E73987-5195-41D2-A41F-2FC8677ED3E2}"/>
    <dgm:cxn modelId="{11B382C8-E05A-47C4-945C-CF44E451F013}" type="presOf" srcId="{118DCA4B-B482-41F8-A6F4-99C3161B82A5}" destId="{2FE86E4F-E78B-4B7E-BFA2-10C7E216EA5F}" srcOrd="1" destOrd="0" presId="urn:microsoft.com/office/officeart/2005/8/layout/list1"/>
    <dgm:cxn modelId="{173BE6D6-06F7-4B9E-8733-CC47154E0023}" type="presOf" srcId="{7B7B1026-9401-45EF-BE05-0CF400971A47}" destId="{468F8ACE-8E9A-48EC-A7CD-A8371158AC57}" srcOrd="0" destOrd="2" presId="urn:microsoft.com/office/officeart/2005/8/layout/list1"/>
    <dgm:cxn modelId="{AAA9E8DF-8E67-43AB-972D-BF70BB1C7155}" srcId="{268AC7D4-4961-4107-9553-EC90511C2023}" destId="{38D3F9E2-DE19-4744-9937-6AEEF6BEE087}" srcOrd="1" destOrd="0" parTransId="{9FAAB39F-7DD4-4821-82A3-DA3BDBBC5843}" sibTransId="{CF221590-CCDD-423D-AF2F-3187E9BE5E72}"/>
    <dgm:cxn modelId="{9DA57AF7-AC21-498C-9E6F-404EAF65B15D}" srcId="{118DCA4B-B482-41F8-A6F4-99C3161B82A5}" destId="{1A2A8A29-0AF2-4B25-AA10-9473A932BDEC}" srcOrd="0" destOrd="0" parTransId="{A05E0D31-401A-451A-967A-8479631FC711}" sibTransId="{6368A1EA-C023-44CE-A03C-E68682909B9C}"/>
    <dgm:cxn modelId="{8C0799FC-5AED-424A-BD70-0B05F50D948D}" type="presOf" srcId="{C608C134-09F8-4B7B-B03F-2823437BBBE7}" destId="{C2532253-B0DD-4F1A-A1D8-3FCB030B88F6}" srcOrd="0" destOrd="0" presId="urn:microsoft.com/office/officeart/2005/8/layout/list1"/>
    <dgm:cxn modelId="{1FA07B29-4B2F-4F39-A3B1-B75F691B430B}" type="presParOf" srcId="{BFB2B8C8-DFF2-4392-8E39-F4486D92455C}" destId="{E77D8259-16C6-42FF-9905-783F8FB49326}" srcOrd="0" destOrd="0" presId="urn:microsoft.com/office/officeart/2005/8/layout/list1"/>
    <dgm:cxn modelId="{F4268893-20E1-4EF3-984A-F10AAF576641}" type="presParOf" srcId="{E77D8259-16C6-42FF-9905-783F8FB49326}" destId="{6553E703-2C03-4352-A6DC-53F01616871F}" srcOrd="0" destOrd="0" presId="urn:microsoft.com/office/officeart/2005/8/layout/list1"/>
    <dgm:cxn modelId="{5F4A1F75-B5FA-449F-AF40-C2A2E9CACBAA}" type="presParOf" srcId="{E77D8259-16C6-42FF-9905-783F8FB49326}" destId="{71FE53B9-9EC9-46A6-84B2-C3558E6F77EB}" srcOrd="1" destOrd="0" presId="urn:microsoft.com/office/officeart/2005/8/layout/list1"/>
    <dgm:cxn modelId="{240435FA-CB3D-4EAE-9593-FA5A57BFACCC}" type="presParOf" srcId="{BFB2B8C8-DFF2-4392-8E39-F4486D92455C}" destId="{3A0CD17A-DFA9-422B-82E0-E959FF1FBC15}" srcOrd="1" destOrd="0" presId="urn:microsoft.com/office/officeart/2005/8/layout/list1"/>
    <dgm:cxn modelId="{2D2411E7-7C36-4541-9F52-71EE74816280}" type="presParOf" srcId="{BFB2B8C8-DFF2-4392-8E39-F4486D92455C}" destId="{0D72994B-6393-4677-9344-445D9ADC028E}" srcOrd="2" destOrd="0" presId="urn:microsoft.com/office/officeart/2005/8/layout/list1"/>
    <dgm:cxn modelId="{8C1D3ECF-2CB2-41D6-8382-129B6D15FC3E}" type="presParOf" srcId="{BFB2B8C8-DFF2-4392-8E39-F4486D92455C}" destId="{67272412-17BE-4F2B-B89F-922B216F2AF0}" srcOrd="3" destOrd="0" presId="urn:microsoft.com/office/officeart/2005/8/layout/list1"/>
    <dgm:cxn modelId="{8F75519B-A957-4066-ABB4-5BFB7B941CB3}" type="presParOf" srcId="{BFB2B8C8-DFF2-4392-8E39-F4486D92455C}" destId="{10FE2295-5FEA-4D05-87C4-CD10FC8C9678}" srcOrd="4" destOrd="0" presId="urn:microsoft.com/office/officeart/2005/8/layout/list1"/>
    <dgm:cxn modelId="{2F0634C8-A51B-4181-835D-DEF29A2F489F}" type="presParOf" srcId="{10FE2295-5FEA-4D05-87C4-CD10FC8C9678}" destId="{9A98133D-5564-423C-A57D-61C729962749}" srcOrd="0" destOrd="0" presId="urn:microsoft.com/office/officeart/2005/8/layout/list1"/>
    <dgm:cxn modelId="{7DD071C2-9B30-48FF-8808-3A0EB450052C}" type="presParOf" srcId="{10FE2295-5FEA-4D05-87C4-CD10FC8C9678}" destId="{8971E36E-FC88-4B76-AE4E-8A6A7226DD0F}" srcOrd="1" destOrd="0" presId="urn:microsoft.com/office/officeart/2005/8/layout/list1"/>
    <dgm:cxn modelId="{9D907E7D-BAC7-4E87-A597-1872499B9BC0}" type="presParOf" srcId="{BFB2B8C8-DFF2-4392-8E39-F4486D92455C}" destId="{35E4F320-1379-42F0-B45F-D94A67D399E4}" srcOrd="5" destOrd="0" presId="urn:microsoft.com/office/officeart/2005/8/layout/list1"/>
    <dgm:cxn modelId="{621018BB-C5ED-4C00-8EF7-D02C4C51CA56}" type="presParOf" srcId="{BFB2B8C8-DFF2-4392-8E39-F4486D92455C}" destId="{945CA646-E339-4875-B707-1C688122D56A}" srcOrd="6" destOrd="0" presId="urn:microsoft.com/office/officeart/2005/8/layout/list1"/>
    <dgm:cxn modelId="{FCCB39F9-ABB1-46E7-9C96-3813412849CA}" type="presParOf" srcId="{BFB2B8C8-DFF2-4392-8E39-F4486D92455C}" destId="{EC382F00-3091-45CC-91FA-076BD0457E3B}" srcOrd="7" destOrd="0" presId="urn:microsoft.com/office/officeart/2005/8/layout/list1"/>
    <dgm:cxn modelId="{1782350D-9A8C-4F73-A215-610CF62CBC94}" type="presParOf" srcId="{BFB2B8C8-DFF2-4392-8E39-F4486D92455C}" destId="{F7504EFC-0F85-47E2-8AB4-E64988C66630}" srcOrd="8" destOrd="0" presId="urn:microsoft.com/office/officeart/2005/8/layout/list1"/>
    <dgm:cxn modelId="{C82D506D-792F-4952-B0DB-1522500C137B}" type="presParOf" srcId="{F7504EFC-0F85-47E2-8AB4-E64988C66630}" destId="{3AEAA677-BE7D-40F1-A8EE-1E7F2A5F3CC9}" srcOrd="0" destOrd="0" presId="urn:microsoft.com/office/officeart/2005/8/layout/list1"/>
    <dgm:cxn modelId="{776F33EE-2C5F-4FB7-BB95-F99494D4C50D}" type="presParOf" srcId="{F7504EFC-0F85-47E2-8AB4-E64988C66630}" destId="{2FE86E4F-E78B-4B7E-BFA2-10C7E216EA5F}" srcOrd="1" destOrd="0" presId="urn:microsoft.com/office/officeart/2005/8/layout/list1"/>
    <dgm:cxn modelId="{83084A56-5ADF-4349-BC2E-6DC9F1B01A30}" type="presParOf" srcId="{BFB2B8C8-DFF2-4392-8E39-F4486D92455C}" destId="{EB0B8B6A-F318-4695-ABF8-AE92A98471D5}" srcOrd="9" destOrd="0" presId="urn:microsoft.com/office/officeart/2005/8/layout/list1"/>
    <dgm:cxn modelId="{CC2FF5AE-6191-4D05-A665-CE3FCDB6E317}" type="presParOf" srcId="{BFB2B8C8-DFF2-4392-8E39-F4486D92455C}" destId="{468F8ACE-8E9A-48EC-A7CD-A8371158AC57}" srcOrd="10" destOrd="0" presId="urn:microsoft.com/office/officeart/2005/8/layout/list1"/>
    <dgm:cxn modelId="{06E01A69-4FF4-47B7-AC85-8763CC81A975}" type="presParOf" srcId="{BFB2B8C8-DFF2-4392-8E39-F4486D92455C}" destId="{D8B29D01-2D98-4211-8E92-C187809CBDA1}" srcOrd="11" destOrd="0" presId="urn:microsoft.com/office/officeart/2005/8/layout/list1"/>
    <dgm:cxn modelId="{E7F2C5C2-22EF-40EE-BCFE-BDEC3B3E6226}" type="presParOf" srcId="{BFB2B8C8-DFF2-4392-8E39-F4486D92455C}" destId="{3B22BE13-10B2-4EF2-A585-2CE2B98B6BE4}" srcOrd="12" destOrd="0" presId="urn:microsoft.com/office/officeart/2005/8/layout/list1"/>
    <dgm:cxn modelId="{6F8E4709-90CC-4214-84DF-B29FEAEC49BD}" type="presParOf" srcId="{3B22BE13-10B2-4EF2-A585-2CE2B98B6BE4}" destId="{C665EF35-1A99-4755-92B2-779D2C7A0404}" srcOrd="0" destOrd="0" presId="urn:microsoft.com/office/officeart/2005/8/layout/list1"/>
    <dgm:cxn modelId="{DA93DAA2-89C8-450B-929F-BD6780F1A966}" type="presParOf" srcId="{3B22BE13-10B2-4EF2-A585-2CE2B98B6BE4}" destId="{25A6D8D3-74E4-4CC0-BC84-6B7876B6CD72}" srcOrd="1" destOrd="0" presId="urn:microsoft.com/office/officeart/2005/8/layout/list1"/>
    <dgm:cxn modelId="{A9FACAE9-45BE-43B1-A462-2F7A9F462122}" type="presParOf" srcId="{BFB2B8C8-DFF2-4392-8E39-F4486D92455C}" destId="{4C87D6E4-9500-4DC5-BFBD-ADD07CD5353D}" srcOrd="13" destOrd="0" presId="urn:microsoft.com/office/officeart/2005/8/layout/list1"/>
    <dgm:cxn modelId="{4E093B22-5CF2-4A1B-8201-AF5BC79D2BEC}" type="presParOf" srcId="{BFB2B8C8-DFF2-4392-8E39-F4486D92455C}" destId="{A8CB2516-4A5F-4F8C-A924-ED46F80471DF}" srcOrd="14" destOrd="0" presId="urn:microsoft.com/office/officeart/2005/8/layout/list1"/>
    <dgm:cxn modelId="{03DC5219-2C7E-4BDB-9F29-540CDE7E4E38}" type="presParOf" srcId="{BFB2B8C8-DFF2-4392-8E39-F4486D92455C}" destId="{23C74C02-33B4-44A2-AE7F-0BFC760512FB}" srcOrd="15" destOrd="0" presId="urn:microsoft.com/office/officeart/2005/8/layout/list1"/>
    <dgm:cxn modelId="{20A7C7FB-71BB-4303-8A5D-7A97808EDF83}" type="presParOf" srcId="{BFB2B8C8-DFF2-4392-8E39-F4486D92455C}" destId="{978EE97C-E1A1-4AF5-9790-481D4AF76DFA}" srcOrd="16" destOrd="0" presId="urn:microsoft.com/office/officeart/2005/8/layout/list1"/>
    <dgm:cxn modelId="{F4771F3B-8811-4228-9504-ABBDC02BDD09}" type="presParOf" srcId="{978EE97C-E1A1-4AF5-9790-481D4AF76DFA}" destId="{EE2CB5C7-D351-4188-981F-28ADF54F069A}" srcOrd="0" destOrd="0" presId="urn:microsoft.com/office/officeart/2005/8/layout/list1"/>
    <dgm:cxn modelId="{C94CBE90-4F96-4332-887D-F2A082B222A9}" type="presParOf" srcId="{978EE97C-E1A1-4AF5-9790-481D4AF76DFA}" destId="{C785C286-66D1-4158-92E2-9C3EC6655253}" srcOrd="1" destOrd="0" presId="urn:microsoft.com/office/officeart/2005/8/layout/list1"/>
    <dgm:cxn modelId="{2CC28C7C-3097-4289-B43E-3024B94F94A2}" type="presParOf" srcId="{BFB2B8C8-DFF2-4392-8E39-F4486D92455C}" destId="{03723800-14A7-4B35-94F2-A08F075F1ADA}" srcOrd="17" destOrd="0" presId="urn:microsoft.com/office/officeart/2005/8/layout/list1"/>
    <dgm:cxn modelId="{811E4D32-0CCE-4FE6-9A13-EEBA9F7AD8BB}" type="presParOf" srcId="{BFB2B8C8-DFF2-4392-8E39-F4486D92455C}" destId="{C2532253-B0DD-4F1A-A1D8-3FCB030B88F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2994B-6393-4677-9344-445D9ADC028E}">
      <dsp:nvSpPr>
        <dsp:cNvPr id="0" name=""/>
        <dsp:cNvSpPr/>
      </dsp:nvSpPr>
      <dsp:spPr>
        <a:xfrm>
          <a:off x="0" y="280949"/>
          <a:ext cx="5788727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270" tIns="374904" rIns="44927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German company operating in Food &amp; Beverage Industry.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Recently launched their energy drink product in 10 cities of India.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CodeX</a:t>
          </a:r>
          <a:r>
            <a:rPr lang="en-US" sz="1800" kern="1200" dirty="0"/>
            <a:t> is at 5</a:t>
          </a:r>
          <a:r>
            <a:rPr lang="en-US" sz="1800" kern="1200" baseline="30000" dirty="0"/>
            <a:t>th</a:t>
          </a:r>
          <a:r>
            <a:rPr lang="en-US" sz="1800" kern="1200" dirty="0"/>
            <a:t> position in terms of market capitalization.</a:t>
          </a:r>
          <a:endParaRPr lang="en-IN" sz="1800" kern="1200" dirty="0"/>
        </a:p>
      </dsp:txBody>
      <dsp:txXfrm>
        <a:off x="0" y="280949"/>
        <a:ext cx="5788727" cy="2097900"/>
      </dsp:txXfrm>
    </dsp:sp>
    <dsp:sp modelId="{71FE53B9-9EC9-46A6-84B2-C3558E6F77EB}">
      <dsp:nvSpPr>
        <dsp:cNvPr id="0" name=""/>
        <dsp:cNvSpPr/>
      </dsp:nvSpPr>
      <dsp:spPr>
        <a:xfrm>
          <a:off x="289436" y="15269"/>
          <a:ext cx="405210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160" tIns="0" rIns="1531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About </a:t>
          </a:r>
          <a:r>
            <a:rPr lang="en-US" sz="1800" kern="1200" dirty="0" err="1"/>
            <a:t>CodeX</a:t>
          </a:r>
          <a:endParaRPr lang="en-IN" sz="1800" kern="1200" dirty="0"/>
        </a:p>
      </dsp:txBody>
      <dsp:txXfrm>
        <a:off x="315375" y="41208"/>
        <a:ext cx="4000230" cy="479482"/>
      </dsp:txXfrm>
    </dsp:sp>
    <dsp:sp modelId="{945CA646-E339-4875-B707-1C688122D56A}">
      <dsp:nvSpPr>
        <dsp:cNvPr id="0" name=""/>
        <dsp:cNvSpPr/>
      </dsp:nvSpPr>
      <dsp:spPr>
        <a:xfrm>
          <a:off x="0" y="2741729"/>
          <a:ext cx="5788727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270" tIns="374904" rIns="44927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company wishes to increase brand awareness, market share and product development.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They conducted a survey in those 10 cities and received responses from 10k respondents.</a:t>
          </a:r>
          <a:endParaRPr lang="en-IN" sz="1800" kern="1200" dirty="0"/>
        </a:p>
      </dsp:txBody>
      <dsp:txXfrm>
        <a:off x="0" y="2741729"/>
        <a:ext cx="5788727" cy="1559250"/>
      </dsp:txXfrm>
    </dsp:sp>
    <dsp:sp modelId="{8971E36E-FC88-4B76-AE4E-8A6A7226DD0F}">
      <dsp:nvSpPr>
        <dsp:cNvPr id="0" name=""/>
        <dsp:cNvSpPr/>
      </dsp:nvSpPr>
      <dsp:spPr>
        <a:xfrm>
          <a:off x="289436" y="2476049"/>
          <a:ext cx="405210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160" tIns="0" rIns="1531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</a:t>
          </a:r>
          <a:endParaRPr lang="en-IN" sz="1800" kern="1200" dirty="0"/>
        </a:p>
      </dsp:txBody>
      <dsp:txXfrm>
        <a:off x="315375" y="2501988"/>
        <a:ext cx="400023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2994B-6393-4677-9344-445D9ADC028E}">
      <dsp:nvSpPr>
        <dsp:cNvPr id="0" name=""/>
        <dsp:cNvSpPr/>
      </dsp:nvSpPr>
      <dsp:spPr>
        <a:xfrm>
          <a:off x="0" y="265418"/>
          <a:ext cx="10713521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488" tIns="270764" rIns="83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We should reduce sugar content.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 more natural and organic ingredients.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Launch different flavors.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 Caffeine and Vitamins.</a:t>
          </a:r>
          <a:endParaRPr lang="en-IN" sz="1300" kern="1200" dirty="0"/>
        </a:p>
      </dsp:txBody>
      <dsp:txXfrm>
        <a:off x="0" y="265418"/>
        <a:ext cx="10713521" cy="1187550"/>
      </dsp:txXfrm>
    </dsp:sp>
    <dsp:sp modelId="{71FE53B9-9EC9-46A6-84B2-C3558E6F77EB}">
      <dsp:nvSpPr>
        <dsp:cNvPr id="0" name=""/>
        <dsp:cNvSpPr/>
      </dsp:nvSpPr>
      <dsp:spPr>
        <a:xfrm>
          <a:off x="535676" y="73538"/>
          <a:ext cx="749946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62" tIns="0" rIns="28346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immediate improvements can we bring to the product?</a:t>
          </a:r>
          <a:endParaRPr lang="en-IN" sz="1300" kern="1200" dirty="0"/>
        </a:p>
      </dsp:txBody>
      <dsp:txXfrm>
        <a:off x="554410" y="92272"/>
        <a:ext cx="7461996" cy="346292"/>
      </dsp:txXfrm>
    </dsp:sp>
    <dsp:sp modelId="{945CA646-E339-4875-B707-1C688122D56A}">
      <dsp:nvSpPr>
        <dsp:cNvPr id="0" name=""/>
        <dsp:cNvSpPr/>
      </dsp:nvSpPr>
      <dsp:spPr>
        <a:xfrm>
          <a:off x="0" y="1715048"/>
          <a:ext cx="10713521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488" tIns="270764" rIns="83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Ideal price range will be between 51-150.</a:t>
          </a:r>
          <a:endParaRPr lang="en-IN" sz="1300" kern="1200" dirty="0"/>
        </a:p>
      </dsp:txBody>
      <dsp:txXfrm>
        <a:off x="0" y="1715048"/>
        <a:ext cx="10713521" cy="552825"/>
      </dsp:txXfrm>
    </dsp:sp>
    <dsp:sp modelId="{8971E36E-FC88-4B76-AE4E-8A6A7226DD0F}">
      <dsp:nvSpPr>
        <dsp:cNvPr id="0" name=""/>
        <dsp:cNvSpPr/>
      </dsp:nvSpPr>
      <dsp:spPr>
        <a:xfrm>
          <a:off x="535676" y="1523168"/>
          <a:ext cx="749946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62" tIns="0" rIns="28346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should be the ideal price of our product?</a:t>
          </a:r>
          <a:endParaRPr lang="en-IN" sz="1300" kern="1200" dirty="0"/>
        </a:p>
      </dsp:txBody>
      <dsp:txXfrm>
        <a:off x="554410" y="1541902"/>
        <a:ext cx="7461996" cy="346292"/>
      </dsp:txXfrm>
    </dsp:sp>
    <dsp:sp modelId="{468F8ACE-8E9A-48EC-A7CD-A8371158AC57}">
      <dsp:nvSpPr>
        <dsp:cNvPr id="0" name=""/>
        <dsp:cNvSpPr/>
      </dsp:nvSpPr>
      <dsp:spPr>
        <a:xfrm>
          <a:off x="0" y="2529953"/>
          <a:ext cx="10713521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488" tIns="270764" rIns="83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We can run Online Ads promoting as healthy energy drink having less sugar, and natural, organic ingredients.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Collaborate with Influencers and ask them to promote our product.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We should run a campaign of giving trial packs to consumers and ask them to try and review.</a:t>
          </a:r>
          <a:endParaRPr lang="en-IN" sz="1300" kern="1200" dirty="0"/>
        </a:p>
      </dsp:txBody>
      <dsp:txXfrm>
        <a:off x="0" y="2529953"/>
        <a:ext cx="10713521" cy="982800"/>
      </dsp:txXfrm>
    </dsp:sp>
    <dsp:sp modelId="{2FE86E4F-E78B-4B7E-BFA2-10C7E216EA5F}">
      <dsp:nvSpPr>
        <dsp:cNvPr id="0" name=""/>
        <dsp:cNvSpPr/>
      </dsp:nvSpPr>
      <dsp:spPr>
        <a:xfrm>
          <a:off x="535676" y="2338073"/>
          <a:ext cx="749946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62" tIns="0" rIns="28346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kind of marketing campaigns, offers, and discounts we can run?</a:t>
          </a:r>
          <a:endParaRPr lang="en-IN" sz="1300" kern="1200" dirty="0"/>
        </a:p>
      </dsp:txBody>
      <dsp:txXfrm>
        <a:off x="554410" y="2356807"/>
        <a:ext cx="7461996" cy="346292"/>
      </dsp:txXfrm>
    </dsp:sp>
    <dsp:sp modelId="{A8CB2516-4A5F-4F8C-A924-ED46F80471DF}">
      <dsp:nvSpPr>
        <dsp:cNvPr id="0" name=""/>
        <dsp:cNvSpPr/>
      </dsp:nvSpPr>
      <dsp:spPr>
        <a:xfrm>
          <a:off x="0" y="3774833"/>
          <a:ext cx="10713521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488" tIns="270764" rIns="83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Virat Kohli should be our brand ambassador, because he is a famous sports person, having wider presence in social media with 255M followers on Instagram.</a:t>
          </a:r>
          <a:endParaRPr lang="en-IN" sz="1300" kern="1200" dirty="0"/>
        </a:p>
      </dsp:txBody>
      <dsp:txXfrm>
        <a:off x="0" y="3774833"/>
        <a:ext cx="10713521" cy="737100"/>
      </dsp:txXfrm>
    </dsp:sp>
    <dsp:sp modelId="{25A6D8D3-74E4-4CC0-BC84-6B7876B6CD72}">
      <dsp:nvSpPr>
        <dsp:cNvPr id="0" name=""/>
        <dsp:cNvSpPr/>
      </dsp:nvSpPr>
      <dsp:spPr>
        <a:xfrm>
          <a:off x="535676" y="3582953"/>
          <a:ext cx="749946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62" tIns="0" rIns="28346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Who can be a brand ambassador, and why?</a:t>
          </a:r>
          <a:endParaRPr lang="en-IN" sz="1300" kern="1200" dirty="0"/>
        </a:p>
      </dsp:txBody>
      <dsp:txXfrm>
        <a:off x="554410" y="3601687"/>
        <a:ext cx="7461996" cy="346292"/>
      </dsp:txXfrm>
    </dsp:sp>
    <dsp:sp modelId="{C2532253-B0DD-4F1A-A1D8-3FCB030B88F6}">
      <dsp:nvSpPr>
        <dsp:cNvPr id="0" name=""/>
        <dsp:cNvSpPr/>
      </dsp:nvSpPr>
      <dsp:spPr>
        <a:xfrm>
          <a:off x="0" y="4774013"/>
          <a:ext cx="10713521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488" tIns="270764" rIns="83148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Our target audience should be youth of age group 19-30, because they consume mostly during Sports/Exercise and Studying/working late.</a:t>
          </a:r>
          <a:endParaRPr lang="en-IN" sz="1300" kern="1200" dirty="0"/>
        </a:p>
      </dsp:txBody>
      <dsp:txXfrm>
        <a:off x="0" y="4774013"/>
        <a:ext cx="10713521" cy="737100"/>
      </dsp:txXfrm>
    </dsp:sp>
    <dsp:sp modelId="{C785C286-66D1-4158-92E2-9C3EC6655253}">
      <dsp:nvSpPr>
        <dsp:cNvPr id="0" name=""/>
        <dsp:cNvSpPr/>
      </dsp:nvSpPr>
      <dsp:spPr>
        <a:xfrm>
          <a:off x="535676" y="4582133"/>
          <a:ext cx="749946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62" tIns="0" rIns="28346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Who should be our target audience, and why?</a:t>
          </a:r>
          <a:endParaRPr lang="en-IN" sz="1300" kern="1200" dirty="0"/>
        </a:p>
      </dsp:txBody>
      <dsp:txXfrm>
        <a:off x="554410" y="4600867"/>
        <a:ext cx="746199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3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4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3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2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6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4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7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3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1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555A2E-F19D-48E6-96B9-CF1FEC9A52AB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FA44A4-C355-4A9B-9797-1E88EE1A180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microsoft.com/office/2014/relationships/chartEx" Target="../charts/chartEx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610D5-DB5B-8AD7-24FC-1145B424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84944"/>
            <a:ext cx="10058400" cy="1240167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Arial Black" panose="020B0A04020102020204" pitchFamily="34" charset="0"/>
              </a:rPr>
              <a:t>MARKETING ANALYSIS</a:t>
            </a:r>
            <a:endParaRPr lang="en-IN" sz="4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8BE07E-6A19-B77A-E64C-078BE7B1D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485834"/>
          </a:xfrm>
        </p:spPr>
        <p:txBody>
          <a:bodyPr anchor="ctr"/>
          <a:lstStyle/>
          <a:p>
            <a:r>
              <a:rPr lang="en-US" b="1" cap="none" dirty="0" err="1">
                <a:latin typeface="+mn-lt"/>
              </a:rPr>
              <a:t>CodeX</a:t>
            </a:r>
            <a:r>
              <a:rPr lang="en-US" b="1" cap="none" dirty="0">
                <a:latin typeface="+mn-lt"/>
              </a:rPr>
              <a:t> Energy Drink</a:t>
            </a:r>
            <a:endParaRPr lang="en-IN" b="1" cap="none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4D9852-603D-1996-B966-4B0AE2EDBD9D}"/>
              </a:ext>
            </a:extLst>
          </p:cNvPr>
          <p:cNvGrpSpPr/>
          <p:nvPr/>
        </p:nvGrpSpPr>
        <p:grpSpPr>
          <a:xfrm>
            <a:off x="10038027" y="5598620"/>
            <a:ext cx="1665777" cy="533617"/>
            <a:chOff x="8297967" y="5349399"/>
            <a:chExt cx="1665777" cy="5336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CE080-750B-4790-83A1-169BEC2061A0}"/>
                </a:ext>
              </a:extLst>
            </p:cNvPr>
            <p:cNvSpPr txBox="1"/>
            <p:nvPr/>
          </p:nvSpPr>
          <p:spPr>
            <a:xfrm>
              <a:off x="8297967" y="5349399"/>
              <a:ext cx="11528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CREATED BY:</a:t>
              </a:r>
              <a:endParaRPr lang="en-IN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54421-B94E-62DD-0DB1-79E603A8B70C}"/>
                </a:ext>
              </a:extLst>
            </p:cNvPr>
            <p:cNvSpPr txBox="1"/>
            <p:nvPr/>
          </p:nvSpPr>
          <p:spPr>
            <a:xfrm>
              <a:off x="8297967" y="5575239"/>
              <a:ext cx="166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Black" panose="020B0A04020102020204" pitchFamily="34" charset="0"/>
                </a:rPr>
                <a:t>AMOL SACHAN</a:t>
              </a:r>
            </a:p>
          </p:txBody>
        </p:sp>
      </p:grpSp>
      <p:pic>
        <p:nvPicPr>
          <p:cNvPr id="9" name="Picture 2" descr="codebasics - YouTube">
            <a:extLst>
              <a:ext uri="{FF2B5EF4-FFF2-40B4-BE49-F238E27FC236}">
                <a16:creationId xmlns:a16="http://schemas.microsoft.com/office/drawing/2014/main" id="{B3E33817-B26B-96CC-DD09-B287218C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243" y="334413"/>
            <a:ext cx="1110953" cy="11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20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A5D-04F7-9678-4C8E-5DBCA33A92E2}"/>
              </a:ext>
            </a:extLst>
          </p:cNvPr>
          <p:cNvSpPr txBox="1">
            <a:spLocks/>
          </p:cNvSpPr>
          <p:nvPr/>
        </p:nvSpPr>
        <p:spPr>
          <a:xfrm>
            <a:off x="131038" y="112765"/>
            <a:ext cx="2533825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PURCHASE BEHAVIOR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539B3D-03C4-539E-5000-B4056A4AF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835" y="476474"/>
            <a:ext cx="3600000" cy="441538"/>
          </a:xfrm>
        </p:spPr>
        <p:txBody>
          <a:bodyPr anchor="t">
            <a:normAutofit fontScale="90000"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Q6.a Where do respondents prefer to purchase energy drinks?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9092F4-EDDE-7A04-416C-66D6ECF8BF6B}"/>
              </a:ext>
            </a:extLst>
          </p:cNvPr>
          <p:cNvSpPr txBox="1">
            <a:spLocks/>
          </p:cNvSpPr>
          <p:nvPr/>
        </p:nvSpPr>
        <p:spPr>
          <a:xfrm>
            <a:off x="435835" y="4480868"/>
            <a:ext cx="1308230" cy="36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FINDINGS?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2047-A41A-8A57-11FA-6FA2A0CED511}"/>
              </a:ext>
            </a:extLst>
          </p:cNvPr>
          <p:cNvSpPr txBox="1"/>
          <p:nvPr/>
        </p:nvSpPr>
        <p:spPr>
          <a:xfrm>
            <a:off x="584815" y="4850201"/>
            <a:ext cx="32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45% </a:t>
            </a:r>
            <a:r>
              <a:rPr lang="en-US" sz="1400" dirty="0"/>
              <a:t>of respondents prefers purchasing drink from </a:t>
            </a:r>
            <a:r>
              <a:rPr lang="en-US" sz="1400" b="1" dirty="0"/>
              <a:t>Supermarkets &amp; 26% </a:t>
            </a:r>
            <a:r>
              <a:rPr lang="en-US" sz="1400" dirty="0"/>
              <a:t>from</a:t>
            </a:r>
            <a:r>
              <a:rPr lang="en-US" sz="1400" b="1" dirty="0"/>
              <a:t> Online Retailers.</a:t>
            </a:r>
            <a:endParaRPr lang="en-IN" sz="1400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A558DBA-28A5-278B-F108-A2329E0E3523}"/>
              </a:ext>
            </a:extLst>
          </p:cNvPr>
          <p:cNvSpPr txBox="1">
            <a:spLocks/>
          </p:cNvSpPr>
          <p:nvPr/>
        </p:nvSpPr>
        <p:spPr>
          <a:xfrm>
            <a:off x="4219677" y="476474"/>
            <a:ext cx="3600000" cy="441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Q6.</a:t>
            </a:r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What are the typical consumption situations for energy drinks among respondents?</a:t>
            </a:r>
            <a:endParaRPr lang="en-IN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C64FF5-186A-AC54-C679-585018899612}"/>
              </a:ext>
            </a:extLst>
          </p:cNvPr>
          <p:cNvSpPr txBox="1">
            <a:spLocks/>
          </p:cNvSpPr>
          <p:nvPr/>
        </p:nvSpPr>
        <p:spPr>
          <a:xfrm>
            <a:off x="8003519" y="476474"/>
            <a:ext cx="3600000" cy="52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Q6.c What factors influence respondents' purchase decisions, such as price range and limited edition packaging? 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760FD-47C8-C01A-4D2B-3BA09BAC6C63}"/>
              </a:ext>
            </a:extLst>
          </p:cNvPr>
          <p:cNvCxnSpPr>
            <a:cxnSpLocks/>
          </p:cNvCxnSpPr>
          <p:nvPr/>
        </p:nvCxnSpPr>
        <p:spPr>
          <a:xfrm>
            <a:off x="3973794" y="47647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3B830-76BA-47D0-382B-79F05CCAF491}"/>
              </a:ext>
            </a:extLst>
          </p:cNvPr>
          <p:cNvCxnSpPr>
            <a:cxnSpLocks/>
          </p:cNvCxnSpPr>
          <p:nvPr/>
        </p:nvCxnSpPr>
        <p:spPr>
          <a:xfrm>
            <a:off x="7647061" y="47647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121A07-98F7-53A7-F125-828F51D73FB9}"/>
              </a:ext>
            </a:extLst>
          </p:cNvPr>
          <p:cNvSpPr txBox="1"/>
          <p:nvPr/>
        </p:nvSpPr>
        <p:spPr>
          <a:xfrm>
            <a:off x="4219677" y="4850201"/>
            <a:ext cx="324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77%</a:t>
            </a:r>
            <a:r>
              <a:rPr lang="en-US" sz="1400" dirty="0"/>
              <a:t> of Respondents typically consume energy drinks during </a:t>
            </a:r>
            <a:r>
              <a:rPr lang="en-US" sz="1400" b="1" dirty="0"/>
              <a:t>Sports/exercise</a:t>
            </a:r>
            <a:r>
              <a:rPr lang="en-US" sz="1400" dirty="0"/>
              <a:t> and </a:t>
            </a:r>
            <a:r>
              <a:rPr lang="en-US" sz="1400" b="1" dirty="0"/>
              <a:t>Studying/working late</a:t>
            </a:r>
            <a:r>
              <a:rPr lang="en-US" sz="1400" dirty="0"/>
              <a:t>.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1C413-9700-3246-B884-3AD82CFFA916}"/>
              </a:ext>
            </a:extLst>
          </p:cNvPr>
          <p:cNvSpPr txBox="1"/>
          <p:nvPr/>
        </p:nvSpPr>
        <p:spPr>
          <a:xfrm>
            <a:off x="8003519" y="4854767"/>
            <a:ext cx="324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74% </a:t>
            </a:r>
            <a:r>
              <a:rPr lang="en-US" sz="1400" dirty="0"/>
              <a:t>of respondents want price range to be </a:t>
            </a:r>
            <a:r>
              <a:rPr lang="en-US" sz="1400" b="1" dirty="0"/>
              <a:t>50-150.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Limited edition packaging </a:t>
            </a:r>
            <a:r>
              <a:rPr lang="en-US" sz="1400" dirty="0"/>
              <a:t>is not a influencing factor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C2EB9-992B-4A1A-61D5-A2E440E1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7" y="1299194"/>
            <a:ext cx="352425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E41AD-180F-6ED6-DB38-8C32F2F62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74" y="1301276"/>
            <a:ext cx="3354092" cy="1419225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574AB93-F5E3-39B7-6F63-8566C52FA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242086"/>
              </p:ext>
            </p:extLst>
          </p:nvPr>
        </p:nvGraphicFramePr>
        <p:xfrm>
          <a:off x="8003519" y="1299194"/>
          <a:ext cx="4028158" cy="181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EEFB93-27E7-AE5E-C647-B34ECAD45FCE}"/>
              </a:ext>
            </a:extLst>
          </p:cNvPr>
          <p:cNvSpPr txBox="1"/>
          <p:nvPr/>
        </p:nvSpPr>
        <p:spPr>
          <a:xfrm>
            <a:off x="9552599" y="1022195"/>
            <a:ext cx="92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Price Range</a:t>
            </a:r>
            <a:endParaRPr lang="en-IN" sz="1200" b="1" u="sng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61C27DA-10CA-799F-A335-8F2BBF3A9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383209"/>
              </p:ext>
            </p:extLst>
          </p:nvPr>
        </p:nvGraphicFramePr>
        <p:xfrm>
          <a:off x="8505145" y="3176474"/>
          <a:ext cx="3024906" cy="1688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625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A5D-04F7-9678-4C8E-5DBCA33A92E2}"/>
              </a:ext>
            </a:extLst>
          </p:cNvPr>
          <p:cNvSpPr txBox="1">
            <a:spLocks/>
          </p:cNvSpPr>
          <p:nvPr/>
        </p:nvSpPr>
        <p:spPr>
          <a:xfrm>
            <a:off x="131038" y="112765"/>
            <a:ext cx="2851444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b="1" dirty="0">
                <a:solidFill>
                  <a:srgbClr val="002060"/>
                </a:solidFill>
                <a:latin typeface="Arial Black" panose="020B0A04020102020204" pitchFamily="34" charset="0"/>
              </a:rPr>
              <a:t>PRODUCT DEVELOPMENT</a:t>
            </a:r>
            <a:endParaRPr lang="en-IN" sz="15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539B3D-03C4-539E-5000-B4056A4AF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833" y="476474"/>
            <a:ext cx="6178612" cy="441538"/>
          </a:xfrm>
        </p:spPr>
        <p:txBody>
          <a:bodyPr anchor="t">
            <a:normAutofit fontScale="90000"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Q7.a Which area of business should we focus more on our product development? (Branding/taste/availability)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9092F4-EDDE-7A04-416C-66D6ECF8BF6B}"/>
              </a:ext>
            </a:extLst>
          </p:cNvPr>
          <p:cNvSpPr txBox="1">
            <a:spLocks/>
          </p:cNvSpPr>
          <p:nvPr/>
        </p:nvSpPr>
        <p:spPr>
          <a:xfrm>
            <a:off x="435835" y="4551656"/>
            <a:ext cx="1308230" cy="36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FINDINGS?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2047-A41A-8A57-11FA-6FA2A0CED511}"/>
              </a:ext>
            </a:extLst>
          </p:cNvPr>
          <p:cNvSpPr txBox="1"/>
          <p:nvPr/>
        </p:nvSpPr>
        <p:spPr>
          <a:xfrm>
            <a:off x="420377" y="4920990"/>
            <a:ext cx="70241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51%</a:t>
            </a:r>
            <a:r>
              <a:rPr lang="en-US" sz="1400" dirty="0"/>
              <a:t> of respondents have not tried our product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Availability </a:t>
            </a:r>
            <a:r>
              <a:rPr lang="en-IN" sz="1400" dirty="0"/>
              <a:t>and </a:t>
            </a:r>
            <a:r>
              <a:rPr lang="en-IN" sz="1400" b="1" dirty="0"/>
              <a:t>Health concerns </a:t>
            </a:r>
            <a:r>
              <a:rPr lang="en-IN" sz="1400" dirty="0"/>
              <a:t>are two major factors preventing users from trying.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30%</a:t>
            </a:r>
            <a:r>
              <a:rPr lang="en-IN" sz="1400" dirty="0"/>
              <a:t> of respondents who have tried out product rated taste experience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should focus on increasing brand presence and availability of our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978DAF-22FC-D39E-6317-796CF867D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859152"/>
              </p:ext>
            </p:extLst>
          </p:nvPr>
        </p:nvGraphicFramePr>
        <p:xfrm>
          <a:off x="3641869" y="1281721"/>
          <a:ext cx="39846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CE8E08-D5CD-9D1A-7C89-69E233436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890635"/>
              </p:ext>
            </p:extLst>
          </p:nvPr>
        </p:nvGraphicFramePr>
        <p:xfrm>
          <a:off x="7841673" y="1281721"/>
          <a:ext cx="42302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BA8355D-FB05-75AB-1B6E-ED02890D0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535052"/>
              </p:ext>
            </p:extLst>
          </p:nvPr>
        </p:nvGraphicFramePr>
        <p:xfrm>
          <a:off x="350982" y="1281721"/>
          <a:ext cx="30757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3741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A5D-04F7-9678-4C8E-5DBCA33A92E2}"/>
              </a:ext>
            </a:extLst>
          </p:cNvPr>
          <p:cNvSpPr txBox="1">
            <a:spLocks/>
          </p:cNvSpPr>
          <p:nvPr/>
        </p:nvSpPr>
        <p:spPr>
          <a:xfrm>
            <a:off x="131038" y="112765"/>
            <a:ext cx="2159580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rgbClr val="002060"/>
                </a:solidFill>
                <a:latin typeface="Arial Black" panose="020B0A04020102020204" pitchFamily="34" charset="0"/>
              </a:rPr>
              <a:t>RECOMMENDATIONS</a:t>
            </a:r>
            <a:endParaRPr lang="en-IN" sz="15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899A5D-B696-F343-1030-F8C73A191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083655"/>
              </p:ext>
            </p:extLst>
          </p:nvPr>
        </p:nvGraphicFramePr>
        <p:xfrm>
          <a:off x="951488" y="551228"/>
          <a:ext cx="10713521" cy="5584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C125-CAAC-B6C6-6153-9D8D6D8273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328" y="2405927"/>
            <a:ext cx="10113962" cy="1233487"/>
          </a:xfrm>
        </p:spPr>
        <p:txBody>
          <a:bodyPr anchor="ctr"/>
          <a:lstStyle/>
          <a:p>
            <a:pPr algn="ctr"/>
            <a:r>
              <a:rPr lang="en-US" b="1" dirty="0">
                <a:latin typeface="Amazone BT" panose="03020702040507090A04" pitchFamily="66" charset="0"/>
              </a:rPr>
              <a:t>Thank You </a:t>
            </a:r>
            <a:endParaRPr lang="en-IN" b="1" dirty="0">
              <a:latin typeface="Amazone BT" panose="03020702040507090A04" pitchFamily="66" charset="0"/>
            </a:endParaRPr>
          </a:p>
        </p:txBody>
      </p:sp>
      <p:pic>
        <p:nvPicPr>
          <p:cNvPr id="3" name="Picture 2" descr="codebasics - YouTube">
            <a:extLst>
              <a:ext uri="{FF2B5EF4-FFF2-40B4-BE49-F238E27FC236}">
                <a16:creationId xmlns:a16="http://schemas.microsoft.com/office/drawing/2014/main" id="{D8198A3F-7C94-20C6-01F8-52393828A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243" y="334413"/>
            <a:ext cx="1110953" cy="11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022F24D-9E4C-8D47-79E6-B3635B203FC6}"/>
              </a:ext>
            </a:extLst>
          </p:cNvPr>
          <p:cNvGrpSpPr/>
          <p:nvPr/>
        </p:nvGrpSpPr>
        <p:grpSpPr>
          <a:xfrm>
            <a:off x="4776375" y="2271518"/>
            <a:ext cx="2639250" cy="732572"/>
            <a:chOff x="4989319" y="2434854"/>
            <a:chExt cx="2639250" cy="73257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2E2D9FAD-0952-53DF-3810-FE7F4A954AD7}"/>
                </a:ext>
              </a:extLst>
            </p:cNvPr>
            <p:cNvSpPr txBox="1">
              <a:spLocks/>
            </p:cNvSpPr>
            <p:nvPr/>
          </p:nvSpPr>
          <p:spPr>
            <a:xfrm>
              <a:off x="4989319" y="2434854"/>
              <a:ext cx="2635657" cy="4863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HOW?</a:t>
              </a:r>
              <a:endParaRPr lang="en-IN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66E22-4F39-E13B-7DAB-DB1E72493FD2}"/>
                </a:ext>
              </a:extLst>
            </p:cNvPr>
            <p:cNvSpPr txBox="1"/>
            <p:nvPr/>
          </p:nvSpPr>
          <p:spPr>
            <a:xfrm>
              <a:off x="4992911" y="2828872"/>
              <a:ext cx="2635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Data, Requests and tools</a:t>
              </a:r>
              <a:endPara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7E12E4-9339-B78F-58E5-56871D05120B}"/>
              </a:ext>
            </a:extLst>
          </p:cNvPr>
          <p:cNvGrpSpPr/>
          <p:nvPr/>
        </p:nvGrpSpPr>
        <p:grpSpPr>
          <a:xfrm>
            <a:off x="1122350" y="685333"/>
            <a:ext cx="1230593" cy="732572"/>
            <a:chOff x="4989319" y="2434854"/>
            <a:chExt cx="1230594" cy="73257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64668A76-9DB9-CA94-BA8C-A8232B9A3F2E}"/>
                </a:ext>
              </a:extLst>
            </p:cNvPr>
            <p:cNvSpPr txBox="1">
              <a:spLocks/>
            </p:cNvSpPr>
            <p:nvPr/>
          </p:nvSpPr>
          <p:spPr>
            <a:xfrm>
              <a:off x="4989319" y="2434854"/>
              <a:ext cx="1230594" cy="4863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WHY?</a:t>
              </a:r>
              <a:endParaRPr lang="en-IN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565CDD-81EB-7D4D-0852-CF34B5683744}"/>
                </a:ext>
              </a:extLst>
            </p:cNvPr>
            <p:cNvSpPr txBox="1"/>
            <p:nvPr/>
          </p:nvSpPr>
          <p:spPr>
            <a:xfrm>
              <a:off x="4992910" y="2828872"/>
              <a:ext cx="1223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Objectives</a:t>
              </a:r>
              <a:endParaRPr lang="en-I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5C6053-72F0-BD6E-D8D4-6EA9026F33B1}"/>
              </a:ext>
            </a:extLst>
          </p:cNvPr>
          <p:cNvGrpSpPr/>
          <p:nvPr/>
        </p:nvGrpSpPr>
        <p:grpSpPr>
          <a:xfrm>
            <a:off x="8861265" y="4765465"/>
            <a:ext cx="2635657" cy="732572"/>
            <a:chOff x="4989319" y="2434854"/>
            <a:chExt cx="2635657" cy="732572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A953EFDC-8BCE-977D-5732-4B1578BDB832}"/>
                </a:ext>
              </a:extLst>
            </p:cNvPr>
            <p:cNvSpPr txBox="1">
              <a:spLocks/>
            </p:cNvSpPr>
            <p:nvPr/>
          </p:nvSpPr>
          <p:spPr>
            <a:xfrm>
              <a:off x="4989319" y="2434854"/>
              <a:ext cx="2635657" cy="4863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INSIGHTS?</a:t>
              </a:r>
              <a:endParaRPr lang="en-IN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1D9E73-EB62-1F4A-02D0-D1C237D745BB}"/>
                </a:ext>
              </a:extLst>
            </p:cNvPr>
            <p:cNvSpPr txBox="1"/>
            <p:nvPr/>
          </p:nvSpPr>
          <p:spPr>
            <a:xfrm>
              <a:off x="5144207" y="2828872"/>
              <a:ext cx="2333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Outcomes of Analysis</a:t>
              </a:r>
              <a:endPara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93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F7D4CA-17BC-6762-D295-7A4FCE263FDF}"/>
              </a:ext>
            </a:extLst>
          </p:cNvPr>
          <p:cNvGrpSpPr/>
          <p:nvPr/>
        </p:nvGrpSpPr>
        <p:grpSpPr>
          <a:xfrm>
            <a:off x="171004" y="131151"/>
            <a:ext cx="939833" cy="465513"/>
            <a:chOff x="171004" y="131151"/>
            <a:chExt cx="939833" cy="465513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64668A76-9DB9-CA94-BA8C-A8232B9A3F2E}"/>
                </a:ext>
              </a:extLst>
            </p:cNvPr>
            <p:cNvSpPr txBox="1">
              <a:spLocks/>
            </p:cNvSpPr>
            <p:nvPr/>
          </p:nvSpPr>
          <p:spPr>
            <a:xfrm>
              <a:off x="171004" y="131151"/>
              <a:ext cx="835761" cy="3385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WHY?</a:t>
              </a:r>
              <a:endParaRPr lang="en-IN" sz="12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565CDD-81EB-7D4D-0852-CF34B5683744}"/>
                </a:ext>
              </a:extLst>
            </p:cNvPr>
            <p:cNvSpPr txBox="1"/>
            <p:nvPr/>
          </p:nvSpPr>
          <p:spPr>
            <a:xfrm>
              <a:off x="244895" y="342748"/>
              <a:ext cx="865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Objectives</a:t>
              </a:r>
              <a:endParaRPr lang="en-IN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A4CD89-9F80-1273-A962-829059FE5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444007"/>
              </p:ext>
            </p:extLst>
          </p:nvPr>
        </p:nvGraphicFramePr>
        <p:xfrm>
          <a:off x="1036946" y="893060"/>
          <a:ext cx="5788727" cy="431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0215BE2-8BC5-9697-3F40-8926F274FF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0748695"/>
                  </p:ext>
                </p:extLst>
              </p:nvPr>
            </p:nvGraphicFramePr>
            <p:xfrm>
              <a:off x="7001164" y="893060"/>
              <a:ext cx="5070763" cy="4552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0215BE2-8BC5-9697-3F40-8926F274FF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1164" y="893060"/>
                <a:ext cx="5070763" cy="4552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5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F7D4CA-17BC-6762-D295-7A4FCE263FDF}"/>
              </a:ext>
            </a:extLst>
          </p:cNvPr>
          <p:cNvGrpSpPr/>
          <p:nvPr/>
        </p:nvGrpSpPr>
        <p:grpSpPr>
          <a:xfrm>
            <a:off x="207224" y="131151"/>
            <a:ext cx="1926377" cy="465513"/>
            <a:chOff x="207224" y="131151"/>
            <a:chExt cx="1926377" cy="465513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64668A76-9DB9-CA94-BA8C-A8232B9A3F2E}"/>
                </a:ext>
              </a:extLst>
            </p:cNvPr>
            <p:cNvSpPr txBox="1">
              <a:spLocks/>
            </p:cNvSpPr>
            <p:nvPr/>
          </p:nvSpPr>
          <p:spPr>
            <a:xfrm>
              <a:off x="207224" y="131151"/>
              <a:ext cx="835761" cy="3385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HOW?</a:t>
              </a:r>
              <a:endParaRPr lang="en-IN" sz="12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565CDD-81EB-7D4D-0852-CF34B5683744}"/>
                </a:ext>
              </a:extLst>
            </p:cNvPr>
            <p:cNvSpPr txBox="1"/>
            <p:nvPr/>
          </p:nvSpPr>
          <p:spPr>
            <a:xfrm>
              <a:off x="295563" y="342748"/>
              <a:ext cx="18380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Data, Requests and tools</a:t>
              </a:r>
              <a:endParaRPr lang="en-I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1AF66C-4667-EE7E-B3CC-3BFED27F0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8" y="808260"/>
            <a:ext cx="4296353" cy="5287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4E84D1-298C-D30C-F077-61D56B56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51" y="728780"/>
            <a:ext cx="2880000" cy="3634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78F3C5-A425-45A6-8EC6-2ECCC8D32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457" y="2195033"/>
            <a:ext cx="2880000" cy="3650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B8AC80-71B0-F100-987A-8B4A28DAC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67" y="4995620"/>
            <a:ext cx="1269146" cy="951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8B3715-85C7-2C03-3AE4-2D6569D8D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28" y="5249032"/>
            <a:ext cx="478484" cy="445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7E5D9A-8243-F017-495A-39944AEBCADD}"/>
              </a:ext>
            </a:extLst>
          </p:cNvPr>
          <p:cNvSpPr txBox="1"/>
          <p:nvPr/>
        </p:nvSpPr>
        <p:spPr>
          <a:xfrm>
            <a:off x="5158220" y="4857121"/>
            <a:ext cx="2420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Tools for Analysis and Visualization</a:t>
            </a:r>
            <a:endParaRPr lang="en-IN" sz="1200" b="1" u="sng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82C14C-E693-8679-7544-2128095C0A27}"/>
              </a:ext>
            </a:extLst>
          </p:cNvPr>
          <p:cNvSpPr/>
          <p:nvPr/>
        </p:nvSpPr>
        <p:spPr>
          <a:xfrm>
            <a:off x="5070473" y="4784436"/>
            <a:ext cx="2595709" cy="116304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A5D-04F7-9678-4C8E-5DBCA33A92E2}"/>
              </a:ext>
            </a:extLst>
          </p:cNvPr>
          <p:cNvSpPr txBox="1">
            <a:spLocks/>
          </p:cNvSpPr>
          <p:nvPr/>
        </p:nvSpPr>
        <p:spPr>
          <a:xfrm>
            <a:off x="131038" y="112765"/>
            <a:ext cx="2533825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DEMOGRAPHIC INSIGHTS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539B3D-03C4-539E-5000-B4056A4AF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835" y="476474"/>
            <a:ext cx="3600000" cy="441538"/>
          </a:xfrm>
        </p:spPr>
        <p:txBody>
          <a:bodyPr anchor="t"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Q1.a Who prefers energy drink more?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9092F4-EDDE-7A04-416C-66D6ECF8BF6B}"/>
              </a:ext>
            </a:extLst>
          </p:cNvPr>
          <p:cNvSpPr txBox="1">
            <a:spLocks/>
          </p:cNvSpPr>
          <p:nvPr/>
        </p:nvSpPr>
        <p:spPr>
          <a:xfrm>
            <a:off x="435835" y="4138873"/>
            <a:ext cx="1308230" cy="36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FINDINGS?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2047-A41A-8A57-11FA-6FA2A0CED511}"/>
              </a:ext>
            </a:extLst>
          </p:cNvPr>
          <p:cNvSpPr txBox="1"/>
          <p:nvPr/>
        </p:nvSpPr>
        <p:spPr>
          <a:xfrm>
            <a:off x="584815" y="4499657"/>
            <a:ext cx="32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60% Male consumers</a:t>
            </a:r>
            <a:r>
              <a:rPr lang="en-US" sz="1400" dirty="0"/>
              <a:t> prefer energy drink as compared to other respondents.</a:t>
            </a:r>
            <a:endParaRPr lang="en-IN" sz="1400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A558DBA-28A5-278B-F108-A2329E0E3523}"/>
              </a:ext>
            </a:extLst>
          </p:cNvPr>
          <p:cNvSpPr txBox="1">
            <a:spLocks/>
          </p:cNvSpPr>
          <p:nvPr/>
        </p:nvSpPr>
        <p:spPr>
          <a:xfrm>
            <a:off x="4219677" y="476474"/>
            <a:ext cx="3600000" cy="441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Q1.b Which age group prefers energy drinks more?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C64FF5-186A-AC54-C679-585018899612}"/>
              </a:ext>
            </a:extLst>
          </p:cNvPr>
          <p:cNvSpPr txBox="1">
            <a:spLocks/>
          </p:cNvSpPr>
          <p:nvPr/>
        </p:nvSpPr>
        <p:spPr>
          <a:xfrm>
            <a:off x="8003519" y="476474"/>
            <a:ext cx="3600000" cy="441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Q1.c Which type of marketing reaches the most Youth (15-30)?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760FD-47C8-C01A-4D2B-3BA09BAC6C63}"/>
              </a:ext>
            </a:extLst>
          </p:cNvPr>
          <p:cNvCxnSpPr>
            <a:cxnSpLocks/>
          </p:cNvCxnSpPr>
          <p:nvPr/>
        </p:nvCxnSpPr>
        <p:spPr>
          <a:xfrm>
            <a:off x="3973794" y="47647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3B830-76BA-47D0-382B-79F05CCAF491}"/>
              </a:ext>
            </a:extLst>
          </p:cNvPr>
          <p:cNvCxnSpPr>
            <a:cxnSpLocks/>
          </p:cNvCxnSpPr>
          <p:nvPr/>
        </p:nvCxnSpPr>
        <p:spPr>
          <a:xfrm>
            <a:off x="7647061" y="476474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121A07-98F7-53A7-F125-828F51D73FB9}"/>
              </a:ext>
            </a:extLst>
          </p:cNvPr>
          <p:cNvSpPr txBox="1"/>
          <p:nvPr/>
        </p:nvSpPr>
        <p:spPr>
          <a:xfrm>
            <a:off x="4219677" y="4499657"/>
            <a:ext cx="32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55% Youth</a:t>
            </a:r>
            <a:r>
              <a:rPr lang="en-US" sz="1400" dirty="0"/>
              <a:t> of age group </a:t>
            </a:r>
            <a:r>
              <a:rPr lang="en-US" sz="1400" b="1" dirty="0"/>
              <a:t>19-30</a:t>
            </a:r>
            <a:r>
              <a:rPr lang="en-US" sz="1400" dirty="0"/>
              <a:t> years accounted for energy drink consumption.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1C413-9700-3246-B884-3AD82CFFA916}"/>
              </a:ext>
            </a:extLst>
          </p:cNvPr>
          <p:cNvSpPr txBox="1"/>
          <p:nvPr/>
        </p:nvSpPr>
        <p:spPr>
          <a:xfrm>
            <a:off x="8003519" y="4504223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48% </a:t>
            </a:r>
            <a:r>
              <a:rPr lang="en-US" sz="1400" dirty="0"/>
              <a:t>of youths are coming from</a:t>
            </a:r>
            <a:r>
              <a:rPr lang="en-US" sz="1400" b="1" dirty="0"/>
              <a:t> Online Ads.</a:t>
            </a:r>
            <a:endParaRPr lang="en-IN" sz="1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C3075A-B14A-0C30-814F-4D45C84A4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524781"/>
              </p:ext>
            </p:extLst>
          </p:nvPr>
        </p:nvGraphicFramePr>
        <p:xfrm>
          <a:off x="7921524" y="1062183"/>
          <a:ext cx="4093860" cy="274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020A2526-C938-2CA2-E210-12B1AFFC2C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60754793"/>
                  </p:ext>
                </p:extLst>
              </p:nvPr>
            </p:nvGraphicFramePr>
            <p:xfrm>
              <a:off x="278463" y="990098"/>
              <a:ext cx="3522716" cy="289127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020A2526-C938-2CA2-E210-12B1AFFC2C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463" y="990098"/>
                <a:ext cx="3522716" cy="289127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9514AD-1345-2593-B913-50735AFAE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416323"/>
              </p:ext>
            </p:extLst>
          </p:nvPr>
        </p:nvGraphicFramePr>
        <p:xfrm>
          <a:off x="4162363" y="918012"/>
          <a:ext cx="3293174" cy="2891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726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A5D-04F7-9678-4C8E-5DBCA33A92E2}"/>
              </a:ext>
            </a:extLst>
          </p:cNvPr>
          <p:cNvSpPr txBox="1">
            <a:spLocks/>
          </p:cNvSpPr>
          <p:nvPr/>
        </p:nvSpPr>
        <p:spPr>
          <a:xfrm>
            <a:off x="131038" y="112765"/>
            <a:ext cx="2533825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CONSUMER PREFERENCES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539B3D-03C4-539E-5000-B4056A4AF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833" y="476474"/>
            <a:ext cx="5400000" cy="441538"/>
          </a:xfrm>
        </p:spPr>
        <p:txBody>
          <a:bodyPr anchor="t">
            <a:normAutofit fontScale="90000"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Q2.a What are the preferred ingredients of energy drinks among respondents?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9092F4-EDDE-7A04-416C-66D6ECF8BF6B}"/>
              </a:ext>
            </a:extLst>
          </p:cNvPr>
          <p:cNvSpPr txBox="1">
            <a:spLocks/>
          </p:cNvSpPr>
          <p:nvPr/>
        </p:nvSpPr>
        <p:spPr>
          <a:xfrm>
            <a:off x="435835" y="4425452"/>
            <a:ext cx="1308230" cy="36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FINDINGS?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2047-A41A-8A57-11FA-6FA2A0CED511}"/>
              </a:ext>
            </a:extLst>
          </p:cNvPr>
          <p:cNvSpPr txBox="1"/>
          <p:nvPr/>
        </p:nvSpPr>
        <p:spPr>
          <a:xfrm>
            <a:off x="420378" y="4794786"/>
            <a:ext cx="50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Caffeine</a:t>
            </a:r>
            <a:r>
              <a:rPr lang="en-US" sz="1400" dirty="0"/>
              <a:t> and </a:t>
            </a:r>
            <a:r>
              <a:rPr lang="en-US" sz="1400" b="1" dirty="0"/>
              <a:t>Vitamins</a:t>
            </a:r>
            <a:r>
              <a:rPr lang="en-US" sz="1400" dirty="0"/>
              <a:t> are most preferred ingredients of energy drink among respondents.</a:t>
            </a:r>
            <a:endParaRPr lang="en-IN" sz="14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C64FF5-186A-AC54-C679-585018899612}"/>
              </a:ext>
            </a:extLst>
          </p:cNvPr>
          <p:cNvSpPr txBox="1">
            <a:spLocks/>
          </p:cNvSpPr>
          <p:nvPr/>
        </p:nvSpPr>
        <p:spPr>
          <a:xfrm>
            <a:off x="6096000" y="476474"/>
            <a:ext cx="5400000" cy="441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Q2.b What packaging preferences do respondents have for energy drinks?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760FD-47C8-C01A-4D2B-3BA09BAC6C63}"/>
              </a:ext>
            </a:extLst>
          </p:cNvPr>
          <p:cNvCxnSpPr>
            <a:cxnSpLocks/>
          </p:cNvCxnSpPr>
          <p:nvPr/>
        </p:nvCxnSpPr>
        <p:spPr>
          <a:xfrm>
            <a:off x="5898818" y="416653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C1C413-9700-3246-B884-3AD82CFFA916}"/>
              </a:ext>
            </a:extLst>
          </p:cNvPr>
          <p:cNvSpPr txBox="1"/>
          <p:nvPr/>
        </p:nvSpPr>
        <p:spPr>
          <a:xfrm>
            <a:off x="6096000" y="4794786"/>
            <a:ext cx="504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Compact and portable cans</a:t>
            </a:r>
            <a:r>
              <a:rPr lang="en-US" sz="1400" dirty="0"/>
              <a:t> are preferred by </a:t>
            </a:r>
            <a:r>
              <a:rPr lang="en-US" sz="1400" b="1" dirty="0"/>
              <a:t>40%</a:t>
            </a:r>
            <a:r>
              <a:rPr lang="en-US" sz="1400" dirty="0"/>
              <a:t> of respondents.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However, </a:t>
            </a:r>
            <a:r>
              <a:rPr lang="en-US" sz="1400" b="1" dirty="0"/>
              <a:t>30%</a:t>
            </a:r>
            <a:r>
              <a:rPr lang="en-US" sz="1400" dirty="0"/>
              <a:t> of respondents chosen </a:t>
            </a:r>
            <a:r>
              <a:rPr lang="en-US" sz="1400" b="1" dirty="0"/>
              <a:t>Innovative bottle design</a:t>
            </a:r>
            <a:r>
              <a:rPr lang="en-US" sz="1400" dirty="0"/>
              <a:t> as their preference.</a:t>
            </a:r>
            <a:endParaRPr lang="en-IN" sz="1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3EB4E8-2BB9-0A30-B68F-57A6AA867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392872"/>
              </p:ext>
            </p:extLst>
          </p:nvPr>
        </p:nvGraphicFramePr>
        <p:xfrm>
          <a:off x="888378" y="11513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D1EC5C9-04C3-3FE3-CE32-52769E0E86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022898"/>
              </p:ext>
            </p:extLst>
          </p:nvPr>
        </p:nvGraphicFramePr>
        <p:xfrm>
          <a:off x="6564000" y="11513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85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A5D-04F7-9678-4C8E-5DBCA33A92E2}"/>
              </a:ext>
            </a:extLst>
          </p:cNvPr>
          <p:cNvSpPr txBox="1">
            <a:spLocks/>
          </p:cNvSpPr>
          <p:nvPr/>
        </p:nvSpPr>
        <p:spPr>
          <a:xfrm>
            <a:off x="131038" y="112765"/>
            <a:ext cx="2533825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COMPETITION ANALYSIS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539B3D-03C4-539E-5000-B4056A4AF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833" y="476474"/>
            <a:ext cx="5400000" cy="441538"/>
          </a:xfrm>
        </p:spPr>
        <p:txBody>
          <a:bodyPr anchor="t"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Q3.a Who are the current market leaders?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9092F4-EDDE-7A04-416C-66D6ECF8BF6B}"/>
              </a:ext>
            </a:extLst>
          </p:cNvPr>
          <p:cNvSpPr txBox="1">
            <a:spLocks/>
          </p:cNvSpPr>
          <p:nvPr/>
        </p:nvSpPr>
        <p:spPr>
          <a:xfrm>
            <a:off x="435835" y="4111413"/>
            <a:ext cx="1308230" cy="36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FINDINGS?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2047-A41A-8A57-11FA-6FA2A0CED511}"/>
              </a:ext>
            </a:extLst>
          </p:cNvPr>
          <p:cNvSpPr txBox="1"/>
          <p:nvPr/>
        </p:nvSpPr>
        <p:spPr>
          <a:xfrm>
            <a:off x="420378" y="4480747"/>
            <a:ext cx="50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</a:t>
            </a:r>
            <a:r>
              <a:rPr lang="en-US" sz="1400" b="1" dirty="0"/>
              <a:t>25% </a:t>
            </a:r>
            <a:r>
              <a:rPr lang="en-US" sz="1400" dirty="0"/>
              <a:t>of market share </a:t>
            </a:r>
            <a:r>
              <a:rPr lang="en-US" sz="1400" b="1" dirty="0"/>
              <a:t>Cola-</a:t>
            </a:r>
            <a:r>
              <a:rPr lang="en-US" sz="1400" b="1" dirty="0" err="1"/>
              <a:t>Coka</a:t>
            </a:r>
            <a:r>
              <a:rPr lang="en-US" sz="1400" dirty="0"/>
              <a:t> is current market leader.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CodeX</a:t>
            </a:r>
            <a:r>
              <a:rPr lang="en-US" sz="1400" dirty="0"/>
              <a:t> holds </a:t>
            </a:r>
            <a:r>
              <a:rPr lang="en-US" sz="1400" b="1" dirty="0"/>
              <a:t>10%</a:t>
            </a:r>
            <a:r>
              <a:rPr lang="en-US" sz="1400" dirty="0"/>
              <a:t> of market share.</a:t>
            </a:r>
            <a:endParaRPr lang="en-IN" sz="14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C64FF5-186A-AC54-C679-585018899612}"/>
              </a:ext>
            </a:extLst>
          </p:cNvPr>
          <p:cNvSpPr txBox="1">
            <a:spLocks/>
          </p:cNvSpPr>
          <p:nvPr/>
        </p:nvSpPr>
        <p:spPr>
          <a:xfrm>
            <a:off x="6096000" y="476474"/>
            <a:ext cx="5400000" cy="441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Q3.b What are the primary reasons consumers prefer those brands over ours?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760FD-47C8-C01A-4D2B-3BA09BAC6C63}"/>
              </a:ext>
            </a:extLst>
          </p:cNvPr>
          <p:cNvCxnSpPr>
            <a:cxnSpLocks/>
          </p:cNvCxnSpPr>
          <p:nvPr/>
        </p:nvCxnSpPr>
        <p:spPr>
          <a:xfrm>
            <a:off x="5898818" y="416653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C1C413-9700-3246-B884-3AD82CFFA916}"/>
              </a:ext>
            </a:extLst>
          </p:cNvPr>
          <p:cNvSpPr txBox="1"/>
          <p:nvPr/>
        </p:nvSpPr>
        <p:spPr>
          <a:xfrm>
            <a:off x="6096000" y="4480747"/>
            <a:ext cx="504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</a:t>
            </a:r>
            <a:r>
              <a:rPr lang="en-US" sz="1400" b="1" dirty="0"/>
              <a:t>27% </a:t>
            </a:r>
            <a:r>
              <a:rPr lang="en-US" sz="1400" dirty="0"/>
              <a:t>of respondents, </a:t>
            </a:r>
            <a:r>
              <a:rPr lang="en-US" sz="1400" b="1" dirty="0"/>
              <a:t>Brand Reputation</a:t>
            </a:r>
            <a:r>
              <a:rPr lang="en-US" sz="1400" dirty="0"/>
              <a:t> is primary reason for choosing other brands over 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Taste/</a:t>
            </a:r>
            <a:r>
              <a:rPr lang="en-US" sz="1400" b="1" dirty="0" err="1"/>
              <a:t>flavour</a:t>
            </a:r>
            <a:r>
              <a:rPr lang="en-US" sz="1400" b="1" dirty="0"/>
              <a:t> preference</a:t>
            </a:r>
            <a:r>
              <a:rPr lang="en-US" sz="1400" dirty="0"/>
              <a:t> and </a:t>
            </a:r>
            <a:r>
              <a:rPr lang="en-US" sz="1400" b="1" dirty="0"/>
              <a:t>Availability</a:t>
            </a:r>
            <a:r>
              <a:rPr lang="en-US" sz="1400" dirty="0"/>
              <a:t> are two another major factors.</a:t>
            </a:r>
            <a:endParaRPr lang="en-IN" sz="1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2A549C-0CA9-5BED-E55E-395741EF9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966915"/>
              </p:ext>
            </p:extLst>
          </p:nvPr>
        </p:nvGraphicFramePr>
        <p:xfrm>
          <a:off x="806915" y="10056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9320084-D2A0-B47E-BB74-2494DE1D1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380777"/>
              </p:ext>
            </p:extLst>
          </p:nvPr>
        </p:nvGraphicFramePr>
        <p:xfrm>
          <a:off x="6293183" y="1122312"/>
          <a:ext cx="52028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403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A5D-04F7-9678-4C8E-5DBCA33A92E2}"/>
              </a:ext>
            </a:extLst>
          </p:cNvPr>
          <p:cNvSpPr txBox="1">
            <a:spLocks/>
          </p:cNvSpPr>
          <p:nvPr/>
        </p:nvSpPr>
        <p:spPr>
          <a:xfrm>
            <a:off x="131038" y="112765"/>
            <a:ext cx="4184588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MARKETING CHANNELS AND BRAND AWARENESS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539B3D-03C4-539E-5000-B4056A4AF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833" y="476474"/>
            <a:ext cx="5400000" cy="441538"/>
          </a:xfrm>
        </p:spPr>
        <p:txBody>
          <a:bodyPr anchor="t">
            <a:normAutofit fontScale="90000"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Q4.a Which marketing channel can be used to reach more customers?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9092F4-EDDE-7A04-416C-66D6ECF8BF6B}"/>
              </a:ext>
            </a:extLst>
          </p:cNvPr>
          <p:cNvSpPr txBox="1">
            <a:spLocks/>
          </p:cNvSpPr>
          <p:nvPr/>
        </p:nvSpPr>
        <p:spPr>
          <a:xfrm>
            <a:off x="435835" y="4523943"/>
            <a:ext cx="1308230" cy="36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FINDINGS?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2047-A41A-8A57-11FA-6FA2A0CED511}"/>
              </a:ext>
            </a:extLst>
          </p:cNvPr>
          <p:cNvSpPr txBox="1"/>
          <p:nvPr/>
        </p:nvSpPr>
        <p:spPr>
          <a:xfrm>
            <a:off x="420378" y="4893277"/>
            <a:ext cx="50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Online Ad</a:t>
            </a:r>
            <a:r>
              <a:rPr lang="en-US" sz="1400" dirty="0"/>
              <a:t>s are most effective way of reaching more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Digital Age is mostly using online services.</a:t>
            </a:r>
            <a:endParaRPr lang="en-IN" sz="14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C64FF5-186A-AC54-C679-585018899612}"/>
              </a:ext>
            </a:extLst>
          </p:cNvPr>
          <p:cNvSpPr txBox="1">
            <a:spLocks/>
          </p:cNvSpPr>
          <p:nvPr/>
        </p:nvSpPr>
        <p:spPr>
          <a:xfrm>
            <a:off x="6096000" y="476474"/>
            <a:ext cx="5400000" cy="441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Q4.b How effective are different marketing strategies and channels in reaching our customers? 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760FD-47C8-C01A-4D2B-3BA09BAC6C63}"/>
              </a:ext>
            </a:extLst>
          </p:cNvPr>
          <p:cNvCxnSpPr>
            <a:cxnSpLocks/>
          </p:cNvCxnSpPr>
          <p:nvPr/>
        </p:nvCxnSpPr>
        <p:spPr>
          <a:xfrm>
            <a:off x="5898818" y="416653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C1C413-9700-3246-B884-3AD82CFFA916}"/>
              </a:ext>
            </a:extLst>
          </p:cNvPr>
          <p:cNvSpPr txBox="1"/>
          <p:nvPr/>
        </p:nvSpPr>
        <p:spPr>
          <a:xfrm>
            <a:off x="6096000" y="4893277"/>
            <a:ext cx="50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Online ads </a:t>
            </a:r>
            <a:r>
              <a:rPr lang="en-US" sz="1400" dirty="0"/>
              <a:t>are mostly reaching youth of age </a:t>
            </a:r>
            <a:r>
              <a:rPr lang="en-US" sz="1400" b="1" dirty="0"/>
              <a:t>19-30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Online ads </a:t>
            </a:r>
            <a:r>
              <a:rPr lang="en-US" sz="1400" dirty="0"/>
              <a:t>are mostly seen by residents of </a:t>
            </a:r>
            <a:r>
              <a:rPr lang="en-US" sz="1400" b="1" dirty="0"/>
              <a:t>Bangalore</a:t>
            </a:r>
            <a:endParaRPr lang="en-IN" sz="14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0F6E0AD-46E9-4189-AA4E-8320338D9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21128"/>
              </p:ext>
            </p:extLst>
          </p:nvPr>
        </p:nvGraphicFramePr>
        <p:xfrm>
          <a:off x="940663" y="1138775"/>
          <a:ext cx="3999430" cy="239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E1432A0-3400-1A04-CCA7-F89F9038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82" y="1355134"/>
            <a:ext cx="3605711" cy="1390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992341-709F-F422-D0CC-C6C4066AF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319" y="2891211"/>
            <a:ext cx="4073236" cy="1817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C3C44-179E-1BFB-0ADD-68401C572AD0}"/>
              </a:ext>
            </a:extLst>
          </p:cNvPr>
          <p:cNvSpPr txBox="1"/>
          <p:nvPr/>
        </p:nvSpPr>
        <p:spPr>
          <a:xfrm>
            <a:off x="8124471" y="1124301"/>
            <a:ext cx="190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Marketing Channels vs Age</a:t>
            </a:r>
            <a:endParaRPr lang="en-IN" sz="12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990BB-0333-C5A1-38BB-EC8D99A4C3C0}"/>
              </a:ext>
            </a:extLst>
          </p:cNvPr>
          <p:cNvSpPr txBox="1"/>
          <p:nvPr/>
        </p:nvSpPr>
        <p:spPr>
          <a:xfrm>
            <a:off x="8122836" y="2706544"/>
            <a:ext cx="1910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Marketing Channels vs City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32708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A5D-04F7-9678-4C8E-5DBCA33A92E2}"/>
              </a:ext>
            </a:extLst>
          </p:cNvPr>
          <p:cNvSpPr txBox="1">
            <a:spLocks/>
          </p:cNvSpPr>
          <p:nvPr/>
        </p:nvSpPr>
        <p:spPr>
          <a:xfrm>
            <a:off x="131037" y="112765"/>
            <a:ext cx="2534400" cy="36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BRAND PENETRATION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539B3D-03C4-539E-5000-B4056A4AF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833" y="476474"/>
            <a:ext cx="5400000" cy="441538"/>
          </a:xfrm>
        </p:spPr>
        <p:txBody>
          <a:bodyPr anchor="t"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Q5.a What do people think about our brand? (overall rating)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9092F4-EDDE-7A04-416C-66D6ECF8BF6B}"/>
              </a:ext>
            </a:extLst>
          </p:cNvPr>
          <p:cNvSpPr txBox="1">
            <a:spLocks/>
          </p:cNvSpPr>
          <p:nvPr/>
        </p:nvSpPr>
        <p:spPr>
          <a:xfrm>
            <a:off x="435835" y="4588599"/>
            <a:ext cx="1308230" cy="369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FINDINGS?</a:t>
            </a:r>
            <a:endParaRPr lang="en-IN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52047-A41A-8A57-11FA-6FA2A0CED511}"/>
              </a:ext>
            </a:extLst>
          </p:cNvPr>
          <p:cNvSpPr txBox="1"/>
          <p:nvPr/>
        </p:nvSpPr>
        <p:spPr>
          <a:xfrm>
            <a:off x="420378" y="4957933"/>
            <a:ext cx="504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60%</a:t>
            </a:r>
            <a:r>
              <a:rPr lang="en-US" sz="1400" dirty="0"/>
              <a:t> of respondents are </a:t>
            </a:r>
            <a:r>
              <a:rPr lang="en-US" sz="1400" b="1" dirty="0"/>
              <a:t>neutral</a:t>
            </a:r>
            <a:r>
              <a:rPr lang="en-US" sz="1400" dirty="0"/>
              <a:t> about brand. </a:t>
            </a:r>
            <a:r>
              <a:rPr lang="en-US" sz="1400" b="1" dirty="0"/>
              <a:t>22%</a:t>
            </a:r>
            <a:r>
              <a:rPr lang="en-US" sz="1400" dirty="0"/>
              <a:t> are </a:t>
            </a:r>
            <a:r>
              <a:rPr lang="en-US" sz="1400" b="1" dirty="0"/>
              <a:t>positive</a:t>
            </a:r>
            <a:r>
              <a:rPr lang="en-US" sz="1400" dirty="0"/>
              <a:t> about brand.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Average Rating of </a:t>
            </a:r>
            <a:r>
              <a:rPr lang="en-US" sz="1400" b="1" dirty="0"/>
              <a:t>3.28</a:t>
            </a:r>
            <a:r>
              <a:rPr lang="en-US" sz="1400" dirty="0"/>
              <a:t> is given by respondents who have tried and heard about our brand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2026</a:t>
            </a:r>
            <a:r>
              <a:rPr lang="en-US" sz="1400" dirty="0"/>
              <a:t> respondents tried and heard about </a:t>
            </a:r>
            <a:r>
              <a:rPr lang="en-US" sz="1400" dirty="0" err="1"/>
              <a:t>CodeX</a:t>
            </a:r>
            <a:r>
              <a:rPr lang="en-US" sz="1400" dirty="0"/>
              <a:t> before.</a:t>
            </a:r>
            <a:endParaRPr lang="en-IN" sz="140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0C64FF5-186A-AC54-C679-585018899612}"/>
              </a:ext>
            </a:extLst>
          </p:cNvPr>
          <p:cNvSpPr txBox="1">
            <a:spLocks/>
          </p:cNvSpPr>
          <p:nvPr/>
        </p:nvSpPr>
        <p:spPr>
          <a:xfrm>
            <a:off x="6096000" y="476474"/>
            <a:ext cx="5400000" cy="441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Q4.b Which cities do we need to focus more on?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760FD-47C8-C01A-4D2B-3BA09BAC6C63}"/>
              </a:ext>
            </a:extLst>
          </p:cNvPr>
          <p:cNvCxnSpPr>
            <a:cxnSpLocks/>
          </p:cNvCxnSpPr>
          <p:nvPr/>
        </p:nvCxnSpPr>
        <p:spPr>
          <a:xfrm>
            <a:off x="5898818" y="416653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C1C413-9700-3246-B884-3AD82CFFA916}"/>
              </a:ext>
            </a:extLst>
          </p:cNvPr>
          <p:cNvSpPr txBox="1"/>
          <p:nvPr/>
        </p:nvSpPr>
        <p:spPr>
          <a:xfrm>
            <a:off x="6096000" y="4957933"/>
            <a:ext cx="50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Out of </a:t>
            </a:r>
            <a:r>
              <a:rPr lang="en-US" sz="1400" b="1" dirty="0"/>
              <a:t>2828 </a:t>
            </a:r>
            <a:r>
              <a:rPr lang="en-US" sz="1400" dirty="0"/>
              <a:t>respondents from </a:t>
            </a:r>
            <a:r>
              <a:rPr lang="en-US" sz="1400" b="1" dirty="0"/>
              <a:t>Bangalore, </a:t>
            </a:r>
            <a:r>
              <a:rPr lang="en-US" sz="1400" dirty="0"/>
              <a:t>1670 has not heard about our brand before, which accounts to</a:t>
            </a:r>
            <a:r>
              <a:rPr lang="en-US" sz="1400" b="1" dirty="0"/>
              <a:t> 30%</a:t>
            </a:r>
            <a:endParaRPr lang="en-US" sz="1400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8AF491C4-CD93-A829-435D-D44F948D1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5052009"/>
                  </p:ext>
                </p:extLst>
              </p:nvPr>
            </p:nvGraphicFramePr>
            <p:xfrm>
              <a:off x="6530111" y="918012"/>
              <a:ext cx="4765959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8AF491C4-CD93-A829-435D-D44F948D1A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0111" y="918012"/>
                <a:ext cx="4765959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AF57F7-CDB4-8BFF-177F-66853AA07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389299"/>
              </p:ext>
            </p:extLst>
          </p:nvPr>
        </p:nvGraphicFramePr>
        <p:xfrm>
          <a:off x="420378" y="979082"/>
          <a:ext cx="240994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DF53D83-C9B2-9E61-4196-6554A6E3B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378" y="1601584"/>
            <a:ext cx="2498966" cy="14981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5F892-0119-4B56-708B-9404627C3D3B}"/>
              </a:ext>
            </a:extLst>
          </p:cNvPr>
          <p:cNvSpPr txBox="1"/>
          <p:nvPr/>
        </p:nvSpPr>
        <p:spPr>
          <a:xfrm>
            <a:off x="3180632" y="979082"/>
            <a:ext cx="240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Avg Rating of Taste by respondents who tried and heard about brand before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2371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  <a:fontScheme name="Retrospect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925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Amazone BT</vt:lpstr>
      <vt:lpstr>Arial</vt:lpstr>
      <vt:lpstr>Arial Black</vt:lpstr>
      <vt:lpstr>Calibri</vt:lpstr>
      <vt:lpstr>Calibri Light</vt:lpstr>
      <vt:lpstr>Retrospect</vt:lpstr>
      <vt:lpstr>MARKETING ANALYSIS</vt:lpstr>
      <vt:lpstr>PowerPoint Presentation</vt:lpstr>
      <vt:lpstr>PowerPoint Presentation</vt:lpstr>
      <vt:lpstr>PowerPoint Presentation</vt:lpstr>
      <vt:lpstr>Q1.a Who prefers energy drink more?</vt:lpstr>
      <vt:lpstr>Q2.a What are the preferred ingredients of energy drinks among respondents?</vt:lpstr>
      <vt:lpstr>Q3.a Who are the current market leaders?</vt:lpstr>
      <vt:lpstr>Q4.a Which marketing channel can be used to reach more customers?</vt:lpstr>
      <vt:lpstr>Q5.a What do people think about our brand? (overall rating)</vt:lpstr>
      <vt:lpstr>Q6.a Where do respondents prefer to purchase energy drinks?</vt:lpstr>
      <vt:lpstr>Q7.a Which area of business should we focus more on our product development? (Branding/taste/availability)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Singh</dc:creator>
  <cp:lastModifiedBy>Rohit Singh</cp:lastModifiedBy>
  <cp:revision>96</cp:revision>
  <dcterms:created xsi:type="dcterms:W3CDTF">2023-07-06T18:12:36Z</dcterms:created>
  <dcterms:modified xsi:type="dcterms:W3CDTF">2023-07-09T12:30:47Z</dcterms:modified>
</cp:coreProperties>
</file>