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8"/>
  </p:notesMasterIdLst>
  <p:handoutMasterIdLst>
    <p:handoutMasterId r:id="rId29"/>
  </p:handoutMasterIdLst>
  <p:sldIdLst>
    <p:sldId id="620" r:id="rId5"/>
    <p:sldId id="623" r:id="rId6"/>
    <p:sldId id="611" r:id="rId7"/>
    <p:sldId id="603" r:id="rId8"/>
    <p:sldId id="617" r:id="rId9"/>
    <p:sldId id="604" r:id="rId10"/>
    <p:sldId id="605" r:id="rId11"/>
    <p:sldId id="562" r:id="rId12"/>
    <p:sldId id="563" r:id="rId13"/>
    <p:sldId id="585" r:id="rId14"/>
    <p:sldId id="586" r:id="rId15"/>
    <p:sldId id="613" r:id="rId16"/>
    <p:sldId id="627" r:id="rId17"/>
    <p:sldId id="628" r:id="rId18"/>
    <p:sldId id="625" r:id="rId19"/>
    <p:sldId id="599" r:id="rId20"/>
    <p:sldId id="626" r:id="rId21"/>
    <p:sldId id="542" r:id="rId22"/>
    <p:sldId id="622" r:id="rId23"/>
    <p:sldId id="593" r:id="rId24"/>
    <p:sldId id="607" r:id="rId25"/>
    <p:sldId id="616" r:id="rId26"/>
    <p:sldId id="619" r:id="rId27"/>
  </p:sldIdLst>
  <p:sldSz cx="9144000" cy="59436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2">
          <p15:clr>
            <a:srgbClr val="A4A3A4"/>
          </p15:clr>
        </p15:guide>
        <p15:guide id="2" orient="horz" pos="3504">
          <p15:clr>
            <a:srgbClr val="A4A3A4"/>
          </p15:clr>
        </p15:guide>
        <p15:guide id="3" orient="horz" pos="2544">
          <p15:clr>
            <a:srgbClr val="A4A3A4"/>
          </p15:clr>
        </p15:guide>
        <p15:guide id="4" orient="horz" pos="3669">
          <p15:clr>
            <a:srgbClr val="A4A3A4"/>
          </p15:clr>
        </p15:guide>
        <p15:guide id="5" orient="horz" pos="694">
          <p15:clr>
            <a:srgbClr val="A4A3A4"/>
          </p15:clr>
        </p15:guide>
        <p15:guide id="6" orient="horz" pos="640">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Lynne.furrer" initials="L" lastIdx="21" clrIdx="1"/>
  <p:cmAuthor id="2" name="manish.a.saxena" initials="M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799"/>
    <a:srgbClr val="887799"/>
    <a:srgbClr val="FF9900"/>
    <a:srgbClr val="999977"/>
    <a:srgbClr val="DDCC66"/>
    <a:srgbClr val="66AA44"/>
    <a:srgbClr val="359B4C"/>
    <a:srgbClr val="551155"/>
    <a:srgbClr val="00AA99"/>
    <a:srgbClr val="99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08" autoAdjust="0"/>
    <p:restoredTop sz="85501" autoAdjust="0"/>
  </p:normalViewPr>
  <p:slideViewPr>
    <p:cSldViewPr snapToGrid="0" snapToObjects="1" showGuides="1">
      <p:cViewPr varScale="1">
        <p:scale>
          <a:sx n="106" d="100"/>
          <a:sy n="106" d="100"/>
        </p:scale>
        <p:origin x="1122" y="96"/>
      </p:cViewPr>
      <p:guideLst>
        <p:guide orient="horz" pos="522"/>
        <p:guide orient="horz" pos="3504"/>
        <p:guide orient="horz" pos="2544"/>
        <p:guide orient="horz" pos="3669"/>
        <p:guide orient="horz" pos="694"/>
        <p:guide orient="horz" pos="640"/>
        <p:guide pos="2880"/>
        <p:guide pos="288"/>
        <p:guide pos="5501"/>
        <p:guide pos="2824"/>
        <p:guide pos="2936"/>
        <p:guide pos="4172"/>
        <p:guide pos="1585"/>
      </p:guideLst>
    </p:cSldViewPr>
  </p:slideViewPr>
  <p:notesTextViewPr>
    <p:cViewPr>
      <p:scale>
        <a:sx n="75" d="100"/>
        <a:sy n="75" d="100"/>
      </p:scale>
      <p:origin x="0" y="0"/>
    </p:cViewPr>
  </p:notesTextViewPr>
  <p:sorterViewPr>
    <p:cViewPr varScale="1">
      <p:scale>
        <a:sx n="1" d="1"/>
        <a:sy n="1" d="1"/>
      </p:scale>
      <p:origin x="0" y="12204"/>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03/10/2015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3/10/2015</a:t>
            </a:fld>
            <a:endParaRPr lang="en-US" dirty="0"/>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236500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97069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50206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435445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834543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967640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976225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112934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264347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dirty="0"/>
          </a:p>
        </p:txBody>
      </p:sp>
    </p:spTree>
    <p:extLst>
      <p:ext uri="{BB962C8B-B14F-4D97-AF65-F5344CB8AC3E}">
        <p14:creationId xmlns:p14="http://schemas.microsoft.com/office/powerpoint/2010/main" val="231622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Narrative:</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Let us start by looking</a:t>
            </a:r>
            <a:r>
              <a:rPr lang="en-US" sz="1200" u="none" kern="1200" baseline="0" dirty="0" smtClean="0">
                <a:solidFill>
                  <a:schemeClr val="tx1"/>
                </a:solidFill>
                <a:latin typeface="+mn-lt"/>
                <a:ea typeface="+mn-ea"/>
                <a:cs typeface="+mn-cs"/>
              </a:rPr>
              <a:t> at the drivers which are causing a shift in the world of data and how it is analyzed. </a:t>
            </a:r>
            <a:r>
              <a:rPr lang="en-US" dirty="0" smtClean="0"/>
              <a:t>Big Data is a phenomenon and </a:t>
            </a:r>
            <a:r>
              <a:rPr lang="en-US" baseline="0" dirty="0" smtClean="0"/>
              <a:t>manifestation of a few recent </a:t>
            </a:r>
            <a:r>
              <a:rPr lang="en-US" dirty="0" smtClean="0"/>
              <a:t>trends</a:t>
            </a:r>
            <a:r>
              <a:rPr lang="en-US" baseline="0" dirty="0" smtClean="0"/>
              <a:t> in the industries. Click the link to read more about the shift in data and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In 2011, 1.8 zettabytes of information were created globally and that amount is expected to double every year. The volume of data is the equivalent of 200 billion two-hour High Definition (HD) movies, which one person could watch for 47 million years straight. (Source: TechAmerica Foundation Big Data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lvl="1" indent="0">
              <a:buNone/>
            </a:pPr>
            <a:r>
              <a:rPr lang="en-US" sz="1800" dirty="0" smtClean="0"/>
              <a:t>Big Data handles huge data volumes from companies like Wal-Mart and Facebook. It drives value out of data-rich environments, which is not possible in traditional Relational Database Management Systems (RDBMS).</a:t>
            </a:r>
          </a:p>
          <a:p>
            <a:pPr marL="0" lvl="1" indent="0">
              <a:buNone/>
            </a:pPr>
            <a:endParaRPr lang="en-US" sz="1800" dirty="0" smtClean="0"/>
          </a:p>
          <a:p>
            <a:pPr marL="0" lvl="1" indent="0">
              <a:buNone/>
            </a:pPr>
            <a:r>
              <a:rPr lang="en-US" sz="1800" dirty="0" smtClean="0"/>
              <a:t>Big Data also incorporates outward focus found</a:t>
            </a:r>
            <a:r>
              <a:rPr lang="en-US" sz="1800" baseline="0" dirty="0" smtClean="0"/>
              <a:t> in</a:t>
            </a:r>
            <a:r>
              <a:rPr lang="en-US" sz="1800" dirty="0" smtClean="0"/>
              <a:t> data-driven decision making</a:t>
            </a:r>
            <a:r>
              <a:rPr lang="en-US" sz="1800" baseline="0" dirty="0" smtClean="0"/>
              <a:t> and d</a:t>
            </a:r>
            <a:r>
              <a:rPr lang="en-US" sz="1800" dirty="0" smtClean="0"/>
              <a:t>ata liberation wherein unstructured and semi-structured data can be used. Fluid frameworks lead to easier data modeling, exploration and maintenance. There is an increase in computing capacity due to flexible architecture.</a:t>
            </a:r>
          </a:p>
          <a:p>
            <a:pPr marL="0" lvl="1" indent="0">
              <a:buNone/>
            </a:pPr>
            <a:endParaRPr lang="en-US" sz="1800" dirty="0" smtClean="0"/>
          </a:p>
          <a:p>
            <a:pPr marL="0" lvl="1" indent="0">
              <a:buNone/>
            </a:pPr>
            <a:r>
              <a:rPr lang="en-US" sz="1800" dirty="0" smtClean="0"/>
              <a:t>Big Data integrates the cloud architecture leading to massive parallel computation as adopted by Facebook, Yahoo and Google. It imbibes social aspect</a:t>
            </a:r>
            <a:r>
              <a:rPr lang="en-US" sz="1800" baseline="0" dirty="0" smtClean="0"/>
              <a:t> and an e</a:t>
            </a:r>
            <a:r>
              <a:rPr lang="en-US" sz="1800" dirty="0" smtClean="0"/>
              <a:t>xponential rise in the use of mobile phones and internet can be tapped. Big Data</a:t>
            </a:r>
            <a:r>
              <a:rPr lang="en-US" sz="1800" baseline="0" dirty="0" smtClean="0"/>
              <a:t> a</a:t>
            </a:r>
            <a:r>
              <a:rPr lang="en-US" sz="1800" dirty="0" smtClean="0"/>
              <a:t>dapts to open source software such as RedHat, Cloudera and DataStax.</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Click each label to read more about the recent shift in data and analysis.</a:t>
            </a:r>
            <a:r>
              <a:rPr lang="en-US" b="0" u="none" baseline="0" dirty="0" smtClean="0"/>
              <a:t> </a:t>
            </a:r>
            <a:endParaRPr lang="en-US" b="0" u="non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Do</a:t>
            </a:r>
            <a:r>
              <a:rPr lang="en-US" b="1" u="sng" baseline="0" dirty="0" smtClean="0"/>
              <a:t> NOT narrate this part: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u="none" baseline="0" dirty="0" smtClean="0"/>
          </a:p>
          <a:p>
            <a:r>
              <a:rPr lang="en-US" sz="1200" b="1" dirty="0" smtClean="0">
                <a:solidFill>
                  <a:schemeClr val="tx1"/>
                </a:solidFill>
              </a:rPr>
              <a:t>On clicking Data Explosion</a:t>
            </a:r>
          </a:p>
          <a:p>
            <a:r>
              <a:rPr lang="en-US" sz="1200" dirty="0" smtClean="0">
                <a:solidFill>
                  <a:schemeClr val="tx1"/>
                </a:solidFill>
              </a:rPr>
              <a:t>Unstructured data is doubling every three months</a:t>
            </a:r>
          </a:p>
          <a:p>
            <a:r>
              <a:rPr lang="en-US" sz="1200" dirty="0" smtClean="0">
                <a:solidFill>
                  <a:schemeClr val="tx1"/>
                </a:solidFill>
              </a:rPr>
              <a:t>2011 saw 47 percent overall growth</a:t>
            </a:r>
          </a:p>
          <a:p>
            <a:r>
              <a:rPr lang="en-US" sz="1200" dirty="0" smtClean="0">
                <a:solidFill>
                  <a:schemeClr val="tx1"/>
                </a:solidFill>
              </a:rPr>
              <a:t>By 2015, number of networked devices will be twice the global population </a:t>
            </a:r>
          </a:p>
          <a:p>
            <a:r>
              <a:rPr lang="en-US" sz="1200" b="1" dirty="0" smtClean="0">
                <a:solidFill>
                  <a:schemeClr val="tx1"/>
                </a:solidFill>
              </a:rPr>
              <a:t>On clicking Monetization</a:t>
            </a:r>
          </a:p>
          <a:p>
            <a:r>
              <a:rPr lang="en-US" sz="1200" dirty="0" smtClean="0">
                <a:solidFill>
                  <a:schemeClr val="tx1"/>
                </a:solidFill>
              </a:rPr>
              <a:t>Growth of enterprise data monetization services</a:t>
            </a:r>
          </a:p>
          <a:p>
            <a:r>
              <a:rPr lang="en-US" sz="1200" dirty="0" smtClean="0">
                <a:solidFill>
                  <a:schemeClr val="tx1"/>
                </a:solidFill>
              </a:rPr>
              <a:t>Large retailers monetizing own data to provide insights to suppliers</a:t>
            </a:r>
          </a:p>
          <a:p>
            <a:r>
              <a:rPr lang="en-US" sz="1200" b="1" dirty="0" smtClean="0">
                <a:solidFill>
                  <a:schemeClr val="tx1"/>
                </a:solidFill>
              </a:rPr>
              <a:t>On clicking Data-led Innovation</a:t>
            </a:r>
          </a:p>
          <a:p>
            <a:r>
              <a:rPr lang="en-US" sz="1200" dirty="0" smtClean="0">
                <a:solidFill>
                  <a:schemeClr val="tx1"/>
                </a:solidFill>
              </a:rPr>
              <a:t>De-coupling data from applications</a:t>
            </a:r>
          </a:p>
          <a:p>
            <a:r>
              <a:rPr lang="en-US" sz="1200" dirty="0" smtClean="0">
                <a:solidFill>
                  <a:schemeClr val="tx1"/>
                </a:solidFill>
              </a:rPr>
              <a:t>Disparate external data shaping context</a:t>
            </a:r>
          </a:p>
          <a:p>
            <a:r>
              <a:rPr lang="en-US" sz="1200" dirty="0" smtClean="0">
                <a:solidFill>
                  <a:schemeClr val="tx1"/>
                </a:solidFill>
              </a:rPr>
              <a:t>Cost effective mobilization of massive scale data</a:t>
            </a:r>
          </a:p>
          <a:p>
            <a:r>
              <a:rPr lang="en-US" sz="1200" b="1" dirty="0" smtClean="0">
                <a:solidFill>
                  <a:schemeClr val="tx1"/>
                </a:solidFill>
              </a:rPr>
              <a:t>On clicking Social Media</a:t>
            </a:r>
          </a:p>
          <a:p>
            <a:r>
              <a:rPr lang="en-US" sz="1200" dirty="0" smtClean="0">
                <a:solidFill>
                  <a:schemeClr val="tx1"/>
                </a:solidFill>
              </a:rPr>
              <a:t>Emergence of companies that scrub and aggregate data from social media and blogs</a:t>
            </a:r>
          </a:p>
          <a:p>
            <a:r>
              <a:rPr lang="en-US" sz="1200" dirty="0" smtClean="0">
                <a:solidFill>
                  <a:schemeClr val="tx1"/>
                </a:solidFill>
              </a:rPr>
              <a:t>Greater focus on data that provides insight in a customer’s digital persona</a:t>
            </a:r>
          </a:p>
          <a:p>
            <a:r>
              <a:rPr lang="en-US" sz="1200" b="1" dirty="0" smtClean="0">
                <a:solidFill>
                  <a:schemeClr val="tx1"/>
                </a:solidFill>
              </a:rPr>
              <a:t>On clicking Technology</a:t>
            </a:r>
          </a:p>
          <a:p>
            <a:r>
              <a:rPr lang="en-US" sz="1200" dirty="0" smtClean="0">
                <a:solidFill>
                  <a:schemeClr val="tx1"/>
                </a:solidFill>
              </a:rPr>
              <a:t>Commodity-priced storage and compute </a:t>
            </a:r>
          </a:p>
          <a:p>
            <a:r>
              <a:rPr lang="en-US" sz="1200" dirty="0" smtClean="0">
                <a:solidFill>
                  <a:schemeClr val="tx1"/>
                </a:solidFill>
              </a:rPr>
              <a:t>Emergence of open source and Big Data technologies solving production problems at scale</a:t>
            </a:r>
          </a:p>
          <a:p>
            <a:r>
              <a:rPr lang="en-US" sz="1200" b="1" dirty="0" smtClean="0">
                <a:solidFill>
                  <a:schemeClr val="tx1"/>
                </a:solidFill>
              </a:rPr>
              <a:t>On clicking Data Mobilization</a:t>
            </a:r>
          </a:p>
          <a:p>
            <a:r>
              <a:rPr lang="en-US" sz="1200" dirty="0" smtClean="0">
                <a:solidFill>
                  <a:schemeClr val="tx1"/>
                </a:solidFill>
              </a:rPr>
              <a:t>Novel approaches to analyze unstructured data creating shorter time from data to insight</a:t>
            </a:r>
          </a:p>
          <a:p>
            <a:r>
              <a:rPr lang="en-US" sz="1200" dirty="0" smtClean="0">
                <a:solidFill>
                  <a:schemeClr val="tx1"/>
                </a:solidFill>
              </a:rPr>
              <a:t>Shift towards data consumption in multiple environments (business applications, mobile, social)</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dirty="0"/>
          </a:p>
        </p:txBody>
      </p:sp>
    </p:spTree>
    <p:extLst>
      <p:ext uri="{BB962C8B-B14F-4D97-AF65-F5344CB8AC3E}">
        <p14:creationId xmlns:p14="http://schemas.microsoft.com/office/powerpoint/2010/main" val="157292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22912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043276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8963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689165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2163" y="685800"/>
            <a:ext cx="527367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Narrative: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dirty="0" smtClean="0">
                <a:solidFill>
                  <a:schemeClr val="tx1"/>
                </a:solidFill>
                <a:latin typeface="+mn-lt"/>
                <a:ea typeface="+mn-ea"/>
                <a:cs typeface="+mn-cs"/>
              </a:rPr>
              <a:t>Here are some examples of the</a:t>
            </a:r>
            <a:r>
              <a:rPr lang="en-US" sz="1200" u="none" kern="1200" baseline="0" dirty="0" smtClean="0">
                <a:solidFill>
                  <a:schemeClr val="tx1"/>
                </a:solidFill>
                <a:latin typeface="+mn-lt"/>
                <a:ea typeface="+mn-ea"/>
                <a:cs typeface="+mn-cs"/>
              </a:rPr>
              <a:t> use of analytics from Big Data</a:t>
            </a:r>
            <a:r>
              <a:rPr lang="en-US" sz="1200" u="none" kern="1200" dirty="0" smtClean="0">
                <a:solidFill>
                  <a:schemeClr val="tx1"/>
                </a:solidFill>
                <a:latin typeface="+mn-lt"/>
                <a:ea typeface="+mn-ea"/>
                <a:cs typeface="+mn-cs"/>
              </a:rPr>
              <a:t>. </a:t>
            </a:r>
            <a:r>
              <a:rPr lang="en-US" sz="1200" b="0" u="none" kern="1200" baseline="0" dirty="0" smtClean="0">
                <a:solidFill>
                  <a:schemeClr val="tx1"/>
                </a:solidFill>
                <a:latin typeface="+mn-lt"/>
                <a:ea typeface="+mn-ea"/>
                <a:cs typeface="+mn-cs"/>
              </a:rPr>
              <a:t>Read and make yourself familiar with the information provided.</a:t>
            </a:r>
            <a:endParaRPr lang="en-US" b="0" u="none" dirty="0" smtClean="0"/>
          </a:p>
          <a:p>
            <a:endParaRPr lang="en-US" baseline="0"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224405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4410005"/>
            <a:ext cx="4024312" cy="1068870"/>
          </a:xfr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cxnSp>
        <p:nvCxnSpPr>
          <p:cNvPr id="4" name="Straight Connector 3"/>
          <p:cNvCxnSpPr/>
          <p:nvPr userDrawn="1"/>
        </p:nvCxnSpPr>
        <p:spPr>
          <a:xfrm>
            <a:off x="457200" y="1005514"/>
            <a:ext cx="8686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3817" y="752630"/>
            <a:ext cx="2520922" cy="152936"/>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00334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388720"/>
            <a:ext cx="8228013" cy="227259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accent4"/>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196975"/>
            <a:ext cx="4025899" cy="4181159"/>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196975"/>
            <a:ext cx="4025898" cy="4181159"/>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007110"/>
            <a:ext cx="8686006"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5687881"/>
            <a:ext cx="536400" cy="21216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itchFamily="34" charset="0"/>
                <a:cs typeface="Arial" pitchFamily="34" charset="0"/>
              </a:rPr>
              <a:pPr algn="r"/>
              <a:t>‹#›</a:t>
            </a:fld>
            <a:endParaRPr lang="en-CA" sz="900" dirty="0">
              <a:solidFill>
                <a:srgbClr val="858789"/>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196975"/>
            <a:ext cx="8228012" cy="4181159"/>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47439"/>
            <a:ext cx="8205261" cy="68081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10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10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10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10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10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avvas/Pycon2015"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dumps.wikimedia.org/other/pagecounts-raw/"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3246" y="794596"/>
            <a:ext cx="7161291" cy="5078313"/>
          </a:xfrm>
          <a:prstGeom prst="rect">
            <a:avLst/>
          </a:prstGeom>
          <a:noFill/>
        </p:spPr>
        <p:txBody>
          <a:bodyPr wrap="square" rtlCol="0">
            <a:spAutoFit/>
          </a:bodyPr>
          <a:lstStyle/>
          <a:p>
            <a:pPr algn="ctr"/>
            <a:r>
              <a:rPr lang="en-US" sz="2400" b="1" dirty="0"/>
              <a:t>Explore Big Data </a:t>
            </a:r>
            <a:endParaRPr lang="en-US" sz="2400" b="1" dirty="0" smtClean="0"/>
          </a:p>
          <a:p>
            <a:pPr algn="ctr"/>
            <a:endParaRPr lang="en-US" sz="1000" b="1" dirty="0" smtClean="0"/>
          </a:p>
          <a:p>
            <a:pPr algn="ctr"/>
            <a:r>
              <a:rPr lang="en-US" sz="2400" b="1" dirty="0" smtClean="0"/>
              <a:t>using </a:t>
            </a:r>
          </a:p>
          <a:p>
            <a:pPr algn="ctr"/>
            <a:endParaRPr lang="en-US" sz="1000" b="1" dirty="0" smtClean="0"/>
          </a:p>
          <a:p>
            <a:pPr algn="ctr"/>
            <a:r>
              <a:rPr lang="en-US" sz="2400" b="1" dirty="0" smtClean="0"/>
              <a:t>Simple </a:t>
            </a:r>
            <a:r>
              <a:rPr lang="en-US" sz="2400" b="1" dirty="0"/>
              <a:t>Python </a:t>
            </a:r>
            <a:r>
              <a:rPr lang="en-US" sz="2400" b="1" dirty="0" smtClean="0"/>
              <a:t>Code </a:t>
            </a:r>
          </a:p>
          <a:p>
            <a:pPr algn="ctr"/>
            <a:endParaRPr lang="en-US" sz="1000" b="1" dirty="0" smtClean="0"/>
          </a:p>
          <a:p>
            <a:pPr algn="ctr"/>
            <a:r>
              <a:rPr lang="en-US" sz="2400" b="1" dirty="0" smtClean="0"/>
              <a:t>and </a:t>
            </a:r>
          </a:p>
          <a:p>
            <a:pPr algn="ctr"/>
            <a:endParaRPr lang="en-US" sz="1000" b="1" dirty="0" smtClean="0"/>
          </a:p>
          <a:p>
            <a:pPr algn="ctr"/>
            <a:r>
              <a:rPr lang="en-US" sz="2400" b="1" dirty="0" smtClean="0"/>
              <a:t>Amazon Cloud </a:t>
            </a:r>
          </a:p>
          <a:p>
            <a:endParaRPr lang="en-US" b="1" dirty="0"/>
          </a:p>
          <a:p>
            <a:r>
              <a:rPr lang="en-US" b="1" dirty="0" smtClean="0"/>
              <a:t>		</a:t>
            </a:r>
          </a:p>
          <a:p>
            <a:endParaRPr lang="en-US" b="1" dirty="0"/>
          </a:p>
          <a:p>
            <a:r>
              <a:rPr lang="en-US" b="1" dirty="0" smtClean="0"/>
              <a:t>				</a:t>
            </a:r>
          </a:p>
          <a:p>
            <a:endParaRPr lang="en-US" b="1" dirty="0"/>
          </a:p>
          <a:p>
            <a:endParaRPr lang="en-US" b="1" dirty="0" smtClean="0"/>
          </a:p>
          <a:p>
            <a:endParaRPr lang="en-US" b="1" dirty="0"/>
          </a:p>
          <a:p>
            <a:r>
              <a:rPr lang="en-US" b="1" dirty="0" smtClean="0"/>
              <a:t>				     </a:t>
            </a:r>
            <a:r>
              <a:rPr lang="en-US" sz="2000" b="1" dirty="0" smtClean="0"/>
              <a:t>Harikrishna Ravva</a:t>
            </a:r>
          </a:p>
          <a:p>
            <a:endParaRPr lang="en-US" b="1" dirty="0"/>
          </a:p>
        </p:txBody>
      </p:sp>
    </p:spTree>
    <p:extLst>
      <p:ext uri="{BB962C8B-B14F-4D97-AF65-F5344CB8AC3E}">
        <p14:creationId xmlns:p14="http://schemas.microsoft.com/office/powerpoint/2010/main" val="1011508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How traditional process works</a:t>
            </a:r>
            <a:endParaRPr lang="en-US" sz="2000" dirty="0"/>
          </a:p>
        </p:txBody>
      </p:sp>
      <p:sp>
        <p:nvSpPr>
          <p:cNvPr id="2" name="TextBox 1"/>
          <p:cNvSpPr txBox="1"/>
          <p:nvPr/>
        </p:nvSpPr>
        <p:spPr>
          <a:xfrm>
            <a:off x="461035" y="1095469"/>
            <a:ext cx="8023500" cy="2492990"/>
          </a:xfrm>
          <a:prstGeom prst="rect">
            <a:avLst/>
          </a:prstGeom>
          <a:noFill/>
        </p:spPr>
        <p:txBody>
          <a:bodyPr wrap="square" rtlCol="0">
            <a:spAutoFit/>
          </a:bodyPr>
          <a:lstStyle/>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600" dirty="0" smtClean="0"/>
              <a:t>Large and High Speed Database – Expensive, time consuming in loading the data, non linear in performance as data increases</a:t>
            </a:r>
          </a:p>
          <a:p>
            <a:endParaRPr lang="en-US" sz="1600" dirty="0" smtClean="0"/>
          </a:p>
          <a:p>
            <a:pPr marL="285750" indent="-285750">
              <a:buFont typeface="Arial" panose="020B0604020202020204" pitchFamily="34" charset="0"/>
              <a:buChar char="•"/>
            </a:pPr>
            <a:r>
              <a:rPr lang="en-US" sz="1600" dirty="0"/>
              <a:t>F</a:t>
            </a:r>
            <a:r>
              <a:rPr lang="en-US" sz="1600" dirty="0" smtClean="0"/>
              <a:t>ile processing on High CPU /Memory Servers –  Expensive, not possible to scale for large data due to hard disk speeds etc. Rerun if job fails. </a:t>
            </a:r>
          </a:p>
          <a:p>
            <a:endParaRPr lang="en-US" sz="1600" dirty="0"/>
          </a:p>
          <a:p>
            <a:pPr marL="285750" indent="-285750">
              <a:buFont typeface="Arial" panose="020B0604020202020204" pitchFamily="34" charset="0"/>
              <a:buChar char="•"/>
            </a:pPr>
            <a:r>
              <a:rPr lang="en-US" sz="1600" dirty="0" smtClean="0"/>
              <a:t>In both the cases : Expensive Infrastructure, takes more time( weeks) to provide the solution( traditional SDLC).</a:t>
            </a:r>
          </a:p>
          <a:p>
            <a:endParaRPr lang="en-US" sz="1400" dirty="0"/>
          </a:p>
        </p:txBody>
      </p:sp>
    </p:spTree>
    <p:extLst>
      <p:ext uri="{BB962C8B-B14F-4D97-AF65-F5344CB8AC3E}">
        <p14:creationId xmlns:p14="http://schemas.microsoft.com/office/powerpoint/2010/main" val="1909470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Big Data Processing - Hadoop Map Reduce </a:t>
            </a:r>
            <a:endParaRPr lang="en-US" sz="2000" dirty="0"/>
          </a:p>
        </p:txBody>
      </p:sp>
      <p:sp>
        <p:nvSpPr>
          <p:cNvPr id="2" name="TextBox 1"/>
          <p:cNvSpPr txBox="1"/>
          <p:nvPr/>
        </p:nvSpPr>
        <p:spPr>
          <a:xfrm>
            <a:off x="642796" y="1339913"/>
            <a:ext cx="8157172" cy="2031325"/>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the input </a:t>
            </a:r>
            <a:r>
              <a:rPr lang="en-US" sz="1600" dirty="0" smtClean="0"/>
              <a:t>files </a:t>
            </a:r>
            <a:r>
              <a:rPr lang="en-US" sz="1600" dirty="0"/>
              <a:t>into </a:t>
            </a:r>
            <a:r>
              <a:rPr lang="en-US" sz="1600" dirty="0" smtClean="0"/>
              <a:t>blocks of 64MB or higher  </a:t>
            </a:r>
            <a:r>
              <a:rPr lang="en-US" sz="1600" dirty="0"/>
              <a:t>and distribute to multiple </a:t>
            </a:r>
            <a:r>
              <a:rPr lang="en-US" sz="1600" dirty="0" smtClean="0"/>
              <a:t>commodity computers(nodes) </a:t>
            </a:r>
            <a:r>
              <a:rPr lang="en-US" sz="1600" dirty="0"/>
              <a:t>in the same network(cluster</a:t>
            </a:r>
            <a:r>
              <a:rPr lang="en-US" sz="1600" dirty="0" smtClean="0"/>
              <a:t>).</a:t>
            </a:r>
          </a:p>
          <a:p>
            <a:r>
              <a:rPr lang="en-US" sz="1600" dirty="0" smtClean="0"/>
              <a:t> </a:t>
            </a:r>
          </a:p>
          <a:p>
            <a:pPr marL="285750" indent="-285750">
              <a:buFont typeface="Arial" panose="020B0604020202020204" pitchFamily="34" charset="0"/>
              <a:buChar char="•"/>
            </a:pPr>
            <a:r>
              <a:rPr lang="en-US" sz="1600" dirty="0" smtClean="0"/>
              <a:t>Process blocks by initiating multiple tasks on each node</a:t>
            </a:r>
            <a:r>
              <a:rPr lang="en-US" sz="1600" dirty="0"/>
              <a:t> </a:t>
            </a:r>
            <a:r>
              <a:rPr lang="en-US" sz="1600" dirty="0" smtClean="0"/>
              <a:t> – Data Local </a:t>
            </a:r>
          </a:p>
          <a:p>
            <a:endParaRPr lang="en-US" sz="1600" dirty="0" smtClean="0"/>
          </a:p>
          <a:p>
            <a:pPr marL="285750" indent="-285750">
              <a:buFont typeface="Arial" panose="020B0604020202020204" pitchFamily="34" charset="0"/>
              <a:buChar char="•"/>
            </a:pPr>
            <a:r>
              <a:rPr lang="en-US" sz="1600" dirty="0" smtClean="0"/>
              <a:t>Replicate blocks among multiple nodes for fault tolerance</a:t>
            </a:r>
          </a:p>
          <a:p>
            <a:endParaRPr lang="en-US" sz="1600" dirty="0"/>
          </a:p>
          <a:p>
            <a:endParaRPr lang="en-US" sz="1400"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72" y="3648546"/>
            <a:ext cx="6549158" cy="2209046"/>
          </a:xfrm>
          <a:prstGeom prst="rect">
            <a:avLst/>
          </a:prstGeom>
          <a:ln w="22225">
            <a:solidFill>
              <a:schemeClr val="accent1"/>
            </a:solidFill>
          </a:ln>
        </p:spPr>
      </p:pic>
    </p:spTree>
    <p:extLst>
      <p:ext uri="{BB962C8B-B14F-4D97-AF65-F5344CB8AC3E}">
        <p14:creationId xmlns:p14="http://schemas.microsoft.com/office/powerpoint/2010/main" val="1447633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Map reduce </a:t>
            </a:r>
            <a:endParaRPr lang="en-US" sz="2000" dirty="0">
              <a:solidFill>
                <a:schemeClr val="tx1">
                  <a:lumMod val="95000"/>
                  <a:lumOff val="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906979" y="1607115"/>
            <a:ext cx="4074060" cy="2982991"/>
          </a:xfrm>
          <a:prstGeom prst="rect">
            <a:avLst/>
          </a:prstGeom>
          <a:noFill/>
          <a:ln>
            <a:noFill/>
          </a:ln>
        </p:spPr>
      </p:pic>
      <p:sp>
        <p:nvSpPr>
          <p:cNvPr id="3" name="Rectangle 2"/>
          <p:cNvSpPr/>
          <p:nvPr/>
        </p:nvSpPr>
        <p:spPr>
          <a:xfrm>
            <a:off x="461085" y="1141511"/>
            <a:ext cx="4328198" cy="4031873"/>
          </a:xfrm>
          <a:prstGeom prst="rect">
            <a:avLst/>
          </a:prstGeom>
          <a:ln w="15875">
            <a:solidFill>
              <a:schemeClr val="accent1"/>
            </a:solidFill>
          </a:ln>
        </p:spPr>
        <p:txBody>
          <a:bodyPr wrap="square">
            <a:spAutoFit/>
          </a:bodyPr>
          <a:lstStyle/>
          <a:p>
            <a:r>
              <a:rPr lang="en-US" sz="1600" dirty="0"/>
              <a:t>MapReduce jobs consists of</a:t>
            </a:r>
          </a:p>
          <a:p>
            <a:pPr marL="282575" indent="-282575">
              <a:buFont typeface="Arial" panose="020B0604020202020204" pitchFamily="34" charset="0"/>
              <a:buChar char="•"/>
            </a:pPr>
            <a:r>
              <a:rPr lang="en-US" sz="1600" b="1" dirty="0"/>
              <a:t>Map phase </a:t>
            </a:r>
            <a:r>
              <a:rPr lang="en-US" sz="1600" dirty="0"/>
              <a:t>- reads the local file data block(s); extracts the fields of interest and assigns an aggregating key; and releases the extract records to the shuffle phase</a:t>
            </a:r>
          </a:p>
          <a:p>
            <a:pPr marL="282575" indent="-282575">
              <a:buFont typeface="Arial" panose="020B0604020202020204" pitchFamily="34" charset="0"/>
              <a:buChar char="•"/>
            </a:pPr>
            <a:r>
              <a:rPr lang="en-US" sz="1600" b="1" dirty="0"/>
              <a:t>Shuffle phase </a:t>
            </a:r>
            <a:r>
              <a:rPr lang="en-US" sz="1600" dirty="0"/>
              <a:t>- sorts the extract records by key; ships records of each group of keys to Datanodes where the Reduce phase takes place.</a:t>
            </a:r>
          </a:p>
          <a:p>
            <a:pPr marL="282575" indent="-282575">
              <a:buFont typeface="Arial" panose="020B0604020202020204" pitchFamily="34" charset="0"/>
              <a:buChar char="•"/>
            </a:pPr>
            <a:r>
              <a:rPr lang="en-US" sz="1600" b="1" dirty="0"/>
              <a:t>Reduce phase </a:t>
            </a:r>
            <a:r>
              <a:rPr lang="en-US" sz="1600" dirty="0"/>
              <a:t>- reads the records received from the shuffle phase; performs whatever aggregation is required ; writes its block to HDFS.  </a:t>
            </a:r>
          </a:p>
          <a:p>
            <a:r>
              <a:rPr lang="en-US" sz="1600" dirty="0"/>
              <a:t>The blocks are named using a sequence number, so that the individual reduction file blocks can be reassembled in proper order. </a:t>
            </a:r>
          </a:p>
        </p:txBody>
      </p:sp>
    </p:spTree>
    <p:extLst>
      <p:ext uri="{BB962C8B-B14F-4D97-AF65-F5344CB8AC3E}">
        <p14:creationId xmlns:p14="http://schemas.microsoft.com/office/powerpoint/2010/main" val="243188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Hadoop Streaming</a:t>
            </a:r>
            <a:endParaRPr lang="en-US" sz="2000" dirty="0">
              <a:solidFill>
                <a:schemeClr val="tx1">
                  <a:lumMod val="95000"/>
                  <a:lumOff val="5000"/>
                </a:schemeClr>
              </a:solidFill>
            </a:endParaRPr>
          </a:p>
        </p:txBody>
      </p:sp>
      <p:sp>
        <p:nvSpPr>
          <p:cNvPr id="2" name="TextBox 1"/>
          <p:cNvSpPr txBox="1"/>
          <p:nvPr/>
        </p:nvSpPr>
        <p:spPr>
          <a:xfrm>
            <a:off x="887240" y="1403287"/>
            <a:ext cx="7779106"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Input Stream</a:t>
            </a:r>
          </a:p>
          <a:p>
            <a:pPr marL="285750" indent="-285750">
              <a:lnSpc>
                <a:spcPct val="150000"/>
              </a:lnSpc>
              <a:buFont typeface="Arial" panose="020B0604020202020204" pitchFamily="34" charset="0"/>
              <a:buChar char="•"/>
            </a:pPr>
            <a:r>
              <a:rPr lang="en-IN" dirty="0" smtClean="0"/>
              <a:t>Output Stream </a:t>
            </a:r>
            <a:endParaRPr lang="en-IN" dirty="0" smtClean="0"/>
          </a:p>
          <a:p>
            <a:endParaRPr lang="en-IN" dirty="0"/>
          </a:p>
        </p:txBody>
      </p:sp>
    </p:spTree>
    <p:extLst>
      <p:ext uri="{BB962C8B-B14F-4D97-AF65-F5344CB8AC3E}">
        <p14:creationId xmlns:p14="http://schemas.microsoft.com/office/powerpoint/2010/main" val="2703747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Code</a:t>
            </a:r>
            <a:endParaRPr lang="en-US" sz="2000" dirty="0">
              <a:solidFill>
                <a:schemeClr val="tx1">
                  <a:lumMod val="95000"/>
                  <a:lumOff val="5000"/>
                </a:schemeClr>
              </a:solidFill>
            </a:endParaRPr>
          </a:p>
        </p:txBody>
      </p:sp>
      <p:pic>
        <p:nvPicPr>
          <p:cNvPr id="2" name="Picture 1"/>
          <p:cNvPicPr>
            <a:picLocks noChangeAspect="1"/>
          </p:cNvPicPr>
          <p:nvPr/>
        </p:nvPicPr>
        <p:blipFill>
          <a:blip r:embed="rId3"/>
          <a:stretch>
            <a:fillRect/>
          </a:stretch>
        </p:blipFill>
        <p:spPr>
          <a:xfrm>
            <a:off x="3216907" y="2354113"/>
            <a:ext cx="3469846" cy="1688681"/>
          </a:xfrm>
          <a:prstGeom prst="rect">
            <a:avLst/>
          </a:prstGeom>
          <a:ln w="19050">
            <a:solidFill>
              <a:schemeClr val="accent1"/>
            </a:solidFill>
          </a:ln>
        </p:spPr>
      </p:pic>
      <p:sp>
        <p:nvSpPr>
          <p:cNvPr id="6" name="Rectangle 5"/>
          <p:cNvSpPr/>
          <p:nvPr/>
        </p:nvSpPr>
        <p:spPr>
          <a:xfrm>
            <a:off x="163731" y="2390541"/>
            <a:ext cx="2914447" cy="1615827"/>
          </a:xfrm>
          <a:prstGeom prst="rect">
            <a:avLst/>
          </a:prstGeom>
          <a:ln w="19050">
            <a:solidFill>
              <a:schemeClr val="accent1"/>
            </a:solidFill>
          </a:ln>
        </p:spPr>
        <p:txBody>
          <a:bodyPr wrap="square">
            <a:spAutoFit/>
          </a:bodyPr>
          <a:lstStyle/>
          <a:p>
            <a:r>
              <a:rPr lang="en-US" sz="1100" dirty="0"/>
              <a:t>de Bayern 1050 12130064</a:t>
            </a:r>
          </a:p>
          <a:p>
            <a:r>
              <a:rPr lang="en-US" sz="1100" dirty="0"/>
              <a:t>en Trap_music 28 3343116</a:t>
            </a:r>
          </a:p>
          <a:p>
            <a:r>
              <a:rPr lang="en-US" sz="1100" dirty="0"/>
              <a:t>en 2015_NHL_Entry_Draft 283 14861605</a:t>
            </a:r>
          </a:p>
          <a:p>
            <a:r>
              <a:rPr lang="en-US" sz="1100" dirty="0"/>
              <a:t>en Woody_Allen 134 12735915</a:t>
            </a:r>
          </a:p>
          <a:p>
            <a:r>
              <a:rPr lang="en-US" sz="1100" dirty="0"/>
              <a:t>en Triple_H  99 10773375</a:t>
            </a:r>
          </a:p>
          <a:p>
            <a:r>
              <a:rPr lang="en-US" sz="1100" dirty="0"/>
              <a:t>en ZIP_code  171 6605535</a:t>
            </a:r>
          </a:p>
          <a:p>
            <a:r>
              <a:rPr lang="en-US" sz="1100" dirty="0">
                <a:solidFill>
                  <a:srgbClr val="FF0000"/>
                </a:solidFill>
              </a:rPr>
              <a:t>en 2015_Pan_American_Games 6601732</a:t>
            </a:r>
          </a:p>
          <a:p>
            <a:r>
              <a:rPr lang="en-US" sz="1100" dirty="0"/>
              <a:t>fr Tique  102 6928559</a:t>
            </a:r>
          </a:p>
          <a:p>
            <a:r>
              <a:rPr lang="en-US" sz="1100" dirty="0"/>
              <a:t>pt Chad_Mendes 218 3644225 </a:t>
            </a:r>
          </a:p>
        </p:txBody>
      </p:sp>
      <p:sp>
        <p:nvSpPr>
          <p:cNvPr id="7" name="Rectangle 6"/>
          <p:cNvSpPr/>
          <p:nvPr/>
        </p:nvSpPr>
        <p:spPr>
          <a:xfrm>
            <a:off x="6760572" y="2853941"/>
            <a:ext cx="2301947" cy="600164"/>
          </a:xfrm>
          <a:prstGeom prst="rect">
            <a:avLst/>
          </a:prstGeom>
          <a:ln w="15875">
            <a:solidFill>
              <a:schemeClr val="accent1"/>
            </a:solidFill>
          </a:ln>
        </p:spPr>
        <p:txBody>
          <a:bodyPr wrap="square">
            <a:spAutoFit/>
          </a:bodyPr>
          <a:lstStyle/>
          <a:p>
            <a:r>
              <a:rPr lang="en-US" sz="1100" dirty="0"/>
              <a:t>2015_NHL_Entry_Draft	</a:t>
            </a:r>
            <a:r>
              <a:rPr lang="en-US" sz="1100" dirty="0" smtClean="0"/>
              <a:t>283</a:t>
            </a:r>
          </a:p>
          <a:p>
            <a:r>
              <a:rPr lang="en-US" sz="1100" dirty="0" smtClean="0"/>
              <a:t>Woody_Allen</a:t>
            </a:r>
            <a:r>
              <a:rPr lang="en-US" sz="1100" dirty="0"/>
              <a:t>	134</a:t>
            </a:r>
          </a:p>
          <a:p>
            <a:r>
              <a:rPr lang="en-US" sz="1100" dirty="0"/>
              <a:t>ZIP_code	171</a:t>
            </a:r>
          </a:p>
        </p:txBody>
      </p:sp>
      <p:sp>
        <p:nvSpPr>
          <p:cNvPr id="8" name="TextBox 7"/>
          <p:cNvSpPr txBox="1"/>
          <p:nvPr/>
        </p:nvSpPr>
        <p:spPr>
          <a:xfrm>
            <a:off x="651209" y="1221863"/>
            <a:ext cx="7672906"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Extract only Page Name and Requests from input file</a:t>
            </a:r>
            <a:endParaRPr lang="en-IN" dirty="0"/>
          </a:p>
        </p:txBody>
      </p:sp>
    </p:spTree>
    <p:extLst>
      <p:ext uri="{BB962C8B-B14F-4D97-AF65-F5344CB8AC3E}">
        <p14:creationId xmlns:p14="http://schemas.microsoft.com/office/powerpoint/2010/main" val="130654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Shuffle</a:t>
            </a:r>
            <a:endParaRPr lang="en-US" sz="2000" dirty="0">
              <a:solidFill>
                <a:schemeClr val="tx1">
                  <a:lumMod val="95000"/>
                  <a:lumOff val="5000"/>
                </a:schemeClr>
              </a:solidFill>
            </a:endParaRPr>
          </a:p>
        </p:txBody>
      </p:sp>
      <p:sp>
        <p:nvSpPr>
          <p:cNvPr id="6" name="TextBox 5"/>
          <p:cNvSpPr txBox="1"/>
          <p:nvPr/>
        </p:nvSpPr>
        <p:spPr>
          <a:xfrm>
            <a:off x="819244" y="1186004"/>
            <a:ext cx="616097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Merge output from mappers and sort by key</a:t>
            </a:r>
            <a:endParaRPr lang="en-IN" dirty="0"/>
          </a:p>
        </p:txBody>
      </p:sp>
      <p:sp>
        <p:nvSpPr>
          <p:cNvPr id="7" name="TextBox 6"/>
          <p:cNvSpPr txBox="1"/>
          <p:nvPr/>
        </p:nvSpPr>
        <p:spPr>
          <a:xfrm>
            <a:off x="461086" y="1765426"/>
            <a:ext cx="1874708" cy="369332"/>
          </a:xfrm>
          <a:prstGeom prst="rect">
            <a:avLst/>
          </a:prstGeom>
          <a:noFill/>
        </p:spPr>
        <p:txBody>
          <a:bodyPr wrap="square" rtlCol="0">
            <a:spAutoFit/>
          </a:bodyPr>
          <a:lstStyle/>
          <a:p>
            <a:r>
              <a:rPr lang="en-IN" dirty="0" smtClean="0"/>
              <a:t>Mappers output </a:t>
            </a:r>
            <a:endParaRPr lang="en-IN" dirty="0"/>
          </a:p>
        </p:txBody>
      </p:sp>
      <p:sp>
        <p:nvSpPr>
          <p:cNvPr id="8" name="TextBox 7"/>
          <p:cNvSpPr txBox="1"/>
          <p:nvPr/>
        </p:nvSpPr>
        <p:spPr>
          <a:xfrm>
            <a:off x="3899733" y="3413989"/>
            <a:ext cx="1468812" cy="369332"/>
          </a:xfrm>
          <a:prstGeom prst="rect">
            <a:avLst/>
          </a:prstGeom>
          <a:noFill/>
          <a:ln w="22225">
            <a:solidFill>
              <a:schemeClr val="accent1"/>
            </a:solidFill>
          </a:ln>
        </p:spPr>
        <p:txBody>
          <a:bodyPr wrap="square" rtlCol="0">
            <a:spAutoFit/>
          </a:bodyPr>
          <a:lstStyle/>
          <a:p>
            <a:r>
              <a:rPr lang="en-IN" dirty="0" smtClean="0"/>
              <a:t>Shuffle</a:t>
            </a:r>
            <a:endParaRPr lang="en-IN" dirty="0"/>
          </a:p>
        </p:txBody>
      </p:sp>
      <p:sp>
        <p:nvSpPr>
          <p:cNvPr id="9" name="TextBox 8"/>
          <p:cNvSpPr txBox="1"/>
          <p:nvPr/>
        </p:nvSpPr>
        <p:spPr>
          <a:xfrm>
            <a:off x="6655192" y="1853474"/>
            <a:ext cx="1864119" cy="369332"/>
          </a:xfrm>
          <a:prstGeom prst="rect">
            <a:avLst/>
          </a:prstGeom>
          <a:noFill/>
        </p:spPr>
        <p:txBody>
          <a:bodyPr wrap="square" rtlCol="0">
            <a:spAutoFit/>
          </a:bodyPr>
          <a:lstStyle/>
          <a:p>
            <a:r>
              <a:rPr lang="en-IN" dirty="0" smtClean="0"/>
              <a:t>Reducer Input</a:t>
            </a:r>
            <a:endParaRPr lang="en-IN" dirty="0"/>
          </a:p>
        </p:txBody>
      </p:sp>
      <p:sp>
        <p:nvSpPr>
          <p:cNvPr id="10" name="Rectangle 9"/>
          <p:cNvSpPr/>
          <p:nvPr/>
        </p:nvSpPr>
        <p:spPr>
          <a:xfrm>
            <a:off x="351902" y="2853941"/>
            <a:ext cx="2301947" cy="600164"/>
          </a:xfrm>
          <a:prstGeom prst="rect">
            <a:avLst/>
          </a:prstGeom>
          <a:ln w="15875">
            <a:solidFill>
              <a:schemeClr val="accent1"/>
            </a:solidFill>
          </a:ln>
        </p:spPr>
        <p:txBody>
          <a:bodyPr wrap="square">
            <a:spAutoFit/>
          </a:bodyPr>
          <a:lstStyle/>
          <a:p>
            <a:r>
              <a:rPr lang="en-US" sz="1100" dirty="0"/>
              <a:t>2015_NHL_Entry_Draft	</a:t>
            </a:r>
            <a:r>
              <a:rPr lang="en-US" sz="1100" dirty="0" smtClean="0"/>
              <a:t>283</a:t>
            </a:r>
          </a:p>
          <a:p>
            <a:r>
              <a:rPr lang="en-US" sz="1100" dirty="0" smtClean="0"/>
              <a:t>Woody_Allen</a:t>
            </a:r>
            <a:r>
              <a:rPr lang="en-US" sz="1100" dirty="0"/>
              <a:t>	134</a:t>
            </a:r>
          </a:p>
          <a:p>
            <a:r>
              <a:rPr lang="en-US" sz="1100" dirty="0"/>
              <a:t>ZIP_code	171</a:t>
            </a:r>
          </a:p>
        </p:txBody>
      </p:sp>
      <p:sp>
        <p:nvSpPr>
          <p:cNvPr id="11" name="Rectangle 10"/>
          <p:cNvSpPr/>
          <p:nvPr/>
        </p:nvSpPr>
        <p:spPr>
          <a:xfrm>
            <a:off x="351902" y="3975062"/>
            <a:ext cx="2301947" cy="600164"/>
          </a:xfrm>
          <a:prstGeom prst="rect">
            <a:avLst/>
          </a:prstGeom>
          <a:ln w="15875">
            <a:solidFill>
              <a:schemeClr val="accent1"/>
            </a:solidFill>
          </a:ln>
        </p:spPr>
        <p:txBody>
          <a:bodyPr wrap="square">
            <a:spAutoFit/>
          </a:bodyPr>
          <a:lstStyle/>
          <a:p>
            <a:r>
              <a:rPr lang="en-US" sz="1100" dirty="0"/>
              <a:t>2015_NHL_Entry_Draft	</a:t>
            </a:r>
            <a:r>
              <a:rPr lang="en-US" sz="1100" dirty="0" smtClean="0"/>
              <a:t>200</a:t>
            </a:r>
          </a:p>
          <a:p>
            <a:r>
              <a:rPr lang="en-US" sz="1100" dirty="0" smtClean="0"/>
              <a:t>Triple_H</a:t>
            </a:r>
            <a:r>
              <a:rPr lang="en-US" sz="1100" dirty="0"/>
              <a:t>	</a:t>
            </a:r>
            <a:r>
              <a:rPr lang="en-US" sz="1100" dirty="0" smtClean="0"/>
              <a:t>300</a:t>
            </a:r>
            <a:endParaRPr lang="en-US" sz="1100" dirty="0"/>
          </a:p>
          <a:p>
            <a:r>
              <a:rPr lang="en-US" sz="1100" dirty="0"/>
              <a:t>ZIP_code	</a:t>
            </a:r>
            <a:r>
              <a:rPr lang="en-US" sz="1100" dirty="0" smtClean="0"/>
              <a:t>400</a:t>
            </a:r>
            <a:endParaRPr lang="en-US" sz="1100" dirty="0"/>
          </a:p>
        </p:txBody>
      </p:sp>
      <p:sp>
        <p:nvSpPr>
          <p:cNvPr id="12" name="Rectangle 11"/>
          <p:cNvSpPr/>
          <p:nvPr/>
        </p:nvSpPr>
        <p:spPr>
          <a:xfrm>
            <a:off x="6364399" y="2977025"/>
            <a:ext cx="2301947" cy="1107996"/>
          </a:xfrm>
          <a:prstGeom prst="rect">
            <a:avLst/>
          </a:prstGeom>
          <a:ln w="15875">
            <a:solidFill>
              <a:schemeClr val="accent1"/>
            </a:solidFill>
          </a:ln>
        </p:spPr>
        <p:txBody>
          <a:bodyPr wrap="square">
            <a:spAutoFit/>
          </a:bodyPr>
          <a:lstStyle/>
          <a:p>
            <a:r>
              <a:rPr lang="en-US" sz="1100" dirty="0"/>
              <a:t>2015_NHL_Entry_Draft	</a:t>
            </a:r>
            <a:r>
              <a:rPr lang="en-US" sz="1100" dirty="0" smtClean="0"/>
              <a:t>200</a:t>
            </a:r>
          </a:p>
          <a:p>
            <a:r>
              <a:rPr lang="en-US" sz="1100" dirty="0"/>
              <a:t>2015_NHL_Entry_Draft	</a:t>
            </a:r>
            <a:r>
              <a:rPr lang="en-US" sz="1100" dirty="0" smtClean="0"/>
              <a:t>283</a:t>
            </a:r>
          </a:p>
          <a:p>
            <a:r>
              <a:rPr lang="en-US" sz="1100" dirty="0"/>
              <a:t>Woody_Allen	134</a:t>
            </a:r>
          </a:p>
          <a:p>
            <a:r>
              <a:rPr lang="en-US" sz="1100" dirty="0" smtClean="0"/>
              <a:t>Triple_H</a:t>
            </a:r>
            <a:r>
              <a:rPr lang="en-US" sz="1100" dirty="0"/>
              <a:t>	</a:t>
            </a:r>
            <a:r>
              <a:rPr lang="en-US" sz="1100" dirty="0" smtClean="0"/>
              <a:t>300</a:t>
            </a:r>
            <a:endParaRPr lang="en-US" sz="1100" dirty="0"/>
          </a:p>
          <a:p>
            <a:r>
              <a:rPr lang="en-US" sz="1100" dirty="0"/>
              <a:t>ZIP_code	</a:t>
            </a:r>
            <a:r>
              <a:rPr lang="en-US" sz="1100" dirty="0" smtClean="0"/>
              <a:t>171</a:t>
            </a:r>
          </a:p>
          <a:p>
            <a:r>
              <a:rPr lang="en-US" sz="1100" dirty="0"/>
              <a:t>ZIP_code	</a:t>
            </a:r>
            <a:r>
              <a:rPr lang="en-US" sz="1100" dirty="0" smtClean="0"/>
              <a:t>400</a:t>
            </a:r>
            <a:endParaRPr lang="en-US" sz="1100" dirty="0"/>
          </a:p>
        </p:txBody>
      </p:sp>
    </p:spTree>
    <p:extLst>
      <p:ext uri="{BB962C8B-B14F-4D97-AF65-F5344CB8AC3E}">
        <p14:creationId xmlns:p14="http://schemas.microsoft.com/office/powerpoint/2010/main" val="3512526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Reducer</a:t>
            </a:r>
            <a:endParaRPr lang="en-US" sz="2000" dirty="0">
              <a:solidFill>
                <a:schemeClr val="tx1">
                  <a:lumMod val="95000"/>
                  <a:lumOff val="5000"/>
                </a:schemeClr>
              </a:solidFill>
            </a:endParaRPr>
          </a:p>
        </p:txBody>
      </p:sp>
      <p:sp>
        <p:nvSpPr>
          <p:cNvPr id="6" name="TextBox 5"/>
          <p:cNvSpPr txBox="1"/>
          <p:nvPr/>
        </p:nvSpPr>
        <p:spPr>
          <a:xfrm>
            <a:off x="819244" y="1186004"/>
            <a:ext cx="616097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Aggregate the total views for each page  </a:t>
            </a:r>
            <a:endParaRPr lang="en-IN" dirty="0"/>
          </a:p>
        </p:txBody>
      </p:sp>
      <p:sp>
        <p:nvSpPr>
          <p:cNvPr id="7" name="TextBox 6"/>
          <p:cNvSpPr txBox="1"/>
          <p:nvPr/>
        </p:nvSpPr>
        <p:spPr>
          <a:xfrm>
            <a:off x="461086" y="1765426"/>
            <a:ext cx="1041790" cy="369332"/>
          </a:xfrm>
          <a:prstGeom prst="rect">
            <a:avLst/>
          </a:prstGeom>
          <a:noFill/>
        </p:spPr>
        <p:txBody>
          <a:bodyPr wrap="square" rtlCol="0">
            <a:spAutoFit/>
          </a:bodyPr>
          <a:lstStyle/>
          <a:p>
            <a:r>
              <a:rPr lang="en-IN" dirty="0" smtClean="0"/>
              <a:t>Input</a:t>
            </a:r>
            <a:endParaRPr lang="en-IN" dirty="0"/>
          </a:p>
        </p:txBody>
      </p:sp>
      <p:sp>
        <p:nvSpPr>
          <p:cNvPr id="8" name="TextBox 7"/>
          <p:cNvSpPr txBox="1"/>
          <p:nvPr/>
        </p:nvSpPr>
        <p:spPr>
          <a:xfrm>
            <a:off x="4053802" y="1772971"/>
            <a:ext cx="1903378" cy="369332"/>
          </a:xfrm>
          <a:prstGeom prst="rect">
            <a:avLst/>
          </a:prstGeom>
          <a:noFill/>
        </p:spPr>
        <p:txBody>
          <a:bodyPr wrap="square" rtlCol="0">
            <a:spAutoFit/>
          </a:bodyPr>
          <a:lstStyle/>
          <a:p>
            <a:r>
              <a:rPr lang="en-IN" dirty="0" smtClean="0"/>
              <a:t>Reducer Code</a:t>
            </a:r>
            <a:endParaRPr lang="en-IN" dirty="0"/>
          </a:p>
        </p:txBody>
      </p:sp>
      <p:sp>
        <p:nvSpPr>
          <p:cNvPr id="9" name="TextBox 8"/>
          <p:cNvSpPr txBox="1"/>
          <p:nvPr/>
        </p:nvSpPr>
        <p:spPr>
          <a:xfrm>
            <a:off x="7279881" y="1754864"/>
            <a:ext cx="1495331" cy="369332"/>
          </a:xfrm>
          <a:prstGeom prst="rect">
            <a:avLst/>
          </a:prstGeom>
          <a:noFill/>
        </p:spPr>
        <p:txBody>
          <a:bodyPr wrap="square" rtlCol="0">
            <a:spAutoFit/>
          </a:bodyPr>
          <a:lstStyle/>
          <a:p>
            <a:r>
              <a:rPr lang="en-IN" dirty="0" smtClean="0"/>
              <a:t>Output</a:t>
            </a:r>
            <a:endParaRPr lang="en-IN" dirty="0"/>
          </a:p>
        </p:txBody>
      </p:sp>
      <p:sp>
        <p:nvSpPr>
          <p:cNvPr id="13" name="Rectangle 12"/>
          <p:cNvSpPr/>
          <p:nvPr/>
        </p:nvSpPr>
        <p:spPr>
          <a:xfrm>
            <a:off x="552075" y="3071907"/>
            <a:ext cx="2301947" cy="1107996"/>
          </a:xfrm>
          <a:prstGeom prst="rect">
            <a:avLst/>
          </a:prstGeom>
          <a:ln w="15875">
            <a:solidFill>
              <a:schemeClr val="accent1"/>
            </a:solidFill>
          </a:ln>
        </p:spPr>
        <p:txBody>
          <a:bodyPr wrap="square">
            <a:spAutoFit/>
          </a:bodyPr>
          <a:lstStyle/>
          <a:p>
            <a:r>
              <a:rPr lang="en-US" sz="1100" dirty="0"/>
              <a:t>2015_NHL_Entry_Draft	</a:t>
            </a:r>
            <a:r>
              <a:rPr lang="en-US" sz="1100" dirty="0" smtClean="0"/>
              <a:t>200</a:t>
            </a:r>
          </a:p>
          <a:p>
            <a:r>
              <a:rPr lang="en-US" sz="1100" dirty="0"/>
              <a:t>2015_NHL_Entry_Draft	</a:t>
            </a:r>
            <a:r>
              <a:rPr lang="en-US" sz="1100" dirty="0" smtClean="0"/>
              <a:t>283</a:t>
            </a:r>
          </a:p>
          <a:p>
            <a:r>
              <a:rPr lang="en-US" sz="1100" dirty="0"/>
              <a:t>Woody_Allen	134</a:t>
            </a:r>
          </a:p>
          <a:p>
            <a:r>
              <a:rPr lang="en-US" sz="1100" dirty="0" smtClean="0"/>
              <a:t>Triple_H</a:t>
            </a:r>
            <a:r>
              <a:rPr lang="en-US" sz="1100" dirty="0"/>
              <a:t>	</a:t>
            </a:r>
            <a:r>
              <a:rPr lang="en-US" sz="1100" dirty="0" smtClean="0"/>
              <a:t>300</a:t>
            </a:r>
            <a:endParaRPr lang="en-US" sz="1100" dirty="0"/>
          </a:p>
          <a:p>
            <a:r>
              <a:rPr lang="en-US" sz="1100" dirty="0"/>
              <a:t>ZIP_code	</a:t>
            </a:r>
            <a:r>
              <a:rPr lang="en-US" sz="1100" dirty="0" smtClean="0"/>
              <a:t>171</a:t>
            </a:r>
          </a:p>
          <a:p>
            <a:r>
              <a:rPr lang="en-US" sz="1100" dirty="0"/>
              <a:t>ZIP_code	</a:t>
            </a:r>
            <a:r>
              <a:rPr lang="en-US" sz="1100" dirty="0" smtClean="0"/>
              <a:t>400</a:t>
            </a:r>
            <a:endParaRPr lang="en-US" sz="1100" dirty="0"/>
          </a:p>
        </p:txBody>
      </p:sp>
      <p:sp>
        <p:nvSpPr>
          <p:cNvPr id="14" name="Rectangle 13"/>
          <p:cNvSpPr/>
          <p:nvPr/>
        </p:nvSpPr>
        <p:spPr>
          <a:xfrm>
            <a:off x="6670709" y="3241184"/>
            <a:ext cx="2301947" cy="769441"/>
          </a:xfrm>
          <a:prstGeom prst="rect">
            <a:avLst/>
          </a:prstGeom>
          <a:ln w="15875">
            <a:solidFill>
              <a:schemeClr val="accent1"/>
            </a:solidFill>
          </a:ln>
        </p:spPr>
        <p:txBody>
          <a:bodyPr wrap="square">
            <a:spAutoFit/>
          </a:bodyPr>
          <a:lstStyle/>
          <a:p>
            <a:r>
              <a:rPr lang="en-US" sz="1100" dirty="0"/>
              <a:t>2015_NHL_Entry_Draft	</a:t>
            </a:r>
            <a:r>
              <a:rPr lang="en-US" sz="1100" dirty="0" smtClean="0"/>
              <a:t>483</a:t>
            </a:r>
          </a:p>
          <a:p>
            <a:r>
              <a:rPr lang="en-US" sz="1100" dirty="0" smtClean="0"/>
              <a:t>Woody_Allen</a:t>
            </a:r>
            <a:r>
              <a:rPr lang="en-US" sz="1100" dirty="0"/>
              <a:t>	134</a:t>
            </a:r>
          </a:p>
          <a:p>
            <a:r>
              <a:rPr lang="en-US" sz="1100" dirty="0" smtClean="0"/>
              <a:t>Triple_H</a:t>
            </a:r>
            <a:r>
              <a:rPr lang="en-US" sz="1100" dirty="0"/>
              <a:t>	</a:t>
            </a:r>
            <a:r>
              <a:rPr lang="en-US" sz="1100" dirty="0" smtClean="0"/>
              <a:t>300</a:t>
            </a:r>
            <a:endParaRPr lang="en-US" sz="1100" dirty="0"/>
          </a:p>
          <a:p>
            <a:r>
              <a:rPr lang="en-US" sz="1100" dirty="0"/>
              <a:t>ZIP_code	</a:t>
            </a:r>
            <a:r>
              <a:rPr lang="en-US" sz="1100" dirty="0" smtClean="0"/>
              <a:t>571</a:t>
            </a:r>
          </a:p>
        </p:txBody>
      </p:sp>
      <p:pic>
        <p:nvPicPr>
          <p:cNvPr id="2" name="Picture 1"/>
          <p:cNvPicPr>
            <a:picLocks noChangeAspect="1"/>
          </p:cNvPicPr>
          <p:nvPr/>
        </p:nvPicPr>
        <p:blipFill>
          <a:blip r:embed="rId3"/>
          <a:stretch>
            <a:fillRect/>
          </a:stretch>
        </p:blipFill>
        <p:spPr>
          <a:xfrm>
            <a:off x="3023857" y="2238975"/>
            <a:ext cx="3458424" cy="3328906"/>
          </a:xfrm>
          <a:prstGeom prst="rect">
            <a:avLst/>
          </a:prstGeom>
          <a:ln w="19050">
            <a:solidFill>
              <a:schemeClr val="accent1"/>
            </a:solidFill>
          </a:ln>
        </p:spPr>
      </p:pic>
    </p:spTree>
    <p:extLst>
      <p:ext uri="{BB962C8B-B14F-4D97-AF65-F5344CB8AC3E}">
        <p14:creationId xmlns:p14="http://schemas.microsoft.com/office/powerpoint/2010/main" val="257544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Amazon EMR </a:t>
            </a:r>
            <a:endParaRPr lang="en-US" sz="2000" dirty="0">
              <a:solidFill>
                <a:schemeClr val="tx1">
                  <a:lumMod val="95000"/>
                  <a:lumOff val="5000"/>
                </a:schemeClr>
              </a:solidFill>
            </a:endParaRPr>
          </a:p>
        </p:txBody>
      </p:sp>
      <p:sp>
        <p:nvSpPr>
          <p:cNvPr id="2" name="TextBox 1"/>
          <p:cNvSpPr txBox="1"/>
          <p:nvPr/>
        </p:nvSpPr>
        <p:spPr>
          <a:xfrm>
            <a:off x="887240" y="1403287"/>
            <a:ext cx="7779106"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Creates </a:t>
            </a:r>
            <a:r>
              <a:rPr lang="en-IN" dirty="0" smtClean="0"/>
              <a:t>and Configure Hadoop </a:t>
            </a:r>
            <a:r>
              <a:rPr lang="en-IN" dirty="0" smtClean="0"/>
              <a:t>Cluster </a:t>
            </a:r>
            <a:endParaRPr lang="en-IN" dirty="0" smtClean="0"/>
          </a:p>
          <a:p>
            <a:pPr marL="285750" indent="-285750">
              <a:lnSpc>
                <a:spcPct val="150000"/>
              </a:lnSpc>
              <a:buFont typeface="Arial" panose="020B0604020202020204" pitchFamily="34" charset="0"/>
              <a:buChar char="•"/>
            </a:pPr>
            <a:r>
              <a:rPr lang="en-IN" dirty="0" smtClean="0"/>
              <a:t>Abstracts Administration</a:t>
            </a:r>
            <a:endParaRPr lang="en-IN" dirty="0" smtClean="0"/>
          </a:p>
          <a:p>
            <a:endParaRPr lang="en-IN" dirty="0"/>
          </a:p>
        </p:txBody>
      </p:sp>
    </p:spTree>
    <p:extLst>
      <p:ext uri="{BB962C8B-B14F-4D97-AF65-F5344CB8AC3E}">
        <p14:creationId xmlns:p14="http://schemas.microsoft.com/office/powerpoint/2010/main" val="4051504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a:t>Hadoop </a:t>
            </a:r>
            <a:r>
              <a:rPr lang="en-CA" sz="2000" dirty="0" smtClean="0"/>
              <a:t>MapReduce Demo – Wikipedia Logs</a:t>
            </a:r>
            <a:endParaRPr lang="en-US" sz="2000" dirty="0">
              <a:solidFill>
                <a:schemeClr val="tx1">
                  <a:lumMod val="95000"/>
                  <a:lumOff val="5000"/>
                </a:schemeClr>
              </a:solidFill>
            </a:endParaRPr>
          </a:p>
        </p:txBody>
      </p:sp>
      <p:sp>
        <p:nvSpPr>
          <p:cNvPr id="2" name="TextBox 1"/>
          <p:cNvSpPr txBox="1"/>
          <p:nvPr/>
        </p:nvSpPr>
        <p:spPr>
          <a:xfrm>
            <a:off x="887240" y="1403287"/>
            <a:ext cx="7779106"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Extract Data from Wikipedia</a:t>
            </a:r>
          </a:p>
          <a:p>
            <a:pPr marL="285750" indent="-285750">
              <a:lnSpc>
                <a:spcPct val="150000"/>
              </a:lnSpc>
              <a:buFont typeface="Arial" panose="020B0604020202020204" pitchFamily="34" charset="0"/>
              <a:buChar char="•"/>
            </a:pPr>
            <a:r>
              <a:rPr lang="en-IN" dirty="0" smtClean="0"/>
              <a:t>Mapper and reducer scripts</a:t>
            </a:r>
          </a:p>
          <a:p>
            <a:pPr marL="285750" indent="-285750">
              <a:lnSpc>
                <a:spcPct val="150000"/>
              </a:lnSpc>
              <a:buFont typeface="Arial" panose="020B0604020202020204" pitchFamily="34" charset="0"/>
              <a:buChar char="•"/>
            </a:pPr>
            <a:r>
              <a:rPr lang="en-IN" dirty="0" smtClean="0"/>
              <a:t>Provisioning EMR in Cloud </a:t>
            </a:r>
          </a:p>
          <a:p>
            <a:pPr marL="285750" indent="-285750">
              <a:lnSpc>
                <a:spcPct val="150000"/>
              </a:lnSpc>
              <a:buFont typeface="Arial" panose="020B0604020202020204" pitchFamily="34" charset="0"/>
              <a:buChar char="•"/>
            </a:pPr>
            <a:r>
              <a:rPr lang="en-IN" dirty="0" smtClean="0"/>
              <a:t>Hadoop Streaming </a:t>
            </a:r>
          </a:p>
          <a:p>
            <a:pPr marL="285750" indent="-285750">
              <a:lnSpc>
                <a:spcPct val="150000"/>
              </a:lnSpc>
              <a:buFont typeface="Arial" panose="020B0604020202020204" pitchFamily="34" charset="0"/>
              <a:buChar char="•"/>
            </a:pPr>
            <a:r>
              <a:rPr lang="en-IN" dirty="0" smtClean="0"/>
              <a:t>Job Monitoring </a:t>
            </a:r>
          </a:p>
          <a:p>
            <a:pPr marL="285750" indent="-285750">
              <a:lnSpc>
                <a:spcPct val="150000"/>
              </a:lnSpc>
              <a:buFont typeface="Arial" panose="020B0604020202020204" pitchFamily="34" charset="0"/>
              <a:buChar char="•"/>
            </a:pPr>
            <a:r>
              <a:rPr lang="en-IN" dirty="0" smtClean="0"/>
              <a:t>Output</a:t>
            </a:r>
          </a:p>
          <a:p>
            <a:endParaRPr lang="en-IN" dirty="0"/>
          </a:p>
        </p:txBody>
      </p:sp>
    </p:spTree>
    <p:extLst>
      <p:ext uri="{BB962C8B-B14F-4D97-AF65-F5344CB8AC3E}">
        <p14:creationId xmlns:p14="http://schemas.microsoft.com/office/powerpoint/2010/main" val="4218137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MapReduce Design Patterns</a:t>
            </a:r>
            <a:endParaRPr lang="en-US" sz="2000" dirty="0">
              <a:solidFill>
                <a:schemeClr val="tx1">
                  <a:lumMod val="95000"/>
                  <a:lumOff val="5000"/>
                </a:schemeClr>
              </a:solidFill>
            </a:endParaRPr>
          </a:p>
        </p:txBody>
      </p:sp>
      <p:sp>
        <p:nvSpPr>
          <p:cNvPr id="2" name="TextBox 1"/>
          <p:cNvSpPr txBox="1"/>
          <p:nvPr/>
        </p:nvSpPr>
        <p:spPr>
          <a:xfrm>
            <a:off x="887240" y="1403287"/>
            <a:ext cx="7779106"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Summarization </a:t>
            </a:r>
          </a:p>
          <a:p>
            <a:pPr marL="285750" indent="-285750">
              <a:lnSpc>
                <a:spcPct val="150000"/>
              </a:lnSpc>
              <a:buFont typeface="Arial" panose="020B0604020202020204" pitchFamily="34" charset="0"/>
              <a:buChar char="•"/>
            </a:pPr>
            <a:r>
              <a:rPr lang="en-IN" dirty="0" smtClean="0"/>
              <a:t>Filtering</a:t>
            </a:r>
          </a:p>
          <a:p>
            <a:pPr marL="285750" indent="-285750">
              <a:lnSpc>
                <a:spcPct val="150000"/>
              </a:lnSpc>
              <a:buFont typeface="Arial" panose="020B0604020202020204" pitchFamily="34" charset="0"/>
              <a:buChar char="•"/>
            </a:pPr>
            <a:r>
              <a:rPr lang="en-IN" dirty="0" smtClean="0"/>
              <a:t>Structural Patterns</a:t>
            </a:r>
          </a:p>
          <a:p>
            <a:endParaRPr lang="en-IN" dirty="0"/>
          </a:p>
        </p:txBody>
      </p:sp>
    </p:spTree>
    <p:extLst>
      <p:ext uri="{BB962C8B-B14F-4D97-AF65-F5344CB8AC3E}">
        <p14:creationId xmlns:p14="http://schemas.microsoft.com/office/powerpoint/2010/main" val="3282961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smtClean="0"/>
              <a:t>Agenda</a:t>
            </a:r>
            <a:endParaRPr lang="en-US" sz="2080" b="0" dirty="0"/>
          </a:p>
        </p:txBody>
      </p:sp>
      <p:sp>
        <p:nvSpPr>
          <p:cNvPr id="3" name="TextBox 2"/>
          <p:cNvSpPr txBox="1"/>
          <p:nvPr/>
        </p:nvSpPr>
        <p:spPr>
          <a:xfrm>
            <a:off x="941561" y="1267485"/>
            <a:ext cx="7661361"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t>Problem Statement – Wikipedia logs </a:t>
            </a:r>
          </a:p>
          <a:p>
            <a:pPr marL="285750" indent="-285750">
              <a:lnSpc>
                <a:spcPct val="150000"/>
              </a:lnSpc>
              <a:buFont typeface="Arial" panose="020B0604020202020204" pitchFamily="34" charset="0"/>
              <a:buChar char="•"/>
            </a:pPr>
            <a:r>
              <a:rPr lang="en-US" sz="2000" dirty="0" smtClean="0"/>
              <a:t>How Traditional Process works</a:t>
            </a:r>
          </a:p>
          <a:p>
            <a:pPr marL="285750" indent="-285750">
              <a:lnSpc>
                <a:spcPct val="150000"/>
              </a:lnSpc>
              <a:buFont typeface="Arial" panose="020B0604020202020204" pitchFamily="34" charset="0"/>
              <a:buChar char="•"/>
            </a:pPr>
            <a:r>
              <a:rPr lang="en-US" sz="2000" dirty="0" smtClean="0"/>
              <a:t>Hadoop Map Reduce</a:t>
            </a:r>
          </a:p>
          <a:p>
            <a:pPr marL="285750" indent="-285750">
              <a:lnSpc>
                <a:spcPct val="150000"/>
              </a:lnSpc>
              <a:buFont typeface="Arial" panose="020B0604020202020204" pitchFamily="34" charset="0"/>
              <a:buChar char="•"/>
            </a:pPr>
            <a:r>
              <a:rPr lang="en-US" sz="2000" dirty="0" smtClean="0"/>
              <a:t>Hadoop Streaming </a:t>
            </a:r>
          </a:p>
          <a:p>
            <a:pPr marL="285750" indent="-285750">
              <a:lnSpc>
                <a:spcPct val="150000"/>
              </a:lnSpc>
              <a:buFont typeface="Arial" panose="020B0604020202020204" pitchFamily="34" charset="0"/>
              <a:buChar char="•"/>
            </a:pPr>
            <a:r>
              <a:rPr lang="en-US" sz="2000" dirty="0" smtClean="0"/>
              <a:t>Mapper and Reducer Python Code</a:t>
            </a:r>
            <a:endParaRPr lang="en-US" sz="2000" dirty="0"/>
          </a:p>
          <a:p>
            <a:pPr marL="285750" indent="-285750">
              <a:lnSpc>
                <a:spcPct val="150000"/>
              </a:lnSpc>
              <a:buFont typeface="Arial" panose="020B0604020202020204" pitchFamily="34" charset="0"/>
              <a:buChar char="•"/>
            </a:pPr>
            <a:r>
              <a:rPr lang="en-US" sz="2000" dirty="0" smtClean="0"/>
              <a:t>Amazon EMR  - Further Abstraction</a:t>
            </a:r>
          </a:p>
          <a:p>
            <a:pPr marL="285750" indent="-285750">
              <a:lnSpc>
                <a:spcPct val="150000"/>
              </a:lnSpc>
              <a:buFont typeface="Arial" panose="020B0604020202020204" pitchFamily="34" charset="0"/>
              <a:buChar char="•"/>
            </a:pPr>
            <a:r>
              <a:rPr lang="en-US" sz="2000" dirty="0" smtClean="0"/>
              <a:t>Demo </a:t>
            </a:r>
          </a:p>
          <a:p>
            <a:pPr marL="285750" indent="-285750">
              <a:lnSpc>
                <a:spcPct val="150000"/>
              </a:lnSpc>
              <a:buFont typeface="Arial" panose="020B0604020202020204" pitchFamily="34" charset="0"/>
              <a:buChar char="•"/>
            </a:pPr>
            <a:r>
              <a:rPr lang="en-US" sz="2000" dirty="0" smtClean="0"/>
              <a:t>Map Reduce Design Patterns</a:t>
            </a:r>
          </a:p>
        </p:txBody>
      </p:sp>
    </p:spTree>
    <p:extLst>
      <p:ext uri="{BB962C8B-B14F-4D97-AF65-F5344CB8AC3E}">
        <p14:creationId xmlns:p14="http://schemas.microsoft.com/office/powerpoint/2010/main" val="3805299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Simpson’s Paradox </a:t>
            </a:r>
            <a:endParaRPr lang="en-US" sz="2000" dirty="0">
              <a:solidFill>
                <a:schemeClr val="tx1">
                  <a:lumMod val="95000"/>
                  <a:lumOff val="5000"/>
                </a:schemeClr>
              </a:solidFill>
            </a:endParaRPr>
          </a:p>
        </p:txBody>
      </p:sp>
      <p:pic>
        <p:nvPicPr>
          <p:cNvPr id="5" name="Picture 4"/>
          <p:cNvPicPr>
            <a:picLocks noChangeAspect="1"/>
          </p:cNvPicPr>
          <p:nvPr/>
        </p:nvPicPr>
        <p:blipFill>
          <a:blip r:embed="rId3"/>
          <a:stretch>
            <a:fillRect/>
          </a:stretch>
        </p:blipFill>
        <p:spPr>
          <a:xfrm>
            <a:off x="1148462" y="2680943"/>
            <a:ext cx="5637206" cy="2157713"/>
          </a:xfrm>
          <a:prstGeom prst="rect">
            <a:avLst/>
          </a:prstGeom>
        </p:spPr>
      </p:pic>
      <p:sp>
        <p:nvSpPr>
          <p:cNvPr id="8" name="Rectangle 7"/>
          <p:cNvSpPr/>
          <p:nvPr/>
        </p:nvSpPr>
        <p:spPr>
          <a:xfrm>
            <a:off x="461085" y="1154445"/>
            <a:ext cx="7886210" cy="646331"/>
          </a:xfrm>
          <a:prstGeom prst="rect">
            <a:avLst/>
          </a:prstGeom>
          <a:ln w="12700">
            <a:solidFill>
              <a:schemeClr val="accent1"/>
            </a:solidFill>
          </a:ln>
        </p:spPr>
        <p:txBody>
          <a:bodyPr wrap="square">
            <a:spAutoFit/>
          </a:bodyPr>
          <a:lstStyle/>
          <a:p>
            <a:r>
              <a:rPr lang="en-IN" dirty="0" smtClean="0"/>
              <a:t>A </a:t>
            </a:r>
            <a:r>
              <a:rPr lang="en-IN" dirty="0"/>
              <a:t>trend that appears in different groups of data disappears or reverses when these groups are </a:t>
            </a:r>
            <a:r>
              <a:rPr lang="en-IN" dirty="0" smtClean="0"/>
              <a:t>combined</a:t>
            </a:r>
            <a:endParaRPr lang="en-IN" dirty="0"/>
          </a:p>
        </p:txBody>
      </p:sp>
    </p:spTree>
    <p:extLst>
      <p:ext uri="{BB962C8B-B14F-4D97-AF65-F5344CB8AC3E}">
        <p14:creationId xmlns:p14="http://schemas.microsoft.com/office/powerpoint/2010/main" val="225101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CA" sz="2000" dirty="0" smtClean="0"/>
              <a:t>Tools Used</a:t>
            </a:r>
            <a:endParaRPr lang="en-US" sz="2000" dirty="0">
              <a:solidFill>
                <a:schemeClr val="tx1">
                  <a:lumMod val="95000"/>
                  <a:lumOff val="5000"/>
                </a:schemeClr>
              </a:solidFill>
            </a:endParaRPr>
          </a:p>
        </p:txBody>
      </p:sp>
      <p:sp>
        <p:nvSpPr>
          <p:cNvPr id="2" name="TextBox 1"/>
          <p:cNvSpPr txBox="1"/>
          <p:nvPr/>
        </p:nvSpPr>
        <p:spPr>
          <a:xfrm>
            <a:off x="742384" y="1303699"/>
            <a:ext cx="7496269"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Python</a:t>
            </a:r>
          </a:p>
          <a:p>
            <a:pPr marL="285750" indent="-285750">
              <a:buFont typeface="Arial" panose="020B0604020202020204" pitchFamily="34" charset="0"/>
              <a:buChar char="•"/>
            </a:pPr>
            <a:r>
              <a:rPr lang="en-US" dirty="0" smtClean="0"/>
              <a:t>Ipython </a:t>
            </a:r>
          </a:p>
          <a:p>
            <a:pPr marL="285750" indent="-285750">
              <a:buFont typeface="Arial" panose="020B0604020202020204" pitchFamily="34" charset="0"/>
              <a:buChar char="•"/>
            </a:pPr>
            <a:r>
              <a:rPr lang="en-US" dirty="0" smtClean="0"/>
              <a:t>Amazon AWS</a:t>
            </a:r>
          </a:p>
          <a:p>
            <a:pPr marL="285750" indent="-285750">
              <a:buFont typeface="Arial" panose="020B0604020202020204" pitchFamily="34" charset="0"/>
              <a:buChar char="•"/>
            </a:pPr>
            <a:r>
              <a:rPr lang="en-US" dirty="0" smtClean="0"/>
              <a:t>Shell Programming </a:t>
            </a:r>
          </a:p>
          <a:p>
            <a:pPr marL="285750" indent="-285750">
              <a:buFont typeface="Arial" panose="020B0604020202020204" pitchFamily="34" charset="0"/>
              <a:buChar char="•"/>
            </a:pPr>
            <a:r>
              <a:rPr lang="en-US" dirty="0" smtClean="0"/>
              <a:t>Hadoop Map Reduce </a:t>
            </a:r>
          </a:p>
          <a:p>
            <a:endParaRPr lang="en-US" dirty="0"/>
          </a:p>
          <a:p>
            <a:r>
              <a:rPr lang="en-US" dirty="0" smtClean="0"/>
              <a:t>Detailed Instructions for this exercise available in GitHub :  </a:t>
            </a:r>
          </a:p>
          <a:p>
            <a:pPr marL="285750" indent="-285750">
              <a:buFont typeface="Arial" panose="020B0604020202020204" pitchFamily="34" charset="0"/>
              <a:buChar char="•"/>
            </a:pPr>
            <a:r>
              <a:rPr lang="en-US" dirty="0" smtClean="0"/>
              <a:t>Steps to extract the data from Wikipedia to s3 ( of Amazon AWS) </a:t>
            </a:r>
          </a:p>
          <a:p>
            <a:pPr marL="285750" indent="-285750">
              <a:buFont typeface="Arial" panose="020B0604020202020204" pitchFamily="34" charset="0"/>
              <a:buChar char="•"/>
            </a:pPr>
            <a:r>
              <a:rPr lang="en-US" dirty="0" smtClean="0"/>
              <a:t>Execute the Hadoop Map Reduce Job using Amazon EMR </a:t>
            </a:r>
          </a:p>
          <a:p>
            <a:pPr marL="285750" indent="-285750">
              <a:buFont typeface="Arial" panose="020B0604020202020204" pitchFamily="34" charset="0"/>
              <a:buChar char="•"/>
            </a:pPr>
            <a:r>
              <a:rPr lang="en-US" dirty="0" smtClean="0"/>
              <a:t>Monitoring the jobs and other administrative tasks </a:t>
            </a:r>
          </a:p>
          <a:p>
            <a:endParaRPr lang="en-US" dirty="0" smtClean="0"/>
          </a:p>
          <a:p>
            <a:r>
              <a:rPr lang="en-US" b="1" dirty="0" smtClean="0"/>
              <a:t>GitHub </a:t>
            </a:r>
            <a:r>
              <a:rPr lang="en-US" b="1" dirty="0"/>
              <a:t>Link </a:t>
            </a:r>
            <a:r>
              <a:rPr lang="en-US" dirty="0"/>
              <a:t>: </a:t>
            </a:r>
            <a:r>
              <a:rPr lang="en-US" dirty="0">
                <a:hlinkClick r:id="rId3"/>
              </a:rPr>
              <a:t>https://</a:t>
            </a:r>
            <a:r>
              <a:rPr lang="en-US" dirty="0" smtClean="0">
                <a:hlinkClick r:id="rId3"/>
              </a:rPr>
              <a:t>github.com/ravvas/Pycon2015</a:t>
            </a:r>
            <a:endParaRPr lang="en-US" dirty="0" smtClean="0"/>
          </a:p>
          <a:p>
            <a:endParaRPr lang="en-US" dirty="0" smtClean="0"/>
          </a:p>
          <a:p>
            <a:r>
              <a:rPr lang="en-US" dirty="0" smtClean="0">
                <a:sym typeface="Wingdings" panose="05000000000000000000" pitchFamily="2" charset="2"/>
              </a:rPr>
              <a:t> </a:t>
            </a:r>
            <a:endParaRPr lang="en-US" dirty="0" smtClean="0"/>
          </a:p>
        </p:txBody>
      </p:sp>
    </p:spTree>
    <p:extLst>
      <p:ext uri="{BB962C8B-B14F-4D97-AF65-F5344CB8AC3E}">
        <p14:creationId xmlns:p14="http://schemas.microsoft.com/office/powerpoint/2010/main" val="330672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Questions?</a:t>
            </a:r>
            <a:endParaRPr lang="en-US" sz="2000" dirty="0">
              <a:solidFill>
                <a:schemeClr val="tx1">
                  <a:lumMod val="95000"/>
                  <a:lumOff val="5000"/>
                </a:schemeClr>
              </a:solidFill>
            </a:endParaRPr>
          </a:p>
        </p:txBody>
      </p:sp>
      <p:sp>
        <p:nvSpPr>
          <p:cNvPr id="3" name="TextBox 2"/>
          <p:cNvSpPr txBox="1"/>
          <p:nvPr/>
        </p:nvSpPr>
        <p:spPr>
          <a:xfrm>
            <a:off x="733331" y="1321806"/>
            <a:ext cx="803042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 Fair while downloading data from public sources like Wikipedia </a:t>
            </a:r>
          </a:p>
          <a:p>
            <a:endParaRPr lang="en-US" dirty="0"/>
          </a:p>
          <a:p>
            <a:endParaRPr lang="en-US" dirty="0" smtClean="0"/>
          </a:p>
          <a:p>
            <a:r>
              <a:rPr lang="en-US" dirty="0" smtClean="0"/>
              <a:t>Statistics are like alienists  - they will testify for either side </a:t>
            </a:r>
          </a:p>
          <a:p>
            <a:r>
              <a:rPr lang="en-US" dirty="0"/>
              <a:t>	</a:t>
            </a:r>
            <a:r>
              <a:rPr lang="en-US" dirty="0" smtClean="0"/>
              <a:t>				-- Fiorella La Gaurdia</a:t>
            </a:r>
          </a:p>
        </p:txBody>
      </p:sp>
    </p:spTree>
    <p:extLst>
      <p:ext uri="{BB962C8B-B14F-4D97-AF65-F5344CB8AC3E}">
        <p14:creationId xmlns:p14="http://schemas.microsoft.com/office/powerpoint/2010/main" val="203312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85" y="409577"/>
            <a:ext cx="8205261" cy="418700"/>
          </a:xfrm>
        </p:spPr>
        <p:txBody>
          <a:bodyPr>
            <a:normAutofit/>
          </a:bodyPr>
          <a:lstStyle/>
          <a:p>
            <a:r>
              <a:rPr lang="en-US" sz="2000" dirty="0" smtClean="0">
                <a:solidFill>
                  <a:schemeClr val="tx1">
                    <a:lumMod val="95000"/>
                    <a:lumOff val="5000"/>
                  </a:schemeClr>
                </a:solidFill>
              </a:rPr>
              <a:t>Reference/credits</a:t>
            </a:r>
            <a:endParaRPr lang="en-US" sz="2000" dirty="0">
              <a:solidFill>
                <a:schemeClr val="tx1">
                  <a:lumMod val="95000"/>
                  <a:lumOff val="5000"/>
                </a:schemeClr>
              </a:solidFill>
            </a:endParaRPr>
          </a:p>
        </p:txBody>
      </p:sp>
      <p:sp>
        <p:nvSpPr>
          <p:cNvPr id="3" name="TextBox 2"/>
          <p:cNvSpPr txBox="1"/>
          <p:nvPr/>
        </p:nvSpPr>
        <p:spPr>
          <a:xfrm>
            <a:off x="733331" y="1321806"/>
            <a:ext cx="803042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Udacity.com – online education portal mainly focused on python.</a:t>
            </a:r>
          </a:p>
          <a:p>
            <a:pPr marL="285750" indent="-285750">
              <a:buFont typeface="Arial" panose="020B0604020202020204" pitchFamily="34" charset="0"/>
              <a:buChar char="•"/>
            </a:pPr>
            <a:r>
              <a:rPr lang="en-US" dirty="0" smtClean="0"/>
              <a:t>Amazon AWS documentation </a:t>
            </a:r>
          </a:p>
          <a:p>
            <a:pPr marL="285750" indent="-285750">
              <a:buFont typeface="Arial" panose="020B0604020202020204" pitchFamily="34" charset="0"/>
              <a:buChar char="•"/>
            </a:pPr>
            <a:r>
              <a:rPr lang="en-US" dirty="0" smtClean="0"/>
              <a:t>Bangpypers – Python meetup in Bangalore</a:t>
            </a:r>
          </a:p>
        </p:txBody>
      </p:sp>
    </p:spTree>
    <p:extLst>
      <p:ext uri="{BB962C8B-B14F-4D97-AF65-F5344CB8AC3E}">
        <p14:creationId xmlns:p14="http://schemas.microsoft.com/office/powerpoint/2010/main" val="300749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20 web pages viewed in Wikipedia English During </a:t>
            </a:r>
            <a:r>
              <a:rPr lang="en-CA" sz="2080" b="0" dirty="0" smtClean="0"/>
              <a:t>June Month</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429361585"/>
              </p:ext>
            </p:extLst>
          </p:nvPr>
        </p:nvGraphicFramePr>
        <p:xfrm>
          <a:off x="1009164" y="1124331"/>
          <a:ext cx="7111226" cy="4411207"/>
        </p:xfrm>
        <a:graphic>
          <a:graphicData uri="http://schemas.openxmlformats.org/drawingml/2006/table">
            <a:tbl>
              <a:tblPr firstRow="1" bandRow="1">
                <a:tableStyleId>{5C22544A-7EE6-4342-B048-85BDC9FD1C3A}</a:tableStyleId>
              </a:tblPr>
              <a:tblGrid>
                <a:gridCol w="901523"/>
                <a:gridCol w="3839294"/>
                <a:gridCol w="2370409"/>
              </a:tblGrid>
              <a:tr h="280007">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6560">
                <a:tc>
                  <a:txBody>
                    <a:bodyPr/>
                    <a:lstStyle/>
                    <a:p>
                      <a:pPr algn="ctr" fontAlgn="ctr"/>
                      <a:r>
                        <a:rPr lang="en-US" sz="1100" b="0" i="0" u="none" strike="noStrike" dirty="0">
                          <a:solidFill>
                            <a:srgbClr val="000000"/>
                          </a:solidFill>
                          <a:effectLst/>
                          <a:latin typeface="+mn-lt"/>
                          <a:cs typeface="Arial" panose="020B0604020202020204" pitchFamily="34" charset="0"/>
                        </a:rPr>
                        <a:t>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4,301,802</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mn-lt"/>
                          <a:cs typeface="Arial" panose="020B0604020202020204" pitchFamily="34" charset="0"/>
                        </a:rPr>
                        <a:t>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Directoire_style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3,392,602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Jurassic_World</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2,794,012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Flag_of_Arizona</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2,400,969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5</a:t>
                      </a:r>
                    </a:p>
                  </a:txBody>
                  <a:tcPr marL="9525" marR="9525" marT="9525" marB="0" anchor="ctr">
                    <a:solidFill>
                      <a:schemeClr val="bg2"/>
                    </a:solidFill>
                  </a:tcPr>
                </a:tc>
                <a:tc>
                  <a:txBody>
                    <a:bodyPr/>
                    <a:lstStyle/>
                    <a:p>
                      <a:pPr algn="l" fontAlgn="b"/>
                      <a:r>
                        <a:rPr lang="en-US" sz="1100" b="1" i="0" u="none" strike="noStrike" dirty="0">
                          <a:solidFill>
                            <a:srgbClr val="C00000"/>
                          </a:solidFill>
                          <a:effectLst/>
                          <a:latin typeface="Calibri" panose="020F0502020204030204" pitchFamily="34" charset="0"/>
                        </a:rPr>
                        <a:t>Deaths_in_2015</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1,755,530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6</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2015_Copa_Am%C3%A9rica</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1,676,423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Game_of_Thrones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1,665,987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List_of_Game_of_Thrones_episodes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1,467,040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Game_of_Thrones_(season_5)</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1,423,251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Christopher_Lee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1,352,617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Orange_Is_the_New_Black</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1,275,804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12</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Ddd</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1,271,401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Plantronics_Headset</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1,208,904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14</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Quasi</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maximum</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likelihood</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1,208,621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15</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Flags_of_the_Confederate_States_of_America</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1,190,988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16</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2014-15_English_Premiership</a:t>
                      </a:r>
                      <a:r>
                        <a:rPr lang="en-US" sz="1100" b="0" i="0" u="none" strike="noStrike" dirty="0">
                          <a:solidFill>
                            <a:srgbClr val="000000"/>
                          </a:solidFill>
                          <a:effectLst/>
                          <a:latin typeface="Calibri" panose="020F0502020204030204" pitchFamily="34" charset="0"/>
                        </a:rPr>
                        <a:t>_(rugby_union)</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1,166,528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Sense8</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1,138,097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Professional_wrestling_attacks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1,074,693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19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Caitlyn_Jenner</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1,072,902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mn-lt"/>
                          <a:cs typeface="Arial" panose="020B0604020202020204" pitchFamily="34" charset="0"/>
                        </a:rPr>
                        <a:t>20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DDT_(professional_wrestling)</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1,056,422</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4280541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20 web pages viewed in Wikipedia English During </a:t>
            </a:r>
            <a:r>
              <a:rPr lang="en-CA" sz="2080" b="0" dirty="0" smtClean="0"/>
              <a:t>May Month </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4243381338"/>
              </p:ext>
            </p:extLst>
          </p:nvPr>
        </p:nvGraphicFramePr>
        <p:xfrm>
          <a:off x="1009164" y="1124331"/>
          <a:ext cx="7111226" cy="4411207"/>
        </p:xfrm>
        <a:graphic>
          <a:graphicData uri="http://schemas.openxmlformats.org/drawingml/2006/table">
            <a:tbl>
              <a:tblPr firstRow="1" bandRow="1">
                <a:tableStyleId>{5C22544A-7EE6-4342-B048-85BDC9FD1C3A}</a:tableStyleId>
              </a:tblPr>
              <a:tblGrid>
                <a:gridCol w="901523"/>
                <a:gridCol w="3839294"/>
                <a:gridCol w="2370409"/>
              </a:tblGrid>
              <a:tr h="280007">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Malware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7,885,529</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2"/>
                    </a:solidFill>
                  </a:tcPr>
                </a:tc>
                <a:tc>
                  <a:txBody>
                    <a:bodyPr/>
                    <a:lstStyle/>
                    <a:p>
                      <a:pPr lvl="0" algn="l" fontAlgn="b"/>
                      <a:r>
                        <a:rPr lang="en-US" sz="1100" b="0" i="0" u="none" strike="noStrike">
                          <a:solidFill>
                            <a:srgbClr val="000000"/>
                          </a:solidFill>
                          <a:effectLst/>
                          <a:latin typeface="Calibri" panose="020F0502020204030204" pitchFamily="34" charset="0"/>
                          <a:cs typeface="Arial" panose="020B0604020202020204" pitchFamily="34" charset="0"/>
                        </a:rPr>
                        <a:t>Falcon_9_v1.1</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4,601,897</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Academy_Awards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4,353,390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Avengers:_Age_of_Ultron</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2,164,117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2015_in_spaceflight</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2,128,490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Mad_Max:_Fury_Road</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1,769,086</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Nellie_Bly</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1,732,868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Floyd_Mayweather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1,716,975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9</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Plantronics_Headset</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Calibri" panose="020F0502020204030204" pitchFamily="34" charset="0"/>
                        </a:rPr>
                        <a:t>1,660,100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10</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Sally_Ride</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1,620,413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11</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Inge_Lehmann</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1,554,529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12</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Deaths_in_2015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1,460,564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13</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Hatley_Park_National_Historic_Site</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1,421,242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14</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Game_of_Thrones</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1,397,372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15</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Manny_Pacquiao</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1,392,707</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16</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Floyd_Mayweather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1,274,765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17</a:t>
                      </a:r>
                    </a:p>
                  </a:txBody>
                  <a:tcPr marL="9525" marR="9525" marT="9525" marB="0" anchor="ctr">
                    <a:solidFill>
                      <a:schemeClr val="bg2"/>
                    </a:solidFill>
                  </a:tcPr>
                </a:tc>
                <a:tc>
                  <a:txBody>
                    <a:bodyPr/>
                    <a:lstStyle/>
                    <a:p>
                      <a:pPr lvl="0" algn="l" fontAlgn="b"/>
                      <a:r>
                        <a:rPr lang="en-US" sz="1100" b="0" i="0" u="none" strike="noStrike">
                          <a:solidFill>
                            <a:srgbClr val="000000"/>
                          </a:solidFill>
                          <a:effectLst/>
                          <a:latin typeface="Calibri" panose="020F0502020204030204" pitchFamily="34" charset="0"/>
                          <a:cs typeface="Arial" panose="020B0604020202020204" pitchFamily="34" charset="0"/>
                        </a:rPr>
                        <a:t>Third_Servile_War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1,270,105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18</a:t>
                      </a:r>
                    </a:p>
                  </a:txBody>
                  <a:tcPr marL="9525" marR="9525" marT="9525" marB="0" anchor="ctr">
                    <a:solidFill>
                      <a:schemeClr val="bg2"/>
                    </a:solidFill>
                  </a:tcPr>
                </a:tc>
                <a:tc>
                  <a:txBody>
                    <a:bodyPr/>
                    <a:lstStyle/>
                    <a:p>
                      <a:pPr lvl="0" algn="l" fontAlgn="b"/>
                      <a:r>
                        <a:rPr lang="en-US" sz="1100" b="0" i="0" u="none" strike="noStrike">
                          <a:solidFill>
                            <a:srgbClr val="000000"/>
                          </a:solidFill>
                          <a:effectLst/>
                          <a:latin typeface="Calibri" panose="020F0502020204030204" pitchFamily="34" charset="0"/>
                          <a:cs typeface="Arial" panose="020B0604020202020204" pitchFamily="34" charset="0"/>
                        </a:rPr>
                        <a:t>May_2015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1,073,314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19</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List_of_Game_of_Thrones_episodes</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1,060,691</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20</a:t>
                      </a:r>
                    </a:p>
                  </a:txBody>
                  <a:tcPr marL="9525" marR="9525" marT="9525" marB="0" anchor="ctr">
                    <a:solidFill>
                      <a:schemeClr val="bg2"/>
                    </a:solidFill>
                  </a:tcPr>
                </a:tc>
                <a:tc>
                  <a:txBody>
                    <a:bodyPr/>
                    <a:lstStyle/>
                    <a:p>
                      <a:pPr lvl="0" algn="l" fontAlgn="b"/>
                      <a:r>
                        <a:rPr lang="en-US" sz="1100" b="0" i="0" u="none" strike="noStrike" dirty="0">
                          <a:solidFill>
                            <a:srgbClr val="000000"/>
                          </a:solidFill>
                          <a:effectLst/>
                          <a:latin typeface="Calibri" panose="020F0502020204030204" pitchFamily="34" charset="0"/>
                          <a:cs typeface="Arial" panose="020B0604020202020204" pitchFamily="34" charset="0"/>
                        </a:rPr>
                        <a:t>Game_of_Thrones_(season_5)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Calibri" panose="020F0502020204030204" pitchFamily="34" charset="0"/>
                        </a:rPr>
                        <a:t>1,042,261</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3893015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080" b="0" dirty="0"/>
              <a:t>Top 20 web pages viewed in Wikipedia English During </a:t>
            </a:r>
            <a:r>
              <a:rPr lang="en-CA" sz="2080" b="0" dirty="0" smtClean="0"/>
              <a:t>June 6</a:t>
            </a:r>
            <a:r>
              <a:rPr lang="en-CA" sz="2080" b="0" baseline="30000" dirty="0" smtClean="0"/>
              <a:t>th</a:t>
            </a:r>
            <a:r>
              <a:rPr lang="en-CA" sz="2080" b="0" dirty="0" smtClean="0"/>
              <a:t> (Sat)</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158872845"/>
              </p:ext>
            </p:extLst>
          </p:nvPr>
        </p:nvGraphicFramePr>
        <p:xfrm>
          <a:off x="1009164" y="1124331"/>
          <a:ext cx="7111226" cy="4411207"/>
        </p:xfrm>
        <a:graphic>
          <a:graphicData uri="http://schemas.openxmlformats.org/drawingml/2006/table">
            <a:tbl>
              <a:tblPr firstRow="1" bandRow="1">
                <a:tableStyleId>{5C22544A-7EE6-4342-B048-85BDC9FD1C3A}</a:tableStyleId>
              </a:tblPr>
              <a:tblGrid>
                <a:gridCol w="901523"/>
                <a:gridCol w="3839294"/>
                <a:gridCol w="2370409"/>
              </a:tblGrid>
              <a:tr h="280007">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1</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416,576</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Ashoka</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193,104</a:t>
                      </a:r>
                    </a:p>
                  </a:txBody>
                  <a:tcPr marL="9525" marR="9525" marT="9525" marB="0" anchor="b">
                    <a:solidFill>
                      <a:schemeClr val="bg2"/>
                    </a:solidFill>
                  </a:tcPr>
                </a:tc>
              </a:tr>
              <a:tr h="206560">
                <a:tc>
                  <a:txBody>
                    <a:bodyPr/>
                    <a:lstStyle/>
                    <a:p>
                      <a:pPr algn="ctr" fontAlgn="ctr"/>
                      <a:r>
                        <a:rPr lang="en-US" sz="1100" b="0" i="0" u="none" strike="noStrike" dirty="0">
                          <a:solidFill>
                            <a:srgbClr val="000000"/>
                          </a:solidFill>
                          <a:effectLst/>
                          <a:latin typeface="Calibri" panose="020F0502020204030204" pitchFamily="34" charset="0"/>
                          <a:cs typeface="Arial" panose="020B0604020202020204" pitchFamily="34" charset="0"/>
                        </a:rPr>
                        <a:t>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Vitaly_Kaloyev</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182,388</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Special:HideBanners</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161,612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5</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Plantronics_Headset</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132,244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6</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American_Ninja_Warrior</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118,910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Basketball</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117,635</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Psoralen</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114,629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Caitlyn_Jenner</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71,624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Bruce_Jenner</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63,364</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Stephen_Curry</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61,950</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Leap_second</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Calibri" panose="020F0502020204030204" pitchFamily="34" charset="0"/>
                        </a:rPr>
                        <a:t>61,503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Deaths_in_2015</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59,159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index.html</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57,122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15</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Alive</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55,479</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16</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2014-15_English_Premiership</a:t>
                      </a:r>
                      <a:r>
                        <a:rPr lang="en-US" sz="1100" b="0" i="0" u="none" strike="noStrike" dirty="0">
                          <a:solidFill>
                            <a:srgbClr val="000000"/>
                          </a:solidFill>
                          <a:effectLst/>
                          <a:latin typeface="Calibri" panose="020F0502020204030204" pitchFamily="34" charset="0"/>
                        </a:rPr>
                        <a:t>_(rugby_union)</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54,552</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17</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Tank_Man</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53,233</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18</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Alamo_Mission_in_San_Antonio</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52,996</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19</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Alive%21</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52,266</a:t>
                      </a:r>
                    </a:p>
                  </a:txBody>
                  <a:tcPr marL="9525" marR="9525" marT="9525" marB="0" anchor="b">
                    <a:solidFill>
                      <a:schemeClr val="bg2"/>
                    </a:solidFill>
                  </a:tcPr>
                </a:tc>
              </a:tr>
              <a:tr h="206560">
                <a:tc>
                  <a:txBody>
                    <a:bodyPr/>
                    <a:lstStyle/>
                    <a:p>
                      <a:pPr algn="ctr" fontAlgn="ctr"/>
                      <a:r>
                        <a:rPr lang="en-US" sz="1100" b="0" i="0" u="none" strike="noStrike">
                          <a:solidFill>
                            <a:srgbClr val="000000"/>
                          </a:solidFill>
                          <a:effectLst/>
                          <a:latin typeface="Calibri" panose="020F0502020204030204" pitchFamily="34" charset="0"/>
                          <a:cs typeface="Arial" panose="020B0604020202020204" pitchFamily="34" charset="0"/>
                        </a:rPr>
                        <a:t>20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Chicago_Blackhawks</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Calibri" panose="020F0502020204030204" pitchFamily="34" charset="0"/>
                        </a:rPr>
                        <a:t>51,519</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1240631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11" y="150023"/>
            <a:ext cx="8854289" cy="680813"/>
          </a:xfrm>
        </p:spPr>
        <p:txBody>
          <a:bodyPr>
            <a:normAutofit/>
          </a:bodyPr>
          <a:lstStyle/>
          <a:p>
            <a:r>
              <a:rPr lang="en-CA" sz="2080" b="0" dirty="0"/>
              <a:t>Top 20 web pages viewed in Wikipedia English on May 1</a:t>
            </a:r>
            <a:r>
              <a:rPr lang="en-CA" sz="2080" b="0" baseline="30000" dirty="0"/>
              <a:t>st</a:t>
            </a:r>
            <a:r>
              <a:rPr lang="en-CA" sz="2080" b="0" dirty="0"/>
              <a:t> </a:t>
            </a:r>
            <a:r>
              <a:rPr lang="en-CA" sz="2080" b="0" dirty="0" smtClean="0"/>
              <a:t>(</a:t>
            </a:r>
            <a:r>
              <a:rPr lang="en-CA" sz="2080" b="0" dirty="0"/>
              <a:t>Long weekend) </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2591682612"/>
              </p:ext>
            </p:extLst>
          </p:nvPr>
        </p:nvGraphicFramePr>
        <p:xfrm>
          <a:off x="1009164" y="1124331"/>
          <a:ext cx="7111226" cy="4426900"/>
        </p:xfrm>
        <a:graphic>
          <a:graphicData uri="http://schemas.openxmlformats.org/drawingml/2006/table">
            <a:tbl>
              <a:tblPr firstRow="1" bandRow="1">
                <a:tableStyleId>{5C22544A-7EE6-4342-B048-85BDC9FD1C3A}</a:tableStyleId>
              </a:tblPr>
              <a:tblGrid>
                <a:gridCol w="901523"/>
                <a:gridCol w="4340898"/>
                <a:gridCol w="1868805"/>
              </a:tblGrid>
              <a:tr h="283010">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08775">
                <a:tc>
                  <a:txBody>
                    <a:bodyPr/>
                    <a:lstStyle/>
                    <a:p>
                      <a:pPr algn="ctr" fontAlgn="ctr"/>
                      <a:r>
                        <a:rPr lang="en-US" sz="1100" b="0" i="0" u="none" strike="noStrike" dirty="0">
                          <a:solidFill>
                            <a:srgbClr val="000000"/>
                          </a:solidFill>
                          <a:effectLst/>
                          <a:latin typeface="+mn-lt"/>
                        </a:rPr>
                        <a:t>1</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812,927</a:t>
                      </a:r>
                    </a:p>
                  </a:txBody>
                  <a:tcPr marL="9525" marR="9525" marT="9525" marB="0" anchor="b">
                    <a:solidFill>
                      <a:schemeClr val="bg2"/>
                    </a:solidFill>
                  </a:tcPr>
                </a:tc>
              </a:tr>
              <a:tr h="208775">
                <a:tc>
                  <a:txBody>
                    <a:bodyPr/>
                    <a:lstStyle/>
                    <a:p>
                      <a:pPr algn="ctr" fontAlgn="ctr"/>
                      <a:r>
                        <a:rPr lang="en-US" sz="1100" b="0" i="0" u="none" strike="noStrike" dirty="0">
                          <a:solidFill>
                            <a:srgbClr val="000000"/>
                          </a:solidFill>
                          <a:effectLst/>
                          <a:latin typeface="+mn-lt"/>
                        </a:rPr>
                        <a:t>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Academy_Awards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597,934</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3</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Two-dimensional _</a:t>
                      </a:r>
                      <a:r>
                        <a:rPr lang="en-US" sz="1100" b="0" i="0" u="none" strike="noStrike" dirty="0">
                          <a:solidFill>
                            <a:srgbClr val="000000"/>
                          </a:solidFill>
                          <a:effectLst/>
                          <a:latin typeface="Calibri" panose="020F0502020204030204" pitchFamily="34" charset="0"/>
                        </a:rPr>
                        <a:t>nuclear_magnetic_resonance_spectroscopy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313,729</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Avengers_(comics)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247,555</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5</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Floyd_Mayweather,_Jr._vs._Manny_Pacquiao</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235,536</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6</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Manny_Pacquiao</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209,696</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Flash_Boys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200,547</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8</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Floyd_Mayweather,_Jr.</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197,249</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9</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Avengers:_Age_of_Ultron</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183,147</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May_Day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166,512</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11</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Labour_Day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157,894</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12</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Penny_Black</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137,331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13</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Hypokalemia</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128,011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14</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Death_of_Freddie_Gray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120,441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15</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2015_NFL_draft</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93,661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16</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International_Workers_Day</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83,711</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17</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The_Hunt_for_Red_October_(film)</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80,590</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18</a:t>
                      </a:r>
                    </a:p>
                  </a:txBody>
                  <a:tcPr marL="9525" marR="9525" marT="9525" marB="0" anchor="ctr">
                    <a:solidFill>
                      <a:schemeClr val="bg2"/>
                    </a:solidFill>
                  </a:tcPr>
                </a:tc>
                <a:tc>
                  <a:txBody>
                    <a:bodyPr/>
                    <a:lstStyle/>
                    <a:p>
                      <a:pPr algn="l" fontAlgn="b"/>
                      <a:r>
                        <a:rPr lang="en-US" sz="1100" b="0" i="0" u="none" strike="noStrike" dirty="0" smtClean="0">
                          <a:solidFill>
                            <a:srgbClr val="000000"/>
                          </a:solidFill>
                          <a:effectLst/>
                          <a:latin typeface="Calibri" panose="020F0502020204030204" pitchFamily="34" charset="0"/>
                        </a:rPr>
                        <a:t>Depraved-heart _</a:t>
                      </a:r>
                      <a:r>
                        <a:rPr lang="en-US" sz="1100" b="0" i="0" u="none" strike="noStrike" dirty="0">
                          <a:solidFill>
                            <a:srgbClr val="000000"/>
                          </a:solidFill>
                          <a:effectLst/>
                          <a:latin typeface="Calibri" panose="020F0502020204030204" pitchFamily="34" charset="0"/>
                        </a:rPr>
                        <a:t>murder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79,280</a:t>
                      </a:r>
                    </a:p>
                  </a:txBody>
                  <a:tcPr marL="9525" marR="9525" marT="9525" marB="0" anchor="b">
                    <a:solidFill>
                      <a:schemeClr val="bg2"/>
                    </a:solidFill>
                  </a:tcPr>
                </a:tc>
              </a:tr>
              <a:tr h="0">
                <a:tc>
                  <a:txBody>
                    <a:bodyPr/>
                    <a:lstStyle/>
                    <a:p>
                      <a:pPr algn="ctr" fontAlgn="ctr"/>
                      <a:r>
                        <a:rPr lang="en-US" sz="1100" b="0" i="0" u="none" strike="noStrike">
                          <a:solidFill>
                            <a:srgbClr val="000000"/>
                          </a:solidFill>
                          <a:effectLst/>
                          <a:latin typeface="+mn-lt"/>
                        </a:rPr>
                        <a:t>19</a:t>
                      </a:r>
                    </a:p>
                  </a:txBody>
                  <a:tcPr marL="9525" marR="9525" marT="9525" marB="0" anchor="ctr">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Collection_Lot</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68,946</a:t>
                      </a:r>
                    </a:p>
                  </a:txBody>
                  <a:tcPr marL="9525" marR="9525" marT="9525" marB="0" anchor="b">
                    <a:solidFill>
                      <a:schemeClr val="bg2"/>
                    </a:solidFill>
                  </a:tcPr>
                </a:tc>
              </a:tr>
              <a:tr h="208775">
                <a:tc>
                  <a:txBody>
                    <a:bodyPr/>
                    <a:lstStyle/>
                    <a:p>
                      <a:pPr algn="ctr" fontAlgn="ctr"/>
                      <a:r>
                        <a:rPr lang="en-US" sz="1100" b="0" i="0" u="none" strike="noStrike">
                          <a:solidFill>
                            <a:srgbClr val="000000"/>
                          </a:solidFill>
                          <a:effectLst/>
                          <a:latin typeface="+mn-lt"/>
                        </a:rPr>
                        <a:t>20</a:t>
                      </a:r>
                    </a:p>
                  </a:txBody>
                  <a:tcPr marL="9525" marR="9525" marT="9525" marB="0" anchor="ctr">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Hypomagnesemia</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67,829</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197430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35" y="147439"/>
            <a:ext cx="8529056" cy="680813"/>
          </a:xfrm>
        </p:spPr>
        <p:txBody>
          <a:bodyPr>
            <a:normAutofit/>
          </a:bodyPr>
          <a:lstStyle/>
          <a:p>
            <a:r>
              <a:rPr lang="en-CA" sz="2080" b="0" dirty="0"/>
              <a:t>Top 20 web pages viewed in Wikipedia English on May 5</a:t>
            </a:r>
            <a:r>
              <a:rPr lang="en-CA" sz="2080" b="0" baseline="30000" dirty="0"/>
              <a:t>th</a:t>
            </a:r>
            <a:r>
              <a:rPr lang="en-CA" sz="2080" b="0" dirty="0"/>
              <a:t> ( Wednesday) </a:t>
            </a:r>
            <a:endParaRPr lang="en-US" sz="2080" b="0" dirty="0"/>
          </a:p>
        </p:txBody>
      </p:sp>
      <p:graphicFrame>
        <p:nvGraphicFramePr>
          <p:cNvPr id="5" name="Table 4"/>
          <p:cNvGraphicFramePr>
            <a:graphicFrameLocks noGrp="1"/>
          </p:cNvGraphicFramePr>
          <p:nvPr>
            <p:extLst>
              <p:ext uri="{D42A27DB-BD31-4B8C-83A1-F6EECF244321}">
                <p14:modId xmlns:p14="http://schemas.microsoft.com/office/powerpoint/2010/main" val="1040846213"/>
              </p:ext>
            </p:extLst>
          </p:nvPr>
        </p:nvGraphicFramePr>
        <p:xfrm>
          <a:off x="1009164" y="1124331"/>
          <a:ext cx="7111226" cy="4493996"/>
        </p:xfrm>
        <a:graphic>
          <a:graphicData uri="http://schemas.openxmlformats.org/drawingml/2006/table">
            <a:tbl>
              <a:tblPr firstRow="1" bandRow="1">
                <a:tableStyleId>{5C22544A-7EE6-4342-B048-85BDC9FD1C3A}</a:tableStyleId>
              </a:tblPr>
              <a:tblGrid>
                <a:gridCol w="901523"/>
                <a:gridCol w="3839294"/>
                <a:gridCol w="2370409"/>
              </a:tblGrid>
              <a:tr h="284752">
                <a:tc>
                  <a:txBody>
                    <a:bodyPr/>
                    <a:lstStyle/>
                    <a:p>
                      <a:pPr algn="l" fontAlgn="b"/>
                      <a:r>
                        <a:rPr lang="en-US" sz="1100" b="1" i="0" u="none" strike="noStrike" dirty="0">
                          <a:solidFill>
                            <a:schemeClr val="bg1"/>
                          </a:solidFill>
                          <a:effectLst/>
                          <a:latin typeface="+mn-lt"/>
                        </a:rPr>
                        <a:t>Rank</a:t>
                      </a:r>
                    </a:p>
                  </a:txBody>
                  <a:tcPr marL="9525" marR="9525" marT="9525" marB="0" anchor="ctr"/>
                </a:tc>
                <a:tc>
                  <a:txBody>
                    <a:bodyPr/>
                    <a:lstStyle/>
                    <a:p>
                      <a:pPr algn="l" fontAlgn="b"/>
                      <a:r>
                        <a:rPr lang="en-US" sz="1100" b="1" i="0" u="none" strike="noStrike" dirty="0" smtClean="0">
                          <a:solidFill>
                            <a:schemeClr val="bg1"/>
                          </a:solidFill>
                          <a:effectLst/>
                          <a:latin typeface="+mn-lt"/>
                        </a:rPr>
                        <a:t>Page</a:t>
                      </a:r>
                      <a:endParaRPr lang="en-US" sz="1100" b="1" i="0" u="none" strike="noStrike" dirty="0">
                        <a:solidFill>
                          <a:schemeClr val="bg1"/>
                        </a:solidFill>
                        <a:effectLst/>
                        <a:latin typeface="+mn-lt"/>
                      </a:endParaRPr>
                    </a:p>
                  </a:txBody>
                  <a:tcPr marL="9525" marR="9525" marT="9525" marB="0" anchor="ctr"/>
                </a:tc>
                <a:tc>
                  <a:txBody>
                    <a:bodyPr/>
                    <a:lstStyle/>
                    <a:p>
                      <a:pPr algn="ctr" fontAlgn="b"/>
                      <a:r>
                        <a:rPr lang="en-US" sz="1100" b="1" i="0" u="none" strike="noStrike" dirty="0" smtClean="0">
                          <a:solidFill>
                            <a:schemeClr val="bg1"/>
                          </a:solidFill>
                          <a:effectLst/>
                          <a:latin typeface="+mn-lt"/>
                        </a:rPr>
                        <a:t>No Of  Hits</a:t>
                      </a:r>
                      <a:endParaRPr lang="en-US" sz="1100" b="1" i="0" u="none" strike="noStrike" dirty="0">
                        <a:solidFill>
                          <a:schemeClr val="bg1"/>
                        </a:solidFill>
                        <a:effectLst/>
                        <a:latin typeface="+mn-lt"/>
                      </a:endParaRPr>
                    </a:p>
                  </a:txBody>
                  <a:tcPr marL="9525" marR="9525" marT="9525" marB="0" anchor="ctr"/>
                </a:tc>
              </a:tr>
              <a:tr h="210060">
                <a:tc>
                  <a:txBody>
                    <a:bodyPr/>
                    <a:lstStyle/>
                    <a:p>
                      <a:pPr algn="ctr" fontAlgn="b"/>
                      <a:r>
                        <a:rPr lang="en-US" sz="1100" b="0" i="0" u="none" strike="noStrike" dirty="0">
                          <a:solidFill>
                            <a:srgbClr val="000000"/>
                          </a:solidFill>
                          <a:effectLst/>
                          <a:latin typeface="+mn-lt"/>
                        </a:rPr>
                        <a:t>1</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Nellie_Bly</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1,534,510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2</a:t>
                      </a:r>
                    </a:p>
                  </a:txBody>
                  <a:tcPr marL="9525" marR="9525" marT="9525" marB="0" anchor="b">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Malware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936,866</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3</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Cinco_de_Mayo</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532,897</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4</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Academy_Awards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496,921</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5</a:t>
                      </a:r>
                    </a:p>
                  </a:txBody>
                  <a:tcPr marL="9525" marR="9525" marT="9525" marB="0" anchor="b">
                    <a:solidFill>
                      <a:schemeClr val="bg2"/>
                    </a:solidFill>
                  </a:tcPr>
                </a:tc>
                <a:tc>
                  <a:txBody>
                    <a:bodyPr/>
                    <a:lstStyle/>
                    <a:p>
                      <a:pPr algn="l" fontAlgn="b"/>
                      <a:r>
                        <a:rPr lang="en-US" sz="1100" b="0" i="0" u="none" strike="noStrike">
                          <a:solidFill>
                            <a:srgbClr val="000000"/>
                          </a:solidFill>
                          <a:effectLst/>
                          <a:latin typeface="Calibri" panose="020F0502020204030204" pitchFamily="34" charset="0"/>
                        </a:rPr>
                        <a:t>Bay_of_Bengal</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243,790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6</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Recycling</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177,379</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7</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Irukandji_jellyfish</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156,370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8</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Avengers:_Age_of_Ultron</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130,892</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9</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Futurama</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130,039</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10</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Depictions_of_Muhammad</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129,012</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11</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Benzene</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120,628</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12</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Met_Gala</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116,185</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13</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115,758</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14</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Tom_Waits</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96,255</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15</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Manny_Pacquiao</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82,145</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16</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Deaths_in_2015</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64,700</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17</a:t>
                      </a:r>
                    </a:p>
                  </a:txBody>
                  <a:tcPr marL="9525" marR="9525" marT="9525" marB="0" anchor="b">
                    <a:solidFill>
                      <a:schemeClr val="bg2"/>
                    </a:solidFill>
                  </a:tcPr>
                </a:tc>
                <a:tc>
                  <a:txBody>
                    <a:bodyPr/>
                    <a:lstStyle/>
                    <a:p>
                      <a:pPr algn="l" fontAlgn="b"/>
                      <a:r>
                        <a:rPr lang="en-US" sz="1100" b="0" i="0" u="none" strike="noStrike" dirty="0">
                          <a:solidFill>
                            <a:srgbClr val="C00000"/>
                          </a:solidFill>
                          <a:effectLst/>
                          <a:latin typeface="Calibri" panose="020F0502020204030204" pitchFamily="34" charset="0"/>
                        </a:rPr>
                        <a:t>Suicide_Squad</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62,727</a:t>
                      </a:r>
                    </a:p>
                  </a:txBody>
                  <a:tcPr marL="9525" marR="9525" marT="9525" marB="0" anchor="b">
                    <a:solidFill>
                      <a:schemeClr val="bg2"/>
                    </a:solidFill>
                  </a:tcPr>
                </a:tc>
              </a:tr>
              <a:tr h="218104">
                <a:tc>
                  <a:txBody>
                    <a:bodyPr/>
                    <a:lstStyle/>
                    <a:p>
                      <a:pPr algn="ctr" fontAlgn="b"/>
                      <a:r>
                        <a:rPr lang="en-US" sz="1100" b="0" i="0" u="none" strike="noStrike" dirty="0">
                          <a:solidFill>
                            <a:srgbClr val="000000"/>
                          </a:solidFill>
                          <a:effectLst/>
                          <a:latin typeface="+mn-lt"/>
                        </a:rPr>
                        <a:t>18</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Crips</a:t>
                      </a:r>
                    </a:p>
                  </a:txBody>
                  <a:tcPr marL="9525" marR="9525" marT="9525" marB="0" anchor="b">
                    <a:solidFill>
                      <a:schemeClr val="bg2"/>
                    </a:solidFill>
                  </a:tcPr>
                </a:tc>
                <a:tc>
                  <a:txBody>
                    <a:bodyPr/>
                    <a:lstStyle/>
                    <a:p>
                      <a:pPr algn="ctr" rtl="0" fontAlgn="b"/>
                      <a:r>
                        <a:rPr lang="en-US" sz="1100" b="0" i="0" u="none" strike="noStrike">
                          <a:solidFill>
                            <a:srgbClr val="000000"/>
                          </a:solidFill>
                          <a:effectLst/>
                          <a:latin typeface="Arial" panose="020B0604020202020204" pitchFamily="34" charset="0"/>
                        </a:rPr>
                        <a:t>61,443</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19</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Floyd_Mayweather</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56,631</a:t>
                      </a:r>
                    </a:p>
                  </a:txBody>
                  <a:tcPr marL="9525" marR="9525" marT="9525" marB="0" anchor="b">
                    <a:solidFill>
                      <a:schemeClr val="bg2"/>
                    </a:solidFill>
                  </a:tcPr>
                </a:tc>
              </a:tr>
              <a:tr h="210060">
                <a:tc>
                  <a:txBody>
                    <a:bodyPr/>
                    <a:lstStyle/>
                    <a:p>
                      <a:pPr algn="ctr" fontAlgn="b"/>
                      <a:r>
                        <a:rPr lang="en-US" sz="1100" b="0" i="0" u="none" strike="noStrike" dirty="0">
                          <a:solidFill>
                            <a:srgbClr val="000000"/>
                          </a:solidFill>
                          <a:effectLst/>
                          <a:latin typeface="+mn-lt"/>
                        </a:rPr>
                        <a:t>20</a:t>
                      </a:r>
                    </a:p>
                  </a:txBody>
                  <a:tcPr marL="9525" marR="9525" marT="9525" marB="0" anchor="b">
                    <a:solidFill>
                      <a:schemeClr val="bg2"/>
                    </a:solidFill>
                  </a:tcPr>
                </a:tc>
                <a:tc>
                  <a:txBody>
                    <a:bodyPr/>
                    <a:lstStyle/>
                    <a:p>
                      <a:pPr algn="l" fontAlgn="b"/>
                      <a:r>
                        <a:rPr lang="en-US" sz="1100" b="0" i="0" u="none" strike="noStrike" dirty="0">
                          <a:solidFill>
                            <a:srgbClr val="000000"/>
                          </a:solidFill>
                          <a:effectLst/>
                          <a:latin typeface="Calibri" panose="020F0502020204030204" pitchFamily="34" charset="0"/>
                        </a:rPr>
                        <a:t>Plantronics_Headset</a:t>
                      </a:r>
                    </a:p>
                  </a:txBody>
                  <a:tcPr marL="9525" marR="9525" marT="9525" marB="0" anchor="b">
                    <a:solidFill>
                      <a:schemeClr val="bg2"/>
                    </a:solidFill>
                  </a:tcPr>
                </a:tc>
                <a:tc>
                  <a:txBody>
                    <a:bodyPr/>
                    <a:lstStyle/>
                    <a:p>
                      <a:pPr algn="ctr" rtl="0" fontAlgn="b"/>
                      <a:r>
                        <a:rPr lang="en-US" sz="1100" b="0" i="0" u="none" strike="noStrike" dirty="0">
                          <a:solidFill>
                            <a:srgbClr val="000000"/>
                          </a:solidFill>
                          <a:effectLst/>
                          <a:latin typeface="Arial" panose="020B0604020202020204" pitchFamily="34" charset="0"/>
                        </a:rPr>
                        <a:t>54,205</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789978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Wikipedia Log Files</a:t>
            </a:r>
            <a:endParaRPr lang="en-US" sz="2000" dirty="0"/>
          </a:p>
        </p:txBody>
      </p:sp>
      <p:sp>
        <p:nvSpPr>
          <p:cNvPr id="2" name="Rectangle 1"/>
          <p:cNvSpPr/>
          <p:nvPr/>
        </p:nvSpPr>
        <p:spPr>
          <a:xfrm>
            <a:off x="584665" y="1202160"/>
            <a:ext cx="7727133" cy="369332"/>
          </a:xfrm>
          <a:prstGeom prst="rect">
            <a:avLst/>
          </a:prstGeom>
        </p:spPr>
        <p:txBody>
          <a:bodyPr wrap="square">
            <a:spAutoFit/>
          </a:bodyPr>
          <a:lstStyle/>
          <a:p>
            <a:pPr marL="285750" indent="-285750">
              <a:buFont typeface="Arial" panose="020B0604020202020204" pitchFamily="34" charset="0"/>
              <a:buChar char="•"/>
            </a:pPr>
            <a:r>
              <a:rPr lang="en-IN" b="1" dirty="0"/>
              <a:t>Objective is to extract top 20 web pages viewed in one </a:t>
            </a:r>
            <a:r>
              <a:rPr lang="en-IN" b="1" dirty="0" smtClean="0"/>
              <a:t>month</a:t>
            </a:r>
            <a:endParaRPr lang="en-IN" b="1" dirty="0"/>
          </a:p>
        </p:txBody>
      </p:sp>
      <p:pic>
        <p:nvPicPr>
          <p:cNvPr id="7" name="Picture 6"/>
          <p:cNvPicPr>
            <a:picLocks noChangeAspect="1"/>
          </p:cNvPicPr>
          <p:nvPr/>
        </p:nvPicPr>
        <p:blipFill>
          <a:blip r:embed="rId3"/>
          <a:stretch>
            <a:fillRect/>
          </a:stretch>
        </p:blipFill>
        <p:spPr>
          <a:xfrm>
            <a:off x="339503" y="1776552"/>
            <a:ext cx="3533775" cy="2933700"/>
          </a:xfrm>
          <a:prstGeom prst="rect">
            <a:avLst/>
          </a:prstGeom>
          <a:solidFill>
            <a:schemeClr val="bg1"/>
          </a:solidFill>
          <a:ln w="19050">
            <a:solidFill>
              <a:schemeClr val="tx2">
                <a:alpha val="90000"/>
              </a:schemeClr>
            </a:solidFill>
          </a:ln>
        </p:spPr>
      </p:pic>
      <p:sp>
        <p:nvSpPr>
          <p:cNvPr id="4" name="Rectangle 3"/>
          <p:cNvSpPr/>
          <p:nvPr/>
        </p:nvSpPr>
        <p:spPr>
          <a:xfrm>
            <a:off x="1754203" y="5082457"/>
            <a:ext cx="6484449" cy="369332"/>
          </a:xfrm>
          <a:prstGeom prst="rect">
            <a:avLst/>
          </a:prstGeom>
        </p:spPr>
        <p:txBody>
          <a:bodyPr wrap="square">
            <a:spAutoFit/>
          </a:bodyPr>
          <a:lstStyle/>
          <a:p>
            <a:r>
              <a:rPr lang="en-US" dirty="0" smtClean="0"/>
              <a:t>Data Set : </a:t>
            </a:r>
            <a:r>
              <a:rPr lang="en-US" dirty="0" smtClean="0">
                <a:hlinkClick r:id="rId4"/>
              </a:rPr>
              <a:t>https</a:t>
            </a:r>
            <a:r>
              <a:rPr lang="en-US" dirty="0">
                <a:hlinkClick r:id="rId4"/>
              </a:rPr>
              <a:t>://</a:t>
            </a:r>
            <a:r>
              <a:rPr lang="en-US" dirty="0" smtClean="0">
                <a:hlinkClick r:id="rId4"/>
              </a:rPr>
              <a:t>dumps.wikimedia.org/other/pagecounts-raw</a:t>
            </a:r>
            <a:endParaRPr lang="en-US" dirty="0"/>
          </a:p>
        </p:txBody>
      </p:sp>
      <p:sp>
        <p:nvSpPr>
          <p:cNvPr id="5" name="TextBox 4"/>
          <p:cNvSpPr txBox="1"/>
          <p:nvPr/>
        </p:nvSpPr>
        <p:spPr>
          <a:xfrm>
            <a:off x="4338967" y="2504738"/>
            <a:ext cx="4578696" cy="1477328"/>
          </a:xfrm>
          <a:prstGeom prst="rect">
            <a:avLst/>
          </a:prstGeom>
          <a:noFill/>
          <a:ln w="19050">
            <a:solidFill>
              <a:schemeClr val="accent1"/>
            </a:solidFill>
          </a:ln>
        </p:spPr>
        <p:txBody>
          <a:bodyPr wrap="square" rtlCol="0">
            <a:spAutoFit/>
          </a:bodyPr>
          <a:lstStyle/>
          <a:p>
            <a:r>
              <a:rPr lang="en-US" sz="1200" b="1" dirty="0" smtClean="0"/>
              <a:t>project </a:t>
            </a:r>
            <a:r>
              <a:rPr lang="en-US" sz="1200" b="1" dirty="0"/>
              <a:t>Page_Name requests size</a:t>
            </a:r>
          </a:p>
          <a:p>
            <a:endParaRPr lang="en-US" sz="1200" dirty="0"/>
          </a:p>
          <a:p>
            <a:r>
              <a:rPr lang="en-US" sz="1200" dirty="0"/>
              <a:t>de Bagna_cauda 108 923292</a:t>
            </a:r>
          </a:p>
          <a:p>
            <a:r>
              <a:rPr lang="en-US" sz="1200" dirty="0"/>
              <a:t>es Sistema_Solar  252 13336552</a:t>
            </a:r>
          </a:p>
          <a:p>
            <a:r>
              <a:rPr lang="en-US" sz="1200" dirty="0"/>
              <a:t>en World_Bank 131 7275778</a:t>
            </a:r>
          </a:p>
          <a:p>
            <a:r>
              <a:rPr lang="en-US" sz="1200" dirty="0"/>
              <a:t>fr Tournoi_de_Wimbledon_2015 131 7180293</a:t>
            </a:r>
          </a:p>
          <a:p>
            <a:endParaRPr lang="en-US" dirty="0"/>
          </a:p>
        </p:txBody>
      </p:sp>
      <p:sp>
        <p:nvSpPr>
          <p:cNvPr id="6" name="Rectangle 5"/>
          <p:cNvSpPr/>
          <p:nvPr/>
        </p:nvSpPr>
        <p:spPr>
          <a:xfrm>
            <a:off x="4288541" y="2029736"/>
            <a:ext cx="2839239" cy="369332"/>
          </a:xfrm>
          <a:prstGeom prst="rect">
            <a:avLst/>
          </a:prstGeom>
        </p:spPr>
        <p:txBody>
          <a:bodyPr wrap="none">
            <a:spAutoFit/>
          </a:bodyPr>
          <a:lstStyle/>
          <a:p>
            <a:r>
              <a:rPr lang="en-US" b="1" dirty="0" smtClean="0"/>
              <a:t>Few records from a File </a:t>
            </a:r>
            <a:endParaRPr lang="en-US" b="1" dirty="0"/>
          </a:p>
        </p:txBody>
      </p:sp>
    </p:spTree>
    <p:extLst>
      <p:ext uri="{BB962C8B-B14F-4D97-AF65-F5344CB8AC3E}">
        <p14:creationId xmlns:p14="http://schemas.microsoft.com/office/powerpoint/2010/main" val="1995624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2000" dirty="0" smtClean="0"/>
              <a:t>Size of a month long log files of Wikipedia</a:t>
            </a:r>
            <a:endParaRPr lang="en-US" sz="2000" dirty="0"/>
          </a:p>
        </p:txBody>
      </p:sp>
      <p:sp>
        <p:nvSpPr>
          <p:cNvPr id="2" name="TextBox 1"/>
          <p:cNvSpPr txBox="1"/>
          <p:nvPr/>
        </p:nvSpPr>
        <p:spPr>
          <a:xfrm>
            <a:off x="642796" y="1339913"/>
            <a:ext cx="802350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Approx.  </a:t>
            </a:r>
            <a:r>
              <a:rPr lang="en-US" sz="1600" dirty="0" smtClean="0"/>
              <a:t>Hourly Log  File size :  100 MB in compressed Format and 400 MB uncompressed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In a Month = 400MB </a:t>
            </a:r>
            <a:r>
              <a:rPr lang="en-US" sz="1600" dirty="0"/>
              <a:t>* 24(Hours) * </a:t>
            </a:r>
            <a:r>
              <a:rPr lang="en-US" sz="1600" dirty="0" smtClean="0"/>
              <a:t>31(days</a:t>
            </a:r>
            <a:r>
              <a:rPr lang="en-US" sz="1600" dirty="0"/>
              <a:t>) </a:t>
            </a:r>
            <a:r>
              <a:rPr lang="en-US" sz="1600" dirty="0" smtClean="0"/>
              <a:t> ≈  300GB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Number of records to process for one month of data </a:t>
            </a:r>
            <a:r>
              <a:rPr lang="en-US" sz="1600" dirty="0"/>
              <a:t> ≈  </a:t>
            </a:r>
            <a:r>
              <a:rPr lang="en-US" sz="1600" dirty="0" smtClean="0"/>
              <a:t>approximately 5 Billion. </a:t>
            </a:r>
            <a:endParaRPr lang="en-US" sz="1600" dirty="0"/>
          </a:p>
          <a:p>
            <a:pPr marL="285750" indent="-285750">
              <a:buFont typeface="Arial" panose="020B0604020202020204" pitchFamily="34" charset="0"/>
              <a:buChar char="•"/>
            </a:pPr>
            <a:endParaRPr lang="en-US" sz="1600" b="1" i="1" dirty="0" smtClean="0"/>
          </a:p>
          <a:p>
            <a:pPr marL="285750" indent="-285750">
              <a:buFont typeface="Arial" panose="020B0604020202020204" pitchFamily="34" charset="0"/>
              <a:buChar char="•"/>
            </a:pPr>
            <a:endParaRPr lang="en-US" sz="1600" b="1" i="1" dirty="0"/>
          </a:p>
          <a:p>
            <a:endParaRPr lang="en-US" sz="1600" b="1" i="1" dirty="0" smtClean="0"/>
          </a:p>
        </p:txBody>
      </p:sp>
      <p:sp>
        <p:nvSpPr>
          <p:cNvPr id="4" name="TextBox 3"/>
          <p:cNvSpPr txBox="1"/>
          <p:nvPr/>
        </p:nvSpPr>
        <p:spPr>
          <a:xfrm>
            <a:off x="796705" y="3648237"/>
            <a:ext cx="6328372" cy="369332"/>
          </a:xfrm>
          <a:prstGeom prst="rect">
            <a:avLst/>
          </a:prstGeom>
          <a:noFill/>
        </p:spPr>
        <p:txBody>
          <a:bodyPr wrap="square" rtlCol="0">
            <a:spAutoFit/>
          </a:bodyPr>
          <a:lstStyle/>
          <a:p>
            <a:r>
              <a:rPr lang="en-US" dirty="0" smtClean="0"/>
              <a:t>Size of data  above 1 TB is normally called Big Data </a:t>
            </a:r>
            <a:endParaRPr lang="en-US" dirty="0"/>
          </a:p>
        </p:txBody>
      </p:sp>
    </p:spTree>
    <p:extLst>
      <p:ext uri="{BB962C8B-B14F-4D97-AF65-F5344CB8AC3E}">
        <p14:creationId xmlns:p14="http://schemas.microsoft.com/office/powerpoint/2010/main" val="4017295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Wave_02_2012">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99"/>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ubmittedBy xmlns="http://schemas.microsoft.com/sharepoint/v3">DIR\m.suarez.altuna</SubmittedBy>
    <ArchiveDate xmlns="http://schemas.microsoft.com/sharepoint/v3">2015-02-01T06:00:00+00:00</ArchiveDate>
    <Abstract xmlns="http://schemas.microsoft.com/sharepoint/v3">The term Big Data and associated technologies are causing huge disruptions in the enterprise. There are many different views and interpretations in the marketplace from vendors and analysts which are contradicting and often confusing. This course introduces a clear and unbiased perspective of Big Data and associated technologies providing an overview of Big Data concepts and how Big Data can add value to a client’s business or technology infrastructure using real-life examples. 
This course is designed to provide a pragmatic introduction to foundational Big Data concepts so that a person at any role and level in Accenture can participate in meaningful starter conversations with our clients or client account teams. 
A course to introduce Accenture personnel of all technical levels to the wide variety of alternative database technologies including columnar databases (e.g. Cassandra), distributed storage and processing systems (e.g. Hadoop &amp; MapReduce), in-memory storage systems (e.g. Memcache), and graph databases (e.g. Neo4J) through a brief overview of the technologies themselves, a high level survey of sample use cases for which the technologies are best used, and how they complement the traditional relational data bases technologies (e.g. MSSQL, Oracle, Netezza).
Course Link: https://mylearning.accenture.com/accenture/lang-en/management/LMS_ActDetails.asp?UserMode=0&amp;ActivityId=954313
</Abstract>
    <PertinentToOrgUnit xmlns="http://schemas.microsoft.com/sharepoint/v3">;#13836;~Accenture Digital;#13837;~ Accenture Analytics;#11116;~Accenture Technology - Delivery;#11119;~ Data and Analytics</PertinentToOrgUnit>
    <VisibleToAsset xmlns="http://schemas.microsoft.com/sharepoint/v3" xsi:nil="true"/>
    <Contacts xmlns="http://schemas.microsoft.com/sharepoint/v3">dir\vincent.u.dellanno,dir\stacy.w.hurt,dir\atish.ray</Contacts>
    <ConditionsforUse xmlns="http://schemas.microsoft.com/sharepoint/v3">Accenture Internal Use Only</ConditionsforUse>
    <DetailsPageURL xmlns="http://schemas.microsoft.com/sharepoint/v3">https://kx.accenture.com/repositories/ContributionForm.aspx?path=C25/33/17&amp;mode=Read</DetailsPageURL>
    <StorageType xmlns="http://schemas.microsoft.com/sharepoint/v3">File</StorageType>
    <OfficialAsset xmlns="http://schemas.microsoft.com/sharepoint/v3">No</OfficialAsset>
    <BusinessFunctionKeywords xmlns="http://schemas.microsoft.com/sharepoint/v3">;#10058;~Analytics</BusinessFunctionKeywords>
    <RelatedContent xmlns="http://schemas.microsoft.com/sharepoint/v3" xsi:nil="true"/>
    <Client xmlns="http://schemas.microsoft.com/sharepoint/v3" xsi:nil="true"/>
    <DeliveryCenter xmlns="http://schemas.microsoft.com/sharepoint/v3" xsi:nil="true"/>
    <ContentCurrentDate xmlns="http://schemas.microsoft.com/sharepoint/v3">2014-07-07T05:00:00+00:00</ContentCurrentDate>
    <ContribKeywords xmlns="http://schemas.microsoft.com/sharepoint/v3">;#10359;~Analytics;#12948;~ Big Data;#13080;~Big Data</ContribKeywords>
    <VendorProductKeywords xmlns="http://schemas.microsoft.com/sharepoint/v3">;#0;~None</VendorProductKeywords>
    <Offerings xmlns="http://schemas.microsoft.com/sharepoint/v3">;#10330;~Accenture Analytics</Offerings>
    <EngagementLink xmlns="http://schemas.microsoft.com/sharepoint/v3" xsi:nil="true"/>
    <flagVVID xmlns="http://schemas.microsoft.com/sharepoint/v3" xsi:nil="true"/>
    <KXGeography xmlns="http://schemas.microsoft.com/sharepoint/v3">;#9494;~Global</KXGeography>
    <SourceType xmlns="http://schemas.microsoft.com/sharepoint/v3">ContributionForm</SourceType>
    <ApprovedForUseBy xmlns="http://schemas.microsoft.com/sharepoint/v3">;#12927;~Analytics</ApprovedForUseBy>
    <DetailsPageURL2 xmlns="http://schemas.microsoft.com/sharepoint/v3">https://kx.accenture.com/repositories/DownloadForm.aspx?path=C25/33/17/Introduction_to_Big_Data_Final.pptx</DetailsPageURL2>
    <PertinentToCountry xmlns="http://schemas.microsoft.com/sharepoint/v3" xsi:nil="true"/>
    <RevisionBy xmlns="http://schemas.microsoft.com/sharepoint/v3">dir\m.suarez.altuna&lt;br&gt;kx.massupdate&lt;br&gt;kx.massupdate&lt;br&gt;kx.massupdate&lt;br&gt;kx.massupdate&lt;br&gt;kx.massupdate</RevisionBy>
    <DateCreated xmlns="http://schemas.microsoft.com/sharepoint/v3">2013-02-01T17:18:41+00:00</DateCreated>
    <TechnologyKeywords xmlns="http://schemas.microsoft.com/sharepoint/v3">;#13067;~Big Data</TechnologyKeywords>
    <HasAttachment xmlns="http://schemas.microsoft.com/sharepoint/v3">No</HasAttachment>
    <ItemType xmlns="http://schemas.microsoft.com/sharepoint/v3">;#13989;~Accenture Internal Material</ItemType>
    <FederalData xmlns="http://schemas.microsoft.com/sharepoint/v3">No</FederalData>
    <ArchiveStatus xmlns="http://schemas.microsoft.com/sharepoint/v3">Active</ArchiveStatus>
    <IndustryKeywords xmlns="http://schemas.microsoft.com/sharepoint/v3">;#13489;~Cross Industry</IndustryKeywords>
    <RevisionTime xmlns="http://schemas.microsoft.com/sharepoint/v3">7/7/2014 1:50:52 PM&lt;br&gt;6/19/2014 2:35:12 AM&lt;br&gt;4/11/2014 5:23:26 AM&lt;br&gt;3/17/2014 10:54:01 PM&lt;br&gt;3/17/2014 8:38:17 AM&lt;br&gt;2/10/2014 2:37:10 AM</RevisionTime>
    <ArchivalDate xmlns="http://schemas.microsoft.com/sharepoint/v3" xsi:nil="true"/>
    <ConditionsforUseComments xmlns="http://schemas.microsoft.com/sharepoint/v3" xsi:nil="true"/>
    <ContribLanguage xmlns="http://schemas.microsoft.com/sharepoint/v3">;#4628;~English</ContribLanguage>
    <KXThumbnailURL xmlns="http://schemas.microsoft.com/sharepoint/v3">https://documentpreviews.accenture.com/_vti_bin/Longitude4/Thumbnail.aspx?docId=https://kx.accenture.com/Repositories/C25/33/17/Introduction_to_Big_Data_Final.pptx&amp;lucDocId=1&amp;pageNumber=1&amp;thumbX=120&amp;thumbY=120</KXThumbnailURL>
    <RestrictedClient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BBCA62729C96CA428942DEC804BC4019" ma:contentTypeVersion="0" ma:contentTypeDescription="General Contribution" ma:contentTypeScope="" ma:versionID="ab0d4f4fc42d0553241346742c0ddd13">
  <xsd:schema xmlns:xsd="http://www.w3.org/2001/XMLSchema" xmlns:p="http://schemas.microsoft.com/office/2006/metadata/properties" xmlns:ns1="http://schemas.microsoft.com/sharepoint/v3" targetNamespace="http://schemas.microsoft.com/office/2006/metadata/properties" ma:root="true" ma:fieldsID="6eacfe9d3c46ce0a9ae23279e24a0f5d"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FederalData" minOccurs="0"/>
                <xsd:element ref="ns1:VisibleToAsset" minOccurs="0"/>
                <xsd:element ref="ns1:OfficialAsset" minOccurs="0"/>
                <xsd:element ref="ns1:RestrictedClient" minOccurs="0"/>
                <xsd:element ref="ns1:RelatedContent" minOccurs="0"/>
                <xsd:element ref="ns1:SourceType" minOccurs="0"/>
                <xsd:element ref="ns1:KXThumbnailURL"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FederalData" ma:index="35" nillable="true" ma:displayName="Federal Data" ma:internalName="FederalData">
      <xsd:simpleType>
        <xsd:restriction base="dms:Text"/>
      </xsd:simpleType>
    </xsd:element>
    <xsd:element name="VisibleToAsset" ma:index="36" nillable="true" ma:displayName="Visible To Asset" ma:internalName="VisibleToAsset">
      <xsd:simpleType>
        <xsd:restriction base="dms:Text"/>
      </xsd:simpleType>
    </xsd:element>
    <xsd:element name="OfficialAsset" ma:index="37" nillable="true" ma:displayName="Official Asset" ma:internalName="OfficialAsset">
      <xsd:simpleType>
        <xsd:restriction base="dms:Text"/>
      </xsd:simpleType>
    </xsd:element>
    <xsd:element name="RestrictedClient" ma:index="38" nillable="true" ma:displayName="Confidential Client" ma:internalName="RestrictedClient">
      <xsd:simpleType>
        <xsd:restriction base="dms:Text"/>
      </xsd:simpleType>
    </xsd:element>
    <xsd:element name="RelatedContent" ma:index="39" nillable="true" ma:displayName="Related Content" ma:internalName="RelatedContent">
      <xsd:simpleType>
        <xsd:restriction base="dms:Note"/>
      </xsd:simpleType>
    </xsd:element>
    <xsd:element name="SourceType" ma:index="40" nillable="true" ma:displayName="SourceType" ma:internalName="SourceType">
      <xsd:simpleType>
        <xsd:restriction base="dms:Text"/>
      </xsd:simpleType>
    </xsd:element>
    <xsd:element name="KXThumbnailURL" ma:index="41" nillable="true" ma:displayName="KX Thumbnail URL" ma:internalName="KXThumbnailURL">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56640170-8352-441D-BDC5-3754A62BBEF1}">
  <ds:schemaRefs>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D808D66A-C928-4AD2-98CD-5C2DE2AE9E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700209F-A3BB-4D23-AD9B-D427E92AC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Wave_02_2012</Template>
  <TotalTime>46415</TotalTime>
  <Words>3076</Words>
  <Application>Microsoft Office PowerPoint</Application>
  <PresentationFormat>Custom</PresentationFormat>
  <Paragraphs>653</Paragraphs>
  <Slides>23</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Wave_02_2012</vt:lpstr>
      <vt:lpstr>PowerPoint Presentation</vt:lpstr>
      <vt:lpstr>Agenda</vt:lpstr>
      <vt:lpstr>Top 20 web pages viewed in Wikipedia English During June Month</vt:lpstr>
      <vt:lpstr>Top 20 web pages viewed in Wikipedia English During May Month </vt:lpstr>
      <vt:lpstr>Top 20 web pages viewed in Wikipedia English During June 6th (Sat)</vt:lpstr>
      <vt:lpstr>Top 20 web pages viewed in Wikipedia English on May 1st (Long weekend) </vt:lpstr>
      <vt:lpstr>Top 20 web pages viewed in Wikipedia English on May 5th ( Wednesday) </vt:lpstr>
      <vt:lpstr>Wikipedia Log Files</vt:lpstr>
      <vt:lpstr>Size of a month long log files of Wikipedia</vt:lpstr>
      <vt:lpstr>How traditional process works</vt:lpstr>
      <vt:lpstr>Big Data Processing - Hadoop Map Reduce </vt:lpstr>
      <vt:lpstr>Hadoop Map reduce </vt:lpstr>
      <vt:lpstr>Hadoop Streaming</vt:lpstr>
      <vt:lpstr>Hadoop Code</vt:lpstr>
      <vt:lpstr>Shuffle</vt:lpstr>
      <vt:lpstr>Reducer</vt:lpstr>
      <vt:lpstr>Amazon EMR </vt:lpstr>
      <vt:lpstr>Hadoop MapReduce Demo – Wikipedia Logs</vt:lpstr>
      <vt:lpstr>MapReduce Design Patterns</vt:lpstr>
      <vt:lpstr>Simpson’s Paradox </vt:lpstr>
      <vt:lpstr>Tools Used</vt:lpstr>
      <vt:lpstr>Questions?</vt:lpstr>
      <vt:lpstr>Reference/credits</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dc:title>
  <dc:creator>j.jitendranath.sen</dc:creator>
  <cp:lastModifiedBy>Ravva, Harikrishna</cp:lastModifiedBy>
  <cp:revision>1109</cp:revision>
  <dcterms:created xsi:type="dcterms:W3CDTF">2012-11-14T09:05:55Z</dcterms:created>
  <dcterms:modified xsi:type="dcterms:W3CDTF">2015-10-03T02:42:38Z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ContentTypeId">
    <vt:lpwstr>0x012000FD200C85A7BB46D2B974A85017C5AC2B0100BBCA62729C96CA428942DEC804BC4019</vt:lpwstr>
  </property>
  <property fmtid="{D5CDD505-2E9C-101B-9397-08002B2CF9AE}" pid="5" name="ArticulateGUID">
    <vt:lpwstr>8B334DC9-805A-4D4F-B381-C794DF06793B</vt:lpwstr>
  </property>
  <property fmtid="{D5CDD505-2E9C-101B-9397-08002B2CF9AE}" pid="6" name="ArticulateProjectFull">
    <vt:lpwstr>C:\Users\p.nikhil.alekar\Documents\Project\Big Data\ITBD\From Lynne\Introduction_to_Big_Data_Refresh_May28_AL_LFReviewedMay28.ppta</vt:lpwstr>
  </property>
</Properties>
</file>