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handoutMasterIdLst>
    <p:handoutMasterId r:id="rId26"/>
  </p:handoutMasterIdLst>
  <p:sldIdLst>
    <p:sldId id="620" r:id="rId5"/>
    <p:sldId id="611" r:id="rId6"/>
    <p:sldId id="603" r:id="rId7"/>
    <p:sldId id="617" r:id="rId8"/>
    <p:sldId id="604" r:id="rId9"/>
    <p:sldId id="605" r:id="rId10"/>
    <p:sldId id="562" r:id="rId11"/>
    <p:sldId id="563" r:id="rId12"/>
    <p:sldId id="585" r:id="rId13"/>
    <p:sldId id="586" r:id="rId14"/>
    <p:sldId id="613" r:id="rId15"/>
    <p:sldId id="621" r:id="rId16"/>
    <p:sldId id="598" r:id="rId17"/>
    <p:sldId id="599" r:id="rId18"/>
    <p:sldId id="542" r:id="rId19"/>
    <p:sldId id="622" r:id="rId20"/>
    <p:sldId id="593" r:id="rId21"/>
    <p:sldId id="607" r:id="rId22"/>
    <p:sldId id="616" r:id="rId23"/>
    <p:sldId id="619" r:id="rId24"/>
  </p:sldIdLst>
  <p:sldSz cx="9144000" cy="59436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2">
          <p15:clr>
            <a:srgbClr val="A4A3A4"/>
          </p15:clr>
        </p15:guide>
        <p15:guide id="2" orient="horz" pos="3504">
          <p15:clr>
            <a:srgbClr val="A4A3A4"/>
          </p15:clr>
        </p15:guide>
        <p15:guide id="3" orient="horz" pos="2544">
          <p15:clr>
            <a:srgbClr val="A4A3A4"/>
          </p15:clr>
        </p15:guide>
        <p15:guide id="4" orient="horz" pos="3669">
          <p15:clr>
            <a:srgbClr val="A4A3A4"/>
          </p15:clr>
        </p15:guide>
        <p15:guide id="5" orient="horz" pos="694">
          <p15:clr>
            <a:srgbClr val="A4A3A4"/>
          </p15:clr>
        </p15:guide>
        <p15:guide id="6" orient="horz" pos="640">
          <p15:clr>
            <a:srgbClr val="A4A3A4"/>
          </p15:clr>
        </p15:guide>
        <p15:guide id="7" pos="2880">
          <p15:clr>
            <a:srgbClr val="A4A3A4"/>
          </p15:clr>
        </p15:guide>
        <p15:guide id="8" pos="288">
          <p15:clr>
            <a:srgbClr val="A4A3A4"/>
          </p15:clr>
        </p15:guide>
        <p15:guide id="9" pos="5501">
          <p15:clr>
            <a:srgbClr val="A4A3A4"/>
          </p15:clr>
        </p15:guide>
        <p15:guide id="10" pos="2824">
          <p15:clr>
            <a:srgbClr val="A4A3A4"/>
          </p15:clr>
        </p15:guide>
        <p15:guide id="11" pos="2936">
          <p15:clr>
            <a:srgbClr val="A4A3A4"/>
          </p15:clr>
        </p15:guide>
        <p15:guide id="12" pos="4172">
          <p15:clr>
            <a:srgbClr val="A4A3A4"/>
          </p15:clr>
        </p15:guide>
        <p15:guide id="13"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 id="1" name="Lynne.furrer" initials="L" lastIdx="21" clrIdx="1"/>
  <p:cmAuthor id="2" name="manish.a.saxena" initials="M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7799"/>
    <a:srgbClr val="887799"/>
    <a:srgbClr val="FF9900"/>
    <a:srgbClr val="999977"/>
    <a:srgbClr val="DDCC66"/>
    <a:srgbClr val="66AA44"/>
    <a:srgbClr val="359B4C"/>
    <a:srgbClr val="551155"/>
    <a:srgbClr val="00AA99"/>
    <a:srgbClr val="99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08" autoAdjust="0"/>
    <p:restoredTop sz="85501" autoAdjust="0"/>
  </p:normalViewPr>
  <p:slideViewPr>
    <p:cSldViewPr snapToGrid="0" snapToObjects="1" showGuides="1">
      <p:cViewPr varScale="1">
        <p:scale>
          <a:sx n="106" d="100"/>
          <a:sy n="106" d="100"/>
        </p:scale>
        <p:origin x="1122" y="96"/>
      </p:cViewPr>
      <p:guideLst>
        <p:guide orient="horz" pos="522"/>
        <p:guide orient="horz" pos="3504"/>
        <p:guide orient="horz" pos="2544"/>
        <p:guide orient="horz" pos="3669"/>
        <p:guide orient="horz" pos="694"/>
        <p:guide orient="horz" pos="640"/>
        <p:guide pos="2880"/>
        <p:guide pos="288"/>
        <p:guide pos="5501"/>
        <p:guide pos="2824"/>
        <p:guide pos="2936"/>
        <p:guide pos="4172"/>
        <p:guide pos="1585"/>
      </p:guideLst>
    </p:cSldViewPr>
  </p:slideViewPr>
  <p:notesTextViewPr>
    <p:cViewPr>
      <p:scale>
        <a:sx n="75" d="100"/>
        <a:sy n="75" d="100"/>
      </p:scale>
      <p:origin x="0" y="0"/>
    </p:cViewPr>
  </p:notesTextViewPr>
  <p:sorterViewPr>
    <p:cViewPr varScale="1">
      <p:scale>
        <a:sx n="1" d="1"/>
        <a:sy n="1" d="1"/>
      </p:scale>
      <p:origin x="0" y="12204"/>
    </p:cViewPr>
  </p:sorterViewPr>
  <p:notesViewPr>
    <p:cSldViewPr snapToGrid="0"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27/09/2015</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27/9/2015</a:t>
            </a:fld>
            <a:endParaRPr lang="en-US" dirty="0"/>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7</a:t>
            </a:fld>
            <a:endParaRPr lang="en-US" dirty="0"/>
          </a:p>
        </p:txBody>
      </p:sp>
    </p:spTree>
    <p:extLst>
      <p:ext uri="{BB962C8B-B14F-4D97-AF65-F5344CB8AC3E}">
        <p14:creationId xmlns:p14="http://schemas.microsoft.com/office/powerpoint/2010/main" val="2365009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435445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834543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967640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976225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112934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dirty="0"/>
          </a:p>
        </p:txBody>
      </p:sp>
    </p:spTree>
    <p:extLst>
      <p:ext uri="{BB962C8B-B14F-4D97-AF65-F5344CB8AC3E}">
        <p14:creationId xmlns:p14="http://schemas.microsoft.com/office/powerpoint/2010/main" val="264347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dirty="0"/>
          </a:p>
        </p:txBody>
      </p:sp>
    </p:spTree>
    <p:extLst>
      <p:ext uri="{BB962C8B-B14F-4D97-AF65-F5344CB8AC3E}">
        <p14:creationId xmlns:p14="http://schemas.microsoft.com/office/powerpoint/2010/main" val="2316221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dirty="0"/>
          </a:p>
        </p:txBody>
      </p:sp>
    </p:spTree>
    <p:extLst>
      <p:ext uri="{BB962C8B-B14F-4D97-AF65-F5344CB8AC3E}">
        <p14:creationId xmlns:p14="http://schemas.microsoft.com/office/powerpoint/2010/main" val="157292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22912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446520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033477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4224405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502065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8788" y="4410005"/>
            <a:ext cx="4024312" cy="1068870"/>
          </a:xfrm>
        </p:spPr>
        <p:txBody>
          <a:bodyPr>
            <a:noAutofit/>
          </a:bodyPr>
          <a:lstStyle>
            <a:lvl1pPr marL="0" indent="0">
              <a:lnSpc>
                <a:spcPts val="3900"/>
              </a:lnSpc>
              <a:spcBef>
                <a:spcPts val="0"/>
              </a:spcBef>
              <a:spcAft>
                <a:spcPts val="0"/>
              </a:spcAft>
              <a:buNone/>
              <a:defRPr sz="36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cxnSp>
        <p:nvCxnSpPr>
          <p:cNvPr id="4" name="Straight Connector 3"/>
          <p:cNvCxnSpPr/>
          <p:nvPr userDrawn="1"/>
        </p:nvCxnSpPr>
        <p:spPr>
          <a:xfrm>
            <a:off x="457200" y="1005514"/>
            <a:ext cx="8686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73817" y="752630"/>
            <a:ext cx="2520922" cy="152936"/>
          </a:xfrm>
          <a:prstGeom prst="rect">
            <a:avLst/>
          </a:prstGeom>
        </p:spPr>
      </p:pic>
    </p:spTree>
    <p:extLst>
      <p:ext uri="{BB962C8B-B14F-4D97-AF65-F5344CB8AC3E}">
        <p14:creationId xmlns:p14="http://schemas.microsoft.com/office/powerpoint/2010/main" val="8054485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rgbClr val="003344"/>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accent4"/>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196975"/>
            <a:ext cx="8228012" cy="4181159"/>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47439"/>
            <a:ext cx="8205261" cy="68081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avvas/Pycon2015"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3246" y="794596"/>
            <a:ext cx="7161291" cy="5078313"/>
          </a:xfrm>
          <a:prstGeom prst="rect">
            <a:avLst/>
          </a:prstGeom>
          <a:noFill/>
        </p:spPr>
        <p:txBody>
          <a:bodyPr wrap="square" rtlCol="0">
            <a:spAutoFit/>
          </a:bodyPr>
          <a:lstStyle/>
          <a:p>
            <a:pPr algn="ctr"/>
            <a:r>
              <a:rPr lang="en-US" sz="2400" b="1" dirty="0"/>
              <a:t>Explore Big Data </a:t>
            </a:r>
            <a:endParaRPr lang="en-US" sz="2400" b="1" dirty="0" smtClean="0"/>
          </a:p>
          <a:p>
            <a:pPr algn="ctr"/>
            <a:endParaRPr lang="en-US" sz="1000" b="1" dirty="0" smtClean="0"/>
          </a:p>
          <a:p>
            <a:pPr algn="ctr"/>
            <a:r>
              <a:rPr lang="en-US" sz="2400" b="1" dirty="0" smtClean="0"/>
              <a:t>using </a:t>
            </a:r>
          </a:p>
          <a:p>
            <a:pPr algn="ctr"/>
            <a:endParaRPr lang="en-US" sz="1000" b="1" dirty="0" smtClean="0"/>
          </a:p>
          <a:p>
            <a:pPr algn="ctr"/>
            <a:r>
              <a:rPr lang="en-US" sz="2400" b="1" dirty="0" smtClean="0"/>
              <a:t>Simple </a:t>
            </a:r>
            <a:r>
              <a:rPr lang="en-US" sz="2400" b="1" dirty="0"/>
              <a:t>Python </a:t>
            </a:r>
            <a:r>
              <a:rPr lang="en-US" sz="2400" b="1" dirty="0" smtClean="0"/>
              <a:t>Code </a:t>
            </a:r>
          </a:p>
          <a:p>
            <a:pPr algn="ctr"/>
            <a:endParaRPr lang="en-US" sz="1000" b="1" dirty="0" smtClean="0"/>
          </a:p>
          <a:p>
            <a:pPr algn="ctr"/>
            <a:r>
              <a:rPr lang="en-US" sz="2400" b="1" dirty="0" smtClean="0"/>
              <a:t>and </a:t>
            </a:r>
          </a:p>
          <a:p>
            <a:pPr algn="ctr"/>
            <a:endParaRPr lang="en-US" sz="1000" b="1" dirty="0" smtClean="0"/>
          </a:p>
          <a:p>
            <a:pPr algn="ctr"/>
            <a:r>
              <a:rPr lang="en-US" sz="2400" b="1" dirty="0" smtClean="0"/>
              <a:t>Amazon Cloud </a:t>
            </a:r>
          </a:p>
          <a:p>
            <a:endParaRPr lang="en-US" b="1" dirty="0"/>
          </a:p>
          <a:p>
            <a:r>
              <a:rPr lang="en-US" b="1" dirty="0" smtClean="0"/>
              <a:t>		</a:t>
            </a:r>
          </a:p>
          <a:p>
            <a:endParaRPr lang="en-US" b="1" dirty="0"/>
          </a:p>
          <a:p>
            <a:r>
              <a:rPr lang="en-US" b="1" dirty="0" smtClean="0"/>
              <a:t>				</a:t>
            </a:r>
          </a:p>
          <a:p>
            <a:endParaRPr lang="en-US" b="1" dirty="0"/>
          </a:p>
          <a:p>
            <a:endParaRPr lang="en-US" b="1" dirty="0" smtClean="0"/>
          </a:p>
          <a:p>
            <a:endParaRPr lang="en-US" b="1" dirty="0"/>
          </a:p>
          <a:p>
            <a:r>
              <a:rPr lang="en-US" b="1" dirty="0" smtClean="0"/>
              <a:t>				     </a:t>
            </a:r>
            <a:r>
              <a:rPr lang="en-US" sz="2000" b="1" dirty="0" smtClean="0"/>
              <a:t>Harikrishna Ravva</a:t>
            </a:r>
          </a:p>
          <a:p>
            <a:endParaRPr lang="en-US" b="1" dirty="0"/>
          </a:p>
        </p:txBody>
      </p:sp>
    </p:spTree>
    <p:extLst>
      <p:ext uri="{BB962C8B-B14F-4D97-AF65-F5344CB8AC3E}">
        <p14:creationId xmlns:p14="http://schemas.microsoft.com/office/powerpoint/2010/main" val="1011508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Big Data Processing - Hadoop Map Reduce </a:t>
            </a:r>
            <a:endParaRPr lang="en-US" sz="2000" dirty="0"/>
          </a:p>
        </p:txBody>
      </p:sp>
      <p:sp>
        <p:nvSpPr>
          <p:cNvPr id="2" name="TextBox 1"/>
          <p:cNvSpPr txBox="1"/>
          <p:nvPr/>
        </p:nvSpPr>
        <p:spPr>
          <a:xfrm>
            <a:off x="642796" y="1339913"/>
            <a:ext cx="8157172" cy="2031325"/>
          </a:xfrm>
          <a:prstGeom prst="rect">
            <a:avLst/>
          </a:prstGeom>
          <a:noFill/>
        </p:spPr>
        <p:txBody>
          <a:bodyPr wrap="square" rtlCol="0">
            <a:spAutoFit/>
          </a:bodyPr>
          <a:lstStyle/>
          <a:p>
            <a:pPr marL="285750" indent="-285750">
              <a:buFont typeface="Arial" panose="020B0604020202020204" pitchFamily="34" charset="0"/>
              <a:buChar char="•"/>
            </a:pPr>
            <a:r>
              <a:rPr lang="en-US" sz="1600" dirty="0"/>
              <a:t>Split the input </a:t>
            </a:r>
            <a:r>
              <a:rPr lang="en-US" sz="1600" dirty="0" smtClean="0"/>
              <a:t>files </a:t>
            </a:r>
            <a:r>
              <a:rPr lang="en-US" sz="1600" dirty="0"/>
              <a:t>into </a:t>
            </a:r>
            <a:r>
              <a:rPr lang="en-US" sz="1600" dirty="0" smtClean="0"/>
              <a:t>blocks of 64MB or higher  </a:t>
            </a:r>
            <a:r>
              <a:rPr lang="en-US" sz="1600" dirty="0"/>
              <a:t>and distribute to multiple </a:t>
            </a:r>
            <a:r>
              <a:rPr lang="en-US" sz="1600" dirty="0" smtClean="0"/>
              <a:t>commodity computers(nodes) </a:t>
            </a:r>
            <a:r>
              <a:rPr lang="en-US" sz="1600" dirty="0"/>
              <a:t>in the same network(cluster</a:t>
            </a:r>
            <a:r>
              <a:rPr lang="en-US" sz="1600" dirty="0" smtClean="0"/>
              <a:t>).</a:t>
            </a:r>
          </a:p>
          <a:p>
            <a:r>
              <a:rPr lang="en-US" sz="1600" dirty="0" smtClean="0"/>
              <a:t> </a:t>
            </a:r>
          </a:p>
          <a:p>
            <a:pPr marL="285750" indent="-285750">
              <a:buFont typeface="Arial" panose="020B0604020202020204" pitchFamily="34" charset="0"/>
              <a:buChar char="•"/>
            </a:pPr>
            <a:r>
              <a:rPr lang="en-US" sz="1600" dirty="0" smtClean="0"/>
              <a:t>Process blocks by initiating multiple tasks on each node.</a:t>
            </a:r>
          </a:p>
          <a:p>
            <a:endParaRPr lang="en-US" sz="1600" dirty="0" smtClean="0"/>
          </a:p>
          <a:p>
            <a:pPr marL="285750" indent="-285750">
              <a:buFont typeface="Arial" panose="020B0604020202020204" pitchFamily="34" charset="0"/>
              <a:buChar char="•"/>
            </a:pPr>
            <a:r>
              <a:rPr lang="en-US" sz="1600" dirty="0" smtClean="0"/>
              <a:t>Replicate blocks among multiple nodes for fault tolerance</a:t>
            </a:r>
          </a:p>
          <a:p>
            <a:pPr marL="285750" indent="-285750">
              <a:buFont typeface="Arial" panose="020B0604020202020204" pitchFamily="34" charset="0"/>
              <a:buChar char="•"/>
            </a:pPr>
            <a:endParaRPr lang="en-US" sz="1600" dirty="0"/>
          </a:p>
          <a:p>
            <a:endParaRPr lang="en-US" sz="1400"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772" y="2978590"/>
            <a:ext cx="6549158" cy="2770360"/>
          </a:xfrm>
          <a:prstGeom prst="rect">
            <a:avLst/>
          </a:prstGeom>
          <a:ln w="22225">
            <a:solidFill>
              <a:schemeClr val="accent1"/>
            </a:solidFill>
          </a:ln>
        </p:spPr>
      </p:pic>
    </p:spTree>
    <p:extLst>
      <p:ext uri="{BB962C8B-B14F-4D97-AF65-F5344CB8AC3E}">
        <p14:creationId xmlns:p14="http://schemas.microsoft.com/office/powerpoint/2010/main" val="1447633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Hadoop Map reduce </a:t>
            </a:r>
            <a:endParaRPr lang="en-US" sz="2000" dirty="0">
              <a:solidFill>
                <a:schemeClr val="tx1">
                  <a:lumMod val="95000"/>
                  <a:lumOff val="5000"/>
                </a:schemeClr>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906979" y="1607115"/>
            <a:ext cx="4074060" cy="2982991"/>
          </a:xfrm>
          <a:prstGeom prst="rect">
            <a:avLst/>
          </a:prstGeom>
          <a:noFill/>
          <a:ln>
            <a:noFill/>
          </a:ln>
        </p:spPr>
      </p:pic>
      <p:sp>
        <p:nvSpPr>
          <p:cNvPr id="3" name="Rectangle 2"/>
          <p:cNvSpPr/>
          <p:nvPr/>
        </p:nvSpPr>
        <p:spPr>
          <a:xfrm>
            <a:off x="461085" y="1141511"/>
            <a:ext cx="4328198" cy="4031873"/>
          </a:xfrm>
          <a:prstGeom prst="rect">
            <a:avLst/>
          </a:prstGeom>
          <a:ln w="15875">
            <a:solidFill>
              <a:schemeClr val="accent1"/>
            </a:solidFill>
          </a:ln>
        </p:spPr>
        <p:txBody>
          <a:bodyPr wrap="square">
            <a:spAutoFit/>
          </a:bodyPr>
          <a:lstStyle/>
          <a:p>
            <a:r>
              <a:rPr lang="en-US" sz="1600" dirty="0"/>
              <a:t>MapReduce jobs consists of</a:t>
            </a:r>
          </a:p>
          <a:p>
            <a:pPr marL="282575" indent="-282575">
              <a:buFont typeface="Arial" panose="020B0604020202020204" pitchFamily="34" charset="0"/>
              <a:buChar char="•"/>
            </a:pPr>
            <a:r>
              <a:rPr lang="en-US" sz="1600" b="1" dirty="0"/>
              <a:t>Map phase </a:t>
            </a:r>
            <a:r>
              <a:rPr lang="en-US" sz="1600" dirty="0"/>
              <a:t>- reads the local file data block(s); extracts the fields of interest and assigns an aggregating key; and releases the extract records to the shuffle phase</a:t>
            </a:r>
          </a:p>
          <a:p>
            <a:pPr marL="282575" indent="-282575">
              <a:buFont typeface="Arial" panose="020B0604020202020204" pitchFamily="34" charset="0"/>
              <a:buChar char="•"/>
            </a:pPr>
            <a:r>
              <a:rPr lang="en-US" sz="1600" b="1" dirty="0"/>
              <a:t>Shuffle phase </a:t>
            </a:r>
            <a:r>
              <a:rPr lang="en-US" sz="1600" dirty="0"/>
              <a:t>- sorts the extract records by key; ships records of each group of keys to Datanodes where the Reduce phase takes place.</a:t>
            </a:r>
          </a:p>
          <a:p>
            <a:pPr marL="282575" indent="-282575">
              <a:buFont typeface="Arial" panose="020B0604020202020204" pitchFamily="34" charset="0"/>
              <a:buChar char="•"/>
            </a:pPr>
            <a:r>
              <a:rPr lang="en-US" sz="1600" b="1" dirty="0"/>
              <a:t>Reduce phase </a:t>
            </a:r>
            <a:r>
              <a:rPr lang="en-US" sz="1600" dirty="0"/>
              <a:t>- reads the records received from the shuffle phase; performs whatever aggregation is required ; writes its block to HDFS.  </a:t>
            </a:r>
          </a:p>
          <a:p>
            <a:r>
              <a:rPr lang="en-US" sz="1600" dirty="0"/>
              <a:t>The blocks are named using a sequence number, so that the individual reduction file blocks can be reassembled in proper order. </a:t>
            </a:r>
          </a:p>
        </p:txBody>
      </p:sp>
    </p:spTree>
    <p:extLst>
      <p:ext uri="{BB962C8B-B14F-4D97-AF65-F5344CB8AC3E}">
        <p14:creationId xmlns:p14="http://schemas.microsoft.com/office/powerpoint/2010/main" val="2431883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a:t>Hadoop </a:t>
            </a:r>
            <a:r>
              <a:rPr lang="en-CA" sz="2000" dirty="0" smtClean="0"/>
              <a:t>MapReduce in Execution</a:t>
            </a:r>
            <a:endParaRPr lang="en-US" sz="2000" dirty="0">
              <a:solidFill>
                <a:schemeClr val="tx1">
                  <a:lumMod val="95000"/>
                  <a:lumOff val="5000"/>
                </a:schemeClr>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561390" y="1300481"/>
            <a:ext cx="5731510" cy="3914316"/>
          </a:xfrm>
          <a:prstGeom prst="rect">
            <a:avLst/>
          </a:prstGeom>
          <a:noFill/>
          <a:ln w="22225">
            <a:solidFill>
              <a:schemeClr val="accent1"/>
            </a:solidFill>
          </a:ln>
        </p:spPr>
      </p:pic>
    </p:spTree>
    <p:extLst>
      <p:ext uri="{BB962C8B-B14F-4D97-AF65-F5344CB8AC3E}">
        <p14:creationId xmlns:p14="http://schemas.microsoft.com/office/powerpoint/2010/main" val="2079956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a:t>Hadoop </a:t>
            </a:r>
            <a:r>
              <a:rPr lang="en-CA" sz="2000" dirty="0" smtClean="0"/>
              <a:t>MapReduce Example  - Mapper Code </a:t>
            </a:r>
            <a:endParaRPr lang="en-US" sz="2000" dirty="0">
              <a:solidFill>
                <a:schemeClr val="tx1">
                  <a:lumMod val="95000"/>
                  <a:lumOff val="5000"/>
                </a:schemeClr>
              </a:solidFill>
            </a:endParaRPr>
          </a:p>
        </p:txBody>
      </p:sp>
      <p:sp>
        <p:nvSpPr>
          <p:cNvPr id="6" name="TextBox 5"/>
          <p:cNvSpPr txBox="1"/>
          <p:nvPr/>
        </p:nvSpPr>
        <p:spPr>
          <a:xfrm>
            <a:off x="461086" y="1186004"/>
            <a:ext cx="7672906"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Extract only Page Name and Number of views from input file</a:t>
            </a:r>
            <a:endParaRPr lang="en-IN" dirty="0"/>
          </a:p>
        </p:txBody>
      </p:sp>
      <p:sp>
        <p:nvSpPr>
          <p:cNvPr id="8" name="TextBox 7"/>
          <p:cNvSpPr txBox="1"/>
          <p:nvPr/>
        </p:nvSpPr>
        <p:spPr>
          <a:xfrm>
            <a:off x="461086" y="1765426"/>
            <a:ext cx="1041790" cy="369332"/>
          </a:xfrm>
          <a:prstGeom prst="rect">
            <a:avLst/>
          </a:prstGeom>
          <a:noFill/>
        </p:spPr>
        <p:txBody>
          <a:bodyPr wrap="square" rtlCol="0">
            <a:spAutoFit/>
          </a:bodyPr>
          <a:lstStyle/>
          <a:p>
            <a:r>
              <a:rPr lang="en-IN" dirty="0" smtClean="0"/>
              <a:t>Input</a:t>
            </a:r>
            <a:endParaRPr lang="en-IN" dirty="0"/>
          </a:p>
        </p:txBody>
      </p:sp>
      <p:sp>
        <p:nvSpPr>
          <p:cNvPr id="9" name="TextBox 8"/>
          <p:cNvSpPr txBox="1"/>
          <p:nvPr/>
        </p:nvSpPr>
        <p:spPr>
          <a:xfrm>
            <a:off x="4053801" y="1772971"/>
            <a:ext cx="2490345" cy="369332"/>
          </a:xfrm>
          <a:prstGeom prst="rect">
            <a:avLst/>
          </a:prstGeom>
          <a:noFill/>
        </p:spPr>
        <p:txBody>
          <a:bodyPr wrap="square" rtlCol="0">
            <a:spAutoFit/>
          </a:bodyPr>
          <a:lstStyle/>
          <a:p>
            <a:r>
              <a:rPr lang="en-IN" dirty="0" smtClean="0"/>
              <a:t>Mapper Code</a:t>
            </a:r>
            <a:endParaRPr lang="en-IN" dirty="0"/>
          </a:p>
        </p:txBody>
      </p:sp>
      <p:sp>
        <p:nvSpPr>
          <p:cNvPr id="10" name="TextBox 9"/>
          <p:cNvSpPr txBox="1"/>
          <p:nvPr/>
        </p:nvSpPr>
        <p:spPr>
          <a:xfrm>
            <a:off x="7422333" y="1831091"/>
            <a:ext cx="1495331" cy="369332"/>
          </a:xfrm>
          <a:prstGeom prst="rect">
            <a:avLst/>
          </a:prstGeom>
          <a:noFill/>
        </p:spPr>
        <p:txBody>
          <a:bodyPr wrap="square" rtlCol="0">
            <a:spAutoFit/>
          </a:bodyPr>
          <a:lstStyle/>
          <a:p>
            <a:r>
              <a:rPr lang="en-IN" dirty="0" smtClean="0"/>
              <a:t>Output</a:t>
            </a:r>
            <a:endParaRPr lang="en-IN" dirty="0"/>
          </a:p>
        </p:txBody>
      </p:sp>
      <p:pic>
        <p:nvPicPr>
          <p:cNvPr id="3" name="Picture 2"/>
          <p:cNvPicPr>
            <a:picLocks noChangeAspect="1"/>
          </p:cNvPicPr>
          <p:nvPr/>
        </p:nvPicPr>
        <p:blipFill>
          <a:blip r:embed="rId3"/>
          <a:stretch>
            <a:fillRect/>
          </a:stretch>
        </p:blipFill>
        <p:spPr>
          <a:xfrm>
            <a:off x="2911457" y="3199203"/>
            <a:ext cx="3335552" cy="1074034"/>
          </a:xfrm>
          <a:prstGeom prst="rect">
            <a:avLst/>
          </a:prstGeom>
        </p:spPr>
      </p:pic>
      <p:pic>
        <p:nvPicPr>
          <p:cNvPr id="11" name="Picture 10"/>
          <p:cNvPicPr>
            <a:picLocks noChangeAspect="1"/>
          </p:cNvPicPr>
          <p:nvPr/>
        </p:nvPicPr>
        <p:blipFill>
          <a:blip r:embed="rId4"/>
          <a:stretch>
            <a:fillRect/>
          </a:stretch>
        </p:blipFill>
        <p:spPr>
          <a:xfrm>
            <a:off x="163081" y="2600749"/>
            <a:ext cx="2607397" cy="2371725"/>
          </a:xfrm>
          <a:prstGeom prst="rect">
            <a:avLst/>
          </a:prstGeom>
        </p:spPr>
      </p:pic>
      <p:pic>
        <p:nvPicPr>
          <p:cNvPr id="14" name="Picture 13"/>
          <p:cNvPicPr>
            <a:picLocks noChangeAspect="1"/>
          </p:cNvPicPr>
          <p:nvPr/>
        </p:nvPicPr>
        <p:blipFill>
          <a:blip r:embed="rId5"/>
          <a:stretch>
            <a:fillRect/>
          </a:stretch>
        </p:blipFill>
        <p:spPr>
          <a:xfrm>
            <a:off x="6387988" y="3143672"/>
            <a:ext cx="2602104" cy="1285875"/>
          </a:xfrm>
          <a:prstGeom prst="rect">
            <a:avLst/>
          </a:prstGeom>
        </p:spPr>
      </p:pic>
    </p:spTree>
    <p:extLst>
      <p:ext uri="{BB962C8B-B14F-4D97-AF65-F5344CB8AC3E}">
        <p14:creationId xmlns:p14="http://schemas.microsoft.com/office/powerpoint/2010/main" val="2084558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a:t>Hadoop </a:t>
            </a:r>
            <a:r>
              <a:rPr lang="en-CA" sz="2000" dirty="0" smtClean="0"/>
              <a:t>MapReduce Example  - Reducer  Code </a:t>
            </a:r>
            <a:endParaRPr lang="en-US" sz="2000" dirty="0">
              <a:solidFill>
                <a:schemeClr val="tx1">
                  <a:lumMod val="95000"/>
                  <a:lumOff val="5000"/>
                </a:schemeClr>
              </a:solidFill>
            </a:endParaRPr>
          </a:p>
        </p:txBody>
      </p:sp>
      <p:sp>
        <p:nvSpPr>
          <p:cNvPr id="6" name="TextBox 5"/>
          <p:cNvSpPr txBox="1"/>
          <p:nvPr/>
        </p:nvSpPr>
        <p:spPr>
          <a:xfrm>
            <a:off x="819244" y="1186004"/>
            <a:ext cx="6160978"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Aggregate the total views for each page  </a:t>
            </a:r>
            <a:endParaRPr lang="en-IN" dirty="0"/>
          </a:p>
        </p:txBody>
      </p:sp>
      <p:sp>
        <p:nvSpPr>
          <p:cNvPr id="7" name="TextBox 6"/>
          <p:cNvSpPr txBox="1"/>
          <p:nvPr/>
        </p:nvSpPr>
        <p:spPr>
          <a:xfrm>
            <a:off x="461086" y="1765426"/>
            <a:ext cx="1041790" cy="369332"/>
          </a:xfrm>
          <a:prstGeom prst="rect">
            <a:avLst/>
          </a:prstGeom>
          <a:noFill/>
        </p:spPr>
        <p:txBody>
          <a:bodyPr wrap="square" rtlCol="0">
            <a:spAutoFit/>
          </a:bodyPr>
          <a:lstStyle/>
          <a:p>
            <a:r>
              <a:rPr lang="en-IN" dirty="0" smtClean="0"/>
              <a:t>Input</a:t>
            </a:r>
            <a:endParaRPr lang="en-IN" dirty="0"/>
          </a:p>
        </p:txBody>
      </p:sp>
      <p:sp>
        <p:nvSpPr>
          <p:cNvPr id="8" name="TextBox 7"/>
          <p:cNvSpPr txBox="1"/>
          <p:nvPr/>
        </p:nvSpPr>
        <p:spPr>
          <a:xfrm>
            <a:off x="4053802" y="1772971"/>
            <a:ext cx="1903378" cy="369332"/>
          </a:xfrm>
          <a:prstGeom prst="rect">
            <a:avLst/>
          </a:prstGeom>
          <a:noFill/>
        </p:spPr>
        <p:txBody>
          <a:bodyPr wrap="square" rtlCol="0">
            <a:spAutoFit/>
          </a:bodyPr>
          <a:lstStyle/>
          <a:p>
            <a:r>
              <a:rPr lang="en-IN" dirty="0" smtClean="0"/>
              <a:t>Reducer Code</a:t>
            </a:r>
            <a:endParaRPr lang="en-IN" dirty="0"/>
          </a:p>
        </p:txBody>
      </p:sp>
      <p:sp>
        <p:nvSpPr>
          <p:cNvPr id="9" name="TextBox 8"/>
          <p:cNvSpPr txBox="1"/>
          <p:nvPr/>
        </p:nvSpPr>
        <p:spPr>
          <a:xfrm>
            <a:off x="7279881" y="1754864"/>
            <a:ext cx="1495331" cy="369332"/>
          </a:xfrm>
          <a:prstGeom prst="rect">
            <a:avLst/>
          </a:prstGeom>
          <a:noFill/>
        </p:spPr>
        <p:txBody>
          <a:bodyPr wrap="square" rtlCol="0">
            <a:spAutoFit/>
          </a:bodyPr>
          <a:lstStyle/>
          <a:p>
            <a:r>
              <a:rPr lang="en-IN" dirty="0" smtClean="0"/>
              <a:t>Output</a:t>
            </a:r>
            <a:endParaRPr lang="en-IN" dirty="0"/>
          </a:p>
        </p:txBody>
      </p:sp>
      <p:pic>
        <p:nvPicPr>
          <p:cNvPr id="10" name="Picture 9"/>
          <p:cNvPicPr>
            <a:picLocks noChangeAspect="1"/>
          </p:cNvPicPr>
          <p:nvPr/>
        </p:nvPicPr>
        <p:blipFill>
          <a:blip r:embed="rId3"/>
          <a:stretch>
            <a:fillRect/>
          </a:stretch>
        </p:blipFill>
        <p:spPr>
          <a:xfrm>
            <a:off x="2885910" y="2229556"/>
            <a:ext cx="3943350" cy="3381375"/>
          </a:xfrm>
          <a:prstGeom prst="rect">
            <a:avLst/>
          </a:prstGeom>
        </p:spPr>
      </p:pic>
      <p:pic>
        <p:nvPicPr>
          <p:cNvPr id="11" name="Picture 10"/>
          <p:cNvPicPr>
            <a:picLocks noChangeAspect="1"/>
          </p:cNvPicPr>
          <p:nvPr/>
        </p:nvPicPr>
        <p:blipFill>
          <a:blip r:embed="rId4"/>
          <a:stretch>
            <a:fillRect/>
          </a:stretch>
        </p:blipFill>
        <p:spPr>
          <a:xfrm>
            <a:off x="202949" y="2757910"/>
            <a:ext cx="2599853" cy="2057400"/>
          </a:xfrm>
          <a:prstGeom prst="rect">
            <a:avLst/>
          </a:prstGeom>
        </p:spPr>
      </p:pic>
      <p:pic>
        <p:nvPicPr>
          <p:cNvPr id="12" name="Picture 11"/>
          <p:cNvPicPr>
            <a:picLocks noChangeAspect="1"/>
          </p:cNvPicPr>
          <p:nvPr/>
        </p:nvPicPr>
        <p:blipFill>
          <a:blip r:embed="rId5"/>
          <a:stretch>
            <a:fillRect/>
          </a:stretch>
        </p:blipFill>
        <p:spPr>
          <a:xfrm>
            <a:off x="6980222" y="2662943"/>
            <a:ext cx="2073243" cy="2514600"/>
          </a:xfrm>
          <a:prstGeom prst="rect">
            <a:avLst/>
          </a:prstGeom>
        </p:spPr>
      </p:pic>
    </p:spTree>
    <p:extLst>
      <p:ext uri="{BB962C8B-B14F-4D97-AF65-F5344CB8AC3E}">
        <p14:creationId xmlns:p14="http://schemas.microsoft.com/office/powerpoint/2010/main" val="2575440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a:t>Hadoop </a:t>
            </a:r>
            <a:r>
              <a:rPr lang="en-CA" sz="2000" dirty="0" smtClean="0"/>
              <a:t>MapReduce Demo – Wikipedia Logs</a:t>
            </a:r>
            <a:endParaRPr lang="en-US" sz="2000" dirty="0">
              <a:solidFill>
                <a:schemeClr val="tx1">
                  <a:lumMod val="95000"/>
                  <a:lumOff val="5000"/>
                </a:schemeClr>
              </a:solidFill>
            </a:endParaRPr>
          </a:p>
        </p:txBody>
      </p:sp>
      <p:sp>
        <p:nvSpPr>
          <p:cNvPr id="2" name="TextBox 1"/>
          <p:cNvSpPr txBox="1"/>
          <p:nvPr/>
        </p:nvSpPr>
        <p:spPr>
          <a:xfrm>
            <a:off x="887240" y="1403287"/>
            <a:ext cx="7779106"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t>Extract Data from Wikipedia</a:t>
            </a:r>
          </a:p>
          <a:p>
            <a:pPr marL="285750" indent="-285750">
              <a:lnSpc>
                <a:spcPct val="150000"/>
              </a:lnSpc>
              <a:buFont typeface="Arial" panose="020B0604020202020204" pitchFamily="34" charset="0"/>
              <a:buChar char="•"/>
            </a:pPr>
            <a:r>
              <a:rPr lang="en-IN" dirty="0" smtClean="0"/>
              <a:t>Mapper and reducer scripts</a:t>
            </a:r>
          </a:p>
          <a:p>
            <a:pPr marL="285750" indent="-285750">
              <a:lnSpc>
                <a:spcPct val="150000"/>
              </a:lnSpc>
              <a:buFont typeface="Arial" panose="020B0604020202020204" pitchFamily="34" charset="0"/>
              <a:buChar char="•"/>
            </a:pPr>
            <a:r>
              <a:rPr lang="en-IN" dirty="0" smtClean="0"/>
              <a:t>Provisioning EMR in Cloud </a:t>
            </a:r>
          </a:p>
          <a:p>
            <a:pPr marL="285750" indent="-285750">
              <a:lnSpc>
                <a:spcPct val="150000"/>
              </a:lnSpc>
              <a:buFont typeface="Arial" panose="020B0604020202020204" pitchFamily="34" charset="0"/>
              <a:buChar char="•"/>
            </a:pPr>
            <a:r>
              <a:rPr lang="en-IN" dirty="0" smtClean="0"/>
              <a:t>Hadoop Streaming </a:t>
            </a:r>
          </a:p>
          <a:p>
            <a:pPr marL="285750" indent="-285750">
              <a:lnSpc>
                <a:spcPct val="150000"/>
              </a:lnSpc>
              <a:buFont typeface="Arial" panose="020B0604020202020204" pitchFamily="34" charset="0"/>
              <a:buChar char="•"/>
            </a:pPr>
            <a:r>
              <a:rPr lang="en-IN" dirty="0" smtClean="0"/>
              <a:t>Job Monitoring </a:t>
            </a:r>
          </a:p>
          <a:p>
            <a:pPr marL="285750" indent="-285750">
              <a:lnSpc>
                <a:spcPct val="150000"/>
              </a:lnSpc>
              <a:buFont typeface="Arial" panose="020B0604020202020204" pitchFamily="34" charset="0"/>
              <a:buChar char="•"/>
            </a:pPr>
            <a:r>
              <a:rPr lang="en-IN" dirty="0" smtClean="0"/>
              <a:t>Output</a:t>
            </a:r>
          </a:p>
          <a:p>
            <a:endParaRPr lang="en-IN" dirty="0"/>
          </a:p>
        </p:txBody>
      </p:sp>
    </p:spTree>
    <p:extLst>
      <p:ext uri="{BB962C8B-B14F-4D97-AF65-F5344CB8AC3E}">
        <p14:creationId xmlns:p14="http://schemas.microsoft.com/office/powerpoint/2010/main" val="4218137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MapReduce Design Patterns</a:t>
            </a:r>
            <a:endParaRPr lang="en-US" sz="2000" dirty="0">
              <a:solidFill>
                <a:schemeClr val="tx1">
                  <a:lumMod val="95000"/>
                  <a:lumOff val="5000"/>
                </a:schemeClr>
              </a:solidFill>
            </a:endParaRPr>
          </a:p>
        </p:txBody>
      </p:sp>
      <p:sp>
        <p:nvSpPr>
          <p:cNvPr id="2" name="TextBox 1"/>
          <p:cNvSpPr txBox="1"/>
          <p:nvPr/>
        </p:nvSpPr>
        <p:spPr>
          <a:xfrm>
            <a:off x="887240" y="1403287"/>
            <a:ext cx="7779106" cy="16158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t>Summarization </a:t>
            </a:r>
            <a:endParaRPr lang="en-IN" dirty="0" smtClean="0"/>
          </a:p>
          <a:p>
            <a:pPr marL="285750" indent="-285750">
              <a:lnSpc>
                <a:spcPct val="150000"/>
              </a:lnSpc>
              <a:buFont typeface="Arial" panose="020B0604020202020204" pitchFamily="34" charset="0"/>
              <a:buChar char="•"/>
            </a:pPr>
            <a:r>
              <a:rPr lang="en-IN" dirty="0" smtClean="0"/>
              <a:t>Filtering</a:t>
            </a:r>
          </a:p>
          <a:p>
            <a:pPr marL="285750" indent="-285750">
              <a:lnSpc>
                <a:spcPct val="150000"/>
              </a:lnSpc>
              <a:buFont typeface="Arial" panose="020B0604020202020204" pitchFamily="34" charset="0"/>
              <a:buChar char="•"/>
            </a:pPr>
            <a:r>
              <a:rPr lang="en-IN" dirty="0" smtClean="0"/>
              <a:t>Structural Patterns</a:t>
            </a:r>
            <a:endParaRPr lang="en-IN" dirty="0" smtClean="0"/>
          </a:p>
          <a:p>
            <a:endParaRPr lang="en-IN" dirty="0"/>
          </a:p>
        </p:txBody>
      </p:sp>
    </p:spTree>
    <p:extLst>
      <p:ext uri="{BB962C8B-B14F-4D97-AF65-F5344CB8AC3E}">
        <p14:creationId xmlns:p14="http://schemas.microsoft.com/office/powerpoint/2010/main" val="3282961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Simpson’s Paradox </a:t>
            </a:r>
            <a:endParaRPr lang="en-US" sz="2000" dirty="0">
              <a:solidFill>
                <a:schemeClr val="tx1">
                  <a:lumMod val="95000"/>
                  <a:lumOff val="5000"/>
                </a:schemeClr>
              </a:solidFill>
            </a:endParaRPr>
          </a:p>
        </p:txBody>
      </p:sp>
      <p:pic>
        <p:nvPicPr>
          <p:cNvPr id="5" name="Picture 4"/>
          <p:cNvPicPr>
            <a:picLocks noChangeAspect="1"/>
          </p:cNvPicPr>
          <p:nvPr/>
        </p:nvPicPr>
        <p:blipFill>
          <a:blip r:embed="rId3"/>
          <a:stretch>
            <a:fillRect/>
          </a:stretch>
        </p:blipFill>
        <p:spPr>
          <a:xfrm>
            <a:off x="1148462" y="2680943"/>
            <a:ext cx="5637206" cy="2157713"/>
          </a:xfrm>
          <a:prstGeom prst="rect">
            <a:avLst/>
          </a:prstGeom>
        </p:spPr>
      </p:pic>
      <p:sp>
        <p:nvSpPr>
          <p:cNvPr id="8" name="Rectangle 7"/>
          <p:cNvSpPr/>
          <p:nvPr/>
        </p:nvSpPr>
        <p:spPr>
          <a:xfrm>
            <a:off x="461085" y="1154445"/>
            <a:ext cx="7886210" cy="646331"/>
          </a:xfrm>
          <a:prstGeom prst="rect">
            <a:avLst/>
          </a:prstGeom>
          <a:ln w="12700">
            <a:solidFill>
              <a:schemeClr val="accent1"/>
            </a:solidFill>
          </a:ln>
        </p:spPr>
        <p:txBody>
          <a:bodyPr wrap="square">
            <a:spAutoFit/>
          </a:bodyPr>
          <a:lstStyle/>
          <a:p>
            <a:r>
              <a:rPr lang="en-IN" dirty="0" smtClean="0"/>
              <a:t>A </a:t>
            </a:r>
            <a:r>
              <a:rPr lang="en-IN" dirty="0"/>
              <a:t>trend that appears in different groups of data disappears or reverses when these groups are </a:t>
            </a:r>
            <a:r>
              <a:rPr lang="en-IN" dirty="0" smtClean="0"/>
              <a:t>combined</a:t>
            </a:r>
            <a:endParaRPr lang="en-IN" dirty="0"/>
          </a:p>
        </p:txBody>
      </p:sp>
    </p:spTree>
    <p:extLst>
      <p:ext uri="{BB962C8B-B14F-4D97-AF65-F5344CB8AC3E}">
        <p14:creationId xmlns:p14="http://schemas.microsoft.com/office/powerpoint/2010/main" val="2251010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Tools Used</a:t>
            </a:r>
            <a:endParaRPr lang="en-US" sz="2000" dirty="0">
              <a:solidFill>
                <a:schemeClr val="tx1">
                  <a:lumMod val="95000"/>
                  <a:lumOff val="5000"/>
                </a:schemeClr>
              </a:solidFill>
            </a:endParaRPr>
          </a:p>
        </p:txBody>
      </p:sp>
      <p:sp>
        <p:nvSpPr>
          <p:cNvPr id="2" name="TextBox 1"/>
          <p:cNvSpPr txBox="1"/>
          <p:nvPr/>
        </p:nvSpPr>
        <p:spPr>
          <a:xfrm>
            <a:off x="742384" y="1303699"/>
            <a:ext cx="7496269"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Python</a:t>
            </a:r>
          </a:p>
          <a:p>
            <a:pPr marL="285750" indent="-285750">
              <a:buFont typeface="Arial" panose="020B0604020202020204" pitchFamily="34" charset="0"/>
              <a:buChar char="•"/>
            </a:pPr>
            <a:r>
              <a:rPr lang="en-US" dirty="0" smtClean="0"/>
              <a:t>Ipython </a:t>
            </a:r>
          </a:p>
          <a:p>
            <a:pPr marL="285750" indent="-285750">
              <a:buFont typeface="Arial" panose="020B0604020202020204" pitchFamily="34" charset="0"/>
              <a:buChar char="•"/>
            </a:pPr>
            <a:r>
              <a:rPr lang="en-US" dirty="0" smtClean="0"/>
              <a:t>Amazon AWS</a:t>
            </a:r>
          </a:p>
          <a:p>
            <a:pPr marL="285750" indent="-285750">
              <a:buFont typeface="Arial" panose="020B0604020202020204" pitchFamily="34" charset="0"/>
              <a:buChar char="•"/>
            </a:pPr>
            <a:r>
              <a:rPr lang="en-US" dirty="0" smtClean="0"/>
              <a:t>Shell Programming </a:t>
            </a:r>
          </a:p>
          <a:p>
            <a:pPr marL="285750" indent="-285750">
              <a:buFont typeface="Arial" panose="020B0604020202020204" pitchFamily="34" charset="0"/>
              <a:buChar char="•"/>
            </a:pPr>
            <a:r>
              <a:rPr lang="en-US" dirty="0" smtClean="0"/>
              <a:t>Hadoop Map Reduce </a:t>
            </a:r>
          </a:p>
          <a:p>
            <a:endParaRPr lang="en-US" dirty="0"/>
          </a:p>
          <a:p>
            <a:r>
              <a:rPr lang="en-US" dirty="0" smtClean="0"/>
              <a:t>Detailed Instructions for this exercise available in GitHub :  </a:t>
            </a:r>
          </a:p>
          <a:p>
            <a:pPr marL="285750" indent="-285750">
              <a:buFont typeface="Arial" panose="020B0604020202020204" pitchFamily="34" charset="0"/>
              <a:buChar char="•"/>
            </a:pPr>
            <a:r>
              <a:rPr lang="en-US" dirty="0" smtClean="0"/>
              <a:t>Steps to extract the data from Wikipedia to s3 ( of Amazon AWS) </a:t>
            </a:r>
          </a:p>
          <a:p>
            <a:pPr marL="285750" indent="-285750">
              <a:buFont typeface="Arial" panose="020B0604020202020204" pitchFamily="34" charset="0"/>
              <a:buChar char="•"/>
            </a:pPr>
            <a:r>
              <a:rPr lang="en-US" dirty="0" smtClean="0"/>
              <a:t>Execute the Hadoop Map Reduce Job using Amazon EMR </a:t>
            </a:r>
          </a:p>
          <a:p>
            <a:pPr marL="285750" indent="-285750">
              <a:buFont typeface="Arial" panose="020B0604020202020204" pitchFamily="34" charset="0"/>
              <a:buChar char="•"/>
            </a:pPr>
            <a:r>
              <a:rPr lang="en-US" dirty="0" smtClean="0"/>
              <a:t>Monitoring the jobs and other administrative tasks </a:t>
            </a:r>
          </a:p>
          <a:p>
            <a:endParaRPr lang="en-US" dirty="0" smtClean="0"/>
          </a:p>
          <a:p>
            <a:r>
              <a:rPr lang="en-US" b="1" dirty="0" err="1" smtClean="0"/>
              <a:t>Git</a:t>
            </a:r>
            <a:r>
              <a:rPr lang="en-US" b="1" dirty="0"/>
              <a:t> Link </a:t>
            </a:r>
            <a:r>
              <a:rPr lang="en-US" dirty="0"/>
              <a:t>: </a:t>
            </a:r>
            <a:r>
              <a:rPr lang="en-US" dirty="0">
                <a:hlinkClick r:id="rId3"/>
              </a:rPr>
              <a:t>https://</a:t>
            </a:r>
            <a:r>
              <a:rPr lang="en-US" dirty="0" smtClean="0">
                <a:hlinkClick r:id="rId3"/>
              </a:rPr>
              <a:t>github.com/ravvas/Pycon2015</a:t>
            </a:r>
            <a:endParaRPr lang="en-US" dirty="0" smtClean="0"/>
          </a:p>
          <a:p>
            <a:endParaRPr lang="en-US" dirty="0" smtClean="0"/>
          </a:p>
          <a:p>
            <a:r>
              <a:rPr lang="en-US" dirty="0" smtClean="0">
                <a:sym typeface="Wingdings" panose="05000000000000000000" pitchFamily="2" charset="2"/>
              </a:rPr>
              <a:t> </a:t>
            </a:r>
            <a:endParaRPr lang="en-US" dirty="0" smtClean="0"/>
          </a:p>
        </p:txBody>
      </p:sp>
    </p:spTree>
    <p:extLst>
      <p:ext uri="{BB962C8B-B14F-4D97-AF65-F5344CB8AC3E}">
        <p14:creationId xmlns:p14="http://schemas.microsoft.com/office/powerpoint/2010/main" val="3306720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US" sz="2000" dirty="0" smtClean="0">
                <a:solidFill>
                  <a:schemeClr val="tx1">
                    <a:lumMod val="95000"/>
                    <a:lumOff val="5000"/>
                  </a:schemeClr>
                </a:solidFill>
              </a:rPr>
              <a:t>Questions?</a:t>
            </a:r>
            <a:endParaRPr lang="en-US" sz="2000" dirty="0">
              <a:solidFill>
                <a:schemeClr val="tx1">
                  <a:lumMod val="95000"/>
                  <a:lumOff val="5000"/>
                </a:schemeClr>
              </a:solidFill>
            </a:endParaRPr>
          </a:p>
        </p:txBody>
      </p:sp>
      <p:sp>
        <p:nvSpPr>
          <p:cNvPr id="3" name="TextBox 2"/>
          <p:cNvSpPr txBox="1"/>
          <p:nvPr/>
        </p:nvSpPr>
        <p:spPr>
          <a:xfrm>
            <a:off x="733331" y="1321806"/>
            <a:ext cx="803042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 Fair while downloading data from public sources like Wikipedia </a:t>
            </a:r>
          </a:p>
          <a:p>
            <a:endParaRPr lang="en-US" dirty="0"/>
          </a:p>
          <a:p>
            <a:endParaRPr lang="en-US" dirty="0" smtClean="0"/>
          </a:p>
          <a:p>
            <a:r>
              <a:rPr lang="en-US" dirty="0" smtClean="0"/>
              <a:t>Statistics are like alienists  - they will testify for either side </a:t>
            </a:r>
          </a:p>
          <a:p>
            <a:r>
              <a:rPr lang="en-US" dirty="0"/>
              <a:t>	</a:t>
            </a:r>
            <a:r>
              <a:rPr lang="en-US" dirty="0" smtClean="0"/>
              <a:t>				-- Fiorella La Gaurdia</a:t>
            </a:r>
          </a:p>
        </p:txBody>
      </p:sp>
    </p:spTree>
    <p:extLst>
      <p:ext uri="{BB962C8B-B14F-4D97-AF65-F5344CB8AC3E}">
        <p14:creationId xmlns:p14="http://schemas.microsoft.com/office/powerpoint/2010/main" val="2033122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20 web pages viewed in Wikipedia English During </a:t>
            </a:r>
            <a:r>
              <a:rPr lang="en-CA" sz="2080" b="0" dirty="0" smtClean="0"/>
              <a:t>June Month</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1429361585"/>
              </p:ext>
            </p:extLst>
          </p:nvPr>
        </p:nvGraphicFramePr>
        <p:xfrm>
          <a:off x="1009164" y="1124331"/>
          <a:ext cx="7111226" cy="4411207"/>
        </p:xfrm>
        <a:graphic>
          <a:graphicData uri="http://schemas.openxmlformats.org/drawingml/2006/table">
            <a:tbl>
              <a:tblPr firstRow="1" bandRow="1">
                <a:tableStyleId>{5C22544A-7EE6-4342-B048-85BDC9FD1C3A}</a:tableStyleId>
              </a:tblPr>
              <a:tblGrid>
                <a:gridCol w="901523"/>
                <a:gridCol w="3839294"/>
                <a:gridCol w="2370409"/>
              </a:tblGrid>
              <a:tr h="280007">
                <a:tc>
                  <a:txBody>
                    <a:bodyPr/>
                    <a:lstStyle/>
                    <a:p>
                      <a:pPr algn="l" fontAlgn="b"/>
                      <a:r>
                        <a:rPr lang="en-US" sz="1100" b="1" i="0" u="none" strike="noStrike" dirty="0">
                          <a:solidFill>
                            <a:schemeClr val="bg1"/>
                          </a:solidFill>
                          <a:effectLst/>
                          <a:latin typeface="+mn-lt"/>
                        </a:rPr>
                        <a:t>Rank</a:t>
                      </a:r>
                    </a:p>
                  </a:txBody>
                  <a:tcPr marL="9525" marR="9525" marT="9525" marB="0" anchor="ctr"/>
                </a:tc>
                <a:tc>
                  <a:txBody>
                    <a:bodyPr/>
                    <a:lstStyle/>
                    <a:p>
                      <a:pPr algn="l" fontAlgn="b"/>
                      <a:r>
                        <a:rPr lang="en-US" sz="1100" b="1" i="0" u="none" strike="noStrike" dirty="0" smtClean="0">
                          <a:solidFill>
                            <a:schemeClr val="bg1"/>
                          </a:solidFill>
                          <a:effectLst/>
                          <a:latin typeface="+mn-lt"/>
                        </a:rPr>
                        <a:t>Page</a:t>
                      </a:r>
                      <a:endParaRPr lang="en-US" sz="1100" b="1" i="0" u="none" strike="noStrike" dirty="0">
                        <a:solidFill>
                          <a:schemeClr val="bg1"/>
                        </a:solidFill>
                        <a:effectLst/>
                        <a:latin typeface="+mn-lt"/>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No Of  Hits</a:t>
                      </a:r>
                      <a:endParaRPr lang="en-US" sz="1100" b="1" i="0" u="none" strike="noStrike" dirty="0">
                        <a:solidFill>
                          <a:schemeClr val="bg1"/>
                        </a:solidFill>
                        <a:effectLst/>
                        <a:latin typeface="+mn-lt"/>
                      </a:endParaRPr>
                    </a:p>
                  </a:txBody>
                  <a:tcPr marL="9525" marR="9525" marT="9525" marB="0" anchor="ctr"/>
                </a:tc>
              </a:tr>
              <a:tr h="206560">
                <a:tc>
                  <a:txBody>
                    <a:bodyPr/>
                    <a:lstStyle/>
                    <a:p>
                      <a:pPr algn="ctr" fontAlgn="ctr"/>
                      <a:r>
                        <a:rPr lang="en-US" sz="1100" b="0" i="0" u="none" strike="noStrike" dirty="0">
                          <a:solidFill>
                            <a:srgbClr val="000000"/>
                          </a:solidFill>
                          <a:effectLst/>
                          <a:latin typeface="+mn-lt"/>
                          <a:cs typeface="Arial" panose="020B0604020202020204" pitchFamily="34" charset="0"/>
                        </a:rPr>
                        <a:t>1</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Malware</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4,301,802</a:t>
                      </a:r>
                    </a:p>
                  </a:txBody>
                  <a:tcPr marL="9525" marR="9525" marT="9525" marB="0" anchor="b">
                    <a:solidFill>
                      <a:schemeClr val="bg2"/>
                    </a:solidFill>
                  </a:tcPr>
                </a:tc>
              </a:tr>
              <a:tr h="206560">
                <a:tc>
                  <a:txBody>
                    <a:bodyPr/>
                    <a:lstStyle/>
                    <a:p>
                      <a:pPr algn="ctr" fontAlgn="ctr"/>
                      <a:r>
                        <a:rPr lang="en-US" sz="1100" b="0" i="0" u="none" strike="noStrike" dirty="0">
                          <a:solidFill>
                            <a:srgbClr val="000000"/>
                          </a:solidFill>
                          <a:effectLst/>
                          <a:latin typeface="+mn-lt"/>
                          <a:cs typeface="Arial" panose="020B0604020202020204" pitchFamily="34" charset="0"/>
                        </a:rPr>
                        <a:t>2</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Directoire_style</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3,392,602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3</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Jurassic_World</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2,794,012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4</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Flag_of_Arizona</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2,400,969</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5</a:t>
                      </a:r>
                    </a:p>
                  </a:txBody>
                  <a:tcPr marL="9525" marR="9525" marT="9525" marB="0" anchor="ctr">
                    <a:solidFill>
                      <a:schemeClr val="bg2"/>
                    </a:solidFill>
                  </a:tcPr>
                </a:tc>
                <a:tc>
                  <a:txBody>
                    <a:bodyPr/>
                    <a:lstStyle/>
                    <a:p>
                      <a:pPr algn="l" fontAlgn="b"/>
                      <a:r>
                        <a:rPr lang="en-US" sz="1100" b="1" i="0" u="none" strike="noStrike" dirty="0">
                          <a:solidFill>
                            <a:srgbClr val="C00000"/>
                          </a:solidFill>
                          <a:effectLst/>
                          <a:latin typeface="Calibri" panose="020F0502020204030204" pitchFamily="34" charset="0"/>
                        </a:rPr>
                        <a:t>Deaths_in_2015</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1,755,530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6</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2015_Copa_Am%C3%A9rica</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1,676,423</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7</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Game_of_Thrones</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1,665,987</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8</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List_of_Game_of_Thrones_episodes</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1,467,040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9</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Game_of_Thrones_(season_5)</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1,423,251</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Christopher_Lee</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1,352,617</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11</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Orange_Is_the_New_Black</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1,275,804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12</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Ddd</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1,271,401</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13</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Plantronics_Headset</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1,208,904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14</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Quasi</a:t>
                      </a: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maximum</a:t>
                      </a: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likelihood</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1,208,621</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15</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Flags_of_the_Confederate_States_of_America</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1,190,988</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16</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2014-15_English_Premiership</a:t>
                      </a:r>
                      <a:r>
                        <a:rPr lang="en-US" sz="1100" b="0" i="0" u="none" strike="noStrike" dirty="0">
                          <a:solidFill>
                            <a:srgbClr val="000000"/>
                          </a:solidFill>
                          <a:effectLst/>
                          <a:latin typeface="Calibri" panose="020F0502020204030204" pitchFamily="34" charset="0"/>
                        </a:rPr>
                        <a:t>_(rugby_union)</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1,166,528</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17</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Sense8</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1,138,097</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18</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Professional_wrestling_attacks</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1,074,693</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19</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Caitlyn_Jenner</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1,072,902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20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DDT_(professional_wrestling)</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1,056,422</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4280541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US" sz="2000" dirty="0" smtClean="0">
                <a:solidFill>
                  <a:schemeClr val="tx1">
                    <a:lumMod val="95000"/>
                    <a:lumOff val="5000"/>
                  </a:schemeClr>
                </a:solidFill>
              </a:rPr>
              <a:t>Reference/credits</a:t>
            </a:r>
            <a:endParaRPr lang="en-US" sz="2000" dirty="0">
              <a:solidFill>
                <a:schemeClr val="tx1">
                  <a:lumMod val="95000"/>
                  <a:lumOff val="5000"/>
                </a:schemeClr>
              </a:solidFill>
            </a:endParaRPr>
          </a:p>
        </p:txBody>
      </p:sp>
      <p:sp>
        <p:nvSpPr>
          <p:cNvPr id="3" name="TextBox 2"/>
          <p:cNvSpPr txBox="1"/>
          <p:nvPr/>
        </p:nvSpPr>
        <p:spPr>
          <a:xfrm>
            <a:off x="733331" y="1321806"/>
            <a:ext cx="8030423"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Udacity.com – online education portal mainly focused on python.</a:t>
            </a:r>
          </a:p>
          <a:p>
            <a:pPr marL="285750" indent="-285750">
              <a:buFont typeface="Arial" panose="020B0604020202020204" pitchFamily="34" charset="0"/>
              <a:buChar char="•"/>
            </a:pPr>
            <a:r>
              <a:rPr lang="en-US" dirty="0" smtClean="0"/>
              <a:t>Amazon AWS documentation </a:t>
            </a:r>
          </a:p>
          <a:p>
            <a:pPr marL="285750" indent="-285750">
              <a:buFont typeface="Arial" panose="020B0604020202020204" pitchFamily="34" charset="0"/>
              <a:buChar char="•"/>
            </a:pPr>
            <a:r>
              <a:rPr lang="en-US" dirty="0" smtClean="0"/>
              <a:t>Bangpypers – Python meetup in Bangalore</a:t>
            </a:r>
          </a:p>
        </p:txBody>
      </p:sp>
    </p:spTree>
    <p:extLst>
      <p:ext uri="{BB962C8B-B14F-4D97-AF65-F5344CB8AC3E}">
        <p14:creationId xmlns:p14="http://schemas.microsoft.com/office/powerpoint/2010/main" val="300749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20 web pages viewed in Wikipedia English During </a:t>
            </a:r>
            <a:r>
              <a:rPr lang="en-CA" sz="2080" b="0" dirty="0" smtClean="0"/>
              <a:t>May Month </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4243381338"/>
              </p:ext>
            </p:extLst>
          </p:nvPr>
        </p:nvGraphicFramePr>
        <p:xfrm>
          <a:off x="1009164" y="1124331"/>
          <a:ext cx="7111226" cy="4411207"/>
        </p:xfrm>
        <a:graphic>
          <a:graphicData uri="http://schemas.openxmlformats.org/drawingml/2006/table">
            <a:tbl>
              <a:tblPr firstRow="1" bandRow="1">
                <a:tableStyleId>{5C22544A-7EE6-4342-B048-85BDC9FD1C3A}</a:tableStyleId>
              </a:tblPr>
              <a:tblGrid>
                <a:gridCol w="901523"/>
                <a:gridCol w="3839294"/>
                <a:gridCol w="2370409"/>
              </a:tblGrid>
              <a:tr h="280007">
                <a:tc>
                  <a:txBody>
                    <a:bodyPr/>
                    <a:lstStyle/>
                    <a:p>
                      <a:pPr algn="l" fontAlgn="b"/>
                      <a:r>
                        <a:rPr lang="en-US" sz="1100" b="1" i="0" u="none" strike="noStrike" dirty="0">
                          <a:solidFill>
                            <a:schemeClr val="bg1"/>
                          </a:solidFill>
                          <a:effectLst/>
                          <a:latin typeface="+mn-lt"/>
                        </a:rPr>
                        <a:t>Rank</a:t>
                      </a:r>
                    </a:p>
                  </a:txBody>
                  <a:tcPr marL="9525" marR="9525" marT="9525" marB="0" anchor="ctr"/>
                </a:tc>
                <a:tc>
                  <a:txBody>
                    <a:bodyPr/>
                    <a:lstStyle/>
                    <a:p>
                      <a:pPr algn="l" fontAlgn="b"/>
                      <a:r>
                        <a:rPr lang="en-US" sz="1100" b="1" i="0" u="none" strike="noStrike" dirty="0" smtClean="0">
                          <a:solidFill>
                            <a:schemeClr val="bg1"/>
                          </a:solidFill>
                          <a:effectLst/>
                          <a:latin typeface="+mn-lt"/>
                        </a:rPr>
                        <a:t>Page</a:t>
                      </a:r>
                      <a:endParaRPr lang="en-US" sz="1100" b="1" i="0" u="none" strike="noStrike" dirty="0">
                        <a:solidFill>
                          <a:schemeClr val="bg1"/>
                        </a:solidFill>
                        <a:effectLst/>
                        <a:latin typeface="+mn-lt"/>
                      </a:endParaRPr>
                    </a:p>
                  </a:txBody>
                  <a:tcPr marL="9525" marR="9525" marT="9525" marB="0" anchor="ctr"/>
                </a:tc>
                <a:tc>
                  <a:txBody>
                    <a:bodyPr/>
                    <a:lstStyle/>
                    <a:p>
                      <a:pPr algn="ctr" fontAlgn="b"/>
                      <a:r>
                        <a:rPr lang="en-US" sz="1100" b="1" i="0" u="none" strike="noStrike" dirty="0" smtClean="0">
                          <a:solidFill>
                            <a:schemeClr val="bg1"/>
                          </a:solidFill>
                          <a:effectLst/>
                          <a:latin typeface="+mn-lt"/>
                        </a:rPr>
                        <a:t>No Of  Hits</a:t>
                      </a:r>
                      <a:endParaRPr lang="en-US" sz="1100" b="1" i="0" u="none" strike="noStrike" dirty="0">
                        <a:solidFill>
                          <a:schemeClr val="bg1"/>
                        </a:solidFill>
                        <a:effectLst/>
                        <a:latin typeface="+mn-lt"/>
                      </a:endParaRPr>
                    </a:p>
                  </a:txBody>
                  <a:tcPr marL="9525" marR="9525" marT="9525" marB="0" anchor="ct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1</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Malware</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7,885,529</a:t>
                      </a:r>
                    </a:p>
                  </a:txBody>
                  <a:tcPr marL="9525" marR="9525" marT="9525" marB="0" anchor="b">
                    <a:solidFill>
                      <a:schemeClr val="bg2"/>
                    </a:solidFill>
                  </a:tcP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2</a:t>
                      </a:r>
                    </a:p>
                  </a:txBody>
                  <a:tcPr marL="9525" marR="9525" marT="9525" marB="0" anchor="ctr">
                    <a:solidFill>
                      <a:schemeClr val="bg2"/>
                    </a:solidFill>
                  </a:tcPr>
                </a:tc>
                <a:tc>
                  <a:txBody>
                    <a:bodyPr/>
                    <a:lstStyle/>
                    <a:p>
                      <a:pPr lvl="0" algn="l" fontAlgn="b"/>
                      <a:r>
                        <a:rPr lang="en-US" sz="1100" b="0" i="0" u="none" strike="noStrike">
                          <a:solidFill>
                            <a:srgbClr val="000000"/>
                          </a:solidFill>
                          <a:effectLst/>
                          <a:latin typeface="Calibri" panose="020F0502020204030204" pitchFamily="34" charset="0"/>
                          <a:cs typeface="Arial" panose="020B0604020202020204" pitchFamily="34" charset="0"/>
                        </a:rPr>
                        <a:t>Falcon_9_v1.1</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4,601,897</a:t>
                      </a:r>
                    </a:p>
                  </a:txBody>
                  <a:tcPr marL="9525" marR="9525" marT="9525" marB="0" anchor="b">
                    <a:solidFill>
                      <a:schemeClr val="bg2"/>
                    </a:solidFill>
                  </a:tcP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3</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Academy_Awards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4,353,390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4</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Avengers:_Age_of_Ultron</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2,164,117</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5</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2015_in_spaceflight</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2,128,490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6</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Mad_Max:_Fury_Road</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1,769,086</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7</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Nellie_Bly</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1,732,868</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8</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Floyd_Mayweather</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1,716,975</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9</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Plantronics_Headset</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1,660,100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10</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Sally_Ride</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1,620,413</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11</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Inge_Lehmann</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1,554,529</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12</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Deaths_in_2015</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1,460,564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13</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Hatley_Park_National_Historic_Site</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1,421,242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14</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Game_of_Thrones</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1,397,372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15</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Manny_Pacquiao</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1,392,707</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16</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Floyd_Mayweather</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1,274,765</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17</a:t>
                      </a:r>
                    </a:p>
                  </a:txBody>
                  <a:tcPr marL="9525" marR="9525" marT="9525" marB="0" anchor="ctr">
                    <a:solidFill>
                      <a:schemeClr val="bg2"/>
                    </a:solidFill>
                  </a:tcPr>
                </a:tc>
                <a:tc>
                  <a:txBody>
                    <a:bodyPr/>
                    <a:lstStyle/>
                    <a:p>
                      <a:pPr lvl="0" algn="l" fontAlgn="b"/>
                      <a:r>
                        <a:rPr lang="en-US" sz="1100" b="0" i="0" u="none" strike="noStrike">
                          <a:solidFill>
                            <a:srgbClr val="000000"/>
                          </a:solidFill>
                          <a:effectLst/>
                          <a:latin typeface="Calibri" panose="020F0502020204030204" pitchFamily="34" charset="0"/>
                          <a:cs typeface="Arial" panose="020B0604020202020204" pitchFamily="34" charset="0"/>
                        </a:rPr>
                        <a:t>Third_Servile_War</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1,270,105</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18</a:t>
                      </a:r>
                    </a:p>
                  </a:txBody>
                  <a:tcPr marL="9525" marR="9525" marT="9525" marB="0" anchor="ctr">
                    <a:solidFill>
                      <a:schemeClr val="bg2"/>
                    </a:solidFill>
                  </a:tcPr>
                </a:tc>
                <a:tc>
                  <a:txBody>
                    <a:bodyPr/>
                    <a:lstStyle/>
                    <a:p>
                      <a:pPr lvl="0" algn="l" fontAlgn="b"/>
                      <a:r>
                        <a:rPr lang="en-US" sz="1100" b="0" i="0" u="none" strike="noStrike">
                          <a:solidFill>
                            <a:srgbClr val="000000"/>
                          </a:solidFill>
                          <a:effectLst/>
                          <a:latin typeface="Calibri" panose="020F0502020204030204" pitchFamily="34" charset="0"/>
                          <a:cs typeface="Arial" panose="020B0604020202020204" pitchFamily="34" charset="0"/>
                        </a:rPr>
                        <a:t>May_2015</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1,073,314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19</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List_of_Game_of_Thrones_episodes</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1,060,691</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20</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Game_of_Thrones_(season_5)</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1,042,261</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3893015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20 web pages viewed in Wikipedia English During </a:t>
            </a:r>
            <a:r>
              <a:rPr lang="en-CA" sz="2080" b="0" dirty="0" smtClean="0"/>
              <a:t>June 6</a:t>
            </a:r>
            <a:r>
              <a:rPr lang="en-CA" sz="2080" b="0" baseline="30000" dirty="0" smtClean="0"/>
              <a:t>th</a:t>
            </a:r>
            <a:r>
              <a:rPr lang="en-CA" sz="2080" b="0" dirty="0" smtClean="0"/>
              <a:t> (Sat)</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1158872845"/>
              </p:ext>
            </p:extLst>
          </p:nvPr>
        </p:nvGraphicFramePr>
        <p:xfrm>
          <a:off x="1009164" y="1124331"/>
          <a:ext cx="7111226" cy="4411207"/>
        </p:xfrm>
        <a:graphic>
          <a:graphicData uri="http://schemas.openxmlformats.org/drawingml/2006/table">
            <a:tbl>
              <a:tblPr firstRow="1" bandRow="1">
                <a:tableStyleId>{5C22544A-7EE6-4342-B048-85BDC9FD1C3A}</a:tableStyleId>
              </a:tblPr>
              <a:tblGrid>
                <a:gridCol w="901523"/>
                <a:gridCol w="3839294"/>
                <a:gridCol w="2370409"/>
              </a:tblGrid>
              <a:tr h="280007">
                <a:tc>
                  <a:txBody>
                    <a:bodyPr/>
                    <a:lstStyle/>
                    <a:p>
                      <a:pPr algn="l" fontAlgn="b"/>
                      <a:r>
                        <a:rPr lang="en-US" sz="1100" b="1" i="0" u="none" strike="noStrike" dirty="0">
                          <a:solidFill>
                            <a:schemeClr val="bg1"/>
                          </a:solidFill>
                          <a:effectLst/>
                          <a:latin typeface="+mn-lt"/>
                        </a:rPr>
                        <a:t>Rank</a:t>
                      </a:r>
                    </a:p>
                  </a:txBody>
                  <a:tcPr marL="9525" marR="9525" marT="9525" marB="0" anchor="ctr"/>
                </a:tc>
                <a:tc>
                  <a:txBody>
                    <a:bodyPr/>
                    <a:lstStyle/>
                    <a:p>
                      <a:pPr algn="l" fontAlgn="b"/>
                      <a:r>
                        <a:rPr lang="en-US" sz="1100" b="1" i="0" u="none" strike="noStrike" dirty="0" smtClean="0">
                          <a:solidFill>
                            <a:schemeClr val="bg1"/>
                          </a:solidFill>
                          <a:effectLst/>
                          <a:latin typeface="+mn-lt"/>
                        </a:rPr>
                        <a:t>Page</a:t>
                      </a:r>
                      <a:endParaRPr lang="en-US" sz="1100" b="1" i="0" u="none" strike="noStrike" dirty="0">
                        <a:solidFill>
                          <a:schemeClr val="bg1"/>
                        </a:solidFill>
                        <a:effectLst/>
                        <a:latin typeface="+mn-lt"/>
                      </a:endParaRPr>
                    </a:p>
                  </a:txBody>
                  <a:tcPr marL="9525" marR="9525" marT="9525" marB="0" anchor="ctr"/>
                </a:tc>
                <a:tc>
                  <a:txBody>
                    <a:bodyPr/>
                    <a:lstStyle/>
                    <a:p>
                      <a:pPr algn="ctr" fontAlgn="b"/>
                      <a:r>
                        <a:rPr lang="en-US" sz="1100" b="1" i="0" u="none" strike="noStrike" dirty="0" smtClean="0">
                          <a:solidFill>
                            <a:schemeClr val="bg1"/>
                          </a:solidFill>
                          <a:effectLst/>
                          <a:latin typeface="+mn-lt"/>
                        </a:rPr>
                        <a:t>No Of  Hits</a:t>
                      </a:r>
                      <a:endParaRPr lang="en-US" sz="1100" b="1" i="0" u="none" strike="noStrike" dirty="0">
                        <a:solidFill>
                          <a:schemeClr val="bg1"/>
                        </a:solidFill>
                        <a:effectLst/>
                        <a:latin typeface="+mn-lt"/>
                      </a:endParaRPr>
                    </a:p>
                  </a:txBody>
                  <a:tcPr marL="9525" marR="9525" marT="9525" marB="0" anchor="ct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1</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Malware</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416,576</a:t>
                      </a:r>
                    </a:p>
                  </a:txBody>
                  <a:tcPr marL="9525" marR="9525" marT="9525" marB="0" anchor="b">
                    <a:solidFill>
                      <a:schemeClr val="bg2"/>
                    </a:solidFill>
                  </a:tcP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2</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Ashoka</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193,104</a:t>
                      </a:r>
                    </a:p>
                  </a:txBody>
                  <a:tcPr marL="9525" marR="9525" marT="9525" marB="0" anchor="b">
                    <a:solidFill>
                      <a:schemeClr val="bg2"/>
                    </a:solidFill>
                  </a:tcP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3</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Vitaly_Kaloyev</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182,388</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4</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Special:HideBanners</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161,612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5</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Plantronics_Headset</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132,244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6</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American_Ninja_Warrior</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118,910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7</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Basketball</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117,635</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8</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Psoralen</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114,629</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9</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Caitlyn_Jenner</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71,624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Bruce_Jenner</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63,364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11</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Stephen_Curry</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61,950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12</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Leap_second</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61,503</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13</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Deaths_in_2015</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59,159</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14</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index.html</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57,122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15</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Alive</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55,479</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16</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2014-15_English_Premiership</a:t>
                      </a:r>
                      <a:r>
                        <a:rPr lang="en-US" sz="1100" b="0" i="0" u="none" strike="noStrike" dirty="0">
                          <a:solidFill>
                            <a:srgbClr val="000000"/>
                          </a:solidFill>
                          <a:effectLst/>
                          <a:latin typeface="Calibri" panose="020F0502020204030204" pitchFamily="34" charset="0"/>
                        </a:rPr>
                        <a:t>_(rugby_union)</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54,552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17</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Tank_Man</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53,233</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18</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Alamo_Mission_in_San_Antonio</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52,996</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19</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Alive%21</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52,266</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20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Chicago_Blackhawks</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51,519</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1240631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11" y="150023"/>
            <a:ext cx="8854289" cy="680813"/>
          </a:xfrm>
        </p:spPr>
        <p:txBody>
          <a:bodyPr>
            <a:normAutofit/>
          </a:bodyPr>
          <a:lstStyle/>
          <a:p>
            <a:r>
              <a:rPr lang="en-CA" sz="2080" b="0" dirty="0"/>
              <a:t>Top 20 web pages viewed in Wikipedia English on May 1</a:t>
            </a:r>
            <a:r>
              <a:rPr lang="en-CA" sz="2080" b="0" baseline="30000" dirty="0"/>
              <a:t>st</a:t>
            </a:r>
            <a:r>
              <a:rPr lang="en-CA" sz="2080" b="0" dirty="0"/>
              <a:t> </a:t>
            </a:r>
            <a:r>
              <a:rPr lang="en-CA" sz="2080" b="0" dirty="0" smtClean="0"/>
              <a:t>(</a:t>
            </a:r>
            <a:r>
              <a:rPr lang="en-CA" sz="2080" b="0" dirty="0"/>
              <a:t>Long weekend) </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2591682612"/>
              </p:ext>
            </p:extLst>
          </p:nvPr>
        </p:nvGraphicFramePr>
        <p:xfrm>
          <a:off x="1009164" y="1124331"/>
          <a:ext cx="7111226" cy="4426900"/>
        </p:xfrm>
        <a:graphic>
          <a:graphicData uri="http://schemas.openxmlformats.org/drawingml/2006/table">
            <a:tbl>
              <a:tblPr firstRow="1" bandRow="1">
                <a:tableStyleId>{5C22544A-7EE6-4342-B048-85BDC9FD1C3A}</a:tableStyleId>
              </a:tblPr>
              <a:tblGrid>
                <a:gridCol w="901523"/>
                <a:gridCol w="4340898"/>
                <a:gridCol w="1868805"/>
              </a:tblGrid>
              <a:tr h="283010">
                <a:tc>
                  <a:txBody>
                    <a:bodyPr/>
                    <a:lstStyle/>
                    <a:p>
                      <a:pPr algn="l" fontAlgn="b"/>
                      <a:r>
                        <a:rPr lang="en-US" sz="1100" b="1" i="0" u="none" strike="noStrike" dirty="0">
                          <a:solidFill>
                            <a:schemeClr val="bg1"/>
                          </a:solidFill>
                          <a:effectLst/>
                          <a:latin typeface="+mn-lt"/>
                        </a:rPr>
                        <a:t>Rank</a:t>
                      </a:r>
                    </a:p>
                  </a:txBody>
                  <a:tcPr marL="9525" marR="9525" marT="9525" marB="0" anchor="ctr"/>
                </a:tc>
                <a:tc>
                  <a:txBody>
                    <a:bodyPr/>
                    <a:lstStyle/>
                    <a:p>
                      <a:pPr algn="l" fontAlgn="b"/>
                      <a:r>
                        <a:rPr lang="en-US" sz="1100" b="1" i="0" u="none" strike="noStrike" dirty="0" smtClean="0">
                          <a:solidFill>
                            <a:schemeClr val="bg1"/>
                          </a:solidFill>
                          <a:effectLst/>
                          <a:latin typeface="+mn-lt"/>
                        </a:rPr>
                        <a:t>Page</a:t>
                      </a:r>
                      <a:endParaRPr lang="en-US" sz="1100" b="1" i="0" u="none" strike="noStrike" dirty="0">
                        <a:solidFill>
                          <a:schemeClr val="bg1"/>
                        </a:solidFill>
                        <a:effectLst/>
                        <a:latin typeface="+mn-lt"/>
                      </a:endParaRPr>
                    </a:p>
                  </a:txBody>
                  <a:tcPr marL="9525" marR="9525" marT="9525" marB="0" anchor="ctr"/>
                </a:tc>
                <a:tc>
                  <a:txBody>
                    <a:bodyPr/>
                    <a:lstStyle/>
                    <a:p>
                      <a:pPr algn="ctr" fontAlgn="b"/>
                      <a:r>
                        <a:rPr lang="en-US" sz="1100" b="1" i="0" u="none" strike="noStrike" dirty="0" smtClean="0">
                          <a:solidFill>
                            <a:schemeClr val="bg1"/>
                          </a:solidFill>
                          <a:effectLst/>
                          <a:latin typeface="+mn-lt"/>
                        </a:rPr>
                        <a:t>No Of  Hits</a:t>
                      </a:r>
                      <a:endParaRPr lang="en-US" sz="1100" b="1" i="0" u="none" strike="noStrike" dirty="0">
                        <a:solidFill>
                          <a:schemeClr val="bg1"/>
                        </a:solidFill>
                        <a:effectLst/>
                        <a:latin typeface="+mn-lt"/>
                      </a:endParaRPr>
                    </a:p>
                  </a:txBody>
                  <a:tcPr marL="9525" marR="9525" marT="9525" marB="0" anchor="ctr"/>
                </a:tc>
              </a:tr>
              <a:tr h="208775">
                <a:tc>
                  <a:txBody>
                    <a:bodyPr/>
                    <a:lstStyle/>
                    <a:p>
                      <a:pPr algn="ctr" fontAlgn="ctr"/>
                      <a:r>
                        <a:rPr lang="en-US" sz="1100" b="0" i="0" u="none" strike="noStrike" dirty="0">
                          <a:solidFill>
                            <a:srgbClr val="000000"/>
                          </a:solidFill>
                          <a:effectLst/>
                          <a:latin typeface="+mn-lt"/>
                        </a:rPr>
                        <a:t>1</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Malware</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812,927</a:t>
                      </a:r>
                    </a:p>
                  </a:txBody>
                  <a:tcPr marL="9525" marR="9525" marT="9525" marB="0" anchor="b">
                    <a:solidFill>
                      <a:schemeClr val="bg2"/>
                    </a:solidFill>
                  </a:tcPr>
                </a:tc>
              </a:tr>
              <a:tr h="208775">
                <a:tc>
                  <a:txBody>
                    <a:bodyPr/>
                    <a:lstStyle/>
                    <a:p>
                      <a:pPr algn="ctr" fontAlgn="ctr"/>
                      <a:r>
                        <a:rPr lang="en-US" sz="1100" b="0" i="0" u="none" strike="noStrike" dirty="0">
                          <a:solidFill>
                            <a:srgbClr val="000000"/>
                          </a:solidFill>
                          <a:effectLst/>
                          <a:latin typeface="+mn-lt"/>
                        </a:rPr>
                        <a:t>2</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Academy_Awards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597,934</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3</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Two-dimensional _</a:t>
                      </a:r>
                      <a:r>
                        <a:rPr lang="en-US" sz="1100" b="0" i="0" u="none" strike="noStrike" dirty="0">
                          <a:solidFill>
                            <a:srgbClr val="000000"/>
                          </a:solidFill>
                          <a:effectLst/>
                          <a:latin typeface="Calibri" panose="020F0502020204030204" pitchFamily="34" charset="0"/>
                        </a:rPr>
                        <a:t>nuclear_magnetic_resonance_spectroscopy</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313,729</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4</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Avengers_(comics)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247,555</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5</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Floyd_Mayweather,_Jr._vs._Manny_Pacquiao</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235,536</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6</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Manny_Pacquiao</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209,696</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7</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Flash_Boys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200,547</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8</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Floyd_Mayweather,_Jr.</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197,249</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9</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Avengers:_Age_of_Ultron</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183,147</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May_Day</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166,512</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11</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Labour_Day</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157,894</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12</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Penny_Black</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137,331</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13</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Hypokalemia</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128,011</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14</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Death_of_Freddie_Gray</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120,441</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15</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2015_NFL_draft</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93,661</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16</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International_Workers_Day</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83,711</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17</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The_Hunt_for_Red_October_(film)</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80,590</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18</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Depraved-heart _</a:t>
                      </a:r>
                      <a:r>
                        <a:rPr lang="en-US" sz="1100" b="0" i="0" u="none" strike="noStrike" dirty="0">
                          <a:solidFill>
                            <a:srgbClr val="000000"/>
                          </a:solidFill>
                          <a:effectLst/>
                          <a:latin typeface="Calibri" panose="020F0502020204030204" pitchFamily="34" charset="0"/>
                        </a:rPr>
                        <a:t>murder</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79,280</a:t>
                      </a:r>
                    </a:p>
                  </a:txBody>
                  <a:tcPr marL="9525" marR="9525" marT="9525" marB="0" anchor="b">
                    <a:solidFill>
                      <a:schemeClr val="bg2"/>
                    </a:solidFill>
                  </a:tcPr>
                </a:tc>
              </a:tr>
              <a:tr h="0">
                <a:tc>
                  <a:txBody>
                    <a:bodyPr/>
                    <a:lstStyle/>
                    <a:p>
                      <a:pPr algn="ctr" fontAlgn="ctr"/>
                      <a:r>
                        <a:rPr lang="en-US" sz="1100" b="0" i="0" u="none" strike="noStrike">
                          <a:solidFill>
                            <a:srgbClr val="000000"/>
                          </a:solidFill>
                          <a:effectLst/>
                          <a:latin typeface="+mn-lt"/>
                        </a:rPr>
                        <a:t>19</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Collection_Lot</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68,946</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20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Hypomagnesemia</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67,829</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197430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35" y="147439"/>
            <a:ext cx="8529056" cy="680813"/>
          </a:xfrm>
        </p:spPr>
        <p:txBody>
          <a:bodyPr>
            <a:normAutofit/>
          </a:bodyPr>
          <a:lstStyle/>
          <a:p>
            <a:r>
              <a:rPr lang="en-CA" sz="2080" b="0" dirty="0"/>
              <a:t>Top 20 web pages viewed in Wikipedia English on May 5</a:t>
            </a:r>
            <a:r>
              <a:rPr lang="en-CA" sz="2080" b="0" baseline="30000" dirty="0"/>
              <a:t>th</a:t>
            </a:r>
            <a:r>
              <a:rPr lang="en-CA" sz="2080" b="0" dirty="0"/>
              <a:t> ( Wednesday) </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1040846213"/>
              </p:ext>
            </p:extLst>
          </p:nvPr>
        </p:nvGraphicFramePr>
        <p:xfrm>
          <a:off x="1009164" y="1124331"/>
          <a:ext cx="7111226" cy="4493996"/>
        </p:xfrm>
        <a:graphic>
          <a:graphicData uri="http://schemas.openxmlformats.org/drawingml/2006/table">
            <a:tbl>
              <a:tblPr firstRow="1" bandRow="1">
                <a:tableStyleId>{5C22544A-7EE6-4342-B048-85BDC9FD1C3A}</a:tableStyleId>
              </a:tblPr>
              <a:tblGrid>
                <a:gridCol w="901523"/>
                <a:gridCol w="3839294"/>
                <a:gridCol w="2370409"/>
              </a:tblGrid>
              <a:tr h="284752">
                <a:tc>
                  <a:txBody>
                    <a:bodyPr/>
                    <a:lstStyle/>
                    <a:p>
                      <a:pPr algn="l" fontAlgn="b"/>
                      <a:r>
                        <a:rPr lang="en-US" sz="1100" b="1" i="0" u="none" strike="noStrike" dirty="0">
                          <a:solidFill>
                            <a:schemeClr val="bg1"/>
                          </a:solidFill>
                          <a:effectLst/>
                          <a:latin typeface="+mn-lt"/>
                        </a:rPr>
                        <a:t>Rank</a:t>
                      </a:r>
                    </a:p>
                  </a:txBody>
                  <a:tcPr marL="9525" marR="9525" marT="9525" marB="0" anchor="ctr"/>
                </a:tc>
                <a:tc>
                  <a:txBody>
                    <a:bodyPr/>
                    <a:lstStyle/>
                    <a:p>
                      <a:pPr algn="l" fontAlgn="b"/>
                      <a:r>
                        <a:rPr lang="en-US" sz="1100" b="1" i="0" u="none" strike="noStrike" dirty="0" smtClean="0">
                          <a:solidFill>
                            <a:schemeClr val="bg1"/>
                          </a:solidFill>
                          <a:effectLst/>
                          <a:latin typeface="+mn-lt"/>
                        </a:rPr>
                        <a:t>Page</a:t>
                      </a:r>
                      <a:endParaRPr lang="en-US" sz="1100" b="1" i="0" u="none" strike="noStrike" dirty="0">
                        <a:solidFill>
                          <a:schemeClr val="bg1"/>
                        </a:solidFill>
                        <a:effectLst/>
                        <a:latin typeface="+mn-lt"/>
                      </a:endParaRPr>
                    </a:p>
                  </a:txBody>
                  <a:tcPr marL="9525" marR="9525" marT="9525" marB="0" anchor="ctr"/>
                </a:tc>
                <a:tc>
                  <a:txBody>
                    <a:bodyPr/>
                    <a:lstStyle/>
                    <a:p>
                      <a:pPr algn="ctr" fontAlgn="b"/>
                      <a:r>
                        <a:rPr lang="en-US" sz="1100" b="1" i="0" u="none" strike="noStrike" dirty="0" smtClean="0">
                          <a:solidFill>
                            <a:schemeClr val="bg1"/>
                          </a:solidFill>
                          <a:effectLst/>
                          <a:latin typeface="+mn-lt"/>
                        </a:rPr>
                        <a:t>No Of  Hits</a:t>
                      </a:r>
                      <a:endParaRPr lang="en-US" sz="1100" b="1" i="0" u="none" strike="noStrike" dirty="0">
                        <a:solidFill>
                          <a:schemeClr val="bg1"/>
                        </a:solidFill>
                        <a:effectLst/>
                        <a:latin typeface="+mn-lt"/>
                      </a:endParaRPr>
                    </a:p>
                  </a:txBody>
                  <a:tcPr marL="9525" marR="9525" marT="9525" marB="0" anchor="ctr"/>
                </a:tc>
              </a:tr>
              <a:tr h="210060">
                <a:tc>
                  <a:txBody>
                    <a:bodyPr/>
                    <a:lstStyle/>
                    <a:p>
                      <a:pPr algn="ctr" fontAlgn="b"/>
                      <a:r>
                        <a:rPr lang="en-US" sz="1100" b="0" i="0" u="none" strike="noStrike" dirty="0">
                          <a:solidFill>
                            <a:srgbClr val="000000"/>
                          </a:solidFill>
                          <a:effectLst/>
                          <a:latin typeface="+mn-lt"/>
                        </a:rPr>
                        <a:t>1</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Nellie_Bly</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1,534,510</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2</a:t>
                      </a:r>
                    </a:p>
                  </a:txBody>
                  <a:tcPr marL="9525" marR="9525" marT="9525" marB="0" anchor="b">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Malware</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936,866</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3</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Cinco_de_Mayo</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532,897</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4</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Academy_Awards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496,921</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5</a:t>
                      </a:r>
                    </a:p>
                  </a:txBody>
                  <a:tcPr marL="9525" marR="9525" marT="9525" marB="0" anchor="b">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Bay_of_Bengal</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243,790</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6</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Recycling</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177,379</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7</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Irukandji_jellyfish</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156,370</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8</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Avengers:_Age_of_Ultron</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130,892</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9</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Futurama</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130,039</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10</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Depictions_of_Muhammad</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129,012</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11</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Benzene</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120,628</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12</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Met_Gala</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116,185</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13</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Floyd_Mayweather</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115,758</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14</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Tom_Waits</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96,255</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15</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Manny_Pacquiao</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82,145</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16</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Deaths_in_2015</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64,700</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17</a:t>
                      </a:r>
                    </a:p>
                  </a:txBody>
                  <a:tcPr marL="9525" marR="9525" marT="9525" marB="0" anchor="b">
                    <a:solidFill>
                      <a:schemeClr val="bg2"/>
                    </a:solidFill>
                  </a:tcPr>
                </a:tc>
                <a:tc>
                  <a:txBody>
                    <a:bodyPr/>
                    <a:lstStyle/>
                    <a:p>
                      <a:pPr algn="l" fontAlgn="b"/>
                      <a:r>
                        <a:rPr lang="en-US" sz="1100" b="0" i="0" u="none" strike="noStrike" dirty="0">
                          <a:solidFill>
                            <a:srgbClr val="C00000"/>
                          </a:solidFill>
                          <a:effectLst/>
                          <a:latin typeface="Calibri" panose="020F0502020204030204" pitchFamily="34" charset="0"/>
                        </a:rPr>
                        <a:t>Suicide_Squad</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62,727</a:t>
                      </a:r>
                    </a:p>
                  </a:txBody>
                  <a:tcPr marL="9525" marR="9525" marT="9525" marB="0" anchor="b">
                    <a:solidFill>
                      <a:schemeClr val="bg2"/>
                    </a:solidFill>
                  </a:tcPr>
                </a:tc>
              </a:tr>
              <a:tr h="218104">
                <a:tc>
                  <a:txBody>
                    <a:bodyPr/>
                    <a:lstStyle/>
                    <a:p>
                      <a:pPr algn="ctr" fontAlgn="b"/>
                      <a:r>
                        <a:rPr lang="en-US" sz="1100" b="0" i="0" u="none" strike="noStrike" dirty="0">
                          <a:solidFill>
                            <a:srgbClr val="000000"/>
                          </a:solidFill>
                          <a:effectLst/>
                          <a:latin typeface="+mn-lt"/>
                        </a:rPr>
                        <a:t>18</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Crips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61,443</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19</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Floyd_Mayweather</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56,631</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20</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Plantronics_Headset</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54,205</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789978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Wikipedia Log Files</a:t>
            </a:r>
            <a:endParaRPr lang="en-US" sz="2000" dirty="0"/>
          </a:p>
        </p:txBody>
      </p:sp>
      <p:sp>
        <p:nvSpPr>
          <p:cNvPr id="2" name="Rectangle 1"/>
          <p:cNvSpPr/>
          <p:nvPr/>
        </p:nvSpPr>
        <p:spPr>
          <a:xfrm>
            <a:off x="584665" y="1202160"/>
            <a:ext cx="7727133" cy="369332"/>
          </a:xfrm>
          <a:prstGeom prst="rect">
            <a:avLst/>
          </a:prstGeom>
        </p:spPr>
        <p:txBody>
          <a:bodyPr wrap="square">
            <a:spAutoFit/>
          </a:bodyPr>
          <a:lstStyle/>
          <a:p>
            <a:pPr marL="285750" indent="-285750">
              <a:buFont typeface="Arial" panose="020B0604020202020204" pitchFamily="34" charset="0"/>
              <a:buChar char="•"/>
            </a:pPr>
            <a:r>
              <a:rPr lang="en-IN" b="1" dirty="0"/>
              <a:t>Objective is to extract top 20 web pages viewed in one </a:t>
            </a:r>
            <a:r>
              <a:rPr lang="en-IN" b="1" dirty="0" smtClean="0"/>
              <a:t>month</a:t>
            </a:r>
            <a:endParaRPr lang="en-IN" b="1" dirty="0"/>
          </a:p>
        </p:txBody>
      </p:sp>
      <p:pic>
        <p:nvPicPr>
          <p:cNvPr id="7" name="Picture 6"/>
          <p:cNvPicPr>
            <a:picLocks noChangeAspect="1"/>
          </p:cNvPicPr>
          <p:nvPr/>
        </p:nvPicPr>
        <p:blipFill>
          <a:blip r:embed="rId3"/>
          <a:stretch>
            <a:fillRect/>
          </a:stretch>
        </p:blipFill>
        <p:spPr>
          <a:xfrm>
            <a:off x="339503" y="1776552"/>
            <a:ext cx="3533775" cy="2933700"/>
          </a:xfrm>
          <a:prstGeom prst="rect">
            <a:avLst/>
          </a:prstGeom>
          <a:solidFill>
            <a:schemeClr val="bg1"/>
          </a:solidFill>
          <a:ln w="19050">
            <a:solidFill>
              <a:schemeClr val="tx2">
                <a:alpha val="90000"/>
              </a:schemeClr>
            </a:solidFill>
          </a:ln>
        </p:spPr>
      </p:pic>
      <p:pic>
        <p:nvPicPr>
          <p:cNvPr id="8" name="Picture 7"/>
          <p:cNvPicPr>
            <a:picLocks noChangeAspect="1"/>
          </p:cNvPicPr>
          <p:nvPr/>
        </p:nvPicPr>
        <p:blipFill>
          <a:blip r:embed="rId4"/>
          <a:stretch>
            <a:fillRect/>
          </a:stretch>
        </p:blipFill>
        <p:spPr>
          <a:xfrm>
            <a:off x="4040204" y="2291091"/>
            <a:ext cx="4949888" cy="1314450"/>
          </a:xfrm>
          <a:prstGeom prst="rect">
            <a:avLst/>
          </a:prstGeom>
          <a:ln w="22225">
            <a:solidFill>
              <a:schemeClr val="accent1"/>
            </a:solidFill>
          </a:ln>
        </p:spPr>
      </p:pic>
    </p:spTree>
    <p:extLst>
      <p:ext uri="{BB962C8B-B14F-4D97-AF65-F5344CB8AC3E}">
        <p14:creationId xmlns:p14="http://schemas.microsoft.com/office/powerpoint/2010/main" val="1995624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Size of a month long log files of Wikipedia</a:t>
            </a:r>
            <a:endParaRPr lang="en-US" sz="2000" dirty="0"/>
          </a:p>
        </p:txBody>
      </p:sp>
      <p:sp>
        <p:nvSpPr>
          <p:cNvPr id="2" name="TextBox 1"/>
          <p:cNvSpPr txBox="1"/>
          <p:nvPr/>
        </p:nvSpPr>
        <p:spPr>
          <a:xfrm>
            <a:off x="642796" y="1339913"/>
            <a:ext cx="802350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Approx.  </a:t>
            </a:r>
            <a:r>
              <a:rPr lang="en-US" sz="1600" dirty="0" smtClean="0"/>
              <a:t>Hourly Log  File size :  100 MB in compressed Format and 400 MB uncompressed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In a Month = 400MB </a:t>
            </a:r>
            <a:r>
              <a:rPr lang="en-US" sz="1600" dirty="0"/>
              <a:t>* 24(Hours) * </a:t>
            </a:r>
            <a:r>
              <a:rPr lang="en-US" sz="1600" dirty="0" smtClean="0"/>
              <a:t>30(days</a:t>
            </a:r>
            <a:r>
              <a:rPr lang="en-US" sz="1600" dirty="0"/>
              <a:t>) </a:t>
            </a:r>
            <a:r>
              <a:rPr lang="en-US" sz="1600" dirty="0" smtClean="0"/>
              <a:t>= 288GB </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Number of records to process for one month of data -&gt;  approximately 5 Billion. </a:t>
            </a:r>
            <a:endParaRPr lang="en-US" sz="1600" dirty="0"/>
          </a:p>
          <a:p>
            <a:pPr marL="285750" indent="-285750">
              <a:buFont typeface="Arial" panose="020B0604020202020204" pitchFamily="34" charset="0"/>
              <a:buChar char="•"/>
            </a:pPr>
            <a:endParaRPr lang="en-US" sz="1600" b="1" i="1" dirty="0" smtClean="0"/>
          </a:p>
          <a:p>
            <a:pPr marL="285750" indent="-285750">
              <a:buFont typeface="Arial" panose="020B0604020202020204" pitchFamily="34" charset="0"/>
              <a:buChar char="•"/>
            </a:pPr>
            <a:endParaRPr lang="en-US" sz="1600" b="1" i="1" dirty="0"/>
          </a:p>
          <a:p>
            <a:endParaRPr lang="en-US" sz="1600" b="1" i="1" dirty="0" smtClean="0"/>
          </a:p>
        </p:txBody>
      </p:sp>
    </p:spTree>
    <p:extLst>
      <p:ext uri="{BB962C8B-B14F-4D97-AF65-F5344CB8AC3E}">
        <p14:creationId xmlns:p14="http://schemas.microsoft.com/office/powerpoint/2010/main" val="401729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How traditional process works</a:t>
            </a:r>
            <a:endParaRPr lang="en-US" sz="2000" dirty="0"/>
          </a:p>
        </p:txBody>
      </p:sp>
      <p:sp>
        <p:nvSpPr>
          <p:cNvPr id="2" name="TextBox 1"/>
          <p:cNvSpPr txBox="1"/>
          <p:nvPr/>
        </p:nvSpPr>
        <p:spPr>
          <a:xfrm>
            <a:off x="461035" y="1095469"/>
            <a:ext cx="8023500" cy="2492990"/>
          </a:xfrm>
          <a:prstGeom prst="rect">
            <a:avLst/>
          </a:prstGeom>
          <a:noFill/>
        </p:spPr>
        <p:txBody>
          <a:bodyPr wrap="square" rtlCol="0">
            <a:spAutoFit/>
          </a:bodyPr>
          <a:lstStyle/>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600" dirty="0" smtClean="0"/>
              <a:t>Large and High Speed Database – Expensive, time consuming in loading the data, non linear in performance as data increases</a:t>
            </a:r>
          </a:p>
          <a:p>
            <a:endParaRPr lang="en-US" sz="1600" dirty="0" smtClean="0"/>
          </a:p>
          <a:p>
            <a:pPr marL="285750" indent="-285750">
              <a:buFont typeface="Arial" panose="020B0604020202020204" pitchFamily="34" charset="0"/>
              <a:buChar char="•"/>
            </a:pPr>
            <a:r>
              <a:rPr lang="en-US" sz="1600" dirty="0"/>
              <a:t>F</a:t>
            </a:r>
            <a:r>
              <a:rPr lang="en-US" sz="1600" dirty="0" smtClean="0"/>
              <a:t>ile processing on High CPU /Memory Servers –  Expensive, not possible to scale for large data due to hard disk speeds etc. Rerun if job fails. </a:t>
            </a:r>
          </a:p>
          <a:p>
            <a:endParaRPr lang="en-US" sz="1600" dirty="0"/>
          </a:p>
          <a:p>
            <a:pPr marL="285750" indent="-285750">
              <a:buFont typeface="Arial" panose="020B0604020202020204" pitchFamily="34" charset="0"/>
              <a:buChar char="•"/>
            </a:pPr>
            <a:r>
              <a:rPr lang="en-US" sz="1600" dirty="0" smtClean="0"/>
              <a:t>In both the cases : Expensive Infrastructure, takes more time( weeks) to provide the solution( traditional SDLC).</a:t>
            </a:r>
          </a:p>
          <a:p>
            <a:endParaRPr lang="en-US" sz="1400" dirty="0"/>
          </a:p>
        </p:txBody>
      </p:sp>
    </p:spTree>
    <p:extLst>
      <p:ext uri="{BB962C8B-B14F-4D97-AF65-F5344CB8AC3E}">
        <p14:creationId xmlns:p14="http://schemas.microsoft.com/office/powerpoint/2010/main" val="19094700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Wave_02_2012">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9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BBCA62729C96CA428942DEC804BC4019" ma:contentTypeVersion="0" ma:contentTypeDescription="General Contribution" ma:contentTypeScope="" ma:versionID="ab0d4f4fc42d0553241346742c0ddd13">
  <xsd:schema xmlns:xsd="http://www.w3.org/2001/XMLSchema" xmlns:p="http://schemas.microsoft.com/office/2006/metadata/properties" xmlns:ns1="http://schemas.microsoft.com/sharepoint/v3" targetNamespace="http://schemas.microsoft.com/office/2006/metadata/properties" ma:root="true" ma:fieldsID="6eacfe9d3c46ce0a9ae23279e24a0f5d"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RevisionTime" minOccurs="0"/>
                <xsd:element ref="ns1:RevisionBy" minOccurs="0"/>
                <xsd:element ref="ns1:flagVVID" minOccurs="0"/>
                <xsd:element ref="ns1:DateCreated" minOccurs="0"/>
                <xsd:element ref="ns1:SubmittedBy" minOccurs="0"/>
                <xsd:element ref="ns1:KXGeography" minOccurs="0"/>
                <xsd:element ref="ns1:HasAttachment" minOccurs="0"/>
                <xsd:element ref="ns1:FederalData" minOccurs="0"/>
                <xsd:element ref="ns1:VisibleToAsset" minOccurs="0"/>
                <xsd:element ref="ns1:OfficialAsset" minOccurs="0"/>
                <xsd:element ref="ns1:RestrictedClient" minOccurs="0"/>
                <xsd:element ref="ns1:RelatedContent" minOccurs="0"/>
                <xsd:element ref="ns1:SourceType" minOccurs="0"/>
                <xsd:element ref="ns1:KXThumbnailURL"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RevisionTime" ma:index="28" nillable="true" ma:displayName="Revision Time" ma:internalName="RevisionTime">
      <xsd:simpleType>
        <xsd:restriction base="dms:Note"/>
      </xsd:simpleType>
    </xsd:element>
    <xsd:element name="RevisionBy" ma:index="29" nillable="true" ma:displayName="Revision By" ma:internalName="RevisionBy">
      <xsd:simpleType>
        <xsd:restriction base="dms:Note"/>
      </xsd:simpleType>
    </xsd:element>
    <xsd:element name="flagVVID" ma:index="30" nillable="true" ma:displayName="flagVVID" ma:internalName="flagVVID">
      <xsd:simpleType>
        <xsd:restriction base="dms:Text"/>
      </xsd:simpleType>
    </xsd:element>
    <xsd:element name="DateCreated" ma:index="31" nillable="true" ma:displayName="Date Created" ma:internalName="DateCreated">
      <xsd:simpleType>
        <xsd:restriction base="dms:DateTime"/>
      </xsd:simpleType>
    </xsd:element>
    <xsd:element name="SubmittedBy" ma:index="32" nillable="true" ma:displayName="Submitted By" ma:internalName="SubmittedBy">
      <xsd:simpleType>
        <xsd:restriction base="dms:Text"/>
      </xsd:simpleType>
    </xsd:element>
    <xsd:element name="KXGeography" ma:index="33" nillable="true" ma:displayName="KXGeography" ma:internalName="KXGeography">
      <xsd:simpleType>
        <xsd:restriction base="dms:Note"/>
      </xsd:simpleType>
    </xsd:element>
    <xsd:element name="HasAttachment" ma:index="34" nillable="true" ma:displayName="Has Attachment" ma:description="Check if contribution has attachment." ma:internalName="HasAttachment">
      <xsd:simpleType>
        <xsd:restriction base="dms:Text"/>
      </xsd:simpleType>
    </xsd:element>
    <xsd:element name="FederalData" ma:index="35" nillable="true" ma:displayName="Federal Data" ma:internalName="FederalData">
      <xsd:simpleType>
        <xsd:restriction base="dms:Text"/>
      </xsd:simpleType>
    </xsd:element>
    <xsd:element name="VisibleToAsset" ma:index="36" nillable="true" ma:displayName="Visible To Asset" ma:internalName="VisibleToAsset">
      <xsd:simpleType>
        <xsd:restriction base="dms:Text"/>
      </xsd:simpleType>
    </xsd:element>
    <xsd:element name="OfficialAsset" ma:index="37" nillable="true" ma:displayName="Official Asset" ma:internalName="OfficialAsset">
      <xsd:simpleType>
        <xsd:restriction base="dms:Text"/>
      </xsd:simpleType>
    </xsd:element>
    <xsd:element name="RestrictedClient" ma:index="38" nillable="true" ma:displayName="Confidential Client" ma:internalName="RestrictedClient">
      <xsd:simpleType>
        <xsd:restriction base="dms:Text"/>
      </xsd:simpleType>
    </xsd:element>
    <xsd:element name="RelatedContent" ma:index="39" nillable="true" ma:displayName="Related Content" ma:internalName="RelatedContent">
      <xsd:simpleType>
        <xsd:restriction base="dms:Note"/>
      </xsd:simpleType>
    </xsd:element>
    <xsd:element name="SourceType" ma:index="40" nillable="true" ma:displayName="SourceType" ma:internalName="SourceType">
      <xsd:simpleType>
        <xsd:restriction base="dms:Text"/>
      </xsd:simpleType>
    </xsd:element>
    <xsd:element name="KXThumbnailURL" ma:index="41" nillable="true" ma:displayName="KX Thumbnail URL" ma:internalName="KXThumbnailURL">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ListForm</Display>
  <Edit>ListForm</Edit>
  <New>ListForm</New>
</FormTemplates>
</file>

<file path=customXml/item3.xml><?xml version="1.0" encoding="utf-8"?>
<p:properties xmlns:p="http://schemas.microsoft.com/office/2006/metadata/properties" xmlns:xsi="http://www.w3.org/2001/XMLSchema-instance">
  <documentManagement>
    <SubmittedBy xmlns="http://schemas.microsoft.com/sharepoint/v3">DIR\m.suarez.altuna</SubmittedBy>
    <ArchiveDate xmlns="http://schemas.microsoft.com/sharepoint/v3">2015-02-01T06:00:00+00:00</ArchiveDate>
    <Abstract xmlns="http://schemas.microsoft.com/sharepoint/v3">The term Big Data and associated technologies are causing huge disruptions in the enterprise. There are many different views and interpretations in the marketplace from vendors and analysts which are contradicting and often confusing. This course introduces a clear and unbiased perspective of Big Data and associated technologies providing an overview of Big Data concepts and how Big Data can add value to a client’s business or technology infrastructure using real-life examples. 
This course is designed to provide a pragmatic introduction to foundational Big Data concepts so that a person at any role and level in Accenture can participate in meaningful starter conversations with our clients or client account teams. 
A course to introduce Accenture personnel of all technical levels to the wide variety of alternative database technologies including columnar databases (e.g. Cassandra), distributed storage and processing systems (e.g. Hadoop &amp; MapReduce), in-memory storage systems (e.g. Memcache), and graph databases (e.g. Neo4J) through a brief overview of the technologies themselves, a high level survey of sample use cases for which the technologies are best used, and how they complement the traditional relational data bases technologies (e.g. MSSQL, Oracle, Netezza).
Course Link: https://mylearning.accenture.com/accenture/lang-en/management/LMS_ActDetails.asp?UserMode=0&amp;ActivityId=954313
</Abstract>
    <PertinentToOrgUnit xmlns="http://schemas.microsoft.com/sharepoint/v3">;#13836;~Accenture Digital;#13837;~ Accenture Analytics;#11116;~Accenture Technology - Delivery;#11119;~ Data and Analytics</PertinentToOrgUnit>
    <VisibleToAsset xmlns="http://schemas.microsoft.com/sharepoint/v3" xsi:nil="true"/>
    <Contacts xmlns="http://schemas.microsoft.com/sharepoint/v3">dir\vincent.u.dellanno,dir\stacy.w.hurt,dir\atish.ray</Contacts>
    <ConditionsforUse xmlns="http://schemas.microsoft.com/sharepoint/v3">Accenture Internal Use Only</ConditionsforUse>
    <DetailsPageURL xmlns="http://schemas.microsoft.com/sharepoint/v3">https://kx.accenture.com/repositories/ContributionForm.aspx?path=C25/33/17&amp;mode=Read</DetailsPageURL>
    <StorageType xmlns="http://schemas.microsoft.com/sharepoint/v3">File</StorageType>
    <OfficialAsset xmlns="http://schemas.microsoft.com/sharepoint/v3">No</OfficialAsset>
    <BusinessFunctionKeywords xmlns="http://schemas.microsoft.com/sharepoint/v3">;#10058;~Analytics</BusinessFunctionKeywords>
    <RelatedContent xmlns="http://schemas.microsoft.com/sharepoint/v3" xsi:nil="true"/>
    <Client xmlns="http://schemas.microsoft.com/sharepoint/v3" xsi:nil="true"/>
    <DeliveryCenter xmlns="http://schemas.microsoft.com/sharepoint/v3" xsi:nil="true"/>
    <ContentCurrentDate xmlns="http://schemas.microsoft.com/sharepoint/v3">2014-07-07T05:00:00+00:00</ContentCurrentDate>
    <ContribKeywords xmlns="http://schemas.microsoft.com/sharepoint/v3">;#10359;~Analytics;#12948;~ Big Data;#13080;~Big Data</ContribKeywords>
    <VendorProductKeywords xmlns="http://schemas.microsoft.com/sharepoint/v3">;#0;~None</VendorProductKeywords>
    <Offerings xmlns="http://schemas.microsoft.com/sharepoint/v3">;#10330;~Accenture Analytics</Offerings>
    <EngagementLink xmlns="http://schemas.microsoft.com/sharepoint/v3" xsi:nil="true"/>
    <flagVVID xmlns="http://schemas.microsoft.com/sharepoint/v3" xsi:nil="true"/>
    <KXGeography xmlns="http://schemas.microsoft.com/sharepoint/v3">;#9494;~Global</KXGeography>
    <SourceType xmlns="http://schemas.microsoft.com/sharepoint/v3">ContributionForm</SourceType>
    <ApprovedForUseBy xmlns="http://schemas.microsoft.com/sharepoint/v3">;#12927;~Analytics</ApprovedForUseBy>
    <DetailsPageURL2 xmlns="http://schemas.microsoft.com/sharepoint/v3">https://kx.accenture.com/repositories/DownloadForm.aspx?path=C25/33/17/Introduction_to_Big_Data_Final.pptx</DetailsPageURL2>
    <PertinentToCountry xmlns="http://schemas.microsoft.com/sharepoint/v3" xsi:nil="true"/>
    <RevisionBy xmlns="http://schemas.microsoft.com/sharepoint/v3">dir\m.suarez.altuna&lt;br&gt;kx.massupdate&lt;br&gt;kx.massupdate&lt;br&gt;kx.massupdate&lt;br&gt;kx.massupdate&lt;br&gt;kx.massupdate</RevisionBy>
    <DateCreated xmlns="http://schemas.microsoft.com/sharepoint/v3">2013-02-01T17:18:41+00:00</DateCreated>
    <TechnologyKeywords xmlns="http://schemas.microsoft.com/sharepoint/v3">;#13067;~Big Data</TechnologyKeywords>
    <HasAttachment xmlns="http://schemas.microsoft.com/sharepoint/v3">No</HasAttachment>
    <ItemType xmlns="http://schemas.microsoft.com/sharepoint/v3">;#13989;~Accenture Internal Material</ItemType>
    <FederalData xmlns="http://schemas.microsoft.com/sharepoint/v3">No</FederalData>
    <ArchiveStatus xmlns="http://schemas.microsoft.com/sharepoint/v3">Active</ArchiveStatus>
    <IndustryKeywords xmlns="http://schemas.microsoft.com/sharepoint/v3">;#13489;~Cross Industry</IndustryKeywords>
    <RevisionTime xmlns="http://schemas.microsoft.com/sharepoint/v3">7/7/2014 1:50:52 PM&lt;br&gt;6/19/2014 2:35:12 AM&lt;br&gt;4/11/2014 5:23:26 AM&lt;br&gt;3/17/2014 10:54:01 PM&lt;br&gt;3/17/2014 8:38:17 AM&lt;br&gt;2/10/2014 2:37:10 AM</RevisionTime>
    <ArchivalDate xmlns="http://schemas.microsoft.com/sharepoint/v3" xsi:nil="true"/>
    <ConditionsforUseComments xmlns="http://schemas.microsoft.com/sharepoint/v3" xsi:nil="true"/>
    <ContribLanguage xmlns="http://schemas.microsoft.com/sharepoint/v3">;#4628;~English</ContribLanguage>
    <KXThumbnailURL xmlns="http://schemas.microsoft.com/sharepoint/v3">https://documentpreviews.accenture.com/_vti_bin/Longitude4/Thumbnail.aspx?docId=https://kx.accenture.com/Repositories/C25/33/17/Introduction_to_Big_Data_Final.pptx&amp;lucDocId=1&amp;pageNumber=1&amp;thumbX=120&amp;thumbY=120</KXThumbnailURL>
    <RestrictedClient xmlns="http://schemas.microsoft.com/sharepoint/v3" xsi:nil="true"/>
  </documentManagement>
</p:properties>
</file>

<file path=customXml/itemProps1.xml><?xml version="1.0" encoding="utf-8"?>
<ds:datastoreItem xmlns:ds="http://schemas.openxmlformats.org/officeDocument/2006/customXml" ds:itemID="{D808D66A-C928-4AD2-98CD-5C2DE2AE9E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9700209F-A3BB-4D23-AD9B-D427E92AC22F}">
  <ds:schemaRefs>
    <ds:schemaRef ds:uri="http://schemas.microsoft.com/sharepoint/v3/contenttype/forms"/>
  </ds:schemaRefs>
</ds:datastoreItem>
</file>

<file path=customXml/itemProps3.xml><?xml version="1.0" encoding="utf-8"?>
<ds:datastoreItem xmlns:ds="http://schemas.openxmlformats.org/officeDocument/2006/customXml" ds:itemID="{56640170-8352-441D-BDC5-3754A62BBEF1}">
  <ds:schemaRefs>
    <ds:schemaRef ds:uri="http://schemas.openxmlformats.org/package/2006/metadata/core-properties"/>
    <ds:schemaRef ds:uri="http://schemas.microsoft.com/office/2006/documentManagement/types"/>
    <ds:schemaRef ds:uri="http://www.w3.org/XML/1998/namespace"/>
    <ds:schemaRef ds:uri="http://purl.org/dc/elements/1.1/"/>
    <ds:schemaRef ds:uri="http://purl.org/dc/terms/"/>
    <ds:schemaRef ds:uri="http://schemas.microsoft.com/sharepoint/v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Wave_02_2012</Template>
  <TotalTime>45113</TotalTime>
  <Words>2899</Words>
  <Application>Microsoft Office PowerPoint</Application>
  <PresentationFormat>Custom</PresentationFormat>
  <Paragraphs>588</Paragraphs>
  <Slides>20</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Wave_02_2012</vt:lpstr>
      <vt:lpstr>PowerPoint Presentation</vt:lpstr>
      <vt:lpstr>Top 20 web pages viewed in Wikipedia English During June Month</vt:lpstr>
      <vt:lpstr>Top 20 web pages viewed in Wikipedia English During May Month </vt:lpstr>
      <vt:lpstr>Top 20 web pages viewed in Wikipedia English During June 6th (Sat)</vt:lpstr>
      <vt:lpstr>Top 20 web pages viewed in Wikipedia English on May 1st (Long weekend) </vt:lpstr>
      <vt:lpstr>Top 20 web pages viewed in Wikipedia English on May 5th ( Wednesday) </vt:lpstr>
      <vt:lpstr>Wikipedia Log Files</vt:lpstr>
      <vt:lpstr>Size of a month long log files of Wikipedia</vt:lpstr>
      <vt:lpstr>How traditional process works</vt:lpstr>
      <vt:lpstr>Big Data Processing - Hadoop Map Reduce </vt:lpstr>
      <vt:lpstr>Hadoop Map reduce </vt:lpstr>
      <vt:lpstr>Hadoop MapReduce in Execution</vt:lpstr>
      <vt:lpstr>Hadoop MapReduce Example  - Mapper Code </vt:lpstr>
      <vt:lpstr>Hadoop MapReduce Example  - Reducer  Code </vt:lpstr>
      <vt:lpstr>Hadoop MapReduce Demo – Wikipedia Logs</vt:lpstr>
      <vt:lpstr>MapReduce Design Patterns</vt:lpstr>
      <vt:lpstr>Simpson’s Paradox </vt:lpstr>
      <vt:lpstr>Tools Used</vt:lpstr>
      <vt:lpstr>Questions?</vt:lpstr>
      <vt:lpstr>Reference/credits</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 Data</dc:title>
  <dc:creator>j.jitendranath.sen</dc:creator>
  <cp:lastModifiedBy>Ravva, Harikrishna</cp:lastModifiedBy>
  <cp:revision>1094</cp:revision>
  <dcterms:created xsi:type="dcterms:W3CDTF">2012-11-14T09:05:55Z</dcterms:created>
  <dcterms:modified xsi:type="dcterms:W3CDTF">2015-09-27T06:42:07Z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ContentTypeId">
    <vt:lpwstr>0x012000FD200C85A7BB46D2B974A85017C5AC2B0100BBCA62729C96CA428942DEC804BC4019</vt:lpwstr>
  </property>
  <property fmtid="{D5CDD505-2E9C-101B-9397-08002B2CF9AE}" pid="5" name="ArticulateGUID">
    <vt:lpwstr>8B334DC9-805A-4D4F-B381-C794DF06793B</vt:lpwstr>
  </property>
  <property fmtid="{D5CDD505-2E9C-101B-9397-08002B2CF9AE}" pid="6" name="ArticulateProjectFull">
    <vt:lpwstr>C:\Users\p.nikhil.alekar\Documents\Project\Big Data\ITBD\From Lynne\Introduction_to_Big_Data_Refresh_May28_AL_LFReviewedMay28.ppta</vt:lpwstr>
  </property>
</Properties>
</file>