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7"/>
  </p:notesMasterIdLst>
  <p:handoutMasterIdLst>
    <p:handoutMasterId r:id="rId38"/>
  </p:handoutMasterIdLst>
  <p:sldIdLst>
    <p:sldId id="620" r:id="rId5"/>
    <p:sldId id="623" r:id="rId6"/>
    <p:sldId id="632" r:id="rId7"/>
    <p:sldId id="635" r:id="rId8"/>
    <p:sldId id="636" r:id="rId9"/>
    <p:sldId id="637" r:id="rId10"/>
    <p:sldId id="638" r:id="rId11"/>
    <p:sldId id="562" r:id="rId12"/>
    <p:sldId id="563" r:id="rId13"/>
    <p:sldId id="585" r:id="rId14"/>
    <p:sldId id="586" r:id="rId15"/>
    <p:sldId id="643" r:id="rId16"/>
    <p:sldId id="629" r:id="rId17"/>
    <p:sldId id="627" r:id="rId18"/>
    <p:sldId id="628" r:id="rId19"/>
    <p:sldId id="625" r:id="rId20"/>
    <p:sldId id="599" r:id="rId21"/>
    <p:sldId id="626" r:id="rId22"/>
    <p:sldId id="644" r:id="rId23"/>
    <p:sldId id="542" r:id="rId24"/>
    <p:sldId id="622" r:id="rId25"/>
    <p:sldId id="593" r:id="rId26"/>
    <p:sldId id="634" r:id="rId27"/>
    <p:sldId id="639" r:id="rId28"/>
    <p:sldId id="640" r:id="rId29"/>
    <p:sldId id="607" r:id="rId30"/>
    <p:sldId id="616" r:id="rId31"/>
    <p:sldId id="619" r:id="rId32"/>
    <p:sldId id="647" r:id="rId33"/>
    <p:sldId id="641" r:id="rId34"/>
    <p:sldId id="645" r:id="rId35"/>
    <p:sldId id="646" r:id="rId36"/>
  </p:sldIdLst>
  <p:sldSz cx="9144000" cy="59436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2">
          <p15:clr>
            <a:srgbClr val="A4A3A4"/>
          </p15:clr>
        </p15:guide>
        <p15:guide id="2" orient="horz" pos="3504">
          <p15:clr>
            <a:srgbClr val="A4A3A4"/>
          </p15:clr>
        </p15:guide>
        <p15:guide id="3" orient="horz" pos="2544">
          <p15:clr>
            <a:srgbClr val="A4A3A4"/>
          </p15:clr>
        </p15:guide>
        <p15:guide id="4" orient="horz" pos="3669">
          <p15:clr>
            <a:srgbClr val="A4A3A4"/>
          </p15:clr>
        </p15:guide>
        <p15:guide id="5" orient="horz" pos="694">
          <p15:clr>
            <a:srgbClr val="A4A3A4"/>
          </p15:clr>
        </p15:guide>
        <p15:guide id="6" orient="horz" pos="640">
          <p15:clr>
            <a:srgbClr val="A4A3A4"/>
          </p15:clr>
        </p15:guide>
        <p15:guide id="7" pos="2880">
          <p15:clr>
            <a:srgbClr val="A4A3A4"/>
          </p15:clr>
        </p15:guide>
        <p15:guide id="8" pos="288">
          <p15:clr>
            <a:srgbClr val="A4A3A4"/>
          </p15:clr>
        </p15:guide>
        <p15:guide id="9" pos="5501">
          <p15:clr>
            <a:srgbClr val="A4A3A4"/>
          </p15:clr>
        </p15:guide>
        <p15:guide id="10" pos="2824">
          <p15:clr>
            <a:srgbClr val="A4A3A4"/>
          </p15:clr>
        </p15:guide>
        <p15:guide id="11" pos="2936">
          <p15:clr>
            <a:srgbClr val="A4A3A4"/>
          </p15:clr>
        </p15:guide>
        <p15:guide id="12" pos="4172">
          <p15:clr>
            <a:srgbClr val="A4A3A4"/>
          </p15:clr>
        </p15:guide>
        <p15:guide id="13"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Lynne.furrer" initials="L" lastIdx="21" clrIdx="1"/>
  <p:cmAuthor id="2" name="manish.a.saxena" initials="M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799"/>
    <a:srgbClr val="887799"/>
    <a:srgbClr val="FF9900"/>
    <a:srgbClr val="999977"/>
    <a:srgbClr val="DDCC66"/>
    <a:srgbClr val="66AA44"/>
    <a:srgbClr val="359B4C"/>
    <a:srgbClr val="551155"/>
    <a:srgbClr val="00AA99"/>
    <a:srgbClr val="99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08" autoAdjust="0"/>
    <p:restoredTop sz="85501" autoAdjust="0"/>
  </p:normalViewPr>
  <p:slideViewPr>
    <p:cSldViewPr snapToGrid="0" snapToObjects="1" showGuides="1">
      <p:cViewPr varScale="1">
        <p:scale>
          <a:sx n="106" d="100"/>
          <a:sy n="106" d="100"/>
        </p:scale>
        <p:origin x="1122" y="96"/>
      </p:cViewPr>
      <p:guideLst>
        <p:guide orient="horz" pos="522"/>
        <p:guide orient="horz" pos="3504"/>
        <p:guide orient="horz" pos="2544"/>
        <p:guide orient="horz" pos="3669"/>
        <p:guide orient="horz" pos="694"/>
        <p:guide orient="horz" pos="640"/>
        <p:guide pos="2880"/>
        <p:guide pos="288"/>
        <p:guide pos="5501"/>
        <p:guide pos="2824"/>
        <p:guide pos="2936"/>
        <p:guide pos="4172"/>
        <p:guide pos="1585"/>
      </p:guideLst>
    </p:cSldViewPr>
  </p:slideViewPr>
  <p:notesTextViewPr>
    <p:cViewPr>
      <p:scale>
        <a:sx n="75" d="100"/>
        <a:sy n="75" d="100"/>
      </p:scale>
      <p:origin x="0" y="0"/>
    </p:cViewPr>
  </p:notesTextViewPr>
  <p:sorterViewPr>
    <p:cViewPr varScale="1">
      <p:scale>
        <a:sx n="1" d="1"/>
        <a:sy n="1" d="1"/>
      </p:scale>
      <p:origin x="0" y="12204"/>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03/10/2015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3/10/2015</a:t>
            </a:fld>
            <a:endParaRPr lang="en-US" dirty="0"/>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236500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224405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97069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075173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50206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435445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83454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927728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429700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413612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96764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2643473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76225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112934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839928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96040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682113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95710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dirty="0"/>
          </a:p>
        </p:txBody>
      </p:sp>
    </p:spTree>
    <p:extLst>
      <p:ext uri="{BB962C8B-B14F-4D97-AF65-F5344CB8AC3E}">
        <p14:creationId xmlns:p14="http://schemas.microsoft.com/office/powerpoint/2010/main" val="2316221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dirty="0"/>
          </a:p>
        </p:txBody>
      </p:sp>
    </p:spTree>
    <p:extLst>
      <p:ext uri="{BB962C8B-B14F-4D97-AF65-F5344CB8AC3E}">
        <p14:creationId xmlns:p14="http://schemas.microsoft.com/office/powerpoint/2010/main" val="157292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19731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6608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043276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0896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689165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00334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accent4"/>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avvas/Pycon2015"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1764" y="522992"/>
            <a:ext cx="7161291" cy="4616648"/>
          </a:xfrm>
          <a:prstGeom prst="rect">
            <a:avLst/>
          </a:prstGeom>
          <a:noFill/>
        </p:spPr>
        <p:txBody>
          <a:bodyPr wrap="square" rtlCol="0">
            <a:spAutoFit/>
          </a:bodyPr>
          <a:lstStyle/>
          <a:p>
            <a:pPr algn="ctr"/>
            <a:endParaRPr lang="en-US" sz="2400" b="1" dirty="0" smtClean="0"/>
          </a:p>
          <a:p>
            <a:pPr algn="ctr"/>
            <a:r>
              <a:rPr lang="en-US" sz="2400" b="1" dirty="0" smtClean="0"/>
              <a:t>Explore </a:t>
            </a:r>
            <a:r>
              <a:rPr lang="en-US" sz="2400" b="1" dirty="0"/>
              <a:t>Big Data </a:t>
            </a:r>
            <a:endParaRPr lang="en-US" sz="2400" b="1" dirty="0" smtClean="0"/>
          </a:p>
          <a:p>
            <a:pPr algn="ctr"/>
            <a:endParaRPr lang="en-US" sz="1000" b="1" dirty="0" smtClean="0"/>
          </a:p>
          <a:p>
            <a:pPr algn="ctr"/>
            <a:r>
              <a:rPr lang="en-US" sz="2400" b="1" dirty="0" smtClean="0"/>
              <a:t>using </a:t>
            </a:r>
          </a:p>
          <a:p>
            <a:pPr algn="ctr"/>
            <a:endParaRPr lang="en-US" sz="1000" b="1" dirty="0" smtClean="0"/>
          </a:p>
          <a:p>
            <a:pPr algn="ctr"/>
            <a:r>
              <a:rPr lang="en-US" sz="2400" b="1" dirty="0" smtClean="0"/>
              <a:t>Simple </a:t>
            </a:r>
            <a:r>
              <a:rPr lang="en-US" sz="2400" b="1" dirty="0"/>
              <a:t>Python </a:t>
            </a:r>
            <a:r>
              <a:rPr lang="en-US" sz="2400" b="1" dirty="0" smtClean="0"/>
              <a:t>Code </a:t>
            </a:r>
          </a:p>
          <a:p>
            <a:pPr algn="ctr"/>
            <a:endParaRPr lang="en-US" sz="1000" b="1" dirty="0" smtClean="0"/>
          </a:p>
          <a:p>
            <a:pPr algn="ctr"/>
            <a:r>
              <a:rPr lang="en-US" sz="2400" b="1" dirty="0" smtClean="0"/>
              <a:t>and </a:t>
            </a:r>
          </a:p>
          <a:p>
            <a:pPr algn="ctr"/>
            <a:endParaRPr lang="en-US" sz="1000" b="1" dirty="0" smtClean="0"/>
          </a:p>
          <a:p>
            <a:pPr algn="ctr"/>
            <a:r>
              <a:rPr lang="en-US" sz="2400" b="1" dirty="0" smtClean="0"/>
              <a:t>Amazon Cloud </a:t>
            </a:r>
          </a:p>
          <a:p>
            <a:endParaRPr lang="en-US" b="1" dirty="0"/>
          </a:p>
          <a:p>
            <a:r>
              <a:rPr lang="en-US" b="1" dirty="0" smtClean="0"/>
              <a:t>		</a:t>
            </a:r>
          </a:p>
          <a:p>
            <a:endParaRPr lang="en-US" b="1" dirty="0"/>
          </a:p>
          <a:p>
            <a:r>
              <a:rPr lang="en-US" b="1" dirty="0" smtClean="0"/>
              <a:t>				</a:t>
            </a:r>
            <a:endParaRPr lang="en-US" b="1" dirty="0" smtClean="0"/>
          </a:p>
          <a:p>
            <a:r>
              <a:rPr lang="en-US" sz="2200" b="1" dirty="0" smtClean="0"/>
              <a:t>				     Harikrishna Ravva</a:t>
            </a:r>
          </a:p>
          <a:p>
            <a:endParaRPr lang="en-US" b="1" dirty="0"/>
          </a:p>
        </p:txBody>
      </p:sp>
    </p:spTree>
    <p:extLst>
      <p:ext uri="{BB962C8B-B14F-4D97-AF65-F5344CB8AC3E}">
        <p14:creationId xmlns:p14="http://schemas.microsoft.com/office/powerpoint/2010/main" val="1011508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How traditional process works</a:t>
            </a:r>
            <a:endParaRPr lang="en-US" sz="2000" dirty="0"/>
          </a:p>
        </p:txBody>
      </p:sp>
      <p:sp>
        <p:nvSpPr>
          <p:cNvPr id="2" name="TextBox 1"/>
          <p:cNvSpPr txBox="1"/>
          <p:nvPr/>
        </p:nvSpPr>
        <p:spPr>
          <a:xfrm>
            <a:off x="461035" y="1095469"/>
            <a:ext cx="8023500" cy="2739211"/>
          </a:xfrm>
          <a:prstGeom prst="rect">
            <a:avLst/>
          </a:prstGeom>
          <a:noFill/>
        </p:spPr>
        <p:txBody>
          <a:bodyPr wrap="square" rtlCol="0">
            <a:spAutoFit/>
          </a:bodyPr>
          <a:lstStyle/>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dirty="0" smtClean="0"/>
              <a:t>Large and High Speed Database – Expensive, time consuming in loading the data, non linear in performance as data increases</a:t>
            </a:r>
          </a:p>
          <a:p>
            <a:endParaRPr lang="en-US" dirty="0" smtClean="0"/>
          </a:p>
          <a:p>
            <a:pPr marL="285750" indent="-285750">
              <a:buFont typeface="Arial" panose="020B0604020202020204" pitchFamily="34" charset="0"/>
              <a:buChar char="•"/>
            </a:pPr>
            <a:r>
              <a:rPr lang="en-US" dirty="0"/>
              <a:t>F</a:t>
            </a:r>
            <a:r>
              <a:rPr lang="en-US" dirty="0" smtClean="0"/>
              <a:t>ile processing on High CPU /Memory Servers –  Expensive, not possible to scale for large data due to hard disk speeds etc. Rerun if job fails. </a:t>
            </a:r>
          </a:p>
          <a:p>
            <a:endParaRPr lang="en-US" dirty="0"/>
          </a:p>
          <a:p>
            <a:pPr marL="285750" indent="-285750">
              <a:buFont typeface="Arial" panose="020B0604020202020204" pitchFamily="34" charset="0"/>
              <a:buChar char="•"/>
            </a:pPr>
            <a:r>
              <a:rPr lang="en-US" dirty="0" smtClean="0"/>
              <a:t>In both the cases : Expensive Infrastructure, takes more </a:t>
            </a:r>
            <a:r>
              <a:rPr lang="en-US" dirty="0" smtClean="0"/>
              <a:t>time </a:t>
            </a:r>
            <a:r>
              <a:rPr lang="en-US" dirty="0" smtClean="0"/>
              <a:t>to provide the </a:t>
            </a:r>
            <a:r>
              <a:rPr lang="en-US" dirty="0" smtClean="0"/>
              <a:t>solution.</a:t>
            </a:r>
            <a:endParaRPr lang="en-US" dirty="0" smtClean="0"/>
          </a:p>
          <a:p>
            <a:endParaRPr lang="en-US" sz="1400" dirty="0"/>
          </a:p>
        </p:txBody>
      </p:sp>
    </p:spTree>
    <p:extLst>
      <p:ext uri="{BB962C8B-B14F-4D97-AF65-F5344CB8AC3E}">
        <p14:creationId xmlns:p14="http://schemas.microsoft.com/office/powerpoint/2010/main" val="1909470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Big Data Processing - Hadoop Map Reduce </a:t>
            </a:r>
            <a:endParaRPr lang="en-US" sz="2000" dirty="0"/>
          </a:p>
        </p:txBody>
      </p:sp>
      <p:sp>
        <p:nvSpPr>
          <p:cNvPr id="2" name="TextBox 1"/>
          <p:cNvSpPr txBox="1"/>
          <p:nvPr/>
        </p:nvSpPr>
        <p:spPr>
          <a:xfrm>
            <a:off x="642796" y="1339913"/>
            <a:ext cx="8157172" cy="2400657"/>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rPr>
              <a:t>Split the input </a:t>
            </a:r>
            <a:r>
              <a:rPr lang="en-US" sz="2000" dirty="0" smtClean="0">
                <a:latin typeface="Calibri" panose="020F0502020204030204" pitchFamily="34" charset="0"/>
              </a:rPr>
              <a:t>files </a:t>
            </a:r>
            <a:r>
              <a:rPr lang="en-US" sz="2000" dirty="0">
                <a:latin typeface="Calibri" panose="020F0502020204030204" pitchFamily="34" charset="0"/>
              </a:rPr>
              <a:t>into </a:t>
            </a:r>
            <a:r>
              <a:rPr lang="en-US" sz="2000" dirty="0" smtClean="0">
                <a:latin typeface="Calibri" panose="020F0502020204030204" pitchFamily="34" charset="0"/>
              </a:rPr>
              <a:t>blocks of 64MB or higher  </a:t>
            </a:r>
            <a:r>
              <a:rPr lang="en-US" sz="2000" dirty="0">
                <a:latin typeface="Calibri" panose="020F0502020204030204" pitchFamily="34" charset="0"/>
              </a:rPr>
              <a:t>and distribute to multiple </a:t>
            </a:r>
            <a:r>
              <a:rPr lang="en-US" sz="2000" dirty="0" smtClean="0">
                <a:latin typeface="Calibri" panose="020F0502020204030204" pitchFamily="34" charset="0"/>
              </a:rPr>
              <a:t>commodity computers(nodes) </a:t>
            </a:r>
            <a:r>
              <a:rPr lang="en-US" sz="2000" dirty="0">
                <a:latin typeface="Calibri" panose="020F0502020204030204" pitchFamily="34" charset="0"/>
              </a:rPr>
              <a:t>in the same network(cluster</a:t>
            </a:r>
            <a:r>
              <a:rPr lang="en-US" sz="2000" dirty="0" smtClean="0">
                <a:latin typeface="Calibri" panose="020F0502020204030204" pitchFamily="34" charset="0"/>
              </a:rPr>
              <a:t>).</a:t>
            </a:r>
          </a:p>
          <a:p>
            <a:r>
              <a:rPr lang="en-US" sz="2000" dirty="0" smtClean="0">
                <a:latin typeface="Calibri" panose="020F0502020204030204" pitchFamily="34" charset="0"/>
              </a:rPr>
              <a:t> </a:t>
            </a:r>
          </a:p>
          <a:p>
            <a:pPr marL="285750" indent="-285750">
              <a:buFont typeface="Arial" panose="020B0604020202020204" pitchFamily="34" charset="0"/>
              <a:buChar char="•"/>
            </a:pPr>
            <a:r>
              <a:rPr lang="en-US" sz="2000" dirty="0" smtClean="0">
                <a:latin typeface="Calibri" panose="020F0502020204030204" pitchFamily="34" charset="0"/>
              </a:rPr>
              <a:t>Process blocks by initiating multiple tasks on each node</a:t>
            </a:r>
            <a:r>
              <a:rPr lang="en-US" sz="2000" dirty="0">
                <a:latin typeface="Calibri" panose="020F0502020204030204" pitchFamily="34" charset="0"/>
              </a:rPr>
              <a:t> </a:t>
            </a:r>
            <a:r>
              <a:rPr lang="en-US" sz="2000" dirty="0" smtClean="0">
                <a:latin typeface="Calibri" panose="020F0502020204030204" pitchFamily="34" charset="0"/>
              </a:rPr>
              <a:t> – Data Local </a:t>
            </a:r>
          </a:p>
          <a:p>
            <a:endParaRPr lang="en-US" sz="2000" dirty="0" smtClean="0">
              <a:latin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rPr>
              <a:t>Replicate blocks among multiple nodes for fault tolerance</a:t>
            </a:r>
          </a:p>
          <a:p>
            <a:endParaRPr lang="en-US" sz="1600" dirty="0"/>
          </a:p>
          <a:p>
            <a:endParaRPr lang="en-US" sz="1400" dirty="0"/>
          </a:p>
        </p:txBody>
      </p:sp>
    </p:spTree>
    <p:extLst>
      <p:ext uri="{BB962C8B-B14F-4D97-AF65-F5344CB8AC3E}">
        <p14:creationId xmlns:p14="http://schemas.microsoft.com/office/powerpoint/2010/main" val="1447633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HDFS – Hadoop Distributed File System</a:t>
            </a:r>
            <a:endParaRPr lang="en-US" sz="2000" dirty="0">
              <a:solidFill>
                <a:schemeClr val="tx1">
                  <a:lumMod val="95000"/>
                  <a:lumOff val="5000"/>
                </a:schemeClr>
              </a:solidFill>
            </a:endParaRP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25" y="1584357"/>
            <a:ext cx="7369966" cy="3621386"/>
          </a:xfrm>
          <a:prstGeom prst="rect">
            <a:avLst/>
          </a:prstGeom>
          <a:ln w="22225">
            <a:solidFill>
              <a:schemeClr val="accent1"/>
            </a:solidFill>
          </a:ln>
        </p:spPr>
      </p:pic>
    </p:spTree>
    <p:extLst>
      <p:ext uri="{BB962C8B-B14F-4D97-AF65-F5344CB8AC3E}">
        <p14:creationId xmlns:p14="http://schemas.microsoft.com/office/powerpoint/2010/main" val="42688018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Map reduce </a:t>
            </a:r>
            <a:endParaRPr lang="en-US" sz="2000" dirty="0">
              <a:solidFill>
                <a:schemeClr val="tx1">
                  <a:lumMod val="95000"/>
                  <a:lumOff val="5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61259" y="1426045"/>
            <a:ext cx="7685623" cy="3870231"/>
          </a:xfrm>
          <a:prstGeom prst="rect">
            <a:avLst/>
          </a:prstGeom>
          <a:noFill/>
          <a:ln>
            <a:noFill/>
          </a:ln>
        </p:spPr>
      </p:pic>
    </p:spTree>
    <p:extLst>
      <p:ext uri="{BB962C8B-B14F-4D97-AF65-F5344CB8AC3E}">
        <p14:creationId xmlns:p14="http://schemas.microsoft.com/office/powerpoint/2010/main" val="74449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Streaming</a:t>
            </a:r>
            <a:endParaRPr lang="en-US" sz="2000" dirty="0">
              <a:solidFill>
                <a:schemeClr val="tx1">
                  <a:lumMod val="95000"/>
                  <a:lumOff val="5000"/>
                </a:schemeClr>
              </a:solidFill>
            </a:endParaRPr>
          </a:p>
        </p:txBody>
      </p:sp>
      <p:sp>
        <p:nvSpPr>
          <p:cNvPr id="2" name="TextBox 1"/>
          <p:cNvSpPr txBox="1"/>
          <p:nvPr/>
        </p:nvSpPr>
        <p:spPr>
          <a:xfrm>
            <a:off x="887240" y="1403287"/>
            <a:ext cx="7779106" cy="10156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API for Non Java  - Mainly Python and Ruby</a:t>
            </a:r>
          </a:p>
          <a:p>
            <a:pPr marL="285750" indent="-285750">
              <a:lnSpc>
                <a:spcPct val="150000"/>
              </a:lnSpc>
              <a:buFont typeface="Arial" panose="020B0604020202020204" pitchFamily="34" charset="0"/>
              <a:buChar char="•"/>
            </a:pPr>
            <a:r>
              <a:rPr lang="en-IN" sz="2000" dirty="0" smtClean="0"/>
              <a:t>Unix Standard Input and Output Streams as Interface</a:t>
            </a:r>
            <a:endParaRPr lang="en-IN" sz="2000" dirty="0"/>
          </a:p>
        </p:txBody>
      </p:sp>
    </p:spTree>
    <p:extLst>
      <p:ext uri="{BB962C8B-B14F-4D97-AF65-F5344CB8AC3E}">
        <p14:creationId xmlns:p14="http://schemas.microsoft.com/office/powerpoint/2010/main" val="2703747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Mapper Code</a:t>
            </a:r>
            <a:endParaRPr lang="en-US" sz="2000" dirty="0">
              <a:solidFill>
                <a:schemeClr val="tx1">
                  <a:lumMod val="95000"/>
                  <a:lumOff val="5000"/>
                </a:schemeClr>
              </a:solidFill>
            </a:endParaRPr>
          </a:p>
        </p:txBody>
      </p:sp>
      <p:sp>
        <p:nvSpPr>
          <p:cNvPr id="6" name="Rectangle 5"/>
          <p:cNvSpPr/>
          <p:nvPr/>
        </p:nvSpPr>
        <p:spPr>
          <a:xfrm>
            <a:off x="331606" y="1845197"/>
            <a:ext cx="3303746" cy="1754326"/>
          </a:xfrm>
          <a:prstGeom prst="rect">
            <a:avLst/>
          </a:prstGeom>
          <a:ln w="19050">
            <a:solidFill>
              <a:schemeClr val="accent1"/>
            </a:solidFill>
          </a:ln>
        </p:spPr>
        <p:txBody>
          <a:bodyPr wrap="square">
            <a:spAutoFit/>
          </a:bodyPr>
          <a:lstStyle/>
          <a:p>
            <a:r>
              <a:rPr lang="en-US" sz="1200" dirty="0"/>
              <a:t>de Bayern 1050 12130064</a:t>
            </a:r>
          </a:p>
          <a:p>
            <a:r>
              <a:rPr lang="en-US" sz="1200" dirty="0"/>
              <a:t>en Trap_music 28 3343116</a:t>
            </a:r>
          </a:p>
          <a:p>
            <a:r>
              <a:rPr lang="en-US" sz="1200" dirty="0"/>
              <a:t>en 2015_NHL_Entry_Draft 283 14861605</a:t>
            </a:r>
          </a:p>
          <a:p>
            <a:r>
              <a:rPr lang="en-US" sz="1200" dirty="0"/>
              <a:t>en Woody_Allen 134 12735915</a:t>
            </a:r>
          </a:p>
          <a:p>
            <a:r>
              <a:rPr lang="en-US" sz="1200" dirty="0"/>
              <a:t>en Triple_H  99 10773375</a:t>
            </a:r>
          </a:p>
          <a:p>
            <a:r>
              <a:rPr lang="en-US" sz="1200" dirty="0"/>
              <a:t>en ZIP_code  171 6605535</a:t>
            </a:r>
          </a:p>
          <a:p>
            <a:r>
              <a:rPr lang="en-US" sz="1200" dirty="0">
                <a:solidFill>
                  <a:srgbClr val="FF0000"/>
                </a:solidFill>
              </a:rPr>
              <a:t>en 2015_Pan_American_Games 6601732</a:t>
            </a:r>
          </a:p>
          <a:p>
            <a:r>
              <a:rPr lang="en-US" sz="1200" dirty="0"/>
              <a:t>fr Tique  102 6928559</a:t>
            </a:r>
          </a:p>
          <a:p>
            <a:r>
              <a:rPr lang="en-US" sz="1200" dirty="0"/>
              <a:t>pt Chad_Mendes 218 3644225 </a:t>
            </a:r>
          </a:p>
        </p:txBody>
      </p:sp>
      <p:sp>
        <p:nvSpPr>
          <p:cNvPr id="7" name="Rectangle 6"/>
          <p:cNvSpPr/>
          <p:nvPr/>
        </p:nvSpPr>
        <p:spPr>
          <a:xfrm>
            <a:off x="6036861" y="2260723"/>
            <a:ext cx="2629485" cy="646331"/>
          </a:xfrm>
          <a:prstGeom prst="rect">
            <a:avLst/>
          </a:prstGeom>
          <a:ln w="15875">
            <a:solidFill>
              <a:schemeClr val="accent1"/>
            </a:solidFill>
          </a:ln>
        </p:spPr>
        <p:txBody>
          <a:bodyPr wrap="square">
            <a:spAutoFit/>
          </a:bodyPr>
          <a:lstStyle/>
          <a:p>
            <a:r>
              <a:rPr lang="en-US" sz="1200" dirty="0"/>
              <a:t>2015_NHL_Entry_Draft	</a:t>
            </a:r>
            <a:r>
              <a:rPr lang="en-US" sz="1200" dirty="0" smtClean="0"/>
              <a:t>283</a:t>
            </a:r>
          </a:p>
          <a:p>
            <a:r>
              <a:rPr lang="en-US" sz="1200" dirty="0" smtClean="0"/>
              <a:t>Woody_Allen</a:t>
            </a:r>
            <a:r>
              <a:rPr lang="en-US" sz="1200" dirty="0"/>
              <a:t>	134</a:t>
            </a:r>
          </a:p>
          <a:p>
            <a:r>
              <a:rPr lang="en-US" sz="1200" dirty="0"/>
              <a:t>ZIP_code	171</a:t>
            </a:r>
          </a:p>
        </p:txBody>
      </p:sp>
      <p:sp>
        <p:nvSpPr>
          <p:cNvPr id="8" name="TextBox 7"/>
          <p:cNvSpPr txBox="1"/>
          <p:nvPr/>
        </p:nvSpPr>
        <p:spPr>
          <a:xfrm>
            <a:off x="651209" y="1221863"/>
            <a:ext cx="7672906"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Extract only Page Name and Requests from input file</a:t>
            </a:r>
            <a:endParaRPr lang="en-IN" dirty="0"/>
          </a:p>
        </p:txBody>
      </p:sp>
      <p:sp>
        <p:nvSpPr>
          <p:cNvPr id="5" name="TextBox 4"/>
          <p:cNvSpPr txBox="1"/>
          <p:nvPr/>
        </p:nvSpPr>
        <p:spPr>
          <a:xfrm>
            <a:off x="4409037" y="2399223"/>
            <a:ext cx="1013988" cy="369332"/>
          </a:xfrm>
          <a:prstGeom prst="rect">
            <a:avLst/>
          </a:prstGeom>
          <a:noFill/>
          <a:ln w="15875">
            <a:solidFill>
              <a:schemeClr val="accent1"/>
            </a:solidFill>
          </a:ln>
        </p:spPr>
        <p:txBody>
          <a:bodyPr wrap="square" rtlCol="0">
            <a:spAutoFit/>
          </a:bodyPr>
          <a:lstStyle/>
          <a:p>
            <a:r>
              <a:rPr lang="en-US" dirty="0" smtClean="0"/>
              <a:t>Mapper</a:t>
            </a:r>
            <a:endParaRPr lang="en-US" dirty="0"/>
          </a:p>
        </p:txBody>
      </p:sp>
      <p:cxnSp>
        <p:nvCxnSpPr>
          <p:cNvPr id="10" name="Straight Arrow Connector 9"/>
          <p:cNvCxnSpPr>
            <a:endCxn id="5" idx="1"/>
          </p:cNvCxnSpPr>
          <p:nvPr/>
        </p:nvCxnSpPr>
        <p:spPr>
          <a:xfrm flipV="1">
            <a:off x="3635352" y="2583889"/>
            <a:ext cx="773685" cy="1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7" idx="1"/>
          </p:cNvCxnSpPr>
          <p:nvPr/>
        </p:nvCxnSpPr>
        <p:spPr>
          <a:xfrm>
            <a:off x="5423025" y="2583889"/>
            <a:ext cx="613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a:stretch>
            <a:fillRect/>
          </a:stretch>
        </p:blipFill>
        <p:spPr>
          <a:xfrm>
            <a:off x="4022194" y="3507247"/>
            <a:ext cx="4644152" cy="1979153"/>
          </a:xfrm>
          <a:prstGeom prst="rect">
            <a:avLst/>
          </a:prstGeom>
          <a:ln w="19050">
            <a:solidFill>
              <a:schemeClr val="accent1">
                <a:shade val="95000"/>
                <a:satMod val="105000"/>
              </a:schemeClr>
            </a:solidFill>
          </a:ln>
        </p:spPr>
      </p:pic>
      <p:cxnSp>
        <p:nvCxnSpPr>
          <p:cNvPr id="21" name="Straight Arrow Connector 20"/>
          <p:cNvCxnSpPr/>
          <p:nvPr/>
        </p:nvCxnSpPr>
        <p:spPr>
          <a:xfrm flipV="1">
            <a:off x="5033727" y="2768555"/>
            <a:ext cx="18107" cy="738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54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Shuffle</a:t>
            </a:r>
            <a:endParaRPr lang="en-US" sz="2000" dirty="0">
              <a:solidFill>
                <a:schemeClr val="tx1">
                  <a:lumMod val="95000"/>
                  <a:lumOff val="5000"/>
                </a:schemeClr>
              </a:solidFill>
            </a:endParaRPr>
          </a:p>
        </p:txBody>
      </p:sp>
      <p:sp>
        <p:nvSpPr>
          <p:cNvPr id="6" name="TextBox 5"/>
          <p:cNvSpPr txBox="1"/>
          <p:nvPr/>
        </p:nvSpPr>
        <p:spPr>
          <a:xfrm>
            <a:off x="819244" y="1186004"/>
            <a:ext cx="6160978"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Merge output from mappers and sort by key</a:t>
            </a:r>
            <a:endParaRPr lang="en-IN" dirty="0"/>
          </a:p>
        </p:txBody>
      </p:sp>
      <p:sp>
        <p:nvSpPr>
          <p:cNvPr id="7" name="TextBox 6"/>
          <p:cNvSpPr txBox="1"/>
          <p:nvPr/>
        </p:nvSpPr>
        <p:spPr>
          <a:xfrm>
            <a:off x="461086" y="1765426"/>
            <a:ext cx="1874708" cy="369332"/>
          </a:xfrm>
          <a:prstGeom prst="rect">
            <a:avLst/>
          </a:prstGeom>
          <a:noFill/>
        </p:spPr>
        <p:txBody>
          <a:bodyPr wrap="square" rtlCol="0">
            <a:spAutoFit/>
          </a:bodyPr>
          <a:lstStyle/>
          <a:p>
            <a:r>
              <a:rPr lang="en-IN" dirty="0" smtClean="0"/>
              <a:t>Mappers output </a:t>
            </a:r>
            <a:endParaRPr lang="en-IN" dirty="0"/>
          </a:p>
        </p:txBody>
      </p:sp>
      <p:sp>
        <p:nvSpPr>
          <p:cNvPr id="8" name="TextBox 7"/>
          <p:cNvSpPr txBox="1"/>
          <p:nvPr/>
        </p:nvSpPr>
        <p:spPr>
          <a:xfrm>
            <a:off x="3899733" y="3491331"/>
            <a:ext cx="1468812" cy="369332"/>
          </a:xfrm>
          <a:prstGeom prst="rect">
            <a:avLst/>
          </a:prstGeom>
          <a:noFill/>
          <a:ln w="15875">
            <a:solidFill>
              <a:schemeClr val="accent1"/>
            </a:solidFill>
          </a:ln>
        </p:spPr>
        <p:txBody>
          <a:bodyPr wrap="square" rtlCol="0">
            <a:spAutoFit/>
          </a:bodyPr>
          <a:lstStyle/>
          <a:p>
            <a:pPr algn="ctr"/>
            <a:r>
              <a:rPr lang="en-IN" dirty="0" smtClean="0"/>
              <a:t>Shuffle</a:t>
            </a:r>
            <a:endParaRPr lang="en-IN" dirty="0"/>
          </a:p>
        </p:txBody>
      </p:sp>
      <p:sp>
        <p:nvSpPr>
          <p:cNvPr id="9" name="TextBox 8"/>
          <p:cNvSpPr txBox="1"/>
          <p:nvPr/>
        </p:nvSpPr>
        <p:spPr>
          <a:xfrm>
            <a:off x="6655192" y="1853474"/>
            <a:ext cx="1864119" cy="369332"/>
          </a:xfrm>
          <a:prstGeom prst="rect">
            <a:avLst/>
          </a:prstGeom>
          <a:noFill/>
        </p:spPr>
        <p:txBody>
          <a:bodyPr wrap="square" rtlCol="0">
            <a:spAutoFit/>
          </a:bodyPr>
          <a:lstStyle/>
          <a:p>
            <a:r>
              <a:rPr lang="en-IN" dirty="0" smtClean="0"/>
              <a:t>Reducer Input</a:t>
            </a:r>
            <a:endParaRPr lang="en-IN" dirty="0"/>
          </a:p>
        </p:txBody>
      </p:sp>
      <p:sp>
        <p:nvSpPr>
          <p:cNvPr id="10" name="Rectangle 9"/>
          <p:cNvSpPr/>
          <p:nvPr/>
        </p:nvSpPr>
        <p:spPr>
          <a:xfrm>
            <a:off x="351902" y="2853941"/>
            <a:ext cx="2301947" cy="646331"/>
          </a:xfrm>
          <a:prstGeom prst="rect">
            <a:avLst/>
          </a:prstGeom>
          <a:ln w="15875">
            <a:solidFill>
              <a:schemeClr val="accent1"/>
            </a:solidFill>
          </a:ln>
        </p:spPr>
        <p:txBody>
          <a:bodyPr wrap="square">
            <a:spAutoFit/>
          </a:bodyPr>
          <a:lstStyle/>
          <a:p>
            <a:r>
              <a:rPr lang="en-US" sz="1200" dirty="0"/>
              <a:t>Woody_Allen	</a:t>
            </a:r>
            <a:r>
              <a:rPr lang="en-US" sz="1200" dirty="0" smtClean="0"/>
              <a:t>134</a:t>
            </a:r>
          </a:p>
          <a:p>
            <a:r>
              <a:rPr lang="en-US" sz="1200" dirty="0" smtClean="0"/>
              <a:t>2015_NHL_Entry_Draft</a:t>
            </a:r>
            <a:r>
              <a:rPr lang="en-US" sz="1200" dirty="0"/>
              <a:t>	</a:t>
            </a:r>
            <a:r>
              <a:rPr lang="en-US" sz="1200" dirty="0" smtClean="0"/>
              <a:t>283</a:t>
            </a:r>
          </a:p>
          <a:p>
            <a:r>
              <a:rPr lang="en-US" sz="1200" dirty="0" smtClean="0"/>
              <a:t>ZIP_code</a:t>
            </a:r>
            <a:r>
              <a:rPr lang="en-US" sz="1200" dirty="0"/>
              <a:t>	171</a:t>
            </a:r>
          </a:p>
        </p:txBody>
      </p:sp>
      <p:sp>
        <p:nvSpPr>
          <p:cNvPr id="11" name="Rectangle 10"/>
          <p:cNvSpPr/>
          <p:nvPr/>
        </p:nvSpPr>
        <p:spPr>
          <a:xfrm>
            <a:off x="351902" y="3975062"/>
            <a:ext cx="2301947" cy="646331"/>
          </a:xfrm>
          <a:prstGeom prst="rect">
            <a:avLst/>
          </a:prstGeom>
          <a:ln w="15875">
            <a:solidFill>
              <a:schemeClr val="accent1"/>
            </a:solidFill>
          </a:ln>
        </p:spPr>
        <p:txBody>
          <a:bodyPr wrap="square">
            <a:spAutoFit/>
          </a:bodyPr>
          <a:lstStyle/>
          <a:p>
            <a:r>
              <a:rPr lang="en-US" sz="1200" dirty="0"/>
              <a:t>ZIP_code	</a:t>
            </a:r>
            <a:r>
              <a:rPr lang="en-US" sz="1200" dirty="0" smtClean="0"/>
              <a:t>400</a:t>
            </a:r>
          </a:p>
          <a:p>
            <a:r>
              <a:rPr lang="en-US" sz="1200" dirty="0" smtClean="0"/>
              <a:t>2015_NHL_Entry_Draft</a:t>
            </a:r>
            <a:r>
              <a:rPr lang="en-US" sz="1200" dirty="0"/>
              <a:t>	</a:t>
            </a:r>
            <a:r>
              <a:rPr lang="en-US" sz="1200" dirty="0" smtClean="0"/>
              <a:t>200</a:t>
            </a:r>
          </a:p>
          <a:p>
            <a:r>
              <a:rPr lang="en-US" sz="1200" dirty="0" smtClean="0"/>
              <a:t>Triple_H</a:t>
            </a:r>
            <a:r>
              <a:rPr lang="en-US" sz="1200" dirty="0"/>
              <a:t>	</a:t>
            </a:r>
            <a:r>
              <a:rPr lang="en-US" sz="1200" dirty="0" smtClean="0"/>
              <a:t>300</a:t>
            </a:r>
            <a:endParaRPr lang="en-US" sz="1200" dirty="0"/>
          </a:p>
        </p:txBody>
      </p:sp>
      <p:sp>
        <p:nvSpPr>
          <p:cNvPr id="12" name="Rectangle 11"/>
          <p:cNvSpPr/>
          <p:nvPr/>
        </p:nvSpPr>
        <p:spPr>
          <a:xfrm>
            <a:off x="6500201" y="3087279"/>
            <a:ext cx="2301947" cy="1200329"/>
          </a:xfrm>
          <a:prstGeom prst="rect">
            <a:avLst/>
          </a:prstGeom>
          <a:ln w="15875">
            <a:solidFill>
              <a:schemeClr val="accent1"/>
            </a:solidFill>
          </a:ln>
        </p:spPr>
        <p:txBody>
          <a:bodyPr wrap="square">
            <a:spAutoFit/>
          </a:bodyPr>
          <a:lstStyle/>
          <a:p>
            <a:r>
              <a:rPr lang="en-US" sz="1200" dirty="0"/>
              <a:t>2015_NHL_Entry_Draft	</a:t>
            </a:r>
            <a:r>
              <a:rPr lang="en-US" sz="1200" dirty="0" smtClean="0"/>
              <a:t>200</a:t>
            </a:r>
          </a:p>
          <a:p>
            <a:r>
              <a:rPr lang="en-US" sz="1200" dirty="0"/>
              <a:t>2015_NHL_Entry_Draft	</a:t>
            </a:r>
            <a:r>
              <a:rPr lang="en-US" sz="1200" dirty="0" smtClean="0"/>
              <a:t>283</a:t>
            </a:r>
          </a:p>
          <a:p>
            <a:r>
              <a:rPr lang="en-US" sz="1200" dirty="0"/>
              <a:t>Woody_Allen	134</a:t>
            </a:r>
          </a:p>
          <a:p>
            <a:r>
              <a:rPr lang="en-US" sz="1200" dirty="0" smtClean="0"/>
              <a:t>Triple_H</a:t>
            </a:r>
            <a:r>
              <a:rPr lang="en-US" sz="1200" dirty="0"/>
              <a:t>	</a:t>
            </a:r>
            <a:r>
              <a:rPr lang="en-US" sz="1200" dirty="0" smtClean="0"/>
              <a:t>300</a:t>
            </a:r>
            <a:endParaRPr lang="en-US" sz="1200" dirty="0"/>
          </a:p>
          <a:p>
            <a:r>
              <a:rPr lang="en-US" sz="1200" dirty="0"/>
              <a:t>ZIP_code	</a:t>
            </a:r>
            <a:r>
              <a:rPr lang="en-US" sz="1200" dirty="0" smtClean="0"/>
              <a:t>171</a:t>
            </a:r>
          </a:p>
          <a:p>
            <a:r>
              <a:rPr lang="en-US" sz="1200" dirty="0"/>
              <a:t>ZIP_code	</a:t>
            </a:r>
            <a:r>
              <a:rPr lang="en-US" sz="1200" dirty="0" smtClean="0"/>
              <a:t>400</a:t>
            </a:r>
            <a:endParaRPr lang="en-US" sz="1200" dirty="0"/>
          </a:p>
        </p:txBody>
      </p:sp>
      <p:cxnSp>
        <p:nvCxnSpPr>
          <p:cNvPr id="5" name="Straight Arrow Connector 4"/>
          <p:cNvCxnSpPr/>
          <p:nvPr/>
        </p:nvCxnSpPr>
        <p:spPr>
          <a:xfrm>
            <a:off x="2653849" y="3265895"/>
            <a:ext cx="1245884" cy="42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653849" y="3693079"/>
            <a:ext cx="1245884" cy="699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12" idx="1"/>
          </p:cNvCxnSpPr>
          <p:nvPr/>
        </p:nvCxnSpPr>
        <p:spPr>
          <a:xfrm>
            <a:off x="5368545" y="3675997"/>
            <a:ext cx="1131656" cy="1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526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Reducer</a:t>
            </a:r>
            <a:endParaRPr lang="en-US" sz="2000" dirty="0">
              <a:solidFill>
                <a:schemeClr val="tx1">
                  <a:lumMod val="95000"/>
                  <a:lumOff val="5000"/>
                </a:schemeClr>
              </a:solidFill>
            </a:endParaRPr>
          </a:p>
        </p:txBody>
      </p:sp>
      <p:sp>
        <p:nvSpPr>
          <p:cNvPr id="6" name="TextBox 5"/>
          <p:cNvSpPr txBox="1"/>
          <p:nvPr/>
        </p:nvSpPr>
        <p:spPr>
          <a:xfrm>
            <a:off x="819244" y="1186004"/>
            <a:ext cx="6160978"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Aggregate the total views for each page  </a:t>
            </a:r>
            <a:endParaRPr lang="en-IN" dirty="0"/>
          </a:p>
        </p:txBody>
      </p:sp>
      <p:sp>
        <p:nvSpPr>
          <p:cNvPr id="8" name="TextBox 7"/>
          <p:cNvSpPr txBox="1"/>
          <p:nvPr/>
        </p:nvSpPr>
        <p:spPr>
          <a:xfrm>
            <a:off x="4090784" y="2282395"/>
            <a:ext cx="1052352" cy="369332"/>
          </a:xfrm>
          <a:prstGeom prst="rect">
            <a:avLst/>
          </a:prstGeom>
          <a:noFill/>
          <a:ln w="15875">
            <a:solidFill>
              <a:schemeClr val="accent1">
                <a:shade val="95000"/>
                <a:satMod val="105000"/>
              </a:schemeClr>
            </a:solidFill>
          </a:ln>
        </p:spPr>
        <p:txBody>
          <a:bodyPr wrap="square" rtlCol="0">
            <a:spAutoFit/>
          </a:bodyPr>
          <a:lstStyle/>
          <a:p>
            <a:r>
              <a:rPr lang="en-IN" dirty="0" smtClean="0"/>
              <a:t>Reducer</a:t>
            </a:r>
            <a:endParaRPr lang="en-IN" dirty="0"/>
          </a:p>
        </p:txBody>
      </p:sp>
      <p:sp>
        <p:nvSpPr>
          <p:cNvPr id="13" name="Rectangle 12"/>
          <p:cNvSpPr/>
          <p:nvPr/>
        </p:nvSpPr>
        <p:spPr>
          <a:xfrm>
            <a:off x="552075" y="1913063"/>
            <a:ext cx="2301947" cy="1107996"/>
          </a:xfrm>
          <a:prstGeom prst="rect">
            <a:avLst/>
          </a:prstGeom>
          <a:ln w="15875">
            <a:solidFill>
              <a:schemeClr val="accent1"/>
            </a:solidFill>
          </a:ln>
        </p:spPr>
        <p:txBody>
          <a:bodyPr wrap="square">
            <a:spAutoFit/>
          </a:bodyPr>
          <a:lstStyle/>
          <a:p>
            <a:r>
              <a:rPr lang="en-US" sz="1100" dirty="0"/>
              <a:t>2015_NHL_Entry_Draft	</a:t>
            </a:r>
            <a:r>
              <a:rPr lang="en-US" sz="1100" dirty="0" smtClean="0"/>
              <a:t>200</a:t>
            </a:r>
          </a:p>
          <a:p>
            <a:r>
              <a:rPr lang="en-US" sz="1100" dirty="0"/>
              <a:t>2015_NHL_Entry_Draft	</a:t>
            </a:r>
            <a:r>
              <a:rPr lang="en-US" sz="1100" dirty="0" smtClean="0"/>
              <a:t>283</a:t>
            </a:r>
          </a:p>
          <a:p>
            <a:r>
              <a:rPr lang="en-US" sz="1100" dirty="0"/>
              <a:t>Woody_Allen	134</a:t>
            </a:r>
          </a:p>
          <a:p>
            <a:r>
              <a:rPr lang="en-US" sz="1100" dirty="0" smtClean="0"/>
              <a:t>Triple_H</a:t>
            </a:r>
            <a:r>
              <a:rPr lang="en-US" sz="1100" dirty="0"/>
              <a:t>	</a:t>
            </a:r>
            <a:r>
              <a:rPr lang="en-US" sz="1100" dirty="0" smtClean="0"/>
              <a:t>300</a:t>
            </a:r>
            <a:endParaRPr lang="en-US" sz="1100" dirty="0"/>
          </a:p>
          <a:p>
            <a:r>
              <a:rPr lang="en-US" sz="1100" dirty="0"/>
              <a:t>ZIP_code	</a:t>
            </a:r>
            <a:r>
              <a:rPr lang="en-US" sz="1100" dirty="0" smtClean="0"/>
              <a:t>171</a:t>
            </a:r>
          </a:p>
          <a:p>
            <a:r>
              <a:rPr lang="en-US" sz="1100" dirty="0"/>
              <a:t>ZIP_code	</a:t>
            </a:r>
            <a:r>
              <a:rPr lang="en-US" sz="1100" dirty="0" smtClean="0"/>
              <a:t>400</a:t>
            </a:r>
            <a:endParaRPr lang="en-US" sz="1100" dirty="0"/>
          </a:p>
        </p:txBody>
      </p:sp>
      <p:sp>
        <p:nvSpPr>
          <p:cNvPr id="14" name="Rectangle 13"/>
          <p:cNvSpPr/>
          <p:nvPr/>
        </p:nvSpPr>
        <p:spPr>
          <a:xfrm>
            <a:off x="6245196" y="2082340"/>
            <a:ext cx="2301947" cy="769441"/>
          </a:xfrm>
          <a:prstGeom prst="rect">
            <a:avLst/>
          </a:prstGeom>
          <a:ln w="15875">
            <a:solidFill>
              <a:schemeClr val="accent1"/>
            </a:solidFill>
          </a:ln>
        </p:spPr>
        <p:txBody>
          <a:bodyPr wrap="square">
            <a:spAutoFit/>
          </a:bodyPr>
          <a:lstStyle/>
          <a:p>
            <a:r>
              <a:rPr lang="en-US" sz="1100" dirty="0"/>
              <a:t>2015_NHL_Entry_Draft	</a:t>
            </a:r>
            <a:r>
              <a:rPr lang="en-US" sz="1100" dirty="0" smtClean="0"/>
              <a:t>483</a:t>
            </a:r>
          </a:p>
          <a:p>
            <a:r>
              <a:rPr lang="en-US" sz="1100" dirty="0" smtClean="0"/>
              <a:t>Woody_Allen</a:t>
            </a:r>
            <a:r>
              <a:rPr lang="en-US" sz="1100" dirty="0"/>
              <a:t>	134</a:t>
            </a:r>
          </a:p>
          <a:p>
            <a:r>
              <a:rPr lang="en-US" sz="1100" dirty="0" smtClean="0"/>
              <a:t>Triple_H</a:t>
            </a:r>
            <a:r>
              <a:rPr lang="en-US" sz="1100" dirty="0"/>
              <a:t>	</a:t>
            </a:r>
            <a:r>
              <a:rPr lang="en-US" sz="1100" dirty="0" smtClean="0"/>
              <a:t>300</a:t>
            </a:r>
            <a:endParaRPr lang="en-US" sz="1100" dirty="0"/>
          </a:p>
          <a:p>
            <a:r>
              <a:rPr lang="en-US" sz="1100" dirty="0"/>
              <a:t>ZIP_code	</a:t>
            </a:r>
            <a:r>
              <a:rPr lang="en-US" sz="1100" dirty="0" smtClean="0"/>
              <a:t>571</a:t>
            </a:r>
          </a:p>
        </p:txBody>
      </p:sp>
      <p:cxnSp>
        <p:nvCxnSpPr>
          <p:cNvPr id="5" name="Straight Arrow Connector 4"/>
          <p:cNvCxnSpPr>
            <a:stCxn id="13" idx="3"/>
            <a:endCxn id="8" idx="1"/>
          </p:cNvCxnSpPr>
          <p:nvPr/>
        </p:nvCxnSpPr>
        <p:spPr>
          <a:xfrm>
            <a:off x="2854022" y="2467061"/>
            <a:ext cx="1236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a:endCxn id="14" idx="1"/>
          </p:cNvCxnSpPr>
          <p:nvPr/>
        </p:nvCxnSpPr>
        <p:spPr>
          <a:xfrm>
            <a:off x="5143136" y="2467061"/>
            <a:ext cx="1102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3069125" y="3021059"/>
            <a:ext cx="3567065" cy="2867686"/>
          </a:xfrm>
          <a:prstGeom prst="rect">
            <a:avLst/>
          </a:prstGeom>
          <a:ln w="15875">
            <a:solidFill>
              <a:schemeClr val="accent1">
                <a:shade val="95000"/>
                <a:satMod val="105000"/>
              </a:schemeClr>
            </a:solidFill>
          </a:ln>
        </p:spPr>
      </p:pic>
      <p:cxnSp>
        <p:nvCxnSpPr>
          <p:cNvPr id="17" name="Straight Arrow Connector 16"/>
          <p:cNvCxnSpPr>
            <a:endCxn id="8" idx="2"/>
          </p:cNvCxnSpPr>
          <p:nvPr/>
        </p:nvCxnSpPr>
        <p:spPr>
          <a:xfrm flipV="1">
            <a:off x="4616960" y="2651727"/>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440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Amazon EMR </a:t>
            </a:r>
            <a:endParaRPr lang="en-US" sz="2000" dirty="0">
              <a:solidFill>
                <a:schemeClr val="tx1">
                  <a:lumMod val="95000"/>
                  <a:lumOff val="5000"/>
                </a:schemeClr>
              </a:solidFill>
            </a:endParaRPr>
          </a:p>
        </p:txBody>
      </p:sp>
      <p:sp>
        <p:nvSpPr>
          <p:cNvPr id="2" name="TextBox 1"/>
          <p:cNvSpPr txBox="1"/>
          <p:nvPr/>
        </p:nvSpPr>
        <p:spPr>
          <a:xfrm>
            <a:off x="887240" y="1403287"/>
            <a:ext cx="7779106"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Creates and Configure Hadoop </a:t>
            </a:r>
            <a:r>
              <a:rPr lang="en-IN" sz="2000" dirty="0" smtClean="0"/>
              <a:t>Cluster in Amazon Cloud </a:t>
            </a:r>
            <a:endParaRPr lang="en-IN" sz="2000" dirty="0" smtClean="0"/>
          </a:p>
          <a:p>
            <a:pPr marL="285750" indent="-285750">
              <a:lnSpc>
                <a:spcPct val="150000"/>
              </a:lnSpc>
              <a:buFont typeface="Arial" panose="020B0604020202020204" pitchFamily="34" charset="0"/>
              <a:buChar char="•"/>
            </a:pPr>
            <a:r>
              <a:rPr lang="en-IN" sz="2000" dirty="0" smtClean="0"/>
              <a:t>Abstracts Administration</a:t>
            </a:r>
          </a:p>
          <a:p>
            <a:endParaRPr lang="en-IN" dirty="0"/>
          </a:p>
        </p:txBody>
      </p:sp>
      <p:pic>
        <p:nvPicPr>
          <p:cNvPr id="3" name="Picture 2"/>
          <p:cNvPicPr>
            <a:picLocks noChangeAspect="1"/>
          </p:cNvPicPr>
          <p:nvPr/>
        </p:nvPicPr>
        <p:blipFill>
          <a:blip r:embed="rId3"/>
          <a:stretch>
            <a:fillRect/>
          </a:stretch>
        </p:blipFill>
        <p:spPr>
          <a:xfrm>
            <a:off x="780309" y="2444200"/>
            <a:ext cx="7566811" cy="3209925"/>
          </a:xfrm>
          <a:prstGeom prst="rect">
            <a:avLst/>
          </a:prstGeom>
          <a:ln w="15875">
            <a:solidFill>
              <a:schemeClr val="accent1">
                <a:shade val="95000"/>
                <a:satMod val="105000"/>
              </a:schemeClr>
            </a:solidFill>
          </a:ln>
        </p:spPr>
      </p:pic>
    </p:spTree>
    <p:extLst>
      <p:ext uri="{BB962C8B-B14F-4D97-AF65-F5344CB8AC3E}">
        <p14:creationId xmlns:p14="http://schemas.microsoft.com/office/powerpoint/2010/main" val="4051504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Amazon </a:t>
            </a:r>
            <a:r>
              <a:rPr lang="en-CA" sz="2000" dirty="0" smtClean="0"/>
              <a:t>EMR Contd.. </a:t>
            </a:r>
            <a:endParaRPr lang="en-US" sz="2000" dirty="0">
              <a:solidFill>
                <a:schemeClr val="tx1">
                  <a:lumMod val="95000"/>
                  <a:lumOff val="5000"/>
                </a:schemeClr>
              </a:solidFill>
            </a:endParaRPr>
          </a:p>
        </p:txBody>
      </p:sp>
      <p:pic>
        <p:nvPicPr>
          <p:cNvPr id="7" name="Picture 6"/>
          <p:cNvPicPr>
            <a:picLocks noChangeAspect="1"/>
          </p:cNvPicPr>
          <p:nvPr/>
        </p:nvPicPr>
        <p:blipFill>
          <a:blip r:embed="rId3"/>
          <a:stretch>
            <a:fillRect/>
          </a:stretch>
        </p:blipFill>
        <p:spPr>
          <a:xfrm>
            <a:off x="461085" y="1245511"/>
            <a:ext cx="8288129" cy="4258995"/>
          </a:xfrm>
          <a:prstGeom prst="rect">
            <a:avLst/>
          </a:prstGeom>
          <a:ln w="15875">
            <a:solidFill>
              <a:schemeClr val="accent1">
                <a:shade val="95000"/>
                <a:satMod val="105000"/>
              </a:schemeClr>
            </a:solidFill>
          </a:ln>
        </p:spPr>
      </p:pic>
    </p:spTree>
    <p:extLst>
      <p:ext uri="{BB962C8B-B14F-4D97-AF65-F5344CB8AC3E}">
        <p14:creationId xmlns:p14="http://schemas.microsoft.com/office/powerpoint/2010/main" val="25603465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smtClean="0">
                <a:latin typeface="Calibri" panose="020F0502020204030204" pitchFamily="34" charset="0"/>
              </a:rPr>
              <a:t>Agenda</a:t>
            </a:r>
            <a:endParaRPr lang="en-US" sz="2080" b="0" dirty="0">
              <a:latin typeface="Calibri" panose="020F0502020204030204" pitchFamily="34" charset="0"/>
            </a:endParaRPr>
          </a:p>
        </p:txBody>
      </p:sp>
      <p:sp>
        <p:nvSpPr>
          <p:cNvPr id="3" name="TextBox 2"/>
          <p:cNvSpPr txBox="1"/>
          <p:nvPr/>
        </p:nvSpPr>
        <p:spPr>
          <a:xfrm>
            <a:off x="941561" y="1267485"/>
            <a:ext cx="766136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Calibri" panose="020F0502020204030204" pitchFamily="34" charset="0"/>
              </a:rPr>
              <a:t>Problem Statement </a:t>
            </a:r>
            <a:endParaRPr lang="en-US" sz="2000" dirty="0" smtClean="0">
              <a:latin typeface="Calibri" panose="020F0502020204030204" pitchFamily="34" charset="0"/>
            </a:endParaRP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How </a:t>
            </a:r>
            <a:r>
              <a:rPr lang="en-US" sz="2000" dirty="0" smtClean="0">
                <a:latin typeface="Calibri" panose="020F0502020204030204" pitchFamily="34" charset="0"/>
              </a:rPr>
              <a:t>Traditional Process works</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Hadoop Map Reduce</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Hadoop Streaming </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Mapper and Reducer Python Code</a:t>
            </a:r>
            <a:endParaRPr lang="en-US" sz="2000" dirty="0">
              <a:latin typeface="Calibri" panose="020F0502020204030204" pitchFamily="34" charset="0"/>
            </a:endParaRP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Amazon EMR  - Further Abstraction</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Demo </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Map Reduce Design </a:t>
            </a:r>
            <a:r>
              <a:rPr lang="en-US" sz="2000" dirty="0" smtClean="0">
                <a:latin typeface="Calibri" panose="020F0502020204030204" pitchFamily="34" charset="0"/>
              </a:rPr>
              <a:t>Patterns</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Interesting Insights on Data </a:t>
            </a:r>
            <a:endParaRPr lang="en-US" sz="2000" dirty="0" smtClean="0">
              <a:latin typeface="Calibri" panose="020F0502020204030204" pitchFamily="34" charset="0"/>
            </a:endParaRPr>
          </a:p>
        </p:txBody>
      </p:sp>
    </p:spTree>
    <p:extLst>
      <p:ext uri="{BB962C8B-B14F-4D97-AF65-F5344CB8AC3E}">
        <p14:creationId xmlns:p14="http://schemas.microsoft.com/office/powerpoint/2010/main" val="3805299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Demo</a:t>
            </a:r>
            <a:endParaRPr lang="en-US" sz="2000" dirty="0">
              <a:solidFill>
                <a:schemeClr val="tx1">
                  <a:lumMod val="95000"/>
                  <a:lumOff val="5000"/>
                </a:schemeClr>
              </a:solidFill>
            </a:endParaRPr>
          </a:p>
        </p:txBody>
      </p:sp>
      <p:sp>
        <p:nvSpPr>
          <p:cNvPr id="2" name="TextBox 1"/>
          <p:cNvSpPr txBox="1"/>
          <p:nvPr/>
        </p:nvSpPr>
        <p:spPr>
          <a:xfrm>
            <a:off x="887240" y="1403287"/>
            <a:ext cx="7779106"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Extract Data from Wikipedia</a:t>
            </a:r>
          </a:p>
          <a:p>
            <a:pPr marL="285750" indent="-285750">
              <a:lnSpc>
                <a:spcPct val="150000"/>
              </a:lnSpc>
              <a:buFont typeface="Arial" panose="020B0604020202020204" pitchFamily="34" charset="0"/>
              <a:buChar char="•"/>
            </a:pPr>
            <a:r>
              <a:rPr lang="en-IN" sz="2000" dirty="0" smtClean="0"/>
              <a:t>Create Hadoop Cluster in Amazon EMR</a:t>
            </a:r>
          </a:p>
          <a:p>
            <a:pPr marL="285750" indent="-285750">
              <a:lnSpc>
                <a:spcPct val="150000"/>
              </a:lnSpc>
              <a:buFont typeface="Arial" panose="020B0604020202020204" pitchFamily="34" charset="0"/>
              <a:buChar char="•"/>
            </a:pPr>
            <a:r>
              <a:rPr lang="en-IN" sz="2000" dirty="0" smtClean="0"/>
              <a:t>Execute the Map Reducer Job</a:t>
            </a:r>
            <a:endParaRPr lang="en-IN" sz="2000" dirty="0" smtClean="0"/>
          </a:p>
          <a:p>
            <a:pPr marL="285750" indent="-285750">
              <a:lnSpc>
                <a:spcPct val="150000"/>
              </a:lnSpc>
              <a:buFont typeface="Arial" panose="020B0604020202020204" pitchFamily="34" charset="0"/>
              <a:buChar char="•"/>
            </a:pPr>
            <a:r>
              <a:rPr lang="en-IN" sz="2000" dirty="0" smtClean="0"/>
              <a:t>Job </a:t>
            </a:r>
            <a:r>
              <a:rPr lang="en-IN" sz="2000" dirty="0" smtClean="0"/>
              <a:t>Monitoring </a:t>
            </a:r>
          </a:p>
          <a:p>
            <a:pPr marL="285750" indent="-285750">
              <a:lnSpc>
                <a:spcPct val="150000"/>
              </a:lnSpc>
              <a:buFont typeface="Arial" panose="020B0604020202020204" pitchFamily="34" charset="0"/>
              <a:buChar char="•"/>
            </a:pPr>
            <a:r>
              <a:rPr lang="en-IN" sz="2000" dirty="0" smtClean="0"/>
              <a:t>Output</a:t>
            </a:r>
          </a:p>
          <a:p>
            <a:endParaRPr lang="en-IN" dirty="0"/>
          </a:p>
        </p:txBody>
      </p:sp>
    </p:spTree>
    <p:extLst>
      <p:ext uri="{BB962C8B-B14F-4D97-AF65-F5344CB8AC3E}">
        <p14:creationId xmlns:p14="http://schemas.microsoft.com/office/powerpoint/2010/main" val="4218137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MapReduce Design Patterns</a:t>
            </a:r>
            <a:endParaRPr lang="en-US" sz="2000" dirty="0">
              <a:solidFill>
                <a:schemeClr val="tx1">
                  <a:lumMod val="95000"/>
                  <a:lumOff val="5000"/>
                </a:schemeClr>
              </a:solidFill>
            </a:endParaRPr>
          </a:p>
        </p:txBody>
      </p:sp>
      <p:sp>
        <p:nvSpPr>
          <p:cNvPr id="2" name="TextBox 1"/>
          <p:cNvSpPr txBox="1"/>
          <p:nvPr/>
        </p:nvSpPr>
        <p:spPr>
          <a:xfrm>
            <a:off x="887240" y="1403287"/>
            <a:ext cx="7779106"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Summarization </a:t>
            </a:r>
          </a:p>
          <a:p>
            <a:pPr marL="285750" indent="-285750">
              <a:lnSpc>
                <a:spcPct val="150000"/>
              </a:lnSpc>
              <a:buFont typeface="Arial" panose="020B0604020202020204" pitchFamily="34" charset="0"/>
              <a:buChar char="•"/>
            </a:pPr>
            <a:r>
              <a:rPr lang="en-IN" sz="2000" dirty="0" smtClean="0"/>
              <a:t>Filtering</a:t>
            </a:r>
          </a:p>
          <a:p>
            <a:pPr marL="285750" indent="-285750">
              <a:lnSpc>
                <a:spcPct val="150000"/>
              </a:lnSpc>
              <a:buFont typeface="Arial" panose="020B0604020202020204" pitchFamily="34" charset="0"/>
              <a:buChar char="•"/>
            </a:pPr>
            <a:r>
              <a:rPr lang="en-IN" sz="2000" dirty="0" smtClean="0"/>
              <a:t>Structural Patterns</a:t>
            </a:r>
          </a:p>
          <a:p>
            <a:endParaRPr lang="en-IN" dirty="0"/>
          </a:p>
        </p:txBody>
      </p:sp>
    </p:spTree>
    <p:extLst>
      <p:ext uri="{BB962C8B-B14F-4D97-AF65-F5344CB8AC3E}">
        <p14:creationId xmlns:p14="http://schemas.microsoft.com/office/powerpoint/2010/main" val="3282961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Simpson’s Paradox </a:t>
            </a:r>
            <a:endParaRPr lang="en-US" sz="2000" dirty="0">
              <a:solidFill>
                <a:schemeClr val="tx1">
                  <a:lumMod val="95000"/>
                  <a:lumOff val="5000"/>
                </a:schemeClr>
              </a:solidFill>
            </a:endParaRPr>
          </a:p>
        </p:txBody>
      </p:sp>
      <p:pic>
        <p:nvPicPr>
          <p:cNvPr id="5" name="Picture 4"/>
          <p:cNvPicPr>
            <a:picLocks noChangeAspect="1"/>
          </p:cNvPicPr>
          <p:nvPr/>
        </p:nvPicPr>
        <p:blipFill>
          <a:blip r:embed="rId3"/>
          <a:stretch>
            <a:fillRect/>
          </a:stretch>
        </p:blipFill>
        <p:spPr>
          <a:xfrm>
            <a:off x="1293317" y="2933186"/>
            <a:ext cx="6076203" cy="2788467"/>
          </a:xfrm>
          <a:prstGeom prst="rect">
            <a:avLst/>
          </a:prstGeom>
        </p:spPr>
      </p:pic>
      <p:sp>
        <p:nvSpPr>
          <p:cNvPr id="8" name="Rectangle 7"/>
          <p:cNvSpPr/>
          <p:nvPr/>
        </p:nvSpPr>
        <p:spPr>
          <a:xfrm>
            <a:off x="461085" y="1154445"/>
            <a:ext cx="7886210" cy="707886"/>
          </a:xfrm>
          <a:prstGeom prst="rect">
            <a:avLst/>
          </a:prstGeom>
          <a:ln w="12700">
            <a:solidFill>
              <a:schemeClr val="accent1"/>
            </a:solidFill>
          </a:ln>
        </p:spPr>
        <p:txBody>
          <a:bodyPr wrap="square">
            <a:spAutoFit/>
          </a:bodyPr>
          <a:lstStyle/>
          <a:p>
            <a:r>
              <a:rPr lang="en-IN" sz="2000" dirty="0" smtClean="0">
                <a:latin typeface="Calibri" panose="020F0502020204030204" pitchFamily="34" charset="0"/>
              </a:rPr>
              <a:t>A </a:t>
            </a:r>
            <a:r>
              <a:rPr lang="en-IN" sz="2000" dirty="0">
                <a:latin typeface="Calibri" panose="020F0502020204030204" pitchFamily="34" charset="0"/>
              </a:rPr>
              <a:t>trend that appears in different groups of data disappears or reverses when these groups are </a:t>
            </a:r>
            <a:r>
              <a:rPr lang="en-IN" sz="2000" dirty="0" smtClean="0">
                <a:latin typeface="Calibri" panose="020F0502020204030204" pitchFamily="34" charset="0"/>
              </a:rPr>
              <a:t>combined</a:t>
            </a:r>
            <a:endParaRPr lang="en-IN" sz="2000" dirty="0">
              <a:latin typeface="Calibri" panose="020F0502020204030204" pitchFamily="34" charset="0"/>
            </a:endParaRPr>
          </a:p>
        </p:txBody>
      </p:sp>
      <p:sp>
        <p:nvSpPr>
          <p:cNvPr id="2" name="Rectangle 1"/>
          <p:cNvSpPr/>
          <p:nvPr/>
        </p:nvSpPr>
        <p:spPr>
          <a:xfrm>
            <a:off x="461085" y="2126944"/>
            <a:ext cx="7183924" cy="707886"/>
          </a:xfrm>
          <a:prstGeom prst="rect">
            <a:avLst/>
          </a:prstGeom>
          <a:ln w="12700">
            <a:solidFill>
              <a:schemeClr val="accent1"/>
            </a:solidFill>
          </a:ln>
        </p:spPr>
        <p:txBody>
          <a:bodyPr wrap="square">
            <a:spAutoFit/>
          </a:bodyPr>
          <a:lstStyle/>
          <a:p>
            <a:r>
              <a:rPr lang="en-US" sz="2000" dirty="0">
                <a:latin typeface="Calibri" panose="020F0502020204030204" pitchFamily="34" charset="0"/>
              </a:rPr>
              <a:t>Statistics are like alienists  - they will testify for either side </a:t>
            </a:r>
          </a:p>
          <a:p>
            <a:r>
              <a:rPr lang="en-US" sz="2000" dirty="0">
                <a:latin typeface="Calibri" panose="020F0502020204030204" pitchFamily="34" charset="0"/>
              </a:rPr>
              <a:t>					-- Fiorella La Gaurdia</a:t>
            </a:r>
          </a:p>
        </p:txBody>
      </p:sp>
    </p:spTree>
    <p:extLst>
      <p:ext uri="{BB962C8B-B14F-4D97-AF65-F5344CB8AC3E}">
        <p14:creationId xmlns:p14="http://schemas.microsoft.com/office/powerpoint/2010/main" val="225101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Another </a:t>
            </a:r>
            <a:r>
              <a:rPr lang="en-CA" sz="2000" dirty="0"/>
              <a:t>Amazing </a:t>
            </a:r>
            <a:r>
              <a:rPr lang="en-CA" sz="2000" dirty="0" smtClean="0"/>
              <a:t>Community Driven Big Dataset</a:t>
            </a:r>
            <a:endParaRPr lang="en-US" sz="2000" dirty="0">
              <a:solidFill>
                <a:schemeClr val="tx1">
                  <a:lumMod val="95000"/>
                  <a:lumOff val="5000"/>
                </a:schemeClr>
              </a:solidFill>
            </a:endParaRPr>
          </a:p>
        </p:txBody>
      </p:sp>
      <p:pic>
        <p:nvPicPr>
          <p:cNvPr id="3" name="Picture 2"/>
          <p:cNvPicPr>
            <a:picLocks noChangeAspect="1"/>
          </p:cNvPicPr>
          <p:nvPr/>
        </p:nvPicPr>
        <p:blipFill>
          <a:blip r:embed="rId3"/>
          <a:stretch>
            <a:fillRect/>
          </a:stretch>
        </p:blipFill>
        <p:spPr>
          <a:xfrm>
            <a:off x="393903" y="1334277"/>
            <a:ext cx="8532814" cy="4242658"/>
          </a:xfrm>
          <a:prstGeom prst="rect">
            <a:avLst/>
          </a:prstGeom>
        </p:spPr>
      </p:pic>
    </p:spTree>
    <p:extLst>
      <p:ext uri="{BB962C8B-B14F-4D97-AF65-F5344CB8AC3E}">
        <p14:creationId xmlns:p14="http://schemas.microsoft.com/office/powerpoint/2010/main" val="16345603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Commercial Travel Aggregator</a:t>
            </a:r>
            <a:endParaRPr lang="en-US" sz="2000" dirty="0">
              <a:solidFill>
                <a:schemeClr val="tx1">
                  <a:lumMod val="95000"/>
                  <a:lumOff val="5000"/>
                </a:schemeClr>
              </a:solidFill>
            </a:endParaRPr>
          </a:p>
        </p:txBody>
      </p:sp>
      <p:pic>
        <p:nvPicPr>
          <p:cNvPr id="2" name="Picture 1"/>
          <p:cNvPicPr>
            <a:picLocks noChangeAspect="1"/>
          </p:cNvPicPr>
          <p:nvPr/>
        </p:nvPicPr>
        <p:blipFill>
          <a:blip r:embed="rId3"/>
          <a:stretch>
            <a:fillRect/>
          </a:stretch>
        </p:blipFill>
        <p:spPr>
          <a:xfrm>
            <a:off x="694325" y="2141946"/>
            <a:ext cx="7738780" cy="3217705"/>
          </a:xfrm>
          <a:prstGeom prst="rect">
            <a:avLst/>
          </a:prstGeom>
          <a:ln>
            <a:solidFill>
              <a:schemeClr val="accent1"/>
            </a:solidFill>
          </a:ln>
        </p:spPr>
      </p:pic>
      <p:sp>
        <p:nvSpPr>
          <p:cNvPr id="7" name="TextBox 6"/>
          <p:cNvSpPr txBox="1"/>
          <p:nvPr/>
        </p:nvSpPr>
        <p:spPr>
          <a:xfrm>
            <a:off x="986828" y="1249378"/>
            <a:ext cx="6120142" cy="369332"/>
          </a:xfrm>
          <a:prstGeom prst="rect">
            <a:avLst/>
          </a:prstGeom>
          <a:noFill/>
          <a:ln>
            <a:solidFill>
              <a:schemeClr val="accent1"/>
            </a:solidFill>
          </a:ln>
        </p:spPr>
        <p:txBody>
          <a:bodyPr wrap="square" rtlCol="0">
            <a:spAutoFit/>
          </a:bodyPr>
          <a:lstStyle/>
          <a:p>
            <a:r>
              <a:rPr lang="en-US" dirty="0" smtClean="0"/>
              <a:t>Chennai to Bangalore Via Mumbai with Wait of 18 hours !!</a:t>
            </a:r>
            <a:endParaRPr lang="en-US" dirty="0"/>
          </a:p>
        </p:txBody>
      </p:sp>
    </p:spTree>
    <p:extLst>
      <p:ext uri="{BB962C8B-B14F-4D97-AF65-F5344CB8AC3E}">
        <p14:creationId xmlns:p14="http://schemas.microsoft.com/office/powerpoint/2010/main" val="3695354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Vs Community Website</a:t>
            </a:r>
            <a:endParaRPr lang="en-US" sz="2000" dirty="0">
              <a:solidFill>
                <a:schemeClr val="tx1">
                  <a:lumMod val="95000"/>
                  <a:lumOff val="5000"/>
                </a:schemeClr>
              </a:solidFill>
            </a:endParaRPr>
          </a:p>
        </p:txBody>
      </p:sp>
      <p:pic>
        <p:nvPicPr>
          <p:cNvPr id="3" name="Picture 2"/>
          <p:cNvPicPr>
            <a:picLocks noChangeAspect="1"/>
          </p:cNvPicPr>
          <p:nvPr/>
        </p:nvPicPr>
        <p:blipFill>
          <a:blip r:embed="rId3"/>
          <a:stretch>
            <a:fillRect/>
          </a:stretch>
        </p:blipFill>
        <p:spPr>
          <a:xfrm>
            <a:off x="253497" y="1751705"/>
            <a:ext cx="8799968" cy="4037988"/>
          </a:xfrm>
          <a:prstGeom prst="rect">
            <a:avLst/>
          </a:prstGeom>
          <a:ln>
            <a:solidFill>
              <a:schemeClr val="accent1"/>
            </a:solidFill>
          </a:ln>
        </p:spPr>
      </p:pic>
      <p:sp>
        <p:nvSpPr>
          <p:cNvPr id="7" name="Rounded Rectangle 6"/>
          <p:cNvSpPr/>
          <p:nvPr/>
        </p:nvSpPr>
        <p:spPr>
          <a:xfrm>
            <a:off x="4128380" y="2249787"/>
            <a:ext cx="344032" cy="353990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86828" y="1249378"/>
            <a:ext cx="6120142" cy="369332"/>
          </a:xfrm>
          <a:prstGeom prst="rect">
            <a:avLst/>
          </a:prstGeom>
          <a:noFill/>
          <a:ln>
            <a:solidFill>
              <a:schemeClr val="accent1"/>
            </a:solidFill>
          </a:ln>
        </p:spPr>
        <p:txBody>
          <a:bodyPr wrap="square" rtlCol="0">
            <a:spAutoFit/>
          </a:bodyPr>
          <a:lstStyle/>
          <a:p>
            <a:r>
              <a:rPr lang="en-US" dirty="0" smtClean="0"/>
              <a:t>Maximum Waiting time is 4 hours </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11616377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Tools Used</a:t>
            </a:r>
            <a:endParaRPr lang="en-US" sz="2000" dirty="0">
              <a:solidFill>
                <a:schemeClr val="tx1">
                  <a:lumMod val="95000"/>
                  <a:lumOff val="5000"/>
                </a:schemeClr>
              </a:solidFill>
            </a:endParaRPr>
          </a:p>
        </p:txBody>
      </p:sp>
      <p:sp>
        <p:nvSpPr>
          <p:cNvPr id="2" name="TextBox 1"/>
          <p:cNvSpPr txBox="1"/>
          <p:nvPr/>
        </p:nvSpPr>
        <p:spPr>
          <a:xfrm>
            <a:off x="742384" y="1303699"/>
            <a:ext cx="7496269" cy="433965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Calibri" panose="020F0502020204030204" pitchFamily="34" charset="0"/>
              </a:rPr>
              <a:t>Python</a:t>
            </a:r>
          </a:p>
          <a:p>
            <a:pPr marL="285750" indent="-285750">
              <a:buFont typeface="Arial" panose="020B0604020202020204" pitchFamily="34" charset="0"/>
              <a:buChar char="•"/>
            </a:pPr>
            <a:r>
              <a:rPr lang="en-US" sz="2000" dirty="0" smtClean="0">
                <a:latin typeface="Calibri" panose="020F0502020204030204" pitchFamily="34" charset="0"/>
              </a:rPr>
              <a:t>Ipython </a:t>
            </a:r>
          </a:p>
          <a:p>
            <a:pPr marL="285750" indent="-285750">
              <a:buFont typeface="Arial" panose="020B0604020202020204" pitchFamily="34" charset="0"/>
              <a:buChar char="•"/>
            </a:pPr>
            <a:r>
              <a:rPr lang="en-US" sz="2000" dirty="0" smtClean="0">
                <a:latin typeface="Calibri" panose="020F0502020204030204" pitchFamily="34" charset="0"/>
              </a:rPr>
              <a:t>Amazon AWS</a:t>
            </a:r>
          </a:p>
          <a:p>
            <a:pPr marL="285750" indent="-285750">
              <a:buFont typeface="Arial" panose="020B0604020202020204" pitchFamily="34" charset="0"/>
              <a:buChar char="•"/>
            </a:pPr>
            <a:r>
              <a:rPr lang="en-US" sz="2000" dirty="0" smtClean="0">
                <a:latin typeface="Calibri" panose="020F0502020204030204" pitchFamily="34" charset="0"/>
              </a:rPr>
              <a:t>Shell Programming </a:t>
            </a:r>
          </a:p>
          <a:p>
            <a:pPr marL="285750" indent="-285750">
              <a:buFont typeface="Arial" panose="020B0604020202020204" pitchFamily="34" charset="0"/>
              <a:buChar char="•"/>
            </a:pPr>
            <a:r>
              <a:rPr lang="en-US" sz="2000" dirty="0" smtClean="0">
                <a:latin typeface="Calibri" panose="020F0502020204030204" pitchFamily="34" charset="0"/>
              </a:rPr>
              <a:t>Hadoop Map Reduce </a:t>
            </a:r>
          </a:p>
          <a:p>
            <a:endParaRPr lang="en-US" sz="2000" dirty="0">
              <a:latin typeface="Calibri" panose="020F0502020204030204" pitchFamily="34" charset="0"/>
            </a:endParaRPr>
          </a:p>
          <a:p>
            <a:r>
              <a:rPr lang="en-US" sz="2000" dirty="0" smtClean="0">
                <a:latin typeface="Calibri" panose="020F0502020204030204" pitchFamily="34" charset="0"/>
              </a:rPr>
              <a:t>Detailed Instructions for this exercise available in GitHub :  </a:t>
            </a:r>
          </a:p>
          <a:p>
            <a:pPr marL="285750" indent="-285750">
              <a:buFont typeface="Arial" panose="020B0604020202020204" pitchFamily="34" charset="0"/>
              <a:buChar char="•"/>
            </a:pPr>
            <a:r>
              <a:rPr lang="en-US" sz="2000" dirty="0" smtClean="0">
                <a:latin typeface="Calibri" panose="020F0502020204030204" pitchFamily="34" charset="0"/>
              </a:rPr>
              <a:t>Steps to extract the data from Wikipedia to s3 ( of Amazon AWS) </a:t>
            </a:r>
          </a:p>
          <a:p>
            <a:pPr marL="285750" indent="-285750">
              <a:buFont typeface="Arial" panose="020B0604020202020204" pitchFamily="34" charset="0"/>
              <a:buChar char="•"/>
            </a:pPr>
            <a:r>
              <a:rPr lang="en-US" sz="2000" dirty="0" smtClean="0">
                <a:latin typeface="Calibri" panose="020F0502020204030204" pitchFamily="34" charset="0"/>
              </a:rPr>
              <a:t>Execute the Hadoop Map Reduce Job using Amazon EMR </a:t>
            </a:r>
          </a:p>
          <a:p>
            <a:pPr marL="285750" indent="-285750">
              <a:buFont typeface="Arial" panose="020B0604020202020204" pitchFamily="34" charset="0"/>
              <a:buChar char="•"/>
            </a:pPr>
            <a:r>
              <a:rPr lang="en-US" sz="2000" dirty="0" smtClean="0">
                <a:latin typeface="Calibri" panose="020F0502020204030204" pitchFamily="34" charset="0"/>
              </a:rPr>
              <a:t>Monitoring the jobs and other administrative tasks </a:t>
            </a:r>
          </a:p>
          <a:p>
            <a:endParaRPr lang="en-US" sz="2000" dirty="0" smtClean="0">
              <a:latin typeface="Calibri" panose="020F0502020204030204" pitchFamily="34" charset="0"/>
            </a:endParaRPr>
          </a:p>
          <a:p>
            <a:r>
              <a:rPr lang="en-US" sz="2000" b="1" dirty="0" smtClean="0">
                <a:latin typeface="Calibri" panose="020F0502020204030204" pitchFamily="34" charset="0"/>
              </a:rPr>
              <a:t>GitHub </a:t>
            </a:r>
            <a:r>
              <a:rPr lang="en-US" sz="2000" b="1" dirty="0">
                <a:latin typeface="Calibri" panose="020F0502020204030204" pitchFamily="34" charset="0"/>
              </a:rPr>
              <a:t>Link </a:t>
            </a:r>
            <a:r>
              <a:rPr lang="en-US" sz="2000" dirty="0">
                <a:latin typeface="Calibri" panose="020F0502020204030204" pitchFamily="34" charset="0"/>
              </a:rPr>
              <a:t>: </a:t>
            </a:r>
            <a:r>
              <a:rPr lang="en-US" sz="2000" dirty="0">
                <a:latin typeface="Calibri" panose="020F0502020204030204" pitchFamily="34" charset="0"/>
                <a:hlinkClick r:id="rId3"/>
              </a:rPr>
              <a:t>https://</a:t>
            </a:r>
            <a:r>
              <a:rPr lang="en-US" sz="2000" dirty="0" smtClean="0">
                <a:latin typeface="Calibri" panose="020F0502020204030204" pitchFamily="34" charset="0"/>
                <a:hlinkClick r:id="rId3"/>
              </a:rPr>
              <a:t>github.com/ravvas/Pycon2015</a:t>
            </a:r>
            <a:endParaRPr lang="en-US" sz="2000" dirty="0" smtClean="0">
              <a:latin typeface="Calibri" panose="020F0502020204030204" pitchFamily="34" charset="0"/>
            </a:endParaRPr>
          </a:p>
          <a:p>
            <a:endParaRPr lang="en-US" dirty="0" smtClean="0"/>
          </a:p>
          <a:p>
            <a:r>
              <a:rPr lang="en-US" dirty="0" smtClean="0">
                <a:sym typeface="Wingdings" panose="05000000000000000000" pitchFamily="2" charset="2"/>
              </a:rPr>
              <a:t> </a:t>
            </a:r>
            <a:endParaRPr lang="en-US" dirty="0" smtClean="0"/>
          </a:p>
        </p:txBody>
      </p:sp>
    </p:spTree>
    <p:extLst>
      <p:ext uri="{BB962C8B-B14F-4D97-AF65-F5344CB8AC3E}">
        <p14:creationId xmlns:p14="http://schemas.microsoft.com/office/powerpoint/2010/main" val="330672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US" sz="2000" dirty="0" smtClean="0">
                <a:solidFill>
                  <a:schemeClr val="tx1">
                    <a:lumMod val="95000"/>
                    <a:lumOff val="5000"/>
                  </a:schemeClr>
                </a:solidFill>
              </a:rPr>
              <a:t>Questions?</a:t>
            </a:r>
            <a:endParaRPr lang="en-US" sz="2000" dirty="0">
              <a:solidFill>
                <a:schemeClr val="tx1">
                  <a:lumMod val="95000"/>
                  <a:lumOff val="5000"/>
                </a:schemeClr>
              </a:solidFill>
            </a:endParaRPr>
          </a:p>
        </p:txBody>
      </p:sp>
      <p:sp>
        <p:nvSpPr>
          <p:cNvPr id="3" name="TextBox 2"/>
          <p:cNvSpPr txBox="1"/>
          <p:nvPr/>
        </p:nvSpPr>
        <p:spPr>
          <a:xfrm>
            <a:off x="733331" y="1321806"/>
            <a:ext cx="803042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 Fair while downloading data from public sources like Wikipedia </a:t>
            </a:r>
          </a:p>
          <a:p>
            <a:endParaRPr lang="en-US" dirty="0"/>
          </a:p>
          <a:p>
            <a:endParaRPr lang="en-US" dirty="0" smtClean="0"/>
          </a:p>
        </p:txBody>
      </p:sp>
    </p:spTree>
    <p:extLst>
      <p:ext uri="{BB962C8B-B14F-4D97-AF65-F5344CB8AC3E}">
        <p14:creationId xmlns:p14="http://schemas.microsoft.com/office/powerpoint/2010/main" val="203312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US" sz="2000" dirty="0" smtClean="0">
                <a:solidFill>
                  <a:schemeClr val="tx1">
                    <a:lumMod val="95000"/>
                    <a:lumOff val="5000"/>
                  </a:schemeClr>
                </a:solidFill>
              </a:rPr>
              <a:t>Reference/credits</a:t>
            </a:r>
            <a:endParaRPr lang="en-US" sz="2000" dirty="0">
              <a:solidFill>
                <a:schemeClr val="tx1">
                  <a:lumMod val="95000"/>
                  <a:lumOff val="5000"/>
                </a:schemeClr>
              </a:solidFill>
            </a:endParaRPr>
          </a:p>
        </p:txBody>
      </p:sp>
      <p:sp>
        <p:nvSpPr>
          <p:cNvPr id="3" name="TextBox 2"/>
          <p:cNvSpPr txBox="1"/>
          <p:nvPr/>
        </p:nvSpPr>
        <p:spPr>
          <a:xfrm>
            <a:off x="733331" y="1321806"/>
            <a:ext cx="8030423"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smtClean="0">
                <a:latin typeface="Calibri" panose="020F0502020204030204" pitchFamily="34" charset="0"/>
              </a:rPr>
              <a:t>Udacity.com – online education portal mainly focused on </a:t>
            </a:r>
            <a:r>
              <a:rPr lang="en-US" sz="2000" dirty="0" smtClean="0">
                <a:latin typeface="Calibri" panose="020F0502020204030204" pitchFamily="34" charset="0"/>
              </a:rPr>
              <a:t>Python</a:t>
            </a:r>
            <a:r>
              <a:rPr lang="en-US" sz="2000" dirty="0" smtClean="0">
                <a:latin typeface="Calibri" panose="020F0502020204030204" pitchFamily="34" charset="0"/>
              </a:rPr>
              <a:t>.</a:t>
            </a:r>
          </a:p>
          <a:p>
            <a:pPr marL="285750" indent="-285750">
              <a:lnSpc>
                <a:spcPct val="200000"/>
              </a:lnSpc>
              <a:buFont typeface="Arial" panose="020B0604020202020204" pitchFamily="34" charset="0"/>
              <a:buChar char="•"/>
            </a:pPr>
            <a:r>
              <a:rPr lang="en-US" sz="2000" dirty="0" smtClean="0">
                <a:latin typeface="Calibri" panose="020F0502020204030204" pitchFamily="34" charset="0"/>
              </a:rPr>
              <a:t>Bangpypers </a:t>
            </a:r>
            <a:r>
              <a:rPr lang="en-US" sz="2000" dirty="0" smtClean="0">
                <a:latin typeface="Calibri" panose="020F0502020204030204" pitchFamily="34" charset="0"/>
              </a:rPr>
              <a:t>– Python </a:t>
            </a:r>
            <a:r>
              <a:rPr lang="en-US" sz="2000" dirty="0" smtClean="0">
                <a:latin typeface="Calibri" panose="020F0502020204030204" pitchFamily="34" charset="0"/>
              </a:rPr>
              <a:t>Meetup </a:t>
            </a:r>
            <a:r>
              <a:rPr lang="en-US" sz="2000" dirty="0" smtClean="0">
                <a:latin typeface="Calibri" panose="020F0502020204030204" pitchFamily="34" charset="0"/>
              </a:rPr>
              <a:t>in </a:t>
            </a:r>
            <a:r>
              <a:rPr lang="en-US" sz="2000" dirty="0" smtClean="0">
                <a:latin typeface="Calibri" panose="020F0502020204030204" pitchFamily="34" charset="0"/>
              </a:rPr>
              <a:t>Bangalore</a:t>
            </a:r>
          </a:p>
          <a:p>
            <a:pPr marL="285750" indent="-285750">
              <a:lnSpc>
                <a:spcPct val="200000"/>
              </a:lnSpc>
              <a:buFont typeface="Arial" panose="020B0604020202020204" pitchFamily="34" charset="0"/>
              <a:buChar char="•"/>
            </a:pPr>
            <a:r>
              <a:rPr lang="en-US" sz="2000" dirty="0">
                <a:latin typeface="Calibri" panose="020F0502020204030204" pitchFamily="34" charset="0"/>
              </a:rPr>
              <a:t>Amazon AWS documentation </a:t>
            </a:r>
            <a:endParaRPr lang="en-US" sz="2000" dirty="0" smtClean="0">
              <a:latin typeface="Calibri" panose="020F0502020204030204" pitchFamily="34" charset="0"/>
            </a:endParaRPr>
          </a:p>
        </p:txBody>
      </p:sp>
    </p:spTree>
    <p:extLst>
      <p:ext uri="{BB962C8B-B14F-4D97-AF65-F5344CB8AC3E}">
        <p14:creationId xmlns:p14="http://schemas.microsoft.com/office/powerpoint/2010/main" val="300749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998811" y="3199164"/>
            <a:ext cx="2365776" cy="418700"/>
          </a:xfrm>
          <a:prstGeom prst="rect">
            <a:avLst/>
          </a:prstGeom>
        </p:spPr>
        <p:txBody>
          <a:bodyPr vert="horz" lIns="0" tIns="0" rIns="0" bIns="0" rtlCol="0" anchor="b" anchorCtr="0">
            <a:normAutofit/>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r>
              <a:rPr lang="en-US" sz="2000" dirty="0" smtClean="0">
                <a:solidFill>
                  <a:schemeClr val="tx1">
                    <a:lumMod val="95000"/>
                    <a:lumOff val="5000"/>
                  </a:schemeClr>
                </a:solidFill>
              </a:rPr>
              <a:t>Appendix</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12859030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a:t>
            </a:r>
            <a:r>
              <a:rPr lang="en-CA" sz="2080" b="0" dirty="0" smtClean="0"/>
              <a:t>10 </a:t>
            </a:r>
            <a:r>
              <a:rPr lang="en-CA" sz="2080" b="0" dirty="0"/>
              <a:t>web pages viewed in Wikipedia English During </a:t>
            </a:r>
            <a:r>
              <a:rPr lang="en-CA" sz="2080" b="0" dirty="0" smtClean="0"/>
              <a:t>June</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1532436451"/>
              </p:ext>
            </p:extLst>
          </p:nvPr>
        </p:nvGraphicFramePr>
        <p:xfrm>
          <a:off x="764720" y="1423096"/>
          <a:ext cx="7111226" cy="3552297"/>
        </p:xfrm>
        <a:graphic>
          <a:graphicData uri="http://schemas.openxmlformats.org/drawingml/2006/table">
            <a:tbl>
              <a:tblPr firstRow="1" bandRow="1">
                <a:tableStyleId>{5C22544A-7EE6-4342-B048-85BDC9FD1C3A}</a:tableStyleId>
              </a:tblPr>
              <a:tblGrid>
                <a:gridCol w="901523"/>
                <a:gridCol w="4001226"/>
                <a:gridCol w="2208477"/>
              </a:tblGrid>
              <a:tr h="409047">
                <a:tc>
                  <a:txBody>
                    <a:bodyPr/>
                    <a:lstStyle/>
                    <a:p>
                      <a:pPr algn="ctr" fontAlgn="b"/>
                      <a:r>
                        <a:rPr lang="en-US" sz="2000" b="1" i="0" u="none" strike="noStrike" dirty="0">
                          <a:solidFill>
                            <a:schemeClr val="bg1"/>
                          </a:solidFill>
                          <a:effectLst/>
                          <a:latin typeface="Calibri" panose="020F0502020204030204" pitchFamily="34" charset="0"/>
                        </a:rPr>
                        <a:t>Rank</a:t>
                      </a: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Page</a:t>
                      </a:r>
                      <a:endParaRPr lang="en-US" sz="20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Requests</a:t>
                      </a:r>
                      <a:endParaRPr lang="en-US" sz="2000" b="1" i="0" u="none" strike="noStrike" dirty="0">
                        <a:solidFill>
                          <a:schemeClr val="bg1"/>
                        </a:solidFill>
                        <a:effectLst/>
                        <a:latin typeface="Calibri" panose="020F0502020204030204" pitchFamily="34" charset="0"/>
                      </a:endParaRPr>
                    </a:p>
                  </a:txBody>
                  <a:tcPr marL="9525" marR="9525" marT="9525" marB="0" anchor="ct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Malware</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4,301,802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Directoire_style</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3,392,602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Jurassic_World</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2,794,012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4</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Flag_of_Arizona</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2,400,969</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5</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kern="1200" dirty="0">
                          <a:solidFill>
                            <a:srgbClr val="000000"/>
                          </a:solidFill>
                          <a:effectLst/>
                          <a:latin typeface="Calibri" panose="020F0502020204030204" pitchFamily="34" charset="0"/>
                          <a:ea typeface="+mn-ea"/>
                          <a:cs typeface="+mn-cs"/>
                        </a:rPr>
                        <a:t>Deaths_in_2015</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1,755,530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6</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smtClean="0">
                          <a:solidFill>
                            <a:srgbClr val="000000"/>
                          </a:solidFill>
                          <a:effectLst/>
                          <a:latin typeface="Calibri" panose="020F0502020204030204" pitchFamily="34" charset="0"/>
                        </a:rPr>
                        <a:t>2015_Copa_America</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ctr" fontAlgn="b"/>
                      <a:r>
                        <a:rPr lang="en-US" sz="2000" b="0" i="0" u="none" strike="noStrike">
                          <a:solidFill>
                            <a:srgbClr val="000000"/>
                          </a:solidFill>
                          <a:effectLst/>
                          <a:latin typeface="Calibri" panose="020F0502020204030204" pitchFamily="34" charset="0"/>
                        </a:rPr>
                        <a:t>1,676,423</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7</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Game_of_Thrones</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1,665,987</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8</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List_of_Game_of_Thrones_episodes</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1,467,040</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9</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Game_of_Thrones_(season_5)</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1,423,251</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10</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Christopher_Lee</a:t>
                      </a:r>
                    </a:p>
                  </a:txBody>
                  <a:tcPr marL="9525" marR="9525" marT="9525" marB="0" anchor="b">
                    <a:solidFill>
                      <a:schemeClr val="bg1">
                        <a:lumMod val="95000"/>
                      </a:schemeClr>
                    </a:solidFill>
                  </a:tcPr>
                </a:tc>
                <a:tc>
                  <a:txBody>
                    <a:bodyPr/>
                    <a:lstStyle/>
                    <a:p>
                      <a:pPr algn="ctr" fontAlgn="b"/>
                      <a:r>
                        <a:rPr lang="en-US" sz="2000" b="0" i="0" u="none" strike="noStrike" kern="1200" dirty="0">
                          <a:solidFill>
                            <a:srgbClr val="000000"/>
                          </a:solidFill>
                          <a:effectLst/>
                          <a:latin typeface="Calibri" panose="020F0502020204030204" pitchFamily="34" charset="0"/>
                          <a:ea typeface="+mn-ea"/>
                          <a:cs typeface="Arial" panose="020B0604020202020204" pitchFamily="34" charset="0"/>
                        </a:rPr>
                        <a:t>1,352,617</a:t>
                      </a:r>
                    </a:p>
                  </a:txBody>
                  <a:tcPr marL="9525" marR="9525" marT="9525" marB="0" anchor="b">
                    <a:solidFill>
                      <a:schemeClr val="bg1">
                        <a:lumMod val="95000"/>
                      </a:schemeClr>
                    </a:solidFill>
                  </a:tcPr>
                </a:tc>
              </a:tr>
            </a:tbl>
          </a:graphicData>
        </a:graphic>
      </p:graphicFrame>
    </p:spTree>
    <p:extLst>
      <p:ext uri="{BB962C8B-B14F-4D97-AF65-F5344CB8AC3E}">
        <p14:creationId xmlns:p14="http://schemas.microsoft.com/office/powerpoint/2010/main" val="1963239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S3 Folder Structure</a:t>
            </a:r>
            <a:endParaRPr lang="en-US" sz="2000" dirty="0">
              <a:solidFill>
                <a:schemeClr val="tx1">
                  <a:lumMod val="95000"/>
                  <a:lumOff val="5000"/>
                </a:schemeClr>
              </a:solidFill>
            </a:endParaRPr>
          </a:p>
        </p:txBody>
      </p:sp>
      <p:pic>
        <p:nvPicPr>
          <p:cNvPr id="2" name="Picture 1"/>
          <p:cNvPicPr>
            <a:picLocks noChangeAspect="1"/>
          </p:cNvPicPr>
          <p:nvPr/>
        </p:nvPicPr>
        <p:blipFill>
          <a:blip r:embed="rId3"/>
          <a:stretch>
            <a:fillRect/>
          </a:stretch>
        </p:blipFill>
        <p:spPr>
          <a:xfrm>
            <a:off x="1451053" y="1857987"/>
            <a:ext cx="4105275" cy="2752725"/>
          </a:xfrm>
          <a:prstGeom prst="rect">
            <a:avLst/>
          </a:prstGeom>
        </p:spPr>
      </p:pic>
    </p:spTree>
    <p:extLst>
      <p:ext uri="{BB962C8B-B14F-4D97-AF65-F5344CB8AC3E}">
        <p14:creationId xmlns:p14="http://schemas.microsoft.com/office/powerpoint/2010/main" val="26654321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EMR Pricing</a:t>
            </a:r>
            <a:endParaRPr lang="en-US" sz="2000" dirty="0">
              <a:solidFill>
                <a:schemeClr val="tx1">
                  <a:lumMod val="95000"/>
                  <a:lumOff val="5000"/>
                </a:schemeClr>
              </a:solidFill>
            </a:endParaRPr>
          </a:p>
        </p:txBody>
      </p:sp>
      <p:pic>
        <p:nvPicPr>
          <p:cNvPr id="3" name="Picture 2"/>
          <p:cNvPicPr>
            <a:picLocks noChangeAspect="1"/>
          </p:cNvPicPr>
          <p:nvPr/>
        </p:nvPicPr>
        <p:blipFill>
          <a:blip r:embed="rId3"/>
          <a:stretch>
            <a:fillRect/>
          </a:stretch>
        </p:blipFill>
        <p:spPr>
          <a:xfrm>
            <a:off x="348903" y="1072720"/>
            <a:ext cx="8052714" cy="4685284"/>
          </a:xfrm>
          <a:prstGeom prst="rect">
            <a:avLst/>
          </a:prstGeom>
          <a:ln w="15875">
            <a:solidFill>
              <a:schemeClr val="accent1">
                <a:shade val="95000"/>
                <a:satMod val="105000"/>
              </a:schemeClr>
            </a:solidFill>
          </a:ln>
        </p:spPr>
      </p:pic>
    </p:spTree>
    <p:extLst>
      <p:ext uri="{BB962C8B-B14F-4D97-AF65-F5344CB8AC3E}">
        <p14:creationId xmlns:p14="http://schemas.microsoft.com/office/powerpoint/2010/main" val="962224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Map reduce </a:t>
            </a:r>
            <a:endParaRPr lang="en-US" sz="2000" dirty="0">
              <a:solidFill>
                <a:schemeClr val="tx1">
                  <a:lumMod val="95000"/>
                  <a:lumOff val="5000"/>
                </a:schemeClr>
              </a:solidFill>
            </a:endParaRPr>
          </a:p>
        </p:txBody>
      </p:sp>
      <p:sp>
        <p:nvSpPr>
          <p:cNvPr id="3" name="Rectangle 2"/>
          <p:cNvSpPr/>
          <p:nvPr/>
        </p:nvSpPr>
        <p:spPr>
          <a:xfrm>
            <a:off x="533512" y="1603238"/>
            <a:ext cx="7877157" cy="3293209"/>
          </a:xfrm>
          <a:prstGeom prst="rect">
            <a:avLst/>
          </a:prstGeom>
          <a:ln w="15875">
            <a:solidFill>
              <a:schemeClr val="accent1"/>
            </a:solidFill>
          </a:ln>
        </p:spPr>
        <p:txBody>
          <a:bodyPr wrap="square">
            <a:spAutoFit/>
          </a:bodyPr>
          <a:lstStyle/>
          <a:p>
            <a:r>
              <a:rPr lang="en-US" sz="1600" dirty="0"/>
              <a:t>MapReduce jobs consists </a:t>
            </a:r>
            <a:r>
              <a:rPr lang="en-US" sz="1600" dirty="0" smtClean="0"/>
              <a:t>of</a:t>
            </a:r>
          </a:p>
          <a:p>
            <a:endParaRPr lang="en-US" sz="1600" dirty="0"/>
          </a:p>
          <a:p>
            <a:pPr marL="282575" indent="-282575">
              <a:buFont typeface="Arial" panose="020B0604020202020204" pitchFamily="34" charset="0"/>
              <a:buChar char="•"/>
            </a:pPr>
            <a:r>
              <a:rPr lang="en-US" sz="1600" b="1" dirty="0"/>
              <a:t>Map phase </a:t>
            </a:r>
            <a:r>
              <a:rPr lang="en-US" sz="1600" dirty="0"/>
              <a:t>- reads the local file data block(s); extracts the fields of interest and assigns an aggregating key; and releases the extract records to the shuffle </a:t>
            </a:r>
            <a:r>
              <a:rPr lang="en-US" sz="1600" dirty="0" smtClean="0"/>
              <a:t>phase</a:t>
            </a:r>
          </a:p>
          <a:p>
            <a:endParaRPr lang="en-US" sz="1600" dirty="0"/>
          </a:p>
          <a:p>
            <a:pPr marL="282575" indent="-282575">
              <a:buFont typeface="Arial" panose="020B0604020202020204" pitchFamily="34" charset="0"/>
              <a:buChar char="•"/>
            </a:pPr>
            <a:r>
              <a:rPr lang="en-US" sz="1600" b="1" dirty="0"/>
              <a:t>Shuffle phase </a:t>
            </a:r>
            <a:r>
              <a:rPr lang="en-US" sz="1600" dirty="0"/>
              <a:t>- sorts the extract records by key; ships records of each group of keys to Datanodes where the Reduce phase takes place</a:t>
            </a:r>
            <a:r>
              <a:rPr lang="en-US" sz="1600" dirty="0" smtClean="0"/>
              <a:t>.</a:t>
            </a:r>
          </a:p>
          <a:p>
            <a:endParaRPr lang="en-US" sz="1600" dirty="0"/>
          </a:p>
          <a:p>
            <a:pPr marL="282575" indent="-282575">
              <a:buFont typeface="Arial" panose="020B0604020202020204" pitchFamily="34" charset="0"/>
              <a:buChar char="•"/>
            </a:pPr>
            <a:r>
              <a:rPr lang="en-US" sz="1600" b="1" dirty="0"/>
              <a:t>Reduce phase </a:t>
            </a:r>
            <a:r>
              <a:rPr lang="en-US" sz="1600" dirty="0"/>
              <a:t>- reads the records received from the shuffle phase; performs whatever aggregation is required ; writes its block to HDFS.  </a:t>
            </a:r>
            <a:endParaRPr lang="en-US" sz="1600" dirty="0" smtClean="0"/>
          </a:p>
          <a:p>
            <a:endParaRPr lang="en-US" sz="1600" dirty="0"/>
          </a:p>
          <a:p>
            <a:r>
              <a:rPr lang="en-US" sz="1600" dirty="0"/>
              <a:t>The blocks are named using a sequence number, so that the individual reduction file blocks can be reassembled in proper order. </a:t>
            </a:r>
          </a:p>
        </p:txBody>
      </p:sp>
    </p:spTree>
    <p:extLst>
      <p:ext uri="{BB962C8B-B14F-4D97-AF65-F5344CB8AC3E}">
        <p14:creationId xmlns:p14="http://schemas.microsoft.com/office/powerpoint/2010/main" val="11824206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a:t>
            </a:r>
            <a:r>
              <a:rPr lang="en-CA" sz="2080" b="0" dirty="0" smtClean="0"/>
              <a:t>10 </a:t>
            </a:r>
            <a:r>
              <a:rPr lang="en-CA" sz="2080" b="0" dirty="0"/>
              <a:t>web pages viewed in Wikipedia English During </a:t>
            </a:r>
            <a:r>
              <a:rPr lang="en-CA" sz="2080" b="0" dirty="0" smtClean="0"/>
              <a:t>May</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4124743211"/>
              </p:ext>
            </p:extLst>
          </p:nvPr>
        </p:nvGraphicFramePr>
        <p:xfrm>
          <a:off x="764720" y="1423096"/>
          <a:ext cx="7111226" cy="3552297"/>
        </p:xfrm>
        <a:graphic>
          <a:graphicData uri="http://schemas.openxmlformats.org/drawingml/2006/table">
            <a:tbl>
              <a:tblPr firstRow="1" bandRow="1">
                <a:tableStyleId>{5C22544A-7EE6-4342-B048-85BDC9FD1C3A}</a:tableStyleId>
              </a:tblPr>
              <a:tblGrid>
                <a:gridCol w="901523"/>
                <a:gridCol w="3839294"/>
                <a:gridCol w="2370409"/>
              </a:tblGrid>
              <a:tr h="409047">
                <a:tc>
                  <a:txBody>
                    <a:bodyPr/>
                    <a:lstStyle/>
                    <a:p>
                      <a:pPr algn="ctr" fontAlgn="b"/>
                      <a:r>
                        <a:rPr lang="en-US" sz="2000" b="1" i="0" u="none" strike="noStrike" dirty="0">
                          <a:solidFill>
                            <a:schemeClr val="bg1"/>
                          </a:solidFill>
                          <a:effectLst/>
                          <a:latin typeface="Calibri" panose="020F0502020204030204" pitchFamily="34" charset="0"/>
                        </a:rPr>
                        <a:t>Rank</a:t>
                      </a: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Page</a:t>
                      </a:r>
                      <a:endParaRPr lang="en-US" sz="20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Requests</a:t>
                      </a:r>
                      <a:endParaRPr lang="en-US" sz="2000" b="1" i="0" u="none" strike="noStrike" dirty="0">
                        <a:solidFill>
                          <a:schemeClr val="bg1"/>
                        </a:solidFill>
                        <a:effectLst/>
                        <a:latin typeface="Calibri" panose="020F0502020204030204" pitchFamily="34" charset="0"/>
                      </a:endParaRPr>
                    </a:p>
                  </a:txBody>
                  <a:tcPr marL="9525" marR="9525" marT="9525" marB="0" anchor="ct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Malware</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7,885,529</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1">
                        <a:lumMod val="95000"/>
                      </a:schemeClr>
                    </a:solidFill>
                  </a:tcPr>
                </a:tc>
                <a:tc>
                  <a:txBody>
                    <a:bodyPr/>
                    <a:lstStyle/>
                    <a:p>
                      <a:pPr lvl="0" algn="l" fontAlgn="b"/>
                      <a:r>
                        <a:rPr lang="en-US" sz="2000" b="0" i="0" u="none" strike="noStrike">
                          <a:solidFill>
                            <a:srgbClr val="000000"/>
                          </a:solidFill>
                          <a:effectLst/>
                          <a:latin typeface="Calibri" panose="020F0502020204030204" pitchFamily="34" charset="0"/>
                          <a:cs typeface="Arial" panose="020B0604020202020204" pitchFamily="34" charset="0"/>
                        </a:rPr>
                        <a:t>Falcon_9_v1.1</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4,601,897</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Academy_Awards</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4,353,390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4</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Avengers:_Age_of_Ultron</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2,164,117</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5</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2015_in_spaceflight</a:t>
                      </a:r>
                    </a:p>
                  </a:txBody>
                  <a:tcPr marL="9525" marR="9525" marT="9525" marB="0" anchor="b">
                    <a:solidFill>
                      <a:schemeClr val="bg1">
                        <a:lumMod val="95000"/>
                      </a:schemeClr>
                    </a:solidFill>
                  </a:tcPr>
                </a:tc>
                <a:tc>
                  <a:txBody>
                    <a:bodyPr/>
                    <a:lstStyle/>
                    <a:p>
                      <a:pPr algn="ctr" rtl="0" fontAlgn="b"/>
                      <a:r>
                        <a:rPr lang="en-US" sz="2000" b="0" i="0" u="none" strike="noStrike" dirty="0">
                          <a:solidFill>
                            <a:srgbClr val="000000"/>
                          </a:solidFill>
                          <a:effectLst/>
                          <a:latin typeface="Calibri" panose="020F0502020204030204" pitchFamily="34" charset="0"/>
                        </a:rPr>
                        <a:t>2,128,490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6</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Mad_Max:_Fury_Road</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1,769,086</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7</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Nellie_Bly</a:t>
                      </a:r>
                    </a:p>
                  </a:txBody>
                  <a:tcPr marL="9525" marR="9525" marT="9525" marB="0" anchor="b">
                    <a:solidFill>
                      <a:schemeClr val="bg1">
                        <a:lumMod val="95000"/>
                      </a:schemeClr>
                    </a:solidFill>
                  </a:tcPr>
                </a:tc>
                <a:tc>
                  <a:txBody>
                    <a:bodyPr/>
                    <a:lstStyle/>
                    <a:p>
                      <a:pPr algn="ctr" rtl="0" fontAlgn="b"/>
                      <a:r>
                        <a:rPr lang="en-US" sz="2000" b="0" i="0" u="none" strike="noStrike" dirty="0">
                          <a:solidFill>
                            <a:srgbClr val="000000"/>
                          </a:solidFill>
                          <a:effectLst/>
                          <a:latin typeface="Calibri" panose="020F0502020204030204" pitchFamily="34" charset="0"/>
                        </a:rPr>
                        <a:t>1,732,868</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8</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Floyd_Mayweather</a:t>
                      </a:r>
                    </a:p>
                  </a:txBody>
                  <a:tcPr marL="9525" marR="9525" marT="9525" marB="0" anchor="b">
                    <a:solidFill>
                      <a:schemeClr val="bg1">
                        <a:lumMod val="95000"/>
                      </a:schemeClr>
                    </a:solidFill>
                  </a:tcPr>
                </a:tc>
                <a:tc>
                  <a:txBody>
                    <a:bodyPr/>
                    <a:lstStyle/>
                    <a:p>
                      <a:pPr algn="ctr" rtl="0" fontAlgn="b"/>
                      <a:r>
                        <a:rPr lang="en-US" sz="2000" b="0" i="0" u="none" strike="noStrike" dirty="0">
                          <a:solidFill>
                            <a:srgbClr val="000000"/>
                          </a:solidFill>
                          <a:effectLst/>
                          <a:latin typeface="Calibri" panose="020F0502020204030204" pitchFamily="34" charset="0"/>
                        </a:rPr>
                        <a:t>1,716,975</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9</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Plantronics_Headset</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1,660,100</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10</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Sally_Ride</a:t>
                      </a:r>
                    </a:p>
                  </a:txBody>
                  <a:tcPr marL="9525" marR="9525" marT="9525" marB="0" anchor="b">
                    <a:solidFill>
                      <a:schemeClr val="bg1">
                        <a:lumMod val="95000"/>
                      </a:schemeClr>
                    </a:solidFill>
                  </a:tcPr>
                </a:tc>
                <a:tc>
                  <a:txBody>
                    <a:bodyPr/>
                    <a:lstStyle/>
                    <a:p>
                      <a:pPr algn="ctr" rtl="0" fontAlgn="b"/>
                      <a:r>
                        <a:rPr lang="en-US" sz="2000" b="0" i="0" u="none" strike="noStrike" dirty="0">
                          <a:solidFill>
                            <a:srgbClr val="000000"/>
                          </a:solidFill>
                          <a:effectLst/>
                          <a:latin typeface="Calibri" panose="020F0502020204030204" pitchFamily="34" charset="0"/>
                        </a:rPr>
                        <a:t>1,620,413</a:t>
                      </a:r>
                    </a:p>
                  </a:txBody>
                  <a:tcPr marL="9525" marR="9525" marT="9525" marB="0" anchor="b">
                    <a:solidFill>
                      <a:schemeClr val="bg1">
                        <a:lumMod val="95000"/>
                      </a:schemeClr>
                    </a:solidFill>
                  </a:tcPr>
                </a:tc>
              </a:tr>
            </a:tbl>
          </a:graphicData>
        </a:graphic>
      </p:graphicFrame>
    </p:spTree>
    <p:extLst>
      <p:ext uri="{BB962C8B-B14F-4D97-AF65-F5344CB8AC3E}">
        <p14:creationId xmlns:p14="http://schemas.microsoft.com/office/powerpoint/2010/main" val="1172192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a:t>
            </a:r>
            <a:r>
              <a:rPr lang="en-CA" sz="2080" b="0" dirty="0" smtClean="0"/>
              <a:t>10 </a:t>
            </a:r>
            <a:r>
              <a:rPr lang="en-CA" sz="2080" b="0" dirty="0"/>
              <a:t>web pages viewed in Wikipedia English </a:t>
            </a:r>
            <a:r>
              <a:rPr lang="en-CA" sz="2080" b="0" dirty="0" smtClean="0"/>
              <a:t>On </a:t>
            </a:r>
            <a:r>
              <a:rPr lang="en-CA" sz="2080" b="0" dirty="0"/>
              <a:t>June 6</a:t>
            </a:r>
            <a:r>
              <a:rPr lang="en-CA" sz="2080" b="0" baseline="30000" dirty="0"/>
              <a:t>th</a:t>
            </a:r>
            <a:r>
              <a:rPr lang="en-CA" sz="2080" b="0" dirty="0"/>
              <a:t> (Sat)</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826914117"/>
              </p:ext>
            </p:extLst>
          </p:nvPr>
        </p:nvGraphicFramePr>
        <p:xfrm>
          <a:off x="764720" y="1423096"/>
          <a:ext cx="7111226" cy="3552297"/>
        </p:xfrm>
        <a:graphic>
          <a:graphicData uri="http://schemas.openxmlformats.org/drawingml/2006/table">
            <a:tbl>
              <a:tblPr firstRow="1" bandRow="1">
                <a:tableStyleId>{5C22544A-7EE6-4342-B048-85BDC9FD1C3A}</a:tableStyleId>
              </a:tblPr>
              <a:tblGrid>
                <a:gridCol w="901523"/>
                <a:gridCol w="3839294"/>
                <a:gridCol w="2370409"/>
              </a:tblGrid>
              <a:tr h="409047">
                <a:tc>
                  <a:txBody>
                    <a:bodyPr/>
                    <a:lstStyle/>
                    <a:p>
                      <a:pPr algn="ctr" fontAlgn="b"/>
                      <a:r>
                        <a:rPr lang="en-US" sz="2000" b="1" i="0" u="none" strike="noStrike" dirty="0">
                          <a:solidFill>
                            <a:schemeClr val="bg1"/>
                          </a:solidFill>
                          <a:effectLst/>
                          <a:latin typeface="Calibri" panose="020F0502020204030204" pitchFamily="34" charset="0"/>
                        </a:rPr>
                        <a:t>Rank</a:t>
                      </a: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Page</a:t>
                      </a:r>
                      <a:endParaRPr lang="en-US" sz="20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Requests</a:t>
                      </a:r>
                      <a:endParaRPr lang="en-US" sz="2000" b="1" i="0" u="none" strike="noStrike" dirty="0">
                        <a:solidFill>
                          <a:schemeClr val="bg1"/>
                        </a:solidFill>
                        <a:effectLst/>
                        <a:latin typeface="Calibri" panose="020F0502020204030204" pitchFamily="34" charset="0"/>
                      </a:endParaRPr>
                    </a:p>
                  </a:txBody>
                  <a:tcPr marL="9525" marR="9525" marT="9525" marB="0" anchor="ct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1">
                        <a:lumMod val="95000"/>
                      </a:schemeClr>
                    </a:solidFill>
                  </a:tcPr>
                </a:tc>
                <a:tc>
                  <a:txBody>
                    <a:bodyPr/>
                    <a:lstStyle/>
                    <a:p>
                      <a:pPr algn="l" fontAlgn="b"/>
                      <a:r>
                        <a:rPr lang="en-US" sz="2000" b="0" i="0" u="none" strike="noStrike">
                          <a:solidFill>
                            <a:srgbClr val="000000"/>
                          </a:solidFill>
                          <a:effectLst/>
                          <a:latin typeface="Calibri" panose="020F0502020204030204" pitchFamily="34" charset="0"/>
                        </a:rPr>
                        <a:t>Malware</a:t>
                      </a:r>
                    </a:p>
                  </a:txBody>
                  <a:tcPr marL="9525" marR="9525" marT="9525" marB="0" anchor="b">
                    <a:solidFill>
                      <a:schemeClr val="bg1">
                        <a:lumMod val="95000"/>
                      </a:schemeClr>
                    </a:solidFill>
                  </a:tcPr>
                </a:tc>
                <a:tc>
                  <a:txBody>
                    <a:bodyPr/>
                    <a:lstStyle/>
                    <a:p>
                      <a:pPr algn="ctr" fontAlgn="b"/>
                      <a:r>
                        <a:rPr lang="en-US" sz="2000" b="0" i="0" u="none" strike="noStrike">
                          <a:solidFill>
                            <a:srgbClr val="000000"/>
                          </a:solidFill>
                          <a:effectLst/>
                          <a:latin typeface="Calibri" panose="020F0502020204030204" pitchFamily="34" charset="0"/>
                        </a:rPr>
                        <a:t>416,576</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Ashoka</a:t>
                      </a:r>
                    </a:p>
                  </a:txBody>
                  <a:tcPr marL="9525" marR="9525" marT="9525" marB="0" anchor="b">
                    <a:solidFill>
                      <a:schemeClr val="bg1">
                        <a:lumMod val="95000"/>
                      </a:schemeClr>
                    </a:solidFill>
                  </a:tcPr>
                </a:tc>
                <a:tc>
                  <a:txBody>
                    <a:bodyPr/>
                    <a:lstStyle/>
                    <a:p>
                      <a:pPr algn="ctr" fontAlgn="b"/>
                      <a:r>
                        <a:rPr lang="en-US" sz="2000" b="0" i="0" u="none" strike="noStrike">
                          <a:solidFill>
                            <a:srgbClr val="000000"/>
                          </a:solidFill>
                          <a:effectLst/>
                          <a:latin typeface="Calibri" panose="020F0502020204030204" pitchFamily="34" charset="0"/>
                        </a:rPr>
                        <a:t>193,104</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Vitaly_Kaloyev</a:t>
                      </a:r>
                    </a:p>
                  </a:txBody>
                  <a:tcPr marL="9525" marR="9525" marT="9525" marB="0" anchor="b">
                    <a:solidFill>
                      <a:schemeClr val="bg1">
                        <a:lumMod val="95000"/>
                      </a:schemeClr>
                    </a:solidFill>
                  </a:tcPr>
                </a:tc>
                <a:tc>
                  <a:txBody>
                    <a:bodyPr/>
                    <a:lstStyle/>
                    <a:p>
                      <a:pPr algn="ctr" fontAlgn="b"/>
                      <a:r>
                        <a:rPr lang="en-US" sz="2000" b="0" i="0" u="none" strike="noStrike">
                          <a:solidFill>
                            <a:srgbClr val="000000"/>
                          </a:solidFill>
                          <a:effectLst/>
                          <a:latin typeface="Calibri" panose="020F0502020204030204" pitchFamily="34" charset="0"/>
                        </a:rPr>
                        <a:t>182,388</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4</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Special:HideBanners</a:t>
                      </a:r>
                    </a:p>
                  </a:txBody>
                  <a:tcPr marL="9525" marR="9525" marT="9525" marB="0" anchor="b">
                    <a:solidFill>
                      <a:schemeClr val="bg1">
                        <a:lumMod val="95000"/>
                      </a:schemeClr>
                    </a:solidFill>
                  </a:tcPr>
                </a:tc>
                <a:tc>
                  <a:txBody>
                    <a:bodyPr/>
                    <a:lstStyle/>
                    <a:p>
                      <a:pPr algn="ctr" fontAlgn="b"/>
                      <a:r>
                        <a:rPr lang="en-US" sz="2000" b="0" i="0" u="none" strike="noStrike">
                          <a:solidFill>
                            <a:srgbClr val="000000"/>
                          </a:solidFill>
                          <a:effectLst/>
                          <a:latin typeface="Calibri" panose="020F0502020204030204" pitchFamily="34" charset="0"/>
                        </a:rPr>
                        <a:t>161,612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5</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Plantronics_Headset</a:t>
                      </a:r>
                    </a:p>
                  </a:txBody>
                  <a:tcPr marL="9525" marR="9525" marT="9525" marB="0" anchor="b">
                    <a:solidFill>
                      <a:schemeClr val="bg1">
                        <a:lumMod val="95000"/>
                      </a:schemeClr>
                    </a:solidFill>
                  </a:tcPr>
                </a:tc>
                <a:tc>
                  <a:txBody>
                    <a:bodyPr/>
                    <a:lstStyle/>
                    <a:p>
                      <a:pPr algn="ctr" fontAlgn="b"/>
                      <a:r>
                        <a:rPr lang="en-US" sz="2000" b="0" i="0" u="none" strike="noStrike">
                          <a:solidFill>
                            <a:srgbClr val="000000"/>
                          </a:solidFill>
                          <a:effectLst/>
                          <a:latin typeface="Calibri" panose="020F0502020204030204" pitchFamily="34" charset="0"/>
                        </a:rPr>
                        <a:t>132,244</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6</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American_Ninja_Warrior</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118,910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7</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Basketball</a:t>
                      </a:r>
                    </a:p>
                  </a:txBody>
                  <a:tcPr marL="9525" marR="9525" marT="9525" marB="0" anchor="b">
                    <a:solidFill>
                      <a:schemeClr val="bg1">
                        <a:lumMod val="95000"/>
                      </a:schemeClr>
                    </a:solidFill>
                  </a:tcPr>
                </a:tc>
                <a:tc>
                  <a:txBody>
                    <a:bodyPr/>
                    <a:lstStyle/>
                    <a:p>
                      <a:pPr algn="ctr" fontAlgn="b"/>
                      <a:r>
                        <a:rPr lang="en-US" sz="2000" b="0" i="0" u="none" strike="noStrike">
                          <a:solidFill>
                            <a:srgbClr val="000000"/>
                          </a:solidFill>
                          <a:effectLst/>
                          <a:latin typeface="Calibri" panose="020F0502020204030204" pitchFamily="34" charset="0"/>
                        </a:rPr>
                        <a:t>117,635</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8</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Psoralen</a:t>
                      </a:r>
                    </a:p>
                  </a:txBody>
                  <a:tcPr marL="9525" marR="9525" marT="9525" marB="0" anchor="b">
                    <a:solidFill>
                      <a:schemeClr val="bg1">
                        <a:lumMod val="95000"/>
                      </a:schemeClr>
                    </a:solidFill>
                  </a:tcPr>
                </a:tc>
                <a:tc>
                  <a:txBody>
                    <a:bodyPr/>
                    <a:lstStyle/>
                    <a:p>
                      <a:pPr algn="ctr" fontAlgn="b"/>
                      <a:r>
                        <a:rPr lang="en-US" sz="2000" b="0" i="0" u="none" strike="noStrike">
                          <a:solidFill>
                            <a:srgbClr val="000000"/>
                          </a:solidFill>
                          <a:effectLst/>
                          <a:latin typeface="Calibri" panose="020F0502020204030204" pitchFamily="34" charset="0"/>
                        </a:rPr>
                        <a:t>114,629</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9</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Caitlyn_Jenner</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71,624</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10</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Bruce_Jenner</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63,364</a:t>
                      </a:r>
                    </a:p>
                  </a:txBody>
                  <a:tcPr marL="9525" marR="9525" marT="9525" marB="0" anchor="b">
                    <a:solidFill>
                      <a:schemeClr val="bg1">
                        <a:lumMod val="95000"/>
                      </a:schemeClr>
                    </a:solidFill>
                  </a:tcPr>
                </a:tc>
              </a:tr>
            </a:tbl>
          </a:graphicData>
        </a:graphic>
      </p:graphicFrame>
    </p:spTree>
    <p:extLst>
      <p:ext uri="{BB962C8B-B14F-4D97-AF65-F5344CB8AC3E}">
        <p14:creationId xmlns:p14="http://schemas.microsoft.com/office/powerpoint/2010/main" val="2488680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a:t>
            </a:r>
            <a:r>
              <a:rPr lang="en-CA" sz="2080" b="0" dirty="0" smtClean="0"/>
              <a:t>10 </a:t>
            </a:r>
            <a:r>
              <a:rPr lang="en-CA" sz="2080" b="0" dirty="0"/>
              <a:t>web pages viewed in Wikipedia English May </a:t>
            </a:r>
            <a:r>
              <a:rPr lang="en-CA" sz="2080" b="0" dirty="0" smtClean="0"/>
              <a:t>1(Long </a:t>
            </a:r>
            <a:r>
              <a:rPr lang="en-CA" sz="2080" b="0" dirty="0"/>
              <a:t>weekend)</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2568027984"/>
              </p:ext>
            </p:extLst>
          </p:nvPr>
        </p:nvGraphicFramePr>
        <p:xfrm>
          <a:off x="461035" y="1423096"/>
          <a:ext cx="7994902" cy="3552297"/>
        </p:xfrm>
        <a:graphic>
          <a:graphicData uri="http://schemas.openxmlformats.org/drawingml/2006/table">
            <a:tbl>
              <a:tblPr firstRow="1" bandRow="1">
                <a:tableStyleId>{5C22544A-7EE6-4342-B048-85BDC9FD1C3A}</a:tableStyleId>
              </a:tblPr>
              <a:tblGrid>
                <a:gridCol w="762152"/>
                <a:gridCol w="5349629"/>
                <a:gridCol w="1883121"/>
              </a:tblGrid>
              <a:tr h="409047">
                <a:tc>
                  <a:txBody>
                    <a:bodyPr/>
                    <a:lstStyle/>
                    <a:p>
                      <a:pPr algn="ctr" fontAlgn="b"/>
                      <a:r>
                        <a:rPr lang="en-US" sz="2000" b="1" i="0" u="none" strike="noStrike" dirty="0">
                          <a:solidFill>
                            <a:schemeClr val="bg1"/>
                          </a:solidFill>
                          <a:effectLst/>
                          <a:latin typeface="Calibri" panose="020F0502020204030204" pitchFamily="34" charset="0"/>
                        </a:rPr>
                        <a:t>Rank</a:t>
                      </a: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Page</a:t>
                      </a:r>
                      <a:endParaRPr lang="en-US" sz="20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Requests</a:t>
                      </a:r>
                      <a:endParaRPr lang="en-US" sz="2000" b="1" i="0" u="none" strike="noStrike" dirty="0">
                        <a:solidFill>
                          <a:schemeClr val="bg1"/>
                        </a:solidFill>
                        <a:effectLst/>
                        <a:latin typeface="Calibri" panose="020F0502020204030204" pitchFamily="34" charset="0"/>
                      </a:endParaRPr>
                    </a:p>
                  </a:txBody>
                  <a:tcPr marL="9525" marR="9525" marT="9525" marB="0" anchor="ct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1">
                        <a:lumMod val="95000"/>
                      </a:schemeClr>
                    </a:solidFill>
                  </a:tcPr>
                </a:tc>
                <a:tc>
                  <a:txBody>
                    <a:bodyPr/>
                    <a:lstStyle/>
                    <a:p>
                      <a:pPr algn="l" fontAlgn="b"/>
                      <a:r>
                        <a:rPr lang="en-US" sz="2000" b="0" i="0" u="none" strike="noStrike">
                          <a:solidFill>
                            <a:srgbClr val="000000"/>
                          </a:solidFill>
                          <a:effectLst/>
                          <a:latin typeface="Calibri" panose="020F0502020204030204" pitchFamily="34" charset="0"/>
                        </a:rPr>
                        <a:t>Malware</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812,927</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Academy_Awards</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597,934</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1">
                        <a:lumMod val="95000"/>
                      </a:schemeClr>
                    </a:solidFill>
                  </a:tcPr>
                </a:tc>
                <a:tc>
                  <a:txBody>
                    <a:bodyPr/>
                    <a:lstStyle/>
                    <a:p>
                      <a:pPr algn="l" fontAlgn="b"/>
                      <a:r>
                        <a:rPr lang="en-US" sz="2000" b="0" i="0" u="none" strike="noStrike" dirty="0" smtClean="0">
                          <a:solidFill>
                            <a:srgbClr val="000000"/>
                          </a:solidFill>
                          <a:effectLst/>
                          <a:latin typeface="Calibri" panose="020F0502020204030204" pitchFamily="34" charset="0"/>
                        </a:rPr>
                        <a:t>Nuclear_magnetic_resonance_spectroscopy</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313,729</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4</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Avengers_(comics)</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247,555</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5</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Floyd_Mayweather,_Jr._vs._Manny_Pacquiao</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235,536</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6</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Manny_Pacquiao</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209,696</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7</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Flash_Boys</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200,547</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8</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Floyd_Mayweather,_Jr.</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197,249</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9</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Avengers:_Age_of_Ultron</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183,147</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10</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May_Day</a:t>
                      </a:r>
                    </a:p>
                  </a:txBody>
                  <a:tcPr marL="9525" marR="9525" marT="9525" marB="0" anchor="b">
                    <a:solidFill>
                      <a:schemeClr val="bg1">
                        <a:lumMod val="95000"/>
                      </a:schemeClr>
                    </a:solidFill>
                  </a:tcPr>
                </a:tc>
                <a:tc>
                  <a:txBody>
                    <a:bodyPr/>
                    <a:lstStyle/>
                    <a:p>
                      <a:pPr algn="ctr" rtl="0" fontAlgn="b"/>
                      <a:r>
                        <a:rPr lang="en-US" sz="2000" b="0" i="0" u="none" strike="noStrike" dirty="0">
                          <a:solidFill>
                            <a:srgbClr val="000000"/>
                          </a:solidFill>
                          <a:effectLst/>
                          <a:latin typeface="Calibri" panose="020F0502020204030204" pitchFamily="34" charset="0"/>
                        </a:rPr>
                        <a:t>166,512</a:t>
                      </a:r>
                    </a:p>
                  </a:txBody>
                  <a:tcPr marL="9525" marR="9525" marT="9525" marB="0" anchor="b">
                    <a:solidFill>
                      <a:schemeClr val="bg1">
                        <a:lumMod val="95000"/>
                      </a:schemeClr>
                    </a:solidFill>
                  </a:tcPr>
                </a:tc>
              </a:tr>
            </a:tbl>
          </a:graphicData>
        </a:graphic>
      </p:graphicFrame>
    </p:spTree>
    <p:extLst>
      <p:ext uri="{BB962C8B-B14F-4D97-AF65-F5344CB8AC3E}">
        <p14:creationId xmlns:p14="http://schemas.microsoft.com/office/powerpoint/2010/main" val="3705719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a:t>
            </a:r>
            <a:r>
              <a:rPr lang="en-CA" sz="2080" b="0" dirty="0" smtClean="0"/>
              <a:t>10 </a:t>
            </a:r>
            <a:r>
              <a:rPr lang="en-CA" sz="2080" b="0" dirty="0"/>
              <a:t>web pages viewed in Wikipedia English on May 5</a:t>
            </a:r>
            <a:r>
              <a:rPr lang="en-CA" sz="2080" b="0" baseline="30000" dirty="0"/>
              <a:t>th</a:t>
            </a:r>
            <a:r>
              <a:rPr lang="en-CA" sz="2080" b="0" dirty="0"/>
              <a:t> </a:t>
            </a:r>
            <a:r>
              <a:rPr lang="en-CA" sz="2080" b="0" dirty="0" smtClean="0"/>
              <a:t>(Wed)</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3779922752"/>
              </p:ext>
            </p:extLst>
          </p:nvPr>
        </p:nvGraphicFramePr>
        <p:xfrm>
          <a:off x="764720" y="1423096"/>
          <a:ext cx="7111226" cy="3552297"/>
        </p:xfrm>
        <a:graphic>
          <a:graphicData uri="http://schemas.openxmlformats.org/drawingml/2006/table">
            <a:tbl>
              <a:tblPr firstRow="1" bandRow="1">
                <a:tableStyleId>{5C22544A-7EE6-4342-B048-85BDC9FD1C3A}</a:tableStyleId>
              </a:tblPr>
              <a:tblGrid>
                <a:gridCol w="901523"/>
                <a:gridCol w="3839294"/>
                <a:gridCol w="2370409"/>
              </a:tblGrid>
              <a:tr h="409047">
                <a:tc>
                  <a:txBody>
                    <a:bodyPr/>
                    <a:lstStyle/>
                    <a:p>
                      <a:pPr algn="ctr" fontAlgn="b"/>
                      <a:r>
                        <a:rPr lang="en-US" sz="2000" b="1" i="0" u="none" strike="noStrike" dirty="0">
                          <a:solidFill>
                            <a:schemeClr val="bg1"/>
                          </a:solidFill>
                          <a:effectLst/>
                          <a:latin typeface="Calibri" panose="020F0502020204030204" pitchFamily="34" charset="0"/>
                        </a:rPr>
                        <a:t>Rank</a:t>
                      </a: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Page</a:t>
                      </a:r>
                      <a:endParaRPr lang="en-US" sz="20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Requests</a:t>
                      </a:r>
                      <a:endParaRPr lang="en-US" sz="2000" b="1" i="0" u="none" strike="noStrike" dirty="0">
                        <a:solidFill>
                          <a:schemeClr val="bg1"/>
                        </a:solidFill>
                        <a:effectLst/>
                        <a:latin typeface="Calibri" panose="020F0502020204030204" pitchFamily="34" charset="0"/>
                      </a:endParaRPr>
                    </a:p>
                  </a:txBody>
                  <a:tcPr marL="9525" marR="9525" marT="9525" marB="0" anchor="ct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Nellie_Bly</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Arial" panose="020B0604020202020204" pitchFamily="34" charset="0"/>
                        </a:rPr>
                        <a:t>1,534,510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1">
                        <a:lumMod val="95000"/>
                      </a:schemeClr>
                    </a:solidFill>
                  </a:tcPr>
                </a:tc>
                <a:tc>
                  <a:txBody>
                    <a:bodyPr/>
                    <a:lstStyle/>
                    <a:p>
                      <a:pPr algn="l" fontAlgn="b"/>
                      <a:r>
                        <a:rPr lang="en-US" sz="2000" b="0" i="0" u="none" strike="noStrike">
                          <a:solidFill>
                            <a:srgbClr val="000000"/>
                          </a:solidFill>
                          <a:effectLst/>
                          <a:latin typeface="Calibri" panose="020F0502020204030204" pitchFamily="34" charset="0"/>
                        </a:rPr>
                        <a:t>Malware</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Arial" panose="020B0604020202020204" pitchFamily="34" charset="0"/>
                        </a:rPr>
                        <a:t>936,866</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Cinco_de_Mayo</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Arial" panose="020B0604020202020204" pitchFamily="34" charset="0"/>
                        </a:rPr>
                        <a:t>532,897</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4</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Academy_Awards</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Arial" panose="020B0604020202020204" pitchFamily="34" charset="0"/>
                        </a:rPr>
                        <a:t>496,921</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5</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a:solidFill>
                            <a:srgbClr val="000000"/>
                          </a:solidFill>
                          <a:effectLst/>
                          <a:latin typeface="Calibri" panose="020F0502020204030204" pitchFamily="34" charset="0"/>
                        </a:rPr>
                        <a:t>Bay_of_Bengal</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Arial" panose="020B0604020202020204" pitchFamily="34" charset="0"/>
                        </a:rPr>
                        <a:t>243,790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6</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Recycling</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Arial" panose="020B0604020202020204" pitchFamily="34" charset="0"/>
                        </a:rPr>
                        <a:t>177,379</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7</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Irukandji_jellyfish</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Arial" panose="020B0604020202020204" pitchFamily="34" charset="0"/>
                        </a:rPr>
                        <a:t>156,370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8</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Avengers:_Age_of_Ultron</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Arial" panose="020B0604020202020204" pitchFamily="34" charset="0"/>
                        </a:rPr>
                        <a:t>130,892</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9</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Futurama</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Arial" panose="020B0604020202020204" pitchFamily="34" charset="0"/>
                        </a:rPr>
                        <a:t>130,039</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10</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Depictions_of_Muhammad</a:t>
                      </a:r>
                    </a:p>
                  </a:txBody>
                  <a:tcPr marL="9525" marR="9525" marT="9525" marB="0" anchor="b">
                    <a:solidFill>
                      <a:schemeClr val="bg1">
                        <a:lumMod val="95000"/>
                      </a:schemeClr>
                    </a:solidFill>
                  </a:tcPr>
                </a:tc>
                <a:tc>
                  <a:txBody>
                    <a:bodyPr/>
                    <a:lstStyle/>
                    <a:p>
                      <a:pPr algn="ctr" rtl="0" fontAlgn="b"/>
                      <a:r>
                        <a:rPr lang="en-US" sz="2000" b="0" i="0" u="none" strike="noStrike" dirty="0">
                          <a:solidFill>
                            <a:srgbClr val="000000"/>
                          </a:solidFill>
                          <a:effectLst/>
                          <a:latin typeface="Arial" panose="020B0604020202020204" pitchFamily="34" charset="0"/>
                        </a:rPr>
                        <a:t>129,012</a:t>
                      </a:r>
                    </a:p>
                  </a:txBody>
                  <a:tcPr marL="9525" marR="9525" marT="9525" marB="0" anchor="b">
                    <a:solidFill>
                      <a:schemeClr val="bg1">
                        <a:lumMod val="95000"/>
                      </a:schemeClr>
                    </a:solidFill>
                  </a:tcPr>
                </a:tc>
              </a:tr>
            </a:tbl>
          </a:graphicData>
        </a:graphic>
      </p:graphicFrame>
    </p:spTree>
    <p:extLst>
      <p:ext uri="{BB962C8B-B14F-4D97-AF65-F5344CB8AC3E}">
        <p14:creationId xmlns:p14="http://schemas.microsoft.com/office/powerpoint/2010/main" val="2279213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Wikipedia Log Files</a:t>
            </a:r>
            <a:endParaRPr lang="en-US" sz="2000" dirty="0"/>
          </a:p>
        </p:txBody>
      </p:sp>
      <p:sp>
        <p:nvSpPr>
          <p:cNvPr id="2" name="Rectangle 1"/>
          <p:cNvSpPr/>
          <p:nvPr/>
        </p:nvSpPr>
        <p:spPr>
          <a:xfrm>
            <a:off x="584665" y="1202160"/>
            <a:ext cx="7727133" cy="369332"/>
          </a:xfrm>
          <a:prstGeom prst="rect">
            <a:avLst/>
          </a:prstGeom>
        </p:spPr>
        <p:txBody>
          <a:bodyPr wrap="square">
            <a:spAutoFit/>
          </a:bodyPr>
          <a:lstStyle/>
          <a:p>
            <a:pPr marL="285750" indent="-285750">
              <a:buFont typeface="Arial" panose="020B0604020202020204" pitchFamily="34" charset="0"/>
              <a:buChar char="•"/>
            </a:pPr>
            <a:r>
              <a:rPr lang="en-IN" b="1" dirty="0"/>
              <a:t>Objective is to extract top </a:t>
            </a:r>
            <a:r>
              <a:rPr lang="en-IN" b="1" dirty="0" smtClean="0"/>
              <a:t>10 </a:t>
            </a:r>
            <a:r>
              <a:rPr lang="en-IN" b="1" dirty="0"/>
              <a:t>web pages viewed in one </a:t>
            </a:r>
            <a:r>
              <a:rPr lang="en-IN" b="1" dirty="0" smtClean="0"/>
              <a:t>month</a:t>
            </a:r>
            <a:endParaRPr lang="en-IN" b="1" dirty="0"/>
          </a:p>
        </p:txBody>
      </p:sp>
      <p:pic>
        <p:nvPicPr>
          <p:cNvPr id="7" name="Picture 6"/>
          <p:cNvPicPr>
            <a:picLocks noChangeAspect="1"/>
          </p:cNvPicPr>
          <p:nvPr/>
        </p:nvPicPr>
        <p:blipFill>
          <a:blip r:embed="rId3"/>
          <a:stretch>
            <a:fillRect/>
          </a:stretch>
        </p:blipFill>
        <p:spPr>
          <a:xfrm>
            <a:off x="339503" y="1776552"/>
            <a:ext cx="3861305" cy="3872810"/>
          </a:xfrm>
          <a:prstGeom prst="rect">
            <a:avLst/>
          </a:prstGeom>
          <a:solidFill>
            <a:schemeClr val="bg1"/>
          </a:solidFill>
          <a:ln w="19050">
            <a:solidFill>
              <a:schemeClr val="tx2">
                <a:alpha val="90000"/>
              </a:schemeClr>
            </a:solidFill>
          </a:ln>
        </p:spPr>
      </p:pic>
      <p:sp>
        <p:nvSpPr>
          <p:cNvPr id="5" name="TextBox 4"/>
          <p:cNvSpPr txBox="1"/>
          <p:nvPr/>
        </p:nvSpPr>
        <p:spPr>
          <a:xfrm>
            <a:off x="4338967" y="2504738"/>
            <a:ext cx="4578696" cy="1846659"/>
          </a:xfrm>
          <a:prstGeom prst="rect">
            <a:avLst/>
          </a:prstGeom>
          <a:noFill/>
          <a:ln w="19050">
            <a:solidFill>
              <a:schemeClr val="accent1"/>
            </a:solidFill>
          </a:ln>
        </p:spPr>
        <p:txBody>
          <a:bodyPr wrap="square" rtlCol="0">
            <a:spAutoFit/>
          </a:bodyPr>
          <a:lstStyle/>
          <a:p>
            <a:r>
              <a:rPr lang="en-US" sz="1600" b="1" dirty="0"/>
              <a:t>P</a:t>
            </a:r>
            <a:r>
              <a:rPr lang="en-US" sz="1600" b="1" dirty="0" smtClean="0"/>
              <a:t>roject PageName Requests </a:t>
            </a:r>
            <a:r>
              <a:rPr lang="en-US" sz="1600" b="1" dirty="0"/>
              <a:t>S</a:t>
            </a:r>
            <a:r>
              <a:rPr lang="en-US" sz="1600" b="1" dirty="0" smtClean="0"/>
              <a:t>ize</a:t>
            </a:r>
            <a:endParaRPr lang="en-US" sz="1600" b="1" dirty="0"/>
          </a:p>
          <a:p>
            <a:endParaRPr lang="en-US" sz="1600" dirty="0"/>
          </a:p>
          <a:p>
            <a:r>
              <a:rPr lang="en-US" sz="1600" dirty="0"/>
              <a:t>de Bagna_cauda 108 923292</a:t>
            </a:r>
          </a:p>
          <a:p>
            <a:r>
              <a:rPr lang="en-US" sz="1600" dirty="0"/>
              <a:t>es Sistema_Solar  252 13336552</a:t>
            </a:r>
          </a:p>
          <a:p>
            <a:r>
              <a:rPr lang="en-US" sz="1600" dirty="0"/>
              <a:t>en World_Bank 131 7275778</a:t>
            </a:r>
          </a:p>
          <a:p>
            <a:r>
              <a:rPr lang="en-US" sz="1600" dirty="0"/>
              <a:t>fr Tournoi_de_Wimbledon_2015 131 7180293</a:t>
            </a:r>
          </a:p>
          <a:p>
            <a:endParaRPr lang="en-US" dirty="0"/>
          </a:p>
        </p:txBody>
      </p:sp>
      <p:sp>
        <p:nvSpPr>
          <p:cNvPr id="6" name="Rectangle 5"/>
          <p:cNvSpPr/>
          <p:nvPr/>
        </p:nvSpPr>
        <p:spPr>
          <a:xfrm>
            <a:off x="4288541" y="2029736"/>
            <a:ext cx="2210862" cy="369332"/>
          </a:xfrm>
          <a:prstGeom prst="rect">
            <a:avLst/>
          </a:prstGeom>
        </p:spPr>
        <p:txBody>
          <a:bodyPr wrap="none">
            <a:spAutoFit/>
          </a:bodyPr>
          <a:lstStyle/>
          <a:p>
            <a:r>
              <a:rPr lang="en-US" b="1" dirty="0" smtClean="0"/>
              <a:t>Record Structure :</a:t>
            </a:r>
            <a:endParaRPr lang="en-US" b="1" dirty="0"/>
          </a:p>
        </p:txBody>
      </p:sp>
    </p:spTree>
    <p:extLst>
      <p:ext uri="{BB962C8B-B14F-4D97-AF65-F5344CB8AC3E}">
        <p14:creationId xmlns:p14="http://schemas.microsoft.com/office/powerpoint/2010/main" val="1995624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Size of a month long log files of Wikipedia</a:t>
            </a:r>
            <a:endParaRPr lang="en-US" sz="2000" dirty="0"/>
          </a:p>
        </p:txBody>
      </p:sp>
      <p:sp>
        <p:nvSpPr>
          <p:cNvPr id="2" name="TextBox 1"/>
          <p:cNvSpPr txBox="1"/>
          <p:nvPr/>
        </p:nvSpPr>
        <p:spPr>
          <a:xfrm>
            <a:off x="461035" y="1339913"/>
            <a:ext cx="847473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Approx.  </a:t>
            </a:r>
            <a:r>
              <a:rPr lang="en-US" dirty="0" smtClean="0"/>
              <a:t>Hourly Log  File size :  100 MB in compressed Format and 400 MB uncompressed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a Month = 400MB </a:t>
            </a:r>
            <a:r>
              <a:rPr lang="en-US" dirty="0"/>
              <a:t>* 24(Hours) * </a:t>
            </a:r>
            <a:r>
              <a:rPr lang="en-US" dirty="0" smtClean="0"/>
              <a:t>31(days</a:t>
            </a:r>
            <a:r>
              <a:rPr lang="en-US" dirty="0"/>
              <a:t>) </a:t>
            </a:r>
            <a:r>
              <a:rPr lang="en-US" dirty="0" smtClean="0"/>
              <a:t> ≈  300GB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Number of records </a:t>
            </a:r>
            <a:r>
              <a:rPr lang="en-US" dirty="0" smtClean="0"/>
              <a:t>in one </a:t>
            </a:r>
            <a:r>
              <a:rPr lang="en-US" dirty="0" smtClean="0"/>
              <a:t>month </a:t>
            </a:r>
            <a:r>
              <a:rPr lang="en-US" dirty="0" smtClean="0"/>
              <a:t>  </a:t>
            </a:r>
            <a:r>
              <a:rPr lang="en-US" dirty="0"/>
              <a:t>≈  </a:t>
            </a:r>
            <a:r>
              <a:rPr lang="en-US" dirty="0" smtClean="0"/>
              <a:t>approximately 5 Billion. </a:t>
            </a:r>
            <a:endParaRPr lang="en-US" dirty="0"/>
          </a:p>
          <a:p>
            <a:pPr marL="285750" indent="-285750">
              <a:buFont typeface="Arial" panose="020B0604020202020204" pitchFamily="34" charset="0"/>
              <a:buChar char="•"/>
            </a:pPr>
            <a:endParaRPr lang="en-US" b="1" i="1" dirty="0" smtClean="0"/>
          </a:p>
          <a:p>
            <a:pPr marL="285750" indent="-285750">
              <a:buFont typeface="Arial" panose="020B0604020202020204" pitchFamily="34" charset="0"/>
              <a:buChar char="•"/>
            </a:pPr>
            <a:endParaRPr lang="en-US" b="1" i="1" dirty="0"/>
          </a:p>
          <a:p>
            <a:endParaRPr lang="en-US" b="1" i="1" dirty="0" smtClean="0"/>
          </a:p>
        </p:txBody>
      </p:sp>
    </p:spTree>
    <p:extLst>
      <p:ext uri="{BB962C8B-B14F-4D97-AF65-F5344CB8AC3E}">
        <p14:creationId xmlns:p14="http://schemas.microsoft.com/office/powerpoint/2010/main" val="4017295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Wave_02_2012">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ubmittedBy xmlns="http://schemas.microsoft.com/sharepoint/v3">DIR\m.suarez.altuna</SubmittedBy>
    <ArchiveDate xmlns="http://schemas.microsoft.com/sharepoint/v3">2015-02-01T06:00:00+00:00</ArchiveDate>
    <Abstract xmlns="http://schemas.microsoft.com/sharepoint/v3">The term Big Data and associated technologies are causing huge disruptions in the enterprise. There are many different views and interpretations in the marketplace from vendors and analysts which are contradicting and often confusing. This course introduces a clear and unbiased perspective of Big Data and associated technologies providing an overview of Big Data concepts and how Big Data can add value to a client’s business or technology infrastructure using real-life examples. 
This course is designed to provide a pragmatic introduction to foundational Big Data concepts so that a person at any role and level in Accenture can participate in meaningful starter conversations with our clients or client account teams. 
A course to introduce Accenture personnel of all technical levels to the wide variety of alternative database technologies including columnar databases (e.g. Cassandra), distributed storage and processing systems (e.g. Hadoop &amp; MapReduce), in-memory storage systems (e.g. Memcache), and graph databases (e.g. Neo4J) through a brief overview of the technologies themselves, a high level survey of sample use cases for which the technologies are best used, and how they complement the traditional relational data bases technologies (e.g. MSSQL, Oracle, Netezza).
Course Link: https://mylearning.accenture.com/accenture/lang-en/management/LMS_ActDetails.asp?UserMode=0&amp;ActivityId=954313
</Abstract>
    <PertinentToOrgUnit xmlns="http://schemas.microsoft.com/sharepoint/v3">;#13836;~Accenture Digital;#13837;~ Accenture Analytics;#11116;~Accenture Technology - Delivery;#11119;~ Data and Analytics</PertinentToOrgUnit>
    <VisibleToAsset xmlns="http://schemas.microsoft.com/sharepoint/v3" xsi:nil="true"/>
    <Contacts xmlns="http://schemas.microsoft.com/sharepoint/v3">dir\vincent.u.dellanno,dir\stacy.w.hurt,dir\atish.ray</Contacts>
    <ConditionsforUse xmlns="http://schemas.microsoft.com/sharepoint/v3">Accenture Internal Use Only</ConditionsforUse>
    <DetailsPageURL xmlns="http://schemas.microsoft.com/sharepoint/v3">https://kx.accenture.com/repositories/ContributionForm.aspx?path=C25/33/17&amp;mode=Read</DetailsPageURL>
    <StorageType xmlns="http://schemas.microsoft.com/sharepoint/v3">File</StorageType>
    <OfficialAsset xmlns="http://schemas.microsoft.com/sharepoint/v3">No</OfficialAsset>
    <BusinessFunctionKeywords xmlns="http://schemas.microsoft.com/sharepoint/v3">;#10058;~Analytics</BusinessFunctionKeywords>
    <RelatedContent xmlns="http://schemas.microsoft.com/sharepoint/v3" xsi:nil="true"/>
    <Client xmlns="http://schemas.microsoft.com/sharepoint/v3" xsi:nil="true"/>
    <DeliveryCenter xmlns="http://schemas.microsoft.com/sharepoint/v3" xsi:nil="true"/>
    <ContentCurrentDate xmlns="http://schemas.microsoft.com/sharepoint/v3">2014-07-07T05:00:00+00:00</ContentCurrentDate>
    <ContribKeywords xmlns="http://schemas.microsoft.com/sharepoint/v3">;#10359;~Analytics;#12948;~ Big Data;#13080;~Big Data</ContribKeywords>
    <VendorProductKeywords xmlns="http://schemas.microsoft.com/sharepoint/v3">;#0;~None</VendorProductKeywords>
    <Offerings xmlns="http://schemas.microsoft.com/sharepoint/v3">;#10330;~Accenture Analytics</Offerings>
    <EngagementLink xmlns="http://schemas.microsoft.com/sharepoint/v3" xsi:nil="true"/>
    <flagVVID xmlns="http://schemas.microsoft.com/sharepoint/v3" xsi:nil="true"/>
    <KXGeography xmlns="http://schemas.microsoft.com/sharepoint/v3">;#9494;~Global</KXGeography>
    <SourceType xmlns="http://schemas.microsoft.com/sharepoint/v3">ContributionForm</SourceType>
    <ApprovedForUseBy xmlns="http://schemas.microsoft.com/sharepoint/v3">;#12927;~Analytics</ApprovedForUseBy>
    <DetailsPageURL2 xmlns="http://schemas.microsoft.com/sharepoint/v3">https://kx.accenture.com/repositories/DownloadForm.aspx?path=C25/33/17/Introduction_to_Big_Data_Final.pptx</DetailsPageURL2>
    <PertinentToCountry xmlns="http://schemas.microsoft.com/sharepoint/v3" xsi:nil="true"/>
    <RevisionBy xmlns="http://schemas.microsoft.com/sharepoint/v3">dir\m.suarez.altuna&lt;br&gt;kx.massupdate&lt;br&gt;kx.massupdate&lt;br&gt;kx.massupdate&lt;br&gt;kx.massupdate&lt;br&gt;kx.massupdate</RevisionBy>
    <DateCreated xmlns="http://schemas.microsoft.com/sharepoint/v3">2013-02-01T17:18:41+00:00</DateCreated>
    <TechnologyKeywords xmlns="http://schemas.microsoft.com/sharepoint/v3">;#13067;~Big Data</TechnologyKeywords>
    <HasAttachment xmlns="http://schemas.microsoft.com/sharepoint/v3">No</HasAttachment>
    <ItemType xmlns="http://schemas.microsoft.com/sharepoint/v3">;#13989;~Accenture Internal Material</ItemType>
    <FederalData xmlns="http://schemas.microsoft.com/sharepoint/v3">No</FederalData>
    <ArchiveStatus xmlns="http://schemas.microsoft.com/sharepoint/v3">Active</ArchiveStatus>
    <IndustryKeywords xmlns="http://schemas.microsoft.com/sharepoint/v3">;#13489;~Cross Industry</IndustryKeywords>
    <RevisionTime xmlns="http://schemas.microsoft.com/sharepoint/v3">7/7/2014 1:50:52 PM&lt;br&gt;6/19/2014 2:35:12 AM&lt;br&gt;4/11/2014 5:23:26 AM&lt;br&gt;3/17/2014 10:54:01 PM&lt;br&gt;3/17/2014 8:38:17 AM&lt;br&gt;2/10/2014 2:37:10 AM</RevisionTime>
    <ArchivalDate xmlns="http://schemas.microsoft.com/sharepoint/v3" xsi:nil="true"/>
    <ConditionsforUseComments xmlns="http://schemas.microsoft.com/sharepoint/v3" xsi:nil="true"/>
    <ContribLanguage xmlns="http://schemas.microsoft.com/sharepoint/v3">;#4628;~English</ContribLanguage>
    <KXThumbnailURL xmlns="http://schemas.microsoft.com/sharepoint/v3">https://documentpreviews.accenture.com/_vti_bin/Longitude4/Thumbnail.aspx?docId=https://kx.accenture.com/Repositories/C25/33/17/Introduction_to_Big_Data_Final.pptx&amp;lucDocId=1&amp;pageNumber=1&amp;thumbX=120&amp;thumbY=120</KXThumbnailURL>
    <RestrictedClient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BBCA62729C96CA428942DEC804BC4019" ma:contentTypeVersion="0" ma:contentTypeDescription="General Contribution" ma:contentTypeScope="" ma:versionID="ab0d4f4fc42d0553241346742c0ddd13">
  <xsd:schema xmlns:xsd="http://www.w3.org/2001/XMLSchema" xmlns:p="http://schemas.microsoft.com/office/2006/metadata/properties" xmlns:ns1="http://schemas.microsoft.com/sharepoint/v3" targetNamespace="http://schemas.microsoft.com/office/2006/metadata/properties" ma:root="true" ma:fieldsID="6eacfe9d3c46ce0a9ae23279e24a0f5d"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FederalData" minOccurs="0"/>
                <xsd:element ref="ns1:VisibleToAsset" minOccurs="0"/>
                <xsd:element ref="ns1:OfficialAsset" minOccurs="0"/>
                <xsd:element ref="ns1:RestrictedClient" minOccurs="0"/>
                <xsd:element ref="ns1:RelatedContent" minOccurs="0"/>
                <xsd:element ref="ns1:SourceType" minOccurs="0"/>
                <xsd:element ref="ns1:KXThumbnailURL"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FederalData" ma:index="35" nillable="true" ma:displayName="Federal Data" ma:internalName="FederalData">
      <xsd:simpleType>
        <xsd:restriction base="dms:Text"/>
      </xsd:simpleType>
    </xsd:element>
    <xsd:element name="VisibleToAsset" ma:index="36" nillable="true" ma:displayName="Visible To Asset" ma:internalName="VisibleToAsset">
      <xsd:simpleType>
        <xsd:restriction base="dms:Text"/>
      </xsd:simpleType>
    </xsd:element>
    <xsd:element name="OfficialAsset" ma:index="37" nillable="true" ma:displayName="Official Asset" ma:internalName="OfficialAsset">
      <xsd:simpleType>
        <xsd:restriction base="dms:Text"/>
      </xsd:simpleType>
    </xsd:element>
    <xsd:element name="RestrictedClient" ma:index="38" nillable="true" ma:displayName="Confidential Client" ma:internalName="RestrictedClient">
      <xsd:simpleType>
        <xsd:restriction base="dms:Text"/>
      </xsd:simpleType>
    </xsd:element>
    <xsd:element name="RelatedContent" ma:index="39" nillable="true" ma:displayName="Related Content" ma:internalName="RelatedContent">
      <xsd:simpleType>
        <xsd:restriction base="dms:Note"/>
      </xsd:simpleType>
    </xsd:element>
    <xsd:element name="SourceType" ma:index="40" nillable="true" ma:displayName="SourceType" ma:internalName="SourceType">
      <xsd:simpleType>
        <xsd:restriction base="dms:Text"/>
      </xsd:simpleType>
    </xsd:element>
    <xsd:element name="KXThumbnailURL" ma:index="41" nillable="true" ma:displayName="KX Thumbnail URL" ma:internalName="KXThumbnailURL">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56640170-8352-441D-BDC5-3754A62BBEF1}">
  <ds:schemaRefs>
    <ds:schemaRef ds:uri="http://schemas.microsoft.com/office/2006/documentManagement/types"/>
    <ds:schemaRef ds:uri="http://purl.org/dc/elements/1.1/"/>
    <ds:schemaRef ds:uri="http://schemas.openxmlformats.org/package/2006/metadata/core-properties"/>
    <ds:schemaRef ds:uri="http://schemas.microsoft.com/sharepoint/v3"/>
    <ds:schemaRef ds:uri="http://www.w3.org/XML/1998/namespace"/>
    <ds:schemaRef ds:uri="http://purl.org/dc/dcmitype/"/>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D808D66A-C928-4AD2-98CD-5C2DE2AE9E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700209F-A3BB-4D23-AD9B-D427E92AC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Wave_02_2012</Template>
  <TotalTime>47600</TotalTime>
  <Words>3155</Words>
  <Application>Microsoft Office PowerPoint</Application>
  <PresentationFormat>Custom</PresentationFormat>
  <Paragraphs>538</Paragraphs>
  <Slides>32</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Wave_02_2012</vt:lpstr>
      <vt:lpstr>PowerPoint Presentation</vt:lpstr>
      <vt:lpstr>Agenda</vt:lpstr>
      <vt:lpstr>Top 10 web pages viewed in Wikipedia English During June</vt:lpstr>
      <vt:lpstr>Top 10 web pages viewed in Wikipedia English During May</vt:lpstr>
      <vt:lpstr>Top 10 web pages viewed in Wikipedia English On June 6th (Sat)</vt:lpstr>
      <vt:lpstr>Top 10 web pages viewed in Wikipedia English May 1(Long weekend)</vt:lpstr>
      <vt:lpstr>Top 10 web pages viewed in Wikipedia English on May 5th (Wed)</vt:lpstr>
      <vt:lpstr>Wikipedia Log Files</vt:lpstr>
      <vt:lpstr>Size of a month long log files of Wikipedia</vt:lpstr>
      <vt:lpstr>How traditional process works</vt:lpstr>
      <vt:lpstr>Big Data Processing - Hadoop Map Reduce </vt:lpstr>
      <vt:lpstr>HDFS – Hadoop Distributed File System</vt:lpstr>
      <vt:lpstr>Hadoop Map reduce </vt:lpstr>
      <vt:lpstr>Hadoop Streaming</vt:lpstr>
      <vt:lpstr>Mapper Code</vt:lpstr>
      <vt:lpstr>Shuffle</vt:lpstr>
      <vt:lpstr>Reducer</vt:lpstr>
      <vt:lpstr>Amazon EMR </vt:lpstr>
      <vt:lpstr>Amazon EMR Contd.. </vt:lpstr>
      <vt:lpstr>Demo</vt:lpstr>
      <vt:lpstr>MapReduce Design Patterns</vt:lpstr>
      <vt:lpstr>Simpson’s Paradox </vt:lpstr>
      <vt:lpstr>Another Amazing Community Driven Big Dataset</vt:lpstr>
      <vt:lpstr>Commercial Travel Aggregator</vt:lpstr>
      <vt:lpstr>Vs Community Website</vt:lpstr>
      <vt:lpstr>Tools Used</vt:lpstr>
      <vt:lpstr>Questions?</vt:lpstr>
      <vt:lpstr>Reference/credits</vt:lpstr>
      <vt:lpstr>PowerPoint Presentation</vt:lpstr>
      <vt:lpstr>S3 Folder Structure</vt:lpstr>
      <vt:lpstr>EMR Pricing</vt:lpstr>
      <vt:lpstr>Hadoop Map reduce </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dc:title>
  <dc:creator>j.jitendranath.sen</dc:creator>
  <cp:lastModifiedBy>Ravva, Harikrishna</cp:lastModifiedBy>
  <cp:revision>1150</cp:revision>
  <dcterms:created xsi:type="dcterms:W3CDTF">2012-11-14T09:05:55Z</dcterms:created>
  <dcterms:modified xsi:type="dcterms:W3CDTF">2015-10-04T07:23:15Z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ContentTypeId">
    <vt:lpwstr>0x012000FD200C85A7BB46D2B974A85017C5AC2B0100BBCA62729C96CA428942DEC804BC4019</vt:lpwstr>
  </property>
  <property fmtid="{D5CDD505-2E9C-101B-9397-08002B2CF9AE}" pid="5" name="ArticulateGUID">
    <vt:lpwstr>8B334DC9-805A-4D4F-B381-C794DF06793B</vt:lpwstr>
  </property>
  <property fmtid="{D5CDD505-2E9C-101B-9397-08002B2CF9AE}" pid="6" name="ArticulateProjectFull">
    <vt:lpwstr>C:\Users\p.nikhil.alekar\Documents\Project\Big Data\ITBD\From Lynne\Introduction_to_Big_Data_Refresh_May28_AL_LFReviewedMay28.ppta</vt:lpwstr>
  </property>
</Properties>
</file>