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56" r:id="rId2"/>
    <p:sldId id="268" r:id="rId3"/>
    <p:sldId id="279" r:id="rId4"/>
    <p:sldId id="281" r:id="rId5"/>
    <p:sldId id="282" r:id="rId6"/>
    <p:sldId id="260" r:id="rId7"/>
    <p:sldId id="269" r:id="rId8"/>
    <p:sldId id="265" r:id="rId9"/>
    <p:sldId id="271" r:id="rId10"/>
    <p:sldId id="272" r:id="rId11"/>
    <p:sldId id="273" r:id="rId12"/>
    <p:sldId id="276" r:id="rId13"/>
    <p:sldId id="278" r:id="rId14"/>
    <p:sldId id="275" r:id="rId15"/>
    <p:sldId id="274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982" autoAdjust="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99E75-8A8F-4180-8E31-C751222352C9}" type="datetimeFigureOut">
              <a:rPr lang="en-US" smtClean="0"/>
              <a:pPr/>
              <a:t>3/26/2018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BE203-ADB4-4AED-B641-44D48843893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BE203-ADB4-4AED-B641-44D48843893A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unit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533400"/>
            <a:ext cx="4800600" cy="4800600"/>
          </a:xfrm>
          <a:prstGeom prst="rect">
            <a:avLst/>
          </a:prstGeom>
          <a:noFill/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2514600" y="4191000"/>
            <a:ext cx="4572000" cy="990599"/>
          </a:xfrm>
        </p:spPr>
        <p:txBody>
          <a:bodyPr/>
          <a:lstStyle/>
          <a:p>
            <a:pPr algn="l"/>
            <a:r>
              <a:rPr lang="de-D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ava + </a:t>
            </a:r>
            <a:r>
              <a:rPr lang="de-D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</a:t>
            </a:r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de-DE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JUnit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8001000" cy="990599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Mockito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05800" cy="5791200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                          is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mocking framework</a:t>
            </a:r>
            <a:r>
              <a:rPr lang="en-IN" sz="2400" dirty="0" smtClean="0">
                <a:solidFill>
                  <a:schemeClr val="tx1"/>
                </a:solidFill>
              </a:rPr>
              <a:t>, facilitates creating mock objects seamlessly. </a:t>
            </a:r>
          </a:p>
          <a:p>
            <a:pPr algn="l"/>
            <a:endParaRPr lang="en-IN" sz="24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en-IN" sz="2400" dirty="0" smtClean="0">
                <a:solidFill>
                  <a:schemeClr val="tx1"/>
                </a:solidFill>
              </a:rPr>
              <a:t>It uses Java Reflection in order to create mock objects for a given interface. </a:t>
            </a:r>
          </a:p>
          <a:p>
            <a:pPr lvl="0" algn="l">
              <a:defRPr/>
            </a:pPr>
            <a:endParaRPr lang="en-IN" sz="2400" dirty="0" smtClean="0">
              <a:solidFill>
                <a:schemeClr val="tx1"/>
              </a:solidFill>
            </a:endParaRPr>
          </a:p>
          <a:p>
            <a:pPr lvl="0" algn="l">
              <a:defRPr/>
            </a:pPr>
            <a:r>
              <a:rPr lang="en-IN" sz="2400" dirty="0" smtClean="0">
                <a:solidFill>
                  <a:schemeClr val="tx1"/>
                </a:solidFill>
              </a:rPr>
              <a:t>- Its really simple to integrate </a:t>
            </a:r>
            <a:r>
              <a:rPr lang="en-IN" sz="2400" dirty="0" err="1" smtClean="0">
                <a:solidFill>
                  <a:schemeClr val="tx1"/>
                </a:solidFill>
              </a:rPr>
              <a:t>Junit</a:t>
            </a:r>
            <a:r>
              <a:rPr lang="en-IN" sz="2400" dirty="0" smtClean="0">
                <a:solidFill>
                  <a:schemeClr val="tx1"/>
                </a:solidFill>
              </a:rPr>
              <a:t> in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Maven</a:t>
            </a:r>
            <a:r>
              <a:rPr lang="en-IN" sz="2400" dirty="0" smtClean="0">
                <a:solidFill>
                  <a:schemeClr val="tx1"/>
                </a:solidFill>
              </a:rPr>
              <a:t> project</a:t>
            </a:r>
          </a:p>
          <a:p>
            <a:pPr algn="l"/>
            <a:r>
              <a:rPr lang="en-IN" sz="1200" dirty="0" smtClean="0">
                <a:solidFill>
                  <a:schemeClr val="tx1"/>
                </a:solidFill>
              </a:rPr>
              <a:t>&lt;dependency&gt;</a:t>
            </a:r>
          </a:p>
          <a:p>
            <a:pPr algn="l"/>
            <a:r>
              <a:rPr lang="en-IN" sz="1200" dirty="0" smtClean="0">
                <a:solidFill>
                  <a:schemeClr val="tx1"/>
                </a:solidFill>
              </a:rPr>
              <a:t>&lt;</a:t>
            </a:r>
            <a:r>
              <a:rPr lang="en-IN" sz="1200" dirty="0" err="1" smtClean="0">
                <a:solidFill>
                  <a:schemeClr val="tx1"/>
                </a:solidFill>
              </a:rPr>
              <a:t>groupId</a:t>
            </a:r>
            <a:r>
              <a:rPr lang="en-IN" sz="1200" dirty="0" smtClean="0">
                <a:solidFill>
                  <a:schemeClr val="tx1"/>
                </a:solidFill>
              </a:rPr>
              <a:t>&gt;</a:t>
            </a:r>
            <a:r>
              <a:rPr lang="en-IN" sz="1200" dirty="0" err="1" smtClean="0">
                <a:solidFill>
                  <a:schemeClr val="tx1"/>
                </a:solidFill>
              </a:rPr>
              <a:t>org.mockito</a:t>
            </a:r>
            <a:r>
              <a:rPr lang="en-IN" sz="1200" dirty="0" smtClean="0">
                <a:solidFill>
                  <a:schemeClr val="tx1"/>
                </a:solidFill>
              </a:rPr>
              <a:t>&lt;/</a:t>
            </a:r>
            <a:r>
              <a:rPr lang="en-IN" sz="1200" dirty="0" err="1" smtClean="0">
                <a:solidFill>
                  <a:schemeClr val="tx1"/>
                </a:solidFill>
              </a:rPr>
              <a:t>groupId</a:t>
            </a:r>
            <a:r>
              <a:rPr lang="en-IN" sz="1200" dirty="0" smtClean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IN" sz="1200" dirty="0" smtClean="0">
                <a:solidFill>
                  <a:schemeClr val="tx1"/>
                </a:solidFill>
              </a:rPr>
              <a:t>&lt;</a:t>
            </a:r>
            <a:r>
              <a:rPr lang="en-IN" sz="1200" dirty="0" err="1" smtClean="0">
                <a:solidFill>
                  <a:schemeClr val="tx1"/>
                </a:solidFill>
              </a:rPr>
              <a:t>artifactId</a:t>
            </a:r>
            <a:r>
              <a:rPr lang="en-IN" sz="1200" dirty="0" smtClean="0">
                <a:solidFill>
                  <a:schemeClr val="tx1"/>
                </a:solidFill>
              </a:rPr>
              <a:t>&gt;</a:t>
            </a:r>
            <a:r>
              <a:rPr lang="en-IN" sz="1200" u="sng" dirty="0" err="1" smtClean="0">
                <a:solidFill>
                  <a:schemeClr val="tx1"/>
                </a:solidFill>
              </a:rPr>
              <a:t>mockito</a:t>
            </a:r>
            <a:r>
              <a:rPr lang="en-IN" sz="1200" u="sng" dirty="0" smtClean="0">
                <a:solidFill>
                  <a:schemeClr val="tx1"/>
                </a:solidFill>
              </a:rPr>
              <a:t>-all&lt;/</a:t>
            </a:r>
            <a:r>
              <a:rPr lang="en-IN" sz="1200" u="sng" dirty="0" err="1" smtClean="0">
                <a:solidFill>
                  <a:schemeClr val="tx1"/>
                </a:solidFill>
              </a:rPr>
              <a:t>artifactId</a:t>
            </a:r>
            <a:r>
              <a:rPr lang="en-IN" sz="1200" u="sng" dirty="0" smtClean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IN" sz="1200" dirty="0" smtClean="0">
                <a:solidFill>
                  <a:schemeClr val="tx1"/>
                </a:solidFill>
              </a:rPr>
              <a:t>&lt;version&gt;1.9.5&lt;/version&gt;</a:t>
            </a:r>
          </a:p>
          <a:p>
            <a:pPr algn="l"/>
            <a:r>
              <a:rPr lang="en-IN" sz="1200" dirty="0" smtClean="0">
                <a:solidFill>
                  <a:schemeClr val="tx1"/>
                </a:solidFill>
              </a:rPr>
              <a:t>&lt;/dependency&gt;</a:t>
            </a:r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1828800" cy="82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8001000" cy="990599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Mockito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05800" cy="57912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@Mock</a:t>
            </a:r>
            <a:r>
              <a:rPr lang="en-IN" sz="3100" dirty="0" smtClean="0">
                <a:solidFill>
                  <a:schemeClr val="tx1"/>
                </a:solidFill>
              </a:rPr>
              <a:t> will create a mock implementation</a:t>
            </a:r>
          </a:p>
          <a:p>
            <a:pPr algn="l"/>
            <a:r>
              <a:rPr lang="en-IN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@</a:t>
            </a:r>
            <a:r>
              <a:rPr lang="en-IN" sz="3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InjectMocks</a:t>
            </a:r>
            <a:r>
              <a:rPr lang="en-IN" sz="3100" dirty="0" smtClean="0">
                <a:solidFill>
                  <a:schemeClr val="tx1"/>
                </a:solidFill>
              </a:rPr>
              <a:t> will inject the mocks marked with @Mock to this instance when it is created.</a:t>
            </a:r>
          </a:p>
          <a:p>
            <a:pPr algn="l"/>
            <a:r>
              <a:rPr lang="en-IN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IN" sz="3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MockitoAnnotations.initMocks</a:t>
            </a:r>
            <a:r>
              <a:rPr lang="en-IN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(this);  </a:t>
            </a:r>
            <a:r>
              <a:rPr lang="en-IN" sz="3100" dirty="0" smtClean="0">
                <a:solidFill>
                  <a:schemeClr val="tx1"/>
                </a:solidFill>
              </a:rPr>
              <a:t>create instance in setup()</a:t>
            </a:r>
          </a:p>
          <a:p>
            <a:pPr algn="l"/>
            <a:endParaRPr lang="en-IN" sz="3100" dirty="0" smtClean="0">
              <a:solidFill>
                <a:schemeClr val="tx1"/>
              </a:solidFill>
            </a:endParaRPr>
          </a:p>
          <a:p>
            <a:pPr algn="l"/>
            <a:r>
              <a:rPr lang="en-IN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when then pattern </a:t>
            </a:r>
            <a:r>
              <a:rPr lang="en-IN" sz="3100" dirty="0" smtClean="0">
                <a:solidFill>
                  <a:schemeClr val="tx1"/>
                </a:solidFill>
              </a:rPr>
              <a:t>- mock object using the methods when()</a:t>
            </a:r>
          </a:p>
          <a:p>
            <a:pPr algn="l"/>
            <a:r>
              <a:rPr lang="en-IN" sz="1900" dirty="0" smtClean="0">
                <a:solidFill>
                  <a:schemeClr val="tx1"/>
                </a:solidFill>
              </a:rPr>
              <a:t>	</a:t>
            </a:r>
            <a:r>
              <a:rPr lang="en-IN" sz="1900" dirty="0" err="1" smtClean="0">
                <a:solidFill>
                  <a:schemeClr val="tx1"/>
                </a:solidFill>
              </a:rPr>
              <a:t>thenReturn</a:t>
            </a:r>
            <a:r>
              <a:rPr lang="en-IN" sz="1900" dirty="0" smtClean="0">
                <a:solidFill>
                  <a:schemeClr val="tx1"/>
                </a:solidFill>
              </a:rPr>
              <a:t>(</a:t>
            </a:r>
            <a:r>
              <a:rPr lang="en-IN" sz="1900" dirty="0" err="1" smtClean="0">
                <a:solidFill>
                  <a:schemeClr val="tx1"/>
                </a:solidFill>
              </a:rPr>
              <a:t>returnValue</a:t>
            </a:r>
            <a:r>
              <a:rPr lang="en-IN" sz="1900" dirty="0" smtClean="0">
                <a:solidFill>
                  <a:schemeClr val="tx1"/>
                </a:solidFill>
              </a:rPr>
              <a:t>)</a:t>
            </a:r>
          </a:p>
          <a:p>
            <a:pPr algn="l" fontAlgn="ctr"/>
            <a:r>
              <a:rPr lang="en-IN" sz="1900" dirty="0" smtClean="0">
                <a:solidFill>
                  <a:schemeClr val="tx1"/>
                </a:solidFill>
              </a:rPr>
              <a:t>	</a:t>
            </a:r>
            <a:r>
              <a:rPr lang="en-IN" sz="1900" dirty="0" err="1" smtClean="0">
                <a:solidFill>
                  <a:schemeClr val="tx1"/>
                </a:solidFill>
              </a:rPr>
              <a:t>thenThrow</a:t>
            </a:r>
            <a:r>
              <a:rPr lang="en-IN" sz="1900" dirty="0" smtClean="0">
                <a:solidFill>
                  <a:schemeClr val="tx1"/>
                </a:solidFill>
              </a:rPr>
              <a:t>(exception)</a:t>
            </a:r>
          </a:p>
          <a:p>
            <a:pPr algn="l" fontAlgn="ctr"/>
            <a:r>
              <a:rPr lang="en-IN" sz="1900" dirty="0" smtClean="0">
                <a:solidFill>
                  <a:schemeClr val="tx1"/>
                </a:solidFill>
              </a:rPr>
              <a:t>	</a:t>
            </a:r>
            <a:r>
              <a:rPr lang="en-IN" sz="1900" dirty="0" err="1" smtClean="0">
                <a:solidFill>
                  <a:schemeClr val="tx1"/>
                </a:solidFill>
              </a:rPr>
              <a:t>thenCallRealMethod</a:t>
            </a:r>
            <a:r>
              <a:rPr lang="en-IN" sz="19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IN" sz="1900" dirty="0" smtClean="0">
                <a:solidFill>
                  <a:schemeClr val="tx1"/>
                </a:solidFill>
              </a:rPr>
              <a:t>	</a:t>
            </a:r>
            <a:r>
              <a:rPr lang="en-IN" sz="1900" dirty="0" err="1" smtClean="0">
                <a:solidFill>
                  <a:schemeClr val="tx1"/>
                </a:solidFill>
              </a:rPr>
              <a:t>thenAnswer</a:t>
            </a:r>
            <a:r>
              <a:rPr lang="en-IN" sz="19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IN" sz="3100" dirty="0" smtClean="0">
                <a:solidFill>
                  <a:schemeClr val="tx1"/>
                </a:solidFill>
              </a:rPr>
              <a:t>e.g. </a:t>
            </a:r>
            <a:r>
              <a:rPr lang="en-IN" sz="2200" i="1" dirty="0" smtClean="0"/>
              <a:t>when(</a:t>
            </a:r>
            <a:r>
              <a:rPr lang="en-IN" sz="2200" i="1" dirty="0" err="1" smtClean="0"/>
              <a:t>stockServiceMock.getPrice</a:t>
            </a:r>
            <a:r>
              <a:rPr lang="en-IN" sz="2200" i="1" dirty="0" smtClean="0"/>
              <a:t>(</a:t>
            </a:r>
            <a:r>
              <a:rPr lang="en-IN" sz="2200" i="1" dirty="0" err="1" smtClean="0"/>
              <a:t>googleStock</a:t>
            </a:r>
            <a:r>
              <a:rPr lang="en-IN" sz="2200" i="1" dirty="0" smtClean="0"/>
              <a:t>)).</a:t>
            </a:r>
            <a:r>
              <a:rPr lang="en-IN" sz="2200" i="1" dirty="0" err="1" smtClean="0"/>
              <a:t>thenReturn</a:t>
            </a:r>
            <a:r>
              <a:rPr lang="en-IN" sz="2200" i="1" dirty="0" smtClean="0"/>
              <a:t>(5);</a:t>
            </a:r>
            <a:endParaRPr lang="en-IN" sz="1800" i="1" dirty="0" smtClean="0"/>
          </a:p>
          <a:p>
            <a:pPr algn="l"/>
            <a:endParaRPr lang="en-IN" sz="3100" dirty="0" smtClean="0">
              <a:solidFill>
                <a:schemeClr val="tx1"/>
              </a:solidFill>
            </a:endParaRPr>
          </a:p>
          <a:p>
            <a:pPr algn="l"/>
            <a:r>
              <a:rPr lang="en-IN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verify </a:t>
            </a:r>
            <a:r>
              <a:rPr lang="en-IN" sz="3100" dirty="0" smtClean="0">
                <a:solidFill>
                  <a:schemeClr val="tx1"/>
                </a:solidFill>
              </a:rPr>
              <a:t>ensure</a:t>
            </a:r>
            <a:r>
              <a:rPr lang="en-IN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100" dirty="0" smtClean="0">
                <a:solidFill>
                  <a:schemeClr val="tx1"/>
                </a:solidFill>
              </a:rPr>
              <a:t>whether a mock method is being called with required arguments or not</a:t>
            </a:r>
          </a:p>
          <a:p>
            <a:pPr algn="l" fontAlgn="ctr"/>
            <a:r>
              <a:rPr lang="en-IN" sz="2200" dirty="0" smtClean="0">
                <a:solidFill>
                  <a:schemeClr val="tx1"/>
                </a:solidFill>
              </a:rPr>
              <a:t>	</a:t>
            </a:r>
            <a:r>
              <a:rPr lang="en-IN" sz="2200" dirty="0" err="1" smtClean="0">
                <a:solidFill>
                  <a:schemeClr val="tx1"/>
                </a:solidFill>
              </a:rPr>
              <a:t>atLeast</a:t>
            </a:r>
            <a:r>
              <a:rPr lang="en-IN" sz="2200" dirty="0" smtClean="0">
                <a:solidFill>
                  <a:schemeClr val="tx1"/>
                </a:solidFill>
              </a:rPr>
              <a:t> (</a:t>
            </a:r>
            <a:r>
              <a:rPr lang="en-IN" sz="2200" dirty="0" err="1" smtClean="0">
                <a:solidFill>
                  <a:schemeClr val="tx1"/>
                </a:solidFill>
              </a:rPr>
              <a:t>int</a:t>
            </a:r>
            <a:r>
              <a:rPr lang="en-IN" sz="2200" dirty="0" smtClean="0">
                <a:solidFill>
                  <a:schemeClr val="tx1"/>
                </a:solidFill>
              </a:rPr>
              <a:t> min) − expects min calls.</a:t>
            </a:r>
          </a:p>
          <a:p>
            <a:pPr algn="l" fontAlgn="ctr"/>
            <a:r>
              <a:rPr lang="en-IN" sz="2200" dirty="0" smtClean="0">
                <a:solidFill>
                  <a:schemeClr val="tx1"/>
                </a:solidFill>
              </a:rPr>
              <a:t>	</a:t>
            </a:r>
            <a:r>
              <a:rPr lang="en-IN" sz="2200" dirty="0" err="1" smtClean="0">
                <a:solidFill>
                  <a:schemeClr val="tx1"/>
                </a:solidFill>
              </a:rPr>
              <a:t>atLeastOnce</a:t>
            </a:r>
            <a:r>
              <a:rPr lang="en-IN" sz="2200" dirty="0" smtClean="0">
                <a:solidFill>
                  <a:schemeClr val="tx1"/>
                </a:solidFill>
              </a:rPr>
              <a:t> () − expects at least one call.</a:t>
            </a:r>
          </a:p>
          <a:p>
            <a:pPr algn="l" fontAlgn="ctr"/>
            <a:r>
              <a:rPr lang="en-IN" sz="2200" dirty="0" smtClean="0">
                <a:solidFill>
                  <a:schemeClr val="tx1"/>
                </a:solidFill>
              </a:rPr>
              <a:t>	</a:t>
            </a:r>
            <a:r>
              <a:rPr lang="en-IN" sz="2200" dirty="0" err="1" smtClean="0">
                <a:solidFill>
                  <a:schemeClr val="tx1"/>
                </a:solidFill>
              </a:rPr>
              <a:t>atMost</a:t>
            </a:r>
            <a:r>
              <a:rPr lang="en-IN" sz="2200" dirty="0" smtClean="0">
                <a:solidFill>
                  <a:schemeClr val="tx1"/>
                </a:solidFill>
              </a:rPr>
              <a:t> (</a:t>
            </a:r>
            <a:r>
              <a:rPr lang="en-IN" sz="2200" dirty="0" err="1" smtClean="0">
                <a:solidFill>
                  <a:schemeClr val="tx1"/>
                </a:solidFill>
              </a:rPr>
              <a:t>int</a:t>
            </a:r>
            <a:r>
              <a:rPr lang="en-IN" sz="2200" dirty="0" smtClean="0">
                <a:solidFill>
                  <a:schemeClr val="tx1"/>
                </a:solidFill>
              </a:rPr>
              <a:t> max) − expects max calls.</a:t>
            </a:r>
          </a:p>
          <a:p>
            <a:pPr algn="l"/>
            <a:r>
              <a:rPr lang="en-IN" sz="3100" dirty="0" smtClean="0">
                <a:solidFill>
                  <a:schemeClr val="tx1"/>
                </a:solidFill>
              </a:rPr>
              <a:t>e.g. </a:t>
            </a:r>
            <a:r>
              <a:rPr lang="en-IN" sz="2200" i="1" dirty="0" smtClean="0"/>
              <a:t>verify(</a:t>
            </a:r>
            <a:r>
              <a:rPr lang="en-IN" sz="2200" i="1" dirty="0" err="1" smtClean="0"/>
              <a:t>stockServiceMock</a:t>
            </a:r>
            <a:r>
              <a:rPr lang="en-IN" sz="2200" i="1" dirty="0" smtClean="0"/>
              <a:t>, times(1)).</a:t>
            </a:r>
            <a:r>
              <a:rPr lang="en-IN" sz="2200" i="1" dirty="0" err="1" smtClean="0"/>
              <a:t>getPrice</a:t>
            </a:r>
            <a:r>
              <a:rPr lang="en-IN" sz="2200" i="1" dirty="0" smtClean="0"/>
              <a:t>(</a:t>
            </a:r>
            <a:r>
              <a:rPr lang="en-IN" sz="2200" i="1" dirty="0" err="1" smtClean="0"/>
              <a:t>googleStock</a:t>
            </a:r>
            <a:r>
              <a:rPr lang="en-IN" sz="2200" i="1" dirty="0" smtClean="0"/>
              <a:t>);</a:t>
            </a:r>
            <a:endParaRPr lang="en-IN" sz="3100" dirty="0" smtClean="0">
              <a:solidFill>
                <a:schemeClr val="tx1"/>
              </a:solidFill>
            </a:endParaRPr>
          </a:p>
          <a:p>
            <a:pPr algn="l"/>
            <a:endParaRPr lang="en-IN" sz="3100" dirty="0" smtClean="0">
              <a:solidFill>
                <a:schemeClr val="tx1"/>
              </a:solidFill>
            </a:endParaRPr>
          </a:p>
          <a:p>
            <a:pPr algn="l"/>
            <a:r>
              <a:rPr lang="en-IN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IN" sz="3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Inorder</a:t>
            </a:r>
            <a:r>
              <a:rPr lang="en-IN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000" dirty="0" smtClean="0">
                <a:solidFill>
                  <a:schemeClr val="tx1"/>
                </a:solidFill>
              </a:rPr>
              <a:t>ensure calling order of method</a:t>
            </a:r>
          </a:p>
          <a:p>
            <a:pPr algn="l"/>
            <a:r>
              <a:rPr lang="en-IN" sz="1900" dirty="0" err="1" smtClean="0"/>
              <a:t>InOrder</a:t>
            </a:r>
            <a:r>
              <a:rPr lang="en-IN" sz="1900" dirty="0" smtClean="0"/>
              <a:t> </a:t>
            </a:r>
            <a:r>
              <a:rPr lang="en-IN" sz="1900" dirty="0" err="1" smtClean="0"/>
              <a:t>inOrder</a:t>
            </a:r>
            <a:r>
              <a:rPr lang="en-IN" sz="1900" dirty="0" smtClean="0"/>
              <a:t> = </a:t>
            </a:r>
            <a:r>
              <a:rPr lang="en-IN" sz="1900" i="1" dirty="0" err="1" smtClean="0"/>
              <a:t>inOrder</a:t>
            </a:r>
            <a:r>
              <a:rPr lang="en-IN" sz="1900" i="1" dirty="0" smtClean="0"/>
              <a:t>(</a:t>
            </a:r>
            <a:r>
              <a:rPr lang="en-IN" sz="1900" i="1" dirty="0" err="1" smtClean="0"/>
              <a:t>stockServiceMock</a:t>
            </a:r>
            <a:r>
              <a:rPr lang="en-IN" sz="1900" i="1" dirty="0" smtClean="0"/>
              <a:t>);</a:t>
            </a:r>
          </a:p>
          <a:p>
            <a:pPr algn="l"/>
            <a:r>
              <a:rPr lang="en-IN" sz="1900" dirty="0" err="1" smtClean="0"/>
              <a:t>inOrder.verify</a:t>
            </a:r>
            <a:r>
              <a:rPr lang="en-IN" sz="1900" dirty="0" smtClean="0"/>
              <a:t>(</a:t>
            </a:r>
            <a:r>
              <a:rPr lang="en-IN" sz="1900" dirty="0" err="1" smtClean="0"/>
              <a:t>stockServiceMock</a:t>
            </a:r>
            <a:r>
              <a:rPr lang="en-IN" sz="1900" dirty="0" smtClean="0"/>
              <a:t>).</a:t>
            </a:r>
            <a:r>
              <a:rPr lang="en-IN" sz="1900" dirty="0" err="1" smtClean="0"/>
              <a:t>getPrice</a:t>
            </a:r>
            <a:r>
              <a:rPr lang="en-IN" sz="1900" dirty="0" smtClean="0"/>
              <a:t>(</a:t>
            </a:r>
            <a:r>
              <a:rPr lang="en-IN" sz="1900" dirty="0" err="1" smtClean="0"/>
              <a:t>googleStock</a:t>
            </a:r>
            <a:r>
              <a:rPr lang="en-IN" sz="1900" dirty="0" smtClean="0"/>
              <a:t>);</a:t>
            </a:r>
            <a:endParaRPr lang="en-I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0"/>
            <a:ext cx="237308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"/>
            <a:ext cx="7620000" cy="990599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Coverage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7391400" cy="24384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Determining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which lines of code your tests have exercised </a:t>
            </a:r>
            <a:r>
              <a:rPr lang="en-US" sz="2800" dirty="0" smtClean="0">
                <a:solidFill>
                  <a:schemeClr val="tx1"/>
                </a:solidFill>
              </a:rPr>
              <a:t>and which they have </a:t>
            </a:r>
            <a:r>
              <a:rPr lang="en-US" sz="2800" dirty="0" smtClean="0">
                <a:solidFill>
                  <a:schemeClr val="tx1"/>
                </a:solidFill>
              </a:rPr>
              <a:t>not</a:t>
            </a:r>
          </a:p>
          <a:p>
            <a:pPr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Allows you to detect if your unit tests (or system tests) are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adequately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covering all possibilities </a:t>
            </a:r>
            <a:r>
              <a:rPr lang="en-US" sz="2800" dirty="0" smtClean="0">
                <a:solidFill>
                  <a:schemeClr val="tx1"/>
                </a:solidFill>
              </a:rPr>
              <a:t>or </a:t>
            </a:r>
            <a:r>
              <a:rPr lang="en-US" sz="2800" dirty="0" smtClean="0">
                <a:solidFill>
                  <a:schemeClr val="tx1"/>
                </a:solidFill>
              </a:rPr>
              <a:t>not</a:t>
            </a:r>
          </a:p>
          <a:p>
            <a:pPr algn="l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Goal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70% coverage</a:t>
            </a:r>
            <a:endParaRPr lang="en-US" sz="2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99059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TDD – Test Driven Development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7848600" cy="1828800"/>
          </a:xfrm>
        </p:spPr>
        <p:txBody>
          <a:bodyPr>
            <a:normAutofit/>
          </a:bodyPr>
          <a:lstStyle/>
          <a:p>
            <a:pPr algn="l"/>
            <a:r>
              <a:rPr lang="en-IN" sz="2600" dirty="0" smtClean="0">
                <a:solidFill>
                  <a:schemeClr val="tx1"/>
                </a:solidFill>
              </a:rPr>
              <a:t>- is an </a:t>
            </a:r>
            <a:r>
              <a:rPr lang="en-I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evolutionary approach </a:t>
            </a:r>
            <a:r>
              <a:rPr lang="en-IN" sz="2600" dirty="0" smtClean="0">
                <a:solidFill>
                  <a:schemeClr val="tx1"/>
                </a:solidFill>
              </a:rPr>
              <a:t>to development which combines test-first development where </a:t>
            </a:r>
            <a:r>
              <a:rPr lang="en-I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you write a test before </a:t>
            </a:r>
            <a:r>
              <a:rPr lang="en-IN" sz="2600" dirty="0" smtClean="0">
                <a:solidFill>
                  <a:schemeClr val="tx1"/>
                </a:solidFill>
              </a:rPr>
              <a:t>you write just enough production code to full fill that test and </a:t>
            </a:r>
            <a:r>
              <a:rPr lang="en-I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refactoring</a:t>
            </a:r>
            <a:r>
              <a:rPr lang="en-IN" sz="2600" dirty="0" smtClean="0">
                <a:solidFill>
                  <a:schemeClr val="tx1"/>
                </a:solidFill>
              </a:rPr>
              <a:t>.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971800"/>
            <a:ext cx="3491303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048000"/>
            <a:ext cx="393044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990599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Benefits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467600" cy="5486400"/>
          </a:xfrm>
        </p:spPr>
        <p:txBody>
          <a:bodyPr>
            <a:normAutofit fontScale="70000" lnSpcReduction="20000"/>
          </a:bodyPr>
          <a:lstStyle/>
          <a:p>
            <a:pPr algn="l" fontAlgn="ctr">
              <a:buFontTx/>
              <a:buChar char="-"/>
            </a:pPr>
            <a:r>
              <a:rPr lang="de-DE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Elegantly simple, </a:t>
            </a:r>
            <a:r>
              <a:rPr lang="de-DE" sz="3100" dirty="0" smtClean="0">
                <a:solidFill>
                  <a:schemeClr val="tx1"/>
                </a:solidFill>
              </a:rPr>
              <a:t>Can be </a:t>
            </a:r>
            <a:r>
              <a:rPr lang="de-DE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 automatically</a:t>
            </a:r>
            <a:r>
              <a:rPr lang="de-DE" sz="3100" dirty="0" smtClean="0">
                <a:solidFill>
                  <a:schemeClr val="tx1"/>
                </a:solidFill>
              </a:rPr>
              <a:t>, Check their own results and </a:t>
            </a:r>
            <a:r>
              <a:rPr lang="de-DE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provide immediate feedback</a:t>
            </a:r>
          </a:p>
          <a:p>
            <a:pPr algn="l" fontAlgn="ctr">
              <a:buFontTx/>
              <a:buChar char="-"/>
            </a:pPr>
            <a:endParaRPr lang="de-DE" sz="3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ctr">
              <a:buFontTx/>
              <a:buChar char="-"/>
            </a:pPr>
            <a:r>
              <a:rPr lang="en-IN" sz="3100" dirty="0" smtClean="0">
                <a:solidFill>
                  <a:schemeClr val="tx1"/>
                </a:solidFill>
              </a:rPr>
              <a:t> </a:t>
            </a:r>
            <a:r>
              <a:rPr lang="en-IN" sz="3100" dirty="0" err="1" smtClean="0">
                <a:solidFill>
                  <a:schemeClr val="tx1"/>
                </a:solidFill>
              </a:rPr>
              <a:t>Junit</a:t>
            </a:r>
            <a:r>
              <a:rPr lang="en-IN" sz="3100" dirty="0" smtClean="0">
                <a:solidFill>
                  <a:schemeClr val="tx1"/>
                </a:solidFill>
              </a:rPr>
              <a:t> s ensure that code works as intended</a:t>
            </a:r>
          </a:p>
          <a:p>
            <a:pPr algn="l" fontAlgn="ctr">
              <a:buFontTx/>
              <a:buChar char="-"/>
            </a:pPr>
            <a:endParaRPr lang="en-IN" sz="3100" dirty="0" smtClean="0">
              <a:solidFill>
                <a:schemeClr val="tx1"/>
              </a:solidFill>
            </a:endParaRPr>
          </a:p>
          <a:p>
            <a:pPr algn="l" fontAlgn="ctr">
              <a:buFontTx/>
              <a:buChar char="-"/>
            </a:pPr>
            <a:r>
              <a:rPr lang="en-IN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Saves defect cost </a:t>
            </a:r>
          </a:p>
          <a:p>
            <a:pPr algn="l" fontAlgn="ctr">
              <a:buFontTx/>
              <a:buChar char="-"/>
            </a:pPr>
            <a:endParaRPr lang="en-IN" sz="3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ctr">
              <a:buFontTx/>
              <a:buChar char="-"/>
            </a:pPr>
            <a:r>
              <a:rPr lang="en-IN" sz="3100" dirty="0" smtClean="0">
                <a:solidFill>
                  <a:schemeClr val="tx1"/>
                </a:solidFill>
              </a:rPr>
              <a:t>Unit tests are also great for </a:t>
            </a:r>
            <a:r>
              <a:rPr lang="en-IN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preventing regressions</a:t>
            </a:r>
          </a:p>
          <a:p>
            <a:pPr algn="l" fontAlgn="ctr">
              <a:buFontTx/>
              <a:buChar char="-"/>
            </a:pPr>
            <a:endParaRPr lang="en-IN" sz="3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ctr">
              <a:buFontTx/>
              <a:buChar char="-"/>
            </a:pPr>
            <a:r>
              <a:rPr lang="en-IN" sz="3100" dirty="0" smtClean="0">
                <a:solidFill>
                  <a:schemeClr val="tx1"/>
                </a:solidFill>
              </a:rPr>
              <a:t>Unit testing </a:t>
            </a:r>
            <a:r>
              <a:rPr lang="en-IN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increases confidence</a:t>
            </a:r>
            <a:r>
              <a:rPr lang="en-IN" sz="3100" dirty="0" smtClean="0">
                <a:solidFill>
                  <a:schemeClr val="tx1"/>
                </a:solidFill>
              </a:rPr>
              <a:t>. </a:t>
            </a:r>
            <a:r>
              <a:rPr lang="en-US" sz="3100" dirty="0" smtClean="0">
                <a:solidFill>
                  <a:schemeClr val="tx1"/>
                </a:solidFill>
              </a:rPr>
              <a:t>Unit testing is particularly important when software requirements change frequently. </a:t>
            </a:r>
          </a:p>
          <a:p>
            <a:pPr algn="l" fontAlgn="ctr">
              <a:buFontTx/>
              <a:buChar char="-"/>
            </a:pPr>
            <a:endParaRPr lang="en-IN" sz="3100" dirty="0" smtClean="0">
              <a:solidFill>
                <a:schemeClr val="tx1"/>
              </a:solidFill>
            </a:endParaRPr>
          </a:p>
          <a:p>
            <a:pPr algn="l" fontAlgn="ctr">
              <a:buFontTx/>
              <a:buChar char="-"/>
            </a:pPr>
            <a:r>
              <a:rPr lang="en-IN" sz="3100" dirty="0" smtClean="0">
                <a:solidFill>
                  <a:schemeClr val="tx1"/>
                </a:solidFill>
              </a:rPr>
              <a:t> </a:t>
            </a:r>
            <a:r>
              <a:rPr lang="en-IN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Development is faster</a:t>
            </a:r>
            <a:endParaRPr lang="en-US" sz="3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ctr">
              <a:buFontTx/>
              <a:buChar char="-"/>
            </a:pPr>
            <a:endParaRPr lang="en-IN" sz="3100" dirty="0" smtClean="0">
              <a:solidFill>
                <a:schemeClr val="tx1"/>
              </a:solidFill>
            </a:endParaRPr>
          </a:p>
          <a:p>
            <a:pPr algn="l" fontAlgn="ctr">
              <a:buFontTx/>
              <a:buChar char="-"/>
            </a:pPr>
            <a:endParaRPr lang="en-IN" sz="3100" dirty="0" smtClean="0">
              <a:solidFill>
                <a:schemeClr val="tx1"/>
              </a:solidFill>
            </a:endParaRPr>
          </a:p>
          <a:p>
            <a:pPr algn="l" fontAlgn="ctr"/>
            <a:r>
              <a:rPr lang="en-US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 short, to Produce Better Code</a:t>
            </a:r>
          </a:p>
          <a:p>
            <a:pPr algn="l" fontAlgn="ctr">
              <a:buFontTx/>
              <a:buChar char="-"/>
            </a:pP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990599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Best Practices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77200" cy="5486400"/>
          </a:xfrm>
        </p:spPr>
        <p:txBody>
          <a:bodyPr>
            <a:normAutofit lnSpcReduction="10000"/>
          </a:bodyPr>
          <a:lstStyle/>
          <a:p>
            <a:pPr marL="609600" indent="-609600" algn="l">
              <a:lnSpc>
                <a:spcPct val="90000"/>
              </a:lnSpc>
            </a:pP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- Separate production and test code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 But typically in same package</a:t>
            </a:r>
          </a:p>
          <a:p>
            <a:pPr algn="l" fontAlgn="ctr">
              <a:buFontTx/>
              <a:buChar char="-"/>
            </a:pPr>
            <a:r>
              <a:rPr lang="en-IN" sz="2200" dirty="0" smtClean="0">
                <a:solidFill>
                  <a:schemeClr val="tx1"/>
                </a:solidFill>
                <a:latin typeface="+mj-lt"/>
              </a:rPr>
              <a:t> Each </a:t>
            </a:r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unit test must run independently </a:t>
            </a:r>
            <a:r>
              <a:rPr lang="en-IN" sz="2200" dirty="0" smtClean="0">
                <a:solidFill>
                  <a:schemeClr val="tx1"/>
                </a:solidFill>
                <a:latin typeface="+mj-lt"/>
              </a:rPr>
              <a:t>of all other unit tests.</a:t>
            </a:r>
          </a:p>
          <a:p>
            <a:pPr algn="l" fontAlgn="ctr">
              <a:buFontTx/>
              <a:buChar char="-"/>
            </a:pPr>
            <a:r>
              <a:rPr lang="en-IN" sz="2200" dirty="0" smtClean="0">
                <a:solidFill>
                  <a:schemeClr val="tx1"/>
                </a:solidFill>
                <a:latin typeface="+mj-lt"/>
              </a:rPr>
              <a:t> Errors must be detected and reported test by test</a:t>
            </a:r>
          </a:p>
          <a:p>
            <a:pPr algn="l" fontAlgn="ctr"/>
            <a:r>
              <a:rPr lang="en-IN" sz="2200" dirty="0" smtClean="0">
                <a:solidFill>
                  <a:schemeClr val="tx1"/>
                </a:solidFill>
                <a:latin typeface="+mj-lt"/>
              </a:rPr>
              <a:t>- Use test </a:t>
            </a:r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data that is close to that of production</a:t>
            </a:r>
            <a:r>
              <a:rPr lang="en-IN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l" fontAlgn="ctr"/>
            <a:r>
              <a:rPr lang="en-IN" sz="22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 for both success and failure</a:t>
            </a:r>
            <a:r>
              <a:rPr lang="de-DE" sz="2200" dirty="0" smtClean="0">
                <a:solidFill>
                  <a:schemeClr val="tx1"/>
                </a:solidFill>
              </a:rPr>
              <a:t>. </a:t>
            </a:r>
            <a:r>
              <a:rPr lang="en-GB" sz="2200" dirty="0" smtClean="0">
                <a:solidFill>
                  <a:schemeClr val="tx1"/>
                </a:solidFill>
              </a:rPr>
              <a:t>Negative tests, exceptions and errors</a:t>
            </a:r>
          </a:p>
          <a:p>
            <a:pPr algn="l" fontAlgn="ctr"/>
            <a:r>
              <a:rPr lang="en-IN" sz="2200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en-GB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 for boundary conditions</a:t>
            </a:r>
          </a:p>
          <a:p>
            <a:pPr algn="l" fontAlgn="ctr"/>
            <a:r>
              <a:rPr lang="en-IN" sz="2200" dirty="0" smtClean="0">
                <a:solidFill>
                  <a:schemeClr val="tx1"/>
                </a:solidFill>
                <a:latin typeface="+mj-lt"/>
              </a:rPr>
              <a:t>- Do not create test cases for everything. Instead, focus on the tests that impact the </a:t>
            </a:r>
            <a:r>
              <a:rPr lang="en-IN" sz="2200" dirty="0" err="1" smtClean="0">
                <a:solidFill>
                  <a:schemeClr val="tx1"/>
                </a:solidFill>
                <a:latin typeface="+mj-lt"/>
              </a:rPr>
              <a:t>behavior</a:t>
            </a:r>
            <a:r>
              <a:rPr lang="en-IN" sz="2200" dirty="0" smtClean="0">
                <a:solidFill>
                  <a:schemeClr val="tx1"/>
                </a:solidFill>
                <a:latin typeface="+mj-lt"/>
              </a:rPr>
              <a:t> of the system.</a:t>
            </a:r>
          </a:p>
          <a:p>
            <a:pPr algn="l" fontAlgn="ctr">
              <a:buFontTx/>
              <a:buChar char="-"/>
            </a:pPr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Before fixing a defect, write a test</a:t>
            </a:r>
            <a:r>
              <a:rPr lang="en-IN" sz="2200" dirty="0" smtClean="0">
                <a:solidFill>
                  <a:schemeClr val="tx1"/>
                </a:solidFill>
                <a:latin typeface="+mj-lt"/>
              </a:rPr>
              <a:t> that exposes the defect. </a:t>
            </a:r>
          </a:p>
          <a:p>
            <a:pPr algn="l" fontAlgn="ctr">
              <a:buFontTx/>
              <a:buChar char="-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Doesn’t do unnecessary things</a:t>
            </a:r>
          </a:p>
          <a:p>
            <a:pPr algn="l" fontAlgn="ctr">
              <a:buFontTx/>
              <a:buChar char="-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Neither too simple nor too complex</a:t>
            </a:r>
          </a:p>
          <a:p>
            <a:pPr algn="l">
              <a:buFontTx/>
              <a:buChar char="-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smtClean="0">
                <a:solidFill>
                  <a:schemeClr val="tx1"/>
                </a:solidFill>
                <a:latin typeface="+mj-lt"/>
              </a:rPr>
              <a:t>What shouldn’t I test. Don’t test set/get methods</a:t>
            </a:r>
          </a:p>
          <a:p>
            <a:pPr algn="l">
              <a:buFontTx/>
              <a:buChar char="-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Run all your unit tests as often as possible</a:t>
            </a:r>
            <a:r>
              <a:rPr lang="en-IN" sz="2200" dirty="0" smtClean="0">
                <a:solidFill>
                  <a:schemeClr val="tx1"/>
                </a:solidFill>
                <a:latin typeface="+mj-lt"/>
              </a:rPr>
              <a:t>, ideally every time the code is changed</a:t>
            </a:r>
            <a:endParaRPr lang="en-GB" sz="2200" dirty="0" smtClean="0">
              <a:solidFill>
                <a:schemeClr val="tx1"/>
              </a:solidFill>
              <a:latin typeface="+mj-lt"/>
            </a:endParaRPr>
          </a:p>
          <a:p>
            <a:pPr algn="l">
              <a:buFontTx/>
              <a:buChar char="-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 smtClean="0">
              <a:solidFill>
                <a:schemeClr val="tx1"/>
              </a:solidFill>
            </a:endParaRPr>
          </a:p>
          <a:p>
            <a:pPr algn="l" fontAlgn="ctr">
              <a:buFontTx/>
              <a:buChar char="-"/>
            </a:pPr>
            <a:endParaRPr lang="en-US" dirty="0" smtClean="0">
              <a:solidFill>
                <a:schemeClr val="tx1"/>
              </a:solidFill>
            </a:endParaRPr>
          </a:p>
          <a:p>
            <a:pPr algn="l" fontAlgn="ctr">
              <a:buFontTx/>
              <a:buChar char="-"/>
            </a:pP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2d18b747e7718ed32192c6dda7d6c41e17e181d17dd66467eb8989e6d99b1df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6640512" cy="5151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"/>
            <a:ext cx="7620000" cy="990599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Agenda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239000" cy="4343400"/>
          </a:xfrm>
        </p:spPr>
        <p:txBody>
          <a:bodyPr/>
          <a:lstStyle/>
          <a:p>
            <a:pPr algn="l"/>
            <a:r>
              <a:rPr lang="de-DE" sz="2800" dirty="0" smtClean="0">
                <a:solidFill>
                  <a:schemeClr val="tx1"/>
                </a:solidFill>
              </a:rPr>
              <a:t>- Unit Testing</a:t>
            </a:r>
          </a:p>
          <a:p>
            <a:pPr algn="l"/>
            <a:r>
              <a:rPr lang="de-DE" sz="2800" dirty="0" smtClean="0">
                <a:solidFill>
                  <a:schemeClr val="tx1"/>
                </a:solidFill>
              </a:rPr>
              <a:t>- What is JUnit</a:t>
            </a:r>
          </a:p>
          <a:p>
            <a:pPr algn="l"/>
            <a:r>
              <a:rPr lang="de-DE" sz="2800" dirty="0" smtClean="0">
                <a:solidFill>
                  <a:schemeClr val="tx1"/>
                </a:solidFill>
              </a:rPr>
              <a:t>- How to write JUnit test case</a:t>
            </a:r>
          </a:p>
          <a:p>
            <a:pPr algn="l"/>
            <a:r>
              <a:rPr lang="de-DE" sz="2800" dirty="0" smtClean="0">
                <a:solidFill>
                  <a:schemeClr val="tx1"/>
                </a:solidFill>
              </a:rPr>
              <a:t>- Mocking Framework</a:t>
            </a:r>
          </a:p>
          <a:p>
            <a:pPr algn="l"/>
            <a:r>
              <a:rPr lang="de-DE" sz="2800" dirty="0" smtClean="0">
                <a:solidFill>
                  <a:schemeClr val="tx1"/>
                </a:solidFill>
              </a:rPr>
              <a:t>- JUnit Benefits</a:t>
            </a:r>
          </a:p>
          <a:p>
            <a:pPr algn="l"/>
            <a:r>
              <a:rPr lang="de-DE" sz="2800" dirty="0" smtClean="0">
                <a:solidFill>
                  <a:schemeClr val="tx1"/>
                </a:solidFill>
              </a:rPr>
              <a:t>- JUnit Best Practices</a:t>
            </a:r>
          </a:p>
          <a:p>
            <a:pPr algn="l"/>
            <a:endParaRPr lang="de-DE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924800" cy="990599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Testing?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Admin\Desktop\PO4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47950"/>
            <a:ext cx="3200400" cy="2533650"/>
          </a:xfrm>
          <a:prstGeom prst="rect">
            <a:avLst/>
          </a:prstGeom>
          <a:noFill/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886200" y="2590800"/>
            <a:ext cx="46482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Testing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IN" sz="2000" dirty="0" smtClean="0"/>
              <a:t>Testing small pieces of code, typically individual functions, alone and isolated. </a:t>
            </a:r>
          </a:p>
          <a:p>
            <a:pPr>
              <a:spcBef>
                <a:spcPct val="20000"/>
              </a:spcBef>
            </a:pP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 Testing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individual units are combined and tested as a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11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Testing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complete, integrated system is tested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57200" y="5638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Automated Test </a:t>
            </a:r>
            <a:r>
              <a:rPr lang="en-IN" sz="2200" dirty="0" smtClean="0"/>
              <a:t>- No human involvement, test  cases are executed by automated tools and programs, It’s fast and less costly compared to manual testing.</a:t>
            </a: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57200" y="990600"/>
            <a:ext cx="51054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lang="en-IN" sz="2400" dirty="0" smtClean="0"/>
              <a:t>Testing is the process of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checking the functionality of the application </a:t>
            </a:r>
            <a:r>
              <a:rPr lang="en-IN" sz="2400" dirty="0" smtClean="0"/>
              <a:t>whether it is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as per requirements</a:t>
            </a:r>
            <a:r>
              <a:rPr lang="en-IN" sz="2400" dirty="0" smtClean="0"/>
              <a:t>.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838200"/>
            <a:ext cx="2743200" cy="156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1295400" cy="1371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990599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JUnit?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229600" cy="1219200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</a:t>
            </a:r>
            <a:r>
              <a:rPr lang="en-IN" sz="2800" dirty="0" smtClean="0">
                <a:solidFill>
                  <a:schemeClr val="tx1"/>
                </a:solidFill>
              </a:rPr>
              <a:t>is </a:t>
            </a:r>
            <a:r>
              <a:rPr lang="en-I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testing framework</a:t>
            </a:r>
            <a:r>
              <a:rPr lang="en-I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dirty="0" smtClean="0">
                <a:solidFill>
                  <a:schemeClr val="tx1"/>
                </a:solidFill>
              </a:rPr>
              <a:t>for the purpose of </a:t>
            </a:r>
            <a:r>
              <a:rPr lang="en-I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writing &amp; running repeatable tests </a:t>
            </a:r>
            <a:r>
              <a:rPr lang="en-IN" sz="2800" dirty="0" smtClean="0">
                <a:solidFill>
                  <a:schemeClr val="tx1"/>
                </a:solidFill>
              </a:rPr>
              <a:t>for </a:t>
            </a:r>
            <a:r>
              <a:rPr lang="en-I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 programs</a:t>
            </a:r>
            <a:r>
              <a:rPr lang="en-IN" sz="2800" dirty="0" smtClean="0">
                <a:solidFill>
                  <a:schemeClr val="tx1"/>
                </a:solidFill>
              </a:rPr>
              <a:t>.</a:t>
            </a:r>
            <a:endParaRPr lang="en-IN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8200" y="3276600"/>
            <a:ext cx="7924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" y="2362200"/>
            <a:ext cx="8001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fontAlgn="ctr">
              <a:buFontTx/>
              <a:buChar char="-"/>
            </a:pPr>
            <a:r>
              <a:rPr lang="en-IN" sz="2400" dirty="0" smtClean="0"/>
              <a:t> </a:t>
            </a:r>
            <a:r>
              <a:rPr lang="en-IN" dirty="0" smtClean="0"/>
              <a:t>A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can be a function, a class</a:t>
            </a:r>
          </a:p>
          <a:p>
            <a:pPr fontAlgn="ctr">
              <a:buFontTx/>
              <a:buChar char="-"/>
            </a:pPr>
            <a:r>
              <a:rPr lang="en-IN" dirty="0" smtClean="0"/>
              <a:t> Unit testing refers to the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practice of testing such small units (function &amp; class) </a:t>
            </a:r>
            <a:r>
              <a:rPr lang="en-IN" dirty="0" smtClean="0"/>
              <a:t>of your code, so as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 ensure that they work as expected</a:t>
            </a:r>
            <a:endParaRPr lang="en-IN" dirty="0" smtClean="0"/>
          </a:p>
          <a:p>
            <a:pPr lvl="0">
              <a:spcBef>
                <a:spcPct val="20000"/>
              </a:spcBef>
              <a:buFontTx/>
              <a:buChar char="-"/>
            </a:pPr>
            <a:endParaRPr lang="en-IN" dirty="0" smtClean="0"/>
          </a:p>
          <a:p>
            <a:pPr lvl="0">
              <a:spcBef>
                <a:spcPct val="20000"/>
              </a:spcBef>
              <a:buFontTx/>
              <a:buChar char="-"/>
            </a:pPr>
            <a:r>
              <a:rPr lang="en-IN" dirty="0" smtClean="0"/>
              <a:t> Designed by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Kent Beck, Erich Gamma </a:t>
            </a:r>
            <a:r>
              <a:rPr lang="en-IN" dirty="0" smtClean="0"/>
              <a:t>in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mid 90’s</a:t>
            </a:r>
          </a:p>
          <a:p>
            <a:pPr lvl="0">
              <a:spcBef>
                <a:spcPct val="20000"/>
              </a:spcBef>
            </a:pPr>
            <a:r>
              <a:rPr lang="en-IN" dirty="0" smtClean="0"/>
              <a:t>-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Open source framework </a:t>
            </a:r>
            <a:r>
              <a:rPr lang="en-IN" dirty="0" smtClean="0"/>
              <a:t>maintained by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Junit.org</a:t>
            </a:r>
            <a:r>
              <a:rPr lang="en-IN" dirty="0" smtClean="0"/>
              <a:t> community </a:t>
            </a:r>
            <a:r>
              <a:rPr lang="en-IN" dirty="0" smtClean="0">
                <a:hlinkClick r:id="rId3"/>
              </a:rPr>
              <a:t>http://junit.org</a:t>
            </a:r>
            <a:r>
              <a:rPr lang="en-IN" dirty="0" smtClean="0"/>
              <a:t>.</a:t>
            </a:r>
          </a:p>
          <a:p>
            <a:pPr lvl="0">
              <a:spcBef>
                <a:spcPct val="20000"/>
              </a:spcBef>
              <a:buFontTx/>
              <a:buChar char="-"/>
            </a:pPr>
            <a:endParaRPr lang="en-IN" sz="17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en-IN" dirty="0" smtClean="0"/>
              <a:t>- Its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written in Java</a:t>
            </a:r>
            <a:r>
              <a:rPr lang="en-IN" dirty="0" smtClean="0"/>
              <a:t> 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n-IN" dirty="0" smtClean="0"/>
              <a:t>- The framework resides under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package 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org.junit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smtClean="0"/>
              <a:t>for </a:t>
            </a:r>
            <a:r>
              <a:rPr lang="en-IN" dirty="0" err="1" smtClean="0"/>
              <a:t>Junt</a:t>
            </a:r>
            <a:r>
              <a:rPr lang="en-IN" dirty="0" smtClean="0"/>
              <a:t> 4 and later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n-IN" dirty="0" smtClean="0"/>
              <a:t>- </a:t>
            </a:r>
            <a:r>
              <a:rPr lang="en-IN" dirty="0" err="1" smtClean="0"/>
              <a:t>Junit</a:t>
            </a:r>
            <a:r>
              <a:rPr lang="en-IN" dirty="0" smtClean="0"/>
              <a:t> is linked as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JAR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(junit.jar)</a:t>
            </a:r>
            <a:r>
              <a:rPr lang="en-IN" dirty="0" smtClean="0"/>
              <a:t> at compile-time. 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n-IN" dirty="0" smtClean="0"/>
              <a:t>- Its really simple to integrate </a:t>
            </a:r>
            <a:r>
              <a:rPr lang="en-IN" dirty="0" err="1" smtClean="0"/>
              <a:t>Junit</a:t>
            </a:r>
            <a:r>
              <a:rPr lang="en-IN" dirty="0" smtClean="0"/>
              <a:t> in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Maven project</a:t>
            </a:r>
          </a:p>
          <a:p>
            <a:r>
              <a:rPr lang="en-IN" sz="1100" dirty="0" smtClean="0"/>
              <a:t>&lt;dependency&gt;</a:t>
            </a:r>
          </a:p>
          <a:p>
            <a:r>
              <a:rPr lang="en-IN" sz="1100" dirty="0" smtClean="0"/>
              <a:t>&lt;</a:t>
            </a:r>
            <a:r>
              <a:rPr lang="en-IN" sz="1100" dirty="0" err="1" smtClean="0"/>
              <a:t>groupId</a:t>
            </a:r>
            <a:r>
              <a:rPr lang="en-IN" sz="1100" dirty="0" smtClean="0"/>
              <a:t>&gt;</a:t>
            </a:r>
            <a:r>
              <a:rPr lang="en-IN" sz="1100" u="sng" dirty="0" err="1" smtClean="0"/>
              <a:t>junit</a:t>
            </a:r>
            <a:r>
              <a:rPr lang="en-IN" sz="1100" u="sng" dirty="0" smtClean="0"/>
              <a:t>&lt;/</a:t>
            </a:r>
            <a:r>
              <a:rPr lang="en-IN" sz="1100" u="sng" dirty="0" err="1" smtClean="0"/>
              <a:t>groupId</a:t>
            </a:r>
            <a:r>
              <a:rPr lang="en-IN" sz="1100" u="sng" dirty="0" smtClean="0"/>
              <a:t>&gt;</a:t>
            </a:r>
          </a:p>
          <a:p>
            <a:r>
              <a:rPr lang="en-IN" sz="1100" dirty="0" smtClean="0"/>
              <a:t>&lt;</a:t>
            </a:r>
            <a:r>
              <a:rPr lang="en-IN" sz="1100" dirty="0" err="1" smtClean="0"/>
              <a:t>artifactId</a:t>
            </a:r>
            <a:r>
              <a:rPr lang="en-IN" sz="1100" dirty="0" smtClean="0"/>
              <a:t>&gt;</a:t>
            </a:r>
            <a:r>
              <a:rPr lang="en-IN" sz="1100" u="sng" dirty="0" err="1" smtClean="0"/>
              <a:t>junit</a:t>
            </a:r>
            <a:r>
              <a:rPr lang="en-IN" sz="1100" u="sng" dirty="0" smtClean="0"/>
              <a:t>&lt;/</a:t>
            </a:r>
            <a:r>
              <a:rPr lang="en-IN" sz="1100" u="sng" dirty="0" err="1" smtClean="0"/>
              <a:t>artifactId</a:t>
            </a:r>
            <a:r>
              <a:rPr lang="en-IN" sz="1100" u="sng" dirty="0" smtClean="0"/>
              <a:t>&gt;</a:t>
            </a:r>
          </a:p>
          <a:p>
            <a:r>
              <a:rPr lang="en-IN" sz="1100" dirty="0" smtClean="0"/>
              <a:t>&lt;version&gt;4.10&lt;/version&gt;</a:t>
            </a:r>
          </a:p>
          <a:p>
            <a:r>
              <a:rPr lang="en-IN" sz="1100" dirty="0" smtClean="0"/>
              <a:t>&lt;/dependency&gt;</a:t>
            </a:r>
            <a:endParaRPr lang="en-IN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>
              <a:spcBef>
                <a:spcPct val="20000"/>
              </a:spcBef>
              <a:buFontTx/>
              <a:buChar char="-"/>
            </a:pPr>
            <a:endParaRPr lang="en-IN" sz="1700" dirty="0" smtClean="0"/>
          </a:p>
          <a:p>
            <a:pPr lvl="0">
              <a:spcBef>
                <a:spcPct val="20000"/>
              </a:spcBef>
              <a:buFontTx/>
              <a:buChar char="-"/>
            </a:pPr>
            <a:endParaRPr lang="en-IN" sz="1700" dirty="0" smtClean="0"/>
          </a:p>
          <a:p>
            <a:pPr lvl="0">
              <a:spcBef>
                <a:spcPct val="20000"/>
              </a:spcBef>
              <a:buFontTx/>
              <a:buChar char="-"/>
            </a:pPr>
            <a:endParaRPr lang="en-IN" sz="170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990599"/>
          </a:xfrm>
        </p:spPr>
        <p:txBody>
          <a:bodyPr/>
          <a:lstStyle/>
          <a:p>
            <a:pPr algn="l"/>
            <a:r>
              <a:rPr lang="de-D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Automation Frameworks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8200" y="3276600"/>
            <a:ext cx="7924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143000"/>
            <a:ext cx="792480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99059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Writing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Test Case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772400" cy="5791200"/>
          </a:xfrm>
        </p:spPr>
        <p:txBody>
          <a:bodyPr>
            <a:normAutofit/>
          </a:bodyPr>
          <a:lstStyle/>
          <a:p>
            <a:pPr algn="l" fontAlgn="ctr"/>
            <a:r>
              <a:rPr lang="en-IN" sz="2400" b="1" dirty="0" err="1" smtClean="0">
                <a:solidFill>
                  <a:schemeClr val="tx1"/>
                </a:solidFill>
              </a:rPr>
              <a:t>Junit</a:t>
            </a:r>
            <a:r>
              <a:rPr lang="en-IN" sz="2400" b="1" dirty="0" smtClean="0">
                <a:solidFill>
                  <a:schemeClr val="tx1"/>
                </a:solidFill>
              </a:rPr>
              <a:t> 4.x</a:t>
            </a:r>
          </a:p>
          <a:p>
            <a:pPr algn="l" fontAlgn="ctr">
              <a:buFontTx/>
              <a:buChar char="-"/>
            </a:pP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Any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 can be a test case</a:t>
            </a:r>
            <a:r>
              <a:rPr lang="en-IN" sz="2400" dirty="0" smtClean="0">
                <a:solidFill>
                  <a:schemeClr val="tx1"/>
                </a:solidFill>
              </a:rPr>
              <a:t>. The test class does not need to extend any particular class.</a:t>
            </a:r>
          </a:p>
          <a:p>
            <a:pPr algn="l" fontAlgn="ctr">
              <a:buFontTx/>
              <a:buChar char="-"/>
            </a:pPr>
            <a:r>
              <a:rPr lang="en-IN" sz="2400" dirty="0" smtClean="0">
                <a:solidFill>
                  <a:schemeClr val="tx1"/>
                </a:solidFill>
              </a:rPr>
              <a:t>All test methods should have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@Test </a:t>
            </a:r>
            <a:r>
              <a:rPr lang="en-IN" sz="2400" dirty="0" smtClean="0">
                <a:solidFill>
                  <a:schemeClr val="tx1"/>
                </a:solidFill>
              </a:rPr>
              <a:t>annotation. </a:t>
            </a:r>
          </a:p>
          <a:p>
            <a:pPr algn="l" fontAlgn="ctr">
              <a:buFontTx/>
              <a:buChar char="-"/>
            </a:pPr>
            <a:r>
              <a:rPr lang="en-IN" sz="2400" dirty="0" smtClean="0">
                <a:solidFill>
                  <a:schemeClr val="tx1"/>
                </a:solidFill>
              </a:rPr>
              <a:t>Test methods to make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Assert calls </a:t>
            </a:r>
            <a:r>
              <a:rPr lang="en-IN" sz="2400" dirty="0" smtClean="0">
                <a:solidFill>
                  <a:schemeClr val="tx1"/>
                </a:solidFill>
              </a:rPr>
              <a:t>to validate the outcome</a:t>
            </a:r>
          </a:p>
          <a:p>
            <a:pPr algn="l" fontAlgn="ctr">
              <a:buFontTx/>
              <a:buChar char="-"/>
            </a:pP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</a:rPr>
              <a:t>JUnit</a:t>
            </a:r>
            <a:r>
              <a:rPr lang="en-IN" sz="2400" dirty="0" smtClean="0">
                <a:solidFill>
                  <a:schemeClr val="tx1"/>
                </a:solidFill>
              </a:rPr>
              <a:t> tests can be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 automatically </a:t>
            </a:r>
            <a:r>
              <a:rPr lang="en-IN" sz="2400" dirty="0" smtClean="0">
                <a:solidFill>
                  <a:schemeClr val="tx1"/>
                </a:solidFill>
              </a:rPr>
              <a:t>and they check their own results and provide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immediate feedback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- </a:t>
            </a:r>
            <a:r>
              <a:rPr lang="en-IN" sz="2400" dirty="0" err="1" smtClean="0">
                <a:solidFill>
                  <a:schemeClr val="tx1"/>
                </a:solidFill>
              </a:rPr>
              <a:t>JUnit</a:t>
            </a:r>
            <a:r>
              <a:rPr lang="en-IN" sz="2400" dirty="0" smtClean="0">
                <a:solidFill>
                  <a:schemeClr val="tx1"/>
                </a:solidFill>
              </a:rPr>
              <a:t> tests can be organized into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 suites </a:t>
            </a:r>
            <a:r>
              <a:rPr lang="en-IN" sz="2400" dirty="0" smtClean="0">
                <a:solidFill>
                  <a:schemeClr val="tx1"/>
                </a:solidFill>
              </a:rPr>
              <a:t>containing test cases and even other test suites.</a:t>
            </a:r>
          </a:p>
          <a:p>
            <a:pPr algn="l"/>
            <a:r>
              <a:rPr lang="en-IN" sz="2400" dirty="0" smtClean="0">
                <a:solidFill>
                  <a:schemeClr val="tx1"/>
                </a:solidFill>
              </a:rPr>
              <a:t>- </a:t>
            </a:r>
            <a:r>
              <a:rPr lang="en-IN" sz="2400" dirty="0" err="1" smtClean="0">
                <a:solidFill>
                  <a:schemeClr val="tx1"/>
                </a:solidFill>
              </a:rPr>
              <a:t>JUnit</a:t>
            </a:r>
            <a:r>
              <a:rPr lang="en-IN" sz="2400" dirty="0" smtClean="0">
                <a:solidFill>
                  <a:schemeClr val="tx1"/>
                </a:solidFill>
              </a:rPr>
              <a:t> shows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 progress in a bar</a:t>
            </a:r>
            <a:r>
              <a:rPr lang="en-IN" sz="2400" dirty="0" smtClean="0">
                <a:solidFill>
                  <a:schemeClr val="tx1"/>
                </a:solidFill>
              </a:rPr>
              <a:t> that is </a:t>
            </a:r>
            <a:r>
              <a:rPr lang="en-IN" sz="2400" dirty="0" smtClean="0">
                <a:solidFill>
                  <a:schemeClr val="accent3">
                    <a:lumMod val="75000"/>
                  </a:schemeClr>
                </a:solidFill>
              </a:rPr>
              <a:t>green</a:t>
            </a:r>
            <a:r>
              <a:rPr lang="en-IN" sz="2400" dirty="0" smtClean="0">
                <a:solidFill>
                  <a:schemeClr val="tx1"/>
                </a:solidFill>
              </a:rPr>
              <a:t> if test is going fine and it turns </a:t>
            </a:r>
            <a:r>
              <a:rPr lang="en-IN" sz="2400" dirty="0" smtClean="0">
                <a:solidFill>
                  <a:srgbClr val="FF0000"/>
                </a:solidFill>
              </a:rPr>
              <a:t>red</a:t>
            </a:r>
            <a:r>
              <a:rPr lang="en-IN" sz="2400" dirty="0" smtClean="0">
                <a:solidFill>
                  <a:schemeClr val="tx1"/>
                </a:solidFill>
              </a:rPr>
              <a:t> when a test fails.</a:t>
            </a:r>
          </a:p>
          <a:p>
            <a:pPr algn="l" fontAlgn="ctr">
              <a:buFontTx/>
              <a:buChar char="-"/>
            </a:pPr>
            <a:endParaRPr lang="en-IN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"/>
            <a:ext cx="7848600" cy="99059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Annotations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8001000" cy="5791200"/>
          </a:xfrm>
        </p:spPr>
        <p:txBody>
          <a:bodyPr>
            <a:normAutofit/>
          </a:bodyPr>
          <a:lstStyle/>
          <a:p>
            <a:pPr algn="l" fontAlgn="ctr"/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@Test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– This is the test method to run</a:t>
            </a:r>
          </a:p>
          <a:p>
            <a:pPr algn="l" fontAlgn="ctr"/>
            <a:endParaRPr lang="en-IN" sz="2400" dirty="0" smtClean="0">
              <a:solidFill>
                <a:schemeClr val="tx1"/>
              </a:solidFill>
            </a:endParaRPr>
          </a:p>
          <a:p>
            <a:pPr algn="l" fontAlgn="ctr"/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I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BeforeClass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– Run once before any of the test methods in the class, only once in execution</a:t>
            </a:r>
          </a:p>
          <a:p>
            <a:pPr algn="l" fontAlgn="ctr"/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IN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AfterClass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– Run once after all the tests in the class have been run</a:t>
            </a:r>
          </a:p>
          <a:p>
            <a:pPr algn="l" fontAlgn="ctr"/>
            <a:endParaRPr lang="en-IN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ctr"/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@Before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– Run before each test</a:t>
            </a:r>
          </a:p>
          <a:p>
            <a:pPr algn="l" fontAlgn="ctr"/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@After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– Run after each test</a:t>
            </a:r>
          </a:p>
          <a:p>
            <a:pPr algn="l" fontAlgn="ctr"/>
            <a:endParaRPr lang="en-IN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ctr"/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@Ignore</a:t>
            </a:r>
            <a:r>
              <a:rPr lang="en-IN" sz="2400" dirty="0" smtClean="0">
                <a:solidFill>
                  <a:schemeClr val="tx1"/>
                </a:solidFill>
              </a:rPr>
              <a:t> – To ignore Test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8001000" cy="990599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Assert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05800" cy="57912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- </a:t>
            </a:r>
            <a:r>
              <a:rPr lang="en-US" sz="2200" dirty="0" err="1" smtClean="0">
                <a:solidFill>
                  <a:schemeClr val="tx1"/>
                </a:solidFill>
              </a:rPr>
              <a:t>Junit</a:t>
            </a:r>
            <a:r>
              <a:rPr lang="en-US" sz="2200" dirty="0" smtClean="0">
                <a:solidFill>
                  <a:schemeClr val="tx1"/>
                </a:solidFill>
              </a:rPr>
              <a:t> provides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assertion methods </a:t>
            </a:r>
            <a:r>
              <a:rPr lang="en-US" sz="2200" dirty="0" smtClean="0">
                <a:solidFill>
                  <a:schemeClr val="tx1"/>
                </a:solidFill>
              </a:rPr>
              <a:t>for to determine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pass fail status of test case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- </a:t>
            </a:r>
            <a:r>
              <a:rPr lang="en-IN" sz="2200" dirty="0" smtClean="0">
                <a:solidFill>
                  <a:schemeClr val="tx1"/>
                </a:solidFill>
              </a:rPr>
              <a:t>Types of assertions like </a:t>
            </a:r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Boolean, Null, Identical</a:t>
            </a:r>
            <a:r>
              <a:rPr lang="en-IN" sz="2200" dirty="0" smtClean="0">
                <a:solidFill>
                  <a:schemeClr val="tx1"/>
                </a:solidFill>
              </a:rPr>
              <a:t> </a:t>
            </a:r>
            <a:r>
              <a:rPr lang="en-US" sz="2200" dirty="0" smtClean="0">
                <a:solidFill>
                  <a:schemeClr val="tx1"/>
                </a:solidFill>
              </a:rPr>
              <a:t> etc</a:t>
            </a:r>
          </a:p>
          <a:p>
            <a:pPr algn="l">
              <a:buFontTx/>
              <a:buChar char="-"/>
            </a:pPr>
            <a:r>
              <a:rPr lang="en-US" sz="2200" dirty="0" smtClean="0">
                <a:solidFill>
                  <a:schemeClr val="tx1"/>
                </a:solidFill>
              </a:rPr>
              <a:t> Parameter order is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“expected value”</a:t>
            </a:r>
            <a:r>
              <a:rPr lang="en-US" sz="2200" dirty="0" smtClean="0">
                <a:solidFill>
                  <a:schemeClr val="tx1"/>
                </a:solidFill>
              </a:rPr>
              <a:t> followed by </a:t>
            </a:r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“actual value”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b="1" dirty="0" smtClean="0">
                <a:solidFill>
                  <a:schemeClr val="tx1"/>
                </a:solidFill>
              </a:rPr>
              <a:t>Assert</a:t>
            </a:r>
          </a:p>
          <a:p>
            <a:pPr algn="l"/>
            <a:r>
              <a:rPr lang="en-IN" sz="2200" dirty="0" smtClean="0">
                <a:solidFill>
                  <a:schemeClr val="tx1"/>
                </a:solidFill>
              </a:rPr>
              <a:t>class </a:t>
            </a:r>
            <a:r>
              <a:rPr lang="en-I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org.junit.Assert</a:t>
            </a:r>
            <a:r>
              <a:rPr lang="en-IN" sz="2200" dirty="0" smtClean="0">
                <a:solidFill>
                  <a:schemeClr val="tx1"/>
                </a:solidFill>
              </a:rPr>
              <a:t> </a:t>
            </a:r>
            <a:r>
              <a:rPr lang="en-IN" sz="2200" dirty="0" smtClean="0">
                <a:solidFill>
                  <a:schemeClr val="tx1"/>
                </a:solidFill>
              </a:rPr>
              <a:t>methods 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GB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	</a:t>
            </a:r>
            <a:r>
              <a:rPr lang="en-GB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assertFalse</a:t>
            </a:r>
            <a:r>
              <a:rPr lang="en-GB" altLang="zh-CN" sz="2200" dirty="0" smtClean="0">
                <a:solidFill>
                  <a:schemeClr val="tx1"/>
                </a:solidFill>
                <a:ea typeface="宋体" charset="-122"/>
              </a:rPr>
              <a:t>(condition)</a:t>
            </a:r>
            <a:r>
              <a:rPr lang="en-GB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  <a:r>
              <a:rPr lang="en-GB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/ </a:t>
            </a:r>
            <a:r>
              <a:rPr lang="en-GB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assertTrue</a:t>
            </a:r>
            <a:r>
              <a:rPr lang="en-GB" altLang="zh-CN" sz="2200" dirty="0" smtClean="0">
                <a:solidFill>
                  <a:schemeClr val="tx1"/>
                </a:solidFill>
                <a:ea typeface="宋体" charset="-122"/>
              </a:rPr>
              <a:t>(condition)</a:t>
            </a:r>
            <a:endParaRPr lang="en-GB" altLang="zh-CN" sz="2200" dirty="0" smtClean="0">
              <a:solidFill>
                <a:schemeClr val="tx1"/>
              </a:solidFill>
              <a:ea typeface="宋体" charset="-122"/>
            </a:endParaRPr>
          </a:p>
          <a:p>
            <a:pPr algn="l">
              <a:lnSpc>
                <a:spcPct val="90000"/>
              </a:lnSpc>
            </a:pPr>
            <a:r>
              <a:rPr lang="en-GB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	</a:t>
            </a:r>
            <a:r>
              <a:rPr lang="en-GB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assertNull</a:t>
            </a:r>
            <a:r>
              <a:rPr lang="en-GB" altLang="zh-CN" sz="2200" dirty="0" smtClean="0">
                <a:solidFill>
                  <a:schemeClr val="tx1"/>
                </a:solidFill>
                <a:ea typeface="宋体" charset="-122"/>
              </a:rPr>
              <a:t>(object)</a:t>
            </a:r>
            <a:r>
              <a:rPr lang="en-GB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  <a:r>
              <a:rPr lang="en-GB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/ </a:t>
            </a:r>
            <a:r>
              <a:rPr lang="en-GB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assertNotNull</a:t>
            </a:r>
            <a:r>
              <a:rPr lang="en-GB" altLang="zh-CN" sz="2200" dirty="0" smtClean="0">
                <a:solidFill>
                  <a:schemeClr val="tx1"/>
                </a:solidFill>
                <a:ea typeface="宋体" charset="-122"/>
              </a:rPr>
              <a:t>(object)</a:t>
            </a:r>
            <a:endParaRPr lang="en-GB" altLang="zh-CN" sz="2200" dirty="0" smtClean="0">
              <a:solidFill>
                <a:schemeClr val="tx1"/>
              </a:solidFill>
              <a:ea typeface="宋体" charset="-122"/>
            </a:endParaRPr>
          </a:p>
          <a:p>
            <a:pPr algn="l">
              <a:lnSpc>
                <a:spcPct val="90000"/>
              </a:lnSpc>
            </a:pPr>
            <a:r>
              <a:rPr lang="en-GB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	 </a:t>
            </a:r>
            <a:r>
              <a:rPr lang="en-GB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assertEquals</a:t>
            </a:r>
            <a:r>
              <a:rPr lang="en-GB" altLang="zh-CN" sz="2200" dirty="0" smtClean="0">
                <a:solidFill>
                  <a:schemeClr val="tx1"/>
                </a:solidFill>
                <a:ea typeface="宋体" charset="-122"/>
              </a:rPr>
              <a:t>(expected, actual)</a:t>
            </a:r>
            <a:endParaRPr lang="en-GB" altLang="zh-CN" sz="2200" dirty="0" smtClean="0">
              <a:solidFill>
                <a:schemeClr val="tx1"/>
              </a:solidFill>
              <a:ea typeface="宋体" charset="-122"/>
            </a:endParaRPr>
          </a:p>
          <a:p>
            <a:pPr algn="l">
              <a:lnSpc>
                <a:spcPct val="90000"/>
              </a:lnSpc>
            </a:pPr>
            <a:r>
              <a:rPr lang="en-GB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	</a:t>
            </a:r>
            <a:r>
              <a:rPr lang="en-GB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assertSame</a:t>
            </a:r>
            <a:r>
              <a:rPr lang="en-GB" altLang="zh-CN" sz="2200" dirty="0" smtClean="0">
                <a:solidFill>
                  <a:schemeClr val="tx1"/>
                </a:solidFill>
                <a:ea typeface="宋体" charset="-122"/>
              </a:rPr>
              <a:t>(expected, actual)</a:t>
            </a:r>
            <a:r>
              <a:rPr lang="en-GB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  <a:r>
              <a:rPr lang="en-GB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/ </a:t>
            </a:r>
            <a:r>
              <a:rPr lang="en-GB" altLang="zh-CN" sz="2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assertNotSame</a:t>
            </a:r>
            <a:r>
              <a:rPr lang="en-GB" altLang="zh-CN" sz="2200" dirty="0" smtClean="0">
                <a:solidFill>
                  <a:schemeClr val="tx1"/>
                </a:solidFill>
                <a:ea typeface="宋体" charset="-122"/>
              </a:rPr>
              <a:t>(expected, actual)</a:t>
            </a:r>
            <a:r>
              <a:rPr lang="en-GB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 </a:t>
            </a:r>
            <a:endParaRPr lang="en-GB" altLang="zh-CN" sz="2200" dirty="0" smtClean="0">
              <a:solidFill>
                <a:schemeClr val="tx1"/>
              </a:solidFill>
              <a:ea typeface="宋体" charset="-122"/>
            </a:endParaRPr>
          </a:p>
          <a:p>
            <a:pPr algn="l">
              <a:lnSpc>
                <a:spcPct val="90000"/>
              </a:lnSpc>
            </a:pPr>
            <a:r>
              <a:rPr lang="en-GB" altLang="zh-CN" sz="2200" dirty="0" smtClean="0">
                <a:solidFill>
                  <a:schemeClr val="tx1"/>
                </a:solidFill>
                <a:ea typeface="宋体" charset="-122"/>
              </a:rPr>
              <a:t>e.g</a:t>
            </a:r>
            <a:r>
              <a:rPr lang="en-GB" altLang="zh-CN" sz="2200" dirty="0" smtClean="0">
                <a:solidFill>
                  <a:schemeClr val="tx1"/>
                </a:solidFill>
                <a:ea typeface="宋体" charset="-122"/>
              </a:rPr>
              <a:t>. </a:t>
            </a:r>
            <a:r>
              <a:rPr lang="en-GB" altLang="zh-CN" sz="2200" dirty="0" err="1" smtClean="0">
                <a:solidFill>
                  <a:schemeClr val="tx1"/>
                </a:solidFill>
                <a:ea typeface="宋体" charset="-122"/>
              </a:rPr>
              <a:t>assertEquals</a:t>
            </a:r>
            <a:r>
              <a:rPr lang="en-GB" altLang="zh-CN" sz="2200" dirty="0" smtClean="0">
                <a:solidFill>
                  <a:schemeClr val="tx1"/>
                </a:solidFill>
                <a:ea typeface="宋体" charset="-122"/>
              </a:rPr>
              <a:t>(“</a:t>
            </a:r>
            <a:r>
              <a:rPr lang="en-GB" altLang="zh-CN" sz="2200" dirty="0" err="1" smtClean="0">
                <a:solidFill>
                  <a:schemeClr val="tx1"/>
                </a:solidFill>
                <a:ea typeface="宋体" charset="-122"/>
              </a:rPr>
              <a:t>failuer</a:t>
            </a:r>
            <a:r>
              <a:rPr lang="en-GB" altLang="zh-CN" sz="2200" dirty="0" smtClean="0">
                <a:solidFill>
                  <a:schemeClr val="tx1"/>
                </a:solidFill>
                <a:ea typeface="宋体" charset="-122"/>
              </a:rPr>
              <a:t> – string not equal, “expected text”, “actual text” </a:t>
            </a:r>
            <a:r>
              <a:rPr lang="en-GB" altLang="zh-CN" sz="2200" dirty="0" smtClean="0">
                <a:solidFill>
                  <a:schemeClr val="tx1"/>
                </a:solidFill>
                <a:ea typeface="宋体" charset="-122"/>
              </a:rPr>
              <a:t>)</a:t>
            </a:r>
          </a:p>
          <a:p>
            <a:pPr algn="l">
              <a:lnSpc>
                <a:spcPct val="90000"/>
              </a:lnSpc>
            </a:pPr>
            <a:endParaRPr lang="en-GB" altLang="zh-CN" sz="2400" dirty="0" smtClean="0">
              <a:solidFill>
                <a:schemeClr val="tx1"/>
              </a:solidFill>
              <a:ea typeface="宋体" charset="-122"/>
            </a:endParaRPr>
          </a:p>
          <a:p>
            <a:pPr algn="l">
              <a:lnSpc>
                <a:spcPct val="90000"/>
              </a:lnSpc>
            </a:pPr>
            <a:r>
              <a:rPr lang="en-GB" altLang="zh-CN" sz="2200" b="1" dirty="0" smtClean="0">
                <a:solidFill>
                  <a:schemeClr val="tx1"/>
                </a:solidFill>
                <a:ea typeface="宋体" charset="-122"/>
              </a:rPr>
              <a:t>Exceptions</a:t>
            </a:r>
            <a:endParaRPr lang="en-GB" altLang="zh-CN" sz="2200" b="1" dirty="0" smtClean="0">
              <a:solidFill>
                <a:schemeClr val="tx1"/>
              </a:solidFill>
              <a:ea typeface="宋体" charset="-122"/>
            </a:endParaRPr>
          </a:p>
          <a:p>
            <a:pPr algn="l" fontAlgn="ctr"/>
            <a:r>
              <a:rPr lang="en-IN" sz="2200" dirty="0" smtClean="0">
                <a:solidFill>
                  <a:schemeClr val="tx1"/>
                </a:solidFill>
              </a:rPr>
              <a:t>- @</a:t>
            </a:r>
            <a:r>
              <a:rPr lang="en-IN" sz="2200" dirty="0" smtClean="0">
                <a:solidFill>
                  <a:schemeClr val="tx1"/>
                </a:solidFill>
              </a:rPr>
              <a:t>Test, optional ‘</a:t>
            </a:r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expected</a:t>
            </a:r>
            <a:r>
              <a:rPr lang="en-IN" sz="2200" dirty="0" smtClean="0">
                <a:solidFill>
                  <a:schemeClr val="tx1"/>
                </a:solidFill>
              </a:rPr>
              <a:t>’ attribute</a:t>
            </a:r>
          </a:p>
          <a:p>
            <a:pPr algn="l" fontAlgn="ctr"/>
            <a:r>
              <a:rPr lang="en-IN" sz="2200" dirty="0" smtClean="0">
                <a:solidFill>
                  <a:schemeClr val="tx1"/>
                </a:solidFill>
              </a:rPr>
              <a:t>- Try-catch </a:t>
            </a:r>
            <a:r>
              <a:rPr lang="en-IN" sz="2200" dirty="0" smtClean="0">
                <a:solidFill>
                  <a:schemeClr val="tx1"/>
                </a:solidFill>
              </a:rPr>
              <a:t>and always </a:t>
            </a:r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fail</a:t>
            </a:r>
            <a:r>
              <a:rPr lang="en-IN" sz="2200" dirty="0" smtClean="0">
                <a:solidFill>
                  <a:schemeClr val="tx1"/>
                </a:solidFill>
              </a:rPr>
              <a:t>()</a:t>
            </a:r>
          </a:p>
          <a:p>
            <a:pPr algn="l" fontAlgn="ctr"/>
            <a:r>
              <a:rPr lang="en-IN" sz="2200" dirty="0" smtClean="0">
                <a:solidFill>
                  <a:schemeClr val="tx1"/>
                </a:solidFill>
              </a:rPr>
              <a:t>- </a:t>
            </a:r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en-IN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Rule</a:t>
            </a:r>
            <a:r>
              <a:rPr lang="en-IN" sz="2200" dirty="0" smtClean="0">
                <a:solidFill>
                  <a:schemeClr val="tx1"/>
                </a:solidFill>
              </a:rPr>
              <a:t> </a:t>
            </a:r>
            <a:r>
              <a:rPr lang="en-IN" sz="2200" dirty="0" err="1" smtClean="0">
                <a:solidFill>
                  <a:schemeClr val="tx1"/>
                </a:solidFill>
              </a:rPr>
              <a:t>ExpectedException</a:t>
            </a:r>
            <a:endParaRPr lang="en-IN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8001000" cy="990599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Stub / Mocking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8305800" cy="5791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- Real world software has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dependencies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IN" sz="2400" dirty="0" smtClean="0">
                <a:solidFill>
                  <a:schemeClr val="tx1"/>
                </a:solidFill>
              </a:rPr>
              <a:t>The idea of unit testing is that we want to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 our code without testing the dependencies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en-IN" sz="2400" dirty="0" smtClean="0">
                <a:solidFill>
                  <a:schemeClr val="tx1"/>
                </a:solidFill>
              </a:rPr>
              <a:t>Some “real” objects required in Unit test are really 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to instantiate </a:t>
            </a:r>
            <a:r>
              <a:rPr lang="en-IN" sz="2400" dirty="0" smtClean="0">
                <a:solidFill>
                  <a:schemeClr val="tx1"/>
                </a:solidFill>
              </a:rPr>
              <a:t>and/or configure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 Sometimes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only interfaces exits </a:t>
            </a:r>
            <a:r>
              <a:rPr lang="en-US" sz="2400" dirty="0" smtClean="0">
                <a:solidFill>
                  <a:schemeClr val="tx1"/>
                </a:solidFill>
              </a:rPr>
              <a:t>implementation are not even coded</a:t>
            </a:r>
          </a:p>
          <a:p>
            <a:pPr algn="l">
              <a:buFontTx/>
              <a:buChar char="-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Frameworks allows creation of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 double object </a:t>
            </a:r>
            <a:r>
              <a:rPr lang="en-US" sz="2400" dirty="0" smtClean="0">
                <a:solidFill>
                  <a:schemeClr val="tx1"/>
                </a:solidFill>
              </a:rPr>
              <a:t>/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mock</a:t>
            </a:r>
            <a:r>
              <a:rPr lang="en-US" sz="2400" dirty="0" smtClean="0">
                <a:solidFill>
                  <a:schemeClr val="tx1"/>
                </a:solidFill>
              </a:rPr>
              <a:t> object /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fake</a:t>
            </a:r>
            <a:r>
              <a:rPr lang="en-US" sz="2400" dirty="0" smtClean="0">
                <a:solidFill>
                  <a:schemeClr val="tx1"/>
                </a:solidFill>
              </a:rPr>
              <a:t> object</a:t>
            </a:r>
          </a:p>
          <a:p>
            <a:pPr algn="l"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 Mocking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Frameworks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562600"/>
            <a:ext cx="237308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876800"/>
            <a:ext cx="26312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5934382"/>
            <a:ext cx="2160917" cy="92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5669" y="5257800"/>
            <a:ext cx="236833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836</Words>
  <Application>Microsoft Office PowerPoint</Application>
  <PresentationFormat>On-screen Show (4:3)</PresentationFormat>
  <Paragraphs>151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Java + Unit = JUnit</vt:lpstr>
      <vt:lpstr>Agenda</vt:lpstr>
      <vt:lpstr>Software Testing?</vt:lpstr>
      <vt:lpstr>What is JUnit?</vt:lpstr>
      <vt:lpstr>Automation Frameworks</vt:lpstr>
      <vt:lpstr>Writing JUnit Test Case</vt:lpstr>
      <vt:lpstr>Annotations</vt:lpstr>
      <vt:lpstr>Junit Assert</vt:lpstr>
      <vt:lpstr>Stub / Mocking</vt:lpstr>
      <vt:lpstr>Mockito</vt:lpstr>
      <vt:lpstr>Mockito</vt:lpstr>
      <vt:lpstr>JUnit Coverage</vt:lpstr>
      <vt:lpstr>TDD – Test Driven Development</vt:lpstr>
      <vt:lpstr>Benefits</vt:lpstr>
      <vt:lpstr>Best Practices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Aayushi</dc:creator>
  <cp:lastModifiedBy>Admin</cp:lastModifiedBy>
  <cp:revision>177</cp:revision>
  <dcterms:created xsi:type="dcterms:W3CDTF">2006-08-16T00:00:00Z</dcterms:created>
  <dcterms:modified xsi:type="dcterms:W3CDTF">2018-03-26T14:53:03Z</dcterms:modified>
</cp:coreProperties>
</file>