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4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2" r:id="rId21"/>
    <p:sldId id="263" r:id="rId22"/>
    <p:sldId id="26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E0391D-4CA9-4AF6-BF9F-E99E70DD69B4}">
          <p14:sldIdLst>
            <p14:sldId id="256"/>
            <p14:sldId id="257"/>
          </p14:sldIdLst>
        </p14:section>
        <p14:section name="Untitled Section" id="{3279FE26-4EEC-46E0-AD5D-5FDEE2133643}">
          <p14:sldIdLst>
            <p14:sldId id="260"/>
            <p14:sldId id="261"/>
            <p14:sldId id="264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62"/>
            <p14:sldId id="263"/>
            <p14:sldId id="26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033" autoAdjust="0"/>
  </p:normalViewPr>
  <p:slideViewPr>
    <p:cSldViewPr snapToGrid="0">
      <p:cViewPr>
        <p:scale>
          <a:sx n="80" d="100"/>
          <a:sy n="80" d="100"/>
        </p:scale>
        <p:origin x="75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2A1BB-0811-474B-B181-9908C216A90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3A3F-BD04-4317-BB48-5EE4462D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8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13A3F-BD04-4317-BB48-5EE4462D56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5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6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5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6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7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5E8BFD-11A3-434E-8FD9-E85549B408C1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1771F8-9DD6-42E4-AE2B-59C66D01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0CDF-15FC-5C66-1BC6-2B119CB07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8233" y="1389900"/>
            <a:ext cx="8574622" cy="2616199"/>
          </a:xfrm>
        </p:spPr>
        <p:txBody>
          <a:bodyPr/>
          <a:lstStyle/>
          <a:p>
            <a:r>
              <a:rPr lang="en-US" b="1" dirty="0"/>
              <a:t>WALMART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C0F8A-B753-33A1-D679-53150FC9D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        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                                                                                                       By Amol Shirsat</a:t>
            </a:r>
          </a:p>
        </p:txBody>
      </p:sp>
    </p:spTree>
    <p:extLst>
      <p:ext uri="{BB962C8B-B14F-4D97-AF65-F5344CB8AC3E}">
        <p14:creationId xmlns:p14="http://schemas.microsoft.com/office/powerpoint/2010/main" val="47173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55BF-3F19-E1E2-BEA4-2334AC90E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4E52-D3A8-1DAD-A736-5718BFC5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A20902-7894-5069-F17B-06D9853037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368" y="2919729"/>
            <a:ext cx="5010878" cy="25371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BC3276-E47D-0C25-C60A-CD64668638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4848" y="2919729"/>
            <a:ext cx="3221036" cy="234052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D1DABB-A186-933C-4B54-9F7379669C20}"/>
              </a:ext>
            </a:extLst>
          </p:cNvPr>
          <p:cNvSpPr txBox="1"/>
          <p:nvPr/>
        </p:nvSpPr>
        <p:spPr>
          <a:xfrm>
            <a:off x="1323668" y="1801449"/>
            <a:ext cx="5053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Q6. Find out total sales by each branch and city?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99C11-0278-4797-D71D-57BDAE08AF61}"/>
              </a:ext>
            </a:extLst>
          </p:cNvPr>
          <p:cNvSpPr txBox="1"/>
          <p:nvPr/>
        </p:nvSpPr>
        <p:spPr>
          <a:xfrm>
            <a:off x="7138219" y="1925201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99662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077EF-9676-452C-7D01-1A16D9B9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93D6-0706-18EE-C359-AD623D49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849262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0258C9-B0F9-51F3-46CE-45B902FE15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313" y="2809875"/>
            <a:ext cx="4894262" cy="278468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92FBB8-C502-C272-1CC5-CAAA1DD89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9485" y="2809875"/>
            <a:ext cx="3548202" cy="27846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EEE7B4-6641-4110-E626-476999ADEA09}"/>
              </a:ext>
            </a:extLst>
          </p:cNvPr>
          <p:cNvSpPr txBox="1"/>
          <p:nvPr/>
        </p:nvSpPr>
        <p:spPr>
          <a:xfrm>
            <a:off x="1364125" y="1832471"/>
            <a:ext cx="501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Q7. What was total sales and profit for each product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B7650-7594-E4CC-3392-8CA8C09B30DB}"/>
              </a:ext>
            </a:extLst>
          </p:cNvPr>
          <p:cNvSpPr txBox="1"/>
          <p:nvPr/>
        </p:nvSpPr>
        <p:spPr>
          <a:xfrm>
            <a:off x="7159485" y="1880165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421455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44FC8-4652-DA7D-9CAD-D1071D37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90B8-0F6D-D979-E094-56DA47AB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9F40E2-7475-CEFE-2030-56D32A948D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7019" y="2712640"/>
            <a:ext cx="5031556" cy="277699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971144-8074-3582-9B62-F33866BA91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4821" y="2712640"/>
            <a:ext cx="3679538" cy="25474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EC6F31-485A-687F-B663-90D90A30C6EA}"/>
              </a:ext>
            </a:extLst>
          </p:cNvPr>
          <p:cNvSpPr txBox="1"/>
          <p:nvPr/>
        </p:nvSpPr>
        <p:spPr>
          <a:xfrm>
            <a:off x="1347019" y="1570615"/>
            <a:ext cx="471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Q8. Find total sales coming through which payment methods?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36784-4E9B-559C-DB44-F2BB17C2824B}"/>
              </a:ext>
            </a:extLst>
          </p:cNvPr>
          <p:cNvSpPr txBox="1"/>
          <p:nvPr/>
        </p:nvSpPr>
        <p:spPr>
          <a:xfrm>
            <a:off x="7094821" y="1755282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88458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28399-7DE4-414F-AB93-73BB99A7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9B0A-C25B-5135-50B9-94B81ED5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61DAA-B91A-8D96-DF81-FE2297C39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743" y="2921925"/>
            <a:ext cx="5261602" cy="249780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C0F1A-6321-3186-C05C-295A4A9A4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8219" y="2921925"/>
            <a:ext cx="3813344" cy="25930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54597-9595-39EF-CE9A-5B222954AE41}"/>
              </a:ext>
            </a:extLst>
          </p:cNvPr>
          <p:cNvSpPr txBox="1"/>
          <p:nvPr/>
        </p:nvSpPr>
        <p:spPr>
          <a:xfrm>
            <a:off x="1394670" y="1570614"/>
            <a:ext cx="5177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Q9.What are the sales and profit</a:t>
            </a:r>
          </a:p>
          <a:p>
            <a:r>
              <a:rPr lang="en-US" sz="2400" b="1" dirty="0"/>
              <a:t>trends for the months of January, February, and March?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2BFD5-09C6-D7FF-9E6A-F059044411B3}"/>
              </a:ext>
            </a:extLst>
          </p:cNvPr>
          <p:cNvSpPr txBox="1"/>
          <p:nvPr/>
        </p:nvSpPr>
        <p:spPr>
          <a:xfrm>
            <a:off x="7138219" y="193994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35776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85EC0-796B-B038-CCF5-A88DCF589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A405-5E6F-71A8-414C-3AEB3964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82CA28-FD1C-D2E2-85E1-FE8916F2EE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631" y="2906182"/>
            <a:ext cx="5611963" cy="26754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6D6A2D-3712-C94A-9C22-224DC97E9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697" y="2906182"/>
            <a:ext cx="3413858" cy="232949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15F2F7-7A05-D53B-59B9-F9397629572C}"/>
              </a:ext>
            </a:extLst>
          </p:cNvPr>
          <p:cNvSpPr txBox="1"/>
          <p:nvPr/>
        </p:nvSpPr>
        <p:spPr>
          <a:xfrm>
            <a:off x="1276044" y="1571084"/>
            <a:ext cx="553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Q10. What is the total sales generated during weekends compared to weekdays?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C9CD4-8C5C-28D7-DF36-557A27908AE8}"/>
              </a:ext>
            </a:extLst>
          </p:cNvPr>
          <p:cNvSpPr txBox="1"/>
          <p:nvPr/>
        </p:nvSpPr>
        <p:spPr>
          <a:xfrm>
            <a:off x="7269922" y="1571084"/>
            <a:ext cx="150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Answer:</a:t>
            </a:r>
          </a:p>
        </p:txBody>
      </p:sp>
    </p:spTree>
    <p:extLst>
      <p:ext uri="{BB962C8B-B14F-4D97-AF65-F5344CB8AC3E}">
        <p14:creationId xmlns:p14="http://schemas.microsoft.com/office/powerpoint/2010/main" val="292381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C7934-081C-42D1-8101-13B65CC4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98E5-8550-2204-FA66-2DB4588B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CDA03-E25D-B0F4-3788-BB895EED99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760" y="2648872"/>
            <a:ext cx="5080355" cy="32168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5B3163-185E-7CB3-EA5E-751D9EDB44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367" y="2600716"/>
            <a:ext cx="3565183" cy="30155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912F3F-44F4-F0A2-3759-A93E341B95BC}"/>
              </a:ext>
            </a:extLst>
          </p:cNvPr>
          <p:cNvSpPr txBox="1"/>
          <p:nvPr/>
        </p:nvSpPr>
        <p:spPr>
          <a:xfrm>
            <a:off x="1494144" y="1400387"/>
            <a:ext cx="4719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Q11. During which hours of the day does the store record the highest sales?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9CE8A-E45B-65B9-8235-20044F3589BE}"/>
              </a:ext>
            </a:extLst>
          </p:cNvPr>
          <p:cNvSpPr txBox="1"/>
          <p:nvPr/>
        </p:nvSpPr>
        <p:spPr>
          <a:xfrm>
            <a:off x="6998042" y="1515076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11689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EA9D7-273E-6D15-A200-520D14019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F945-CE64-18F3-964A-1168106D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0BF23E-715F-2D48-59B6-ACEB09E2F8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9074" y="2847479"/>
            <a:ext cx="5317677" cy="299134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135ABA-9875-8B6F-F896-2E1A500A6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7187" y="2845696"/>
            <a:ext cx="2740462" cy="209600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177027-E844-1B21-DE79-BD48C2678898}"/>
              </a:ext>
            </a:extLst>
          </p:cNvPr>
          <p:cNvSpPr txBox="1"/>
          <p:nvPr/>
        </p:nvSpPr>
        <p:spPr>
          <a:xfrm>
            <a:off x="1376412" y="1645367"/>
            <a:ext cx="4719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Q12. What is the total gross income generated by each branch?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CCB47-556B-CA4B-DBD6-B2A230625A55}"/>
              </a:ext>
            </a:extLst>
          </p:cNvPr>
          <p:cNvSpPr txBox="1"/>
          <p:nvPr/>
        </p:nvSpPr>
        <p:spPr>
          <a:xfrm>
            <a:off x="6947719" y="1783866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89927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FD36F-D40F-6C7B-A894-5875AF5A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7180-915C-15F9-3769-6A58B679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246990-2260-1FA9-B89A-8926FE3103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599" y="2801583"/>
            <a:ext cx="5463952" cy="324679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D8164A-754E-062A-FE8E-7686DDD370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9813" y="2658709"/>
            <a:ext cx="5322637" cy="33896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BF3A7-AA52-CD61-68C1-149F8913EAE0}"/>
              </a:ext>
            </a:extLst>
          </p:cNvPr>
          <p:cNvSpPr txBox="1"/>
          <p:nvPr/>
        </p:nvSpPr>
        <p:spPr>
          <a:xfrm>
            <a:off x="1376412" y="1601255"/>
            <a:ext cx="4719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Q13. What were the top 5 highest sales transactions in Walmart sales?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7DD6E-5B6D-2F8D-4A26-DC34A08183FB}"/>
              </a:ext>
            </a:extLst>
          </p:cNvPr>
          <p:cNvSpPr txBox="1"/>
          <p:nvPr/>
        </p:nvSpPr>
        <p:spPr>
          <a:xfrm>
            <a:off x="7090594" y="1601255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80366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6564-7160-10ED-2783-7D5C2FA32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9DB1-9C20-E6AD-5F0A-6AE1FA27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934B84-710A-53C2-A46A-8BDF9C4FF9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768" y="3185713"/>
            <a:ext cx="5287657" cy="28155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CCEDCD-B52E-9A11-1AF5-07211121F6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4462" y="3203349"/>
            <a:ext cx="3247060" cy="22427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97CC-DCC8-8248-1F06-2EED4461EEB3}"/>
              </a:ext>
            </a:extLst>
          </p:cNvPr>
          <p:cNvSpPr txBox="1"/>
          <p:nvPr/>
        </p:nvSpPr>
        <p:spPr>
          <a:xfrm>
            <a:off x="1494144" y="1633689"/>
            <a:ext cx="4719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Q14. What is the total sales and percentage contribution of each customer type to the overall sales?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44938-3611-5E32-8413-29703F582C73}"/>
              </a:ext>
            </a:extLst>
          </p:cNvPr>
          <p:cNvSpPr txBox="1"/>
          <p:nvPr/>
        </p:nvSpPr>
        <p:spPr>
          <a:xfrm>
            <a:off x="7214462" y="163368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99577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B52F-396A-06D5-059D-3FAF7E113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4C76-36B1-D6C3-75A2-6F95AFFF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1C35D2-38CD-E2F7-9271-A7223C9E5E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1149" y="2772436"/>
            <a:ext cx="5948152" cy="316722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B12B5-17AC-2722-263C-F29D44B2D7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1323" y="2772436"/>
            <a:ext cx="3685801" cy="254584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BD4A9B-7C53-E674-6884-5EED5B04CB5A}"/>
              </a:ext>
            </a:extLst>
          </p:cNvPr>
          <p:cNvSpPr txBox="1"/>
          <p:nvPr/>
        </p:nvSpPr>
        <p:spPr>
          <a:xfrm>
            <a:off x="1351268" y="1514166"/>
            <a:ext cx="482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Q15.What are the total sales and profit by gender, and which gender records the highest values?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F3A4D-2762-7B18-35A7-300F36B2BBF6}"/>
              </a:ext>
            </a:extLst>
          </p:cNvPr>
          <p:cNvSpPr txBox="1"/>
          <p:nvPr/>
        </p:nvSpPr>
        <p:spPr>
          <a:xfrm>
            <a:off x="7569422" y="1652665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84148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FA40-A573-E686-1C9D-5E3012FA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91" y="265470"/>
            <a:ext cx="4365524" cy="8947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E7814F-76BC-5410-1A1A-C0363161BC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165082" y="1396181"/>
            <a:ext cx="5410316" cy="43388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3F5DB-571D-0512-17FD-4940C73C1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9859" y="1160205"/>
            <a:ext cx="5761704" cy="55060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This report analyzes a Walmart sales dataset containing transaction-level data from three fictional branches located in Yangon, Mandalay, and Naypyitaw (Myanmar).</a:t>
            </a:r>
            <a:br>
              <a:rPr lang="en-US" sz="2400" dirty="0"/>
            </a:br>
            <a:r>
              <a:rPr lang="en-US" sz="2400" dirty="0"/>
              <a:t>The dataset includes details such as invoice ID, branch, city, customer type, product line, unit price, quantity, tax, total sales, date, time, payment method, gross income, and customer ratings.</a:t>
            </a:r>
            <a:br>
              <a:rPr lang="en-US" sz="2400" dirty="0"/>
            </a:br>
            <a:r>
              <a:rPr lang="en-US" sz="2400" dirty="0"/>
              <a:t>From this data we will identify sales performance &amp; trends, customer satisfaction etc.</a:t>
            </a:r>
          </a:p>
        </p:txBody>
      </p:sp>
    </p:spTree>
    <p:extLst>
      <p:ext uri="{BB962C8B-B14F-4D97-AF65-F5344CB8AC3E}">
        <p14:creationId xmlns:p14="http://schemas.microsoft.com/office/powerpoint/2010/main" val="153678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351E2-6C38-5936-A2CB-2F381697C836}"/>
              </a:ext>
            </a:extLst>
          </p:cNvPr>
          <p:cNvSpPr txBox="1"/>
          <p:nvPr/>
        </p:nvSpPr>
        <p:spPr>
          <a:xfrm>
            <a:off x="1495118" y="0"/>
            <a:ext cx="388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INSIGHTS: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561D3-C5F1-8841-B9D2-378EEE51DFF9}"/>
              </a:ext>
            </a:extLst>
          </p:cNvPr>
          <p:cNvSpPr txBox="1"/>
          <p:nvPr/>
        </p:nvSpPr>
        <p:spPr>
          <a:xfrm>
            <a:off x="1571317" y="751345"/>
            <a:ext cx="10211107" cy="559884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1.Revenue &amp; 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Total Revenue Highest in </a:t>
            </a:r>
            <a:r>
              <a:rPr lang="en-US" sz="1600" b="1" dirty="0"/>
              <a:t>Naypyitaw</a:t>
            </a:r>
            <a:r>
              <a:rPr lang="en-US" sz="1600" dirty="0"/>
              <a:t> city, followed by Yangon, then Mandalay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Average revenue per transaction is around </a:t>
            </a:r>
            <a:r>
              <a:rPr lang="en-US" sz="1600" b="1" dirty="0"/>
              <a:t>USD 322.97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Females' contribution are higher than male in sales &amp; Profit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2.Branch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Branch C </a:t>
            </a:r>
            <a:r>
              <a:rPr lang="en-US" sz="1600" dirty="0"/>
              <a:t>generates the highest sales, while </a:t>
            </a:r>
            <a:r>
              <a:rPr lang="en-US" sz="1600" b="1" dirty="0"/>
              <a:t>Branch B </a:t>
            </a:r>
            <a:r>
              <a:rPr lang="en-US" sz="1600" dirty="0"/>
              <a:t>has the lowest.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3.</a:t>
            </a:r>
            <a:r>
              <a:rPr lang="en-US" sz="1600" b="1" dirty="0"/>
              <a:t> Product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Food &amp; beverages and Sports &amp;Travel leads in total sales and high average Ratings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4.</a:t>
            </a:r>
            <a:r>
              <a:rPr lang="en-US" sz="1600" b="1" dirty="0"/>
              <a:t> Customer Types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Members</a:t>
            </a:r>
            <a:r>
              <a:rPr lang="en-US" sz="1600" dirty="0"/>
              <a:t> spend slightly more per transaction than Normal customers.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Members also give higher ratings on average.</a:t>
            </a:r>
          </a:p>
          <a:p>
            <a:pPr lvl="0">
              <a:lnSpc>
                <a:spcPct val="150000"/>
              </a:lnSpc>
            </a:pPr>
            <a:r>
              <a:rPr lang="en-US" sz="1600" dirty="0"/>
              <a:t>5.</a:t>
            </a:r>
            <a:r>
              <a:rPr lang="en-US" sz="1600" b="1" dirty="0"/>
              <a:t> Payment Methods</a:t>
            </a:r>
            <a:endParaRPr lang="en-US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Cash</a:t>
            </a:r>
            <a:r>
              <a:rPr lang="en-US" sz="1600" dirty="0"/>
              <a:t> is the most popular, followed by E-wallet and Credit Card.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Till time Cash Payment are dominant</a:t>
            </a:r>
          </a:p>
          <a:p>
            <a:pPr lvl="0">
              <a:lnSpc>
                <a:spcPct val="150000"/>
              </a:lnSpc>
            </a:pPr>
            <a:r>
              <a:rPr lang="en-US" sz="1600" b="1" dirty="0"/>
              <a:t>6. Time-based Trends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Peak sales hours are between </a:t>
            </a:r>
            <a:r>
              <a:rPr lang="en-US" sz="1600" b="1" dirty="0"/>
              <a:t>13:00 and 19:00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Weekdays generate higher total sales compared to Weekends</a:t>
            </a:r>
          </a:p>
          <a:p>
            <a:pPr lvl="0">
              <a:lnSpc>
                <a:spcPct val="150000"/>
              </a:lnSpc>
            </a:pPr>
            <a:r>
              <a:rPr lang="en-US" sz="1600" b="1" dirty="0"/>
              <a:t>7. Customer Satisfaction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Average customer rating across all branches is </a:t>
            </a:r>
            <a:r>
              <a:rPr lang="en-US" sz="1600" b="1" dirty="0"/>
              <a:t>around 6.9-7.5</a:t>
            </a:r>
            <a:r>
              <a:rPr lang="en-US" sz="1600" dirty="0"/>
              <a:t>, </a:t>
            </a:r>
          </a:p>
          <a:p>
            <a:pPr lvl="0">
              <a:lnSpc>
                <a:spcPct val="150000"/>
              </a:lnSpc>
            </a:pPr>
            <a:r>
              <a:rPr lang="en-US" sz="1600" dirty="0"/>
              <a:t>       with Mandalay having slightly lower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9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FB7ED-4BFB-C528-6964-1AC4511DBB46}"/>
              </a:ext>
            </a:extLst>
          </p:cNvPr>
          <p:cNvSpPr txBox="1"/>
          <p:nvPr/>
        </p:nvSpPr>
        <p:spPr>
          <a:xfrm>
            <a:off x="1557798" y="157623"/>
            <a:ext cx="533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Recommendations: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1CF7D-5743-2D99-9453-7A39E5B0FAD8}"/>
              </a:ext>
            </a:extLst>
          </p:cNvPr>
          <p:cNvSpPr txBox="1"/>
          <p:nvPr/>
        </p:nvSpPr>
        <p:spPr>
          <a:xfrm>
            <a:off x="1496346" y="941709"/>
            <a:ext cx="10129377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/>
              <a:t>1.Boost Sales in Lower-Performing Branches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marketing efforts and promotional campaigns in Branch C (Naypyitaw).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2.</a:t>
            </a:r>
            <a:r>
              <a:rPr lang="en-US" b="1" dirty="0"/>
              <a:t> Expand Popular Product Lines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stock and offer discounts on Electronic Accessories and Fashion Accessories.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3.</a:t>
            </a:r>
            <a:r>
              <a:rPr lang="en-US" b="1" dirty="0"/>
              <a:t> Leverage Digital Payments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e-wallet discounts to encourage more cashless transactions.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4.</a:t>
            </a:r>
            <a:r>
              <a:rPr lang="en-US" b="1" dirty="0"/>
              <a:t> Customer Loyalty Programs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Strengthen membership programs since members spend more and give better ratings.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5.</a:t>
            </a:r>
            <a:r>
              <a:rPr lang="en-US" b="1" dirty="0"/>
              <a:t> Optimize Store Hours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Allocate more staff during peak hours (1 PM – 3 PM) to improve service quality and increase sales.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6.</a:t>
            </a:r>
            <a:r>
              <a:rPr lang="en-US" b="1" dirty="0"/>
              <a:t> Improve Customer Experience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training staff in Mandalay to improve service quality and ratings</a:t>
            </a:r>
          </a:p>
        </p:txBody>
      </p:sp>
    </p:spTree>
    <p:extLst>
      <p:ext uri="{BB962C8B-B14F-4D97-AF65-F5344CB8AC3E}">
        <p14:creationId xmlns:p14="http://schemas.microsoft.com/office/powerpoint/2010/main" val="184430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E0A3E-92FB-27D8-DE2E-033BFD8D5294}"/>
              </a:ext>
            </a:extLst>
          </p:cNvPr>
          <p:cNvSpPr txBox="1"/>
          <p:nvPr/>
        </p:nvSpPr>
        <p:spPr>
          <a:xfrm>
            <a:off x="2856885" y="309102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1FD98-0850-C455-34F3-D8EE96B6ECA9}"/>
              </a:ext>
            </a:extLst>
          </p:cNvPr>
          <p:cNvSpPr txBox="1"/>
          <p:nvPr/>
        </p:nvSpPr>
        <p:spPr>
          <a:xfrm>
            <a:off x="1885950" y="1425848"/>
            <a:ext cx="956310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Walmart sales data reveals that Naypyitaw and Branch C are top revenue contributor, while specific product lines generate most revenue and other have needs for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Cash payment are slightly dominant followed by E-wallet and credit card; digital payment will improve by promoting cashless transactions.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Walmart can boosted low performing branches and product lines through target marketing, giving offer/discounts ,focus on customer demanding products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Highest Sales of the month is January following March and February, suggesting customer purchase patterns that can be targeted with promotions.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applying this plan of actions, Walmart has potential to improve market share, improve profitability and meets customer needs.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7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BF1AA-0B72-A4F9-4293-F3C52CE6F47A}"/>
              </a:ext>
            </a:extLst>
          </p:cNvPr>
          <p:cNvSpPr txBox="1"/>
          <p:nvPr/>
        </p:nvSpPr>
        <p:spPr>
          <a:xfrm>
            <a:off x="1986116" y="2240199"/>
            <a:ext cx="7737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! THANK YOU !</a:t>
            </a:r>
          </a:p>
        </p:txBody>
      </p:sp>
    </p:spTree>
    <p:extLst>
      <p:ext uri="{BB962C8B-B14F-4D97-AF65-F5344CB8AC3E}">
        <p14:creationId xmlns:p14="http://schemas.microsoft.com/office/powerpoint/2010/main" val="40561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41A765-23F3-4BA8-EF94-A4DEF479097E}"/>
              </a:ext>
            </a:extLst>
          </p:cNvPr>
          <p:cNvSpPr txBox="1"/>
          <p:nvPr/>
        </p:nvSpPr>
        <p:spPr>
          <a:xfrm>
            <a:off x="1995948" y="108155"/>
            <a:ext cx="7777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DATASET OVERVIEW</a:t>
            </a:r>
          </a:p>
          <a:p>
            <a:pPr algn="ctr"/>
            <a:r>
              <a:rPr lang="en-US" sz="2000" dirty="0"/>
              <a:t>CONSIST OF FOLLOWING KEY COLUMNS: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9A7C4-0830-2F98-DBE3-43CEA1698BE8}"/>
              </a:ext>
            </a:extLst>
          </p:cNvPr>
          <p:cNvSpPr txBox="1"/>
          <p:nvPr/>
        </p:nvSpPr>
        <p:spPr>
          <a:xfrm>
            <a:off x="1573164" y="1187104"/>
            <a:ext cx="9537288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INVOICE ID             : </a:t>
            </a:r>
            <a:r>
              <a:rPr lang="en-US" dirty="0"/>
              <a:t>UNIQUE IDENTIFICTION NUMBER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BRANCH                  :</a:t>
            </a:r>
            <a:r>
              <a:rPr lang="en-US" dirty="0"/>
              <a:t>STORE BRANCH WHERE THE SALES OCCURRED</a:t>
            </a:r>
            <a:r>
              <a:rPr lang="en-US" sz="1600" dirty="0"/>
              <a:t>( EX.A,B,C)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CITY                            :</a:t>
            </a:r>
            <a:r>
              <a:rPr lang="en-US" dirty="0"/>
              <a:t>BRANCH LOCATION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CUSTOMER TYPE :</a:t>
            </a:r>
            <a:r>
              <a:rPr lang="en-US" dirty="0"/>
              <a:t> WHETHER THE CUSTOMER IS A MEMBER OR NORMAL.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GENDER                    :</a:t>
            </a:r>
            <a:r>
              <a:rPr lang="en-US" dirty="0"/>
              <a:t> GENDER OF THE CUSTOMER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PRODUCT LINE      :</a:t>
            </a:r>
            <a:r>
              <a:rPr lang="en-US" dirty="0"/>
              <a:t>THE CATEGORY OF THE PRODUCT SOLD (</a:t>
            </a:r>
            <a:r>
              <a:rPr lang="en-US" sz="1600" dirty="0"/>
              <a:t>E.G., HEALTH AND BEAUTY)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UNIT PRICE              :</a:t>
            </a:r>
            <a:r>
              <a:rPr lang="en-US" dirty="0"/>
              <a:t> PRICE OF ONE UNIT OF THE PRODUCT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QUANTITY               :</a:t>
            </a:r>
            <a:r>
              <a:rPr lang="en-US" dirty="0"/>
              <a:t>NUMBER OF UNITS PURCHASED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TOTAL                         :</a:t>
            </a:r>
            <a:r>
              <a:rPr lang="en-US" dirty="0"/>
              <a:t>TOTAL BILL AMOUNT INCLUDING TAX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DATE &amp; TIME            :</a:t>
            </a:r>
            <a:r>
              <a:rPr lang="en-US" dirty="0"/>
              <a:t>DATE &amp; TIME OF PURCHASE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PAYMENT                   :</a:t>
            </a:r>
            <a:r>
              <a:rPr lang="en-US" dirty="0"/>
              <a:t> PAYMENT METHOD USED </a:t>
            </a:r>
            <a:r>
              <a:rPr lang="en-US" sz="1600" dirty="0"/>
              <a:t>(E.G., CASH, CREDIT CARD, EWALLET).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GROSS_INCOME     :</a:t>
            </a:r>
            <a:r>
              <a:rPr lang="en-US" dirty="0"/>
              <a:t> GROSS PROFIT FROM THE SALE.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RATING                       :</a:t>
            </a:r>
            <a:r>
              <a:rPr lang="en-US" dirty="0"/>
              <a:t> CUSTOMER SATISFACTION RATING </a:t>
            </a:r>
            <a:r>
              <a:rPr lang="en-US" sz="1600" dirty="0"/>
              <a:t>(SCALE OF 1 TO 10).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646A-290A-6591-D7B8-BAD2EB512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992" y="0"/>
            <a:ext cx="4659770" cy="102883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OBJECTIVE</a:t>
            </a:r>
            <a:endParaRPr 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672BB-F85F-D2AE-F012-BAD1565F0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2467" y="1291100"/>
            <a:ext cx="6725265" cy="5220927"/>
          </a:xfrm>
        </p:spPr>
        <p:txBody>
          <a:bodyPr/>
          <a:lstStyle/>
          <a:p>
            <a:pPr algn="l"/>
            <a:r>
              <a:rPr lang="en-US" sz="2000" b="1" dirty="0"/>
              <a:t>The Objective based on SQL Analysis: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To Calculate Key Performance Indices(KPI) in Walmart Sales also Identifying top Performing Branches and Cities.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To analyze Product line performance and customer purchasing patterns.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To determine Popular Payment methods.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To evaluate Sales Trends over time.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To measure Customer Satisfaction through Ratings.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To provide Data driven recommendation for improving revenue and Profitability.</a:t>
            </a:r>
          </a:p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2D14F-CB57-9A6E-C7DE-18983288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6" y="1028835"/>
            <a:ext cx="4757121" cy="470406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30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2D5B-66B8-29C3-E657-0C03A444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2B07E-7055-77F6-ADE5-DDF06A0D0D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14364" y="2543175"/>
            <a:ext cx="5289136" cy="25526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371EC8-01A8-7385-687B-8D77EC16DB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50002" y="2543175"/>
            <a:ext cx="2580684" cy="175751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532F05-458D-A8A6-1B49-C59AB2B694FD}"/>
              </a:ext>
            </a:extLst>
          </p:cNvPr>
          <p:cNvSpPr txBox="1"/>
          <p:nvPr/>
        </p:nvSpPr>
        <p:spPr>
          <a:xfrm>
            <a:off x="1384043" y="1514166"/>
            <a:ext cx="471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Q1. Calculate total number of transactions from data?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2E1BB-F51B-FA90-8959-1AFEEF1EE917}"/>
              </a:ext>
            </a:extLst>
          </p:cNvPr>
          <p:cNvSpPr txBox="1"/>
          <p:nvPr/>
        </p:nvSpPr>
        <p:spPr>
          <a:xfrm>
            <a:off x="6898586" y="1550486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389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1E0B9-75DC-AFE7-8192-3386FAA1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4CBA-C32E-8BFC-E496-B87D297A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CA01FC-DD62-1D11-51DA-40C9E2393F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09518" y="2827395"/>
            <a:ext cx="4986482" cy="25176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E596F4-D82F-BFCB-D695-5125FA570F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15150" y="2827395"/>
            <a:ext cx="3204799" cy="194869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2BA38-E213-772C-BA01-1A503BD72295}"/>
              </a:ext>
            </a:extLst>
          </p:cNvPr>
          <p:cNvSpPr txBox="1"/>
          <p:nvPr/>
        </p:nvSpPr>
        <p:spPr>
          <a:xfrm>
            <a:off x="1228419" y="1755282"/>
            <a:ext cx="471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Q2. What are Total Revenue and Total Income?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EE66F-86DD-EBD1-A757-71DA2E89591A}"/>
              </a:ext>
            </a:extLst>
          </p:cNvPr>
          <p:cNvSpPr txBox="1"/>
          <p:nvPr/>
        </p:nvSpPr>
        <p:spPr>
          <a:xfrm>
            <a:off x="6915150" y="1857791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8936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03007-8DA0-1593-5772-E921EE14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6850-3FF2-0BF6-FD3C-FD101236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18886E-C834-C991-4E2B-EE9AD3B51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6412" y="2790826"/>
            <a:ext cx="5178093" cy="216371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19AB04-E2AC-AEF8-32C9-BB8843568F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8219" y="2790826"/>
            <a:ext cx="3391548" cy="192035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1EE23F-9FAC-9827-37BF-06EA58F172BF}"/>
              </a:ext>
            </a:extLst>
          </p:cNvPr>
          <p:cNvSpPr txBox="1"/>
          <p:nvPr/>
        </p:nvSpPr>
        <p:spPr>
          <a:xfrm>
            <a:off x="1376412" y="1627239"/>
            <a:ext cx="471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Q3. What was the total number of items sold?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2C06F-70AB-13E7-F2A8-6FDA7DAB61B3}"/>
              </a:ext>
            </a:extLst>
          </p:cNvPr>
          <p:cNvSpPr txBox="1"/>
          <p:nvPr/>
        </p:nvSpPr>
        <p:spPr>
          <a:xfrm>
            <a:off x="7138219" y="181190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88971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A728E-FF1F-A293-58D0-EFCD9CF68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381D-8FC4-FE06-EA99-7E11F654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7BFDB0-544C-F260-716C-D821EC0BE7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6882" y="3053098"/>
            <a:ext cx="5444027" cy="252855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324E22-9C57-64AB-1DFE-0BDF5A95D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8219" y="3053099"/>
            <a:ext cx="3583544" cy="21523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350D4-C5A9-3BBE-75BF-CFD6C0208674}"/>
              </a:ext>
            </a:extLst>
          </p:cNvPr>
          <p:cNvSpPr txBox="1"/>
          <p:nvPr/>
        </p:nvSpPr>
        <p:spPr>
          <a:xfrm>
            <a:off x="1334293" y="1683467"/>
            <a:ext cx="5169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Q4. How much Average Revenue generated per each transactions brings?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E6212-08C8-2E00-8A51-7C9744BE427A}"/>
              </a:ext>
            </a:extLst>
          </p:cNvPr>
          <p:cNvSpPr txBox="1"/>
          <p:nvPr/>
        </p:nvSpPr>
        <p:spPr>
          <a:xfrm>
            <a:off x="7138219" y="1957530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411657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7FAE-424F-4BA2-8F8F-C1C292819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BF8C-8E59-0D70-B9BE-09A7828F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4" y="685800"/>
            <a:ext cx="10018713" cy="82836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ANALYSIS:</a:t>
            </a:r>
            <a:br>
              <a:rPr lang="en-US" sz="6000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21C6BA-553A-7734-4B55-C73EA11BDE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916" y="2657475"/>
            <a:ext cx="5511501" cy="27812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1D6E6D-F495-A225-318A-44DF2032A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9219" y="2793761"/>
            <a:ext cx="2923144" cy="17020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CC6E11-7182-30FA-210B-319B504C4E5F}"/>
              </a:ext>
            </a:extLst>
          </p:cNvPr>
          <p:cNvSpPr txBox="1"/>
          <p:nvPr/>
        </p:nvSpPr>
        <p:spPr>
          <a:xfrm>
            <a:off x="1273916" y="1570616"/>
            <a:ext cx="51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Q5. What is the average rating given by customers across all transactions?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CF9A2-BF52-5F90-72C8-7840302CBBFC}"/>
              </a:ext>
            </a:extLst>
          </p:cNvPr>
          <p:cNvSpPr txBox="1"/>
          <p:nvPr/>
        </p:nvSpPr>
        <p:spPr>
          <a:xfrm>
            <a:off x="7214419" y="1675930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466452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2905</TotalTime>
  <Words>995</Words>
  <Application>Microsoft Office PowerPoint</Application>
  <PresentationFormat>Widescreen</PresentationFormat>
  <Paragraphs>118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Parallax</vt:lpstr>
      <vt:lpstr>WALMART SALES DATA ANALYSIS</vt:lpstr>
      <vt:lpstr>INTRODUCTION</vt:lpstr>
      <vt:lpstr>PowerPoint Presentation</vt:lpstr>
      <vt:lpstr>OBJECTIVE</vt:lpstr>
      <vt:lpstr>ANALYSIS: </vt:lpstr>
      <vt:lpstr>ANALYSIS: </vt:lpstr>
      <vt:lpstr>ANALYSIS: </vt:lpstr>
      <vt:lpstr>ANALYSIS: </vt:lpstr>
      <vt:lpstr>ANALYSIS: </vt:lpstr>
      <vt:lpstr>ANALYSIS: </vt:lpstr>
      <vt:lpstr>ANALYSIS:  </vt:lpstr>
      <vt:lpstr>ANALYSIS: </vt:lpstr>
      <vt:lpstr>ANALYSIS: </vt:lpstr>
      <vt:lpstr>ANALYSIS: </vt:lpstr>
      <vt:lpstr>ANALYSIS: </vt:lpstr>
      <vt:lpstr>ANALYSIS: </vt:lpstr>
      <vt:lpstr>ANALYSIS: </vt:lpstr>
      <vt:lpstr>ANALYSIS: </vt:lpstr>
      <vt:lpstr>ANALYSIS: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Shobha shirsat</dc:creator>
  <cp:lastModifiedBy>Shobha shirsat</cp:lastModifiedBy>
  <cp:revision>7</cp:revision>
  <dcterms:created xsi:type="dcterms:W3CDTF">2025-09-01T12:42:06Z</dcterms:created>
  <dcterms:modified xsi:type="dcterms:W3CDTF">2025-09-03T13:07:12Z</dcterms:modified>
</cp:coreProperties>
</file>