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cd9abe24f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26cd9abe24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cd9abe24f_0_26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26cd9abe24f_0_26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cd9abe24f_0_298: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26cd9abe24f_0_298: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cd9abe24f_0_242: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26cd9abe24f_0_242: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cd9abe24f_0_311: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26cd9abe24f_0_311: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cd9abe24f_0_317: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26cd9abe24f_0_317: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cd9abe24f_0_323: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26cd9abe24f_0_323: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6cd9abe24f_0_329: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26cd9abe24f_0_329: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6cd9abe24f_0_346: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26cd9abe24f_0_346: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6cd9abe24f_0_353: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26cd9abe24f_0_353: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6cd9abe24f_0_38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26cd9abe24f_0_38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6cd9abe24f_0_136: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g26cd9abe24f_0_136: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cd9abe24f_0_359: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26cd9abe24f_0_359: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6cd9abe24f_0_399: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26cd9abe24f_0_399: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6cd9abe24f_0_179: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26cd9abe24f_0_179: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6cd9abe24f_0_193: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26cd9abe24f_0_193: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cd9abe24f_0_202: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26cd9abe24f_0_202: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cd9abe24f_0_21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26cd9abe24f_0_21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cd9abe24f_0_224: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26cd9abe24f_0_224: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cd9abe24f_0_233: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26cd9abe24f_0_233: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cd9abe24f_0_251: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6cd9abe24f_0_251: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3486107" y="60325"/>
            <a:ext cx="2171700" cy="406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1" i="0" sz="2500">
                <a:solidFill>
                  <a:srgbClr val="1A9987"/>
                </a:solidFill>
                <a:latin typeface="Times New Roman"/>
                <a:ea typeface="Times New Roman"/>
                <a:cs typeface="Times New Roman"/>
                <a:sym typeface="Times New Rom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267286" y="1356859"/>
            <a:ext cx="8614500" cy="3187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a:solidFill>
                  <a:schemeClr val="dk1"/>
                </a:solidFill>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53" name="Google Shape;53;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hyperlink" Target="https://images.app.goo.gl/o4AK3832npShUiEL7" TargetMode="External"/><Relationship Id="rId5" Type="http://schemas.openxmlformats.org/officeDocument/2006/relationships/hyperlink" Target="https://www.ibm.com/topics/deep-learn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hyperlink" Target="https://www.zee5.com/articles/all-you-need-to-know-about-deepfakes-and-why-they-are-dangerou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hyperlink" Target="https://www.hindustantimes.com/technology/how-are-deepfake-videos-different-from-photoshopped-images-how-to-spot-them-101699350200035.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hyperlink" Target="https://app.dimensions.ai/" TargetMode="External"/><Relationship Id="rId4" Type="http://schemas.openxmlformats.org/officeDocument/2006/relationships/hyperlink" Target="https://app.dimensions.ai/" TargetMode="External"/><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1143000" y="38775"/>
            <a:ext cx="6858000" cy="15432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3400"/>
              <a:buFont typeface="Calibri"/>
              <a:buNone/>
            </a:pPr>
            <a:r>
              <a:rPr b="1" lang="en" sz="3400">
                <a:solidFill>
                  <a:srgbClr val="9900FF"/>
                </a:solidFill>
              </a:rPr>
              <a:t>Deep Learning</a:t>
            </a:r>
            <a:endParaRPr b="1" sz="3400">
              <a:solidFill>
                <a:srgbClr val="9900FF"/>
              </a:solidFill>
            </a:endParaRPr>
          </a:p>
          <a:p>
            <a:pPr indent="0" lvl="0" marL="0" rtl="0" algn="ctr">
              <a:lnSpc>
                <a:spcPct val="90000"/>
              </a:lnSpc>
              <a:spcBef>
                <a:spcPts val="0"/>
              </a:spcBef>
              <a:spcAft>
                <a:spcPts val="0"/>
              </a:spcAft>
              <a:buClr>
                <a:schemeClr val="dk1"/>
              </a:buClr>
              <a:buSzPts val="3400"/>
              <a:buFont typeface="Calibri"/>
              <a:buNone/>
            </a:pPr>
            <a:r>
              <a:rPr b="1" lang="en" sz="3400">
                <a:solidFill>
                  <a:srgbClr val="9900FF"/>
                </a:solidFill>
              </a:rPr>
              <a:t>For </a:t>
            </a:r>
            <a:endParaRPr b="1" sz="3400">
              <a:solidFill>
                <a:srgbClr val="9900FF"/>
              </a:solidFill>
            </a:endParaRPr>
          </a:p>
          <a:p>
            <a:pPr indent="0" lvl="0" marL="0" rtl="0" algn="ctr">
              <a:lnSpc>
                <a:spcPct val="90000"/>
              </a:lnSpc>
              <a:spcBef>
                <a:spcPts val="0"/>
              </a:spcBef>
              <a:spcAft>
                <a:spcPts val="0"/>
              </a:spcAft>
              <a:buClr>
                <a:schemeClr val="dk1"/>
              </a:buClr>
              <a:buSzPts val="3400"/>
              <a:buFont typeface="Calibri"/>
              <a:buNone/>
            </a:pPr>
            <a:r>
              <a:rPr b="1" lang="en" sz="3400">
                <a:solidFill>
                  <a:srgbClr val="9900FF"/>
                </a:solidFill>
              </a:rPr>
              <a:t>DeepFakes Creation &amp; Detection</a:t>
            </a:r>
            <a:endParaRPr b="1" sz="3400">
              <a:solidFill>
                <a:srgbClr val="9900FF"/>
              </a:solidFill>
            </a:endParaRPr>
          </a:p>
        </p:txBody>
      </p:sp>
      <p:sp>
        <p:nvSpPr>
          <p:cNvPr id="61" name="Google Shape;61;p14"/>
          <p:cNvSpPr txBox="1"/>
          <p:nvPr>
            <p:ph idx="1" type="subTitle"/>
          </p:nvPr>
        </p:nvSpPr>
        <p:spPr>
          <a:xfrm>
            <a:off x="1143000" y="3423455"/>
            <a:ext cx="6858000" cy="1241700"/>
          </a:xfrm>
          <a:prstGeom prst="rect">
            <a:avLst/>
          </a:prstGeom>
          <a:noFill/>
          <a:ln>
            <a:noFill/>
          </a:ln>
        </p:spPr>
        <p:txBody>
          <a:bodyPr anchorCtr="0" anchor="t" bIns="34275" lIns="68575" spcFirstLastPara="1" rIns="68575" wrap="square" tIns="34275">
            <a:normAutofit fontScale="70000" lnSpcReduction="20000"/>
          </a:bodyPr>
          <a:lstStyle/>
          <a:p>
            <a:pPr indent="0" lvl="0" marL="0" rtl="0" algn="ctr">
              <a:lnSpc>
                <a:spcPct val="90000"/>
              </a:lnSpc>
              <a:spcBef>
                <a:spcPts val="0"/>
              </a:spcBef>
              <a:spcAft>
                <a:spcPts val="0"/>
              </a:spcAft>
              <a:buClr>
                <a:schemeClr val="dk1"/>
              </a:buClr>
              <a:buSzPct val="64285"/>
              <a:buNone/>
            </a:pPr>
            <a:r>
              <a:t/>
            </a:r>
            <a:endParaRPr/>
          </a:p>
          <a:p>
            <a:pPr indent="0" lvl="0" marL="0" rtl="0" algn="ctr">
              <a:lnSpc>
                <a:spcPct val="90000"/>
              </a:lnSpc>
              <a:spcBef>
                <a:spcPts val="800"/>
              </a:spcBef>
              <a:spcAft>
                <a:spcPts val="0"/>
              </a:spcAft>
              <a:buClr>
                <a:schemeClr val="dk1"/>
              </a:buClr>
              <a:buSzPct val="64285"/>
              <a:buNone/>
            </a:pPr>
            <a:r>
              <a:rPr lang="en">
                <a:solidFill>
                  <a:srgbClr val="9900FF"/>
                </a:solidFill>
              </a:rPr>
              <a:t>Amol Singh</a:t>
            </a:r>
            <a:endParaRPr>
              <a:solidFill>
                <a:srgbClr val="9900FF"/>
              </a:solidFill>
            </a:endParaRPr>
          </a:p>
          <a:p>
            <a:pPr indent="0" lvl="0" marL="0" rtl="0" algn="ctr">
              <a:lnSpc>
                <a:spcPct val="90000"/>
              </a:lnSpc>
              <a:spcBef>
                <a:spcPts val="800"/>
              </a:spcBef>
              <a:spcAft>
                <a:spcPts val="0"/>
              </a:spcAft>
              <a:buClr>
                <a:schemeClr val="dk1"/>
              </a:buClr>
              <a:buSzPct val="64285"/>
              <a:buNone/>
            </a:pPr>
            <a:r>
              <a:rPr lang="en">
                <a:solidFill>
                  <a:srgbClr val="9900FF"/>
                </a:solidFill>
              </a:rPr>
              <a:t>Roll No. 231120003</a:t>
            </a:r>
            <a:endParaRPr>
              <a:solidFill>
                <a:srgbClr val="9900FF"/>
              </a:solidFill>
            </a:endParaRPr>
          </a:p>
          <a:p>
            <a:pPr indent="0" lvl="0" marL="0" rtl="0" algn="ctr">
              <a:lnSpc>
                <a:spcPct val="90000"/>
              </a:lnSpc>
              <a:spcBef>
                <a:spcPts val="800"/>
              </a:spcBef>
              <a:spcAft>
                <a:spcPts val="0"/>
              </a:spcAft>
              <a:buClr>
                <a:schemeClr val="dk1"/>
              </a:buClr>
              <a:buSzPct val="64285"/>
              <a:buNone/>
            </a:pPr>
            <a:r>
              <a:rPr lang="en">
                <a:solidFill>
                  <a:srgbClr val="9900FF"/>
                </a:solidFill>
              </a:rPr>
              <a:t>M.Tech</a:t>
            </a:r>
            <a:endParaRPr>
              <a:solidFill>
                <a:srgbClr val="9900FF"/>
              </a:solidFill>
            </a:endParaRPr>
          </a:p>
        </p:txBody>
      </p:sp>
      <p:pic>
        <p:nvPicPr>
          <p:cNvPr id="62" name="Google Shape;62;p14"/>
          <p:cNvPicPr preferRelativeResize="0"/>
          <p:nvPr/>
        </p:nvPicPr>
        <p:blipFill rotWithShape="1">
          <a:blip r:embed="rId3">
            <a:alphaModFix/>
          </a:blip>
          <a:srcRect b="0" l="0" r="0" t="0"/>
          <a:stretch/>
        </p:blipFill>
        <p:spPr>
          <a:xfrm>
            <a:off x="3786188" y="1798454"/>
            <a:ext cx="1571625" cy="1543050"/>
          </a:xfrm>
          <a:prstGeom prst="rect">
            <a:avLst/>
          </a:prstGeom>
          <a:noFill/>
          <a:ln>
            <a:noFill/>
          </a:ln>
        </p:spPr>
      </p:pic>
      <p:sp>
        <p:nvSpPr>
          <p:cNvPr id="63" name="Google Shape;63;p14"/>
          <p:cNvSpPr txBox="1"/>
          <p:nvPr>
            <p:ph idx="12" type="sldNum"/>
          </p:nvPr>
        </p:nvSpPr>
        <p:spPr>
          <a:xfrm>
            <a:off x="6354343" y="3497413"/>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
        <p:nvSpPr>
          <p:cNvPr id="64" name="Google Shape;64;p14"/>
          <p:cNvSpPr/>
          <p:nvPr/>
        </p:nvSpPr>
        <p:spPr>
          <a:xfrm>
            <a:off x="0" y="4747090"/>
            <a:ext cx="9144000" cy="396875"/>
          </a:xfrm>
          <a:custGeom>
            <a:rect b="b" l="l" r="r" t="t"/>
            <a:pathLst>
              <a:path extrusionOk="0" h="396875" w="9144000">
                <a:moveTo>
                  <a:pt x="9143981" y="396299"/>
                </a:moveTo>
                <a:lnTo>
                  <a:pt x="0" y="396299"/>
                </a:lnTo>
                <a:lnTo>
                  <a:pt x="0" y="0"/>
                </a:lnTo>
                <a:lnTo>
                  <a:pt x="9143981" y="0"/>
                </a:lnTo>
                <a:lnTo>
                  <a:pt x="9143981" y="396299"/>
                </a:lnTo>
                <a:close/>
              </a:path>
            </a:pathLst>
          </a:custGeom>
          <a:solidFill>
            <a:srgbClr val="990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9900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0" y="60125"/>
            <a:ext cx="9144000" cy="4437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0"/>
              </a:spcBef>
              <a:spcAft>
                <a:spcPts val="0"/>
              </a:spcAft>
              <a:buNone/>
            </a:pPr>
            <a:r>
              <a:rPr lang="en" sz="2800">
                <a:solidFill>
                  <a:srgbClr val="9900FF"/>
                </a:solidFill>
              </a:rPr>
              <a:t>How deepfakes are created?</a:t>
            </a:r>
            <a:endParaRPr sz="2800">
              <a:solidFill>
                <a:srgbClr val="9900FF"/>
              </a:solidFill>
            </a:endParaRPr>
          </a:p>
        </p:txBody>
      </p:sp>
      <p:sp>
        <p:nvSpPr>
          <p:cNvPr id="142" name="Google Shape;142;p23"/>
          <p:cNvSpPr txBox="1"/>
          <p:nvPr/>
        </p:nvSpPr>
        <p:spPr>
          <a:xfrm>
            <a:off x="0" y="641700"/>
            <a:ext cx="5297700" cy="4657800"/>
          </a:xfrm>
          <a:prstGeom prst="rect">
            <a:avLst/>
          </a:prstGeom>
          <a:noFill/>
          <a:ln>
            <a:noFill/>
          </a:ln>
        </p:spPr>
        <p:txBody>
          <a:bodyPr anchorCtr="0" anchor="t" bIns="0" lIns="0" spcFirstLastPara="1" rIns="0" wrap="square" tIns="10775">
            <a:spAutoFit/>
          </a:bodyPr>
          <a:lstStyle/>
          <a:p>
            <a:pPr indent="0" lvl="0" marL="0" rtl="0" algn="l">
              <a:lnSpc>
                <a:spcPct val="115000"/>
              </a:lnSpc>
              <a:spcBef>
                <a:spcPts val="0"/>
              </a:spcBef>
              <a:spcAft>
                <a:spcPts val="0"/>
              </a:spcAft>
              <a:buNone/>
            </a:pPr>
            <a:r>
              <a:rPr b="1" lang="en" sz="2000">
                <a:solidFill>
                  <a:schemeClr val="dk1"/>
                </a:solidFill>
                <a:latin typeface="Times New Roman"/>
                <a:ea typeface="Times New Roman"/>
                <a:cs typeface="Times New Roman"/>
                <a:sym typeface="Times New Roman"/>
              </a:rPr>
              <a:t>B</a:t>
            </a:r>
            <a:r>
              <a:rPr b="1" lang="en" sz="2000">
                <a:solidFill>
                  <a:schemeClr val="dk1"/>
                </a:solidFill>
                <a:latin typeface="Times New Roman"/>
                <a:ea typeface="Times New Roman"/>
                <a:cs typeface="Times New Roman"/>
                <a:sym typeface="Times New Roman"/>
              </a:rPr>
              <a:t>) </a:t>
            </a:r>
            <a:r>
              <a:rPr b="1" lang="en" sz="2000">
                <a:solidFill>
                  <a:schemeClr val="dk1"/>
                </a:solidFill>
                <a:latin typeface="Times New Roman"/>
                <a:ea typeface="Times New Roman"/>
                <a:cs typeface="Times New Roman"/>
                <a:sym typeface="Times New Roman"/>
              </a:rPr>
              <a:t>Conventional GAN model</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500">
                <a:solidFill>
                  <a:srgbClr val="0D0D0D"/>
                </a:solidFill>
                <a:highlight>
                  <a:srgbClr val="FFFFFF"/>
                </a:highlight>
                <a:latin typeface="Times New Roman"/>
                <a:ea typeface="Times New Roman"/>
                <a:cs typeface="Times New Roman"/>
                <a:sym typeface="Times New Roman"/>
              </a:rPr>
              <a:t>1)In a conventional </a:t>
            </a:r>
            <a:r>
              <a:rPr b="1" lang="en" sz="1500">
                <a:solidFill>
                  <a:srgbClr val="0D0D0D"/>
                </a:solidFill>
                <a:highlight>
                  <a:srgbClr val="FFFFFF"/>
                </a:highlight>
                <a:latin typeface="Times New Roman"/>
                <a:ea typeface="Times New Roman"/>
                <a:cs typeface="Times New Roman"/>
                <a:sym typeface="Times New Roman"/>
              </a:rPr>
              <a:t>GAN model</a:t>
            </a:r>
            <a:r>
              <a:rPr lang="en" sz="1500">
                <a:solidFill>
                  <a:srgbClr val="0D0D0D"/>
                </a:solidFill>
                <a:highlight>
                  <a:srgbClr val="FFFFFF"/>
                </a:highlight>
                <a:latin typeface="Times New Roman"/>
                <a:ea typeface="Times New Roman"/>
                <a:cs typeface="Times New Roman"/>
                <a:sym typeface="Times New Roman"/>
              </a:rPr>
              <a:t>, there are two neural networks:         a generator (G) and a discriminator (D). </a:t>
            </a:r>
            <a:endParaRPr sz="1500">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500">
                <a:solidFill>
                  <a:srgbClr val="0D0D0D"/>
                </a:solidFill>
                <a:highlight>
                  <a:srgbClr val="FFFFFF"/>
                </a:highlight>
                <a:latin typeface="Times New Roman"/>
                <a:ea typeface="Times New Roman"/>
                <a:cs typeface="Times New Roman"/>
                <a:sym typeface="Times New Roman"/>
              </a:rPr>
              <a:t>2)The</a:t>
            </a:r>
            <a:r>
              <a:rPr b="1" lang="en" sz="1500">
                <a:solidFill>
                  <a:srgbClr val="0D0D0D"/>
                </a:solidFill>
                <a:highlight>
                  <a:srgbClr val="FFFFFF"/>
                </a:highlight>
                <a:latin typeface="Times New Roman"/>
                <a:ea typeface="Times New Roman"/>
                <a:cs typeface="Times New Roman"/>
                <a:sym typeface="Times New Roman"/>
              </a:rPr>
              <a:t> generator</a:t>
            </a:r>
            <a:r>
              <a:rPr lang="en" sz="1500">
                <a:solidFill>
                  <a:srgbClr val="0D0D0D"/>
                </a:solidFill>
                <a:highlight>
                  <a:srgbClr val="FFFFFF"/>
                </a:highlight>
                <a:latin typeface="Times New Roman"/>
                <a:ea typeface="Times New Roman"/>
                <a:cs typeface="Times New Roman"/>
                <a:sym typeface="Times New Roman"/>
              </a:rPr>
              <a:t> aims to produce images similar to real ones from noise signals, while the discriminator's goal is to classify images as real or fake. </a:t>
            </a:r>
            <a:endParaRPr sz="1500">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500">
                <a:solidFill>
                  <a:srgbClr val="0D0D0D"/>
                </a:solidFill>
                <a:highlight>
                  <a:srgbClr val="FFFFFF"/>
                </a:highlight>
                <a:latin typeface="Times New Roman"/>
                <a:ea typeface="Times New Roman"/>
                <a:cs typeface="Times New Roman"/>
                <a:sym typeface="Times New Roman"/>
              </a:rPr>
              <a:t>3)They engage in a minimax game where G tries to minimize the </a:t>
            </a:r>
            <a:r>
              <a:rPr b="1" lang="en" sz="1500">
                <a:solidFill>
                  <a:srgbClr val="0D0D0D"/>
                </a:solidFill>
                <a:highlight>
                  <a:srgbClr val="FFFFFF"/>
                </a:highlight>
                <a:latin typeface="Times New Roman"/>
                <a:ea typeface="Times New Roman"/>
                <a:cs typeface="Times New Roman"/>
                <a:sym typeface="Times New Roman"/>
              </a:rPr>
              <a:t>probability </a:t>
            </a:r>
            <a:r>
              <a:rPr lang="en" sz="1500">
                <a:solidFill>
                  <a:srgbClr val="0D0D0D"/>
                </a:solidFill>
                <a:highlight>
                  <a:srgbClr val="FFFFFF"/>
                </a:highlight>
                <a:latin typeface="Times New Roman"/>
                <a:ea typeface="Times New Roman"/>
                <a:cs typeface="Times New Roman"/>
                <a:sym typeface="Times New Roman"/>
              </a:rPr>
              <a:t>of its outputs being classified as fake by D. </a:t>
            </a:r>
            <a:endParaRPr sz="1500">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500">
                <a:solidFill>
                  <a:srgbClr val="0D0D0D"/>
                </a:solidFill>
                <a:highlight>
                  <a:srgbClr val="FFFFFF"/>
                </a:highlight>
                <a:latin typeface="Times New Roman"/>
                <a:ea typeface="Times New Roman"/>
                <a:cs typeface="Times New Roman"/>
                <a:sym typeface="Times New Roman"/>
              </a:rPr>
              <a:t>4)This represents the game, where </a:t>
            </a:r>
            <a:r>
              <a:rPr b="1" lang="en" sz="1500">
                <a:solidFill>
                  <a:srgbClr val="0D0D0D"/>
                </a:solidFill>
                <a:highlight>
                  <a:srgbClr val="FFFFFF"/>
                </a:highlight>
                <a:latin typeface="Times New Roman"/>
                <a:ea typeface="Times New Roman"/>
                <a:cs typeface="Times New Roman"/>
                <a:sym typeface="Times New Roman"/>
              </a:rPr>
              <a:t>G and D</a:t>
            </a:r>
            <a:r>
              <a:rPr lang="en" sz="1500">
                <a:solidFill>
                  <a:srgbClr val="0D0D0D"/>
                </a:solidFill>
                <a:highlight>
                  <a:srgbClr val="FFFFFF"/>
                </a:highlight>
                <a:latin typeface="Times New Roman"/>
                <a:ea typeface="Times New Roman"/>
                <a:cs typeface="Times New Roman"/>
                <a:sym typeface="Times New Roman"/>
              </a:rPr>
              <a:t> improve their capabilities through training.Fig tries to depict the same.</a:t>
            </a:r>
            <a:endParaRPr b="1" sz="1500">
              <a:solidFill>
                <a:schemeClr val="dk1"/>
              </a:solidFill>
              <a:latin typeface="Times New Roman"/>
              <a:ea typeface="Times New Roman"/>
              <a:cs typeface="Times New Roman"/>
              <a:sym typeface="Times New Roman"/>
            </a:endParaRPr>
          </a:p>
          <a:p>
            <a:pPr indent="0" lvl="0" marL="0" marR="113029" rtl="0" algn="l">
              <a:lnSpc>
                <a:spcPct val="101000"/>
              </a:lnSpc>
              <a:spcBef>
                <a:spcPts val="0"/>
              </a:spcBef>
              <a:spcAft>
                <a:spcPts val="0"/>
              </a:spcAft>
              <a:buNone/>
            </a:pPr>
            <a:r>
              <a:rPr lang="en"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0" lvl="0" marL="0" marR="113029" rtl="0" algn="l">
              <a:lnSpc>
                <a:spcPct val="101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marR="113029" rtl="0" algn="l">
              <a:lnSpc>
                <a:spcPct val="101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143" name="Google Shape;143;p23"/>
          <p:cNvSpPr/>
          <p:nvPr/>
        </p:nvSpPr>
        <p:spPr>
          <a:xfrm>
            <a:off x="0" y="4747090"/>
            <a:ext cx="9144000" cy="396875"/>
          </a:xfrm>
          <a:custGeom>
            <a:rect b="b" l="l" r="r" t="t"/>
            <a:pathLst>
              <a:path extrusionOk="0" h="396875" w="9144000">
                <a:moveTo>
                  <a:pt x="9143981" y="396299"/>
                </a:moveTo>
                <a:lnTo>
                  <a:pt x="0" y="396299"/>
                </a:lnTo>
                <a:lnTo>
                  <a:pt x="0" y="0"/>
                </a:lnTo>
                <a:lnTo>
                  <a:pt x="9143981" y="0"/>
                </a:lnTo>
                <a:lnTo>
                  <a:pt x="9143981" y="396299"/>
                </a:lnTo>
                <a:close/>
              </a:path>
            </a:pathLst>
          </a:custGeom>
          <a:solidFill>
            <a:srgbClr val="990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9900FF"/>
              </a:solidFill>
              <a:latin typeface="Calibri"/>
              <a:ea typeface="Calibri"/>
              <a:cs typeface="Calibri"/>
              <a:sym typeface="Calibri"/>
            </a:endParaRPr>
          </a:p>
        </p:txBody>
      </p:sp>
      <p:pic>
        <p:nvPicPr>
          <p:cNvPr id="144" name="Google Shape;144;p23"/>
          <p:cNvPicPr preferRelativeResize="0"/>
          <p:nvPr/>
        </p:nvPicPr>
        <p:blipFill>
          <a:blip r:embed="rId3">
            <a:alphaModFix/>
          </a:blip>
          <a:stretch>
            <a:fillRect/>
          </a:stretch>
        </p:blipFill>
        <p:spPr>
          <a:xfrm>
            <a:off x="5210475" y="709800"/>
            <a:ext cx="3844225" cy="3670200"/>
          </a:xfrm>
          <a:prstGeom prst="rect">
            <a:avLst/>
          </a:prstGeom>
          <a:noFill/>
          <a:ln>
            <a:noFill/>
          </a:ln>
        </p:spPr>
      </p:pic>
      <p:sp>
        <p:nvSpPr>
          <p:cNvPr id="145" name="Google Shape;145;p23"/>
          <p:cNvSpPr txBox="1"/>
          <p:nvPr/>
        </p:nvSpPr>
        <p:spPr>
          <a:xfrm>
            <a:off x="-89300" y="4380000"/>
            <a:ext cx="9144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chemeClr val="dk1"/>
                </a:solidFill>
              </a:rPr>
              <a:t>Reference</a:t>
            </a:r>
            <a:r>
              <a:rPr lang="en" sz="800">
                <a:solidFill>
                  <a:schemeClr val="dk1"/>
                </a:solidFill>
              </a:rPr>
              <a:t>: T</a:t>
            </a:r>
            <a:r>
              <a:rPr lang="en" sz="800">
                <a:solidFill>
                  <a:schemeClr val="dk1"/>
                </a:solidFill>
                <a:latin typeface="Times New Roman"/>
                <a:ea typeface="Times New Roman"/>
                <a:cs typeface="Times New Roman"/>
                <a:sym typeface="Times New Roman"/>
              </a:rPr>
              <a:t>hanh Thi Nguyen, Quoc Viet Hung Nguyen, Dung Tien Nguyen, Duc Thanh Nguyen, Thien Huynh-The, Saeid Nahavandi, Thanh Tam Nguyen, Quoc-Viet Pham, Cuong M. Nguyen, Deep learning for deepfakes creation and detection: A survey, Computer Vision and Image Understanding, Volume 223, 2022, 103525, ISSN 1077-3142.</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911875" y="287850"/>
            <a:ext cx="7320000" cy="4437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0"/>
              </a:spcBef>
              <a:spcAft>
                <a:spcPts val="0"/>
              </a:spcAft>
              <a:buNone/>
            </a:pPr>
            <a:r>
              <a:rPr lang="en" sz="2800">
                <a:solidFill>
                  <a:srgbClr val="9900FF"/>
                </a:solidFill>
              </a:rPr>
              <a:t>How deepfakes are detected?</a:t>
            </a:r>
            <a:endParaRPr sz="2800">
              <a:solidFill>
                <a:srgbClr val="9900FF"/>
              </a:solidFill>
            </a:endParaRPr>
          </a:p>
        </p:txBody>
      </p:sp>
      <p:sp>
        <p:nvSpPr>
          <p:cNvPr id="151" name="Google Shape;151;p24"/>
          <p:cNvSpPr txBox="1"/>
          <p:nvPr/>
        </p:nvSpPr>
        <p:spPr>
          <a:xfrm>
            <a:off x="-125" y="903350"/>
            <a:ext cx="9144000" cy="2916900"/>
          </a:xfrm>
          <a:prstGeom prst="rect">
            <a:avLst/>
          </a:prstGeom>
          <a:noFill/>
          <a:ln>
            <a:noFill/>
          </a:ln>
        </p:spPr>
        <p:txBody>
          <a:bodyPr anchorCtr="0" anchor="t" bIns="0" lIns="0" spcFirstLastPara="1" rIns="0" wrap="square" tIns="10775">
            <a:spAutoFit/>
          </a:bodyPr>
          <a:lstStyle/>
          <a:p>
            <a:pPr indent="-330200" lvl="0" marL="457200" rtl="0" algn="l">
              <a:lnSpc>
                <a:spcPct val="115000"/>
              </a:lnSpc>
              <a:spcBef>
                <a:spcPts val="0"/>
              </a:spcBef>
              <a:spcAft>
                <a:spcPts val="0"/>
              </a:spcAft>
              <a:buClr>
                <a:schemeClr val="dk1"/>
              </a:buClr>
              <a:buSzPts val="1600"/>
              <a:buFont typeface="Times New Roman"/>
              <a:buChar char="●"/>
            </a:pPr>
            <a:r>
              <a:rPr b="1" lang="en" sz="1600">
                <a:solidFill>
                  <a:srgbClr val="0D0D0D"/>
                </a:solidFill>
                <a:highlight>
                  <a:srgbClr val="FFFFFF"/>
                </a:highlight>
                <a:latin typeface="Times New Roman"/>
                <a:ea typeface="Times New Roman"/>
                <a:cs typeface="Times New Roman"/>
                <a:sym typeface="Times New Roman"/>
              </a:rPr>
              <a:t>Deepfake detection</a:t>
            </a:r>
            <a:r>
              <a:rPr lang="en" sz="1600">
                <a:solidFill>
                  <a:srgbClr val="0D0D0D"/>
                </a:solidFill>
                <a:highlight>
                  <a:srgbClr val="FFFFFF"/>
                </a:highlight>
                <a:latin typeface="Times New Roman"/>
                <a:ea typeface="Times New Roman"/>
                <a:cs typeface="Times New Roman"/>
                <a:sym typeface="Times New Roman"/>
              </a:rPr>
              <a:t> is typically approached as a binary classification problem distinguishing between authentic and tampered videos.</a:t>
            </a:r>
            <a:endParaRPr sz="1600">
              <a:solidFill>
                <a:schemeClr val="dk1"/>
              </a:solidFill>
              <a:latin typeface="Times New Roman"/>
              <a:ea typeface="Times New Roman"/>
              <a:cs typeface="Times New Roman"/>
              <a:sym typeface="Times New Roman"/>
            </a:endParaRPr>
          </a:p>
          <a:p>
            <a:pPr indent="0" lvl="0" marL="0" marR="113029" rtl="0" algn="l">
              <a:lnSpc>
                <a:spcPct val="101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lang="en" sz="1600">
                <a:solidFill>
                  <a:srgbClr val="0D0D0D"/>
                </a:solidFill>
                <a:highlight>
                  <a:srgbClr val="FFFFFF"/>
                </a:highlight>
                <a:latin typeface="Times New Roman"/>
                <a:ea typeface="Times New Roman"/>
                <a:cs typeface="Times New Roman"/>
                <a:sym typeface="Times New Roman"/>
              </a:rPr>
              <a:t>However, the </a:t>
            </a:r>
            <a:r>
              <a:rPr b="1" lang="en" sz="1600">
                <a:solidFill>
                  <a:srgbClr val="0D0D0D"/>
                </a:solidFill>
                <a:highlight>
                  <a:srgbClr val="FFFFFF"/>
                </a:highlight>
                <a:latin typeface="Times New Roman"/>
                <a:ea typeface="Times New Roman"/>
                <a:cs typeface="Times New Roman"/>
                <a:sym typeface="Times New Roman"/>
              </a:rPr>
              <a:t>effectiveness</a:t>
            </a:r>
            <a:r>
              <a:rPr lang="en" sz="1600">
                <a:solidFill>
                  <a:srgbClr val="0D0D0D"/>
                </a:solidFill>
                <a:highlight>
                  <a:srgbClr val="FFFFFF"/>
                </a:highlight>
                <a:latin typeface="Times New Roman"/>
                <a:ea typeface="Times New Roman"/>
                <a:cs typeface="Times New Roman"/>
                <a:sym typeface="Times New Roman"/>
              </a:rPr>
              <a:t> of existing methods is limited, as demonstrated by recent research.</a:t>
            </a:r>
            <a:endParaRPr sz="1600">
              <a:solidFill>
                <a:schemeClr val="dk1"/>
              </a:solidFill>
              <a:latin typeface="Times New Roman"/>
              <a:ea typeface="Times New Roman"/>
              <a:cs typeface="Times New Roman"/>
              <a:sym typeface="Times New Roman"/>
            </a:endParaRPr>
          </a:p>
          <a:p>
            <a:pPr indent="0" lvl="0" marL="457200" marR="113029" rtl="0" algn="l">
              <a:lnSpc>
                <a:spcPct val="101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marR="113029" rtl="0" algn="l">
              <a:lnSpc>
                <a:spcPct val="101000"/>
              </a:lnSpc>
              <a:spcBef>
                <a:spcPts val="0"/>
              </a:spcBef>
              <a:spcAft>
                <a:spcPts val="0"/>
              </a:spcAft>
              <a:buSzPts val="1600"/>
              <a:buFont typeface="Times New Roman"/>
              <a:buChar char="●"/>
            </a:pPr>
            <a:r>
              <a:rPr b="1" lang="en" sz="1600">
                <a:solidFill>
                  <a:srgbClr val="0D0D0D"/>
                </a:solidFill>
                <a:highlight>
                  <a:srgbClr val="FFFFFF"/>
                </a:highlight>
                <a:latin typeface="Times New Roman"/>
                <a:ea typeface="Times New Roman"/>
                <a:cs typeface="Times New Roman"/>
                <a:sym typeface="Times New Roman"/>
              </a:rPr>
              <a:t>Korshunov and Marcel (2019)</a:t>
            </a:r>
            <a:r>
              <a:rPr lang="en" sz="1600">
                <a:solidFill>
                  <a:srgbClr val="0D0D0D"/>
                </a:solidFill>
                <a:highlight>
                  <a:srgbClr val="FFFFFF"/>
                </a:highlight>
                <a:latin typeface="Times New Roman"/>
                <a:ea typeface="Times New Roman"/>
                <a:cs typeface="Times New Roman"/>
                <a:sym typeface="Times New Roman"/>
              </a:rPr>
              <a:t> addressed this challenge by creating a deepfake dataset comprising 620 videos generated using Faceswap-GAN, based on the VidTIMIT database.</a:t>
            </a:r>
            <a:endParaRPr sz="1600">
              <a:solidFill>
                <a:schemeClr val="dk1"/>
              </a:solidFill>
              <a:latin typeface="Times New Roman"/>
              <a:ea typeface="Times New Roman"/>
              <a:cs typeface="Times New Roman"/>
              <a:sym typeface="Times New Roman"/>
            </a:endParaRPr>
          </a:p>
          <a:p>
            <a:pPr indent="0" lvl="0" marL="0" marR="113029" rtl="0" algn="l">
              <a:lnSpc>
                <a:spcPct val="101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lang="en" sz="1600">
                <a:solidFill>
                  <a:srgbClr val="0D0D0D"/>
                </a:solidFill>
                <a:highlight>
                  <a:srgbClr val="FFFFFF"/>
                </a:highlight>
                <a:latin typeface="Times New Roman"/>
                <a:ea typeface="Times New Roman"/>
                <a:cs typeface="Times New Roman"/>
                <a:sym typeface="Times New Roman"/>
              </a:rPr>
              <a:t>Despite efforts, popular face recognition systems like </a:t>
            </a:r>
            <a:r>
              <a:rPr b="1" lang="en" sz="1600">
                <a:solidFill>
                  <a:srgbClr val="0D0D0D"/>
                </a:solidFill>
                <a:highlight>
                  <a:srgbClr val="FFFFFF"/>
                </a:highlight>
                <a:latin typeface="Times New Roman"/>
                <a:ea typeface="Times New Roman"/>
                <a:cs typeface="Times New Roman"/>
                <a:sym typeface="Times New Roman"/>
              </a:rPr>
              <a:t>VGG and Facenet</a:t>
            </a:r>
            <a:r>
              <a:rPr lang="en" sz="1600">
                <a:solidFill>
                  <a:srgbClr val="0D0D0D"/>
                </a:solidFill>
                <a:highlight>
                  <a:srgbClr val="FFFFFF"/>
                </a:highlight>
                <a:latin typeface="Times New Roman"/>
                <a:ea typeface="Times New Roman"/>
                <a:cs typeface="Times New Roman"/>
                <a:sym typeface="Times New Roman"/>
              </a:rPr>
              <a:t> struggle to detect deepfakes accurately. Additionally, </a:t>
            </a:r>
            <a:r>
              <a:rPr b="1" lang="en" sz="1600">
                <a:solidFill>
                  <a:srgbClr val="0D0D0D"/>
                </a:solidFill>
                <a:highlight>
                  <a:srgbClr val="FFFFFF"/>
                </a:highlight>
                <a:latin typeface="Times New Roman"/>
                <a:ea typeface="Times New Roman"/>
                <a:cs typeface="Times New Roman"/>
                <a:sym typeface="Times New Roman"/>
              </a:rPr>
              <a:t>lip-syncing</a:t>
            </a:r>
            <a:r>
              <a:rPr lang="en" sz="1600">
                <a:solidFill>
                  <a:srgbClr val="0D0D0D"/>
                </a:solidFill>
                <a:highlight>
                  <a:srgbClr val="FFFFFF"/>
                </a:highlight>
                <a:latin typeface="Times New Roman"/>
                <a:ea typeface="Times New Roman"/>
                <a:cs typeface="Times New Roman"/>
                <a:sym typeface="Times New Roman"/>
              </a:rPr>
              <a:t> methods and image quality metrics with SVM exhibit high error rates on this dataset. </a:t>
            </a:r>
            <a:endParaRPr sz="1600">
              <a:solidFill>
                <a:schemeClr val="dk1"/>
              </a:solidFill>
              <a:latin typeface="Times New Roman"/>
              <a:ea typeface="Times New Roman"/>
              <a:cs typeface="Times New Roman"/>
              <a:sym typeface="Times New Roman"/>
            </a:endParaRPr>
          </a:p>
        </p:txBody>
      </p:sp>
      <p:sp>
        <p:nvSpPr>
          <p:cNvPr id="152" name="Google Shape;152;p24"/>
          <p:cNvSpPr/>
          <p:nvPr/>
        </p:nvSpPr>
        <p:spPr>
          <a:xfrm>
            <a:off x="0" y="4747090"/>
            <a:ext cx="9144000" cy="396875"/>
          </a:xfrm>
          <a:custGeom>
            <a:rect b="b" l="l" r="r" t="t"/>
            <a:pathLst>
              <a:path extrusionOk="0" h="396875" w="9144000">
                <a:moveTo>
                  <a:pt x="9143981" y="396299"/>
                </a:moveTo>
                <a:lnTo>
                  <a:pt x="0" y="396299"/>
                </a:lnTo>
                <a:lnTo>
                  <a:pt x="0" y="0"/>
                </a:lnTo>
                <a:lnTo>
                  <a:pt x="9143981" y="0"/>
                </a:lnTo>
                <a:lnTo>
                  <a:pt x="9143981" y="396299"/>
                </a:lnTo>
                <a:close/>
              </a:path>
            </a:pathLst>
          </a:custGeom>
          <a:solidFill>
            <a:srgbClr val="990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9900FF"/>
              </a:solidFill>
              <a:latin typeface="Calibri"/>
              <a:ea typeface="Calibri"/>
              <a:cs typeface="Calibri"/>
              <a:sym typeface="Calibri"/>
            </a:endParaRPr>
          </a:p>
        </p:txBody>
      </p:sp>
      <p:sp>
        <p:nvSpPr>
          <p:cNvPr id="153" name="Google Shape;153;p24"/>
          <p:cNvSpPr txBox="1"/>
          <p:nvPr/>
        </p:nvSpPr>
        <p:spPr>
          <a:xfrm>
            <a:off x="-125" y="4316000"/>
            <a:ext cx="9144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chemeClr val="dk1"/>
                </a:solidFill>
              </a:rPr>
              <a:t>Reference</a:t>
            </a:r>
            <a:r>
              <a:rPr lang="en" sz="800">
                <a:solidFill>
                  <a:schemeClr val="dk1"/>
                </a:solidFill>
              </a:rPr>
              <a:t>: T</a:t>
            </a:r>
            <a:r>
              <a:rPr lang="en" sz="800">
                <a:solidFill>
                  <a:schemeClr val="dk1"/>
                </a:solidFill>
                <a:latin typeface="Times New Roman"/>
                <a:ea typeface="Times New Roman"/>
                <a:cs typeface="Times New Roman"/>
                <a:sym typeface="Times New Roman"/>
              </a:rPr>
              <a:t>hanh Thi Nguyen, Quoc Viet Hung Nguyen, Dung Tien Nguyen, Duc Thanh Nguyen, Thien Huynh-The, Saeid Nahavandi, Thanh Tam Nguyen, Quoc-Viet Pham, Cuong M. Nguyen, Deep learning for deepfakes creation and detection: A survey, Computer Vision and Image Understanding, Volume 223, 2022, 103525, ISSN 1077-3142.</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0" y="100300"/>
            <a:ext cx="9144000" cy="4437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0"/>
              </a:spcBef>
              <a:spcAft>
                <a:spcPts val="0"/>
              </a:spcAft>
              <a:buNone/>
            </a:pPr>
            <a:r>
              <a:rPr lang="en" sz="2800">
                <a:solidFill>
                  <a:srgbClr val="9900FF"/>
                </a:solidFill>
              </a:rPr>
              <a:t>Fake Image and Video Detection</a:t>
            </a:r>
            <a:endParaRPr sz="2800">
              <a:solidFill>
                <a:srgbClr val="9900FF"/>
              </a:solidFill>
            </a:endParaRPr>
          </a:p>
        </p:txBody>
      </p:sp>
      <p:sp>
        <p:nvSpPr>
          <p:cNvPr id="159" name="Google Shape;159;p25"/>
          <p:cNvSpPr txBox="1"/>
          <p:nvPr/>
        </p:nvSpPr>
        <p:spPr>
          <a:xfrm>
            <a:off x="46800" y="763950"/>
            <a:ext cx="9050400" cy="4721100"/>
          </a:xfrm>
          <a:prstGeom prst="rect">
            <a:avLst/>
          </a:prstGeom>
          <a:noFill/>
          <a:ln>
            <a:noFill/>
          </a:ln>
        </p:spPr>
        <p:txBody>
          <a:bodyPr anchorCtr="0" anchor="t" bIns="0" lIns="0" spcFirstLastPara="1" rIns="0" wrap="square" tIns="10775">
            <a:spAutoFit/>
          </a:bodyPr>
          <a:lstStyle/>
          <a:p>
            <a:pPr indent="0" lvl="0" marL="457200" rtl="0" algn="l">
              <a:lnSpc>
                <a:spcPct val="115000"/>
              </a:lnSpc>
              <a:spcBef>
                <a:spcPts val="0"/>
              </a:spcBef>
              <a:spcAft>
                <a:spcPts val="0"/>
              </a:spcAft>
              <a:buNone/>
            </a:pPr>
            <a:r>
              <a:rPr b="1" lang="en" sz="1800">
                <a:solidFill>
                  <a:schemeClr val="dk1"/>
                </a:solidFill>
                <a:latin typeface="Times New Roman"/>
                <a:ea typeface="Times New Roman"/>
                <a:cs typeface="Times New Roman"/>
                <a:sym typeface="Times New Roman"/>
              </a:rPr>
              <a:t>Fake image detection is divided into 2 parts-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         1)Handcrafted features based methods</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600">
                <a:solidFill>
                  <a:schemeClr val="dk1"/>
                </a:solidFill>
                <a:latin typeface="Times New Roman"/>
                <a:ea typeface="Times New Roman"/>
                <a:cs typeface="Times New Roman"/>
                <a:sym typeface="Times New Roman"/>
              </a:rPr>
              <a:t>         2)Deep features based methods</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600">
                <a:solidFill>
                  <a:schemeClr val="dk1"/>
                </a:solidFill>
                <a:latin typeface="Times New Roman"/>
                <a:ea typeface="Times New Roman"/>
                <a:cs typeface="Times New Roman"/>
                <a:sym typeface="Times New Roman"/>
              </a:rPr>
              <a:t>          </a:t>
            </a:r>
            <a:r>
              <a:rPr b="1" lang="en" sz="1800">
                <a:solidFill>
                  <a:schemeClr val="dk1"/>
                </a:solidFill>
                <a:latin typeface="Times New Roman"/>
                <a:ea typeface="Times New Roman"/>
                <a:cs typeface="Times New Roman"/>
                <a:sym typeface="Times New Roman"/>
              </a:rPr>
              <a:t>Fake video detection is also divided into 2 parts- </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600">
                <a:solidFill>
                  <a:schemeClr val="dk1"/>
                </a:solidFill>
                <a:latin typeface="Times New Roman"/>
                <a:ea typeface="Times New Roman"/>
                <a:cs typeface="Times New Roman"/>
                <a:sym typeface="Times New Roman"/>
              </a:rPr>
              <a:t>         1)Temporal features across frames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         2)Visual artifacts within a video frame. </a:t>
            </a:r>
            <a:endParaRPr sz="1600">
              <a:solidFill>
                <a:schemeClr val="dk1"/>
              </a:solidFill>
              <a:latin typeface="Times New Roman"/>
              <a:ea typeface="Times New Roman"/>
              <a:cs typeface="Times New Roman"/>
              <a:sym typeface="Times New Roman"/>
            </a:endParaRPr>
          </a:p>
          <a:p>
            <a:pPr indent="0" lvl="0" marL="0" marR="113029" rtl="0" algn="ctr">
              <a:lnSpc>
                <a:spcPct val="101000"/>
              </a:lnSpc>
              <a:spcBef>
                <a:spcPts val="0"/>
              </a:spcBef>
              <a:spcAft>
                <a:spcPts val="0"/>
              </a:spcAft>
              <a:buNone/>
            </a:pPr>
            <a:r>
              <a:rPr lang="en"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0" lvl="0" marL="0" marR="113029" rtl="0" algn="ctr">
              <a:lnSpc>
                <a:spcPct val="101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113029" rtl="0" algn="l">
              <a:lnSpc>
                <a:spcPct val="101000"/>
              </a:lnSpc>
              <a:spcBef>
                <a:spcPts val="0"/>
              </a:spcBef>
              <a:spcAft>
                <a:spcPts val="0"/>
              </a:spcAft>
              <a:buNone/>
            </a:pPr>
            <a:r>
              <a:rPr lang="en"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0" lvl="0" marL="457200" marR="113029" rtl="0" algn="l">
              <a:lnSpc>
                <a:spcPct val="101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160" name="Google Shape;160;p25"/>
          <p:cNvSpPr/>
          <p:nvPr/>
        </p:nvSpPr>
        <p:spPr>
          <a:xfrm>
            <a:off x="0" y="4747090"/>
            <a:ext cx="9144000" cy="396875"/>
          </a:xfrm>
          <a:custGeom>
            <a:rect b="b" l="l" r="r" t="t"/>
            <a:pathLst>
              <a:path extrusionOk="0" h="396875" w="9144000">
                <a:moveTo>
                  <a:pt x="9143981" y="396299"/>
                </a:moveTo>
                <a:lnTo>
                  <a:pt x="0" y="396299"/>
                </a:lnTo>
                <a:lnTo>
                  <a:pt x="0" y="0"/>
                </a:lnTo>
                <a:lnTo>
                  <a:pt x="9143981" y="0"/>
                </a:lnTo>
                <a:lnTo>
                  <a:pt x="9143981" y="396299"/>
                </a:lnTo>
                <a:close/>
              </a:path>
            </a:pathLst>
          </a:custGeom>
          <a:solidFill>
            <a:srgbClr val="990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9900FF"/>
              </a:solidFill>
              <a:latin typeface="Calibri"/>
              <a:ea typeface="Calibri"/>
              <a:cs typeface="Calibri"/>
              <a:sym typeface="Calibri"/>
            </a:endParaRPr>
          </a:p>
        </p:txBody>
      </p:sp>
      <p:pic>
        <p:nvPicPr>
          <p:cNvPr id="161" name="Google Shape;161;p25"/>
          <p:cNvPicPr preferRelativeResize="0"/>
          <p:nvPr/>
        </p:nvPicPr>
        <p:blipFill>
          <a:blip r:embed="rId3">
            <a:alphaModFix/>
          </a:blip>
          <a:stretch>
            <a:fillRect/>
          </a:stretch>
        </p:blipFill>
        <p:spPr>
          <a:xfrm>
            <a:off x="3228075" y="1382025"/>
            <a:ext cx="5505150" cy="1658525"/>
          </a:xfrm>
          <a:prstGeom prst="rect">
            <a:avLst/>
          </a:prstGeom>
          <a:noFill/>
          <a:ln>
            <a:noFill/>
          </a:ln>
        </p:spPr>
      </p:pic>
      <p:sp>
        <p:nvSpPr>
          <p:cNvPr id="162" name="Google Shape;162;p25"/>
          <p:cNvSpPr txBox="1"/>
          <p:nvPr/>
        </p:nvSpPr>
        <p:spPr>
          <a:xfrm>
            <a:off x="0" y="4350200"/>
            <a:ext cx="9144000" cy="396900"/>
          </a:xfrm>
          <a:prstGeom prst="rect">
            <a:avLst/>
          </a:prstGeom>
          <a:noFill/>
          <a:ln>
            <a:noFill/>
          </a:ln>
        </p:spPr>
        <p:txBody>
          <a:bodyPr anchorCtr="0" anchor="t" bIns="91425" lIns="91425" spcFirstLastPara="1" rIns="91425" wrap="square" tIns="91425">
            <a:noAutofit/>
          </a:bodyPr>
          <a:lstStyle/>
          <a:p>
            <a:pPr indent="0" lvl="0" marL="0" marR="113029" rtl="0" algn="ctr">
              <a:lnSpc>
                <a:spcPct val="101000"/>
              </a:lnSpc>
              <a:spcBef>
                <a:spcPts val="0"/>
              </a:spcBef>
              <a:spcAft>
                <a:spcPts val="0"/>
              </a:spcAft>
              <a:buClr>
                <a:schemeClr val="dk1"/>
              </a:buClr>
              <a:buSzPts val="1100"/>
              <a:buFont typeface="Arial"/>
              <a:buNone/>
            </a:pPr>
            <a:r>
              <a:rPr b="1" lang="en" sz="800">
                <a:solidFill>
                  <a:schemeClr val="dk1"/>
                </a:solidFill>
                <a:latin typeface="Times New Roman"/>
                <a:ea typeface="Times New Roman"/>
                <a:cs typeface="Times New Roman"/>
                <a:sym typeface="Times New Roman"/>
              </a:rPr>
              <a:t>Reference</a:t>
            </a:r>
            <a:r>
              <a:rPr lang="en" sz="800">
                <a:solidFill>
                  <a:schemeClr val="dk1"/>
                </a:solidFill>
                <a:latin typeface="Times New Roman"/>
                <a:ea typeface="Times New Roman"/>
                <a:cs typeface="Times New Roman"/>
                <a:sym typeface="Times New Roman"/>
              </a:rPr>
              <a:t>: Thanh Thi Nguyen, Quoc Viet Hung Nguyen, Dung Tien Nguyen, Duc Thanh Nguyen, Thien Huynh-The, Saeid Nahavandi, Thanh Tam Nguyen, Quoc-Viet Pham, Cuong M. Nguyen, Deep learning for deepfakes creation and detection: A survey, Computer Vision and Image Understanding, Volume 223, 2022, 103525, ISSN 1077-3142.</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0" y="127125"/>
            <a:ext cx="9144000" cy="4437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0"/>
              </a:spcBef>
              <a:spcAft>
                <a:spcPts val="0"/>
              </a:spcAft>
              <a:buNone/>
            </a:pPr>
            <a:r>
              <a:rPr lang="en" sz="2800">
                <a:solidFill>
                  <a:srgbClr val="9900FF"/>
                </a:solidFill>
              </a:rPr>
              <a:t>  Fake Image Detection</a:t>
            </a:r>
            <a:endParaRPr sz="2800">
              <a:solidFill>
                <a:srgbClr val="9900FF"/>
              </a:solidFill>
            </a:endParaRPr>
          </a:p>
        </p:txBody>
      </p:sp>
      <p:sp>
        <p:nvSpPr>
          <p:cNvPr id="168" name="Google Shape;168;p26"/>
          <p:cNvSpPr txBox="1"/>
          <p:nvPr/>
        </p:nvSpPr>
        <p:spPr>
          <a:xfrm>
            <a:off x="128700" y="685025"/>
            <a:ext cx="8886600" cy="3982800"/>
          </a:xfrm>
          <a:prstGeom prst="rect">
            <a:avLst/>
          </a:prstGeom>
          <a:noFill/>
          <a:ln>
            <a:noFill/>
          </a:ln>
        </p:spPr>
        <p:txBody>
          <a:bodyPr anchorCtr="0" anchor="t" bIns="0" lIns="0" spcFirstLastPara="1" rIns="0" wrap="square" tIns="10775">
            <a:spAutoFit/>
          </a:bodyPr>
          <a:lstStyle/>
          <a:p>
            <a:pPr indent="-374650" lvl="0" marL="457200" rtl="0" algn="l">
              <a:lnSpc>
                <a:spcPct val="115000"/>
              </a:lnSpc>
              <a:spcBef>
                <a:spcPts val="0"/>
              </a:spcBef>
              <a:spcAft>
                <a:spcPts val="0"/>
              </a:spcAft>
              <a:buClr>
                <a:schemeClr val="dk1"/>
              </a:buClr>
              <a:buSzPts val="2300"/>
              <a:buFont typeface="Times New Roman"/>
              <a:buChar char="●"/>
            </a:pPr>
            <a:r>
              <a:rPr b="1" lang="en" sz="2000">
                <a:solidFill>
                  <a:schemeClr val="dk1"/>
                </a:solidFill>
                <a:latin typeface="Times New Roman"/>
                <a:ea typeface="Times New Roman"/>
                <a:cs typeface="Times New Roman"/>
                <a:sym typeface="Times New Roman"/>
              </a:rPr>
              <a:t>Handcrafted features-based methods</a:t>
            </a:r>
            <a:endParaRPr sz="1700">
              <a:solidFill>
                <a:srgbClr val="0D0D0D"/>
              </a:solidFill>
              <a:highlight>
                <a:srgbClr val="FFFFFF"/>
              </a:highlight>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b="1" lang="en">
                <a:solidFill>
                  <a:schemeClr val="dk1"/>
                </a:solidFill>
                <a:highlight>
                  <a:srgbClr val="FFFFFF"/>
                </a:highlight>
                <a:latin typeface="Times New Roman"/>
                <a:ea typeface="Times New Roman"/>
                <a:cs typeface="Times New Roman"/>
                <a:sym typeface="Times New Roman"/>
              </a:rPr>
              <a:t>Hand Crafted" features </a:t>
            </a:r>
            <a:r>
              <a:rPr lang="en">
                <a:solidFill>
                  <a:schemeClr val="dk1"/>
                </a:solidFill>
                <a:highlight>
                  <a:srgbClr val="FFFFFF"/>
                </a:highlight>
                <a:latin typeface="Times New Roman"/>
                <a:ea typeface="Times New Roman"/>
                <a:cs typeface="Times New Roman"/>
                <a:sym typeface="Times New Roman"/>
              </a:rPr>
              <a:t>refer to </a:t>
            </a:r>
            <a:r>
              <a:rPr lang="en">
                <a:solidFill>
                  <a:schemeClr val="dk1"/>
                </a:solidFill>
                <a:highlight>
                  <a:schemeClr val="lt1"/>
                </a:highlight>
                <a:latin typeface="Times New Roman"/>
                <a:ea typeface="Times New Roman"/>
                <a:cs typeface="Times New Roman"/>
                <a:sym typeface="Times New Roman"/>
              </a:rPr>
              <a:t>properties derived using various algorithms using the information present in the image itself. Some of  the methods are-</a:t>
            </a:r>
            <a:endParaRPr sz="1600">
              <a:solidFill>
                <a:schemeClr val="dk1"/>
              </a:solidFill>
              <a:highlight>
                <a:schemeClr val="lt1"/>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a:solidFill>
                <a:srgbClr val="0D0D0D"/>
              </a:solidFill>
              <a:highlight>
                <a:srgbClr val="FFFFFF"/>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D0D0D"/>
              </a:buClr>
              <a:buSzPts val="1400"/>
              <a:buFont typeface="Times New Roman"/>
              <a:buChar char="●"/>
            </a:pPr>
            <a:r>
              <a:rPr lang="en">
                <a:solidFill>
                  <a:srgbClr val="0D0D0D"/>
                </a:solidFill>
                <a:highlight>
                  <a:srgbClr val="FFFFFF"/>
                </a:highlight>
                <a:latin typeface="Times New Roman"/>
                <a:ea typeface="Times New Roman"/>
                <a:cs typeface="Times New Roman"/>
                <a:sym typeface="Times New Roman"/>
              </a:rPr>
              <a:t>Xuan et al. (2019) </a:t>
            </a:r>
            <a:r>
              <a:rPr b="1" lang="en">
                <a:solidFill>
                  <a:srgbClr val="0D0D0D"/>
                </a:solidFill>
                <a:highlight>
                  <a:srgbClr val="FFFFFF"/>
                </a:highlight>
                <a:latin typeface="Times New Roman"/>
                <a:ea typeface="Times New Roman"/>
                <a:cs typeface="Times New Roman"/>
                <a:sym typeface="Times New Roman"/>
              </a:rPr>
              <a:t>introduced an image preprocessing</a:t>
            </a:r>
            <a:r>
              <a:rPr lang="en">
                <a:solidFill>
                  <a:srgbClr val="0D0D0D"/>
                </a:solidFill>
                <a:highlight>
                  <a:srgbClr val="FFFFFF"/>
                </a:highlight>
                <a:latin typeface="Times New Roman"/>
                <a:ea typeface="Times New Roman"/>
                <a:cs typeface="Times New Roman"/>
                <a:sym typeface="Times New Roman"/>
              </a:rPr>
              <a:t> step to remove specific clues from GAN-generated images, improving the generalization of forensic classifiers.</a:t>
            </a:r>
            <a:endParaRPr>
              <a:solidFill>
                <a:srgbClr val="0D0D0D"/>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a:solidFill>
                <a:srgbClr val="0D0D0D"/>
              </a:solidFill>
              <a:highlight>
                <a:srgbClr val="FFFFFF"/>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D0D0D"/>
              </a:buClr>
              <a:buSzPts val="1400"/>
              <a:buFont typeface="Times New Roman"/>
              <a:buChar char="●"/>
            </a:pPr>
            <a:r>
              <a:rPr lang="en">
                <a:solidFill>
                  <a:srgbClr val="0D0D0D"/>
                </a:solidFill>
                <a:highlight>
                  <a:srgbClr val="FFFFFF"/>
                </a:highlight>
                <a:latin typeface="Times New Roman"/>
                <a:ea typeface="Times New Roman"/>
                <a:cs typeface="Times New Roman"/>
                <a:sym typeface="Times New Roman"/>
              </a:rPr>
              <a:t> Zhang et al. (2017) employed the </a:t>
            </a:r>
            <a:r>
              <a:rPr b="1" lang="en">
                <a:solidFill>
                  <a:srgbClr val="0D0D0D"/>
                </a:solidFill>
                <a:highlight>
                  <a:srgbClr val="FFFFFF"/>
                </a:highlight>
                <a:latin typeface="Times New Roman"/>
                <a:ea typeface="Times New Roman"/>
                <a:cs typeface="Times New Roman"/>
                <a:sym typeface="Times New Roman"/>
              </a:rPr>
              <a:t>bag-of-words </a:t>
            </a:r>
            <a:r>
              <a:rPr lang="en">
                <a:solidFill>
                  <a:srgbClr val="0D0D0D"/>
                </a:solidFill>
                <a:highlight>
                  <a:srgbClr val="FFFFFF"/>
                </a:highlight>
                <a:latin typeface="Times New Roman"/>
                <a:ea typeface="Times New Roman"/>
                <a:cs typeface="Times New Roman"/>
                <a:sym typeface="Times New Roman"/>
              </a:rPr>
              <a:t>method for feature extraction and classification to discriminate between manipulated and genuine images.</a:t>
            </a:r>
            <a:endParaRPr>
              <a:solidFill>
                <a:srgbClr val="0D0D0D"/>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a:solidFill>
                <a:srgbClr val="0D0D0D"/>
              </a:solidFill>
              <a:highlight>
                <a:srgbClr val="FFFFFF"/>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D0D0D"/>
              </a:buClr>
              <a:buSzPts val="1400"/>
              <a:buFont typeface="Times New Roman"/>
              <a:buChar char="●"/>
            </a:pPr>
            <a:r>
              <a:rPr lang="en">
                <a:solidFill>
                  <a:srgbClr val="0D0D0D"/>
                </a:solidFill>
                <a:highlight>
                  <a:srgbClr val="FFFFFF"/>
                </a:highlight>
                <a:latin typeface="Times New Roman"/>
                <a:ea typeface="Times New Roman"/>
                <a:cs typeface="Times New Roman"/>
                <a:sym typeface="Times New Roman"/>
              </a:rPr>
              <a:t>Agarwal and Varshney (2019) framed</a:t>
            </a:r>
            <a:r>
              <a:rPr b="1" lang="en">
                <a:solidFill>
                  <a:srgbClr val="0D0D0D"/>
                </a:solidFill>
                <a:highlight>
                  <a:srgbClr val="FFFFFF"/>
                </a:highlight>
                <a:latin typeface="Times New Roman"/>
                <a:ea typeface="Times New Roman"/>
                <a:cs typeface="Times New Roman"/>
                <a:sym typeface="Times New Roman"/>
              </a:rPr>
              <a:t> </a:t>
            </a:r>
            <a:r>
              <a:rPr lang="en">
                <a:solidFill>
                  <a:srgbClr val="0D0D0D"/>
                </a:solidFill>
                <a:highlight>
                  <a:srgbClr val="FFFFFF"/>
                </a:highlight>
                <a:latin typeface="Times New Roman"/>
                <a:ea typeface="Times New Roman"/>
                <a:cs typeface="Times New Roman"/>
                <a:sym typeface="Times New Roman"/>
              </a:rPr>
              <a:t>GAN-based deepfake detection as a </a:t>
            </a:r>
            <a:r>
              <a:rPr b="1" lang="en">
                <a:solidFill>
                  <a:srgbClr val="0D0D0D"/>
                </a:solidFill>
                <a:highlight>
                  <a:srgbClr val="FFFFFF"/>
                </a:highlight>
                <a:latin typeface="Times New Roman"/>
                <a:ea typeface="Times New Roman"/>
                <a:cs typeface="Times New Roman"/>
                <a:sym typeface="Times New Roman"/>
              </a:rPr>
              <a:t>hypothesis testing problem,</a:t>
            </a:r>
            <a:r>
              <a:rPr lang="en">
                <a:solidFill>
                  <a:srgbClr val="0D0D0D"/>
                </a:solidFill>
                <a:highlight>
                  <a:srgbClr val="FFFFFF"/>
                </a:highlight>
                <a:latin typeface="Times New Roman"/>
                <a:ea typeface="Times New Roman"/>
                <a:cs typeface="Times New Roman"/>
                <a:sym typeface="Times New Roman"/>
              </a:rPr>
              <a:t> using a statistical framework based on information theory to measure the distance between distributions of legitimate and GAN-generated images. </a:t>
            </a:r>
            <a:endParaRPr>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457200" marR="113029" rtl="0" algn="l">
              <a:lnSpc>
                <a:spcPct val="101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169" name="Google Shape;169;p26"/>
          <p:cNvSpPr/>
          <p:nvPr/>
        </p:nvSpPr>
        <p:spPr>
          <a:xfrm>
            <a:off x="0" y="4746615"/>
            <a:ext cx="9144000" cy="396875"/>
          </a:xfrm>
          <a:custGeom>
            <a:rect b="b" l="l" r="r" t="t"/>
            <a:pathLst>
              <a:path extrusionOk="0" h="396875" w="9144000">
                <a:moveTo>
                  <a:pt x="9143981" y="396299"/>
                </a:moveTo>
                <a:lnTo>
                  <a:pt x="0" y="396299"/>
                </a:lnTo>
                <a:lnTo>
                  <a:pt x="0" y="0"/>
                </a:lnTo>
                <a:lnTo>
                  <a:pt x="9143981" y="0"/>
                </a:lnTo>
                <a:lnTo>
                  <a:pt x="9143981" y="396299"/>
                </a:lnTo>
                <a:close/>
              </a:path>
            </a:pathLst>
          </a:custGeom>
          <a:solidFill>
            <a:srgbClr val="990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9900FF"/>
              </a:solidFill>
              <a:latin typeface="Calibri"/>
              <a:ea typeface="Calibri"/>
              <a:cs typeface="Calibri"/>
              <a:sym typeface="Calibri"/>
            </a:endParaRPr>
          </a:p>
        </p:txBody>
      </p:sp>
      <p:sp>
        <p:nvSpPr>
          <p:cNvPr id="170" name="Google Shape;170;p26"/>
          <p:cNvSpPr txBox="1"/>
          <p:nvPr/>
        </p:nvSpPr>
        <p:spPr>
          <a:xfrm>
            <a:off x="0" y="4393400"/>
            <a:ext cx="9144000" cy="432300"/>
          </a:xfrm>
          <a:prstGeom prst="rect">
            <a:avLst/>
          </a:prstGeom>
          <a:noFill/>
          <a:ln>
            <a:noFill/>
          </a:ln>
        </p:spPr>
        <p:txBody>
          <a:bodyPr anchorCtr="0" anchor="t" bIns="91425" lIns="91425" spcFirstLastPara="1" rIns="91425" wrap="square" tIns="91425">
            <a:spAutoFit/>
          </a:bodyPr>
          <a:lstStyle/>
          <a:p>
            <a:pPr indent="0" lvl="0" marL="0" marR="113029" rtl="0" algn="ctr">
              <a:lnSpc>
                <a:spcPct val="101000"/>
              </a:lnSpc>
              <a:spcBef>
                <a:spcPts val="0"/>
              </a:spcBef>
              <a:spcAft>
                <a:spcPts val="0"/>
              </a:spcAft>
              <a:buNone/>
            </a:pPr>
            <a:r>
              <a:rPr b="1" lang="en" sz="800">
                <a:solidFill>
                  <a:schemeClr val="dk1"/>
                </a:solidFill>
                <a:latin typeface="Times New Roman"/>
                <a:ea typeface="Times New Roman"/>
                <a:cs typeface="Times New Roman"/>
                <a:sym typeface="Times New Roman"/>
              </a:rPr>
              <a:t>Reference</a:t>
            </a:r>
            <a:r>
              <a:rPr lang="en" sz="800">
                <a:solidFill>
                  <a:schemeClr val="dk1"/>
                </a:solidFill>
                <a:latin typeface="Times New Roman"/>
                <a:ea typeface="Times New Roman"/>
                <a:cs typeface="Times New Roman"/>
                <a:sym typeface="Times New Roman"/>
              </a:rPr>
              <a:t>: Thanh Thi Nguyen, Quoc Viet Hung Nguyen, Dung Tien Nguyen, Duc Thanh Nguyen, Thien Huynh-The, Saeid Nahavandi, Thanh Tam Nguyen, Quoc-Viet Pham, Cuong M. Nguyen, Deep learning for deepfakes creation and detection: A survey, Computer Vision and Image Understanding, Volume 223, 2022, 103525, ISSN 1077-3142.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0" y="127125"/>
            <a:ext cx="9144000" cy="4437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0"/>
              </a:spcBef>
              <a:spcAft>
                <a:spcPts val="0"/>
              </a:spcAft>
              <a:buNone/>
            </a:pPr>
            <a:r>
              <a:rPr lang="en" sz="2800">
                <a:solidFill>
                  <a:srgbClr val="9900FF"/>
                </a:solidFill>
              </a:rPr>
              <a:t>  Fake Image Detection</a:t>
            </a:r>
            <a:endParaRPr sz="2800">
              <a:solidFill>
                <a:srgbClr val="9900FF"/>
              </a:solidFill>
            </a:endParaRPr>
          </a:p>
        </p:txBody>
      </p:sp>
      <p:sp>
        <p:nvSpPr>
          <p:cNvPr id="176" name="Google Shape;176;p27"/>
          <p:cNvSpPr txBox="1"/>
          <p:nvPr/>
        </p:nvSpPr>
        <p:spPr>
          <a:xfrm>
            <a:off x="0" y="503850"/>
            <a:ext cx="9144000" cy="3770400"/>
          </a:xfrm>
          <a:prstGeom prst="rect">
            <a:avLst/>
          </a:prstGeom>
          <a:noFill/>
          <a:ln>
            <a:noFill/>
          </a:ln>
        </p:spPr>
        <p:txBody>
          <a:bodyPr anchorCtr="0" anchor="t" bIns="0" lIns="0" spcFirstLastPara="1" rIns="0" wrap="square" tIns="10775">
            <a:spAutoFit/>
          </a:bodyPr>
          <a:lstStyle/>
          <a:p>
            <a:pPr indent="-400050" lvl="0" marL="457200" rtl="0" algn="l">
              <a:lnSpc>
                <a:spcPct val="115000"/>
              </a:lnSpc>
              <a:spcBef>
                <a:spcPts val="0"/>
              </a:spcBef>
              <a:spcAft>
                <a:spcPts val="0"/>
              </a:spcAft>
              <a:buClr>
                <a:schemeClr val="dk1"/>
              </a:buClr>
              <a:buSzPts val="2700"/>
              <a:buFont typeface="Times New Roman"/>
              <a:buChar char="●"/>
            </a:pPr>
            <a:r>
              <a:rPr b="1" lang="en" sz="2000">
                <a:solidFill>
                  <a:schemeClr val="dk1"/>
                </a:solidFill>
                <a:latin typeface="Times New Roman"/>
                <a:ea typeface="Times New Roman"/>
                <a:cs typeface="Times New Roman"/>
                <a:sym typeface="Times New Roman"/>
              </a:rPr>
              <a:t>Deep features-based methods</a:t>
            </a:r>
            <a:endParaRPr sz="2100">
              <a:solidFill>
                <a:srgbClr val="0D0D0D"/>
              </a:solidFill>
              <a:highlight>
                <a:srgbClr val="FFFFFF"/>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D0D0D"/>
              </a:buClr>
              <a:buSzPts val="1400"/>
              <a:buFont typeface="Times New Roman"/>
              <a:buChar char="●"/>
            </a:pPr>
            <a:r>
              <a:rPr lang="en">
                <a:solidFill>
                  <a:srgbClr val="0D0D0D"/>
                </a:solidFill>
                <a:highlight>
                  <a:srgbClr val="FFFFFF"/>
                </a:highlight>
                <a:latin typeface="Times New Roman"/>
                <a:ea typeface="Times New Roman"/>
                <a:cs typeface="Times New Roman"/>
                <a:sym typeface="Times New Roman"/>
              </a:rPr>
              <a:t>Deep features based methods are the  methods to combat the proliferation of manipulated images and videos in the realm </a:t>
            </a:r>
            <a:r>
              <a:rPr b="1" lang="en">
                <a:solidFill>
                  <a:srgbClr val="0D0D0D"/>
                </a:solidFill>
                <a:highlight>
                  <a:srgbClr val="FFFFFF"/>
                </a:highlight>
                <a:latin typeface="Times New Roman"/>
                <a:ea typeface="Times New Roman"/>
                <a:cs typeface="Times New Roman"/>
                <a:sym typeface="Times New Roman"/>
              </a:rPr>
              <a:t>of deep learning techniques.</a:t>
            </a:r>
            <a:r>
              <a:rPr lang="en">
                <a:solidFill>
                  <a:srgbClr val="0D0D0D"/>
                </a:solidFill>
                <a:highlight>
                  <a:srgbClr val="FFFFFF"/>
                </a:highlight>
                <a:latin typeface="Times New Roman"/>
                <a:ea typeface="Times New Roman"/>
                <a:cs typeface="Times New Roman"/>
                <a:sym typeface="Times New Roman"/>
              </a:rPr>
              <a:t> </a:t>
            </a:r>
            <a:endParaRPr>
              <a:solidFill>
                <a:srgbClr val="0D0D0D"/>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a:solidFill>
                <a:srgbClr val="0D0D0D"/>
              </a:solidFill>
              <a:highlight>
                <a:srgbClr val="FFFFFF"/>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D0D0D"/>
              </a:buClr>
              <a:buSzPts val="1400"/>
              <a:buFont typeface="Times New Roman"/>
              <a:buChar char="●"/>
            </a:pPr>
            <a:r>
              <a:rPr lang="en">
                <a:solidFill>
                  <a:srgbClr val="0D0D0D"/>
                </a:solidFill>
                <a:highlight>
                  <a:srgbClr val="FFFFFF"/>
                </a:highlight>
                <a:latin typeface="Times New Roman"/>
                <a:ea typeface="Times New Roman"/>
                <a:cs typeface="Times New Roman"/>
                <a:sym typeface="Times New Roman"/>
              </a:rPr>
              <a:t>Hsu et al. (2020) introduced a t</a:t>
            </a:r>
            <a:r>
              <a:rPr b="1" lang="en">
                <a:solidFill>
                  <a:srgbClr val="0D0D0D"/>
                </a:solidFill>
                <a:highlight>
                  <a:srgbClr val="FFFFFF"/>
                </a:highlight>
                <a:latin typeface="Times New Roman"/>
                <a:ea typeface="Times New Roman"/>
                <a:cs typeface="Times New Roman"/>
                <a:sym typeface="Times New Roman"/>
              </a:rPr>
              <a:t>wo-phase deep learning approach</a:t>
            </a:r>
            <a:r>
              <a:rPr lang="en">
                <a:solidFill>
                  <a:srgbClr val="0D0D0D"/>
                </a:solidFill>
                <a:highlight>
                  <a:srgbClr val="FFFFFF"/>
                </a:highlight>
                <a:latin typeface="Times New Roman"/>
                <a:ea typeface="Times New Roman"/>
                <a:cs typeface="Times New Roman"/>
                <a:sym typeface="Times New Roman"/>
              </a:rPr>
              <a:t> utilizing a Siamese network architecture for feature extraction and a neural network classifier for final detection, demonstrating superior performance across various GAN variants and datasets. </a:t>
            </a:r>
            <a:endParaRPr>
              <a:solidFill>
                <a:srgbClr val="0D0D0D"/>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a:solidFill>
                <a:srgbClr val="0D0D0D"/>
              </a:solidFill>
              <a:highlight>
                <a:srgbClr val="FFFFFF"/>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D0D0D"/>
              </a:buClr>
              <a:buSzPts val="1400"/>
              <a:buFont typeface="Times New Roman"/>
              <a:buChar char="●"/>
            </a:pPr>
            <a:r>
              <a:rPr lang="en">
                <a:solidFill>
                  <a:srgbClr val="0D0D0D"/>
                </a:solidFill>
                <a:highlight>
                  <a:srgbClr val="FFFFFF"/>
                </a:highlight>
                <a:latin typeface="Times New Roman"/>
                <a:ea typeface="Times New Roman"/>
                <a:cs typeface="Times New Roman"/>
                <a:sym typeface="Times New Roman"/>
              </a:rPr>
              <a:t>Guo et al. (2021) developed SCnet, </a:t>
            </a:r>
            <a:r>
              <a:rPr b="1" lang="en">
                <a:solidFill>
                  <a:srgbClr val="0D0D0D"/>
                </a:solidFill>
                <a:highlight>
                  <a:srgbClr val="FFFFFF"/>
                </a:highlight>
                <a:latin typeface="Times New Roman"/>
                <a:ea typeface="Times New Roman"/>
                <a:cs typeface="Times New Roman"/>
                <a:sym typeface="Times New Roman"/>
              </a:rPr>
              <a:t>a CNN model </a:t>
            </a:r>
            <a:r>
              <a:rPr lang="en">
                <a:solidFill>
                  <a:srgbClr val="0D0D0D"/>
                </a:solidFill>
                <a:highlight>
                  <a:srgbClr val="FFFFFF"/>
                </a:highlight>
                <a:latin typeface="Times New Roman"/>
                <a:ea typeface="Times New Roman"/>
                <a:cs typeface="Times New Roman"/>
                <a:sym typeface="Times New Roman"/>
              </a:rPr>
              <a:t>designed specifically for detecting deepfake images generated by the Glow-based facial forgery tool, outperforming existing models like Meso-4 in terms of accuracy and generalization. </a:t>
            </a:r>
            <a:endParaRPr>
              <a:solidFill>
                <a:srgbClr val="0D0D0D"/>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a:solidFill>
                <a:srgbClr val="0D0D0D"/>
              </a:solidFill>
              <a:highlight>
                <a:srgbClr val="FFFFFF"/>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D0D0D"/>
              </a:buClr>
              <a:buSzPts val="1400"/>
              <a:buFont typeface="Times New Roman"/>
              <a:buChar char="●"/>
            </a:pPr>
            <a:r>
              <a:rPr lang="en">
                <a:solidFill>
                  <a:srgbClr val="0D0D0D"/>
                </a:solidFill>
                <a:highlight>
                  <a:srgbClr val="FFFFFF"/>
                </a:highlight>
                <a:latin typeface="Times New Roman"/>
                <a:ea typeface="Times New Roman"/>
                <a:cs typeface="Times New Roman"/>
                <a:sym typeface="Times New Roman"/>
              </a:rPr>
              <a:t>Zhao et al. (2021) focused on detecting deepfakes by analyzing the self-consistency of local source features in images, leveraging </a:t>
            </a:r>
            <a:r>
              <a:rPr b="1" lang="en">
                <a:solidFill>
                  <a:srgbClr val="0D0D0D"/>
                </a:solidFill>
                <a:highlight>
                  <a:srgbClr val="FFFFFF"/>
                </a:highlight>
                <a:latin typeface="Times New Roman"/>
                <a:ea typeface="Times New Roman"/>
                <a:cs typeface="Times New Roman"/>
                <a:sym typeface="Times New Roman"/>
              </a:rPr>
              <a:t>CNN models and pairwise self-consistency learning</a:t>
            </a:r>
            <a:r>
              <a:rPr lang="en">
                <a:solidFill>
                  <a:srgbClr val="0D0D0D"/>
                </a:solidFill>
                <a:highlight>
                  <a:srgbClr val="FFFFFF"/>
                </a:highlight>
                <a:latin typeface="Times New Roman"/>
                <a:ea typeface="Times New Roman"/>
                <a:cs typeface="Times New Roman"/>
                <a:sym typeface="Times New Roman"/>
              </a:rPr>
              <a:t> to capture spatially-local information. </a:t>
            </a:r>
            <a:endParaRPr>
              <a:solidFill>
                <a:srgbClr val="0D0D0D"/>
              </a:solidFill>
              <a:highlight>
                <a:srgbClr val="FFFFFF"/>
              </a:highlight>
              <a:latin typeface="Times New Roman"/>
              <a:ea typeface="Times New Roman"/>
              <a:cs typeface="Times New Roman"/>
              <a:sym typeface="Times New Roman"/>
            </a:endParaRPr>
          </a:p>
          <a:p>
            <a:pPr indent="0" lvl="0" marL="0" marR="113029" rtl="0" algn="l">
              <a:lnSpc>
                <a:spcPct val="101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177" name="Google Shape;177;p27"/>
          <p:cNvSpPr/>
          <p:nvPr/>
        </p:nvSpPr>
        <p:spPr>
          <a:xfrm>
            <a:off x="0" y="4747090"/>
            <a:ext cx="9144000" cy="396875"/>
          </a:xfrm>
          <a:custGeom>
            <a:rect b="b" l="l" r="r" t="t"/>
            <a:pathLst>
              <a:path extrusionOk="0" h="396875" w="9144000">
                <a:moveTo>
                  <a:pt x="9143981" y="396299"/>
                </a:moveTo>
                <a:lnTo>
                  <a:pt x="0" y="396299"/>
                </a:lnTo>
                <a:lnTo>
                  <a:pt x="0" y="0"/>
                </a:lnTo>
                <a:lnTo>
                  <a:pt x="9143981" y="0"/>
                </a:lnTo>
                <a:lnTo>
                  <a:pt x="9143981" y="396299"/>
                </a:lnTo>
                <a:close/>
              </a:path>
            </a:pathLst>
          </a:custGeom>
          <a:solidFill>
            <a:srgbClr val="990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9900FF"/>
              </a:solidFill>
              <a:latin typeface="Calibri"/>
              <a:ea typeface="Calibri"/>
              <a:cs typeface="Calibri"/>
              <a:sym typeface="Calibri"/>
            </a:endParaRPr>
          </a:p>
        </p:txBody>
      </p:sp>
      <p:sp>
        <p:nvSpPr>
          <p:cNvPr id="178" name="Google Shape;178;p27"/>
          <p:cNvSpPr txBox="1"/>
          <p:nvPr/>
        </p:nvSpPr>
        <p:spPr>
          <a:xfrm>
            <a:off x="0" y="4393400"/>
            <a:ext cx="9144000" cy="432300"/>
          </a:xfrm>
          <a:prstGeom prst="rect">
            <a:avLst/>
          </a:prstGeom>
          <a:noFill/>
          <a:ln>
            <a:noFill/>
          </a:ln>
        </p:spPr>
        <p:txBody>
          <a:bodyPr anchorCtr="0" anchor="t" bIns="91425" lIns="91425" spcFirstLastPara="1" rIns="91425" wrap="square" tIns="91425">
            <a:spAutoFit/>
          </a:bodyPr>
          <a:lstStyle/>
          <a:p>
            <a:pPr indent="0" lvl="0" marL="0" marR="113029" rtl="0" algn="ctr">
              <a:lnSpc>
                <a:spcPct val="101000"/>
              </a:lnSpc>
              <a:spcBef>
                <a:spcPts val="0"/>
              </a:spcBef>
              <a:spcAft>
                <a:spcPts val="0"/>
              </a:spcAft>
              <a:buNone/>
            </a:pPr>
            <a:r>
              <a:rPr b="1" lang="en" sz="800">
                <a:solidFill>
                  <a:schemeClr val="dk1"/>
                </a:solidFill>
                <a:latin typeface="Times New Roman"/>
                <a:ea typeface="Times New Roman"/>
                <a:cs typeface="Times New Roman"/>
                <a:sym typeface="Times New Roman"/>
              </a:rPr>
              <a:t>Reference</a:t>
            </a:r>
            <a:r>
              <a:rPr lang="en" sz="800">
                <a:solidFill>
                  <a:schemeClr val="dk1"/>
                </a:solidFill>
                <a:latin typeface="Times New Roman"/>
                <a:ea typeface="Times New Roman"/>
                <a:cs typeface="Times New Roman"/>
                <a:sym typeface="Times New Roman"/>
              </a:rPr>
              <a:t>: Thanh Thi Nguyen, Quoc Viet Hung Nguyen, Dung Tien Nguyen, Duc Thanh Nguyen, Thien Huynh-The, Saeid Nahavandi, Thanh Tam Nguyen, Quoc-Viet Pham, Cuong M. Nguyen, Deep learning for deepfakes creation and detection: A survey, Computer Vision and Image Understanding, Volume 223, 2022, 103525, ISSN 1077-3142.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0" y="127125"/>
            <a:ext cx="9144000" cy="4437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0"/>
              </a:spcBef>
              <a:spcAft>
                <a:spcPts val="0"/>
              </a:spcAft>
              <a:buNone/>
            </a:pPr>
            <a:r>
              <a:rPr lang="en" sz="2800">
                <a:solidFill>
                  <a:srgbClr val="9900FF"/>
                </a:solidFill>
              </a:rPr>
              <a:t>  Fake Video Detection</a:t>
            </a:r>
            <a:endParaRPr sz="2800">
              <a:solidFill>
                <a:srgbClr val="9900FF"/>
              </a:solidFill>
            </a:endParaRPr>
          </a:p>
        </p:txBody>
      </p:sp>
      <p:sp>
        <p:nvSpPr>
          <p:cNvPr id="184" name="Google Shape;184;p28"/>
          <p:cNvSpPr txBox="1"/>
          <p:nvPr/>
        </p:nvSpPr>
        <p:spPr>
          <a:xfrm>
            <a:off x="0" y="503850"/>
            <a:ext cx="9144000" cy="3678000"/>
          </a:xfrm>
          <a:prstGeom prst="rect">
            <a:avLst/>
          </a:prstGeom>
          <a:noFill/>
          <a:ln>
            <a:noFill/>
          </a:ln>
        </p:spPr>
        <p:txBody>
          <a:bodyPr anchorCtr="0" anchor="t" bIns="0" lIns="0" spcFirstLastPara="1" rIns="0" wrap="square" tIns="10775">
            <a:spAutoFit/>
          </a:bodyPr>
          <a:lstStyle/>
          <a:p>
            <a:pPr indent="-393700" lvl="0" marL="457200" rtl="0" algn="l">
              <a:lnSpc>
                <a:spcPct val="115000"/>
              </a:lnSpc>
              <a:spcBef>
                <a:spcPts val="1500"/>
              </a:spcBef>
              <a:spcAft>
                <a:spcPts val="0"/>
              </a:spcAft>
              <a:buClr>
                <a:schemeClr val="dk1"/>
              </a:buClr>
              <a:buSzPts val="2600"/>
              <a:buFont typeface="Times New Roman"/>
              <a:buChar char="●"/>
            </a:pPr>
            <a:r>
              <a:rPr b="1" lang="en" sz="1700">
                <a:solidFill>
                  <a:srgbClr val="0D0D0D"/>
                </a:solidFill>
                <a:latin typeface="Times New Roman"/>
                <a:ea typeface="Times New Roman"/>
                <a:cs typeface="Times New Roman"/>
                <a:sym typeface="Times New Roman"/>
              </a:rPr>
              <a:t>Temporal Feature-Based Methods</a:t>
            </a:r>
            <a:endParaRPr b="1" sz="1700">
              <a:solidFill>
                <a:srgbClr val="0D0D0D"/>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b="1" lang="en">
                <a:solidFill>
                  <a:schemeClr val="dk1"/>
                </a:solidFill>
                <a:highlight>
                  <a:schemeClr val="lt1"/>
                </a:highlight>
                <a:latin typeface="Times New Roman"/>
                <a:ea typeface="Times New Roman"/>
                <a:cs typeface="Times New Roman"/>
                <a:sym typeface="Times New Roman"/>
              </a:rPr>
              <a:t>Temporal features </a:t>
            </a:r>
            <a:r>
              <a:rPr lang="en">
                <a:solidFill>
                  <a:schemeClr val="dk1"/>
                </a:solidFill>
                <a:highlight>
                  <a:schemeClr val="lt1"/>
                </a:highlight>
                <a:latin typeface="Times New Roman"/>
                <a:ea typeface="Times New Roman"/>
                <a:cs typeface="Times New Roman"/>
                <a:sym typeface="Times New Roman"/>
              </a:rPr>
              <a:t>are derived from the signals in the</a:t>
            </a:r>
            <a:r>
              <a:rPr b="1" lang="en">
                <a:solidFill>
                  <a:schemeClr val="dk1"/>
                </a:solidFill>
                <a:highlight>
                  <a:schemeClr val="lt1"/>
                </a:highlight>
                <a:latin typeface="Times New Roman"/>
                <a:ea typeface="Times New Roman"/>
                <a:cs typeface="Times New Roman"/>
                <a:sym typeface="Times New Roman"/>
              </a:rPr>
              <a:t> time domain</a:t>
            </a:r>
            <a:r>
              <a:rPr lang="en">
                <a:solidFill>
                  <a:schemeClr val="dk1"/>
                </a:solidFill>
                <a:highlight>
                  <a:schemeClr val="lt1"/>
                </a:highlight>
                <a:latin typeface="Times New Roman"/>
                <a:ea typeface="Times New Roman"/>
                <a:cs typeface="Times New Roman"/>
                <a:sym typeface="Times New Roman"/>
              </a:rPr>
              <a:t>. Temporal = Time Example, Video consists of image frame sequence. With respect to time the frames are changed in video. This is called Temporal Information.</a:t>
            </a:r>
            <a:endParaRPr>
              <a:solidFill>
                <a:schemeClr val="dk1"/>
              </a:solidFill>
              <a:highlight>
                <a:schemeClr val="lt1"/>
              </a:highlight>
              <a:latin typeface="Times New Roman"/>
              <a:ea typeface="Times New Roman"/>
              <a:cs typeface="Times New Roman"/>
              <a:sym typeface="Times New Roman"/>
            </a:endParaRPr>
          </a:p>
          <a:p>
            <a:pPr indent="-311150" lvl="0" marL="457200" rtl="0" algn="l">
              <a:lnSpc>
                <a:spcPct val="115000"/>
              </a:lnSpc>
              <a:spcBef>
                <a:spcPts val="1000"/>
              </a:spcBef>
              <a:spcAft>
                <a:spcPts val="0"/>
              </a:spcAft>
              <a:buClr>
                <a:srgbClr val="0D0D0D"/>
              </a:buClr>
              <a:buSzPts val="1300"/>
              <a:buFont typeface="Times New Roman"/>
              <a:buChar char="●"/>
            </a:pPr>
            <a:r>
              <a:rPr lang="en">
                <a:solidFill>
                  <a:srgbClr val="0D0D0D"/>
                </a:solidFill>
                <a:latin typeface="Times New Roman"/>
                <a:ea typeface="Times New Roman"/>
                <a:cs typeface="Times New Roman"/>
                <a:sym typeface="Times New Roman"/>
              </a:rPr>
              <a:t>Güera and Delp (2018) introduced a </a:t>
            </a:r>
            <a:r>
              <a:rPr b="1" lang="en">
                <a:solidFill>
                  <a:srgbClr val="0D0D0D"/>
                </a:solidFill>
                <a:latin typeface="Times New Roman"/>
                <a:ea typeface="Times New Roman"/>
                <a:cs typeface="Times New Roman"/>
                <a:sym typeface="Times New Roman"/>
              </a:rPr>
              <a:t>temporal-aware pipeline method</a:t>
            </a:r>
            <a:r>
              <a:rPr lang="en">
                <a:solidFill>
                  <a:srgbClr val="0D0D0D"/>
                </a:solidFill>
                <a:latin typeface="Times New Roman"/>
                <a:ea typeface="Times New Roman"/>
                <a:cs typeface="Times New Roman"/>
                <a:sym typeface="Times New Roman"/>
              </a:rPr>
              <a:t> using CNN and LSTM to detect deepfake videos based on intra-fra</a:t>
            </a:r>
            <a:r>
              <a:rPr lang="en">
                <a:solidFill>
                  <a:srgbClr val="0D0D0D"/>
                </a:solidFill>
                <a:latin typeface="Times New Roman"/>
                <a:ea typeface="Times New Roman"/>
                <a:cs typeface="Times New Roman"/>
                <a:sym typeface="Times New Roman"/>
              </a:rPr>
              <a:t>m</a:t>
            </a:r>
            <a:r>
              <a:rPr lang="en">
                <a:solidFill>
                  <a:srgbClr val="0D0D0D"/>
                </a:solidFill>
                <a:latin typeface="Times New Roman"/>
                <a:ea typeface="Times New Roman"/>
                <a:cs typeface="Times New Roman"/>
                <a:sym typeface="Times New Roman"/>
              </a:rPr>
              <a:t>e and temporal inconsistencies, achieving over 97% accuracy on a dataset of 600 videos. </a:t>
            </a:r>
            <a:endParaRPr sz="600">
              <a:solidFill>
                <a:srgbClr val="0D0D0D"/>
              </a:solidFill>
              <a:latin typeface="Times New Roman"/>
              <a:ea typeface="Times New Roman"/>
              <a:cs typeface="Times New Roman"/>
              <a:sym typeface="Times New Roman"/>
            </a:endParaRPr>
          </a:p>
          <a:p>
            <a:pPr indent="-311150" lvl="0" marL="457200" rtl="0" algn="l">
              <a:lnSpc>
                <a:spcPct val="115000"/>
              </a:lnSpc>
              <a:spcBef>
                <a:spcPts val="1000"/>
              </a:spcBef>
              <a:spcAft>
                <a:spcPts val="0"/>
              </a:spcAft>
              <a:buClr>
                <a:srgbClr val="0D0D0D"/>
              </a:buClr>
              <a:buSzPts val="1300"/>
              <a:buFont typeface="Times New Roman"/>
              <a:buChar char="●"/>
            </a:pPr>
            <a:r>
              <a:rPr lang="en">
                <a:solidFill>
                  <a:srgbClr val="0D0D0D"/>
                </a:solidFill>
                <a:latin typeface="Times New Roman"/>
                <a:ea typeface="Times New Roman"/>
                <a:cs typeface="Times New Roman"/>
                <a:sym typeface="Times New Roman"/>
              </a:rPr>
              <a:t>Li et al. (2018) proposed using eye blinking as</a:t>
            </a:r>
            <a:r>
              <a:rPr b="1" lang="en">
                <a:solidFill>
                  <a:srgbClr val="0D0D0D"/>
                </a:solidFill>
                <a:latin typeface="Times New Roman"/>
                <a:ea typeface="Times New Roman"/>
                <a:cs typeface="Times New Roman"/>
                <a:sym typeface="Times New Roman"/>
              </a:rPr>
              <a:t> a physiological signal to detect deepfakes</a:t>
            </a:r>
            <a:r>
              <a:rPr lang="en">
                <a:solidFill>
                  <a:srgbClr val="0D0D0D"/>
                </a:solidFill>
                <a:latin typeface="Times New Roman"/>
                <a:ea typeface="Times New Roman"/>
                <a:cs typeface="Times New Roman"/>
                <a:sym typeface="Times New Roman"/>
              </a:rPr>
              <a:t>, exploiting the lower blinking rates in deepfake videos compared to authentic ones. </a:t>
            </a:r>
            <a:endParaRPr sz="600">
              <a:solidFill>
                <a:srgbClr val="0D0D0D"/>
              </a:solidFill>
              <a:latin typeface="Times New Roman"/>
              <a:ea typeface="Times New Roman"/>
              <a:cs typeface="Times New Roman"/>
              <a:sym typeface="Times New Roman"/>
            </a:endParaRPr>
          </a:p>
          <a:p>
            <a:pPr indent="-311150" lvl="0" marL="457200" rtl="0" algn="l">
              <a:lnSpc>
                <a:spcPct val="115000"/>
              </a:lnSpc>
              <a:spcBef>
                <a:spcPts val="1000"/>
              </a:spcBef>
              <a:spcAft>
                <a:spcPts val="0"/>
              </a:spcAft>
              <a:buClr>
                <a:srgbClr val="0D0D0D"/>
              </a:buClr>
              <a:buSzPts val="1300"/>
              <a:buFont typeface="Times New Roman"/>
              <a:buChar char="●"/>
            </a:pPr>
            <a:r>
              <a:rPr lang="en">
                <a:solidFill>
                  <a:srgbClr val="0D0D0D"/>
                </a:solidFill>
                <a:latin typeface="Times New Roman"/>
                <a:ea typeface="Times New Roman"/>
                <a:cs typeface="Times New Roman"/>
                <a:sym typeface="Times New Roman"/>
              </a:rPr>
              <a:t>Caldelli et al. (2021) utilized optical flow fields to </a:t>
            </a:r>
            <a:r>
              <a:rPr b="1" lang="en">
                <a:solidFill>
                  <a:srgbClr val="0D0D0D"/>
                </a:solidFill>
                <a:latin typeface="Times New Roman"/>
                <a:ea typeface="Times New Roman"/>
                <a:cs typeface="Times New Roman"/>
                <a:sym typeface="Times New Roman"/>
              </a:rPr>
              <a:t>capture motion patterns and inconsistencies</a:t>
            </a:r>
            <a:r>
              <a:rPr lang="en">
                <a:solidFill>
                  <a:srgbClr val="0D0D0D"/>
                </a:solidFill>
                <a:latin typeface="Times New Roman"/>
                <a:ea typeface="Times New Roman"/>
                <a:cs typeface="Times New Roman"/>
                <a:sym typeface="Times New Roman"/>
              </a:rPr>
              <a:t> between synthetically created and authentic frames, achieving comparable performance with state-of-the-art methods on the FaceForensics++ dataset. </a:t>
            </a:r>
            <a:endParaRPr sz="600">
              <a:solidFill>
                <a:srgbClr val="0D0D0D"/>
              </a:solidFill>
              <a:latin typeface="Times New Roman"/>
              <a:ea typeface="Times New Roman"/>
              <a:cs typeface="Times New Roman"/>
              <a:sym typeface="Times New Roman"/>
            </a:endParaRPr>
          </a:p>
          <a:p>
            <a:pPr indent="-311150" lvl="0" marL="457200" rtl="0" algn="l">
              <a:lnSpc>
                <a:spcPct val="115000"/>
              </a:lnSpc>
              <a:spcBef>
                <a:spcPts val="1000"/>
              </a:spcBef>
              <a:spcAft>
                <a:spcPts val="0"/>
              </a:spcAft>
              <a:buClr>
                <a:srgbClr val="0D0D0D"/>
              </a:buClr>
              <a:buSzPts val="1300"/>
              <a:buFont typeface="Times New Roman"/>
              <a:buChar char="●"/>
            </a:pPr>
            <a:r>
              <a:rPr lang="en">
                <a:solidFill>
                  <a:srgbClr val="0D0D0D"/>
                </a:solidFill>
                <a:latin typeface="Times New Roman"/>
                <a:ea typeface="Times New Roman"/>
                <a:cs typeface="Times New Roman"/>
                <a:sym typeface="Times New Roman"/>
              </a:rPr>
              <a:t>These approaches demonstrate the effectiveness of </a:t>
            </a:r>
            <a:r>
              <a:rPr b="1" lang="en">
                <a:solidFill>
                  <a:srgbClr val="0D0D0D"/>
                </a:solidFill>
                <a:latin typeface="Times New Roman"/>
                <a:ea typeface="Times New Roman"/>
                <a:cs typeface="Times New Roman"/>
                <a:sym typeface="Times New Roman"/>
              </a:rPr>
              <a:t>leveraging temporal features and inconsistencies</a:t>
            </a:r>
            <a:r>
              <a:rPr lang="en">
                <a:solidFill>
                  <a:srgbClr val="0D0D0D"/>
                </a:solidFill>
                <a:latin typeface="Times New Roman"/>
                <a:ea typeface="Times New Roman"/>
                <a:cs typeface="Times New Roman"/>
                <a:sym typeface="Times New Roman"/>
              </a:rPr>
              <a:t> for deepfake detection.</a:t>
            </a:r>
            <a:endParaRPr b="1">
              <a:solidFill>
                <a:srgbClr val="0D0D0D"/>
              </a:solidFill>
              <a:latin typeface="Times New Roman"/>
              <a:ea typeface="Times New Roman"/>
              <a:cs typeface="Times New Roman"/>
              <a:sym typeface="Times New Roman"/>
            </a:endParaRPr>
          </a:p>
        </p:txBody>
      </p:sp>
      <p:sp>
        <p:nvSpPr>
          <p:cNvPr id="185" name="Google Shape;185;p28"/>
          <p:cNvSpPr/>
          <p:nvPr/>
        </p:nvSpPr>
        <p:spPr>
          <a:xfrm>
            <a:off x="0" y="4747090"/>
            <a:ext cx="9144000" cy="396875"/>
          </a:xfrm>
          <a:custGeom>
            <a:rect b="b" l="l" r="r" t="t"/>
            <a:pathLst>
              <a:path extrusionOk="0" h="396875" w="9144000">
                <a:moveTo>
                  <a:pt x="9143981" y="396299"/>
                </a:moveTo>
                <a:lnTo>
                  <a:pt x="0" y="396299"/>
                </a:lnTo>
                <a:lnTo>
                  <a:pt x="0" y="0"/>
                </a:lnTo>
                <a:lnTo>
                  <a:pt x="9143981" y="0"/>
                </a:lnTo>
                <a:lnTo>
                  <a:pt x="9143981" y="396299"/>
                </a:lnTo>
                <a:close/>
              </a:path>
            </a:pathLst>
          </a:custGeom>
          <a:solidFill>
            <a:srgbClr val="990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9900FF"/>
              </a:solidFill>
              <a:latin typeface="Calibri"/>
              <a:ea typeface="Calibri"/>
              <a:cs typeface="Calibri"/>
              <a:sym typeface="Calibri"/>
            </a:endParaRPr>
          </a:p>
        </p:txBody>
      </p:sp>
      <p:sp>
        <p:nvSpPr>
          <p:cNvPr id="186" name="Google Shape;186;p28"/>
          <p:cNvSpPr txBox="1"/>
          <p:nvPr/>
        </p:nvSpPr>
        <p:spPr>
          <a:xfrm>
            <a:off x="0" y="4358850"/>
            <a:ext cx="9144000" cy="432300"/>
          </a:xfrm>
          <a:prstGeom prst="rect">
            <a:avLst/>
          </a:prstGeom>
          <a:noFill/>
          <a:ln>
            <a:noFill/>
          </a:ln>
        </p:spPr>
        <p:txBody>
          <a:bodyPr anchorCtr="0" anchor="t" bIns="91425" lIns="91425" spcFirstLastPara="1" rIns="91425" wrap="square" tIns="91425">
            <a:spAutoFit/>
          </a:bodyPr>
          <a:lstStyle/>
          <a:p>
            <a:pPr indent="0" lvl="0" marL="0" marR="113029" rtl="0" algn="ctr">
              <a:lnSpc>
                <a:spcPct val="101000"/>
              </a:lnSpc>
              <a:spcBef>
                <a:spcPts val="0"/>
              </a:spcBef>
              <a:spcAft>
                <a:spcPts val="0"/>
              </a:spcAft>
              <a:buNone/>
            </a:pPr>
            <a:r>
              <a:rPr b="1" lang="en" sz="800">
                <a:solidFill>
                  <a:schemeClr val="dk1"/>
                </a:solidFill>
                <a:latin typeface="Times New Roman"/>
                <a:ea typeface="Times New Roman"/>
                <a:cs typeface="Times New Roman"/>
                <a:sym typeface="Times New Roman"/>
              </a:rPr>
              <a:t>Reference</a:t>
            </a:r>
            <a:r>
              <a:rPr lang="en" sz="800">
                <a:solidFill>
                  <a:schemeClr val="dk1"/>
                </a:solidFill>
                <a:latin typeface="Times New Roman"/>
                <a:ea typeface="Times New Roman"/>
                <a:cs typeface="Times New Roman"/>
                <a:sym typeface="Times New Roman"/>
              </a:rPr>
              <a:t>: Thanh Thi Nguyen, Quoc Viet Hung Nguyen, Dung Tien Nguyen, Duc Thanh Nguyen, Thien Huynh-The, Saeid Nahavandi, Thanh Tam Nguyen, Quoc-Viet Pham, Cuong M. Nguyen, Deep learning for deepfakes creation and detection: A survey, Computer Vision and Image Understanding, Volume 223, 2022, 103525, ISSN 1077-3142.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0" y="127125"/>
            <a:ext cx="9144000" cy="4437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0"/>
              </a:spcBef>
              <a:spcAft>
                <a:spcPts val="0"/>
              </a:spcAft>
              <a:buNone/>
            </a:pPr>
            <a:r>
              <a:rPr lang="en" sz="2800">
                <a:solidFill>
                  <a:srgbClr val="9900FF"/>
                </a:solidFill>
              </a:rPr>
              <a:t>  Fake Video Detection</a:t>
            </a:r>
            <a:endParaRPr sz="2800">
              <a:solidFill>
                <a:srgbClr val="9900FF"/>
              </a:solidFill>
            </a:endParaRPr>
          </a:p>
        </p:txBody>
      </p:sp>
      <p:sp>
        <p:nvSpPr>
          <p:cNvPr id="192" name="Google Shape;192;p29"/>
          <p:cNvSpPr txBox="1"/>
          <p:nvPr/>
        </p:nvSpPr>
        <p:spPr>
          <a:xfrm>
            <a:off x="0" y="731463"/>
            <a:ext cx="9144000" cy="772800"/>
          </a:xfrm>
          <a:prstGeom prst="rect">
            <a:avLst/>
          </a:prstGeom>
          <a:noFill/>
          <a:ln>
            <a:noFill/>
          </a:ln>
        </p:spPr>
        <p:txBody>
          <a:bodyPr anchorCtr="0" anchor="t" bIns="0" lIns="0" spcFirstLastPara="1" rIns="0" wrap="square" tIns="10775">
            <a:spAutoFit/>
          </a:bodyPr>
          <a:lstStyle/>
          <a:p>
            <a:pPr indent="-323850" lvl="0" marL="457200" rtl="0" algn="l">
              <a:lnSpc>
                <a:spcPct val="115000"/>
              </a:lnSpc>
              <a:spcBef>
                <a:spcPts val="1500"/>
              </a:spcBef>
              <a:spcAft>
                <a:spcPts val="0"/>
              </a:spcAft>
              <a:buClr>
                <a:srgbClr val="0D0D0D"/>
              </a:buClr>
              <a:buSzPts val="1500"/>
              <a:buFont typeface="Times New Roman"/>
              <a:buChar char="●"/>
            </a:pPr>
            <a:r>
              <a:rPr lang="en" sz="1500">
                <a:solidFill>
                  <a:srgbClr val="0D0D0D"/>
                </a:solidFill>
                <a:highlight>
                  <a:srgbClr val="FFFFFF"/>
                </a:highlight>
                <a:latin typeface="Times New Roman"/>
                <a:ea typeface="Times New Roman"/>
                <a:cs typeface="Times New Roman"/>
                <a:sym typeface="Times New Roman"/>
              </a:rPr>
              <a:t>A </a:t>
            </a:r>
            <a:r>
              <a:rPr b="1" lang="en" sz="1500">
                <a:solidFill>
                  <a:srgbClr val="0D0D0D"/>
                </a:solidFill>
                <a:highlight>
                  <a:srgbClr val="FFFFFF"/>
                </a:highlight>
                <a:latin typeface="Times New Roman"/>
                <a:ea typeface="Times New Roman"/>
                <a:cs typeface="Times New Roman"/>
                <a:sym typeface="Times New Roman"/>
              </a:rPr>
              <a:t>recurrent convolutional model (RCN)</a:t>
            </a:r>
            <a:r>
              <a:rPr lang="en" sz="1500">
                <a:solidFill>
                  <a:srgbClr val="0D0D0D"/>
                </a:solidFill>
                <a:highlight>
                  <a:srgbClr val="FFFFFF"/>
                </a:highlight>
                <a:latin typeface="Times New Roman"/>
                <a:ea typeface="Times New Roman"/>
                <a:cs typeface="Times New Roman"/>
                <a:sym typeface="Times New Roman"/>
              </a:rPr>
              <a:t> was developed by integrating </a:t>
            </a:r>
            <a:r>
              <a:rPr b="1" lang="en" sz="1500">
                <a:solidFill>
                  <a:srgbClr val="0D0D0D"/>
                </a:solidFill>
                <a:highlight>
                  <a:srgbClr val="FFFFFF"/>
                </a:highlight>
                <a:latin typeface="Times New Roman"/>
                <a:ea typeface="Times New Roman"/>
                <a:cs typeface="Times New Roman"/>
                <a:sym typeface="Times New Roman"/>
              </a:rPr>
              <a:t>DenseNet, a convolutional network</a:t>
            </a:r>
            <a:r>
              <a:rPr lang="en" sz="1500">
                <a:solidFill>
                  <a:srgbClr val="0D0D0D"/>
                </a:solidFill>
                <a:highlight>
                  <a:srgbClr val="FFFFFF"/>
                </a:highlight>
                <a:latin typeface="Times New Roman"/>
                <a:ea typeface="Times New Roman"/>
                <a:cs typeface="Times New Roman"/>
                <a:sym typeface="Times New Roman"/>
              </a:rPr>
              <a:t> introduced by </a:t>
            </a:r>
            <a:r>
              <a:rPr b="1" lang="en" sz="1500">
                <a:solidFill>
                  <a:srgbClr val="0D0D0D"/>
                </a:solidFill>
                <a:highlight>
                  <a:srgbClr val="FFFFFF"/>
                </a:highlight>
                <a:latin typeface="Times New Roman"/>
                <a:ea typeface="Times New Roman"/>
                <a:cs typeface="Times New Roman"/>
                <a:sym typeface="Times New Roman"/>
              </a:rPr>
              <a:t>Huang et al. (2017)</a:t>
            </a:r>
            <a:r>
              <a:rPr lang="en" sz="1500">
                <a:solidFill>
                  <a:srgbClr val="0D0D0D"/>
                </a:solidFill>
                <a:highlight>
                  <a:srgbClr val="FFFFFF"/>
                </a:highlight>
                <a:latin typeface="Times New Roman"/>
                <a:ea typeface="Times New Roman"/>
                <a:cs typeface="Times New Roman"/>
                <a:sym typeface="Times New Roman"/>
              </a:rPr>
              <a:t>, and </a:t>
            </a:r>
            <a:r>
              <a:rPr b="1" lang="en" sz="1500">
                <a:solidFill>
                  <a:srgbClr val="0D0D0D"/>
                </a:solidFill>
                <a:highlight>
                  <a:srgbClr val="FFFFFF"/>
                </a:highlight>
                <a:latin typeface="Times New Roman"/>
                <a:ea typeface="Times New Roman"/>
                <a:cs typeface="Times New Roman"/>
                <a:sym typeface="Times New Roman"/>
              </a:rPr>
              <a:t>gated recurrent unit cells, proposed by Cho et al. (2014). </a:t>
            </a:r>
            <a:endParaRPr b="1" sz="1500">
              <a:solidFill>
                <a:srgbClr val="0D0D0D"/>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D0D0D"/>
              </a:buClr>
              <a:buSzPts val="1500"/>
              <a:buFont typeface="Times New Roman"/>
              <a:buChar char="●"/>
            </a:pPr>
            <a:r>
              <a:rPr lang="en" sz="1500">
                <a:solidFill>
                  <a:srgbClr val="0D0D0D"/>
                </a:solidFill>
                <a:highlight>
                  <a:srgbClr val="FFFFFF"/>
                </a:highlight>
                <a:latin typeface="Times New Roman"/>
                <a:ea typeface="Times New Roman"/>
                <a:cs typeface="Times New Roman"/>
                <a:sym typeface="Times New Roman"/>
              </a:rPr>
              <a:t>This model aims to exploit temporal discrepancies across frames for </a:t>
            </a:r>
            <a:r>
              <a:rPr b="1" lang="en" sz="1500">
                <a:solidFill>
                  <a:srgbClr val="0D0D0D"/>
                </a:solidFill>
                <a:highlight>
                  <a:srgbClr val="FFFFFF"/>
                </a:highlight>
                <a:latin typeface="Times New Roman"/>
                <a:ea typeface="Times New Roman"/>
                <a:cs typeface="Times New Roman"/>
                <a:sym typeface="Times New Roman"/>
              </a:rPr>
              <a:t>deepfake detection</a:t>
            </a:r>
            <a:r>
              <a:rPr lang="en" sz="1500">
                <a:solidFill>
                  <a:srgbClr val="0D0D0D"/>
                </a:solidFill>
                <a:highlight>
                  <a:srgbClr val="FFFFFF"/>
                </a:highlight>
                <a:latin typeface="Times New Roman"/>
                <a:ea typeface="Times New Roman"/>
                <a:cs typeface="Times New Roman"/>
                <a:sym typeface="Times New Roman"/>
              </a:rPr>
              <a:t>.(Fig).</a:t>
            </a:r>
            <a:endParaRPr b="1" sz="1500">
              <a:solidFill>
                <a:srgbClr val="0D0D0D"/>
              </a:solidFill>
              <a:latin typeface="Times New Roman"/>
              <a:ea typeface="Times New Roman"/>
              <a:cs typeface="Times New Roman"/>
              <a:sym typeface="Times New Roman"/>
            </a:endParaRPr>
          </a:p>
        </p:txBody>
      </p:sp>
      <p:sp>
        <p:nvSpPr>
          <p:cNvPr id="193" name="Google Shape;193;p29"/>
          <p:cNvSpPr/>
          <p:nvPr/>
        </p:nvSpPr>
        <p:spPr>
          <a:xfrm>
            <a:off x="0" y="4747090"/>
            <a:ext cx="9144000" cy="396875"/>
          </a:xfrm>
          <a:custGeom>
            <a:rect b="b" l="l" r="r" t="t"/>
            <a:pathLst>
              <a:path extrusionOk="0" h="396875" w="9144000">
                <a:moveTo>
                  <a:pt x="9143981" y="396299"/>
                </a:moveTo>
                <a:lnTo>
                  <a:pt x="0" y="396299"/>
                </a:lnTo>
                <a:lnTo>
                  <a:pt x="0" y="0"/>
                </a:lnTo>
                <a:lnTo>
                  <a:pt x="9143981" y="0"/>
                </a:lnTo>
                <a:lnTo>
                  <a:pt x="9143981" y="396299"/>
                </a:lnTo>
                <a:close/>
              </a:path>
            </a:pathLst>
          </a:custGeom>
          <a:solidFill>
            <a:srgbClr val="990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9900FF"/>
              </a:solidFill>
              <a:latin typeface="Calibri"/>
              <a:ea typeface="Calibri"/>
              <a:cs typeface="Calibri"/>
              <a:sym typeface="Calibri"/>
            </a:endParaRPr>
          </a:p>
        </p:txBody>
      </p:sp>
      <p:pic>
        <p:nvPicPr>
          <p:cNvPr id="194" name="Google Shape;194;p29"/>
          <p:cNvPicPr preferRelativeResize="0"/>
          <p:nvPr/>
        </p:nvPicPr>
        <p:blipFill>
          <a:blip r:embed="rId3">
            <a:alphaModFix/>
          </a:blip>
          <a:stretch>
            <a:fillRect/>
          </a:stretch>
        </p:blipFill>
        <p:spPr>
          <a:xfrm>
            <a:off x="415225" y="2094850"/>
            <a:ext cx="8117101" cy="2044050"/>
          </a:xfrm>
          <a:prstGeom prst="rect">
            <a:avLst/>
          </a:prstGeom>
          <a:noFill/>
          <a:ln>
            <a:noFill/>
          </a:ln>
        </p:spPr>
      </p:pic>
      <p:sp>
        <p:nvSpPr>
          <p:cNvPr id="195" name="Google Shape;195;p29"/>
          <p:cNvSpPr txBox="1"/>
          <p:nvPr/>
        </p:nvSpPr>
        <p:spPr>
          <a:xfrm>
            <a:off x="0" y="4393400"/>
            <a:ext cx="9144000" cy="432300"/>
          </a:xfrm>
          <a:prstGeom prst="rect">
            <a:avLst/>
          </a:prstGeom>
          <a:noFill/>
          <a:ln>
            <a:noFill/>
          </a:ln>
        </p:spPr>
        <p:txBody>
          <a:bodyPr anchorCtr="0" anchor="t" bIns="91425" lIns="91425" spcFirstLastPara="1" rIns="91425" wrap="square" tIns="91425">
            <a:spAutoFit/>
          </a:bodyPr>
          <a:lstStyle/>
          <a:p>
            <a:pPr indent="0" lvl="0" marL="0" marR="113029" rtl="0" algn="ctr">
              <a:lnSpc>
                <a:spcPct val="101000"/>
              </a:lnSpc>
              <a:spcBef>
                <a:spcPts val="0"/>
              </a:spcBef>
              <a:spcAft>
                <a:spcPts val="0"/>
              </a:spcAft>
              <a:buNone/>
            </a:pPr>
            <a:r>
              <a:rPr b="1" lang="en" sz="800">
                <a:solidFill>
                  <a:schemeClr val="dk1"/>
                </a:solidFill>
                <a:latin typeface="Times New Roman"/>
                <a:ea typeface="Times New Roman"/>
                <a:cs typeface="Times New Roman"/>
                <a:sym typeface="Times New Roman"/>
              </a:rPr>
              <a:t>Reference</a:t>
            </a:r>
            <a:r>
              <a:rPr lang="en" sz="800">
                <a:solidFill>
                  <a:schemeClr val="dk1"/>
                </a:solidFill>
                <a:latin typeface="Times New Roman"/>
                <a:ea typeface="Times New Roman"/>
                <a:cs typeface="Times New Roman"/>
                <a:sym typeface="Times New Roman"/>
              </a:rPr>
              <a:t>: Thanh Thi Nguyen, Quoc Viet Hung Nguyen, Dung Tien Nguyen, Duc Thanh Nguyen, Thien Huynh-The, Saeid Nahavandi, Thanh Tam Nguyen, Quoc-Viet Pham, Cuong M. Nguyen, Deep learning for deepfakes creation and detection: A survey, Computer Vision and Image Understanding, Volume 223, 2022, 103525, ISSN 1077-3142.</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0" y="60150"/>
            <a:ext cx="9144000" cy="4437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0"/>
              </a:spcBef>
              <a:spcAft>
                <a:spcPts val="0"/>
              </a:spcAft>
              <a:buNone/>
            </a:pPr>
            <a:r>
              <a:rPr lang="en" sz="2800">
                <a:solidFill>
                  <a:srgbClr val="9900FF"/>
                </a:solidFill>
              </a:rPr>
              <a:t>  Fake Video Detection</a:t>
            </a:r>
            <a:endParaRPr sz="2800">
              <a:solidFill>
                <a:srgbClr val="9900FF"/>
              </a:solidFill>
            </a:endParaRPr>
          </a:p>
        </p:txBody>
      </p:sp>
      <p:sp>
        <p:nvSpPr>
          <p:cNvPr id="201" name="Google Shape;201;p30"/>
          <p:cNvSpPr txBox="1"/>
          <p:nvPr/>
        </p:nvSpPr>
        <p:spPr>
          <a:xfrm>
            <a:off x="0" y="503838"/>
            <a:ext cx="9144000" cy="4416300"/>
          </a:xfrm>
          <a:prstGeom prst="rect">
            <a:avLst/>
          </a:prstGeom>
          <a:noFill/>
          <a:ln>
            <a:noFill/>
          </a:ln>
        </p:spPr>
        <p:txBody>
          <a:bodyPr anchorCtr="0" anchor="t" bIns="0" lIns="0" spcFirstLastPara="1" rIns="0" wrap="square" tIns="10775">
            <a:spAutoFit/>
          </a:bodyPr>
          <a:lstStyle/>
          <a:p>
            <a:pPr indent="-342900" lvl="0" marL="457200" rtl="0" algn="l">
              <a:lnSpc>
                <a:spcPct val="115000"/>
              </a:lnSpc>
              <a:spcBef>
                <a:spcPts val="1500"/>
              </a:spcBef>
              <a:spcAft>
                <a:spcPts val="0"/>
              </a:spcAft>
              <a:buClr>
                <a:srgbClr val="0D0D0D"/>
              </a:buClr>
              <a:buSzPts val="1800"/>
              <a:buFont typeface="Times New Roman"/>
              <a:buChar char="●"/>
            </a:pPr>
            <a:r>
              <a:rPr b="1" lang="en" sz="1800">
                <a:solidFill>
                  <a:schemeClr val="dk1"/>
                </a:solidFill>
                <a:latin typeface="Times New Roman"/>
                <a:ea typeface="Times New Roman"/>
                <a:cs typeface="Times New Roman"/>
                <a:sym typeface="Times New Roman"/>
              </a:rPr>
              <a:t>Visual artifacts within video frame</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rPr lang="en">
                <a:solidFill>
                  <a:schemeClr val="dk1"/>
                </a:solidFill>
                <a:highlight>
                  <a:schemeClr val="lt1"/>
                </a:highlight>
                <a:latin typeface="Times New Roman"/>
                <a:ea typeface="Times New Roman"/>
                <a:cs typeface="Times New Roman"/>
                <a:sym typeface="Times New Roman"/>
              </a:rPr>
              <a:t>The term </a:t>
            </a:r>
            <a:r>
              <a:rPr b="1" lang="en">
                <a:solidFill>
                  <a:schemeClr val="dk1"/>
                </a:solidFill>
                <a:highlight>
                  <a:schemeClr val="lt1"/>
                </a:highlight>
                <a:latin typeface="Times New Roman"/>
                <a:ea typeface="Times New Roman"/>
                <a:cs typeface="Times New Roman"/>
                <a:sym typeface="Times New Roman"/>
              </a:rPr>
              <a:t>“artifact”</a:t>
            </a:r>
            <a:r>
              <a:rPr lang="en">
                <a:solidFill>
                  <a:schemeClr val="dk1"/>
                </a:solidFill>
                <a:highlight>
                  <a:schemeClr val="lt1"/>
                </a:highlight>
                <a:latin typeface="Times New Roman"/>
                <a:ea typeface="Times New Roman"/>
                <a:cs typeface="Times New Roman"/>
                <a:sym typeface="Times New Roman"/>
              </a:rPr>
              <a:t> is used to broadly describe </a:t>
            </a:r>
            <a:r>
              <a:rPr b="1" lang="en">
                <a:solidFill>
                  <a:schemeClr val="dk1"/>
                </a:solidFill>
                <a:highlight>
                  <a:schemeClr val="lt1"/>
                </a:highlight>
                <a:latin typeface="Times New Roman"/>
                <a:ea typeface="Times New Roman"/>
                <a:cs typeface="Times New Roman"/>
                <a:sym typeface="Times New Roman"/>
              </a:rPr>
              <a:t>defects or foreign, unwanted elements</a:t>
            </a:r>
            <a:r>
              <a:rPr lang="en">
                <a:solidFill>
                  <a:schemeClr val="dk1"/>
                </a:solidFill>
                <a:highlight>
                  <a:schemeClr val="lt1"/>
                </a:highlight>
                <a:latin typeface="Times New Roman"/>
                <a:ea typeface="Times New Roman"/>
                <a:cs typeface="Times New Roman"/>
                <a:sym typeface="Times New Roman"/>
              </a:rPr>
              <a:t> in a video. There can be any number of causes ranging from </a:t>
            </a:r>
            <a:r>
              <a:rPr b="1" lang="en">
                <a:solidFill>
                  <a:schemeClr val="dk1"/>
                </a:solidFill>
                <a:highlight>
                  <a:schemeClr val="lt1"/>
                </a:highlight>
                <a:latin typeface="Times New Roman"/>
                <a:ea typeface="Times New Roman"/>
                <a:cs typeface="Times New Roman"/>
                <a:sym typeface="Times New Roman"/>
              </a:rPr>
              <a:t>lossy compression</a:t>
            </a:r>
            <a:r>
              <a:rPr lang="en">
                <a:solidFill>
                  <a:schemeClr val="dk1"/>
                </a:solidFill>
                <a:highlight>
                  <a:schemeClr val="lt1"/>
                </a:highlight>
                <a:latin typeface="Times New Roman"/>
                <a:ea typeface="Times New Roman"/>
                <a:cs typeface="Times New Roman"/>
                <a:sym typeface="Times New Roman"/>
              </a:rPr>
              <a:t>, </a:t>
            </a:r>
            <a:r>
              <a:rPr b="1" lang="en">
                <a:solidFill>
                  <a:schemeClr val="dk1"/>
                </a:solidFill>
                <a:highlight>
                  <a:schemeClr val="lt1"/>
                </a:highlight>
                <a:latin typeface="Times New Roman"/>
                <a:ea typeface="Times New Roman"/>
                <a:cs typeface="Times New Roman"/>
                <a:sym typeface="Times New Roman"/>
              </a:rPr>
              <a:t>improper conversions</a:t>
            </a:r>
            <a:r>
              <a:rPr lang="en">
                <a:solidFill>
                  <a:schemeClr val="dk1"/>
                </a:solidFill>
                <a:highlight>
                  <a:schemeClr val="lt1"/>
                </a:highlight>
                <a:latin typeface="Times New Roman"/>
                <a:ea typeface="Times New Roman"/>
                <a:cs typeface="Times New Roman"/>
                <a:sym typeface="Times New Roman"/>
              </a:rPr>
              <a:t>, </a:t>
            </a:r>
            <a:r>
              <a:rPr b="1" lang="en">
                <a:solidFill>
                  <a:schemeClr val="dk1"/>
                </a:solidFill>
                <a:highlight>
                  <a:schemeClr val="lt1"/>
                </a:highlight>
                <a:latin typeface="Times New Roman"/>
                <a:ea typeface="Times New Roman"/>
                <a:cs typeface="Times New Roman"/>
                <a:sym typeface="Times New Roman"/>
              </a:rPr>
              <a:t>to post-processing adjustments</a:t>
            </a:r>
            <a:r>
              <a:rPr lang="en">
                <a:solidFill>
                  <a:schemeClr val="dk1"/>
                </a:solidFill>
                <a:highlight>
                  <a:schemeClr val="lt1"/>
                </a:highlight>
                <a:latin typeface="Times New Roman"/>
                <a:ea typeface="Times New Roman"/>
                <a:cs typeface="Times New Roman"/>
                <a:sym typeface="Times New Roman"/>
              </a:rPr>
              <a:t> like</a:t>
            </a:r>
            <a:r>
              <a:rPr b="1" lang="en">
                <a:solidFill>
                  <a:schemeClr val="dk1"/>
                </a:solidFill>
                <a:highlight>
                  <a:schemeClr val="lt1"/>
                </a:highlight>
                <a:latin typeface="Times New Roman"/>
                <a:ea typeface="Times New Roman"/>
                <a:cs typeface="Times New Roman"/>
                <a:sym typeface="Times New Roman"/>
              </a:rPr>
              <a:t> sharpening and resampling. These are further classified into-</a:t>
            </a:r>
            <a:endParaRPr>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rPr b="1" lang="en" sz="1600">
                <a:solidFill>
                  <a:srgbClr val="0D0D0D"/>
                </a:solidFill>
                <a:latin typeface="Times New Roman"/>
                <a:ea typeface="Times New Roman"/>
                <a:cs typeface="Times New Roman"/>
                <a:sym typeface="Times New Roman"/>
              </a:rPr>
              <a:t>Deep Classifier Methods</a:t>
            </a:r>
            <a:r>
              <a:rPr b="1" lang="en">
                <a:solidFill>
                  <a:srgbClr val="0D0D0D"/>
                </a:solidFill>
                <a:latin typeface="Times New Roman"/>
                <a:ea typeface="Times New Roman"/>
                <a:cs typeface="Times New Roman"/>
                <a:sym typeface="Times New Roman"/>
              </a:rPr>
              <a:t>:  </a:t>
            </a:r>
            <a:r>
              <a:rPr lang="en" sz="1600">
                <a:solidFill>
                  <a:srgbClr val="0D0D0D"/>
                </a:solidFill>
                <a:latin typeface="Times New Roman"/>
                <a:ea typeface="Times New Roman"/>
                <a:cs typeface="Times New Roman"/>
                <a:sym typeface="Times New Roman"/>
              </a:rPr>
              <a:t>In </a:t>
            </a:r>
            <a:r>
              <a:rPr lang="en" sz="1600">
                <a:solidFill>
                  <a:srgbClr val="1F1F1F"/>
                </a:solidFill>
                <a:highlight>
                  <a:srgbClr val="FFFFFF"/>
                </a:highlight>
                <a:latin typeface="Times New Roman"/>
                <a:ea typeface="Times New Roman"/>
                <a:cs typeface="Times New Roman"/>
                <a:sym typeface="Times New Roman"/>
              </a:rPr>
              <a:t>deep classifiers methods accuracy is used as the performance parameter.</a:t>
            </a:r>
            <a:endParaRPr b="1" sz="1600">
              <a:solidFill>
                <a:srgbClr val="0D0D0D"/>
              </a:solidFill>
              <a:latin typeface="Times New Roman"/>
              <a:ea typeface="Times New Roman"/>
              <a:cs typeface="Times New Roman"/>
              <a:sym typeface="Times New Roman"/>
            </a:endParaRPr>
          </a:p>
          <a:p>
            <a:pPr indent="-228600" lvl="0" marL="457200" rtl="0" algn="l">
              <a:lnSpc>
                <a:spcPct val="115000"/>
              </a:lnSpc>
              <a:spcBef>
                <a:spcPts val="1500"/>
              </a:spcBef>
              <a:spcAft>
                <a:spcPts val="0"/>
              </a:spcAft>
              <a:buClr>
                <a:srgbClr val="0D0D0D"/>
              </a:buClr>
              <a:buSzPts val="1200"/>
              <a:buFont typeface="Times New Roman"/>
              <a:buNone/>
            </a:pPr>
            <a:r>
              <a:rPr b="1" lang="en">
                <a:solidFill>
                  <a:srgbClr val="0D0D0D"/>
                </a:solidFill>
                <a:latin typeface="Times New Roman"/>
                <a:ea typeface="Times New Roman"/>
                <a:cs typeface="Times New Roman"/>
                <a:sym typeface="Times New Roman"/>
              </a:rPr>
              <a:t>Artifact-Based Detection with CNNs (Li and Lyu, 2018): </a:t>
            </a:r>
            <a:r>
              <a:rPr lang="en">
                <a:solidFill>
                  <a:srgbClr val="0D0D0D"/>
                </a:solidFill>
                <a:latin typeface="Times New Roman"/>
                <a:ea typeface="Times New Roman"/>
                <a:cs typeface="Times New Roman"/>
                <a:sym typeface="Times New Roman"/>
              </a:rPr>
              <a:t>This method identifies deepfake videos by </a:t>
            </a:r>
            <a:r>
              <a:rPr b="1" lang="en">
                <a:solidFill>
                  <a:srgbClr val="0D0D0D"/>
                </a:solidFill>
                <a:latin typeface="Times New Roman"/>
                <a:ea typeface="Times New Roman"/>
                <a:cs typeface="Times New Roman"/>
                <a:sym typeface="Times New Roman"/>
              </a:rPr>
              <a:t>analyzing artifacts introduced</a:t>
            </a:r>
            <a:r>
              <a:rPr lang="en">
                <a:solidFill>
                  <a:srgbClr val="0D0D0D"/>
                </a:solidFill>
                <a:latin typeface="Times New Roman"/>
                <a:ea typeface="Times New Roman"/>
                <a:cs typeface="Times New Roman"/>
                <a:sym typeface="Times New Roman"/>
              </a:rPr>
              <a:t> during the face warping step of generation algorithms, utilizing CNN models like VGG16 and ResNet variants.</a:t>
            </a:r>
            <a:endParaRPr>
              <a:solidFill>
                <a:srgbClr val="0D0D0D"/>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rgbClr val="0D0D0D"/>
              </a:buClr>
              <a:buSzPts val="1200"/>
              <a:buFont typeface="Times New Roman"/>
              <a:buNone/>
            </a:pPr>
            <a:r>
              <a:t/>
            </a:r>
            <a:endParaRPr>
              <a:solidFill>
                <a:srgbClr val="0D0D0D"/>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rgbClr val="0D0D0D"/>
              </a:buClr>
              <a:buSzPts val="1200"/>
              <a:buFont typeface="Times New Roman"/>
              <a:buNone/>
            </a:pPr>
            <a:r>
              <a:rPr b="1" lang="en">
                <a:solidFill>
                  <a:srgbClr val="0D0D0D"/>
                </a:solidFill>
                <a:latin typeface="Times New Roman"/>
                <a:ea typeface="Times New Roman"/>
                <a:cs typeface="Times New Roman"/>
                <a:sym typeface="Times New Roman"/>
              </a:rPr>
              <a:t>Capsule Networks (Nguyen et al., 2019):</a:t>
            </a:r>
            <a:r>
              <a:rPr lang="en">
                <a:solidFill>
                  <a:srgbClr val="0D0D0D"/>
                </a:solidFill>
                <a:latin typeface="Times New Roman"/>
                <a:ea typeface="Times New Roman"/>
                <a:cs typeface="Times New Roman"/>
                <a:sym typeface="Times New Roman"/>
              </a:rPr>
              <a:t> Capsule networks capture</a:t>
            </a:r>
            <a:r>
              <a:rPr b="1" lang="en">
                <a:solidFill>
                  <a:srgbClr val="0D0D0D"/>
                </a:solidFill>
                <a:latin typeface="Times New Roman"/>
                <a:ea typeface="Times New Roman"/>
                <a:cs typeface="Times New Roman"/>
                <a:sym typeface="Times New Roman"/>
              </a:rPr>
              <a:t> hierarchical pose relationships</a:t>
            </a:r>
            <a:r>
              <a:rPr lang="en">
                <a:solidFill>
                  <a:srgbClr val="0D0D0D"/>
                </a:solidFill>
                <a:latin typeface="Times New Roman"/>
                <a:ea typeface="Times New Roman"/>
                <a:cs typeface="Times New Roman"/>
                <a:sym typeface="Times New Roman"/>
              </a:rPr>
              <a:t> to detect manipulated images and videos, showing superior performance across various datasets compared to existing methods. </a:t>
            </a:r>
            <a:endParaRPr>
              <a:solidFill>
                <a:srgbClr val="0D0D0D"/>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rgbClr val="0D0D0D"/>
              </a:buClr>
              <a:buSzPts val="1400"/>
              <a:buFont typeface="Times New Roman"/>
              <a:buNone/>
            </a:pPr>
            <a:r>
              <a:rPr lang="en">
                <a:solidFill>
                  <a:srgbClr val="0D0D0D"/>
                </a:solidFill>
                <a:latin typeface="Times New Roman"/>
                <a:ea typeface="Times New Roman"/>
                <a:cs typeface="Times New Roman"/>
                <a:sym typeface="Times New Roman"/>
              </a:rPr>
              <a:t>  </a:t>
            </a:r>
            <a:endParaRPr>
              <a:solidFill>
                <a:srgbClr val="0D0D0D"/>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rgbClr val="0D0D0D"/>
              </a:buClr>
              <a:buSzPts val="1200"/>
              <a:buFont typeface="Times New Roman"/>
              <a:buNone/>
            </a:pPr>
            <a:r>
              <a:t/>
            </a:r>
            <a:endParaRPr>
              <a:solidFill>
                <a:srgbClr val="0D0D0D"/>
              </a:solidFill>
              <a:latin typeface="Times New Roman"/>
              <a:ea typeface="Times New Roman"/>
              <a:cs typeface="Times New Roman"/>
              <a:sym typeface="Times New Roman"/>
            </a:endParaRPr>
          </a:p>
          <a:p>
            <a:pPr indent="0" lvl="0" marL="457200" rtl="0" algn="l">
              <a:lnSpc>
                <a:spcPct val="115000"/>
              </a:lnSpc>
              <a:spcBef>
                <a:spcPts val="1500"/>
              </a:spcBef>
              <a:spcAft>
                <a:spcPts val="1500"/>
              </a:spcAft>
              <a:buNone/>
            </a:pPr>
            <a:r>
              <a:t/>
            </a:r>
            <a:endParaRPr b="1" sz="2000">
              <a:solidFill>
                <a:schemeClr val="dk1"/>
              </a:solidFill>
              <a:latin typeface="Times New Roman"/>
              <a:ea typeface="Times New Roman"/>
              <a:cs typeface="Times New Roman"/>
              <a:sym typeface="Times New Roman"/>
            </a:endParaRPr>
          </a:p>
        </p:txBody>
      </p:sp>
      <p:sp>
        <p:nvSpPr>
          <p:cNvPr id="202" name="Google Shape;202;p30"/>
          <p:cNvSpPr/>
          <p:nvPr/>
        </p:nvSpPr>
        <p:spPr>
          <a:xfrm>
            <a:off x="0" y="4747090"/>
            <a:ext cx="9144000" cy="396875"/>
          </a:xfrm>
          <a:custGeom>
            <a:rect b="b" l="l" r="r" t="t"/>
            <a:pathLst>
              <a:path extrusionOk="0" h="396875" w="9144000">
                <a:moveTo>
                  <a:pt x="9143981" y="396299"/>
                </a:moveTo>
                <a:lnTo>
                  <a:pt x="0" y="396299"/>
                </a:lnTo>
                <a:lnTo>
                  <a:pt x="0" y="0"/>
                </a:lnTo>
                <a:lnTo>
                  <a:pt x="9143981" y="0"/>
                </a:lnTo>
                <a:lnTo>
                  <a:pt x="9143981" y="396299"/>
                </a:lnTo>
                <a:close/>
              </a:path>
            </a:pathLst>
          </a:custGeom>
          <a:solidFill>
            <a:srgbClr val="990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9900FF"/>
              </a:solidFill>
              <a:latin typeface="Calibri"/>
              <a:ea typeface="Calibri"/>
              <a:cs typeface="Calibri"/>
              <a:sym typeface="Calibri"/>
            </a:endParaRPr>
          </a:p>
        </p:txBody>
      </p:sp>
      <p:sp>
        <p:nvSpPr>
          <p:cNvPr id="203" name="Google Shape;203;p30"/>
          <p:cNvSpPr txBox="1"/>
          <p:nvPr/>
        </p:nvSpPr>
        <p:spPr>
          <a:xfrm>
            <a:off x="0" y="4224800"/>
            <a:ext cx="9144000" cy="522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500"/>
              </a:spcBef>
              <a:spcAft>
                <a:spcPts val="1500"/>
              </a:spcAft>
              <a:buNone/>
            </a:pPr>
            <a:r>
              <a:rPr b="1" lang="en" sz="800">
                <a:solidFill>
                  <a:schemeClr val="dk1"/>
                </a:solidFill>
                <a:latin typeface="Times New Roman"/>
                <a:ea typeface="Times New Roman"/>
                <a:cs typeface="Times New Roman"/>
                <a:sym typeface="Times New Roman"/>
              </a:rPr>
              <a:t>Reference</a:t>
            </a:r>
            <a:r>
              <a:rPr lang="en" sz="800">
                <a:solidFill>
                  <a:schemeClr val="dk1"/>
                </a:solidFill>
                <a:latin typeface="Times New Roman"/>
                <a:ea typeface="Times New Roman"/>
                <a:cs typeface="Times New Roman"/>
                <a:sym typeface="Times New Roman"/>
              </a:rPr>
              <a:t>: Thanh Thi Nguyen, Quoc Viet Hung Nguyen, Dung Tien Nguyen, Duc Thanh Nguyen, Thien Huynh-The, Saeid Nahavandi, Thanh Tam Nguyen, Quoc-Viet Pham, Cuong M. Nguyen, Deep learning for deepfakes creation and detection: A survey, Computer Vision and Image Understanding, Volume 223, 2022, 103525, ISSN 1077-3142.</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0" y="60150"/>
            <a:ext cx="9144000" cy="4437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0"/>
              </a:spcBef>
              <a:spcAft>
                <a:spcPts val="0"/>
              </a:spcAft>
              <a:buNone/>
            </a:pPr>
            <a:r>
              <a:rPr lang="en" sz="2800">
                <a:solidFill>
                  <a:srgbClr val="9900FF"/>
                </a:solidFill>
              </a:rPr>
              <a:t>  Fake Video Detection</a:t>
            </a:r>
            <a:endParaRPr sz="2800">
              <a:solidFill>
                <a:srgbClr val="9900FF"/>
              </a:solidFill>
            </a:endParaRPr>
          </a:p>
        </p:txBody>
      </p:sp>
      <p:sp>
        <p:nvSpPr>
          <p:cNvPr id="209" name="Google Shape;209;p31"/>
          <p:cNvSpPr txBox="1"/>
          <p:nvPr/>
        </p:nvSpPr>
        <p:spPr>
          <a:xfrm>
            <a:off x="-225" y="550675"/>
            <a:ext cx="9144000" cy="4761300"/>
          </a:xfrm>
          <a:prstGeom prst="rect">
            <a:avLst/>
          </a:prstGeom>
          <a:noFill/>
          <a:ln>
            <a:noFill/>
          </a:ln>
        </p:spPr>
        <p:txBody>
          <a:bodyPr anchorCtr="0" anchor="t" bIns="0" lIns="0" spcFirstLastPara="1" rIns="0" wrap="square" tIns="10775">
            <a:spAutoFit/>
          </a:bodyPr>
          <a:lstStyle/>
          <a:p>
            <a:pPr indent="0" lvl="0" marL="0" rtl="0" algn="l">
              <a:lnSpc>
                <a:spcPct val="115000"/>
              </a:lnSpc>
              <a:spcBef>
                <a:spcPts val="1500"/>
              </a:spcBef>
              <a:spcAft>
                <a:spcPts val="0"/>
              </a:spcAft>
              <a:buNone/>
            </a:pPr>
            <a:r>
              <a:rPr b="1" lang="en" sz="1600">
                <a:solidFill>
                  <a:srgbClr val="0D0D0D"/>
                </a:solidFill>
                <a:latin typeface="Times New Roman"/>
                <a:ea typeface="Times New Roman"/>
                <a:cs typeface="Times New Roman"/>
                <a:sym typeface="Times New Roman"/>
              </a:rPr>
              <a:t>Shallow</a:t>
            </a:r>
            <a:r>
              <a:rPr b="1" lang="en" sz="1600">
                <a:solidFill>
                  <a:srgbClr val="0D0D0D"/>
                </a:solidFill>
                <a:latin typeface="Times New Roman"/>
                <a:ea typeface="Times New Roman"/>
                <a:cs typeface="Times New Roman"/>
                <a:sym typeface="Times New Roman"/>
              </a:rPr>
              <a:t> Classifier Methods: </a:t>
            </a:r>
            <a:r>
              <a:rPr lang="en">
                <a:solidFill>
                  <a:srgbClr val="0D0D0D"/>
                </a:solidFill>
                <a:latin typeface="Times New Roman"/>
                <a:ea typeface="Times New Roman"/>
                <a:cs typeface="Times New Roman"/>
                <a:sym typeface="Times New Roman"/>
              </a:rPr>
              <a:t>In </a:t>
            </a:r>
            <a:r>
              <a:rPr lang="en">
                <a:solidFill>
                  <a:srgbClr val="1F1F1F"/>
                </a:solidFill>
                <a:highlight>
                  <a:srgbClr val="FFFFFF"/>
                </a:highlight>
                <a:latin typeface="Times New Roman"/>
                <a:ea typeface="Times New Roman"/>
                <a:cs typeface="Times New Roman"/>
                <a:sym typeface="Times New Roman"/>
              </a:rPr>
              <a:t>shallow classifiers the results are discussed using accuracy, precision, and recall as performance parameters</a:t>
            </a:r>
            <a:r>
              <a:rPr lang="en" sz="1500">
                <a:solidFill>
                  <a:srgbClr val="1F1F1F"/>
                </a:solidFill>
                <a:highlight>
                  <a:srgbClr val="FFFFFF"/>
                </a:highlight>
              </a:rPr>
              <a:t>.</a:t>
            </a:r>
            <a:endParaRPr sz="1500">
              <a:solidFill>
                <a:srgbClr val="1F1F1F"/>
              </a:solidFill>
              <a:highlight>
                <a:srgbClr val="FFFFFF"/>
              </a:highlight>
            </a:endParaRPr>
          </a:p>
          <a:p>
            <a:pPr indent="0" lvl="0" marL="0" rtl="0" algn="l">
              <a:lnSpc>
                <a:spcPct val="115000"/>
              </a:lnSpc>
              <a:spcBef>
                <a:spcPts val="1500"/>
              </a:spcBef>
              <a:spcAft>
                <a:spcPts val="0"/>
              </a:spcAft>
              <a:buNone/>
            </a:pPr>
            <a:r>
              <a:t/>
            </a:r>
            <a:endParaRPr sz="800">
              <a:solidFill>
                <a:srgbClr val="1F1F1F"/>
              </a:solidFill>
              <a:highlight>
                <a:srgbClr val="FFFFFF"/>
              </a:highlight>
            </a:endParaRPr>
          </a:p>
          <a:p>
            <a:pPr indent="-317500" lvl="0" marL="457200" rtl="0" algn="l">
              <a:lnSpc>
                <a:spcPct val="115000"/>
              </a:lnSpc>
              <a:spcBef>
                <a:spcPts val="1500"/>
              </a:spcBef>
              <a:spcAft>
                <a:spcPts val="0"/>
              </a:spcAft>
              <a:buClr>
                <a:srgbClr val="0D0D0D"/>
              </a:buClr>
              <a:buSzPts val="1400"/>
              <a:buFont typeface="Times New Roman"/>
              <a:buChar char="●"/>
            </a:pPr>
            <a:r>
              <a:rPr b="1" lang="en">
                <a:solidFill>
                  <a:srgbClr val="0D0D0D"/>
                </a:solidFill>
                <a:latin typeface="Times New Roman"/>
                <a:ea typeface="Times New Roman"/>
                <a:cs typeface="Times New Roman"/>
                <a:sym typeface="Times New Roman"/>
              </a:rPr>
              <a:t>3D Head Pose-Based Detection (Yang et al., 2019):</a:t>
            </a:r>
            <a:r>
              <a:rPr lang="en">
                <a:solidFill>
                  <a:srgbClr val="0D0D0D"/>
                </a:solidFill>
                <a:latin typeface="Times New Roman"/>
                <a:ea typeface="Times New Roman"/>
                <a:cs typeface="Times New Roman"/>
                <a:sym typeface="Times New Roman"/>
              </a:rPr>
              <a:t> This method uses differences in </a:t>
            </a:r>
            <a:r>
              <a:rPr b="1" lang="en">
                <a:solidFill>
                  <a:srgbClr val="0D0D0D"/>
                </a:solidFill>
                <a:latin typeface="Times New Roman"/>
                <a:ea typeface="Times New Roman"/>
                <a:cs typeface="Times New Roman"/>
                <a:sym typeface="Times New Roman"/>
              </a:rPr>
              <a:t>3D head poses</a:t>
            </a:r>
            <a:r>
              <a:rPr lang="en">
                <a:solidFill>
                  <a:srgbClr val="0D0D0D"/>
                </a:solidFill>
                <a:latin typeface="Times New Roman"/>
                <a:ea typeface="Times New Roman"/>
                <a:cs typeface="Times New Roman"/>
                <a:sym typeface="Times New Roman"/>
              </a:rPr>
              <a:t> estimated from facial landmarks, employing SVM classifiers for detection. Evaluation on datasets like UADFV demonstrates efficacy against competing approaches.</a:t>
            </a:r>
            <a:endParaRPr>
              <a:solidFill>
                <a:srgbClr val="0D0D0D"/>
              </a:solidFill>
              <a:latin typeface="Times New Roman"/>
              <a:ea typeface="Times New Roman"/>
              <a:cs typeface="Times New Roman"/>
              <a:sym typeface="Times New Roman"/>
            </a:endParaRPr>
          </a:p>
          <a:p>
            <a:pPr indent="-317500" lvl="0" marL="457200" rtl="0" algn="l">
              <a:lnSpc>
                <a:spcPct val="115000"/>
              </a:lnSpc>
              <a:spcBef>
                <a:spcPts val="1000"/>
              </a:spcBef>
              <a:spcAft>
                <a:spcPts val="0"/>
              </a:spcAft>
              <a:buClr>
                <a:srgbClr val="0D0D0D"/>
              </a:buClr>
              <a:buSzPts val="1400"/>
              <a:buFont typeface="Times New Roman"/>
              <a:buChar char="●"/>
            </a:pPr>
            <a:r>
              <a:rPr b="1" lang="en">
                <a:solidFill>
                  <a:srgbClr val="0D0D0D"/>
                </a:solidFill>
                <a:latin typeface="Times New Roman"/>
                <a:ea typeface="Times New Roman"/>
                <a:cs typeface="Times New Roman"/>
                <a:sym typeface="Times New Roman"/>
              </a:rPr>
              <a:t>Visual Feature-Based Detection (Matern et al., 2019)</a:t>
            </a:r>
            <a:r>
              <a:rPr lang="en">
                <a:solidFill>
                  <a:srgbClr val="0D0D0D"/>
                </a:solidFill>
                <a:latin typeface="Times New Roman"/>
                <a:ea typeface="Times New Roman"/>
                <a:cs typeface="Times New Roman"/>
                <a:sym typeface="Times New Roman"/>
              </a:rPr>
              <a:t>: Exploiting visual artifacts and texture features, this approach distinguishes</a:t>
            </a:r>
            <a:r>
              <a:rPr b="1" lang="en">
                <a:solidFill>
                  <a:srgbClr val="0D0D0D"/>
                </a:solidFill>
                <a:latin typeface="Times New Roman"/>
                <a:ea typeface="Times New Roman"/>
                <a:cs typeface="Times New Roman"/>
                <a:sym typeface="Times New Roman"/>
              </a:rPr>
              <a:t> real and fake videos</a:t>
            </a:r>
            <a:r>
              <a:rPr lang="en">
                <a:solidFill>
                  <a:srgbClr val="0D0D0D"/>
                </a:solidFill>
                <a:latin typeface="Times New Roman"/>
                <a:ea typeface="Times New Roman"/>
                <a:cs typeface="Times New Roman"/>
                <a:sym typeface="Times New Roman"/>
              </a:rPr>
              <a:t> using logistic regression and small neural networks, showing promising results on YouTube videos.</a:t>
            </a:r>
            <a:endParaRPr sz="500">
              <a:solidFill>
                <a:srgbClr val="0D0D0D"/>
              </a:solidFill>
              <a:latin typeface="Times New Roman"/>
              <a:ea typeface="Times New Roman"/>
              <a:cs typeface="Times New Roman"/>
              <a:sym typeface="Times New Roman"/>
            </a:endParaRPr>
          </a:p>
          <a:p>
            <a:pPr indent="-317500" lvl="0" marL="457200" rtl="0" algn="l">
              <a:lnSpc>
                <a:spcPct val="115000"/>
              </a:lnSpc>
              <a:spcBef>
                <a:spcPts val="1000"/>
              </a:spcBef>
              <a:spcAft>
                <a:spcPts val="0"/>
              </a:spcAft>
              <a:buClr>
                <a:srgbClr val="0D0D0D"/>
              </a:buClr>
              <a:buSzPts val="1400"/>
              <a:buFont typeface="Times New Roman"/>
              <a:buChar char="●"/>
            </a:pPr>
            <a:r>
              <a:rPr b="1" lang="en">
                <a:solidFill>
                  <a:srgbClr val="0D0D0D"/>
                </a:solidFill>
                <a:latin typeface="Times New Roman"/>
                <a:ea typeface="Times New Roman"/>
                <a:cs typeface="Times New Roman"/>
                <a:sym typeface="Times New Roman"/>
              </a:rPr>
              <a:t>PRNU Analysis (Koopman et al., 2018)</a:t>
            </a:r>
            <a:r>
              <a:rPr lang="en">
                <a:solidFill>
                  <a:srgbClr val="0D0D0D"/>
                </a:solidFill>
                <a:latin typeface="Times New Roman"/>
                <a:ea typeface="Times New Roman"/>
                <a:cs typeface="Times New Roman"/>
                <a:sym typeface="Times New Roman"/>
              </a:rPr>
              <a:t>: This method </a:t>
            </a:r>
            <a:r>
              <a:rPr b="1" lang="en">
                <a:solidFill>
                  <a:srgbClr val="0D0D0D"/>
                </a:solidFill>
                <a:latin typeface="Times New Roman"/>
                <a:ea typeface="Times New Roman"/>
                <a:cs typeface="Times New Roman"/>
                <a:sym typeface="Times New Roman"/>
              </a:rPr>
              <a:t>utilizes PRNU</a:t>
            </a:r>
            <a:r>
              <a:rPr lang="en">
                <a:solidFill>
                  <a:srgbClr val="0D0D0D"/>
                </a:solidFill>
                <a:latin typeface="Times New Roman"/>
                <a:ea typeface="Times New Roman"/>
                <a:cs typeface="Times New Roman"/>
                <a:sym typeface="Times New Roman"/>
              </a:rPr>
              <a:t> analysis to detect deepfakes by examining alterations in local PRNU patterns, demonstrating potential in detection despite requiring further testing on larger datasets.</a:t>
            </a:r>
            <a:endParaRPr>
              <a:solidFill>
                <a:srgbClr val="0D0D0D"/>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a:solidFill>
                <a:srgbClr val="0D0D0D"/>
              </a:solidFill>
              <a:latin typeface="Times New Roman"/>
              <a:ea typeface="Times New Roman"/>
              <a:cs typeface="Times New Roman"/>
              <a:sym typeface="Times New Roman"/>
            </a:endParaRPr>
          </a:p>
          <a:p>
            <a:pPr indent="0" lvl="0" marL="457200" rtl="0" algn="l">
              <a:lnSpc>
                <a:spcPct val="115000"/>
              </a:lnSpc>
              <a:spcBef>
                <a:spcPts val="1500"/>
              </a:spcBef>
              <a:spcAft>
                <a:spcPts val="0"/>
              </a:spcAft>
              <a:buNone/>
            </a:pPr>
            <a:r>
              <a:t/>
            </a:r>
            <a:endParaRPr b="1">
              <a:solidFill>
                <a:srgbClr val="0D0D0D"/>
              </a:solidFill>
              <a:latin typeface="Times New Roman"/>
              <a:ea typeface="Times New Roman"/>
              <a:cs typeface="Times New Roman"/>
              <a:sym typeface="Times New Roman"/>
            </a:endParaRPr>
          </a:p>
          <a:p>
            <a:pPr indent="0" lvl="0" marL="457200" rtl="0" algn="l">
              <a:lnSpc>
                <a:spcPct val="115000"/>
              </a:lnSpc>
              <a:spcBef>
                <a:spcPts val="1500"/>
              </a:spcBef>
              <a:spcAft>
                <a:spcPts val="1500"/>
              </a:spcAft>
              <a:buNone/>
            </a:pPr>
            <a:r>
              <a:t/>
            </a:r>
            <a:endParaRPr b="1" sz="2000">
              <a:solidFill>
                <a:schemeClr val="dk1"/>
              </a:solidFill>
              <a:latin typeface="Times New Roman"/>
              <a:ea typeface="Times New Roman"/>
              <a:cs typeface="Times New Roman"/>
              <a:sym typeface="Times New Roman"/>
            </a:endParaRPr>
          </a:p>
        </p:txBody>
      </p:sp>
      <p:sp>
        <p:nvSpPr>
          <p:cNvPr id="210" name="Google Shape;210;p31"/>
          <p:cNvSpPr/>
          <p:nvPr/>
        </p:nvSpPr>
        <p:spPr>
          <a:xfrm>
            <a:off x="0" y="4747090"/>
            <a:ext cx="9144000" cy="396875"/>
          </a:xfrm>
          <a:custGeom>
            <a:rect b="b" l="l" r="r" t="t"/>
            <a:pathLst>
              <a:path extrusionOk="0" h="396875" w="9144000">
                <a:moveTo>
                  <a:pt x="9143981" y="396299"/>
                </a:moveTo>
                <a:lnTo>
                  <a:pt x="0" y="396299"/>
                </a:lnTo>
                <a:lnTo>
                  <a:pt x="0" y="0"/>
                </a:lnTo>
                <a:lnTo>
                  <a:pt x="9143981" y="0"/>
                </a:lnTo>
                <a:lnTo>
                  <a:pt x="9143981" y="396299"/>
                </a:lnTo>
                <a:close/>
              </a:path>
            </a:pathLst>
          </a:custGeom>
          <a:solidFill>
            <a:srgbClr val="990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9900FF"/>
              </a:solidFill>
              <a:latin typeface="Calibri"/>
              <a:ea typeface="Calibri"/>
              <a:cs typeface="Calibri"/>
              <a:sym typeface="Calibri"/>
            </a:endParaRPr>
          </a:p>
        </p:txBody>
      </p:sp>
      <p:sp>
        <p:nvSpPr>
          <p:cNvPr id="211" name="Google Shape;211;p31"/>
          <p:cNvSpPr txBox="1"/>
          <p:nvPr/>
        </p:nvSpPr>
        <p:spPr>
          <a:xfrm>
            <a:off x="0" y="4380000"/>
            <a:ext cx="9144000" cy="432300"/>
          </a:xfrm>
          <a:prstGeom prst="rect">
            <a:avLst/>
          </a:prstGeom>
          <a:noFill/>
          <a:ln>
            <a:noFill/>
          </a:ln>
        </p:spPr>
        <p:txBody>
          <a:bodyPr anchorCtr="0" anchor="t" bIns="91425" lIns="91425" spcFirstLastPara="1" rIns="91425" wrap="square" tIns="91425">
            <a:spAutoFit/>
          </a:bodyPr>
          <a:lstStyle/>
          <a:p>
            <a:pPr indent="0" lvl="0" marL="0" marR="113029" rtl="0" algn="ctr">
              <a:lnSpc>
                <a:spcPct val="101000"/>
              </a:lnSpc>
              <a:spcBef>
                <a:spcPts val="0"/>
              </a:spcBef>
              <a:spcAft>
                <a:spcPts val="0"/>
              </a:spcAft>
              <a:buNone/>
            </a:pPr>
            <a:r>
              <a:rPr b="1" lang="en" sz="800">
                <a:solidFill>
                  <a:schemeClr val="dk1"/>
                </a:solidFill>
                <a:latin typeface="Times New Roman"/>
                <a:ea typeface="Times New Roman"/>
                <a:cs typeface="Times New Roman"/>
                <a:sym typeface="Times New Roman"/>
              </a:rPr>
              <a:t>Reference</a:t>
            </a:r>
            <a:r>
              <a:rPr lang="en" sz="800">
                <a:solidFill>
                  <a:schemeClr val="dk1"/>
                </a:solidFill>
                <a:latin typeface="Times New Roman"/>
                <a:ea typeface="Times New Roman"/>
                <a:cs typeface="Times New Roman"/>
                <a:sym typeface="Times New Roman"/>
              </a:rPr>
              <a:t>: Thanh Thi Nguyen, Quoc Viet Hung Nguyen, Dung Tien Nguyen, Duc Thanh Nguyen, Thien Huynh-The, Saeid Nahavandi, Thanh Tam Nguyen, Quoc-Viet Pham, Cuong M. Nguyen, Deep learning for deepfakes creation and detection: A survey, Computer Vision and Image Understanding, Volume 223, 2022, 103525, ISSN 1077-3142.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0" y="60125"/>
            <a:ext cx="9144000" cy="4437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0"/>
              </a:spcBef>
              <a:spcAft>
                <a:spcPts val="0"/>
              </a:spcAft>
              <a:buNone/>
            </a:pPr>
            <a:r>
              <a:rPr lang="en" sz="2800">
                <a:solidFill>
                  <a:srgbClr val="9900FF"/>
                </a:solidFill>
              </a:rPr>
              <a:t>Possible methods to detect deepfakes…</a:t>
            </a:r>
            <a:endParaRPr sz="2800">
              <a:solidFill>
                <a:srgbClr val="9900FF"/>
              </a:solidFill>
            </a:endParaRPr>
          </a:p>
        </p:txBody>
      </p:sp>
      <p:sp>
        <p:nvSpPr>
          <p:cNvPr id="217" name="Google Shape;217;p32"/>
          <p:cNvSpPr txBox="1"/>
          <p:nvPr/>
        </p:nvSpPr>
        <p:spPr>
          <a:xfrm>
            <a:off x="0" y="515275"/>
            <a:ext cx="9144000" cy="4274700"/>
          </a:xfrm>
          <a:prstGeom prst="rect">
            <a:avLst/>
          </a:prstGeom>
          <a:noFill/>
          <a:ln>
            <a:noFill/>
          </a:ln>
        </p:spPr>
        <p:txBody>
          <a:bodyPr anchorCtr="0" anchor="t" bIns="0" lIns="0" spcFirstLastPara="1" rIns="0" wrap="square" tIns="10775">
            <a:spAutoFit/>
          </a:bodyPr>
          <a:lstStyle/>
          <a:p>
            <a:pPr indent="-317500" lvl="0" marL="457200" rtl="0" algn="l">
              <a:lnSpc>
                <a:spcPct val="115000"/>
              </a:lnSpc>
              <a:spcBef>
                <a:spcPts val="0"/>
              </a:spcBef>
              <a:spcAft>
                <a:spcPts val="0"/>
              </a:spcAft>
              <a:buClr>
                <a:srgbClr val="0D0D0D"/>
              </a:buClr>
              <a:buSzPts val="1400"/>
              <a:buFont typeface="Times New Roman"/>
              <a:buChar char="●"/>
            </a:pPr>
            <a:r>
              <a:rPr b="1" lang="en">
                <a:solidFill>
                  <a:srgbClr val="0D0D0D"/>
                </a:solidFill>
                <a:latin typeface="Times New Roman"/>
                <a:ea typeface="Times New Roman"/>
                <a:cs typeface="Times New Roman"/>
                <a:sym typeface="Times New Roman"/>
              </a:rPr>
              <a:t>Detecting deepfakes </a:t>
            </a:r>
            <a:r>
              <a:rPr lang="en">
                <a:solidFill>
                  <a:srgbClr val="0D0D0D"/>
                </a:solidFill>
                <a:latin typeface="Times New Roman"/>
                <a:ea typeface="Times New Roman"/>
                <a:cs typeface="Times New Roman"/>
                <a:sym typeface="Times New Roman"/>
              </a:rPr>
              <a:t>poses a significant challenge due to the rapid advancements in </a:t>
            </a:r>
            <a:r>
              <a:rPr b="1" lang="en">
                <a:solidFill>
                  <a:srgbClr val="0D0D0D"/>
                </a:solidFill>
                <a:latin typeface="Times New Roman"/>
                <a:ea typeface="Times New Roman"/>
                <a:cs typeface="Times New Roman"/>
                <a:sym typeface="Times New Roman"/>
              </a:rPr>
              <a:t>generative models</a:t>
            </a:r>
            <a:r>
              <a:rPr lang="en">
                <a:solidFill>
                  <a:srgbClr val="0D0D0D"/>
                </a:solidFill>
                <a:latin typeface="Times New Roman"/>
                <a:ea typeface="Times New Roman"/>
                <a:cs typeface="Times New Roman"/>
                <a:sym typeface="Times New Roman"/>
              </a:rPr>
              <a:t> and the increasing sophistication of manipulation techniques.</a:t>
            </a:r>
            <a:endParaRPr>
              <a:solidFill>
                <a:srgbClr val="0D0D0D"/>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D0D0D"/>
              </a:buClr>
              <a:buSzPts val="1400"/>
              <a:buChar char="●"/>
            </a:pPr>
            <a:r>
              <a:rPr lang="en">
                <a:solidFill>
                  <a:srgbClr val="0D0D0D"/>
                </a:solidFill>
                <a:latin typeface="Times New Roman"/>
                <a:ea typeface="Times New Roman"/>
                <a:cs typeface="Times New Roman"/>
                <a:sym typeface="Times New Roman"/>
              </a:rPr>
              <a:t>However, several promising approaches can be explored to </a:t>
            </a:r>
            <a:r>
              <a:rPr b="1" lang="en">
                <a:solidFill>
                  <a:srgbClr val="0D0D0D"/>
                </a:solidFill>
                <a:latin typeface="Times New Roman"/>
                <a:ea typeface="Times New Roman"/>
                <a:cs typeface="Times New Roman"/>
                <a:sym typeface="Times New Roman"/>
              </a:rPr>
              <a:t>enhance deepfake detection</a:t>
            </a:r>
            <a:r>
              <a:rPr lang="en">
                <a:solidFill>
                  <a:srgbClr val="0D0D0D"/>
                </a:solidFill>
                <a:latin typeface="Times New Roman"/>
                <a:ea typeface="Times New Roman"/>
                <a:cs typeface="Times New Roman"/>
                <a:sym typeface="Times New Roman"/>
              </a:rPr>
              <a:t>:-</a:t>
            </a:r>
            <a:endParaRPr>
              <a:solidFill>
                <a:srgbClr val="0D0D0D"/>
              </a:solidFill>
              <a:latin typeface="Times New Roman"/>
              <a:ea typeface="Times New Roman"/>
              <a:cs typeface="Times New Roman"/>
              <a:sym typeface="Times New Roman"/>
            </a:endParaRPr>
          </a:p>
          <a:p>
            <a:pPr indent="0" lvl="0" marL="457200" rtl="0" algn="l">
              <a:lnSpc>
                <a:spcPct val="115000"/>
              </a:lnSpc>
              <a:spcBef>
                <a:spcPts val="1500"/>
              </a:spcBef>
              <a:spcAft>
                <a:spcPts val="0"/>
              </a:spcAft>
              <a:buNone/>
            </a:pPr>
            <a:r>
              <a:rPr lang="en">
                <a:solidFill>
                  <a:srgbClr val="0D0D0D"/>
                </a:solidFill>
                <a:latin typeface="Times New Roman"/>
                <a:ea typeface="Times New Roman"/>
                <a:cs typeface="Times New Roman"/>
                <a:sym typeface="Times New Roman"/>
              </a:rPr>
              <a:t>1)Visual Artifacts Analysis</a:t>
            </a:r>
            <a:endParaRPr>
              <a:solidFill>
                <a:srgbClr val="0D0D0D"/>
              </a:solidFill>
              <a:latin typeface="Times New Roman"/>
              <a:ea typeface="Times New Roman"/>
              <a:cs typeface="Times New Roman"/>
              <a:sym typeface="Times New Roman"/>
            </a:endParaRPr>
          </a:p>
          <a:p>
            <a:pPr indent="0" lvl="0" marL="457200" rtl="0" algn="l">
              <a:lnSpc>
                <a:spcPct val="115000"/>
              </a:lnSpc>
              <a:spcBef>
                <a:spcPts val="1500"/>
              </a:spcBef>
              <a:spcAft>
                <a:spcPts val="0"/>
              </a:spcAft>
              <a:buNone/>
            </a:pPr>
            <a:r>
              <a:rPr lang="en">
                <a:solidFill>
                  <a:srgbClr val="0D0D0D"/>
                </a:solidFill>
                <a:latin typeface="Times New Roman"/>
                <a:ea typeface="Times New Roman"/>
                <a:cs typeface="Times New Roman"/>
                <a:sym typeface="Times New Roman"/>
              </a:rPr>
              <a:t>2)Audio-Visual Affective Cues</a:t>
            </a:r>
            <a:endParaRPr>
              <a:solidFill>
                <a:srgbClr val="0D0D0D"/>
              </a:solidFill>
              <a:latin typeface="Times New Roman"/>
              <a:ea typeface="Times New Roman"/>
              <a:cs typeface="Times New Roman"/>
              <a:sym typeface="Times New Roman"/>
            </a:endParaRPr>
          </a:p>
          <a:p>
            <a:pPr indent="0" lvl="0" marL="457200" rtl="0" algn="l">
              <a:lnSpc>
                <a:spcPct val="115000"/>
              </a:lnSpc>
              <a:spcBef>
                <a:spcPts val="1500"/>
              </a:spcBef>
              <a:spcAft>
                <a:spcPts val="0"/>
              </a:spcAft>
              <a:buNone/>
            </a:pPr>
            <a:r>
              <a:rPr lang="en">
                <a:solidFill>
                  <a:srgbClr val="0D0D0D"/>
                </a:solidFill>
                <a:latin typeface="Times New Roman"/>
                <a:ea typeface="Times New Roman"/>
                <a:cs typeface="Times New Roman"/>
                <a:sym typeface="Times New Roman"/>
              </a:rPr>
              <a:t>3)Explainable Deepfake Detection</a:t>
            </a:r>
            <a:endParaRPr>
              <a:solidFill>
                <a:srgbClr val="0D0D0D"/>
              </a:solidFill>
              <a:latin typeface="Times New Roman"/>
              <a:ea typeface="Times New Roman"/>
              <a:cs typeface="Times New Roman"/>
              <a:sym typeface="Times New Roman"/>
            </a:endParaRPr>
          </a:p>
          <a:p>
            <a:pPr indent="0" lvl="0" marL="457200" rtl="0" algn="l">
              <a:lnSpc>
                <a:spcPct val="115000"/>
              </a:lnSpc>
              <a:spcBef>
                <a:spcPts val="1500"/>
              </a:spcBef>
              <a:spcAft>
                <a:spcPts val="0"/>
              </a:spcAft>
              <a:buNone/>
            </a:pPr>
            <a:r>
              <a:rPr lang="en">
                <a:solidFill>
                  <a:srgbClr val="0D0D0D"/>
                </a:solidFill>
                <a:latin typeface="Times New Roman"/>
                <a:ea typeface="Times New Roman"/>
                <a:cs typeface="Times New Roman"/>
                <a:sym typeface="Times New Roman"/>
              </a:rPr>
              <a:t>4)Interdisciplinary Collaboration</a:t>
            </a:r>
            <a:endParaRPr>
              <a:solidFill>
                <a:srgbClr val="0D0D0D"/>
              </a:solidFill>
              <a:latin typeface="Times New Roman"/>
              <a:ea typeface="Times New Roman"/>
              <a:cs typeface="Times New Roman"/>
              <a:sym typeface="Times New Roman"/>
            </a:endParaRPr>
          </a:p>
          <a:p>
            <a:pPr indent="0" lvl="0" marL="457200" rtl="0" algn="l">
              <a:lnSpc>
                <a:spcPct val="115000"/>
              </a:lnSpc>
              <a:spcBef>
                <a:spcPts val="1500"/>
              </a:spcBef>
              <a:spcAft>
                <a:spcPts val="0"/>
              </a:spcAft>
              <a:buNone/>
            </a:pPr>
            <a:r>
              <a:rPr lang="en">
                <a:solidFill>
                  <a:srgbClr val="0D0D0D"/>
                </a:solidFill>
                <a:latin typeface="Times New Roman"/>
                <a:ea typeface="Times New Roman"/>
                <a:cs typeface="Times New Roman"/>
                <a:sym typeface="Times New Roman"/>
              </a:rPr>
              <a:t>5)Dataset Expansion and Benchmarking</a:t>
            </a:r>
            <a:endParaRPr>
              <a:solidFill>
                <a:srgbClr val="0D0D0D"/>
              </a:solidFill>
              <a:latin typeface="Times New Roman"/>
              <a:ea typeface="Times New Roman"/>
              <a:cs typeface="Times New Roman"/>
              <a:sym typeface="Times New Roman"/>
            </a:endParaRPr>
          </a:p>
          <a:p>
            <a:pPr indent="0" lvl="0" marL="457200" rtl="0" algn="l">
              <a:lnSpc>
                <a:spcPct val="115000"/>
              </a:lnSpc>
              <a:spcBef>
                <a:spcPts val="1500"/>
              </a:spcBef>
              <a:spcAft>
                <a:spcPts val="0"/>
              </a:spcAft>
              <a:buNone/>
            </a:pPr>
            <a:r>
              <a:rPr lang="en">
                <a:solidFill>
                  <a:srgbClr val="0D0D0D"/>
                </a:solidFill>
                <a:latin typeface="Times New Roman"/>
                <a:ea typeface="Times New Roman"/>
                <a:cs typeface="Times New Roman"/>
                <a:sym typeface="Times New Roman"/>
              </a:rPr>
              <a:t>6)Adversarial Training</a:t>
            </a:r>
            <a:endParaRPr>
              <a:solidFill>
                <a:srgbClr val="0D0D0D"/>
              </a:solidFill>
              <a:latin typeface="Times New Roman"/>
              <a:ea typeface="Times New Roman"/>
              <a:cs typeface="Times New Roman"/>
              <a:sym typeface="Times New Roman"/>
            </a:endParaRPr>
          </a:p>
          <a:p>
            <a:pPr indent="0" lvl="0" marL="457200" rtl="0" algn="l">
              <a:lnSpc>
                <a:spcPct val="115000"/>
              </a:lnSpc>
              <a:spcBef>
                <a:spcPts val="1500"/>
              </a:spcBef>
              <a:spcAft>
                <a:spcPts val="0"/>
              </a:spcAft>
              <a:buNone/>
            </a:pPr>
            <a:r>
              <a:rPr lang="en">
                <a:solidFill>
                  <a:srgbClr val="0D0D0D"/>
                </a:solidFill>
                <a:latin typeface="Times New Roman"/>
                <a:ea typeface="Times New Roman"/>
                <a:cs typeface="Times New Roman"/>
                <a:sym typeface="Times New Roman"/>
              </a:rPr>
              <a:t>7)Awareness and Education Initiatives</a:t>
            </a:r>
            <a:endParaRPr>
              <a:solidFill>
                <a:srgbClr val="0D0D0D"/>
              </a:solidFill>
              <a:latin typeface="Times New Roman"/>
              <a:ea typeface="Times New Roman"/>
              <a:cs typeface="Times New Roman"/>
              <a:sym typeface="Times New Roman"/>
            </a:endParaRPr>
          </a:p>
          <a:p>
            <a:pPr indent="0" lvl="0" marL="0" rtl="0" algn="l">
              <a:lnSpc>
                <a:spcPct val="115000"/>
              </a:lnSpc>
              <a:spcBef>
                <a:spcPts val="1500"/>
              </a:spcBef>
              <a:spcAft>
                <a:spcPts val="1500"/>
              </a:spcAft>
              <a:buNone/>
            </a:pPr>
            <a:r>
              <a:rPr lang="en" sz="1600">
                <a:solidFill>
                  <a:srgbClr val="0D0D0D"/>
                </a:solidFill>
              </a:rPr>
              <a:t>          </a:t>
            </a:r>
            <a:endParaRPr sz="1600">
              <a:solidFill>
                <a:srgbClr val="0D0D0D"/>
              </a:solidFill>
            </a:endParaRPr>
          </a:p>
        </p:txBody>
      </p:sp>
      <p:sp>
        <p:nvSpPr>
          <p:cNvPr id="218" name="Google Shape;218;p32"/>
          <p:cNvSpPr/>
          <p:nvPr/>
        </p:nvSpPr>
        <p:spPr>
          <a:xfrm>
            <a:off x="0" y="4747090"/>
            <a:ext cx="9144000" cy="396875"/>
          </a:xfrm>
          <a:custGeom>
            <a:rect b="b" l="l" r="r" t="t"/>
            <a:pathLst>
              <a:path extrusionOk="0" h="396875" w="9144000">
                <a:moveTo>
                  <a:pt x="9143981" y="396299"/>
                </a:moveTo>
                <a:lnTo>
                  <a:pt x="0" y="396299"/>
                </a:lnTo>
                <a:lnTo>
                  <a:pt x="0" y="0"/>
                </a:lnTo>
                <a:lnTo>
                  <a:pt x="9143981" y="0"/>
                </a:lnTo>
                <a:lnTo>
                  <a:pt x="9143981" y="396299"/>
                </a:lnTo>
                <a:close/>
              </a:path>
            </a:pathLst>
          </a:custGeom>
          <a:solidFill>
            <a:srgbClr val="990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9900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8" name="Shape 68"/>
        <p:cNvGrpSpPr/>
        <p:nvPr/>
      </p:nvGrpSpPr>
      <p:grpSpPr>
        <a:xfrm>
          <a:off x="0" y="0"/>
          <a:ext cx="0" cy="0"/>
          <a:chOff x="0" y="0"/>
          <a:chExt cx="0" cy="0"/>
        </a:xfrm>
      </p:grpSpPr>
      <p:sp>
        <p:nvSpPr>
          <p:cNvPr id="69" name="Google Shape;69;p15"/>
          <p:cNvSpPr txBox="1"/>
          <p:nvPr>
            <p:ph type="title"/>
          </p:nvPr>
        </p:nvSpPr>
        <p:spPr>
          <a:xfrm>
            <a:off x="3123275" y="287850"/>
            <a:ext cx="2516100" cy="4437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en" sz="2800">
                <a:solidFill>
                  <a:srgbClr val="9900FF"/>
                </a:solidFill>
              </a:rPr>
              <a:t>  OBJECTIVE</a:t>
            </a:r>
            <a:endParaRPr sz="2800">
              <a:solidFill>
                <a:srgbClr val="9900FF"/>
              </a:solidFill>
            </a:endParaRPr>
          </a:p>
        </p:txBody>
      </p:sp>
      <p:sp>
        <p:nvSpPr>
          <p:cNvPr id="70" name="Google Shape;70;p15"/>
          <p:cNvSpPr txBox="1"/>
          <p:nvPr/>
        </p:nvSpPr>
        <p:spPr>
          <a:xfrm>
            <a:off x="257400" y="903350"/>
            <a:ext cx="8886600" cy="3366000"/>
          </a:xfrm>
          <a:prstGeom prst="rect">
            <a:avLst/>
          </a:prstGeom>
          <a:noFill/>
          <a:ln>
            <a:noFill/>
          </a:ln>
        </p:spPr>
        <p:txBody>
          <a:bodyPr anchorCtr="0" anchor="t" bIns="0" lIns="0" spcFirstLastPara="1" rIns="0" wrap="square" tIns="10775">
            <a:spAutoFit/>
          </a:bodyPr>
          <a:lstStyle/>
          <a:p>
            <a:pPr indent="-360045" lvl="0" marL="348615" marR="113029" rtl="0" algn="l">
              <a:lnSpc>
                <a:spcPct val="101000"/>
              </a:lnSpc>
              <a:spcBef>
                <a:spcPts val="0"/>
              </a:spcBef>
              <a:spcAft>
                <a:spcPts val="0"/>
              </a:spcAft>
              <a:buClr>
                <a:schemeClr val="dk1"/>
              </a:buClr>
              <a:buSzPts val="1800"/>
              <a:buFont typeface="Arial"/>
              <a:buChar char="●"/>
            </a:pPr>
            <a:r>
              <a:rPr lang="en" sz="1800">
                <a:solidFill>
                  <a:schemeClr val="dk1"/>
                </a:solidFill>
                <a:latin typeface="Times New Roman"/>
                <a:ea typeface="Times New Roman"/>
                <a:cs typeface="Times New Roman"/>
                <a:sym typeface="Times New Roman"/>
              </a:rPr>
              <a:t>The objective of this project is to do 2 things namely-:</a:t>
            </a:r>
            <a:endParaRPr sz="1800">
              <a:solidFill>
                <a:schemeClr val="dk1"/>
              </a:solidFill>
              <a:latin typeface="Times New Roman"/>
              <a:ea typeface="Times New Roman"/>
              <a:cs typeface="Times New Roman"/>
              <a:sym typeface="Times New Roman"/>
            </a:endParaRPr>
          </a:p>
          <a:p>
            <a:pPr indent="0" lvl="0" marL="0" marR="113029" rtl="0" algn="l">
              <a:lnSpc>
                <a:spcPct val="101000"/>
              </a:lnSpc>
              <a:spcBef>
                <a:spcPts val="0"/>
              </a:spcBef>
              <a:spcAft>
                <a:spcPts val="0"/>
              </a:spcAft>
              <a:buNone/>
            </a:pPr>
            <a:r>
              <a:rPr lang="en" sz="1800">
                <a:solidFill>
                  <a:schemeClr val="dk1"/>
                </a:solidFill>
                <a:latin typeface="Times New Roman"/>
                <a:ea typeface="Times New Roman"/>
                <a:cs typeface="Times New Roman"/>
                <a:sym typeface="Times New Roman"/>
              </a:rPr>
              <a:t>      1)Survey of Algorithm used to</a:t>
            </a:r>
            <a:r>
              <a:rPr b="1" lang="en" sz="1800">
                <a:solidFill>
                  <a:schemeClr val="dk1"/>
                </a:solidFill>
                <a:latin typeface="Times New Roman"/>
                <a:ea typeface="Times New Roman"/>
                <a:cs typeface="Times New Roman"/>
                <a:sym typeface="Times New Roman"/>
              </a:rPr>
              <a:t> create deepfakes.</a:t>
            </a:r>
            <a:endParaRPr b="1" sz="1800">
              <a:solidFill>
                <a:schemeClr val="dk1"/>
              </a:solidFill>
              <a:latin typeface="Times New Roman"/>
              <a:ea typeface="Times New Roman"/>
              <a:cs typeface="Times New Roman"/>
              <a:sym typeface="Times New Roman"/>
            </a:endParaRPr>
          </a:p>
          <a:p>
            <a:pPr indent="0" lvl="0" marL="0" marR="113029" rtl="0" algn="l">
              <a:lnSpc>
                <a:spcPct val="101000"/>
              </a:lnSpc>
              <a:spcBef>
                <a:spcPts val="0"/>
              </a:spcBef>
              <a:spcAft>
                <a:spcPts val="0"/>
              </a:spcAft>
              <a:buNone/>
            </a:pPr>
            <a:r>
              <a:rPr lang="en" sz="1800">
                <a:solidFill>
                  <a:schemeClr val="dk1"/>
                </a:solidFill>
                <a:latin typeface="Times New Roman"/>
                <a:ea typeface="Times New Roman"/>
                <a:cs typeface="Times New Roman"/>
                <a:sym typeface="Times New Roman"/>
              </a:rPr>
              <a:t>      2)Methods proposed to </a:t>
            </a:r>
            <a:r>
              <a:rPr b="1" lang="en" sz="1800">
                <a:solidFill>
                  <a:schemeClr val="dk1"/>
                </a:solidFill>
                <a:latin typeface="Times New Roman"/>
                <a:ea typeface="Times New Roman"/>
                <a:cs typeface="Times New Roman"/>
                <a:sym typeface="Times New Roman"/>
              </a:rPr>
              <a:t>detect</a:t>
            </a:r>
            <a:r>
              <a:rPr lang="en" sz="1800">
                <a:solidFill>
                  <a:schemeClr val="dk1"/>
                </a:solidFill>
                <a:latin typeface="Times New Roman"/>
                <a:ea typeface="Times New Roman"/>
                <a:cs typeface="Times New Roman"/>
                <a:sym typeface="Times New Roman"/>
              </a:rPr>
              <a:t> </a:t>
            </a:r>
            <a:r>
              <a:rPr b="1" lang="en" sz="1800">
                <a:solidFill>
                  <a:schemeClr val="dk1"/>
                </a:solidFill>
                <a:latin typeface="Times New Roman"/>
                <a:ea typeface="Times New Roman"/>
                <a:cs typeface="Times New Roman"/>
                <a:sym typeface="Times New Roman"/>
              </a:rPr>
              <a:t>deepfakes</a:t>
            </a:r>
            <a:r>
              <a:rPr lang="en" sz="1800">
                <a:solidFill>
                  <a:schemeClr val="dk1"/>
                </a:solidFill>
                <a:latin typeface="Times New Roman"/>
                <a:ea typeface="Times New Roman"/>
                <a:cs typeface="Times New Roman"/>
                <a:sym typeface="Times New Roman"/>
              </a:rPr>
              <a:t> in literature till date.</a:t>
            </a:r>
            <a:endParaRPr sz="1800">
              <a:solidFill>
                <a:schemeClr val="dk1"/>
              </a:solidFill>
              <a:latin typeface="Times New Roman"/>
              <a:ea typeface="Times New Roman"/>
              <a:cs typeface="Times New Roman"/>
              <a:sym typeface="Times New Roman"/>
            </a:endParaRPr>
          </a:p>
          <a:p>
            <a:pPr indent="0" lvl="0" marL="0" marR="113029" rtl="0" algn="l">
              <a:lnSpc>
                <a:spcPct val="101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60045" lvl="0" marL="348615" marR="113029" rtl="0" algn="l">
              <a:lnSpc>
                <a:spcPct val="101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This study focuses on the critical issue of </a:t>
            </a:r>
            <a:r>
              <a:rPr b="1" lang="en" sz="1800">
                <a:solidFill>
                  <a:schemeClr val="dk1"/>
                </a:solidFill>
                <a:latin typeface="Times New Roman"/>
                <a:ea typeface="Times New Roman"/>
                <a:cs typeface="Times New Roman"/>
                <a:sym typeface="Times New Roman"/>
              </a:rPr>
              <a:t>deepfakes</a:t>
            </a:r>
            <a:r>
              <a:rPr lang="en" sz="1800">
                <a:solidFill>
                  <a:schemeClr val="dk1"/>
                </a:solidFill>
                <a:latin typeface="Times New Roman"/>
                <a:ea typeface="Times New Roman"/>
                <a:cs typeface="Times New Roman"/>
                <a:sym typeface="Times New Roman"/>
              </a:rPr>
              <a:t>, recognizing their significant challenge in today's landscape.</a:t>
            </a:r>
            <a:endParaRPr sz="1800">
              <a:solidFill>
                <a:schemeClr val="dk1"/>
              </a:solidFill>
              <a:latin typeface="Times New Roman"/>
              <a:ea typeface="Times New Roman"/>
              <a:cs typeface="Times New Roman"/>
              <a:sym typeface="Times New Roman"/>
            </a:endParaRPr>
          </a:p>
          <a:p>
            <a:pPr indent="0" lvl="0" marL="457200" marR="113029" rtl="0" algn="l">
              <a:lnSpc>
                <a:spcPct val="101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60045" lvl="0" marL="348615" marR="113029" rtl="0" algn="l">
              <a:lnSpc>
                <a:spcPct val="101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 By examining state-of-the-art detection methods, the study offers a  comprehensive understanding of </a:t>
            </a:r>
            <a:r>
              <a:rPr b="1" lang="en" sz="1800">
                <a:solidFill>
                  <a:schemeClr val="dk1"/>
                </a:solidFill>
                <a:latin typeface="Times New Roman"/>
                <a:ea typeface="Times New Roman"/>
                <a:cs typeface="Times New Roman"/>
                <a:sym typeface="Times New Roman"/>
              </a:rPr>
              <a:t>deepfake techniques.</a:t>
            </a:r>
            <a:endParaRPr b="1" sz="1800">
              <a:solidFill>
                <a:schemeClr val="dk1"/>
              </a:solidFill>
              <a:latin typeface="Times New Roman"/>
              <a:ea typeface="Times New Roman"/>
              <a:cs typeface="Times New Roman"/>
              <a:sym typeface="Times New Roman"/>
            </a:endParaRPr>
          </a:p>
          <a:p>
            <a:pPr indent="0" lvl="0" marL="0" marR="113029" rtl="0" algn="l">
              <a:lnSpc>
                <a:spcPct val="101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60045" lvl="0" marL="348615" marR="113029" rtl="0" algn="l">
              <a:lnSpc>
                <a:spcPct val="101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This knowledge serves as a foundation for developing new and more robust methods to address the growing complexity of </a:t>
            </a:r>
            <a:r>
              <a:rPr b="1" lang="en" sz="1800">
                <a:solidFill>
                  <a:schemeClr val="dk1"/>
                </a:solidFill>
                <a:latin typeface="Times New Roman"/>
                <a:ea typeface="Times New Roman"/>
                <a:cs typeface="Times New Roman"/>
                <a:sym typeface="Times New Roman"/>
              </a:rPr>
              <a:t>deepfakes</a:t>
            </a:r>
            <a:r>
              <a:rPr lang="en"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71" name="Google Shape;71;p15"/>
          <p:cNvSpPr/>
          <p:nvPr/>
        </p:nvSpPr>
        <p:spPr>
          <a:xfrm>
            <a:off x="0" y="4747090"/>
            <a:ext cx="9144000" cy="396875"/>
          </a:xfrm>
          <a:custGeom>
            <a:rect b="b" l="l" r="r" t="t"/>
            <a:pathLst>
              <a:path extrusionOk="0" h="396875" w="9144000">
                <a:moveTo>
                  <a:pt x="9143981" y="396299"/>
                </a:moveTo>
                <a:lnTo>
                  <a:pt x="0" y="396299"/>
                </a:lnTo>
                <a:lnTo>
                  <a:pt x="0" y="0"/>
                </a:lnTo>
                <a:lnTo>
                  <a:pt x="9143981" y="0"/>
                </a:lnTo>
                <a:lnTo>
                  <a:pt x="9143981" y="396299"/>
                </a:lnTo>
                <a:close/>
              </a:path>
            </a:pathLst>
          </a:custGeom>
          <a:solidFill>
            <a:srgbClr val="990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9900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0" y="60150"/>
            <a:ext cx="9144000" cy="4437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0"/>
              </a:spcBef>
              <a:spcAft>
                <a:spcPts val="0"/>
              </a:spcAft>
              <a:buNone/>
            </a:pPr>
            <a:r>
              <a:rPr lang="en" sz="2800">
                <a:solidFill>
                  <a:srgbClr val="9900FF"/>
                </a:solidFill>
              </a:rPr>
              <a:t>Discussion and future research directions</a:t>
            </a:r>
            <a:endParaRPr sz="2800">
              <a:solidFill>
                <a:srgbClr val="9900FF"/>
              </a:solidFill>
            </a:endParaRPr>
          </a:p>
        </p:txBody>
      </p:sp>
      <p:sp>
        <p:nvSpPr>
          <p:cNvPr id="224" name="Google Shape;224;p33"/>
          <p:cNvSpPr txBox="1"/>
          <p:nvPr/>
        </p:nvSpPr>
        <p:spPr>
          <a:xfrm>
            <a:off x="0" y="570822"/>
            <a:ext cx="9144000" cy="3687000"/>
          </a:xfrm>
          <a:prstGeom prst="rect">
            <a:avLst/>
          </a:prstGeom>
          <a:noFill/>
          <a:ln>
            <a:noFill/>
          </a:ln>
        </p:spPr>
        <p:txBody>
          <a:bodyPr anchorCtr="0" anchor="t" bIns="0" lIns="0" spcFirstLastPara="1" rIns="0" wrap="square" tIns="10775">
            <a:spAutoFit/>
          </a:bodyPr>
          <a:lstStyle/>
          <a:p>
            <a:pPr indent="-317500" lvl="0" marL="4572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The proliferation of deepfakes, driven by advances in </a:t>
            </a:r>
            <a:r>
              <a:rPr b="1" lang="en">
                <a:solidFill>
                  <a:schemeClr val="dk1"/>
                </a:solidFill>
                <a:latin typeface="Times New Roman"/>
                <a:ea typeface="Times New Roman"/>
                <a:cs typeface="Times New Roman"/>
                <a:sym typeface="Times New Roman"/>
              </a:rPr>
              <a:t>deep learning</a:t>
            </a:r>
            <a:r>
              <a:rPr lang="en">
                <a:solidFill>
                  <a:schemeClr val="dk1"/>
                </a:solidFill>
                <a:latin typeface="Times New Roman"/>
                <a:ea typeface="Times New Roman"/>
                <a:cs typeface="Times New Roman"/>
                <a:sym typeface="Times New Roman"/>
              </a:rPr>
              <a:t> and social media dissemination, poses significant security threats. </a:t>
            </a:r>
            <a:endParaRPr>
              <a:solidFill>
                <a:schemeClr val="dk1"/>
              </a:solidFill>
              <a:latin typeface="Times New Roman"/>
              <a:ea typeface="Times New Roman"/>
              <a:cs typeface="Times New Roman"/>
              <a:sym typeface="Times New Roman"/>
            </a:endParaRPr>
          </a:p>
          <a:p>
            <a:pPr indent="-241300" lvl="1" marL="914400" rtl="0" algn="l">
              <a:lnSpc>
                <a:spcPct val="115000"/>
              </a:lnSpc>
              <a:spcBef>
                <a:spcPts val="0"/>
              </a:spcBef>
              <a:spcAft>
                <a:spcPts val="0"/>
              </a:spcAft>
              <a:buClr>
                <a:schemeClr val="dk1"/>
              </a:buClr>
              <a:buSzPts val="200"/>
              <a:buFont typeface="Times New Roman"/>
              <a:buChar char="○"/>
            </a:pPr>
            <a:r>
              <a:t/>
            </a:r>
            <a:endParaRPr sz="2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To combat this, the research community focuses on developing </a:t>
            </a:r>
            <a:r>
              <a:rPr b="1" lang="en">
                <a:solidFill>
                  <a:schemeClr val="dk1"/>
                </a:solidFill>
                <a:latin typeface="Times New Roman"/>
                <a:ea typeface="Times New Roman"/>
                <a:cs typeface="Times New Roman"/>
                <a:sym typeface="Times New Roman"/>
              </a:rPr>
              <a:t>deepfake detection algorithms</a:t>
            </a:r>
            <a:r>
              <a:rPr lang="en">
                <a:solidFill>
                  <a:schemeClr val="dk1"/>
                </a:solidFill>
                <a:latin typeface="Times New Roman"/>
                <a:ea typeface="Times New Roman"/>
                <a:cs typeface="Times New Roman"/>
                <a:sym typeface="Times New Roman"/>
              </a:rPr>
              <a:t>, amidst a growing battle between creators and detectors. </a:t>
            </a:r>
            <a:endParaRPr>
              <a:solidFill>
                <a:schemeClr val="dk1"/>
              </a:solidFill>
              <a:latin typeface="Times New Roman"/>
              <a:ea typeface="Times New Roman"/>
              <a:cs typeface="Times New Roman"/>
              <a:sym typeface="Times New Roman"/>
            </a:endParaRPr>
          </a:p>
          <a:p>
            <a:pPr indent="-241300" lvl="1" marL="914400" rtl="0" algn="l">
              <a:lnSpc>
                <a:spcPct val="115000"/>
              </a:lnSpc>
              <a:spcBef>
                <a:spcPts val="0"/>
              </a:spcBef>
              <a:spcAft>
                <a:spcPts val="0"/>
              </a:spcAft>
              <a:buClr>
                <a:schemeClr val="dk1"/>
              </a:buClr>
              <a:buSzPts val="200"/>
              <a:buFont typeface="Times New Roman"/>
              <a:buChar char="○"/>
            </a:pPr>
            <a:r>
              <a:t/>
            </a:r>
            <a:endParaRPr sz="2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Improving detection accuracy involves creating updated </a:t>
            </a:r>
            <a:r>
              <a:rPr b="1" lang="en">
                <a:solidFill>
                  <a:schemeClr val="dk1"/>
                </a:solidFill>
                <a:latin typeface="Times New Roman"/>
                <a:ea typeface="Times New Roman"/>
                <a:cs typeface="Times New Roman"/>
                <a:sym typeface="Times New Roman"/>
              </a:rPr>
              <a:t>benchmark datasets</a:t>
            </a:r>
            <a:r>
              <a:rPr lang="en">
                <a:solidFill>
                  <a:schemeClr val="dk1"/>
                </a:solidFill>
                <a:latin typeface="Times New Roman"/>
                <a:ea typeface="Times New Roman"/>
                <a:cs typeface="Times New Roman"/>
                <a:sym typeface="Times New Roman"/>
              </a:rPr>
              <a:t> and </a:t>
            </a:r>
            <a:r>
              <a:rPr b="1" lang="en">
                <a:solidFill>
                  <a:schemeClr val="dk1"/>
                </a:solidFill>
                <a:latin typeface="Times New Roman"/>
                <a:ea typeface="Times New Roman"/>
                <a:cs typeface="Times New Roman"/>
                <a:sym typeface="Times New Roman"/>
              </a:rPr>
              <a:t>enhancing performance in cross-forgery scenarios</a:t>
            </a: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241300" lvl="1" marL="914400" rtl="0" algn="l">
              <a:lnSpc>
                <a:spcPct val="115000"/>
              </a:lnSpc>
              <a:spcBef>
                <a:spcPts val="0"/>
              </a:spcBef>
              <a:spcAft>
                <a:spcPts val="0"/>
              </a:spcAft>
              <a:buClr>
                <a:schemeClr val="dk1"/>
              </a:buClr>
              <a:buSzPts val="200"/>
              <a:buFont typeface="Times New Roman"/>
              <a:buChar char="○"/>
            </a:pPr>
            <a:r>
              <a:t/>
            </a:r>
            <a:endParaRPr sz="2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b="1" lang="en">
                <a:solidFill>
                  <a:schemeClr val="dk1"/>
                </a:solidFill>
                <a:latin typeface="Times New Roman"/>
                <a:ea typeface="Times New Roman"/>
                <a:cs typeface="Times New Roman"/>
                <a:sym typeface="Times New Roman"/>
              </a:rPr>
              <a:t>Adversarial attacks</a:t>
            </a:r>
            <a:r>
              <a:rPr lang="en">
                <a:solidFill>
                  <a:schemeClr val="dk1"/>
                </a:solidFill>
                <a:latin typeface="Times New Roman"/>
                <a:ea typeface="Times New Roman"/>
                <a:cs typeface="Times New Roman"/>
                <a:sym typeface="Times New Roman"/>
              </a:rPr>
              <a:t> add complexity, necessitating robust methods.</a:t>
            </a:r>
            <a:endParaRPr>
              <a:solidFill>
                <a:schemeClr val="dk1"/>
              </a:solidFill>
              <a:latin typeface="Times New Roman"/>
              <a:ea typeface="Times New Roman"/>
              <a:cs typeface="Times New Roman"/>
              <a:sym typeface="Times New Roman"/>
            </a:endParaRPr>
          </a:p>
          <a:p>
            <a:pPr indent="-241300" lvl="1" marL="914400" rtl="0" algn="l">
              <a:lnSpc>
                <a:spcPct val="115000"/>
              </a:lnSpc>
              <a:spcBef>
                <a:spcPts val="0"/>
              </a:spcBef>
              <a:spcAft>
                <a:spcPts val="0"/>
              </a:spcAft>
              <a:buClr>
                <a:schemeClr val="dk1"/>
              </a:buClr>
              <a:buSzPts val="200"/>
              <a:buFont typeface="Times New Roman"/>
              <a:buChar char="○"/>
            </a:pPr>
            <a:r>
              <a:t/>
            </a:r>
            <a:endParaRPr sz="2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 </a:t>
            </a:r>
            <a:r>
              <a:rPr b="1" lang="en">
                <a:solidFill>
                  <a:schemeClr val="dk1"/>
                </a:solidFill>
                <a:latin typeface="Times New Roman"/>
                <a:ea typeface="Times New Roman"/>
                <a:cs typeface="Times New Roman"/>
                <a:sym typeface="Times New Roman"/>
              </a:rPr>
              <a:t>Integrating detection</a:t>
            </a:r>
            <a:r>
              <a:rPr lang="en">
                <a:solidFill>
                  <a:schemeClr val="dk1"/>
                </a:solidFill>
                <a:latin typeface="Times New Roman"/>
                <a:ea typeface="Times New Roman"/>
                <a:cs typeface="Times New Roman"/>
                <a:sym typeface="Times New Roman"/>
              </a:rPr>
              <a:t> into social media platforms and legal actions against tech companies can help mitigate impacts.</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           </a:t>
            </a:r>
            <a:endParaRPr sz="2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Understanding the social context of deepfakes is crucial, and in </a:t>
            </a:r>
            <a:r>
              <a:rPr b="1" lang="en">
                <a:solidFill>
                  <a:schemeClr val="dk1"/>
                </a:solidFill>
                <a:latin typeface="Times New Roman"/>
                <a:ea typeface="Times New Roman"/>
                <a:cs typeface="Times New Roman"/>
                <a:sym typeface="Times New Roman"/>
              </a:rPr>
              <a:t>legal settings</a:t>
            </a:r>
            <a:r>
              <a:rPr lang="en">
                <a:solidFill>
                  <a:schemeClr val="dk1"/>
                </a:solidFill>
                <a:latin typeface="Times New Roman"/>
                <a:ea typeface="Times New Roman"/>
                <a:cs typeface="Times New Roman"/>
                <a:sym typeface="Times New Roman"/>
              </a:rPr>
              <a:t>, documenting digital media forensics is essential. </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While </a:t>
            </a:r>
            <a:r>
              <a:rPr b="1" lang="en">
                <a:solidFill>
                  <a:schemeClr val="dk1"/>
                </a:solidFill>
                <a:latin typeface="Times New Roman"/>
                <a:ea typeface="Times New Roman"/>
                <a:cs typeface="Times New Roman"/>
                <a:sym typeface="Times New Roman"/>
              </a:rPr>
              <a:t>AI algorithms are accurate</a:t>
            </a:r>
            <a:r>
              <a:rPr lang="en">
                <a:solidFill>
                  <a:schemeClr val="dk1"/>
                </a:solidFill>
                <a:latin typeface="Times New Roman"/>
                <a:ea typeface="Times New Roman"/>
                <a:cs typeface="Times New Roman"/>
                <a:sym typeface="Times New Roman"/>
              </a:rPr>
              <a:t>, their lack of explainability is a challenge, emphasizing the need for explainable AI in forensic applications. </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Addressing these challenges requires ongoing</a:t>
            </a:r>
            <a:r>
              <a:rPr b="1" lang="en">
                <a:solidFill>
                  <a:schemeClr val="dk1"/>
                </a:solidFill>
                <a:latin typeface="Times New Roman"/>
                <a:ea typeface="Times New Roman"/>
                <a:cs typeface="Times New Roman"/>
                <a:sym typeface="Times New Roman"/>
              </a:rPr>
              <a:t> interdisciplinary</a:t>
            </a:r>
            <a:r>
              <a:rPr lang="en">
                <a:solidFill>
                  <a:schemeClr val="dk1"/>
                </a:solidFill>
                <a:latin typeface="Times New Roman"/>
                <a:ea typeface="Times New Roman"/>
                <a:cs typeface="Times New Roman"/>
                <a:sym typeface="Times New Roman"/>
              </a:rPr>
              <a:t> research and collaboration.</a:t>
            </a:r>
            <a:endParaRPr b="1">
              <a:solidFill>
                <a:schemeClr val="dk1"/>
              </a:solidFill>
              <a:latin typeface="Times New Roman"/>
              <a:ea typeface="Times New Roman"/>
              <a:cs typeface="Times New Roman"/>
              <a:sym typeface="Times New Roman"/>
            </a:endParaRPr>
          </a:p>
        </p:txBody>
      </p:sp>
      <p:sp>
        <p:nvSpPr>
          <p:cNvPr id="225" name="Google Shape;225;p33"/>
          <p:cNvSpPr/>
          <p:nvPr/>
        </p:nvSpPr>
        <p:spPr>
          <a:xfrm>
            <a:off x="0" y="4747090"/>
            <a:ext cx="9144000" cy="396875"/>
          </a:xfrm>
          <a:custGeom>
            <a:rect b="b" l="l" r="r" t="t"/>
            <a:pathLst>
              <a:path extrusionOk="0" h="396875" w="9144000">
                <a:moveTo>
                  <a:pt x="9143981" y="396299"/>
                </a:moveTo>
                <a:lnTo>
                  <a:pt x="0" y="396299"/>
                </a:lnTo>
                <a:lnTo>
                  <a:pt x="0" y="0"/>
                </a:lnTo>
                <a:lnTo>
                  <a:pt x="9143981" y="0"/>
                </a:lnTo>
                <a:lnTo>
                  <a:pt x="9143981" y="396299"/>
                </a:lnTo>
                <a:close/>
              </a:path>
            </a:pathLst>
          </a:custGeom>
          <a:solidFill>
            <a:srgbClr val="990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9900FF"/>
              </a:solidFill>
              <a:latin typeface="Calibri"/>
              <a:ea typeface="Calibri"/>
              <a:cs typeface="Calibri"/>
              <a:sym typeface="Calibri"/>
            </a:endParaRPr>
          </a:p>
        </p:txBody>
      </p:sp>
      <p:sp>
        <p:nvSpPr>
          <p:cNvPr id="226" name="Google Shape;226;p33"/>
          <p:cNvSpPr txBox="1"/>
          <p:nvPr/>
        </p:nvSpPr>
        <p:spPr>
          <a:xfrm>
            <a:off x="0" y="4393400"/>
            <a:ext cx="9144000" cy="432300"/>
          </a:xfrm>
          <a:prstGeom prst="rect">
            <a:avLst/>
          </a:prstGeom>
          <a:noFill/>
          <a:ln>
            <a:noFill/>
          </a:ln>
        </p:spPr>
        <p:txBody>
          <a:bodyPr anchorCtr="0" anchor="t" bIns="91425" lIns="91425" spcFirstLastPara="1" rIns="91425" wrap="square" tIns="91425">
            <a:spAutoFit/>
          </a:bodyPr>
          <a:lstStyle/>
          <a:p>
            <a:pPr indent="0" lvl="0" marL="0" marR="113029" rtl="0" algn="ctr">
              <a:lnSpc>
                <a:spcPct val="101000"/>
              </a:lnSpc>
              <a:spcBef>
                <a:spcPts val="0"/>
              </a:spcBef>
              <a:spcAft>
                <a:spcPts val="0"/>
              </a:spcAft>
              <a:buNone/>
            </a:pPr>
            <a:r>
              <a:rPr b="1" lang="en" sz="800">
                <a:solidFill>
                  <a:schemeClr val="dk1"/>
                </a:solidFill>
                <a:latin typeface="Times New Roman"/>
                <a:ea typeface="Times New Roman"/>
                <a:cs typeface="Times New Roman"/>
                <a:sym typeface="Times New Roman"/>
              </a:rPr>
              <a:t>Reference</a:t>
            </a:r>
            <a:r>
              <a:rPr lang="en" sz="800">
                <a:solidFill>
                  <a:schemeClr val="dk1"/>
                </a:solidFill>
                <a:latin typeface="Times New Roman"/>
                <a:ea typeface="Times New Roman"/>
                <a:cs typeface="Times New Roman"/>
                <a:sym typeface="Times New Roman"/>
              </a:rPr>
              <a:t>: Thanh Thi Nguyen, Quoc Viet Hung Nguyen, Dung Tien Nguyen, Duc Thanh Nguyen, Thien Huynh-The, Saeid Nahavandi, Thanh Tam Nguyen, Quoc-Viet Pham, Cuong M. Nguyen, Deep learning for deepfakes creation and detection: A survey, Computer Vision and Image Understanding, Volume 223, 2022, 103525, ISSN 1077-3142.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14" st="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924225" y="287850"/>
            <a:ext cx="7299900" cy="4437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0"/>
              </a:spcBef>
              <a:spcAft>
                <a:spcPts val="0"/>
              </a:spcAft>
              <a:buNone/>
            </a:pPr>
            <a:r>
              <a:rPr lang="en" sz="2800">
                <a:solidFill>
                  <a:srgbClr val="9900FF"/>
                </a:solidFill>
              </a:rPr>
              <a:t>  CONCLUSIONS</a:t>
            </a:r>
            <a:endParaRPr sz="2800">
              <a:solidFill>
                <a:srgbClr val="9900FF"/>
              </a:solidFill>
            </a:endParaRPr>
          </a:p>
        </p:txBody>
      </p:sp>
      <p:sp>
        <p:nvSpPr>
          <p:cNvPr id="232" name="Google Shape;232;p34"/>
          <p:cNvSpPr txBox="1"/>
          <p:nvPr/>
        </p:nvSpPr>
        <p:spPr>
          <a:xfrm>
            <a:off x="257400" y="903350"/>
            <a:ext cx="8886600" cy="2806800"/>
          </a:xfrm>
          <a:prstGeom prst="rect">
            <a:avLst/>
          </a:prstGeom>
          <a:noFill/>
          <a:ln>
            <a:noFill/>
          </a:ln>
        </p:spPr>
        <p:txBody>
          <a:bodyPr anchorCtr="0" anchor="t" bIns="0" lIns="0" spcFirstLastPara="1" rIns="0" wrap="square" tIns="10775">
            <a:spAutoFit/>
          </a:bodyPr>
          <a:lstStyle/>
          <a:p>
            <a:pPr indent="-340995" lvl="0" marL="348615" marR="113029" rtl="0" algn="l">
              <a:lnSpc>
                <a:spcPct val="101000"/>
              </a:lnSpc>
              <a:spcBef>
                <a:spcPts val="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Deepfakes</a:t>
            </a:r>
            <a:r>
              <a:rPr lang="en" sz="1500">
                <a:solidFill>
                  <a:schemeClr val="dk1"/>
                </a:solidFill>
                <a:latin typeface="Times New Roman"/>
                <a:ea typeface="Times New Roman"/>
                <a:cs typeface="Times New Roman"/>
                <a:sym typeface="Times New Roman"/>
              </a:rPr>
              <a:t> have become a </a:t>
            </a:r>
            <a:r>
              <a:rPr b="1" lang="en" sz="1500">
                <a:solidFill>
                  <a:schemeClr val="dk1"/>
                </a:solidFill>
                <a:latin typeface="Times New Roman"/>
                <a:ea typeface="Times New Roman"/>
                <a:cs typeface="Times New Roman"/>
                <a:sym typeface="Times New Roman"/>
              </a:rPr>
              <a:t>significant threat</a:t>
            </a:r>
            <a:r>
              <a:rPr lang="en" sz="1500">
                <a:solidFill>
                  <a:schemeClr val="dk1"/>
                </a:solidFill>
                <a:latin typeface="Times New Roman"/>
                <a:ea typeface="Times New Roman"/>
                <a:cs typeface="Times New Roman"/>
                <a:sym typeface="Times New Roman"/>
              </a:rPr>
              <a:t>, undermining trust in media content and posing various negative consequences such as distress to targets, exacerbation of disinformation and hate speech, and even incitement of political tensions or violence. </a:t>
            </a:r>
            <a:endParaRPr sz="1500">
              <a:solidFill>
                <a:schemeClr val="dk1"/>
              </a:solidFill>
              <a:latin typeface="Times New Roman"/>
              <a:ea typeface="Times New Roman"/>
              <a:cs typeface="Times New Roman"/>
              <a:sym typeface="Times New Roman"/>
            </a:endParaRPr>
          </a:p>
          <a:p>
            <a:pPr indent="0" lvl="0" marL="457200" marR="113029" rtl="0" algn="l">
              <a:lnSpc>
                <a:spcPct val="101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40995" lvl="0" marL="348615" marR="113029" rtl="0" algn="l">
              <a:lnSpc>
                <a:spcPct val="101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With increasingly accessible technologies for creating </a:t>
            </a:r>
            <a:r>
              <a:rPr b="1" lang="en" sz="1500">
                <a:solidFill>
                  <a:schemeClr val="dk1"/>
                </a:solidFill>
                <a:latin typeface="Times New Roman"/>
                <a:ea typeface="Times New Roman"/>
                <a:cs typeface="Times New Roman"/>
                <a:sym typeface="Times New Roman"/>
              </a:rPr>
              <a:t>deepfakes</a:t>
            </a:r>
            <a:r>
              <a:rPr lang="en" sz="1500">
                <a:solidFill>
                  <a:schemeClr val="dk1"/>
                </a:solidFill>
                <a:latin typeface="Times New Roman"/>
                <a:ea typeface="Times New Roman"/>
                <a:cs typeface="Times New Roman"/>
                <a:sym typeface="Times New Roman"/>
              </a:rPr>
              <a:t> and the rapid dissemination of fake content through social media platforms, the need for effective detection methods is urgent. </a:t>
            </a:r>
            <a:endParaRPr sz="1500">
              <a:solidFill>
                <a:schemeClr val="dk1"/>
              </a:solidFill>
              <a:latin typeface="Times New Roman"/>
              <a:ea typeface="Times New Roman"/>
              <a:cs typeface="Times New Roman"/>
              <a:sym typeface="Times New Roman"/>
            </a:endParaRPr>
          </a:p>
          <a:p>
            <a:pPr indent="0" lvl="0" marL="457200" marR="113029" rtl="0" algn="l">
              <a:lnSpc>
                <a:spcPct val="101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40995" lvl="0" marL="348615" marR="113029" rtl="0" algn="l">
              <a:lnSpc>
                <a:spcPct val="101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This survey offers a comprehensive overview of both </a:t>
            </a:r>
            <a:r>
              <a:rPr b="1" lang="en" sz="1500">
                <a:solidFill>
                  <a:schemeClr val="dk1"/>
                </a:solidFill>
                <a:latin typeface="Times New Roman"/>
                <a:ea typeface="Times New Roman"/>
                <a:cs typeface="Times New Roman"/>
                <a:sym typeface="Times New Roman"/>
              </a:rPr>
              <a:t>deepfake creation</a:t>
            </a:r>
            <a:r>
              <a:rPr lang="en" sz="1500">
                <a:solidFill>
                  <a:schemeClr val="dk1"/>
                </a:solidFill>
                <a:latin typeface="Times New Roman"/>
                <a:ea typeface="Times New Roman"/>
                <a:cs typeface="Times New Roman"/>
                <a:sym typeface="Times New Roman"/>
              </a:rPr>
              <a:t> and </a:t>
            </a:r>
            <a:r>
              <a:rPr b="1" lang="en" sz="1500">
                <a:solidFill>
                  <a:schemeClr val="dk1"/>
                </a:solidFill>
                <a:latin typeface="Times New Roman"/>
                <a:ea typeface="Times New Roman"/>
                <a:cs typeface="Times New Roman"/>
                <a:sym typeface="Times New Roman"/>
              </a:rPr>
              <a:t>detection techniques</a:t>
            </a:r>
            <a:r>
              <a:rPr lang="en" sz="1500">
                <a:solidFill>
                  <a:schemeClr val="dk1"/>
                </a:solidFill>
                <a:latin typeface="Times New Roman"/>
                <a:ea typeface="Times New Roman"/>
                <a:cs typeface="Times New Roman"/>
                <a:sym typeface="Times New Roman"/>
              </a:rPr>
              <a:t>, along with a discussion of the challenges, potential trends, and future directions in this field. </a:t>
            </a:r>
            <a:endParaRPr sz="1500">
              <a:solidFill>
                <a:schemeClr val="dk1"/>
              </a:solidFill>
              <a:latin typeface="Times New Roman"/>
              <a:ea typeface="Times New Roman"/>
              <a:cs typeface="Times New Roman"/>
              <a:sym typeface="Times New Roman"/>
            </a:endParaRPr>
          </a:p>
          <a:p>
            <a:pPr indent="0" lvl="0" marL="457200" marR="113029" rtl="0" algn="l">
              <a:lnSpc>
                <a:spcPct val="101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40995" lvl="0" marL="348615" marR="113029" rtl="0" algn="l">
              <a:lnSpc>
                <a:spcPct val="101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It serves as a valuable resource for the </a:t>
            </a:r>
            <a:r>
              <a:rPr b="1" lang="en" sz="1500">
                <a:solidFill>
                  <a:schemeClr val="dk1"/>
                </a:solidFill>
                <a:latin typeface="Times New Roman"/>
                <a:ea typeface="Times New Roman"/>
                <a:cs typeface="Times New Roman"/>
                <a:sym typeface="Times New Roman"/>
              </a:rPr>
              <a:t>artificial intelligence research community</a:t>
            </a:r>
            <a:r>
              <a:rPr lang="en" sz="1500">
                <a:solidFill>
                  <a:schemeClr val="dk1"/>
                </a:solidFill>
                <a:latin typeface="Times New Roman"/>
                <a:ea typeface="Times New Roman"/>
                <a:cs typeface="Times New Roman"/>
                <a:sym typeface="Times New Roman"/>
              </a:rPr>
              <a:t>, guiding the development of robust methods to combat the spread of </a:t>
            </a:r>
            <a:r>
              <a:rPr b="1" lang="en" sz="1500">
                <a:solidFill>
                  <a:schemeClr val="dk1"/>
                </a:solidFill>
                <a:latin typeface="Times New Roman"/>
                <a:ea typeface="Times New Roman"/>
                <a:cs typeface="Times New Roman"/>
                <a:sym typeface="Times New Roman"/>
              </a:rPr>
              <a:t>deepfakes</a:t>
            </a:r>
            <a:r>
              <a:rPr lang="en" sz="1500">
                <a:solidFill>
                  <a:schemeClr val="dk1"/>
                </a:solidFill>
                <a:latin typeface="Times New Roman"/>
                <a:ea typeface="Times New Roman"/>
                <a:cs typeface="Times New Roman"/>
                <a:sym typeface="Times New Roman"/>
              </a:rPr>
              <a:t> and mitigate their harmful effects on society.</a:t>
            </a:r>
            <a:endParaRPr sz="1500">
              <a:solidFill>
                <a:schemeClr val="dk1"/>
              </a:solidFill>
              <a:latin typeface="Times New Roman"/>
              <a:ea typeface="Times New Roman"/>
              <a:cs typeface="Times New Roman"/>
              <a:sym typeface="Times New Roman"/>
            </a:endParaRPr>
          </a:p>
        </p:txBody>
      </p:sp>
      <p:sp>
        <p:nvSpPr>
          <p:cNvPr id="233" name="Google Shape;233;p34"/>
          <p:cNvSpPr/>
          <p:nvPr/>
        </p:nvSpPr>
        <p:spPr>
          <a:xfrm>
            <a:off x="0" y="4747090"/>
            <a:ext cx="9144000" cy="396875"/>
          </a:xfrm>
          <a:custGeom>
            <a:rect b="b" l="l" r="r" t="t"/>
            <a:pathLst>
              <a:path extrusionOk="0" h="396875" w="9144000">
                <a:moveTo>
                  <a:pt x="9143981" y="396299"/>
                </a:moveTo>
                <a:lnTo>
                  <a:pt x="0" y="396299"/>
                </a:lnTo>
                <a:lnTo>
                  <a:pt x="0" y="0"/>
                </a:lnTo>
                <a:lnTo>
                  <a:pt x="9143981" y="0"/>
                </a:lnTo>
                <a:lnTo>
                  <a:pt x="9143981" y="396299"/>
                </a:lnTo>
                <a:close/>
              </a:path>
            </a:pathLst>
          </a:custGeom>
          <a:solidFill>
            <a:srgbClr val="990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9900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5" name="Shape 75"/>
        <p:cNvGrpSpPr/>
        <p:nvPr/>
      </p:nvGrpSpPr>
      <p:grpSpPr>
        <a:xfrm>
          <a:off x="0" y="0"/>
          <a:ext cx="0" cy="0"/>
          <a:chOff x="0" y="0"/>
          <a:chExt cx="0" cy="0"/>
        </a:xfrm>
      </p:grpSpPr>
      <p:sp>
        <p:nvSpPr>
          <p:cNvPr id="76" name="Google Shape;76;p16"/>
          <p:cNvSpPr txBox="1"/>
          <p:nvPr>
            <p:ph type="title"/>
          </p:nvPr>
        </p:nvSpPr>
        <p:spPr>
          <a:xfrm>
            <a:off x="2290475" y="287825"/>
            <a:ext cx="3870900" cy="4437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0"/>
              </a:spcBef>
              <a:spcAft>
                <a:spcPts val="0"/>
              </a:spcAft>
              <a:buNone/>
            </a:pPr>
            <a:r>
              <a:rPr lang="en" sz="2800">
                <a:solidFill>
                  <a:srgbClr val="9900FF"/>
                </a:solidFill>
              </a:rPr>
              <a:t>  What is Deep Learning</a:t>
            </a:r>
            <a:endParaRPr sz="2800">
              <a:solidFill>
                <a:srgbClr val="9900FF"/>
              </a:solidFill>
            </a:endParaRPr>
          </a:p>
        </p:txBody>
      </p:sp>
      <p:sp>
        <p:nvSpPr>
          <p:cNvPr id="77" name="Google Shape;77;p16"/>
          <p:cNvSpPr txBox="1"/>
          <p:nvPr/>
        </p:nvSpPr>
        <p:spPr>
          <a:xfrm>
            <a:off x="93750" y="903350"/>
            <a:ext cx="9050400" cy="1500300"/>
          </a:xfrm>
          <a:prstGeom prst="rect">
            <a:avLst/>
          </a:prstGeom>
          <a:noFill/>
          <a:ln>
            <a:noFill/>
          </a:ln>
        </p:spPr>
        <p:txBody>
          <a:bodyPr anchorCtr="0" anchor="t" bIns="0" lIns="0" spcFirstLastPara="1" rIns="0" wrap="square" tIns="10775">
            <a:spAutoFit/>
          </a:bodyPr>
          <a:lstStyle/>
          <a:p>
            <a:pPr indent="-360045" lvl="0" marL="348615" marR="113029" rtl="0" algn="l">
              <a:lnSpc>
                <a:spcPct val="101000"/>
              </a:lnSpc>
              <a:spcBef>
                <a:spcPts val="0"/>
              </a:spcBef>
              <a:spcAft>
                <a:spcPts val="0"/>
              </a:spcAft>
              <a:buClr>
                <a:schemeClr val="dk1"/>
              </a:buClr>
              <a:buSzPts val="1800"/>
              <a:buFont typeface="Arial"/>
              <a:buChar char="●"/>
            </a:pPr>
            <a:r>
              <a:rPr b="1" lang="en" sz="1800">
                <a:solidFill>
                  <a:schemeClr val="dk1"/>
                </a:solidFill>
                <a:latin typeface="Times New Roman"/>
                <a:ea typeface="Times New Roman"/>
                <a:cs typeface="Times New Roman"/>
                <a:sym typeface="Times New Roman"/>
              </a:rPr>
              <a:t>Deep learning </a:t>
            </a:r>
            <a:r>
              <a:rPr lang="en" sz="1800">
                <a:solidFill>
                  <a:schemeClr val="dk1"/>
                </a:solidFill>
                <a:latin typeface="Times New Roman"/>
                <a:ea typeface="Times New Roman"/>
                <a:cs typeface="Times New Roman"/>
                <a:sym typeface="Times New Roman"/>
              </a:rPr>
              <a:t>is a subset of machine learning that uses multi-layered neural networks, called deep neural networks, to simulate the complex decision-making power of the human brain. </a:t>
            </a:r>
            <a:endParaRPr sz="1800">
              <a:solidFill>
                <a:schemeClr val="dk1"/>
              </a:solidFill>
              <a:latin typeface="Times New Roman"/>
              <a:ea typeface="Times New Roman"/>
              <a:cs typeface="Times New Roman"/>
              <a:sym typeface="Times New Roman"/>
            </a:endParaRPr>
          </a:p>
          <a:p>
            <a:pPr indent="0" lvl="0" marL="0" marR="113029" rtl="0" algn="l">
              <a:lnSpc>
                <a:spcPct val="101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113029" rtl="0" algn="l">
              <a:lnSpc>
                <a:spcPct val="101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marR="113029" rtl="0" algn="l">
              <a:lnSpc>
                <a:spcPct val="101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78" name="Google Shape;78;p16"/>
          <p:cNvSpPr/>
          <p:nvPr/>
        </p:nvSpPr>
        <p:spPr>
          <a:xfrm>
            <a:off x="0" y="4747090"/>
            <a:ext cx="9144000" cy="396875"/>
          </a:xfrm>
          <a:custGeom>
            <a:rect b="b" l="l" r="r" t="t"/>
            <a:pathLst>
              <a:path extrusionOk="0" h="396875" w="9144000">
                <a:moveTo>
                  <a:pt x="9143981" y="396299"/>
                </a:moveTo>
                <a:lnTo>
                  <a:pt x="0" y="396299"/>
                </a:lnTo>
                <a:lnTo>
                  <a:pt x="0" y="0"/>
                </a:lnTo>
                <a:lnTo>
                  <a:pt x="9143981" y="0"/>
                </a:lnTo>
                <a:lnTo>
                  <a:pt x="9143981" y="396299"/>
                </a:lnTo>
                <a:close/>
              </a:path>
            </a:pathLst>
          </a:custGeom>
          <a:solidFill>
            <a:srgbClr val="990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9900FF"/>
              </a:solidFill>
              <a:latin typeface="Calibri"/>
              <a:ea typeface="Calibri"/>
              <a:cs typeface="Calibri"/>
              <a:sym typeface="Calibri"/>
            </a:endParaRPr>
          </a:p>
        </p:txBody>
      </p:sp>
      <p:pic>
        <p:nvPicPr>
          <p:cNvPr id="79" name="Google Shape;79;p16"/>
          <p:cNvPicPr preferRelativeResize="0"/>
          <p:nvPr/>
        </p:nvPicPr>
        <p:blipFill>
          <a:blip r:embed="rId3">
            <a:alphaModFix/>
          </a:blip>
          <a:stretch>
            <a:fillRect/>
          </a:stretch>
        </p:blipFill>
        <p:spPr>
          <a:xfrm>
            <a:off x="1125150" y="1674350"/>
            <a:ext cx="6777624" cy="2370800"/>
          </a:xfrm>
          <a:prstGeom prst="rect">
            <a:avLst/>
          </a:prstGeom>
          <a:noFill/>
          <a:ln>
            <a:noFill/>
          </a:ln>
        </p:spPr>
      </p:pic>
      <p:sp>
        <p:nvSpPr>
          <p:cNvPr id="80" name="Google Shape;80;p16"/>
          <p:cNvSpPr txBox="1"/>
          <p:nvPr/>
        </p:nvSpPr>
        <p:spPr>
          <a:xfrm>
            <a:off x="-58037" y="4211475"/>
            <a:ext cx="9144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Image Source</a:t>
            </a:r>
            <a:r>
              <a:rPr lang="en" sz="1200">
                <a:latin typeface="Times New Roman"/>
                <a:ea typeface="Times New Roman"/>
                <a:cs typeface="Times New Roman"/>
                <a:sym typeface="Times New Roman"/>
              </a:rPr>
              <a:t>: </a:t>
            </a:r>
            <a:r>
              <a:rPr lang="en" sz="1200" u="sng">
                <a:solidFill>
                  <a:schemeClr val="hlink"/>
                </a:solidFill>
                <a:latin typeface="Times New Roman"/>
                <a:ea typeface="Times New Roman"/>
                <a:cs typeface="Times New Roman"/>
                <a:sym typeface="Times New Roman"/>
                <a:hlinkClick r:id="rId4"/>
              </a:rPr>
              <a:t>https://images.app.goo.gl/o4AK3832npShUiEL7 </a:t>
            </a:r>
            <a:endParaRPr sz="1200">
              <a:latin typeface="Times New Roman"/>
              <a:ea typeface="Times New Roman"/>
              <a:cs typeface="Times New Roman"/>
              <a:sym typeface="Times New Roman"/>
            </a:endParaRPr>
          </a:p>
        </p:txBody>
      </p:sp>
      <p:sp>
        <p:nvSpPr>
          <p:cNvPr id="81" name="Google Shape;81;p16"/>
          <p:cNvSpPr txBox="1"/>
          <p:nvPr/>
        </p:nvSpPr>
        <p:spPr>
          <a:xfrm>
            <a:off x="-58037" y="4444775"/>
            <a:ext cx="9144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Reference</a:t>
            </a:r>
            <a:r>
              <a:rPr lang="en" sz="1200">
                <a:latin typeface="Times New Roman"/>
                <a:ea typeface="Times New Roman"/>
                <a:cs typeface="Times New Roman"/>
                <a:sym typeface="Times New Roman"/>
              </a:rPr>
              <a:t>:  </a:t>
            </a:r>
            <a:r>
              <a:rPr lang="en" sz="1200" u="sng">
                <a:solidFill>
                  <a:schemeClr val="hlink"/>
                </a:solidFill>
                <a:latin typeface="Times New Roman"/>
                <a:ea typeface="Times New Roman"/>
                <a:cs typeface="Times New Roman"/>
                <a:sym typeface="Times New Roman"/>
                <a:hlinkClick r:id="rId5"/>
              </a:rPr>
              <a:t>https://www.ibm.com/topics/deep-learning</a:t>
            </a:r>
            <a:endParaRPr sz="12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5" name="Shape 85"/>
        <p:cNvGrpSpPr/>
        <p:nvPr/>
      </p:nvGrpSpPr>
      <p:grpSpPr>
        <a:xfrm>
          <a:off x="0" y="0"/>
          <a:ext cx="0" cy="0"/>
          <a:chOff x="0" y="0"/>
          <a:chExt cx="0" cy="0"/>
        </a:xfrm>
      </p:grpSpPr>
      <p:sp>
        <p:nvSpPr>
          <p:cNvPr id="86" name="Google Shape;86;p17"/>
          <p:cNvSpPr txBox="1"/>
          <p:nvPr>
            <p:ph type="title"/>
          </p:nvPr>
        </p:nvSpPr>
        <p:spPr>
          <a:xfrm>
            <a:off x="1819500" y="207450"/>
            <a:ext cx="5505000" cy="4437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en" sz="2800">
                <a:solidFill>
                  <a:srgbClr val="9900FF"/>
                </a:solidFill>
              </a:rPr>
              <a:t>   </a:t>
            </a:r>
            <a:r>
              <a:rPr lang="en" sz="2800">
                <a:solidFill>
                  <a:srgbClr val="9900FF"/>
                </a:solidFill>
              </a:rPr>
              <a:t>  What are exactly deepfakes</a:t>
            </a:r>
            <a:endParaRPr sz="2800">
              <a:solidFill>
                <a:srgbClr val="9900FF"/>
              </a:solidFill>
            </a:endParaRPr>
          </a:p>
        </p:txBody>
      </p:sp>
      <p:sp>
        <p:nvSpPr>
          <p:cNvPr id="87" name="Google Shape;87;p17"/>
          <p:cNvSpPr txBox="1"/>
          <p:nvPr/>
        </p:nvSpPr>
        <p:spPr>
          <a:xfrm>
            <a:off x="46800" y="796200"/>
            <a:ext cx="9050400" cy="2498400"/>
          </a:xfrm>
          <a:prstGeom prst="rect">
            <a:avLst/>
          </a:prstGeom>
          <a:noFill/>
          <a:ln>
            <a:noFill/>
          </a:ln>
        </p:spPr>
        <p:txBody>
          <a:bodyPr anchorCtr="0" anchor="t" bIns="0" lIns="0" spcFirstLastPara="1" rIns="0" wrap="square" tIns="10775">
            <a:spAutoFit/>
          </a:bodyPr>
          <a:lstStyle/>
          <a:p>
            <a:pPr indent="-368300" lvl="0" marL="457200" rtl="0" algn="l">
              <a:lnSpc>
                <a:spcPct val="115000"/>
              </a:lnSpc>
              <a:spcBef>
                <a:spcPts val="0"/>
              </a:spcBef>
              <a:spcAft>
                <a:spcPts val="0"/>
              </a:spcAft>
              <a:buClr>
                <a:schemeClr val="dk1"/>
              </a:buClr>
              <a:buSzPts val="2200"/>
              <a:buFont typeface="Times New Roman"/>
              <a:buChar char="●"/>
            </a:pPr>
            <a:r>
              <a:rPr b="1" lang="en" sz="1800">
                <a:solidFill>
                  <a:schemeClr val="dk1"/>
                </a:solidFill>
                <a:latin typeface="Times New Roman"/>
                <a:ea typeface="Times New Roman"/>
                <a:cs typeface="Times New Roman"/>
                <a:sym typeface="Times New Roman"/>
              </a:rPr>
              <a:t>Deepfakes, originating from "deep learning" and "fake,"</a:t>
            </a:r>
            <a:r>
              <a:rPr lang="en" sz="1800">
                <a:solidFill>
                  <a:schemeClr val="dk1"/>
                </a:solidFill>
                <a:latin typeface="Times New Roman"/>
                <a:ea typeface="Times New Roman"/>
                <a:cs typeface="Times New Roman"/>
                <a:sym typeface="Times New Roman"/>
              </a:rPr>
              <a:t> involve superimposing the face of a target person onto a video or image of a source person. </a:t>
            </a:r>
            <a:endParaRPr sz="18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800">
              <a:solidFill>
                <a:schemeClr val="dk1"/>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chemeClr val="dk1"/>
              </a:buClr>
              <a:buSzPts val="2200"/>
              <a:buFont typeface="Times New Roman"/>
              <a:buChar char="●"/>
            </a:pPr>
            <a:r>
              <a:rPr lang="en" sz="1800">
                <a:solidFill>
                  <a:schemeClr val="dk1"/>
                </a:solidFill>
                <a:latin typeface="Times New Roman"/>
                <a:ea typeface="Times New Roman"/>
                <a:cs typeface="Times New Roman"/>
                <a:sym typeface="Times New Roman"/>
              </a:rPr>
              <a:t>This creates a </a:t>
            </a:r>
            <a:r>
              <a:rPr b="1" lang="en" sz="1800">
                <a:solidFill>
                  <a:schemeClr val="dk1"/>
                </a:solidFill>
                <a:latin typeface="Times New Roman"/>
                <a:ea typeface="Times New Roman"/>
                <a:cs typeface="Times New Roman"/>
                <a:sym typeface="Times New Roman"/>
              </a:rPr>
              <a:t>deceptive video</a:t>
            </a:r>
            <a:r>
              <a:rPr lang="en" sz="1800">
                <a:solidFill>
                  <a:schemeClr val="dk1"/>
                </a:solidFill>
                <a:latin typeface="Times New Roman"/>
                <a:ea typeface="Times New Roman"/>
                <a:cs typeface="Times New Roman"/>
                <a:sym typeface="Times New Roman"/>
              </a:rPr>
              <a:t> or image where the target person appears to be doing or saying things performed by the source person.</a:t>
            </a:r>
            <a:endParaRPr sz="1800">
              <a:solidFill>
                <a:schemeClr val="dk1"/>
              </a:solidFill>
              <a:latin typeface="Times New Roman"/>
              <a:ea typeface="Times New Roman"/>
              <a:cs typeface="Times New Roman"/>
              <a:sym typeface="Times New Roman"/>
            </a:endParaRPr>
          </a:p>
          <a:p>
            <a:pPr indent="0" lvl="0" marL="0" marR="113029" rtl="0" algn="l">
              <a:lnSpc>
                <a:spcPct val="101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113029" rtl="0" algn="l">
              <a:lnSpc>
                <a:spcPct val="101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marR="113029" rtl="0" algn="l">
              <a:lnSpc>
                <a:spcPct val="101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88" name="Google Shape;88;p17"/>
          <p:cNvSpPr/>
          <p:nvPr/>
        </p:nvSpPr>
        <p:spPr>
          <a:xfrm>
            <a:off x="0" y="4747090"/>
            <a:ext cx="9144000" cy="396875"/>
          </a:xfrm>
          <a:custGeom>
            <a:rect b="b" l="l" r="r" t="t"/>
            <a:pathLst>
              <a:path extrusionOk="0" h="396875" w="9144000">
                <a:moveTo>
                  <a:pt x="9143981" y="396299"/>
                </a:moveTo>
                <a:lnTo>
                  <a:pt x="0" y="396299"/>
                </a:lnTo>
                <a:lnTo>
                  <a:pt x="0" y="0"/>
                </a:lnTo>
                <a:lnTo>
                  <a:pt x="9143981" y="0"/>
                </a:lnTo>
                <a:lnTo>
                  <a:pt x="9143981" y="396299"/>
                </a:lnTo>
                <a:close/>
              </a:path>
            </a:pathLst>
          </a:custGeom>
          <a:solidFill>
            <a:srgbClr val="990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9900FF"/>
              </a:solidFill>
              <a:latin typeface="Calibri"/>
              <a:ea typeface="Calibri"/>
              <a:cs typeface="Calibri"/>
              <a:sym typeface="Calibri"/>
            </a:endParaRPr>
          </a:p>
        </p:txBody>
      </p:sp>
      <p:pic>
        <p:nvPicPr>
          <p:cNvPr id="89" name="Google Shape;89;p17"/>
          <p:cNvPicPr preferRelativeResize="0"/>
          <p:nvPr/>
        </p:nvPicPr>
        <p:blipFill>
          <a:blip r:embed="rId3">
            <a:alphaModFix/>
          </a:blip>
          <a:stretch>
            <a:fillRect/>
          </a:stretch>
        </p:blipFill>
        <p:spPr>
          <a:xfrm>
            <a:off x="1452125" y="2471675"/>
            <a:ext cx="5981700" cy="1634125"/>
          </a:xfrm>
          <a:prstGeom prst="rect">
            <a:avLst/>
          </a:prstGeom>
          <a:noFill/>
          <a:ln>
            <a:noFill/>
          </a:ln>
        </p:spPr>
      </p:pic>
      <p:sp>
        <p:nvSpPr>
          <p:cNvPr id="90" name="Google Shape;90;p17"/>
          <p:cNvSpPr txBox="1"/>
          <p:nvPr/>
        </p:nvSpPr>
        <p:spPr>
          <a:xfrm>
            <a:off x="0" y="4105800"/>
            <a:ext cx="9144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Image Source</a:t>
            </a:r>
            <a:r>
              <a:rPr lang="en" sz="1200">
                <a:latin typeface="Times New Roman"/>
                <a:ea typeface="Times New Roman"/>
                <a:cs typeface="Times New Roman"/>
                <a:sym typeface="Times New Roman"/>
              </a:rPr>
              <a:t>: </a:t>
            </a:r>
            <a:r>
              <a:rPr lang="en" sz="1200" u="sng">
                <a:solidFill>
                  <a:schemeClr val="hlink"/>
                </a:solidFill>
                <a:latin typeface="Times New Roman"/>
                <a:ea typeface="Times New Roman"/>
                <a:cs typeface="Times New Roman"/>
                <a:sym typeface="Times New Roman"/>
                <a:hlinkClick r:id="rId4"/>
              </a:rPr>
              <a:t>https://www.zee5.com/articles/all-you-need-to-know-about-deepfakes-and-why-they-are-dangerous</a:t>
            </a:r>
            <a:endParaRPr sz="1200">
              <a:latin typeface="Times New Roman"/>
              <a:ea typeface="Times New Roman"/>
              <a:cs typeface="Times New Roman"/>
              <a:sym typeface="Times New Roman"/>
            </a:endParaRPr>
          </a:p>
        </p:txBody>
      </p:sp>
      <p:sp>
        <p:nvSpPr>
          <p:cNvPr id="91" name="Google Shape;91;p17"/>
          <p:cNvSpPr txBox="1"/>
          <p:nvPr/>
        </p:nvSpPr>
        <p:spPr>
          <a:xfrm>
            <a:off x="0" y="0"/>
            <a:ext cx="9144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
        <p:nvSpPr>
          <p:cNvPr id="92" name="Google Shape;92;p17"/>
          <p:cNvSpPr txBox="1"/>
          <p:nvPr/>
        </p:nvSpPr>
        <p:spPr>
          <a:xfrm>
            <a:off x="0" y="4380025"/>
            <a:ext cx="9144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chemeClr val="dk1"/>
                </a:solidFill>
              </a:rPr>
              <a:t>Reference</a:t>
            </a:r>
            <a:r>
              <a:rPr lang="en" sz="800">
                <a:solidFill>
                  <a:schemeClr val="dk1"/>
                </a:solidFill>
              </a:rPr>
              <a:t>: </a:t>
            </a:r>
            <a:r>
              <a:rPr lang="en" sz="800">
                <a:solidFill>
                  <a:schemeClr val="dk1"/>
                </a:solidFill>
              </a:rPr>
              <a:t>T</a:t>
            </a:r>
            <a:r>
              <a:rPr lang="en" sz="800">
                <a:solidFill>
                  <a:schemeClr val="dk1"/>
                </a:solidFill>
                <a:latin typeface="Times New Roman"/>
                <a:ea typeface="Times New Roman"/>
                <a:cs typeface="Times New Roman"/>
                <a:sym typeface="Times New Roman"/>
              </a:rPr>
              <a:t>hanh Thi Nguyen, Quoc Viet Hung Nguyen, Dung Tien Nguyen, Duc Thanh Nguyen, Thien Huynh-The, Saeid Nahavandi, Thanh Tam Nguyen, Quoc-Viet Pham, Cuong M. Nguyen, Deep learning for deepfakes creation and detection: A survey, Computer Vision and Image Understanding, Volume 223, 2022, 103525, ISSN 1077-3142.</a:t>
            </a:r>
            <a:endParaRPr sz="8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6" name="Shape 96"/>
        <p:cNvGrpSpPr/>
        <p:nvPr/>
      </p:nvGrpSpPr>
      <p:grpSpPr>
        <a:xfrm>
          <a:off x="0" y="0"/>
          <a:ext cx="0" cy="0"/>
          <a:chOff x="0" y="0"/>
          <a:chExt cx="0" cy="0"/>
        </a:xfrm>
      </p:grpSpPr>
      <p:sp>
        <p:nvSpPr>
          <p:cNvPr id="97" name="Google Shape;97;p18"/>
          <p:cNvSpPr txBox="1"/>
          <p:nvPr>
            <p:ph type="title"/>
          </p:nvPr>
        </p:nvSpPr>
        <p:spPr>
          <a:xfrm>
            <a:off x="1819500" y="127100"/>
            <a:ext cx="5505000" cy="4437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en" sz="2800">
                <a:solidFill>
                  <a:srgbClr val="9900FF"/>
                </a:solidFill>
              </a:rPr>
              <a:t>     How deepfakes are created?</a:t>
            </a:r>
            <a:endParaRPr sz="2800">
              <a:solidFill>
                <a:srgbClr val="9900FF"/>
              </a:solidFill>
            </a:endParaRPr>
          </a:p>
        </p:txBody>
      </p:sp>
      <p:sp>
        <p:nvSpPr>
          <p:cNvPr id="98" name="Google Shape;98;p18"/>
          <p:cNvSpPr txBox="1"/>
          <p:nvPr/>
        </p:nvSpPr>
        <p:spPr>
          <a:xfrm>
            <a:off x="46800" y="689050"/>
            <a:ext cx="9050400" cy="2498400"/>
          </a:xfrm>
          <a:prstGeom prst="rect">
            <a:avLst/>
          </a:prstGeom>
          <a:noFill/>
          <a:ln>
            <a:noFill/>
          </a:ln>
        </p:spPr>
        <p:txBody>
          <a:bodyPr anchorCtr="0" anchor="t" bIns="0" lIns="0" spcFirstLastPara="1" rIns="0" wrap="square" tIns="10775">
            <a:spAutoFit/>
          </a:bodyPr>
          <a:lstStyle/>
          <a:p>
            <a:pPr indent="0" lvl="0" marL="457200" rtl="0" algn="l">
              <a:lnSpc>
                <a:spcPct val="115000"/>
              </a:lnSpc>
              <a:spcBef>
                <a:spcPts val="0"/>
              </a:spcBef>
              <a:spcAft>
                <a:spcPts val="0"/>
              </a:spcAft>
              <a:buNone/>
            </a:pPr>
            <a:r>
              <a:rPr lang="en" sz="1800">
                <a:solidFill>
                  <a:schemeClr val="dk1"/>
                </a:solidFill>
                <a:latin typeface="Times New Roman"/>
                <a:ea typeface="Times New Roman"/>
                <a:cs typeface="Times New Roman"/>
                <a:sym typeface="Times New Roman"/>
              </a:rPr>
              <a:t>Deepfakes  can be created in 2 ways-</a:t>
            </a:r>
            <a:endParaRPr sz="18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8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800">
                <a:solidFill>
                  <a:schemeClr val="dk1"/>
                </a:solidFill>
                <a:latin typeface="Times New Roman"/>
                <a:ea typeface="Times New Roman"/>
                <a:cs typeface="Times New Roman"/>
                <a:sym typeface="Times New Roman"/>
              </a:rPr>
              <a:t>1)Traditional </a:t>
            </a:r>
            <a:r>
              <a:rPr b="1" lang="en" sz="1800">
                <a:solidFill>
                  <a:schemeClr val="dk1"/>
                </a:solidFill>
                <a:latin typeface="Times New Roman"/>
                <a:ea typeface="Times New Roman"/>
                <a:cs typeface="Times New Roman"/>
                <a:sym typeface="Times New Roman"/>
              </a:rPr>
              <a:t>visual effects or computer-graphics approaches.</a:t>
            </a:r>
            <a:endParaRPr b="1" sz="18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8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800">
                <a:solidFill>
                  <a:schemeClr val="dk1"/>
                </a:solidFill>
                <a:latin typeface="Times New Roman"/>
                <a:ea typeface="Times New Roman"/>
                <a:cs typeface="Times New Roman"/>
                <a:sym typeface="Times New Roman"/>
              </a:rPr>
              <a:t>2)By using deep learning models such as </a:t>
            </a:r>
            <a:r>
              <a:rPr b="1" lang="en" sz="1800">
                <a:solidFill>
                  <a:schemeClr val="dk1"/>
                </a:solidFill>
                <a:latin typeface="Times New Roman"/>
                <a:ea typeface="Times New Roman"/>
                <a:cs typeface="Times New Roman"/>
                <a:sym typeface="Times New Roman"/>
              </a:rPr>
              <a:t>autoencoders and generative adversarial networks </a:t>
            </a:r>
            <a:r>
              <a:rPr lang="en" sz="1800">
                <a:solidFill>
                  <a:schemeClr val="dk1"/>
                </a:solidFill>
                <a:latin typeface="Times New Roman"/>
                <a:ea typeface="Times New Roman"/>
                <a:cs typeface="Times New Roman"/>
                <a:sym typeface="Times New Roman"/>
              </a:rPr>
              <a:t>(GANs).</a:t>
            </a:r>
            <a:endParaRPr sz="2200">
              <a:solidFill>
                <a:schemeClr val="dk1"/>
              </a:solidFill>
              <a:latin typeface="Times New Roman"/>
              <a:ea typeface="Times New Roman"/>
              <a:cs typeface="Times New Roman"/>
              <a:sym typeface="Times New Roman"/>
            </a:endParaRPr>
          </a:p>
          <a:p>
            <a:pPr indent="0" lvl="0" marL="0" marR="113029" rtl="0" algn="l">
              <a:lnSpc>
                <a:spcPct val="101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113029" rtl="0" algn="l">
              <a:lnSpc>
                <a:spcPct val="101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marR="113029" rtl="0" algn="l">
              <a:lnSpc>
                <a:spcPct val="101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99" name="Google Shape;99;p18"/>
          <p:cNvSpPr/>
          <p:nvPr/>
        </p:nvSpPr>
        <p:spPr>
          <a:xfrm>
            <a:off x="0" y="4747090"/>
            <a:ext cx="9144000" cy="396875"/>
          </a:xfrm>
          <a:custGeom>
            <a:rect b="b" l="l" r="r" t="t"/>
            <a:pathLst>
              <a:path extrusionOk="0" h="396875" w="9144000">
                <a:moveTo>
                  <a:pt x="9143981" y="396299"/>
                </a:moveTo>
                <a:lnTo>
                  <a:pt x="0" y="396299"/>
                </a:lnTo>
                <a:lnTo>
                  <a:pt x="0" y="0"/>
                </a:lnTo>
                <a:lnTo>
                  <a:pt x="9143981" y="0"/>
                </a:lnTo>
                <a:lnTo>
                  <a:pt x="9143981" y="396299"/>
                </a:lnTo>
                <a:close/>
              </a:path>
            </a:pathLst>
          </a:custGeom>
          <a:solidFill>
            <a:srgbClr val="990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9900FF"/>
              </a:solidFill>
              <a:latin typeface="Calibri"/>
              <a:ea typeface="Calibri"/>
              <a:cs typeface="Calibri"/>
              <a:sym typeface="Calibri"/>
            </a:endParaRPr>
          </a:p>
        </p:txBody>
      </p:sp>
      <p:pic>
        <p:nvPicPr>
          <p:cNvPr id="100" name="Google Shape;100;p18"/>
          <p:cNvPicPr preferRelativeResize="0"/>
          <p:nvPr/>
        </p:nvPicPr>
        <p:blipFill>
          <a:blip r:embed="rId3">
            <a:alphaModFix/>
          </a:blip>
          <a:stretch>
            <a:fillRect/>
          </a:stretch>
        </p:blipFill>
        <p:spPr>
          <a:xfrm>
            <a:off x="910821" y="2365900"/>
            <a:ext cx="7326800" cy="1600200"/>
          </a:xfrm>
          <a:prstGeom prst="rect">
            <a:avLst/>
          </a:prstGeom>
          <a:noFill/>
          <a:ln>
            <a:noFill/>
          </a:ln>
        </p:spPr>
      </p:pic>
      <p:sp>
        <p:nvSpPr>
          <p:cNvPr id="101" name="Google Shape;101;p18"/>
          <p:cNvSpPr txBox="1"/>
          <p:nvPr/>
        </p:nvSpPr>
        <p:spPr>
          <a:xfrm>
            <a:off x="2225" y="4035288"/>
            <a:ext cx="9144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Times New Roman"/>
                <a:ea typeface="Times New Roman"/>
                <a:cs typeface="Times New Roman"/>
                <a:sym typeface="Times New Roman"/>
              </a:rPr>
              <a:t>Image Source:</a:t>
            </a:r>
            <a:r>
              <a:rPr lang="en" sz="1200">
                <a:solidFill>
                  <a:schemeClr val="dk1"/>
                </a:solidFill>
                <a:latin typeface="Times New Roman"/>
                <a:ea typeface="Times New Roman"/>
                <a:cs typeface="Times New Roman"/>
                <a:sym typeface="Times New Roman"/>
              </a:rPr>
              <a:t> </a:t>
            </a:r>
            <a:r>
              <a:rPr lang="en" sz="900">
                <a:latin typeface="Times New Roman"/>
                <a:ea typeface="Times New Roman"/>
                <a:cs typeface="Times New Roman"/>
                <a:sym typeface="Times New Roman"/>
              </a:rPr>
              <a:t>-</a:t>
            </a:r>
            <a:r>
              <a:rPr lang="en" sz="900" u="sng">
                <a:solidFill>
                  <a:schemeClr val="hlink"/>
                </a:solidFill>
                <a:latin typeface="Times New Roman"/>
                <a:ea typeface="Times New Roman"/>
                <a:cs typeface="Times New Roman"/>
                <a:sym typeface="Times New Roman"/>
                <a:hlinkClick r:id="rId4"/>
              </a:rPr>
              <a:t>https://www.hindustantimes.com/technology/how-are-deepfake-videos-different-from-photoshopped-images-how-to-spot-them-101699350200035.html</a:t>
            </a:r>
            <a:endParaRPr sz="900">
              <a:latin typeface="Times New Roman"/>
              <a:ea typeface="Times New Roman"/>
              <a:cs typeface="Times New Roman"/>
              <a:sym typeface="Times New Roman"/>
            </a:endParaRPr>
          </a:p>
        </p:txBody>
      </p:sp>
      <p:sp>
        <p:nvSpPr>
          <p:cNvPr id="102" name="Google Shape;102;p18"/>
          <p:cNvSpPr txBox="1"/>
          <p:nvPr/>
        </p:nvSpPr>
        <p:spPr>
          <a:xfrm>
            <a:off x="0" y="4316000"/>
            <a:ext cx="9144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chemeClr val="dk1"/>
                </a:solidFill>
              </a:rPr>
              <a:t>Reference</a:t>
            </a:r>
            <a:r>
              <a:rPr lang="en" sz="800">
                <a:solidFill>
                  <a:schemeClr val="dk1"/>
                </a:solidFill>
              </a:rPr>
              <a:t>: T</a:t>
            </a:r>
            <a:r>
              <a:rPr lang="en" sz="800">
                <a:solidFill>
                  <a:schemeClr val="dk1"/>
                </a:solidFill>
                <a:latin typeface="Times New Roman"/>
                <a:ea typeface="Times New Roman"/>
                <a:cs typeface="Times New Roman"/>
                <a:sym typeface="Times New Roman"/>
              </a:rPr>
              <a:t>hanh Thi Nguyen, Quoc Viet Hung Nguyen, Dung Tien Nguyen, Duc Thanh Nguyen, Thien Huynh-The, Saeid Nahavandi, Thanh Tam Nguyen, Quoc-Viet Pham, Cuong M. Nguyen, Deep learning for deepfakes creation and detection: A survey, Computer Vision and Image Understanding, Volume 223, 2022, 103525, ISSN 1077-3142.</a:t>
            </a:r>
            <a:endParaRPr sz="8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1819500" y="207475"/>
            <a:ext cx="5505000" cy="4437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en" sz="2800">
                <a:solidFill>
                  <a:srgbClr val="9900FF"/>
                </a:solidFill>
              </a:rPr>
              <a:t>     Pros and Cons of deepfakes</a:t>
            </a:r>
            <a:endParaRPr sz="2800">
              <a:solidFill>
                <a:srgbClr val="9900FF"/>
              </a:solidFill>
            </a:endParaRPr>
          </a:p>
        </p:txBody>
      </p:sp>
      <p:sp>
        <p:nvSpPr>
          <p:cNvPr id="108" name="Google Shape;108;p19"/>
          <p:cNvSpPr txBox="1"/>
          <p:nvPr/>
        </p:nvSpPr>
        <p:spPr>
          <a:xfrm>
            <a:off x="46800" y="651175"/>
            <a:ext cx="9050400" cy="4622400"/>
          </a:xfrm>
          <a:prstGeom prst="rect">
            <a:avLst/>
          </a:prstGeom>
          <a:noFill/>
          <a:ln>
            <a:noFill/>
          </a:ln>
        </p:spPr>
        <p:txBody>
          <a:bodyPr anchorCtr="0" anchor="t" bIns="0" lIns="0" spcFirstLastPara="1" rIns="0" wrap="square" tIns="10775">
            <a:spAutoFit/>
          </a:bodyPr>
          <a:lstStyle/>
          <a:p>
            <a:pPr indent="-330200" lvl="0" marL="457200" rtl="0" algn="l">
              <a:lnSpc>
                <a:spcPct val="115000"/>
              </a:lnSpc>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Cons of deepfakes include-</a:t>
            </a:r>
            <a:endParaRPr b="1" sz="16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600">
                <a:solidFill>
                  <a:srgbClr val="0D0D0D"/>
                </a:solidFill>
                <a:highlight>
                  <a:srgbClr val="FFFFFF"/>
                </a:highlight>
                <a:latin typeface="Times New Roman"/>
                <a:ea typeface="Times New Roman"/>
                <a:cs typeface="Times New Roman"/>
                <a:sym typeface="Times New Roman"/>
              </a:rPr>
              <a:t>1)</a:t>
            </a:r>
            <a:r>
              <a:rPr b="1" lang="en" sz="1600">
                <a:solidFill>
                  <a:srgbClr val="0D0D0D"/>
                </a:solidFill>
                <a:highlight>
                  <a:srgbClr val="FFFFFF"/>
                </a:highlight>
                <a:latin typeface="Times New Roman"/>
                <a:ea typeface="Times New Roman"/>
                <a:cs typeface="Times New Roman"/>
                <a:sym typeface="Times New Roman"/>
              </a:rPr>
              <a:t>Deepfake methods</a:t>
            </a:r>
            <a:r>
              <a:rPr lang="en" sz="1600">
                <a:solidFill>
                  <a:srgbClr val="0D0D0D"/>
                </a:solidFill>
                <a:highlight>
                  <a:srgbClr val="FFFFFF"/>
                </a:highlight>
                <a:latin typeface="Times New Roman"/>
                <a:ea typeface="Times New Roman"/>
                <a:cs typeface="Times New Roman"/>
                <a:sym typeface="Times New Roman"/>
              </a:rPr>
              <a:t> pose a threat to global security by allowing the creation of videos featuring world leaders delivering false speeches for deceptive purposes.</a:t>
            </a:r>
            <a:endParaRPr sz="1600">
              <a:solidFill>
                <a:srgbClr val="0D0D0D"/>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600">
              <a:solidFill>
                <a:srgbClr val="0D0D0D"/>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600">
                <a:solidFill>
                  <a:srgbClr val="0D0D0D"/>
                </a:solidFill>
                <a:highlight>
                  <a:srgbClr val="FFFFFF"/>
                </a:highlight>
                <a:latin typeface="Times New Roman"/>
                <a:ea typeface="Times New Roman"/>
                <a:cs typeface="Times New Roman"/>
                <a:sym typeface="Times New Roman"/>
              </a:rPr>
              <a:t>2)</a:t>
            </a:r>
            <a:r>
              <a:rPr b="1" lang="en" sz="1600">
                <a:solidFill>
                  <a:srgbClr val="0D0D0D"/>
                </a:solidFill>
                <a:highlight>
                  <a:srgbClr val="FFFFFF"/>
                </a:highlight>
                <a:latin typeface="Times New Roman"/>
                <a:ea typeface="Times New Roman"/>
                <a:cs typeface="Times New Roman"/>
                <a:sym typeface="Times New Roman"/>
              </a:rPr>
              <a:t>Deepfake technology</a:t>
            </a:r>
            <a:r>
              <a:rPr lang="en" sz="1600">
                <a:solidFill>
                  <a:srgbClr val="0D0D0D"/>
                </a:solidFill>
                <a:highlight>
                  <a:srgbClr val="FFFFFF"/>
                </a:highlight>
                <a:latin typeface="Times New Roman"/>
                <a:ea typeface="Times New Roman"/>
                <a:cs typeface="Times New Roman"/>
                <a:sym typeface="Times New Roman"/>
              </a:rPr>
              <a:t> could be employed to produce fabricated satellite images of the Earth, depicting non-existent objects like fake bridges, which could potentially mislead military analysts and troops in battle scenarios</a:t>
            </a:r>
            <a:endParaRPr sz="1600">
              <a:solidFill>
                <a:srgbClr val="0D0D0D"/>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600">
              <a:solidFill>
                <a:srgbClr val="0D0D0D"/>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600">
                <a:solidFill>
                  <a:schemeClr val="dk1"/>
                </a:solidFill>
                <a:latin typeface="Times New Roman"/>
                <a:ea typeface="Times New Roman"/>
                <a:cs typeface="Times New Roman"/>
                <a:sym typeface="Times New Roman"/>
              </a:rPr>
              <a:t>3)The recent release of </a:t>
            </a:r>
            <a:r>
              <a:rPr b="1" lang="en" sz="1600">
                <a:solidFill>
                  <a:schemeClr val="dk1"/>
                </a:solidFill>
                <a:latin typeface="Times New Roman"/>
                <a:ea typeface="Times New Roman"/>
                <a:cs typeface="Times New Roman"/>
                <a:sym typeface="Times New Roman"/>
              </a:rPr>
              <a:t>DeepNude</a:t>
            </a:r>
            <a:r>
              <a:rPr lang="en" sz="1600">
                <a:solidFill>
                  <a:schemeClr val="dk1"/>
                </a:solidFill>
                <a:latin typeface="Times New Roman"/>
                <a:ea typeface="Times New Roman"/>
                <a:cs typeface="Times New Roman"/>
                <a:sym typeface="Times New Roman"/>
              </a:rPr>
              <a:t> software highlights more </a:t>
            </a:r>
            <a:r>
              <a:rPr b="1" lang="en" sz="1600">
                <a:solidFill>
                  <a:schemeClr val="dk1"/>
                </a:solidFill>
                <a:latin typeface="Times New Roman"/>
                <a:ea typeface="Times New Roman"/>
                <a:cs typeface="Times New Roman"/>
                <a:sym typeface="Times New Roman"/>
              </a:rPr>
              <a:t>disturbing threats</a:t>
            </a:r>
            <a:r>
              <a:rPr lang="en" sz="1600">
                <a:solidFill>
                  <a:schemeClr val="dk1"/>
                </a:solidFill>
                <a:latin typeface="Times New Roman"/>
                <a:ea typeface="Times New Roman"/>
                <a:cs typeface="Times New Roman"/>
                <a:sym typeface="Times New Roman"/>
              </a:rPr>
              <a:t>, as it can transform individuals into non-consensual pornography.</a:t>
            </a:r>
            <a:endParaRPr sz="16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600">
                <a:solidFill>
                  <a:srgbClr val="0D0D0D"/>
                </a:solidFill>
                <a:highlight>
                  <a:srgbClr val="FFFFFF"/>
                </a:highlight>
                <a:latin typeface="Times New Roman"/>
                <a:ea typeface="Times New Roman"/>
                <a:cs typeface="Times New Roman"/>
                <a:sym typeface="Times New Roman"/>
              </a:rPr>
              <a:t>4)The </a:t>
            </a:r>
            <a:r>
              <a:rPr b="1" lang="en" sz="1600">
                <a:solidFill>
                  <a:srgbClr val="0D0D0D"/>
                </a:solidFill>
                <a:highlight>
                  <a:srgbClr val="FFFFFF"/>
                </a:highlight>
                <a:latin typeface="Times New Roman"/>
                <a:ea typeface="Times New Roman"/>
                <a:cs typeface="Times New Roman"/>
                <a:sym typeface="Times New Roman"/>
              </a:rPr>
              <a:t>Chinese app</a:t>
            </a:r>
            <a:r>
              <a:rPr lang="en" sz="1600">
                <a:solidFill>
                  <a:srgbClr val="0D0D0D"/>
                </a:solidFill>
                <a:highlight>
                  <a:srgbClr val="FFFFFF"/>
                </a:highlight>
                <a:latin typeface="Times New Roman"/>
                <a:ea typeface="Times New Roman"/>
                <a:cs typeface="Times New Roman"/>
                <a:sym typeface="Times New Roman"/>
              </a:rPr>
              <a:t> Zao has gained viral popularity, allowing less-skilled users to swap their faces onto those of movie stars and insert themselves into famous movie and TV scenes.</a:t>
            </a:r>
            <a:endParaRPr sz="1600">
              <a:solidFill>
                <a:schemeClr val="dk1"/>
              </a:solidFill>
              <a:latin typeface="Times New Roman"/>
              <a:ea typeface="Times New Roman"/>
              <a:cs typeface="Times New Roman"/>
              <a:sym typeface="Times New Roman"/>
            </a:endParaRPr>
          </a:p>
          <a:p>
            <a:pPr indent="0" lvl="0" marL="0" marR="113029" rtl="0" algn="l">
              <a:lnSpc>
                <a:spcPct val="101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113029" rtl="0" algn="l">
              <a:lnSpc>
                <a:spcPct val="101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marR="113029" rtl="0" algn="l">
              <a:lnSpc>
                <a:spcPct val="101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109" name="Google Shape;109;p19"/>
          <p:cNvSpPr/>
          <p:nvPr/>
        </p:nvSpPr>
        <p:spPr>
          <a:xfrm>
            <a:off x="0" y="4747090"/>
            <a:ext cx="9144000" cy="396875"/>
          </a:xfrm>
          <a:custGeom>
            <a:rect b="b" l="l" r="r" t="t"/>
            <a:pathLst>
              <a:path extrusionOk="0" h="396875" w="9144000">
                <a:moveTo>
                  <a:pt x="9143981" y="396299"/>
                </a:moveTo>
                <a:lnTo>
                  <a:pt x="0" y="396299"/>
                </a:lnTo>
                <a:lnTo>
                  <a:pt x="0" y="0"/>
                </a:lnTo>
                <a:lnTo>
                  <a:pt x="9143981" y="0"/>
                </a:lnTo>
                <a:lnTo>
                  <a:pt x="9143981" y="396299"/>
                </a:lnTo>
                <a:close/>
              </a:path>
            </a:pathLst>
          </a:custGeom>
          <a:solidFill>
            <a:srgbClr val="990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9900FF"/>
              </a:solidFill>
              <a:latin typeface="Calibri"/>
              <a:ea typeface="Calibri"/>
              <a:cs typeface="Calibri"/>
              <a:sym typeface="Calibri"/>
            </a:endParaRPr>
          </a:p>
        </p:txBody>
      </p:sp>
      <p:sp>
        <p:nvSpPr>
          <p:cNvPr id="110" name="Google Shape;110;p19"/>
          <p:cNvSpPr txBox="1"/>
          <p:nvPr/>
        </p:nvSpPr>
        <p:spPr>
          <a:xfrm>
            <a:off x="0" y="4382975"/>
            <a:ext cx="9144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chemeClr val="dk1"/>
                </a:solidFill>
              </a:rPr>
              <a:t>Reference</a:t>
            </a:r>
            <a:r>
              <a:rPr lang="en" sz="800">
                <a:solidFill>
                  <a:schemeClr val="dk1"/>
                </a:solidFill>
              </a:rPr>
              <a:t>: T</a:t>
            </a:r>
            <a:r>
              <a:rPr lang="en" sz="800">
                <a:solidFill>
                  <a:schemeClr val="dk1"/>
                </a:solidFill>
                <a:latin typeface="Times New Roman"/>
                <a:ea typeface="Times New Roman"/>
                <a:cs typeface="Times New Roman"/>
                <a:sym typeface="Times New Roman"/>
              </a:rPr>
              <a:t>hanh Thi Nguyen, Quoc Viet Hung Nguyen, Dung Tien Nguyen, Duc Thanh Nguyen, Thien Huynh-The, Saeid Nahavandi, Thanh Tam Nguyen, Quoc-Viet Pham, Cuong M. Nguyen, Deep learning for deepfakes creation and detection: A survey, Computer Vision and Image Understanding, Volume 223, 2022, 103525, ISSN 1077-3142.</a:t>
            </a:r>
            <a:endParaRPr sz="8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1808250" y="287825"/>
            <a:ext cx="5505000" cy="4437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en" sz="2800">
                <a:solidFill>
                  <a:srgbClr val="9900FF"/>
                </a:solidFill>
              </a:rPr>
              <a:t>     Pros and Cons of deepfakes</a:t>
            </a:r>
            <a:endParaRPr sz="2800">
              <a:solidFill>
                <a:srgbClr val="9900FF"/>
              </a:solidFill>
            </a:endParaRPr>
          </a:p>
        </p:txBody>
      </p:sp>
      <p:sp>
        <p:nvSpPr>
          <p:cNvPr id="116" name="Google Shape;116;p20"/>
          <p:cNvSpPr txBox="1"/>
          <p:nvPr/>
        </p:nvSpPr>
        <p:spPr>
          <a:xfrm>
            <a:off x="46800" y="796200"/>
            <a:ext cx="9050400" cy="3702000"/>
          </a:xfrm>
          <a:prstGeom prst="rect">
            <a:avLst/>
          </a:prstGeom>
          <a:noFill/>
          <a:ln>
            <a:noFill/>
          </a:ln>
        </p:spPr>
        <p:txBody>
          <a:bodyPr anchorCtr="0" anchor="t" bIns="0" lIns="0" spcFirstLastPara="1" rIns="0" wrap="square" tIns="10775">
            <a:spAutoFit/>
          </a:bodyPr>
          <a:lstStyle/>
          <a:p>
            <a:pPr indent="-406400" lvl="0" marL="457200" rtl="0" algn="l">
              <a:lnSpc>
                <a:spcPct val="115000"/>
              </a:lnSpc>
              <a:spcBef>
                <a:spcPts val="0"/>
              </a:spcBef>
              <a:spcAft>
                <a:spcPts val="0"/>
              </a:spcAft>
              <a:buClr>
                <a:schemeClr val="dk1"/>
              </a:buClr>
              <a:buSzPts val="2800"/>
              <a:buFont typeface="Times New Roman"/>
              <a:buChar char="●"/>
            </a:pPr>
            <a:r>
              <a:rPr b="1" lang="en" sz="2000">
                <a:solidFill>
                  <a:schemeClr val="dk1"/>
                </a:solidFill>
                <a:latin typeface="Times New Roman"/>
                <a:ea typeface="Times New Roman"/>
                <a:cs typeface="Times New Roman"/>
                <a:sym typeface="Times New Roman"/>
              </a:rPr>
              <a:t>Pros</a:t>
            </a:r>
            <a:r>
              <a:rPr b="1" lang="en" sz="2000">
                <a:solidFill>
                  <a:schemeClr val="dk1"/>
                </a:solidFill>
                <a:latin typeface="Times New Roman"/>
                <a:ea typeface="Times New Roman"/>
                <a:cs typeface="Times New Roman"/>
                <a:sym typeface="Times New Roman"/>
              </a:rPr>
              <a:t> of deepfakes include-</a:t>
            </a:r>
            <a:endParaRPr b="1" sz="20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600">
                <a:solidFill>
                  <a:srgbClr val="0D0D0D"/>
                </a:solidFill>
                <a:highlight>
                  <a:srgbClr val="FFFFFF"/>
                </a:highlight>
                <a:latin typeface="Times New Roman"/>
                <a:ea typeface="Times New Roman"/>
                <a:cs typeface="Times New Roman"/>
                <a:sym typeface="Times New Roman"/>
              </a:rPr>
              <a:t>1) </a:t>
            </a:r>
            <a:r>
              <a:rPr b="1" lang="en" sz="1600">
                <a:solidFill>
                  <a:srgbClr val="0D0D0D"/>
                </a:solidFill>
                <a:highlight>
                  <a:srgbClr val="FFFFFF"/>
                </a:highlight>
                <a:latin typeface="Times New Roman"/>
                <a:ea typeface="Times New Roman"/>
                <a:cs typeface="Times New Roman"/>
                <a:sym typeface="Times New Roman"/>
              </a:rPr>
              <a:t>Deepfake technology</a:t>
            </a:r>
            <a:r>
              <a:rPr lang="en" sz="1600">
                <a:solidFill>
                  <a:srgbClr val="0D0D0D"/>
                </a:solidFill>
                <a:highlight>
                  <a:srgbClr val="FFFFFF"/>
                </a:highlight>
                <a:latin typeface="Times New Roman"/>
                <a:ea typeface="Times New Roman"/>
                <a:cs typeface="Times New Roman"/>
                <a:sym typeface="Times New Roman"/>
              </a:rPr>
              <a:t>, despite its controversies, offers numerous beneficial applications. It enhances visual effects, creates digital avatars, develops Snapchat filters, restores lost voices, and updates movie episodes seamlessly.</a:t>
            </a:r>
            <a:endParaRPr sz="16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600">
                <a:solidFill>
                  <a:schemeClr val="dk1"/>
                </a:solidFill>
                <a:latin typeface="Times New Roman"/>
                <a:ea typeface="Times New Roman"/>
                <a:cs typeface="Times New Roman"/>
                <a:sym typeface="Times New Roman"/>
              </a:rPr>
              <a:t>2)</a:t>
            </a:r>
            <a:r>
              <a:rPr b="1" lang="en" sz="1600">
                <a:solidFill>
                  <a:schemeClr val="dk1"/>
                </a:solidFill>
                <a:latin typeface="Times New Roman"/>
                <a:ea typeface="Times New Roman"/>
                <a:cs typeface="Times New Roman"/>
                <a:sym typeface="Times New Roman"/>
              </a:rPr>
              <a:t>Deepfakes</a:t>
            </a:r>
            <a:r>
              <a:rPr lang="en" sz="1600">
                <a:solidFill>
                  <a:schemeClr val="dk1"/>
                </a:solidFill>
                <a:latin typeface="Times New Roman"/>
                <a:ea typeface="Times New Roman"/>
                <a:cs typeface="Times New Roman"/>
                <a:sym typeface="Times New Roman"/>
              </a:rPr>
              <a:t> can positively impact various fields like photography, video games, virtual reality, movie productions, and entertainment. Examples include realistic video dubbing for foreign films, educational reanimation of historical figures, virtual clothes try-on in shopping, and more.</a:t>
            </a:r>
            <a:endParaRPr sz="16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113029" rtl="0" algn="l">
              <a:lnSpc>
                <a:spcPct val="101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113029" rtl="0" algn="l">
              <a:lnSpc>
                <a:spcPct val="101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marR="113029" rtl="0" algn="l">
              <a:lnSpc>
                <a:spcPct val="101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117" name="Google Shape;117;p20"/>
          <p:cNvSpPr/>
          <p:nvPr/>
        </p:nvSpPr>
        <p:spPr>
          <a:xfrm>
            <a:off x="0" y="4747090"/>
            <a:ext cx="9144000" cy="396875"/>
          </a:xfrm>
          <a:custGeom>
            <a:rect b="b" l="l" r="r" t="t"/>
            <a:pathLst>
              <a:path extrusionOk="0" h="396875" w="9144000">
                <a:moveTo>
                  <a:pt x="9143981" y="396299"/>
                </a:moveTo>
                <a:lnTo>
                  <a:pt x="0" y="396299"/>
                </a:lnTo>
                <a:lnTo>
                  <a:pt x="0" y="0"/>
                </a:lnTo>
                <a:lnTo>
                  <a:pt x="9143981" y="0"/>
                </a:lnTo>
                <a:lnTo>
                  <a:pt x="9143981" y="396299"/>
                </a:lnTo>
                <a:close/>
              </a:path>
            </a:pathLst>
          </a:custGeom>
          <a:solidFill>
            <a:srgbClr val="990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9900FF"/>
              </a:solidFill>
              <a:latin typeface="Calibri"/>
              <a:ea typeface="Calibri"/>
              <a:cs typeface="Calibri"/>
              <a:sym typeface="Calibri"/>
            </a:endParaRPr>
          </a:p>
        </p:txBody>
      </p:sp>
      <p:sp>
        <p:nvSpPr>
          <p:cNvPr id="118" name="Google Shape;118;p20"/>
          <p:cNvSpPr txBox="1"/>
          <p:nvPr/>
        </p:nvSpPr>
        <p:spPr>
          <a:xfrm>
            <a:off x="0" y="4393400"/>
            <a:ext cx="9144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chemeClr val="dk1"/>
                </a:solidFill>
              </a:rPr>
              <a:t>Reference</a:t>
            </a:r>
            <a:r>
              <a:rPr lang="en" sz="800">
                <a:solidFill>
                  <a:schemeClr val="dk1"/>
                </a:solidFill>
              </a:rPr>
              <a:t>: T</a:t>
            </a:r>
            <a:r>
              <a:rPr lang="en" sz="800">
                <a:solidFill>
                  <a:schemeClr val="dk1"/>
                </a:solidFill>
                <a:latin typeface="Times New Roman"/>
                <a:ea typeface="Times New Roman"/>
                <a:cs typeface="Times New Roman"/>
                <a:sym typeface="Times New Roman"/>
              </a:rPr>
              <a:t>hanh Thi Nguyen, Quoc Viet Hung Nguyen, Dung Tien Nguyen, Duc Thanh Nguyen, Thien Huynh-The, Saeid Nahavandi, Thanh Tam Nguyen, Quoc-Viet Pham, Cuong M. Nguyen, Deep learning for deepfakes creation and detection: A survey, Computer Vision and Image Understanding, Volume 223, 2022, 103525, ISSN 1077-3142.</a:t>
            </a:r>
            <a:endParaRPr sz="8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0" y="100300"/>
            <a:ext cx="9144000" cy="4437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0"/>
              </a:spcBef>
              <a:spcAft>
                <a:spcPts val="0"/>
              </a:spcAft>
              <a:buNone/>
            </a:pPr>
            <a:r>
              <a:rPr lang="en" sz="2800">
                <a:solidFill>
                  <a:srgbClr val="9900FF"/>
                </a:solidFill>
              </a:rPr>
              <a:t>Initiatives taken to prevent these deepfakes</a:t>
            </a:r>
            <a:endParaRPr sz="2800">
              <a:solidFill>
                <a:srgbClr val="9900FF"/>
              </a:solidFill>
            </a:endParaRPr>
          </a:p>
        </p:txBody>
      </p:sp>
      <p:sp>
        <p:nvSpPr>
          <p:cNvPr id="124" name="Google Shape;124;p21"/>
          <p:cNvSpPr txBox="1"/>
          <p:nvPr/>
        </p:nvSpPr>
        <p:spPr>
          <a:xfrm>
            <a:off x="46800" y="635450"/>
            <a:ext cx="9050400" cy="2781600"/>
          </a:xfrm>
          <a:prstGeom prst="rect">
            <a:avLst/>
          </a:prstGeom>
          <a:noFill/>
          <a:ln>
            <a:noFill/>
          </a:ln>
        </p:spPr>
        <p:txBody>
          <a:bodyPr anchorCtr="0" anchor="t" bIns="0" lIns="0" spcFirstLastPara="1" rIns="0" wrap="square" tIns="10775">
            <a:spAutoFit/>
          </a:bodyPr>
          <a:lstStyle/>
          <a:p>
            <a:pPr indent="-311150" lvl="0" marL="457200" rtl="0" algn="l">
              <a:lnSpc>
                <a:spcPct val="115000"/>
              </a:lnSpc>
              <a:spcBef>
                <a:spcPts val="0"/>
              </a:spcBef>
              <a:spcAft>
                <a:spcPts val="0"/>
              </a:spcAft>
              <a:buClr>
                <a:schemeClr val="dk1"/>
              </a:buClr>
              <a:buSzPts val="1300"/>
              <a:buFont typeface="Times New Roman"/>
              <a:buChar char="●"/>
            </a:pPr>
            <a:r>
              <a:rPr b="1" lang="en" sz="1300">
                <a:solidFill>
                  <a:srgbClr val="0D0D0D"/>
                </a:solidFill>
                <a:highlight>
                  <a:srgbClr val="FFFFFF"/>
                </a:highlight>
                <a:latin typeface="Times New Roman"/>
                <a:ea typeface="Times New Roman"/>
                <a:cs typeface="Times New Roman"/>
                <a:sym typeface="Times New Roman"/>
              </a:rPr>
              <a:t>DARPA's Media Forensics (MediFor), USA</a:t>
            </a:r>
            <a:r>
              <a:rPr lang="en" sz="1300">
                <a:solidFill>
                  <a:srgbClr val="0D0D0D"/>
                </a:solidFill>
                <a:highlight>
                  <a:srgbClr val="FFFFFF"/>
                </a:highlight>
                <a:latin typeface="Times New Roman"/>
                <a:ea typeface="Times New Roman"/>
                <a:cs typeface="Times New Roman"/>
                <a:sym typeface="Times New Roman"/>
              </a:rPr>
              <a:t> program aims to expedite the development of detection methods for fake digital visual media.</a:t>
            </a:r>
            <a:endParaRPr sz="1300">
              <a:solidFill>
                <a:srgbClr val="0D0D0D"/>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300">
              <a:solidFill>
                <a:srgbClr val="0D0D0D"/>
              </a:solidFill>
              <a:highlight>
                <a:srgbClr val="FFFFFF"/>
              </a:highlight>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b="1" lang="en" sz="1300">
                <a:solidFill>
                  <a:schemeClr val="dk1"/>
                </a:solidFill>
                <a:latin typeface="Times New Roman"/>
                <a:ea typeface="Times New Roman"/>
                <a:cs typeface="Times New Roman"/>
                <a:sym typeface="Times New Roman"/>
              </a:rPr>
              <a:t>Facebook, along with Microsoft</a:t>
            </a:r>
            <a:r>
              <a:rPr lang="en" sz="1300">
                <a:solidFill>
                  <a:schemeClr val="dk1"/>
                </a:solidFill>
                <a:latin typeface="Times New Roman"/>
                <a:ea typeface="Times New Roman"/>
                <a:cs typeface="Times New Roman"/>
                <a:sym typeface="Times New Roman"/>
              </a:rPr>
              <a:t> and the Partnership on AI coalition, initiated the Deepfake Detection Challenge to stimulate research and development aimed at detecting and preventing its deceptive use.</a:t>
            </a:r>
            <a:endParaRPr sz="13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Data from</a:t>
            </a:r>
            <a:r>
              <a:rPr lang="en" sz="13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lang="en" sz="1300">
                <a:solidFill>
                  <a:srgbClr val="1155CC"/>
                </a:solidFill>
                <a:uFill>
                  <a:noFill/>
                </a:uFill>
                <a:latin typeface="Times New Roman"/>
                <a:ea typeface="Times New Roman"/>
                <a:cs typeface="Times New Roman"/>
                <a:sym typeface="Times New Roman"/>
                <a:hlinkClick r:id="rId4">
                  <a:extLst>
                    <a:ext uri="{A12FA001-AC4F-418D-AE19-62706E023703}">
                      <ahyp:hlinkClr val="tx"/>
                    </a:ext>
                  </a:extLst>
                </a:hlinkClick>
              </a:rPr>
              <a:t>https://app.dimensions.ai</a:t>
            </a:r>
            <a:r>
              <a:rPr lang="en" sz="1300">
                <a:solidFill>
                  <a:schemeClr val="dk1"/>
                </a:solidFill>
                <a:latin typeface="Times New Roman"/>
                <a:ea typeface="Times New Roman"/>
                <a:cs typeface="Times New Roman"/>
                <a:sym typeface="Times New Roman"/>
              </a:rPr>
              <a:t> at the end of 2021 reveals a </a:t>
            </a:r>
            <a:r>
              <a:rPr b="1" lang="en" sz="1300">
                <a:solidFill>
                  <a:schemeClr val="dk1"/>
                </a:solidFill>
                <a:latin typeface="Times New Roman"/>
                <a:ea typeface="Times New Roman"/>
                <a:cs typeface="Times New Roman"/>
                <a:sym typeface="Times New Roman"/>
              </a:rPr>
              <a:t>significant increase</a:t>
            </a:r>
            <a:r>
              <a:rPr lang="en" sz="1300">
                <a:solidFill>
                  <a:schemeClr val="dk1"/>
                </a:solidFill>
                <a:latin typeface="Times New Roman"/>
                <a:ea typeface="Times New Roman"/>
                <a:cs typeface="Times New Roman"/>
                <a:sym typeface="Times New Roman"/>
              </a:rPr>
              <a:t> in the number of deepfake papers in recent years, indicating a rising research trend in this area.</a:t>
            </a:r>
            <a:endParaRPr sz="1300">
              <a:solidFill>
                <a:schemeClr val="dk1"/>
              </a:solidFill>
              <a:latin typeface="Times New Roman"/>
              <a:ea typeface="Times New Roman"/>
              <a:cs typeface="Times New Roman"/>
              <a:sym typeface="Times New Roman"/>
            </a:endParaRPr>
          </a:p>
          <a:p>
            <a:pPr indent="0" lvl="0" marL="0" marR="113029" rtl="0" algn="l">
              <a:lnSpc>
                <a:spcPct val="101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113029" rtl="0" algn="l">
              <a:lnSpc>
                <a:spcPct val="101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marR="113029" rtl="0" algn="l">
              <a:lnSpc>
                <a:spcPct val="101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125" name="Google Shape;125;p21"/>
          <p:cNvSpPr/>
          <p:nvPr/>
        </p:nvSpPr>
        <p:spPr>
          <a:xfrm>
            <a:off x="0" y="4747090"/>
            <a:ext cx="9144000" cy="396875"/>
          </a:xfrm>
          <a:custGeom>
            <a:rect b="b" l="l" r="r" t="t"/>
            <a:pathLst>
              <a:path extrusionOk="0" h="396875" w="9144000">
                <a:moveTo>
                  <a:pt x="9143981" y="396299"/>
                </a:moveTo>
                <a:lnTo>
                  <a:pt x="0" y="396299"/>
                </a:lnTo>
                <a:lnTo>
                  <a:pt x="0" y="0"/>
                </a:lnTo>
                <a:lnTo>
                  <a:pt x="9143981" y="0"/>
                </a:lnTo>
                <a:lnTo>
                  <a:pt x="9143981" y="396299"/>
                </a:lnTo>
                <a:close/>
              </a:path>
            </a:pathLst>
          </a:custGeom>
          <a:solidFill>
            <a:srgbClr val="990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9900FF"/>
              </a:solidFill>
              <a:latin typeface="Calibri"/>
              <a:ea typeface="Calibri"/>
              <a:cs typeface="Calibri"/>
              <a:sym typeface="Calibri"/>
            </a:endParaRPr>
          </a:p>
        </p:txBody>
      </p:sp>
      <p:sp>
        <p:nvSpPr>
          <p:cNvPr id="126" name="Google Shape;126;p21"/>
          <p:cNvSpPr txBox="1"/>
          <p:nvPr/>
        </p:nvSpPr>
        <p:spPr>
          <a:xfrm>
            <a:off x="0" y="4393400"/>
            <a:ext cx="9144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chemeClr val="dk1"/>
                </a:solidFill>
              </a:rPr>
              <a:t>Reference</a:t>
            </a:r>
            <a:r>
              <a:rPr lang="en" sz="800">
                <a:solidFill>
                  <a:schemeClr val="dk1"/>
                </a:solidFill>
              </a:rPr>
              <a:t>: T</a:t>
            </a:r>
            <a:r>
              <a:rPr lang="en" sz="800">
                <a:solidFill>
                  <a:schemeClr val="dk1"/>
                </a:solidFill>
                <a:latin typeface="Times New Roman"/>
                <a:ea typeface="Times New Roman"/>
                <a:cs typeface="Times New Roman"/>
                <a:sym typeface="Times New Roman"/>
              </a:rPr>
              <a:t>hanh Thi Nguyen, Quoc Viet Hung Nguyen, Dung Tien Nguyen, Duc Thanh Nguyen, Thien Huynh-The, Saeid Nahavandi, Thanh Tam Nguyen, Quoc-Viet Pham, Cuong M. Nguyen, Deep learning for deepfakes creation and detection: A survey, Computer Vision and Image Understanding, Volume 223, 2022, 103525, ISSN 1077-3142.</a:t>
            </a:r>
            <a:endParaRPr sz="800">
              <a:solidFill>
                <a:schemeClr val="dk1"/>
              </a:solidFill>
              <a:latin typeface="Times New Roman"/>
              <a:ea typeface="Times New Roman"/>
              <a:cs typeface="Times New Roman"/>
              <a:sym typeface="Times New Roman"/>
            </a:endParaRPr>
          </a:p>
        </p:txBody>
      </p:sp>
      <p:pic>
        <p:nvPicPr>
          <p:cNvPr id="127" name="Google Shape;127;p21"/>
          <p:cNvPicPr preferRelativeResize="0"/>
          <p:nvPr/>
        </p:nvPicPr>
        <p:blipFill>
          <a:blip r:embed="rId5">
            <a:alphaModFix/>
          </a:blip>
          <a:stretch>
            <a:fillRect/>
          </a:stretch>
        </p:blipFill>
        <p:spPr>
          <a:xfrm>
            <a:off x="2169925" y="2571750"/>
            <a:ext cx="4674675" cy="1821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0" y="60125"/>
            <a:ext cx="9144000" cy="4437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0"/>
              </a:spcBef>
              <a:spcAft>
                <a:spcPts val="0"/>
              </a:spcAft>
              <a:buNone/>
            </a:pPr>
            <a:r>
              <a:rPr lang="en" sz="2800">
                <a:solidFill>
                  <a:srgbClr val="9900FF"/>
                </a:solidFill>
              </a:rPr>
              <a:t>How deepfakes are created?</a:t>
            </a:r>
            <a:endParaRPr sz="2800">
              <a:solidFill>
                <a:srgbClr val="9900FF"/>
              </a:solidFill>
            </a:endParaRPr>
          </a:p>
        </p:txBody>
      </p:sp>
      <p:sp>
        <p:nvSpPr>
          <p:cNvPr id="133" name="Google Shape;133;p22"/>
          <p:cNvSpPr txBox="1"/>
          <p:nvPr/>
        </p:nvSpPr>
        <p:spPr>
          <a:xfrm>
            <a:off x="-415225" y="669750"/>
            <a:ext cx="5277600" cy="4622400"/>
          </a:xfrm>
          <a:prstGeom prst="rect">
            <a:avLst/>
          </a:prstGeom>
          <a:noFill/>
          <a:ln>
            <a:noFill/>
          </a:ln>
        </p:spPr>
        <p:txBody>
          <a:bodyPr anchorCtr="0" anchor="t" bIns="0" lIns="0" spcFirstLastPara="1" rIns="0" wrap="square" tIns="10775">
            <a:spAutoFit/>
          </a:bodyPr>
          <a:lstStyle/>
          <a:p>
            <a:pPr indent="0" lvl="0" marL="457200" rtl="0" algn="l">
              <a:lnSpc>
                <a:spcPct val="115000"/>
              </a:lnSpc>
              <a:spcBef>
                <a:spcPts val="0"/>
              </a:spcBef>
              <a:spcAft>
                <a:spcPts val="0"/>
              </a:spcAft>
              <a:buNone/>
            </a:pPr>
            <a:r>
              <a:rPr b="1" lang="en" sz="1700">
                <a:solidFill>
                  <a:schemeClr val="dk1"/>
                </a:solidFill>
                <a:latin typeface="Times New Roman"/>
                <a:ea typeface="Times New Roman"/>
                <a:cs typeface="Times New Roman"/>
                <a:sym typeface="Times New Roman"/>
              </a:rPr>
              <a:t>A</a:t>
            </a:r>
            <a:r>
              <a:rPr b="1" lang="en" sz="1700">
                <a:solidFill>
                  <a:schemeClr val="dk1"/>
                </a:solidFill>
                <a:latin typeface="Times New Roman"/>
                <a:ea typeface="Times New Roman"/>
                <a:cs typeface="Times New Roman"/>
                <a:sym typeface="Times New Roman"/>
              </a:rPr>
              <a:t>) </a:t>
            </a:r>
            <a:r>
              <a:rPr b="1" lang="en" sz="2000">
                <a:solidFill>
                  <a:schemeClr val="dk1"/>
                </a:solidFill>
                <a:latin typeface="Times New Roman"/>
                <a:ea typeface="Times New Roman"/>
                <a:cs typeface="Times New Roman"/>
                <a:sym typeface="Times New Roman"/>
              </a:rPr>
              <a:t>Autoencoder–Decoder pairing structure</a:t>
            </a:r>
            <a:endParaRPr b="1" sz="20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b="1" sz="10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a:solidFill>
                  <a:srgbClr val="0D0D0D"/>
                </a:solidFill>
                <a:highlight>
                  <a:srgbClr val="FFFFFF"/>
                </a:highlight>
                <a:latin typeface="Times New Roman"/>
                <a:ea typeface="Times New Roman"/>
                <a:cs typeface="Times New Roman"/>
                <a:sym typeface="Times New Roman"/>
              </a:rPr>
              <a:t>1)</a:t>
            </a:r>
            <a:r>
              <a:rPr b="1" lang="en">
                <a:solidFill>
                  <a:srgbClr val="0D0D0D"/>
                </a:solidFill>
                <a:highlight>
                  <a:srgbClr val="FFFFFF"/>
                </a:highlight>
                <a:latin typeface="Times New Roman"/>
                <a:ea typeface="Times New Roman"/>
                <a:cs typeface="Times New Roman"/>
                <a:sym typeface="Times New Roman"/>
              </a:rPr>
              <a:t>Autoencoders</a:t>
            </a:r>
            <a:r>
              <a:rPr lang="en">
                <a:solidFill>
                  <a:srgbClr val="0D0D0D"/>
                </a:solidFill>
                <a:highlight>
                  <a:srgbClr val="FFFFFF"/>
                </a:highlight>
                <a:latin typeface="Times New Roman"/>
                <a:ea typeface="Times New Roman"/>
                <a:cs typeface="Times New Roman"/>
                <a:sym typeface="Times New Roman"/>
              </a:rPr>
              <a:t> are employed to extract latent features from face images, with the decoder reconstructing the images.</a:t>
            </a:r>
            <a:endParaRPr>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800">
              <a:solidFill>
                <a:srgbClr val="0D0D0D"/>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a:solidFill>
                  <a:srgbClr val="0D0D0D"/>
                </a:solidFill>
                <a:highlight>
                  <a:srgbClr val="FFFFFF"/>
                </a:highlight>
                <a:latin typeface="Times New Roman"/>
                <a:ea typeface="Times New Roman"/>
                <a:cs typeface="Times New Roman"/>
                <a:sym typeface="Times New Roman"/>
              </a:rPr>
              <a:t>2)To </a:t>
            </a:r>
            <a:r>
              <a:rPr b="1" lang="en">
                <a:solidFill>
                  <a:srgbClr val="0D0D0D"/>
                </a:solidFill>
                <a:highlight>
                  <a:srgbClr val="FFFFFF"/>
                </a:highlight>
                <a:latin typeface="Times New Roman"/>
                <a:ea typeface="Times New Roman"/>
                <a:cs typeface="Times New Roman"/>
                <a:sym typeface="Times New Roman"/>
              </a:rPr>
              <a:t>swap faces between source and target images</a:t>
            </a:r>
            <a:r>
              <a:rPr lang="en">
                <a:solidFill>
                  <a:srgbClr val="0D0D0D"/>
                </a:solidFill>
                <a:highlight>
                  <a:srgbClr val="FFFFFF"/>
                </a:highlight>
                <a:latin typeface="Times New Roman"/>
                <a:ea typeface="Times New Roman"/>
                <a:cs typeface="Times New Roman"/>
                <a:sym typeface="Times New Roman"/>
              </a:rPr>
              <a:t>, two encoder-decoder pairs are utilized, with the encoder parameters shared between them. </a:t>
            </a:r>
            <a:endParaRPr>
              <a:solidFill>
                <a:srgbClr val="0D0D0D"/>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800">
              <a:solidFill>
                <a:srgbClr val="0D0D0D"/>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a:solidFill>
                  <a:srgbClr val="0D0D0D"/>
                </a:solidFill>
                <a:highlight>
                  <a:srgbClr val="FFFFFF"/>
                </a:highlight>
                <a:latin typeface="Times New Roman"/>
                <a:ea typeface="Times New Roman"/>
                <a:cs typeface="Times New Roman"/>
                <a:sym typeface="Times New Roman"/>
              </a:rPr>
              <a:t>3)This </a:t>
            </a:r>
            <a:r>
              <a:rPr b="1" lang="en">
                <a:solidFill>
                  <a:srgbClr val="0D0D0D"/>
                </a:solidFill>
                <a:highlight>
                  <a:srgbClr val="FFFFFF"/>
                </a:highlight>
                <a:latin typeface="Times New Roman"/>
                <a:ea typeface="Times New Roman"/>
                <a:cs typeface="Times New Roman"/>
                <a:sym typeface="Times New Roman"/>
              </a:rPr>
              <a:t>enables the common encoder to identify similarities </a:t>
            </a:r>
            <a:r>
              <a:rPr lang="en">
                <a:solidFill>
                  <a:srgbClr val="0D0D0D"/>
                </a:solidFill>
                <a:highlight>
                  <a:srgbClr val="FFFFFF"/>
                </a:highlight>
                <a:latin typeface="Times New Roman"/>
                <a:ea typeface="Times New Roman"/>
                <a:cs typeface="Times New Roman"/>
                <a:sym typeface="Times New Roman"/>
              </a:rPr>
              <a:t>between the two sets of face images, facilitating the swapping process.</a:t>
            </a:r>
            <a:endParaRPr>
              <a:solidFill>
                <a:srgbClr val="0D0D0D"/>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800">
              <a:solidFill>
                <a:srgbClr val="0D0D0D"/>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a:solidFill>
                  <a:srgbClr val="0D0D0D"/>
                </a:solidFill>
                <a:highlight>
                  <a:srgbClr val="FFFFFF"/>
                </a:highlight>
                <a:latin typeface="Times New Roman"/>
                <a:ea typeface="Times New Roman"/>
                <a:cs typeface="Times New Roman"/>
                <a:sym typeface="Times New Roman"/>
              </a:rPr>
              <a:t>4)</a:t>
            </a:r>
            <a:r>
              <a:rPr b="1" lang="en">
                <a:solidFill>
                  <a:srgbClr val="0D0D0D"/>
                </a:solidFill>
                <a:highlight>
                  <a:srgbClr val="FFFFFF"/>
                </a:highlight>
                <a:latin typeface="Times New Roman"/>
                <a:ea typeface="Times New Roman"/>
                <a:cs typeface="Times New Roman"/>
                <a:sym typeface="Times New Roman"/>
              </a:rPr>
              <a:t>Fig. shows a deepfake creation process </a:t>
            </a:r>
            <a:r>
              <a:rPr lang="en">
                <a:solidFill>
                  <a:srgbClr val="0D0D0D"/>
                </a:solidFill>
                <a:highlight>
                  <a:srgbClr val="FFFFFF"/>
                </a:highlight>
                <a:latin typeface="Times New Roman"/>
                <a:ea typeface="Times New Roman"/>
                <a:cs typeface="Times New Roman"/>
                <a:sym typeface="Times New Roman"/>
              </a:rPr>
              <a:t>where the feature set of face A is connected with the decoder B to reconstruct face B from the original face A.</a:t>
            </a:r>
            <a:endParaRPr b="1">
              <a:solidFill>
                <a:schemeClr val="dk1"/>
              </a:solidFill>
              <a:latin typeface="Times New Roman"/>
              <a:ea typeface="Times New Roman"/>
              <a:cs typeface="Times New Roman"/>
              <a:sym typeface="Times New Roman"/>
            </a:endParaRPr>
          </a:p>
          <a:p>
            <a:pPr indent="0" lvl="0" marL="0" marR="113029" rtl="0" algn="l">
              <a:lnSpc>
                <a:spcPct val="101000"/>
              </a:lnSpc>
              <a:spcBef>
                <a:spcPts val="0"/>
              </a:spcBef>
              <a:spcAft>
                <a:spcPts val="0"/>
              </a:spcAft>
              <a:buNone/>
            </a:pPr>
            <a:r>
              <a:rPr lang="en"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0" lvl="0" marL="0" marR="113029" rtl="0" algn="l">
              <a:lnSpc>
                <a:spcPct val="101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marR="113029" rtl="0" algn="l">
              <a:lnSpc>
                <a:spcPct val="101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134" name="Google Shape;134;p22"/>
          <p:cNvSpPr/>
          <p:nvPr/>
        </p:nvSpPr>
        <p:spPr>
          <a:xfrm>
            <a:off x="0" y="4747090"/>
            <a:ext cx="9144000" cy="396875"/>
          </a:xfrm>
          <a:custGeom>
            <a:rect b="b" l="l" r="r" t="t"/>
            <a:pathLst>
              <a:path extrusionOk="0" h="396875" w="9144000">
                <a:moveTo>
                  <a:pt x="9143981" y="396299"/>
                </a:moveTo>
                <a:lnTo>
                  <a:pt x="0" y="396299"/>
                </a:lnTo>
                <a:lnTo>
                  <a:pt x="0" y="0"/>
                </a:lnTo>
                <a:lnTo>
                  <a:pt x="9143981" y="0"/>
                </a:lnTo>
                <a:lnTo>
                  <a:pt x="9143981" y="396299"/>
                </a:lnTo>
                <a:close/>
              </a:path>
            </a:pathLst>
          </a:custGeom>
          <a:solidFill>
            <a:srgbClr val="9900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9900FF"/>
              </a:solidFill>
              <a:latin typeface="Calibri"/>
              <a:ea typeface="Calibri"/>
              <a:cs typeface="Calibri"/>
              <a:sym typeface="Calibri"/>
            </a:endParaRPr>
          </a:p>
        </p:txBody>
      </p:sp>
      <p:pic>
        <p:nvPicPr>
          <p:cNvPr id="135" name="Google Shape;135;p22"/>
          <p:cNvPicPr preferRelativeResize="0"/>
          <p:nvPr/>
        </p:nvPicPr>
        <p:blipFill>
          <a:blip r:embed="rId3">
            <a:alphaModFix/>
          </a:blip>
          <a:stretch>
            <a:fillRect/>
          </a:stretch>
        </p:blipFill>
        <p:spPr>
          <a:xfrm>
            <a:off x="5076525" y="830350"/>
            <a:ext cx="4067475" cy="3543150"/>
          </a:xfrm>
          <a:prstGeom prst="rect">
            <a:avLst/>
          </a:prstGeom>
          <a:noFill/>
          <a:ln>
            <a:noFill/>
          </a:ln>
        </p:spPr>
      </p:pic>
      <p:sp>
        <p:nvSpPr>
          <p:cNvPr id="136" name="Google Shape;136;p22"/>
          <p:cNvSpPr txBox="1"/>
          <p:nvPr/>
        </p:nvSpPr>
        <p:spPr>
          <a:xfrm>
            <a:off x="0" y="4373500"/>
            <a:ext cx="9144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chemeClr val="dk1"/>
                </a:solidFill>
              </a:rPr>
              <a:t>Reference</a:t>
            </a:r>
            <a:r>
              <a:rPr lang="en" sz="800">
                <a:solidFill>
                  <a:schemeClr val="dk1"/>
                </a:solidFill>
              </a:rPr>
              <a:t>: T</a:t>
            </a:r>
            <a:r>
              <a:rPr lang="en" sz="800">
                <a:solidFill>
                  <a:schemeClr val="dk1"/>
                </a:solidFill>
                <a:latin typeface="Times New Roman"/>
                <a:ea typeface="Times New Roman"/>
                <a:cs typeface="Times New Roman"/>
                <a:sym typeface="Times New Roman"/>
              </a:rPr>
              <a:t>hanh Thi Nguyen, Quoc Viet Hung Nguyen, Dung Tien Nguyen, Duc Thanh Nguyen, Thien Huynh-The, Saeid Nahavandi, Thanh Tam Nguyen, Quoc-Viet Pham, Cuong M. Nguyen, Deep learning for deepfakes creation and detection: A survey, Computer Vision and Image Understanding, Volume 223, 2022, 103525, ISSN 1077-3142.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