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25"/>
  </p:notesMasterIdLst>
  <p:sldIdLst>
    <p:sldId id="292" r:id="rId2"/>
    <p:sldId id="301" r:id="rId3"/>
    <p:sldId id="274" r:id="rId4"/>
    <p:sldId id="276" r:id="rId5"/>
    <p:sldId id="278" r:id="rId6"/>
    <p:sldId id="279" r:id="rId7"/>
    <p:sldId id="280" r:id="rId8"/>
    <p:sldId id="281" r:id="rId9"/>
    <p:sldId id="302" r:id="rId10"/>
    <p:sldId id="283" r:id="rId11"/>
    <p:sldId id="284" r:id="rId12"/>
    <p:sldId id="285" r:id="rId13"/>
    <p:sldId id="286" r:id="rId14"/>
    <p:sldId id="287" r:id="rId15"/>
    <p:sldId id="294" r:id="rId16"/>
    <p:sldId id="295" r:id="rId17"/>
    <p:sldId id="296" r:id="rId18"/>
    <p:sldId id="297" r:id="rId19"/>
    <p:sldId id="298" r:id="rId20"/>
    <p:sldId id="303" r:id="rId21"/>
    <p:sldId id="304" r:id="rId22"/>
    <p:sldId id="30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C97FA6-033E-E279-9332-B2D5A481FB66}" name="Sudikshya Sarmah" initials="" userId="S::ssarmah23@iitk.ac.in::346adaf8-5859-433d-8dbb-87d26d7fc2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7"/>
    <p:restoredTop sz="94249" autoAdjust="0"/>
  </p:normalViewPr>
  <p:slideViewPr>
    <p:cSldViewPr snapToGrid="0">
      <p:cViewPr varScale="1">
        <p:scale>
          <a:sx n="70" d="100"/>
          <a:sy n="70" d="100"/>
        </p:scale>
        <p:origin x="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AppData\Local\Microsoft\Windows\INetCache\IE\9YGVX1U2\1686886570_ddd72dfeb376a7530027%5b1%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AppData\Local\Microsoft\Windows\INetCache\IE\9YGVX1U2\1686886570_ddd72dfeb376a7530027%5b1%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AppData\Local\Microsoft\Windows\INetCache\IE\9YGVX1U2\1686886570_ddd72dfeb376a7530027%5b1%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AppData\Local\Microsoft\Windows\INetCache\IE\9YGVX1U2\1686886570_ddd72dfeb376a7530027%5b1%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AppData\Local\Microsoft\Windows\INetCache\IE\9YGVX1U2\1686886570_ddd72dfeb376a7530027%5b1%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AppData\Local\Microsoft\Windows\INetCache\IE\9YGVX1U2\1686886570_ddd72dfeb376a7530027%5b1%5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'[1686886570_ddd72dfeb376a7530027(1).xlsx]Sheet1'!$B$1</c:f>
              <c:strCache>
                <c:ptCount val="1"/>
                <c:pt idx="0">
                  <c:v>2014-15</c:v>
                </c:pt>
              </c:strCache>
            </c:strRef>
          </c:tx>
          <c:spPr>
            <a:solidFill>
              <a:schemeClr val="accent1"/>
            </a:solidFill>
            <a:ln>
              <a:noFill/>
            </a:ln>
            <a:effectLst/>
            <a:sp3d/>
          </c:spPr>
          <c:invertIfNegative val="0"/>
          <c:dLbls>
            <c:delete val="1"/>
          </c:dLbls>
          <c:cat>
            <c:strRef>
              <c:f>'[1686886570_ddd72dfeb376a7530027(1).xlsx]Sheet1'!$A$2:$A$7</c:f>
              <c:strCache>
                <c:ptCount val="6"/>
                <c:pt idx="0">
                  <c:v>NORTH ZONE</c:v>
                </c:pt>
                <c:pt idx="1">
                  <c:v>NORTH EAST  ZONE</c:v>
                </c:pt>
                <c:pt idx="2">
                  <c:v>CENTRAL ZONE</c:v>
                </c:pt>
                <c:pt idx="3">
                  <c:v>EAST ZONE</c:v>
                </c:pt>
                <c:pt idx="4">
                  <c:v>WEST ZONE</c:v>
                </c:pt>
                <c:pt idx="5">
                  <c:v>SOUTH ZONE</c:v>
                </c:pt>
              </c:strCache>
            </c:strRef>
          </c:cat>
          <c:val>
            <c:numRef>
              <c:f>'[1686886570_ddd72dfeb376a7530027(1).xlsx]Sheet1'!$B$2:$B$7</c:f>
              <c:numCache>
                <c:formatCode>General</c:formatCode>
                <c:ptCount val="6"/>
                <c:pt idx="0">
                  <c:v>40.880000000000003</c:v>
                </c:pt>
                <c:pt idx="1">
                  <c:v>32.18</c:v>
                </c:pt>
                <c:pt idx="2">
                  <c:v>30.43</c:v>
                </c:pt>
                <c:pt idx="3">
                  <c:v>17.77</c:v>
                </c:pt>
                <c:pt idx="4">
                  <c:v>46.74</c:v>
                </c:pt>
                <c:pt idx="5">
                  <c:v>56.23</c:v>
                </c:pt>
              </c:numCache>
            </c:numRef>
          </c:val>
          <c:extLst>
            <c:ext xmlns:c16="http://schemas.microsoft.com/office/drawing/2014/chart" uri="{C3380CC4-5D6E-409C-BE32-E72D297353CC}">
              <c16:uniqueId val="{00000000-9D0E-CE40-AB00-328D53ED04C1}"/>
            </c:ext>
          </c:extLst>
        </c:ser>
        <c:ser>
          <c:idx val="1"/>
          <c:order val="1"/>
          <c:tx>
            <c:strRef>
              <c:f>'[1686886570_ddd72dfeb376a7530027(1).xlsx]Sheet1'!$C$1</c:f>
              <c:strCache>
                <c:ptCount val="1"/>
                <c:pt idx="0">
                  <c:v>2019-20</c:v>
                </c:pt>
              </c:strCache>
            </c:strRef>
          </c:tx>
          <c:spPr>
            <a:solidFill>
              <a:schemeClr val="accent3"/>
            </a:solidFill>
            <a:ln>
              <a:noFill/>
            </a:ln>
            <a:effectLst/>
            <a:sp3d/>
          </c:spPr>
          <c:invertIfNegative val="0"/>
          <c:dLbls>
            <c:delete val="1"/>
          </c:dLbls>
          <c:cat>
            <c:strRef>
              <c:f>'[1686886570_ddd72dfeb376a7530027(1).xlsx]Sheet1'!$A$2:$A$7</c:f>
              <c:strCache>
                <c:ptCount val="6"/>
                <c:pt idx="0">
                  <c:v>NORTH ZONE</c:v>
                </c:pt>
                <c:pt idx="1">
                  <c:v>NORTH EAST  ZONE</c:v>
                </c:pt>
                <c:pt idx="2">
                  <c:v>CENTRAL ZONE</c:v>
                </c:pt>
                <c:pt idx="3">
                  <c:v>EAST ZONE</c:v>
                </c:pt>
                <c:pt idx="4">
                  <c:v>WEST ZONE</c:v>
                </c:pt>
                <c:pt idx="5">
                  <c:v>SOUTH ZONE</c:v>
                </c:pt>
              </c:strCache>
            </c:strRef>
          </c:cat>
          <c:val>
            <c:numRef>
              <c:f>'[1686886570_ddd72dfeb376a7530027(1).xlsx]Sheet1'!$C$2:$C$7</c:f>
              <c:numCache>
                <c:formatCode>General</c:formatCode>
                <c:ptCount val="6"/>
                <c:pt idx="0">
                  <c:v>61.51</c:v>
                </c:pt>
                <c:pt idx="1">
                  <c:v>44.75</c:v>
                </c:pt>
                <c:pt idx="2">
                  <c:v>69.91</c:v>
                </c:pt>
                <c:pt idx="3">
                  <c:v>58.97</c:v>
                </c:pt>
                <c:pt idx="4">
                  <c:v>33.32</c:v>
                </c:pt>
                <c:pt idx="5">
                  <c:v>63.04</c:v>
                </c:pt>
              </c:numCache>
            </c:numRef>
          </c:val>
          <c:extLst>
            <c:ext xmlns:c16="http://schemas.microsoft.com/office/drawing/2014/chart" uri="{C3380CC4-5D6E-409C-BE32-E72D297353CC}">
              <c16:uniqueId val="{00000001-9D0E-CE40-AB00-328D53ED04C1}"/>
            </c:ext>
          </c:extLst>
        </c:ser>
        <c:dLbls>
          <c:showLegendKey val="0"/>
          <c:showVal val="1"/>
          <c:showCatName val="0"/>
          <c:showSerName val="0"/>
          <c:showPercent val="0"/>
          <c:showBubbleSize val="0"/>
        </c:dLbls>
        <c:gapWidth val="150"/>
        <c:shape val="box"/>
        <c:axId val="857705935"/>
        <c:axId val="657862367"/>
        <c:axId val="0"/>
      </c:bar3DChart>
      <c:catAx>
        <c:axId val="857705935"/>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Zones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657862367"/>
        <c:crosses val="autoZero"/>
        <c:auto val="1"/>
        <c:lblAlgn val="ctr"/>
        <c:lblOffset val="100"/>
        <c:noMultiLvlLbl val="0"/>
      </c:catAx>
      <c:valAx>
        <c:axId val="657862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Proportion</a:t>
                </a:r>
                <a:r>
                  <a:rPr lang="en-US" baseline="0"/>
                  <a:t> of Households</a:t>
                </a:r>
                <a:endParaRPr lang="en-US"/>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77059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Century Schoolbook" panose="020406040505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latin typeface="Century Schoolbook" panose="020406040505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'[1686886570_ddd72dfeb376a7530027(1).xlsx]Sheet2'!$A$2</c:f>
              <c:strCache>
                <c:ptCount val="1"/>
                <c:pt idx="0">
                  <c:v>BPL-Household</c:v>
                </c:pt>
              </c:strCache>
            </c:strRef>
          </c:tx>
          <c:spPr>
            <a:solidFill>
              <a:schemeClr val="accent1"/>
            </a:solidFill>
            <a:ln>
              <a:noFill/>
            </a:ln>
            <a:effectLst/>
            <a:sp3d/>
          </c:spPr>
          <c:invertIfNegative val="0"/>
          <c:cat>
            <c:strRef>
              <c:f>'[1686886570_ddd72dfeb376a7530027(1).xlsx]Sheet2'!$B$1,'[1686886570_ddd72dfeb376a7530027(1).xlsx]Sheet2'!$C$1</c:f>
              <c:strCache>
                <c:ptCount val="2"/>
                <c:pt idx="0">
                  <c:v>2014-15</c:v>
                </c:pt>
                <c:pt idx="1">
                  <c:v>2019-20</c:v>
                </c:pt>
              </c:strCache>
            </c:strRef>
          </c:cat>
          <c:val>
            <c:numRef>
              <c:f>'[1686886570_ddd72dfeb376a7530027(1).xlsx]Sheet2'!$B$2,'[1686886570_ddd72dfeb376a7530027(1).xlsx]Sheet2'!$C$2</c:f>
              <c:numCache>
                <c:formatCode>General</c:formatCode>
                <c:ptCount val="2"/>
                <c:pt idx="0">
                  <c:v>22.07</c:v>
                </c:pt>
                <c:pt idx="1">
                  <c:v>45.13</c:v>
                </c:pt>
              </c:numCache>
            </c:numRef>
          </c:val>
          <c:extLst>
            <c:ext xmlns:c16="http://schemas.microsoft.com/office/drawing/2014/chart" uri="{C3380CC4-5D6E-409C-BE32-E72D297353CC}">
              <c16:uniqueId val="{00000000-6A59-B44F-998D-114B46D02054}"/>
            </c:ext>
          </c:extLst>
        </c:ser>
        <c:ser>
          <c:idx val="1"/>
          <c:order val="1"/>
          <c:tx>
            <c:strRef>
              <c:f>'[1686886570_ddd72dfeb376a7530027(1).xlsx]Sheet2'!$A$3</c:f>
              <c:strCache>
                <c:ptCount val="1"/>
                <c:pt idx="0">
                  <c:v>Non-BPL Household</c:v>
                </c:pt>
              </c:strCache>
            </c:strRef>
          </c:tx>
          <c:spPr>
            <a:solidFill>
              <a:schemeClr val="accent3"/>
            </a:solidFill>
            <a:ln>
              <a:noFill/>
            </a:ln>
            <a:effectLst/>
            <a:sp3d/>
          </c:spPr>
          <c:invertIfNegative val="0"/>
          <c:cat>
            <c:strRef>
              <c:f>'[1686886570_ddd72dfeb376a7530027(1).xlsx]Sheet2'!$B$1,'[1686886570_ddd72dfeb376a7530027(1).xlsx]Sheet2'!$C$1</c:f>
              <c:strCache>
                <c:ptCount val="2"/>
                <c:pt idx="0">
                  <c:v>2014-15</c:v>
                </c:pt>
                <c:pt idx="1">
                  <c:v>2019-20</c:v>
                </c:pt>
              </c:strCache>
            </c:strRef>
          </c:cat>
          <c:val>
            <c:numRef>
              <c:f>'[1686886570_ddd72dfeb376a7530027(1).xlsx]Sheet2'!$B$3,'[1686886570_ddd72dfeb376a7530027(1).xlsx]Sheet2'!$C$3</c:f>
              <c:numCache>
                <c:formatCode>General</c:formatCode>
                <c:ptCount val="2"/>
                <c:pt idx="0">
                  <c:v>44.32</c:v>
                </c:pt>
                <c:pt idx="1">
                  <c:v>61.88</c:v>
                </c:pt>
              </c:numCache>
            </c:numRef>
          </c:val>
          <c:extLst>
            <c:ext xmlns:c16="http://schemas.microsoft.com/office/drawing/2014/chart" uri="{C3380CC4-5D6E-409C-BE32-E72D297353CC}">
              <c16:uniqueId val="{00000001-6A59-B44F-998D-114B46D02054}"/>
            </c:ext>
          </c:extLst>
        </c:ser>
        <c:dLbls>
          <c:showLegendKey val="0"/>
          <c:showVal val="0"/>
          <c:showCatName val="0"/>
          <c:showSerName val="0"/>
          <c:showPercent val="0"/>
          <c:showBubbleSize val="0"/>
        </c:dLbls>
        <c:gapWidth val="150"/>
        <c:shape val="box"/>
        <c:axId val="854090959"/>
        <c:axId val="854101999"/>
        <c:axId val="0"/>
      </c:bar3DChart>
      <c:catAx>
        <c:axId val="854090959"/>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4101999"/>
        <c:crosses val="autoZero"/>
        <c:auto val="1"/>
        <c:lblAlgn val="ctr"/>
        <c:lblOffset val="100"/>
        <c:noMultiLvlLbl val="0"/>
      </c:catAx>
      <c:valAx>
        <c:axId val="854101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Proportion</a:t>
                </a:r>
                <a:r>
                  <a:rPr lang="en-US" baseline="0"/>
                  <a:t> of  Households</a:t>
                </a:r>
                <a:endParaRPr lang="en-US"/>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4090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Century Schoolbook" panose="020406040505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latin typeface="Century Schoolbook" panose="020406040505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'[1686886570_ddd72dfeb376a7530027(1).xlsx]Sheet3'!$B$1</c:f>
              <c:strCache>
                <c:ptCount val="1"/>
                <c:pt idx="0">
                  <c:v>LGP COVERAGE</c:v>
                </c:pt>
              </c:strCache>
            </c:strRef>
          </c:tx>
          <c:spPr>
            <a:solidFill>
              <a:schemeClr val="accent1"/>
            </a:solidFill>
            <a:ln>
              <a:noFill/>
            </a:ln>
            <a:effectLst/>
            <a:sp3d/>
          </c:spPr>
          <c:invertIfNegative val="0"/>
          <c:cat>
            <c:strRef>
              <c:f>'[1686886570_ddd72dfeb376a7530027(1).xlsx]Sheet3'!$A$2:$A$4</c:f>
              <c:strCache>
                <c:ptCount val="3"/>
                <c:pt idx="0">
                  <c:v>2016-17</c:v>
                </c:pt>
                <c:pt idx="1">
                  <c:v>2017-18</c:v>
                </c:pt>
                <c:pt idx="2">
                  <c:v>2018-19</c:v>
                </c:pt>
              </c:strCache>
            </c:strRef>
          </c:cat>
          <c:val>
            <c:numRef>
              <c:f>'[1686886570_ddd72dfeb376a7530027(1).xlsx]Sheet3'!$B$2:$B$4</c:f>
              <c:numCache>
                <c:formatCode>General</c:formatCode>
                <c:ptCount val="3"/>
                <c:pt idx="0">
                  <c:v>72.8</c:v>
                </c:pt>
                <c:pt idx="1">
                  <c:v>84.9</c:v>
                </c:pt>
                <c:pt idx="2">
                  <c:v>94.3</c:v>
                </c:pt>
              </c:numCache>
            </c:numRef>
          </c:val>
          <c:extLst>
            <c:ext xmlns:c16="http://schemas.microsoft.com/office/drawing/2014/chart" uri="{C3380CC4-5D6E-409C-BE32-E72D297353CC}">
              <c16:uniqueId val="{00000000-D717-4148-9F4F-B82C6B4C506E}"/>
            </c:ext>
          </c:extLst>
        </c:ser>
        <c:dLbls>
          <c:showLegendKey val="0"/>
          <c:showVal val="0"/>
          <c:showCatName val="0"/>
          <c:showSerName val="0"/>
          <c:showPercent val="0"/>
          <c:showBubbleSize val="0"/>
        </c:dLbls>
        <c:gapWidth val="150"/>
        <c:shape val="box"/>
        <c:axId val="704299087"/>
        <c:axId val="704300527"/>
        <c:axId val="0"/>
      </c:bar3DChart>
      <c:catAx>
        <c:axId val="704299087"/>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704300527"/>
        <c:crosses val="autoZero"/>
        <c:auto val="1"/>
        <c:lblAlgn val="ctr"/>
        <c:lblOffset val="100"/>
        <c:noMultiLvlLbl val="0"/>
      </c:catAx>
      <c:valAx>
        <c:axId val="704300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Percent</a:t>
                </a:r>
                <a:r>
                  <a:rPr lang="en-US" baseline="0"/>
                  <a:t> of LPG connections</a:t>
                </a:r>
                <a:endParaRPr lang="en-US"/>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704299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latin typeface="Century Schoolbook" panose="020406040505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Century Schoolbook" panose="02040604050505020304" pitchFamily="18" charset="0"/>
                <a:ea typeface="+mn-ea"/>
                <a:cs typeface="+mn-cs"/>
              </a:defRPr>
            </a:pPr>
            <a:endParaRPr lang="en-IN"/>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Century Schoolbook" panose="02040604050505020304" pitchFamily="18" charset="0"/>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'[1686886570_ddd72dfeb376a7530027(1).xlsx]Sheet4'!$B$1</c:f>
              <c:strCache>
                <c:ptCount val="1"/>
                <c:pt idx="0">
                  <c:v>TOTAL HOUSEHOLD</c:v>
                </c:pt>
              </c:strCache>
            </c:strRef>
          </c:tx>
          <c:spPr>
            <a:solidFill>
              <a:schemeClr val="accent1"/>
            </a:solidFill>
            <a:ln>
              <a:noFill/>
            </a:ln>
            <a:effectLst/>
            <a:sp3d/>
          </c:spPr>
          <c:invertIfNegative val="0"/>
          <c:cat>
            <c:strRef>
              <c:f>'[1686886570_ddd72dfeb376a7530027(1).xlsx]Sheet4'!$A$2:$A$5</c:f>
              <c:strCache>
                <c:ptCount val="4"/>
                <c:pt idx="0">
                  <c:v>13-14</c:v>
                </c:pt>
                <c:pt idx="1">
                  <c:v>14-15</c:v>
                </c:pt>
                <c:pt idx="2">
                  <c:v>15-16</c:v>
                </c:pt>
                <c:pt idx="3">
                  <c:v>16-17</c:v>
                </c:pt>
              </c:strCache>
            </c:strRef>
          </c:cat>
          <c:val>
            <c:numRef>
              <c:f>'[1686886570_ddd72dfeb376a7530027(1).xlsx]Sheet4'!$B$2:$B$5</c:f>
              <c:numCache>
                <c:formatCode>General</c:formatCode>
                <c:ptCount val="4"/>
                <c:pt idx="0">
                  <c:v>2599.3000000000002</c:v>
                </c:pt>
                <c:pt idx="1">
                  <c:v>2642.6</c:v>
                </c:pt>
                <c:pt idx="2">
                  <c:v>2685.6</c:v>
                </c:pt>
                <c:pt idx="3">
                  <c:v>2717.9</c:v>
                </c:pt>
              </c:numCache>
            </c:numRef>
          </c:val>
          <c:extLst>
            <c:ext xmlns:c16="http://schemas.microsoft.com/office/drawing/2014/chart" uri="{C3380CC4-5D6E-409C-BE32-E72D297353CC}">
              <c16:uniqueId val="{00000000-CF94-7C41-999D-DEDCD731907E}"/>
            </c:ext>
          </c:extLst>
        </c:ser>
        <c:ser>
          <c:idx val="1"/>
          <c:order val="1"/>
          <c:tx>
            <c:strRef>
              <c:f>'[1686886570_ddd72dfeb376a7530027(1).xlsx]Sheet4'!$C$1</c:f>
              <c:strCache>
                <c:ptCount val="1"/>
                <c:pt idx="0">
                  <c:v>DOMESTIC LPG ACTIVE CUSTOMERS</c:v>
                </c:pt>
              </c:strCache>
            </c:strRef>
          </c:tx>
          <c:spPr>
            <a:solidFill>
              <a:schemeClr val="accent3"/>
            </a:solidFill>
            <a:ln>
              <a:noFill/>
            </a:ln>
            <a:effectLst/>
            <a:sp3d/>
          </c:spPr>
          <c:invertIfNegative val="0"/>
          <c:cat>
            <c:strRef>
              <c:f>'[1686886570_ddd72dfeb376a7530027(1).xlsx]Sheet4'!$A$2:$A$5</c:f>
              <c:strCache>
                <c:ptCount val="4"/>
                <c:pt idx="0">
                  <c:v>13-14</c:v>
                </c:pt>
                <c:pt idx="1">
                  <c:v>14-15</c:v>
                </c:pt>
                <c:pt idx="2">
                  <c:v>15-16</c:v>
                </c:pt>
                <c:pt idx="3">
                  <c:v>16-17</c:v>
                </c:pt>
              </c:strCache>
            </c:strRef>
          </c:cat>
          <c:val>
            <c:numRef>
              <c:f>'[1686886570_ddd72dfeb376a7530027(1).xlsx]Sheet4'!$C$2:$C$5</c:f>
              <c:numCache>
                <c:formatCode>General</c:formatCode>
                <c:ptCount val="4"/>
                <c:pt idx="0">
                  <c:v>1451.76</c:v>
                </c:pt>
                <c:pt idx="1">
                  <c:v>1485.58</c:v>
                </c:pt>
                <c:pt idx="2">
                  <c:v>1662.55</c:v>
                </c:pt>
                <c:pt idx="3">
                  <c:v>1916.4</c:v>
                </c:pt>
              </c:numCache>
            </c:numRef>
          </c:val>
          <c:extLst>
            <c:ext xmlns:c16="http://schemas.microsoft.com/office/drawing/2014/chart" uri="{C3380CC4-5D6E-409C-BE32-E72D297353CC}">
              <c16:uniqueId val="{00000001-CF94-7C41-999D-DEDCD731907E}"/>
            </c:ext>
          </c:extLst>
        </c:ser>
        <c:dLbls>
          <c:showLegendKey val="0"/>
          <c:showVal val="0"/>
          <c:showCatName val="0"/>
          <c:showSerName val="0"/>
          <c:showPercent val="0"/>
          <c:showBubbleSize val="0"/>
        </c:dLbls>
        <c:gapWidth val="150"/>
        <c:shape val="box"/>
        <c:axId val="857712175"/>
        <c:axId val="857712655"/>
        <c:axId val="0"/>
      </c:bar3DChart>
      <c:catAx>
        <c:axId val="857712175"/>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7712655"/>
        <c:crosses val="autoZero"/>
        <c:auto val="1"/>
        <c:lblAlgn val="ctr"/>
        <c:lblOffset val="100"/>
        <c:noMultiLvlLbl val="0"/>
      </c:catAx>
      <c:valAx>
        <c:axId val="857712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No.</a:t>
                </a:r>
                <a:r>
                  <a:rPr lang="en-US" baseline="0"/>
                  <a:t> of Households/ Customers</a:t>
                </a:r>
                <a:endParaRPr lang="en-US"/>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7712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Century Schoolbook" panose="020406040505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latin typeface="Century Schoolbook" panose="020406040505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'[1686886570_ddd72dfeb376a7530027(1).xlsx]Sheet5'!$B$1</c:f>
              <c:strCache>
                <c:ptCount val="1"/>
                <c:pt idx="0">
                  <c:v>Avg.  Annual Refill(Non-PMUY)</c:v>
                </c:pt>
              </c:strCache>
            </c:strRef>
          </c:tx>
          <c:spPr>
            <a:solidFill>
              <a:schemeClr val="accent1"/>
            </a:solidFill>
            <a:ln>
              <a:noFill/>
            </a:ln>
            <a:effectLst/>
            <a:sp3d/>
          </c:spPr>
          <c:invertIfNegative val="0"/>
          <c:dLbls>
            <c:delete val="1"/>
          </c:dLbls>
          <c:cat>
            <c:strRef>
              <c:f>'[1686886570_ddd72dfeb376a7530027(1).xlsx]Sheet5'!$A$2:$A$4</c:f>
              <c:strCache>
                <c:ptCount val="3"/>
                <c:pt idx="0">
                  <c:v>2016-17</c:v>
                </c:pt>
                <c:pt idx="1">
                  <c:v>2017-18</c:v>
                </c:pt>
                <c:pt idx="2">
                  <c:v>2018-19</c:v>
                </c:pt>
              </c:strCache>
            </c:strRef>
          </c:cat>
          <c:val>
            <c:numRef>
              <c:f>'[1686886570_ddd72dfeb376a7530027(1).xlsx]Sheet5'!$B$2:$B$4</c:f>
              <c:numCache>
                <c:formatCode>General</c:formatCode>
                <c:ptCount val="3"/>
                <c:pt idx="0">
                  <c:v>7.5</c:v>
                </c:pt>
                <c:pt idx="1">
                  <c:v>7.3</c:v>
                </c:pt>
                <c:pt idx="2">
                  <c:v>6.7</c:v>
                </c:pt>
              </c:numCache>
            </c:numRef>
          </c:val>
          <c:extLst>
            <c:ext xmlns:c16="http://schemas.microsoft.com/office/drawing/2014/chart" uri="{C3380CC4-5D6E-409C-BE32-E72D297353CC}">
              <c16:uniqueId val="{00000003-6AB0-2044-A506-F8D2C09CE23D}"/>
            </c:ext>
          </c:extLst>
        </c:ser>
        <c:ser>
          <c:idx val="1"/>
          <c:order val="1"/>
          <c:tx>
            <c:strRef>
              <c:f>'[1686886570_ddd72dfeb376a7530027(1).xlsx]Sheet5'!$C$1</c:f>
              <c:strCache>
                <c:ptCount val="1"/>
                <c:pt idx="0">
                  <c:v>Avg. Annual Refill (PMUY)</c:v>
                </c:pt>
              </c:strCache>
            </c:strRef>
          </c:tx>
          <c:spPr>
            <a:solidFill>
              <a:schemeClr val="accent3"/>
            </a:solidFill>
            <a:ln>
              <a:noFill/>
            </a:ln>
            <a:effectLst/>
            <a:sp3d/>
          </c:spPr>
          <c:invertIfNegative val="0"/>
          <c:dLbls>
            <c:delete val="1"/>
          </c:dLbls>
          <c:cat>
            <c:strRef>
              <c:f>'[1686886570_ddd72dfeb376a7530027(1).xlsx]Sheet5'!$A$2:$A$4</c:f>
              <c:strCache>
                <c:ptCount val="3"/>
                <c:pt idx="0">
                  <c:v>2016-17</c:v>
                </c:pt>
                <c:pt idx="1">
                  <c:v>2017-18</c:v>
                </c:pt>
                <c:pt idx="2">
                  <c:v>2018-19</c:v>
                </c:pt>
              </c:strCache>
            </c:strRef>
          </c:cat>
          <c:val>
            <c:numRef>
              <c:f>'[1686886570_ddd72dfeb376a7530027(1).xlsx]Sheet5'!$C$2:$C$4</c:f>
              <c:numCache>
                <c:formatCode>General</c:formatCode>
                <c:ptCount val="3"/>
                <c:pt idx="0">
                  <c:v>3.9</c:v>
                </c:pt>
                <c:pt idx="1">
                  <c:v>3.4</c:v>
                </c:pt>
                <c:pt idx="2">
                  <c:v>3</c:v>
                </c:pt>
              </c:numCache>
            </c:numRef>
          </c:val>
          <c:extLst>
            <c:ext xmlns:c16="http://schemas.microsoft.com/office/drawing/2014/chart" uri="{C3380CC4-5D6E-409C-BE32-E72D297353CC}">
              <c16:uniqueId val="{00000007-6AB0-2044-A506-F8D2C09CE23D}"/>
            </c:ext>
          </c:extLst>
        </c:ser>
        <c:dLbls>
          <c:showLegendKey val="0"/>
          <c:showVal val="1"/>
          <c:showCatName val="0"/>
          <c:showSerName val="0"/>
          <c:showPercent val="0"/>
          <c:showBubbleSize val="0"/>
        </c:dLbls>
        <c:gapWidth val="150"/>
        <c:shape val="box"/>
        <c:axId val="857716015"/>
        <c:axId val="857708335"/>
        <c:axId val="0"/>
      </c:bar3DChart>
      <c:catAx>
        <c:axId val="857716015"/>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7708335"/>
        <c:crosses val="autoZero"/>
        <c:auto val="1"/>
        <c:lblAlgn val="ctr"/>
        <c:lblOffset val="100"/>
        <c:noMultiLvlLbl val="0"/>
      </c:catAx>
      <c:valAx>
        <c:axId val="857708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r>
                  <a:rPr lang="en-US"/>
                  <a:t>Cylinder</a:t>
                </a:r>
                <a:r>
                  <a:rPr lang="en-US" baseline="0"/>
                  <a:t> Refills</a:t>
                </a:r>
                <a:endParaRPr lang="en-US"/>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crossAx val="85771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Century Schoolbook" panose="020406040505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latin typeface="Century Schoolbook" panose="020406040505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'[1686886570_ddd72dfeb376a7530027(1).xlsx]Sheet7'!$B$1</c:f>
              <c:strCache>
                <c:ptCount val="1"/>
                <c:pt idx="0">
                  <c:v>Percentage</c:v>
                </c:pt>
              </c:strCache>
            </c:strRef>
          </c:tx>
          <c:dPt>
            <c:idx val="0"/>
            <c:bubble3D val="0"/>
            <c:spPr>
              <a:solidFill>
                <a:schemeClr val="accent1">
                  <a:shade val="50000"/>
                </a:schemeClr>
              </a:solidFill>
              <a:ln w="19050">
                <a:solidFill>
                  <a:schemeClr val="lt1"/>
                </a:solidFill>
              </a:ln>
              <a:effectLst/>
            </c:spPr>
            <c:extLst>
              <c:ext xmlns:c16="http://schemas.microsoft.com/office/drawing/2014/chart" uri="{C3380CC4-5D6E-409C-BE32-E72D297353CC}">
                <c16:uniqueId val="{00000001-A31E-5846-B12D-694E28DFC02F}"/>
              </c:ext>
            </c:extLst>
          </c:dPt>
          <c:dPt>
            <c:idx val="1"/>
            <c:bubble3D val="0"/>
            <c:spPr>
              <a:solidFill>
                <a:schemeClr val="accent1">
                  <a:shade val="70000"/>
                </a:schemeClr>
              </a:solidFill>
              <a:ln w="19050">
                <a:solidFill>
                  <a:schemeClr val="lt1"/>
                </a:solidFill>
              </a:ln>
              <a:effectLst/>
            </c:spPr>
            <c:extLst>
              <c:ext xmlns:c16="http://schemas.microsoft.com/office/drawing/2014/chart" uri="{C3380CC4-5D6E-409C-BE32-E72D297353CC}">
                <c16:uniqueId val="{00000003-A31E-5846-B12D-694E28DFC02F}"/>
              </c:ext>
            </c:extLst>
          </c:dPt>
          <c:dPt>
            <c:idx val="2"/>
            <c:bubble3D val="0"/>
            <c:spPr>
              <a:solidFill>
                <a:schemeClr val="accent1">
                  <a:shade val="90000"/>
                </a:schemeClr>
              </a:solidFill>
              <a:ln w="19050">
                <a:solidFill>
                  <a:schemeClr val="lt1"/>
                </a:solidFill>
              </a:ln>
              <a:effectLst/>
            </c:spPr>
            <c:extLst>
              <c:ext xmlns:c16="http://schemas.microsoft.com/office/drawing/2014/chart" uri="{C3380CC4-5D6E-409C-BE32-E72D297353CC}">
                <c16:uniqueId val="{00000005-A31E-5846-B12D-694E28DFC02F}"/>
              </c:ext>
            </c:extLst>
          </c:dPt>
          <c:dPt>
            <c:idx val="3"/>
            <c:bubble3D val="0"/>
            <c:spPr>
              <a:solidFill>
                <a:schemeClr val="accent1">
                  <a:tint val="90000"/>
                </a:schemeClr>
              </a:solidFill>
              <a:ln w="19050">
                <a:solidFill>
                  <a:schemeClr val="lt1"/>
                </a:solidFill>
              </a:ln>
              <a:effectLst/>
            </c:spPr>
            <c:extLst>
              <c:ext xmlns:c16="http://schemas.microsoft.com/office/drawing/2014/chart" uri="{C3380CC4-5D6E-409C-BE32-E72D297353CC}">
                <c16:uniqueId val="{00000007-A31E-5846-B12D-694E28DFC02F}"/>
              </c:ext>
            </c:extLst>
          </c:dPt>
          <c:dPt>
            <c:idx val="4"/>
            <c:bubble3D val="0"/>
            <c:spPr>
              <a:solidFill>
                <a:schemeClr val="accent1">
                  <a:tint val="70000"/>
                </a:schemeClr>
              </a:solidFill>
              <a:ln w="19050">
                <a:solidFill>
                  <a:schemeClr val="lt1"/>
                </a:solidFill>
              </a:ln>
              <a:effectLst/>
            </c:spPr>
            <c:extLst>
              <c:ext xmlns:c16="http://schemas.microsoft.com/office/drawing/2014/chart" uri="{C3380CC4-5D6E-409C-BE32-E72D297353CC}">
                <c16:uniqueId val="{00000009-A31E-5846-B12D-694E28DFC02F}"/>
              </c:ext>
            </c:extLst>
          </c:dPt>
          <c:dPt>
            <c:idx val="5"/>
            <c:bubble3D val="0"/>
            <c:spPr>
              <a:solidFill>
                <a:schemeClr val="accent1">
                  <a:tint val="50000"/>
                </a:schemeClr>
              </a:solidFill>
              <a:ln w="19050">
                <a:solidFill>
                  <a:schemeClr val="lt1"/>
                </a:solidFill>
              </a:ln>
              <a:effectLst/>
            </c:spPr>
            <c:extLst>
              <c:ext xmlns:c16="http://schemas.microsoft.com/office/drawing/2014/chart" uri="{C3380CC4-5D6E-409C-BE32-E72D297353CC}">
                <c16:uniqueId val="{0000000B-A31E-5846-B12D-694E28DFC02F}"/>
              </c:ext>
            </c:extLst>
          </c:dPt>
          <c:dLbls>
            <c:dLbl>
              <c:idx val="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Century Schoolbook" panose="02040604050505020304" pitchFamily="18" charset="0"/>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1-A31E-5846-B12D-694E28DFC02F}"/>
                </c:ext>
              </c:extLst>
            </c:dLbl>
            <c:dLbl>
              <c:idx val="1"/>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Century Schoolbook" panose="02040604050505020304" pitchFamily="18" charset="0"/>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3-A31E-5846-B12D-694E28DFC02F}"/>
                </c:ext>
              </c:extLst>
            </c:dLbl>
            <c:dLbl>
              <c:idx val="2"/>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Century Schoolbook" panose="02040604050505020304" pitchFamily="18" charset="0"/>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5-A31E-5846-B12D-694E28DFC02F}"/>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entury Schoolbook" panose="02040604050505020304"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'[1686886570_ddd72dfeb376a7530027(1).xlsx]Sheet7'!$A$2:$A$7</c:f>
              <c:strCache>
                <c:ptCount val="6"/>
                <c:pt idx="0">
                  <c:v>Affordability</c:v>
                </c:pt>
                <c:pt idx="1">
                  <c:v>Awareness of LPG refill</c:v>
                </c:pt>
                <c:pt idx="2">
                  <c:v>Lack of home delivery</c:v>
                </c:pt>
                <c:pt idx="3">
                  <c:v>Easy access to biomass</c:v>
                </c:pt>
                <c:pt idx="4">
                  <c:v>Fear of using LPG</c:v>
                </c:pt>
                <c:pt idx="5">
                  <c:v>Delayed delivery of LPG</c:v>
                </c:pt>
              </c:strCache>
            </c:strRef>
          </c:cat>
          <c:val>
            <c:numRef>
              <c:f>'[1686886570_ddd72dfeb376a7530027(1).xlsx]Sheet7'!$B$2:$B$7</c:f>
              <c:numCache>
                <c:formatCode>0%</c:formatCode>
                <c:ptCount val="6"/>
                <c:pt idx="0">
                  <c:v>0.28000000000000003</c:v>
                </c:pt>
                <c:pt idx="1">
                  <c:v>0.11</c:v>
                </c:pt>
                <c:pt idx="2">
                  <c:v>0.09</c:v>
                </c:pt>
                <c:pt idx="3">
                  <c:v>0.28000000000000003</c:v>
                </c:pt>
                <c:pt idx="4">
                  <c:v>0.18</c:v>
                </c:pt>
                <c:pt idx="5">
                  <c:v>0.06</c:v>
                </c:pt>
              </c:numCache>
            </c:numRef>
          </c:val>
          <c:extLst>
            <c:ext xmlns:c16="http://schemas.microsoft.com/office/drawing/2014/chart" uri="{C3380CC4-5D6E-409C-BE32-E72D297353CC}">
              <c16:uniqueId val="{0000000C-A31E-5846-B12D-694E28DFC02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Century Schoolbook" panose="020406040505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1">
          <a:solidFill>
            <a:schemeClr val="tx1"/>
          </a:solidFill>
          <a:latin typeface="Century Schoolbook" panose="020406040505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8BD2E-376A-4E4F-B928-68799C30D1E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7A0C9FF-F680-4F68-B7F8-DA2DCD262DDF}">
      <dgm:prSet/>
      <dgm:spPr/>
      <dgm:t>
        <a:bodyPr/>
        <a:lstStyle/>
        <a:p>
          <a:r>
            <a:rPr lang="en-US">
              <a:latin typeface="Century Schoolbook" panose="02040604050505020304" pitchFamily="18" charset="0"/>
            </a:rPr>
            <a:t>INTRODUCTION TO PMUY</a:t>
          </a:r>
        </a:p>
      </dgm:t>
    </dgm:pt>
    <dgm:pt modelId="{78C50ED7-6FDA-4C9A-A343-8BCE37FF41A3}" type="parTrans" cxnId="{334AAE7C-092C-43CA-A4E1-B2D1B46663B9}">
      <dgm:prSet/>
      <dgm:spPr/>
      <dgm:t>
        <a:bodyPr/>
        <a:lstStyle/>
        <a:p>
          <a:endParaRPr lang="en-US">
            <a:latin typeface="Century Schoolbook" panose="02040604050505020304" pitchFamily="18" charset="0"/>
          </a:endParaRPr>
        </a:p>
      </dgm:t>
    </dgm:pt>
    <dgm:pt modelId="{6535ED8C-8B10-4D81-B589-4976D35A9D2E}" type="sibTrans" cxnId="{334AAE7C-092C-43CA-A4E1-B2D1B46663B9}">
      <dgm:prSet/>
      <dgm:spPr/>
      <dgm:t>
        <a:bodyPr/>
        <a:lstStyle/>
        <a:p>
          <a:endParaRPr lang="en-US">
            <a:latin typeface="Century Schoolbook" panose="02040604050505020304" pitchFamily="18" charset="0"/>
          </a:endParaRPr>
        </a:p>
      </dgm:t>
    </dgm:pt>
    <dgm:pt modelId="{18521691-BAAE-4D52-8EB7-8A77061F21AF}">
      <dgm:prSet/>
      <dgm:spPr/>
      <dgm:t>
        <a:bodyPr/>
        <a:lstStyle/>
        <a:p>
          <a:r>
            <a:rPr lang="en-US">
              <a:latin typeface="Century Schoolbook" panose="02040604050505020304" pitchFamily="18" charset="0"/>
            </a:rPr>
            <a:t>OBJECTIVE OF PMUY</a:t>
          </a:r>
        </a:p>
      </dgm:t>
    </dgm:pt>
    <dgm:pt modelId="{2D9828D0-E4D7-4BC9-A5E5-911F870EF996}" type="parTrans" cxnId="{B8EF0982-3E0E-498D-925C-081CA8387381}">
      <dgm:prSet/>
      <dgm:spPr/>
      <dgm:t>
        <a:bodyPr/>
        <a:lstStyle/>
        <a:p>
          <a:endParaRPr lang="en-US">
            <a:latin typeface="Century Schoolbook" panose="02040604050505020304" pitchFamily="18" charset="0"/>
          </a:endParaRPr>
        </a:p>
      </dgm:t>
    </dgm:pt>
    <dgm:pt modelId="{C47623D0-6720-482C-BA0F-4589280A8EAB}" type="sibTrans" cxnId="{B8EF0982-3E0E-498D-925C-081CA8387381}">
      <dgm:prSet/>
      <dgm:spPr/>
      <dgm:t>
        <a:bodyPr/>
        <a:lstStyle/>
        <a:p>
          <a:endParaRPr lang="en-US">
            <a:latin typeface="Century Schoolbook" panose="02040604050505020304" pitchFamily="18" charset="0"/>
          </a:endParaRPr>
        </a:p>
      </dgm:t>
    </dgm:pt>
    <dgm:pt modelId="{43BB8ADC-8387-4D4E-90E0-FAADA1171079}">
      <dgm:prSet/>
      <dgm:spPr/>
      <dgm:t>
        <a:bodyPr/>
        <a:lstStyle/>
        <a:p>
          <a:r>
            <a:rPr lang="en-US" dirty="0">
              <a:latin typeface="Century Schoolbook" panose="02040604050505020304" pitchFamily="18" charset="0"/>
            </a:rPr>
            <a:t>WHY PMUY ?</a:t>
          </a:r>
        </a:p>
      </dgm:t>
    </dgm:pt>
    <dgm:pt modelId="{D82EF472-5184-4CFF-AF5F-B0999F65EF17}" type="parTrans" cxnId="{DA9EBC3B-B920-48A9-80A3-15CC6A203292}">
      <dgm:prSet/>
      <dgm:spPr/>
      <dgm:t>
        <a:bodyPr/>
        <a:lstStyle/>
        <a:p>
          <a:endParaRPr lang="en-US">
            <a:latin typeface="Century Schoolbook" panose="02040604050505020304" pitchFamily="18" charset="0"/>
          </a:endParaRPr>
        </a:p>
      </dgm:t>
    </dgm:pt>
    <dgm:pt modelId="{32CB366F-6CC2-46DD-884D-0F1DECC0CA08}" type="sibTrans" cxnId="{DA9EBC3B-B920-48A9-80A3-15CC6A203292}">
      <dgm:prSet/>
      <dgm:spPr/>
      <dgm:t>
        <a:bodyPr/>
        <a:lstStyle/>
        <a:p>
          <a:endParaRPr lang="en-US">
            <a:latin typeface="Century Schoolbook" panose="02040604050505020304" pitchFamily="18" charset="0"/>
          </a:endParaRPr>
        </a:p>
      </dgm:t>
    </dgm:pt>
    <dgm:pt modelId="{8FCE5D72-C0D2-471C-9C30-88CD09670A70}">
      <dgm:prSet/>
      <dgm:spPr/>
      <dgm:t>
        <a:bodyPr/>
        <a:lstStyle/>
        <a:p>
          <a:r>
            <a:rPr lang="en-US">
              <a:latin typeface="Century Schoolbook" panose="02040604050505020304" pitchFamily="18" charset="0"/>
            </a:rPr>
            <a:t>EXPECTED IMPACTS INVESTIGATED  BY POLICYMAKERS</a:t>
          </a:r>
        </a:p>
      </dgm:t>
    </dgm:pt>
    <dgm:pt modelId="{09635866-408F-4417-9F20-38BC31D10545}" type="parTrans" cxnId="{EA616A19-8F2F-4CF8-9124-615C17DF6F54}">
      <dgm:prSet/>
      <dgm:spPr/>
      <dgm:t>
        <a:bodyPr/>
        <a:lstStyle/>
        <a:p>
          <a:endParaRPr lang="en-US">
            <a:latin typeface="Century Schoolbook" panose="02040604050505020304" pitchFamily="18" charset="0"/>
          </a:endParaRPr>
        </a:p>
      </dgm:t>
    </dgm:pt>
    <dgm:pt modelId="{6B98074D-9F35-4DC2-9BB7-8DD8316FB136}" type="sibTrans" cxnId="{EA616A19-8F2F-4CF8-9124-615C17DF6F54}">
      <dgm:prSet/>
      <dgm:spPr/>
      <dgm:t>
        <a:bodyPr/>
        <a:lstStyle/>
        <a:p>
          <a:endParaRPr lang="en-US">
            <a:latin typeface="Century Schoolbook" panose="02040604050505020304" pitchFamily="18" charset="0"/>
          </a:endParaRPr>
        </a:p>
      </dgm:t>
    </dgm:pt>
    <dgm:pt modelId="{6675506B-B32B-49E7-8577-DCDC74AA456B}">
      <dgm:prSet/>
      <dgm:spPr/>
      <dgm:t>
        <a:bodyPr/>
        <a:lstStyle/>
        <a:p>
          <a:r>
            <a:rPr lang="en-US">
              <a:latin typeface="Century Schoolbook" panose="02040604050505020304" pitchFamily="18" charset="0"/>
            </a:rPr>
            <a:t>STAKEHOLDERS OF </a:t>
          </a:r>
        </a:p>
        <a:p>
          <a:r>
            <a:rPr lang="en-US">
              <a:latin typeface="Century Schoolbook" panose="02040604050505020304" pitchFamily="18" charset="0"/>
            </a:rPr>
            <a:t>PMUY</a:t>
          </a:r>
        </a:p>
      </dgm:t>
    </dgm:pt>
    <dgm:pt modelId="{846CB6F6-5F94-4C74-B204-AC05615E6BB5}" type="parTrans" cxnId="{EA057074-FA8F-4464-AFE7-FD50C3799352}">
      <dgm:prSet/>
      <dgm:spPr/>
      <dgm:t>
        <a:bodyPr/>
        <a:lstStyle/>
        <a:p>
          <a:endParaRPr lang="en-US">
            <a:latin typeface="Century Schoolbook" panose="02040604050505020304" pitchFamily="18" charset="0"/>
          </a:endParaRPr>
        </a:p>
      </dgm:t>
    </dgm:pt>
    <dgm:pt modelId="{6568239B-9DFF-426C-8952-270B4C3449C3}" type="sibTrans" cxnId="{EA057074-FA8F-4464-AFE7-FD50C3799352}">
      <dgm:prSet/>
      <dgm:spPr/>
      <dgm:t>
        <a:bodyPr/>
        <a:lstStyle/>
        <a:p>
          <a:endParaRPr lang="en-US">
            <a:latin typeface="Century Schoolbook" panose="02040604050505020304" pitchFamily="18" charset="0"/>
          </a:endParaRPr>
        </a:p>
      </dgm:t>
    </dgm:pt>
    <dgm:pt modelId="{C121F7C7-1337-4A5F-9E9D-97E2B4E967E3}">
      <dgm:prSet/>
      <dgm:spPr/>
      <dgm:t>
        <a:bodyPr/>
        <a:lstStyle/>
        <a:p>
          <a:r>
            <a:rPr lang="en-IN">
              <a:latin typeface="Century Schoolbook" panose="02040604050505020304" pitchFamily="18" charset="0"/>
            </a:rPr>
            <a:t>ROLL OUT PROCESS OF PMUY</a:t>
          </a:r>
          <a:endParaRPr lang="en-US">
            <a:latin typeface="Century Schoolbook" panose="02040604050505020304" pitchFamily="18" charset="0"/>
          </a:endParaRPr>
        </a:p>
      </dgm:t>
    </dgm:pt>
    <dgm:pt modelId="{44EC1944-1B68-4A46-B9A4-2E538A336EBF}" type="parTrans" cxnId="{200EC7B3-4C40-4B3C-9E8D-EC3D224CBC84}">
      <dgm:prSet/>
      <dgm:spPr/>
      <dgm:t>
        <a:bodyPr/>
        <a:lstStyle/>
        <a:p>
          <a:endParaRPr lang="en-US">
            <a:latin typeface="Century Schoolbook" panose="02040604050505020304" pitchFamily="18" charset="0"/>
          </a:endParaRPr>
        </a:p>
      </dgm:t>
    </dgm:pt>
    <dgm:pt modelId="{6C594E71-5256-4649-A789-AB7C345F78D2}" type="sibTrans" cxnId="{200EC7B3-4C40-4B3C-9E8D-EC3D224CBC84}">
      <dgm:prSet/>
      <dgm:spPr/>
      <dgm:t>
        <a:bodyPr/>
        <a:lstStyle/>
        <a:p>
          <a:endParaRPr lang="en-US">
            <a:latin typeface="Century Schoolbook" panose="02040604050505020304" pitchFamily="18" charset="0"/>
          </a:endParaRPr>
        </a:p>
      </dgm:t>
    </dgm:pt>
    <dgm:pt modelId="{F2527E4B-A66A-4860-89EF-7345BF989679}">
      <dgm:prSet/>
      <dgm:spPr/>
      <dgm:t>
        <a:bodyPr/>
        <a:lstStyle/>
        <a:p>
          <a:r>
            <a:rPr lang="en-US">
              <a:latin typeface="Century Schoolbook" panose="02040604050505020304" pitchFamily="18" charset="0"/>
            </a:rPr>
            <a:t>QUANTATIVE</a:t>
          </a:r>
          <a:r>
            <a:rPr lang="en-US" baseline="0">
              <a:latin typeface="Century Schoolbook" panose="02040604050505020304" pitchFamily="18" charset="0"/>
            </a:rPr>
            <a:t> ANALYSIS</a:t>
          </a:r>
          <a:endParaRPr lang="en-US">
            <a:latin typeface="Century Schoolbook" panose="02040604050505020304" pitchFamily="18" charset="0"/>
          </a:endParaRPr>
        </a:p>
      </dgm:t>
    </dgm:pt>
    <dgm:pt modelId="{D7BCB6D0-DE74-4402-A468-AB44E05D5353}" type="parTrans" cxnId="{0D42E5E5-58B2-4A41-A205-B29EFB1EF377}">
      <dgm:prSet/>
      <dgm:spPr/>
      <dgm:t>
        <a:bodyPr/>
        <a:lstStyle/>
        <a:p>
          <a:endParaRPr lang="en-US">
            <a:latin typeface="Century Schoolbook" panose="02040604050505020304" pitchFamily="18" charset="0"/>
          </a:endParaRPr>
        </a:p>
      </dgm:t>
    </dgm:pt>
    <dgm:pt modelId="{4819736F-02AA-4D10-904B-236F1903949D}" type="sibTrans" cxnId="{0D42E5E5-58B2-4A41-A205-B29EFB1EF377}">
      <dgm:prSet/>
      <dgm:spPr/>
      <dgm:t>
        <a:bodyPr/>
        <a:lstStyle/>
        <a:p>
          <a:endParaRPr lang="en-US">
            <a:latin typeface="Century Schoolbook" panose="02040604050505020304" pitchFamily="18" charset="0"/>
          </a:endParaRPr>
        </a:p>
      </dgm:t>
    </dgm:pt>
    <dgm:pt modelId="{C5CB8ADE-8F18-4AE0-A172-F2301E3F9B09}">
      <dgm:prSet/>
      <dgm:spPr/>
      <dgm:t>
        <a:bodyPr/>
        <a:lstStyle/>
        <a:p>
          <a:r>
            <a:rPr lang="en-US">
              <a:latin typeface="Century Schoolbook" panose="02040604050505020304" pitchFamily="18" charset="0"/>
            </a:rPr>
            <a:t>LINEAR REGRESSION MODEL</a:t>
          </a:r>
        </a:p>
      </dgm:t>
    </dgm:pt>
    <dgm:pt modelId="{51F28802-F868-4ADC-9AFE-AD4DCC064EEB}" type="parTrans" cxnId="{7944F923-81E1-DC4E-8B94-8F6A9AF2CF1B}">
      <dgm:prSet/>
      <dgm:spPr/>
      <dgm:t>
        <a:bodyPr/>
        <a:lstStyle/>
        <a:p>
          <a:endParaRPr lang="en-GB"/>
        </a:p>
      </dgm:t>
    </dgm:pt>
    <dgm:pt modelId="{60D02426-7339-46F5-8A1B-78C90B4932A3}" type="sibTrans" cxnId="{7944F923-81E1-DC4E-8B94-8F6A9AF2CF1B}">
      <dgm:prSet/>
      <dgm:spPr/>
      <dgm:t>
        <a:bodyPr/>
        <a:lstStyle/>
        <a:p>
          <a:endParaRPr lang="en-GB"/>
        </a:p>
      </dgm:t>
    </dgm:pt>
    <dgm:pt modelId="{8209C645-B537-49FA-A86C-C8E34AEAAA63}">
      <dgm:prSet/>
      <dgm:spPr/>
      <dgm:t>
        <a:bodyPr/>
        <a:lstStyle/>
        <a:p>
          <a:r>
            <a:rPr lang="en-US">
              <a:latin typeface="Century Schoolbook" panose="02040604050505020304" pitchFamily="18" charset="0"/>
            </a:rPr>
            <a:t>MULTIPLE REGRESSION MODEL - A STUDY</a:t>
          </a:r>
        </a:p>
      </dgm:t>
    </dgm:pt>
    <dgm:pt modelId="{143C57CC-5FBB-4138-A2F4-8E59C493CED8}" type="parTrans" cxnId="{212F5BFB-5B24-CD4A-9A1D-222A9A6B8FC4}">
      <dgm:prSet/>
      <dgm:spPr/>
      <dgm:t>
        <a:bodyPr/>
        <a:lstStyle/>
        <a:p>
          <a:endParaRPr lang="en-GB"/>
        </a:p>
      </dgm:t>
    </dgm:pt>
    <dgm:pt modelId="{86F5F74B-C4F7-4A15-B96B-0EE78A2EE41F}" type="sibTrans" cxnId="{212F5BFB-5B24-CD4A-9A1D-222A9A6B8FC4}">
      <dgm:prSet/>
      <dgm:spPr/>
      <dgm:t>
        <a:bodyPr/>
        <a:lstStyle/>
        <a:p>
          <a:endParaRPr lang="en-GB"/>
        </a:p>
      </dgm:t>
    </dgm:pt>
    <dgm:pt modelId="{89FAD4F4-53DD-4373-931E-7A54EEB6661C}">
      <dgm:prSet/>
      <dgm:spPr/>
      <dgm:t>
        <a:bodyPr/>
        <a:lstStyle/>
        <a:p>
          <a:r>
            <a:rPr lang="en-US">
              <a:latin typeface="Century Schoolbook" panose="02040604050505020304" pitchFamily="18" charset="0"/>
            </a:rPr>
            <a:t>CHALLENGES OF PMUY</a:t>
          </a:r>
        </a:p>
      </dgm:t>
    </dgm:pt>
    <dgm:pt modelId="{5AAD2E38-8562-4B61-86A5-62099C911CC6}" type="parTrans" cxnId="{7350FB9D-61BF-6242-9D5A-B571E6A2F5A7}">
      <dgm:prSet/>
      <dgm:spPr/>
      <dgm:t>
        <a:bodyPr/>
        <a:lstStyle/>
        <a:p>
          <a:endParaRPr lang="en-GB"/>
        </a:p>
      </dgm:t>
    </dgm:pt>
    <dgm:pt modelId="{1C31705E-DC9F-4B1C-82BA-B0E14BD8544F}" type="sibTrans" cxnId="{7350FB9D-61BF-6242-9D5A-B571E6A2F5A7}">
      <dgm:prSet/>
      <dgm:spPr/>
      <dgm:t>
        <a:bodyPr/>
        <a:lstStyle/>
        <a:p>
          <a:endParaRPr lang="en-GB"/>
        </a:p>
      </dgm:t>
    </dgm:pt>
    <dgm:pt modelId="{9B012F9C-DAA4-4E57-AA3B-340072A36697}">
      <dgm:prSet/>
      <dgm:spPr/>
      <dgm:t>
        <a:bodyPr/>
        <a:lstStyle/>
        <a:p>
          <a:r>
            <a:rPr lang="en-US" dirty="0">
              <a:latin typeface="Century Schoolbook" panose="02040604050505020304" pitchFamily="18" charset="0"/>
            </a:rPr>
            <a:t>IMPROVING THE IMPACT OF PMUY</a:t>
          </a:r>
        </a:p>
      </dgm:t>
    </dgm:pt>
    <dgm:pt modelId="{EA11A116-BB12-418B-8BA1-412D1BEE946D}" type="parTrans" cxnId="{19DFB0FF-BAB4-2E4B-A287-A29A23B3D643}">
      <dgm:prSet/>
      <dgm:spPr/>
      <dgm:t>
        <a:bodyPr/>
        <a:lstStyle/>
        <a:p>
          <a:endParaRPr lang="en-GB"/>
        </a:p>
      </dgm:t>
    </dgm:pt>
    <dgm:pt modelId="{21CD2537-12DC-4B8B-89FB-042E773E27E5}" type="sibTrans" cxnId="{19DFB0FF-BAB4-2E4B-A287-A29A23B3D643}">
      <dgm:prSet/>
      <dgm:spPr/>
      <dgm:t>
        <a:bodyPr/>
        <a:lstStyle/>
        <a:p>
          <a:endParaRPr lang="en-GB"/>
        </a:p>
      </dgm:t>
    </dgm:pt>
    <dgm:pt modelId="{57F72F3F-FCCD-CF47-95EA-251C43C4CDF0}" type="pres">
      <dgm:prSet presAssocID="{50D8BD2E-376A-4E4F-B928-68799C30D1E0}" presName="Name0" presStyleCnt="0">
        <dgm:presLayoutVars>
          <dgm:dir/>
          <dgm:resizeHandles val="exact"/>
        </dgm:presLayoutVars>
      </dgm:prSet>
      <dgm:spPr/>
    </dgm:pt>
    <dgm:pt modelId="{281CE357-914B-B148-B1DF-ED953EB79D35}" type="pres">
      <dgm:prSet presAssocID="{F7A0C9FF-F680-4F68-B7F8-DA2DCD262DDF}" presName="node" presStyleLbl="node1" presStyleIdx="0" presStyleCnt="11">
        <dgm:presLayoutVars>
          <dgm:bulletEnabled val="1"/>
        </dgm:presLayoutVars>
      </dgm:prSet>
      <dgm:spPr/>
    </dgm:pt>
    <dgm:pt modelId="{2964C941-6F8B-2849-8D25-6F97B1F8ED76}" type="pres">
      <dgm:prSet presAssocID="{6535ED8C-8B10-4D81-B589-4976D35A9D2E}" presName="sibTrans" presStyleLbl="sibTrans1D1" presStyleIdx="0" presStyleCnt="10"/>
      <dgm:spPr/>
    </dgm:pt>
    <dgm:pt modelId="{27B61959-AD67-5A41-96BE-E8EE729D214B}" type="pres">
      <dgm:prSet presAssocID="{6535ED8C-8B10-4D81-B589-4976D35A9D2E}" presName="connectorText" presStyleLbl="sibTrans1D1" presStyleIdx="0" presStyleCnt="10"/>
      <dgm:spPr/>
    </dgm:pt>
    <dgm:pt modelId="{017FFA22-0ADF-0646-9CE4-5233E8B658F6}" type="pres">
      <dgm:prSet presAssocID="{18521691-BAAE-4D52-8EB7-8A77061F21AF}" presName="node" presStyleLbl="node1" presStyleIdx="1" presStyleCnt="11">
        <dgm:presLayoutVars>
          <dgm:bulletEnabled val="1"/>
        </dgm:presLayoutVars>
      </dgm:prSet>
      <dgm:spPr/>
    </dgm:pt>
    <dgm:pt modelId="{9FBC67F5-AE80-5347-BD86-B72F980D8D53}" type="pres">
      <dgm:prSet presAssocID="{C47623D0-6720-482C-BA0F-4589280A8EAB}" presName="sibTrans" presStyleLbl="sibTrans1D1" presStyleIdx="1" presStyleCnt="10"/>
      <dgm:spPr/>
    </dgm:pt>
    <dgm:pt modelId="{F78B30B7-4A9E-254F-AA88-ED5475305E50}" type="pres">
      <dgm:prSet presAssocID="{C47623D0-6720-482C-BA0F-4589280A8EAB}" presName="connectorText" presStyleLbl="sibTrans1D1" presStyleIdx="1" presStyleCnt="10"/>
      <dgm:spPr/>
    </dgm:pt>
    <dgm:pt modelId="{671DCB0B-ABCB-0940-AE35-CA81B148A993}" type="pres">
      <dgm:prSet presAssocID="{43BB8ADC-8387-4D4E-90E0-FAADA1171079}" presName="node" presStyleLbl="node1" presStyleIdx="2" presStyleCnt="11">
        <dgm:presLayoutVars>
          <dgm:bulletEnabled val="1"/>
        </dgm:presLayoutVars>
      </dgm:prSet>
      <dgm:spPr/>
    </dgm:pt>
    <dgm:pt modelId="{8635E1AE-250D-B344-8199-0D83CB8B5050}" type="pres">
      <dgm:prSet presAssocID="{32CB366F-6CC2-46DD-884D-0F1DECC0CA08}" presName="sibTrans" presStyleLbl="sibTrans1D1" presStyleIdx="2" presStyleCnt="10"/>
      <dgm:spPr/>
    </dgm:pt>
    <dgm:pt modelId="{048A8F8D-C662-AB45-AF02-A3CC7AA2F298}" type="pres">
      <dgm:prSet presAssocID="{32CB366F-6CC2-46DD-884D-0F1DECC0CA08}" presName="connectorText" presStyleLbl="sibTrans1D1" presStyleIdx="2" presStyleCnt="10"/>
      <dgm:spPr/>
    </dgm:pt>
    <dgm:pt modelId="{CFB76E56-5A6F-DB4B-B63D-C5D2FBD0D9CF}" type="pres">
      <dgm:prSet presAssocID="{8FCE5D72-C0D2-471C-9C30-88CD09670A70}" presName="node" presStyleLbl="node1" presStyleIdx="3" presStyleCnt="11">
        <dgm:presLayoutVars>
          <dgm:bulletEnabled val="1"/>
        </dgm:presLayoutVars>
      </dgm:prSet>
      <dgm:spPr/>
    </dgm:pt>
    <dgm:pt modelId="{4C3C30E9-CBA1-7E43-B738-D33267CFC76A}" type="pres">
      <dgm:prSet presAssocID="{6B98074D-9F35-4DC2-9BB7-8DD8316FB136}" presName="sibTrans" presStyleLbl="sibTrans1D1" presStyleIdx="3" presStyleCnt="10"/>
      <dgm:spPr/>
    </dgm:pt>
    <dgm:pt modelId="{73653166-68FC-3044-A486-57E019787601}" type="pres">
      <dgm:prSet presAssocID="{6B98074D-9F35-4DC2-9BB7-8DD8316FB136}" presName="connectorText" presStyleLbl="sibTrans1D1" presStyleIdx="3" presStyleCnt="10"/>
      <dgm:spPr/>
    </dgm:pt>
    <dgm:pt modelId="{1DA80CA3-8BF7-4841-AFBE-65BE0D4D46A4}" type="pres">
      <dgm:prSet presAssocID="{6675506B-B32B-49E7-8577-DCDC74AA456B}" presName="node" presStyleLbl="node1" presStyleIdx="4" presStyleCnt="11">
        <dgm:presLayoutVars>
          <dgm:bulletEnabled val="1"/>
        </dgm:presLayoutVars>
      </dgm:prSet>
      <dgm:spPr/>
    </dgm:pt>
    <dgm:pt modelId="{764B4574-940C-004E-9BE4-30D94ECF6616}" type="pres">
      <dgm:prSet presAssocID="{6568239B-9DFF-426C-8952-270B4C3449C3}" presName="sibTrans" presStyleLbl="sibTrans1D1" presStyleIdx="4" presStyleCnt="10"/>
      <dgm:spPr/>
    </dgm:pt>
    <dgm:pt modelId="{D590050E-DF1E-6C4B-937E-2DA49B897F83}" type="pres">
      <dgm:prSet presAssocID="{6568239B-9DFF-426C-8952-270B4C3449C3}" presName="connectorText" presStyleLbl="sibTrans1D1" presStyleIdx="4" presStyleCnt="10"/>
      <dgm:spPr/>
    </dgm:pt>
    <dgm:pt modelId="{508B0A6D-486D-FA45-9778-FA1027EC00F8}" type="pres">
      <dgm:prSet presAssocID="{C121F7C7-1337-4A5F-9E9D-97E2B4E967E3}" presName="node" presStyleLbl="node1" presStyleIdx="5" presStyleCnt="11">
        <dgm:presLayoutVars>
          <dgm:bulletEnabled val="1"/>
        </dgm:presLayoutVars>
      </dgm:prSet>
      <dgm:spPr/>
    </dgm:pt>
    <dgm:pt modelId="{4B39D16F-F152-A742-BA91-801C4BD52EFA}" type="pres">
      <dgm:prSet presAssocID="{6C594E71-5256-4649-A789-AB7C345F78D2}" presName="sibTrans" presStyleLbl="sibTrans1D1" presStyleIdx="5" presStyleCnt="10"/>
      <dgm:spPr/>
    </dgm:pt>
    <dgm:pt modelId="{6B25A8A3-AB76-A245-BF63-727836F5A044}" type="pres">
      <dgm:prSet presAssocID="{6C594E71-5256-4649-A789-AB7C345F78D2}" presName="connectorText" presStyleLbl="sibTrans1D1" presStyleIdx="5" presStyleCnt="10"/>
      <dgm:spPr/>
    </dgm:pt>
    <dgm:pt modelId="{8DA1ADED-EEE8-6B4F-AE1C-703581193C97}" type="pres">
      <dgm:prSet presAssocID="{F2527E4B-A66A-4860-89EF-7345BF989679}" presName="node" presStyleLbl="node1" presStyleIdx="6" presStyleCnt="11">
        <dgm:presLayoutVars>
          <dgm:bulletEnabled val="1"/>
        </dgm:presLayoutVars>
      </dgm:prSet>
      <dgm:spPr/>
    </dgm:pt>
    <dgm:pt modelId="{B1703201-869A-C841-B3C8-A039A49E8FCD}" type="pres">
      <dgm:prSet presAssocID="{4819736F-02AA-4D10-904B-236F1903949D}" presName="sibTrans" presStyleLbl="sibTrans1D1" presStyleIdx="6" presStyleCnt="10"/>
      <dgm:spPr/>
    </dgm:pt>
    <dgm:pt modelId="{98D83C3A-0E62-F248-A848-BBD46E610F4D}" type="pres">
      <dgm:prSet presAssocID="{4819736F-02AA-4D10-904B-236F1903949D}" presName="connectorText" presStyleLbl="sibTrans1D1" presStyleIdx="6" presStyleCnt="10"/>
      <dgm:spPr/>
    </dgm:pt>
    <dgm:pt modelId="{10CBA394-1AC0-5644-821B-36C04A0D2570}" type="pres">
      <dgm:prSet presAssocID="{C5CB8ADE-8F18-4AE0-A172-F2301E3F9B09}" presName="node" presStyleLbl="node1" presStyleIdx="7" presStyleCnt="11">
        <dgm:presLayoutVars>
          <dgm:bulletEnabled val="1"/>
        </dgm:presLayoutVars>
      </dgm:prSet>
      <dgm:spPr/>
    </dgm:pt>
    <dgm:pt modelId="{EE698A98-F81C-7346-A50A-33C7868C90C3}" type="pres">
      <dgm:prSet presAssocID="{60D02426-7339-46F5-8A1B-78C90B4932A3}" presName="sibTrans" presStyleLbl="sibTrans1D1" presStyleIdx="7" presStyleCnt="10"/>
      <dgm:spPr/>
    </dgm:pt>
    <dgm:pt modelId="{16778CB0-F9A4-E448-837A-8C79DEF62339}" type="pres">
      <dgm:prSet presAssocID="{60D02426-7339-46F5-8A1B-78C90B4932A3}" presName="connectorText" presStyleLbl="sibTrans1D1" presStyleIdx="7" presStyleCnt="10"/>
      <dgm:spPr/>
    </dgm:pt>
    <dgm:pt modelId="{915A63E1-44C7-7242-BBE3-8ED1BEB504F3}" type="pres">
      <dgm:prSet presAssocID="{8209C645-B537-49FA-A86C-C8E34AEAAA63}" presName="node" presStyleLbl="node1" presStyleIdx="8" presStyleCnt="11">
        <dgm:presLayoutVars>
          <dgm:bulletEnabled val="1"/>
        </dgm:presLayoutVars>
      </dgm:prSet>
      <dgm:spPr/>
    </dgm:pt>
    <dgm:pt modelId="{E7049D03-A82A-D641-989A-4B18B4F17887}" type="pres">
      <dgm:prSet presAssocID="{86F5F74B-C4F7-4A15-B96B-0EE78A2EE41F}" presName="sibTrans" presStyleLbl="sibTrans1D1" presStyleIdx="8" presStyleCnt="10"/>
      <dgm:spPr/>
    </dgm:pt>
    <dgm:pt modelId="{3166AB77-8961-C74A-875B-549B4482D163}" type="pres">
      <dgm:prSet presAssocID="{86F5F74B-C4F7-4A15-B96B-0EE78A2EE41F}" presName="connectorText" presStyleLbl="sibTrans1D1" presStyleIdx="8" presStyleCnt="10"/>
      <dgm:spPr/>
    </dgm:pt>
    <dgm:pt modelId="{C33D5128-4662-B442-BBEB-59D612DB02AD}" type="pres">
      <dgm:prSet presAssocID="{89FAD4F4-53DD-4373-931E-7A54EEB6661C}" presName="node" presStyleLbl="node1" presStyleIdx="9" presStyleCnt="11">
        <dgm:presLayoutVars>
          <dgm:bulletEnabled val="1"/>
        </dgm:presLayoutVars>
      </dgm:prSet>
      <dgm:spPr/>
    </dgm:pt>
    <dgm:pt modelId="{6D4D5FA9-80B0-9D4C-B021-66BAC667CCD9}" type="pres">
      <dgm:prSet presAssocID="{1C31705E-DC9F-4B1C-82BA-B0E14BD8544F}" presName="sibTrans" presStyleLbl="sibTrans1D1" presStyleIdx="9" presStyleCnt="10"/>
      <dgm:spPr/>
    </dgm:pt>
    <dgm:pt modelId="{357289F9-1C98-1944-8D03-051DB60E373A}" type="pres">
      <dgm:prSet presAssocID="{1C31705E-DC9F-4B1C-82BA-B0E14BD8544F}" presName="connectorText" presStyleLbl="sibTrans1D1" presStyleIdx="9" presStyleCnt="10"/>
      <dgm:spPr/>
    </dgm:pt>
    <dgm:pt modelId="{E9D5AF8E-F624-E74A-9706-EBB22EBED8AE}" type="pres">
      <dgm:prSet presAssocID="{9B012F9C-DAA4-4E57-AA3B-340072A36697}" presName="node" presStyleLbl="node1" presStyleIdx="10" presStyleCnt="11">
        <dgm:presLayoutVars>
          <dgm:bulletEnabled val="1"/>
        </dgm:presLayoutVars>
      </dgm:prSet>
      <dgm:spPr/>
    </dgm:pt>
  </dgm:ptLst>
  <dgm:cxnLst>
    <dgm:cxn modelId="{EA616A19-8F2F-4CF8-9124-615C17DF6F54}" srcId="{50D8BD2E-376A-4E4F-B928-68799C30D1E0}" destId="{8FCE5D72-C0D2-471C-9C30-88CD09670A70}" srcOrd="3" destOrd="0" parTransId="{09635866-408F-4417-9F20-38BC31D10545}" sibTransId="{6B98074D-9F35-4DC2-9BB7-8DD8316FB136}"/>
    <dgm:cxn modelId="{5CE1DE1A-BF04-1B4B-90CB-88757FF99A9F}" type="presOf" srcId="{43BB8ADC-8387-4D4E-90E0-FAADA1171079}" destId="{671DCB0B-ABCB-0940-AE35-CA81B148A993}" srcOrd="0" destOrd="0" presId="urn:microsoft.com/office/officeart/2016/7/layout/RepeatingBendingProcessNew"/>
    <dgm:cxn modelId="{A792891D-E88C-3244-8802-C21B7EAFF390}" type="presOf" srcId="{1C31705E-DC9F-4B1C-82BA-B0E14BD8544F}" destId="{6D4D5FA9-80B0-9D4C-B021-66BAC667CCD9}" srcOrd="0" destOrd="0" presId="urn:microsoft.com/office/officeart/2016/7/layout/RepeatingBendingProcessNew"/>
    <dgm:cxn modelId="{036B5D1E-DA93-DF4E-A153-A79C295EA23C}" type="presOf" srcId="{C47623D0-6720-482C-BA0F-4589280A8EAB}" destId="{F78B30B7-4A9E-254F-AA88-ED5475305E50}" srcOrd="1" destOrd="0" presId="urn:microsoft.com/office/officeart/2016/7/layout/RepeatingBendingProcessNew"/>
    <dgm:cxn modelId="{131CE91F-D012-0E43-A26C-305EEC3270CC}" type="presOf" srcId="{50D8BD2E-376A-4E4F-B928-68799C30D1E0}" destId="{57F72F3F-FCCD-CF47-95EA-251C43C4CDF0}" srcOrd="0" destOrd="0" presId="urn:microsoft.com/office/officeart/2016/7/layout/RepeatingBendingProcessNew"/>
    <dgm:cxn modelId="{7944F923-81E1-DC4E-8B94-8F6A9AF2CF1B}" srcId="{50D8BD2E-376A-4E4F-B928-68799C30D1E0}" destId="{C5CB8ADE-8F18-4AE0-A172-F2301E3F9B09}" srcOrd="7" destOrd="0" parTransId="{51F28802-F868-4ADC-9AFE-AD4DCC064EEB}" sibTransId="{60D02426-7339-46F5-8A1B-78C90B4932A3}"/>
    <dgm:cxn modelId="{321B192C-F814-8A4F-8BC6-A571EC1F85F9}" type="presOf" srcId="{6C594E71-5256-4649-A789-AB7C345F78D2}" destId="{6B25A8A3-AB76-A245-BF63-727836F5A044}" srcOrd="1" destOrd="0" presId="urn:microsoft.com/office/officeart/2016/7/layout/RepeatingBendingProcessNew"/>
    <dgm:cxn modelId="{04E6E632-B6D1-E04B-BAB6-445B693875DE}" type="presOf" srcId="{4819736F-02AA-4D10-904B-236F1903949D}" destId="{98D83C3A-0E62-F248-A848-BBD46E610F4D}" srcOrd="1" destOrd="0" presId="urn:microsoft.com/office/officeart/2016/7/layout/RepeatingBendingProcessNew"/>
    <dgm:cxn modelId="{6F6D4B3B-9EF9-904E-B9BC-0764FDA883F9}" type="presOf" srcId="{F7A0C9FF-F680-4F68-B7F8-DA2DCD262DDF}" destId="{281CE357-914B-B148-B1DF-ED953EB79D35}" srcOrd="0" destOrd="0" presId="urn:microsoft.com/office/officeart/2016/7/layout/RepeatingBendingProcessNew"/>
    <dgm:cxn modelId="{DA9EBC3B-B920-48A9-80A3-15CC6A203292}" srcId="{50D8BD2E-376A-4E4F-B928-68799C30D1E0}" destId="{43BB8ADC-8387-4D4E-90E0-FAADA1171079}" srcOrd="2" destOrd="0" parTransId="{D82EF472-5184-4CFF-AF5F-B0999F65EF17}" sibTransId="{32CB366F-6CC2-46DD-884D-0F1DECC0CA08}"/>
    <dgm:cxn modelId="{0A11E33B-92BB-444E-ADCF-FA7E89245F71}" type="presOf" srcId="{6B98074D-9F35-4DC2-9BB7-8DD8316FB136}" destId="{73653166-68FC-3044-A486-57E019787601}" srcOrd="1" destOrd="0" presId="urn:microsoft.com/office/officeart/2016/7/layout/RepeatingBendingProcessNew"/>
    <dgm:cxn modelId="{E8F8533D-53F3-794F-A0BF-068168DB0BC9}" type="presOf" srcId="{18521691-BAAE-4D52-8EB7-8A77061F21AF}" destId="{017FFA22-0ADF-0646-9CE4-5233E8B658F6}" srcOrd="0" destOrd="0" presId="urn:microsoft.com/office/officeart/2016/7/layout/RepeatingBendingProcessNew"/>
    <dgm:cxn modelId="{ECD5F55D-A3DC-9B49-9E6C-C885539D9C0A}" type="presOf" srcId="{86F5F74B-C4F7-4A15-B96B-0EE78A2EE41F}" destId="{3166AB77-8961-C74A-875B-549B4482D163}" srcOrd="1" destOrd="0" presId="urn:microsoft.com/office/officeart/2016/7/layout/RepeatingBendingProcessNew"/>
    <dgm:cxn modelId="{114DD466-556D-E14C-B4C2-B4370DF93764}" type="presOf" srcId="{C121F7C7-1337-4A5F-9E9D-97E2B4E967E3}" destId="{508B0A6D-486D-FA45-9778-FA1027EC00F8}" srcOrd="0" destOrd="0" presId="urn:microsoft.com/office/officeart/2016/7/layout/RepeatingBendingProcessNew"/>
    <dgm:cxn modelId="{FE2DA04B-BC38-5347-957C-633686FD897C}" type="presOf" srcId="{32CB366F-6CC2-46DD-884D-0F1DECC0CA08}" destId="{048A8F8D-C662-AB45-AF02-A3CC7AA2F298}" srcOrd="1" destOrd="0" presId="urn:microsoft.com/office/officeart/2016/7/layout/RepeatingBendingProcessNew"/>
    <dgm:cxn modelId="{EA057074-FA8F-4464-AFE7-FD50C3799352}" srcId="{50D8BD2E-376A-4E4F-B928-68799C30D1E0}" destId="{6675506B-B32B-49E7-8577-DCDC74AA456B}" srcOrd="4" destOrd="0" parTransId="{846CB6F6-5F94-4C74-B204-AC05615E6BB5}" sibTransId="{6568239B-9DFF-426C-8952-270B4C3449C3}"/>
    <dgm:cxn modelId="{72845A56-FE91-C944-9BC0-8F6D049CBB97}" type="presOf" srcId="{60D02426-7339-46F5-8A1B-78C90B4932A3}" destId="{16778CB0-F9A4-E448-837A-8C79DEF62339}" srcOrd="1" destOrd="0" presId="urn:microsoft.com/office/officeart/2016/7/layout/RepeatingBendingProcessNew"/>
    <dgm:cxn modelId="{334AAE7C-092C-43CA-A4E1-B2D1B46663B9}" srcId="{50D8BD2E-376A-4E4F-B928-68799C30D1E0}" destId="{F7A0C9FF-F680-4F68-B7F8-DA2DCD262DDF}" srcOrd="0" destOrd="0" parTransId="{78C50ED7-6FDA-4C9A-A343-8BCE37FF41A3}" sibTransId="{6535ED8C-8B10-4D81-B589-4976D35A9D2E}"/>
    <dgm:cxn modelId="{9611B57C-66B2-5D4A-9511-1B9FFFDD7145}" type="presOf" srcId="{C5CB8ADE-8F18-4AE0-A172-F2301E3F9B09}" destId="{10CBA394-1AC0-5644-821B-36C04A0D2570}" srcOrd="0" destOrd="0" presId="urn:microsoft.com/office/officeart/2016/7/layout/RepeatingBendingProcessNew"/>
    <dgm:cxn modelId="{0DCC1F7E-A8CC-3749-9DAB-92398EDCF028}" type="presOf" srcId="{F2527E4B-A66A-4860-89EF-7345BF989679}" destId="{8DA1ADED-EEE8-6B4F-AE1C-703581193C97}" srcOrd="0" destOrd="0" presId="urn:microsoft.com/office/officeart/2016/7/layout/RepeatingBendingProcessNew"/>
    <dgm:cxn modelId="{B8EF0982-3E0E-498D-925C-081CA8387381}" srcId="{50D8BD2E-376A-4E4F-B928-68799C30D1E0}" destId="{18521691-BAAE-4D52-8EB7-8A77061F21AF}" srcOrd="1" destOrd="0" parTransId="{2D9828D0-E4D7-4BC9-A5E5-911F870EF996}" sibTransId="{C47623D0-6720-482C-BA0F-4589280A8EAB}"/>
    <dgm:cxn modelId="{B2FE1E82-31E3-9B43-A0BC-5B97D1F90F05}" type="presOf" srcId="{4819736F-02AA-4D10-904B-236F1903949D}" destId="{B1703201-869A-C841-B3C8-A039A49E8FCD}" srcOrd="0" destOrd="0" presId="urn:microsoft.com/office/officeart/2016/7/layout/RepeatingBendingProcessNew"/>
    <dgm:cxn modelId="{9BD42D83-C4A4-EE4E-BAE1-088D9B169328}" type="presOf" srcId="{8209C645-B537-49FA-A86C-C8E34AEAAA63}" destId="{915A63E1-44C7-7242-BBE3-8ED1BEB504F3}" srcOrd="0" destOrd="0" presId="urn:microsoft.com/office/officeart/2016/7/layout/RepeatingBendingProcessNew"/>
    <dgm:cxn modelId="{9D2AB591-B397-B145-BE63-EB794D051A99}" type="presOf" srcId="{6568239B-9DFF-426C-8952-270B4C3449C3}" destId="{D590050E-DF1E-6C4B-937E-2DA49B897F83}" srcOrd="1" destOrd="0" presId="urn:microsoft.com/office/officeart/2016/7/layout/RepeatingBendingProcessNew"/>
    <dgm:cxn modelId="{CC92F49D-EDC6-B54E-866A-FD12CCEBE268}" type="presOf" srcId="{32CB366F-6CC2-46DD-884D-0F1DECC0CA08}" destId="{8635E1AE-250D-B344-8199-0D83CB8B5050}" srcOrd="0" destOrd="0" presId="urn:microsoft.com/office/officeart/2016/7/layout/RepeatingBendingProcessNew"/>
    <dgm:cxn modelId="{7350FB9D-61BF-6242-9D5A-B571E6A2F5A7}" srcId="{50D8BD2E-376A-4E4F-B928-68799C30D1E0}" destId="{89FAD4F4-53DD-4373-931E-7A54EEB6661C}" srcOrd="9" destOrd="0" parTransId="{5AAD2E38-8562-4B61-86A5-62099C911CC6}" sibTransId="{1C31705E-DC9F-4B1C-82BA-B0E14BD8544F}"/>
    <dgm:cxn modelId="{E4D17CA3-DB7D-214A-9D1F-47A9C617168A}" type="presOf" srcId="{6535ED8C-8B10-4D81-B589-4976D35A9D2E}" destId="{2964C941-6F8B-2849-8D25-6F97B1F8ED76}" srcOrd="0" destOrd="0" presId="urn:microsoft.com/office/officeart/2016/7/layout/RepeatingBendingProcessNew"/>
    <dgm:cxn modelId="{3FF686A3-0F60-CB4D-B9E3-2DC797C91BE4}" type="presOf" srcId="{6B98074D-9F35-4DC2-9BB7-8DD8316FB136}" destId="{4C3C30E9-CBA1-7E43-B738-D33267CFC76A}" srcOrd="0" destOrd="0" presId="urn:microsoft.com/office/officeart/2016/7/layout/RepeatingBendingProcessNew"/>
    <dgm:cxn modelId="{C08185A4-4505-5249-AC83-C60D8D3B9C2A}" type="presOf" srcId="{9B012F9C-DAA4-4E57-AA3B-340072A36697}" destId="{E9D5AF8E-F624-E74A-9706-EBB22EBED8AE}" srcOrd="0" destOrd="0" presId="urn:microsoft.com/office/officeart/2016/7/layout/RepeatingBendingProcessNew"/>
    <dgm:cxn modelId="{5B1B22A7-CB06-0F45-B00F-60674C07BB23}" type="presOf" srcId="{C47623D0-6720-482C-BA0F-4589280A8EAB}" destId="{9FBC67F5-AE80-5347-BD86-B72F980D8D53}" srcOrd="0" destOrd="0" presId="urn:microsoft.com/office/officeart/2016/7/layout/RepeatingBendingProcessNew"/>
    <dgm:cxn modelId="{788523AA-2AF2-ED4C-88B9-A30F28563D95}" type="presOf" srcId="{6568239B-9DFF-426C-8952-270B4C3449C3}" destId="{764B4574-940C-004E-9BE4-30D94ECF6616}" srcOrd="0" destOrd="0" presId="urn:microsoft.com/office/officeart/2016/7/layout/RepeatingBendingProcessNew"/>
    <dgm:cxn modelId="{93687AAE-3424-2A4F-8B95-414452B4210F}" type="presOf" srcId="{60D02426-7339-46F5-8A1B-78C90B4932A3}" destId="{EE698A98-F81C-7346-A50A-33C7868C90C3}" srcOrd="0" destOrd="0" presId="urn:microsoft.com/office/officeart/2016/7/layout/RepeatingBendingProcessNew"/>
    <dgm:cxn modelId="{200EC7B3-4C40-4B3C-9E8D-EC3D224CBC84}" srcId="{50D8BD2E-376A-4E4F-B928-68799C30D1E0}" destId="{C121F7C7-1337-4A5F-9E9D-97E2B4E967E3}" srcOrd="5" destOrd="0" parTransId="{44EC1944-1B68-4A46-B9A4-2E538A336EBF}" sibTransId="{6C594E71-5256-4649-A789-AB7C345F78D2}"/>
    <dgm:cxn modelId="{987737B5-EAA4-D247-975C-EAF6C026870D}" type="presOf" srcId="{86F5F74B-C4F7-4A15-B96B-0EE78A2EE41F}" destId="{E7049D03-A82A-D641-989A-4B18B4F17887}" srcOrd="0" destOrd="0" presId="urn:microsoft.com/office/officeart/2016/7/layout/RepeatingBendingProcessNew"/>
    <dgm:cxn modelId="{22E3A1C4-D11C-9B4B-AA80-AFAE982D8FAB}" type="presOf" srcId="{6535ED8C-8B10-4D81-B589-4976D35A9D2E}" destId="{27B61959-AD67-5A41-96BE-E8EE729D214B}" srcOrd="1" destOrd="0" presId="urn:microsoft.com/office/officeart/2016/7/layout/RepeatingBendingProcessNew"/>
    <dgm:cxn modelId="{9ACBD7C9-3F04-394C-BF37-6A46B7A9488C}" type="presOf" srcId="{6C594E71-5256-4649-A789-AB7C345F78D2}" destId="{4B39D16F-F152-A742-BA91-801C4BD52EFA}" srcOrd="0" destOrd="0" presId="urn:microsoft.com/office/officeart/2016/7/layout/RepeatingBendingProcessNew"/>
    <dgm:cxn modelId="{3ABBC8CA-47A7-544D-9333-D65F0F4C5758}" type="presOf" srcId="{1C31705E-DC9F-4B1C-82BA-B0E14BD8544F}" destId="{357289F9-1C98-1944-8D03-051DB60E373A}" srcOrd="1" destOrd="0" presId="urn:microsoft.com/office/officeart/2016/7/layout/RepeatingBendingProcessNew"/>
    <dgm:cxn modelId="{89E3C6CC-7A56-E84A-9BFA-82D176AA7374}" type="presOf" srcId="{6675506B-B32B-49E7-8577-DCDC74AA456B}" destId="{1DA80CA3-8BF7-4841-AFBE-65BE0D4D46A4}" srcOrd="0" destOrd="0" presId="urn:microsoft.com/office/officeart/2016/7/layout/RepeatingBendingProcessNew"/>
    <dgm:cxn modelId="{6D4308D0-7271-264C-ACAE-AF37F16A442C}" type="presOf" srcId="{89FAD4F4-53DD-4373-931E-7A54EEB6661C}" destId="{C33D5128-4662-B442-BBEB-59D612DB02AD}" srcOrd="0" destOrd="0" presId="urn:microsoft.com/office/officeart/2016/7/layout/RepeatingBendingProcessNew"/>
    <dgm:cxn modelId="{7E771EE5-1B88-1F47-9627-96EA65ACEA63}" type="presOf" srcId="{8FCE5D72-C0D2-471C-9C30-88CD09670A70}" destId="{CFB76E56-5A6F-DB4B-B63D-C5D2FBD0D9CF}" srcOrd="0" destOrd="0" presId="urn:microsoft.com/office/officeart/2016/7/layout/RepeatingBendingProcessNew"/>
    <dgm:cxn modelId="{0D42E5E5-58B2-4A41-A205-B29EFB1EF377}" srcId="{50D8BD2E-376A-4E4F-B928-68799C30D1E0}" destId="{F2527E4B-A66A-4860-89EF-7345BF989679}" srcOrd="6" destOrd="0" parTransId="{D7BCB6D0-DE74-4402-A468-AB44E05D5353}" sibTransId="{4819736F-02AA-4D10-904B-236F1903949D}"/>
    <dgm:cxn modelId="{212F5BFB-5B24-CD4A-9A1D-222A9A6B8FC4}" srcId="{50D8BD2E-376A-4E4F-B928-68799C30D1E0}" destId="{8209C645-B537-49FA-A86C-C8E34AEAAA63}" srcOrd="8" destOrd="0" parTransId="{143C57CC-5FBB-4138-A2F4-8E59C493CED8}" sibTransId="{86F5F74B-C4F7-4A15-B96B-0EE78A2EE41F}"/>
    <dgm:cxn modelId="{19DFB0FF-BAB4-2E4B-A287-A29A23B3D643}" srcId="{50D8BD2E-376A-4E4F-B928-68799C30D1E0}" destId="{9B012F9C-DAA4-4E57-AA3B-340072A36697}" srcOrd="10" destOrd="0" parTransId="{EA11A116-BB12-418B-8BA1-412D1BEE946D}" sibTransId="{21CD2537-12DC-4B8B-89FB-042E773E27E5}"/>
    <dgm:cxn modelId="{DC4F3FE4-0C80-694A-9F03-E7F2120165CE}" type="presParOf" srcId="{57F72F3F-FCCD-CF47-95EA-251C43C4CDF0}" destId="{281CE357-914B-B148-B1DF-ED953EB79D35}" srcOrd="0" destOrd="0" presId="urn:microsoft.com/office/officeart/2016/7/layout/RepeatingBendingProcessNew"/>
    <dgm:cxn modelId="{C84A273B-F13E-BE49-A33B-B25672D94CE9}" type="presParOf" srcId="{57F72F3F-FCCD-CF47-95EA-251C43C4CDF0}" destId="{2964C941-6F8B-2849-8D25-6F97B1F8ED76}" srcOrd="1" destOrd="0" presId="urn:microsoft.com/office/officeart/2016/7/layout/RepeatingBendingProcessNew"/>
    <dgm:cxn modelId="{0B2645A6-23A5-604F-90EE-C57B1EFBD957}" type="presParOf" srcId="{2964C941-6F8B-2849-8D25-6F97B1F8ED76}" destId="{27B61959-AD67-5A41-96BE-E8EE729D214B}" srcOrd="0" destOrd="0" presId="urn:microsoft.com/office/officeart/2016/7/layout/RepeatingBendingProcessNew"/>
    <dgm:cxn modelId="{EB5412BD-758A-9F4A-8637-E53C217D88B6}" type="presParOf" srcId="{57F72F3F-FCCD-CF47-95EA-251C43C4CDF0}" destId="{017FFA22-0ADF-0646-9CE4-5233E8B658F6}" srcOrd="2" destOrd="0" presId="urn:microsoft.com/office/officeart/2016/7/layout/RepeatingBendingProcessNew"/>
    <dgm:cxn modelId="{068E91CA-7EBB-5345-8F23-41FFDEF2DD73}" type="presParOf" srcId="{57F72F3F-FCCD-CF47-95EA-251C43C4CDF0}" destId="{9FBC67F5-AE80-5347-BD86-B72F980D8D53}" srcOrd="3" destOrd="0" presId="urn:microsoft.com/office/officeart/2016/7/layout/RepeatingBendingProcessNew"/>
    <dgm:cxn modelId="{3B545722-2A6F-0645-ADDE-4F1F0518626B}" type="presParOf" srcId="{9FBC67F5-AE80-5347-BD86-B72F980D8D53}" destId="{F78B30B7-4A9E-254F-AA88-ED5475305E50}" srcOrd="0" destOrd="0" presId="urn:microsoft.com/office/officeart/2016/7/layout/RepeatingBendingProcessNew"/>
    <dgm:cxn modelId="{8C67F142-C8BB-6D43-A365-B564E7CEBAEE}" type="presParOf" srcId="{57F72F3F-FCCD-CF47-95EA-251C43C4CDF0}" destId="{671DCB0B-ABCB-0940-AE35-CA81B148A993}" srcOrd="4" destOrd="0" presId="urn:microsoft.com/office/officeart/2016/7/layout/RepeatingBendingProcessNew"/>
    <dgm:cxn modelId="{C1414A02-DCC4-B54A-8916-4A6E0A3EB83A}" type="presParOf" srcId="{57F72F3F-FCCD-CF47-95EA-251C43C4CDF0}" destId="{8635E1AE-250D-B344-8199-0D83CB8B5050}" srcOrd="5" destOrd="0" presId="urn:microsoft.com/office/officeart/2016/7/layout/RepeatingBendingProcessNew"/>
    <dgm:cxn modelId="{D88D44A8-53FD-A64D-AE76-DA309C5CE127}" type="presParOf" srcId="{8635E1AE-250D-B344-8199-0D83CB8B5050}" destId="{048A8F8D-C662-AB45-AF02-A3CC7AA2F298}" srcOrd="0" destOrd="0" presId="urn:microsoft.com/office/officeart/2016/7/layout/RepeatingBendingProcessNew"/>
    <dgm:cxn modelId="{42EEA86D-4956-864E-9B5E-E47E59BCD8B7}" type="presParOf" srcId="{57F72F3F-FCCD-CF47-95EA-251C43C4CDF0}" destId="{CFB76E56-5A6F-DB4B-B63D-C5D2FBD0D9CF}" srcOrd="6" destOrd="0" presId="urn:microsoft.com/office/officeart/2016/7/layout/RepeatingBendingProcessNew"/>
    <dgm:cxn modelId="{347DF551-B98F-D641-AB38-E04E8B220835}" type="presParOf" srcId="{57F72F3F-FCCD-CF47-95EA-251C43C4CDF0}" destId="{4C3C30E9-CBA1-7E43-B738-D33267CFC76A}" srcOrd="7" destOrd="0" presId="urn:microsoft.com/office/officeart/2016/7/layout/RepeatingBendingProcessNew"/>
    <dgm:cxn modelId="{3A7D2859-6CF4-DF4E-9582-A8F5691D230B}" type="presParOf" srcId="{4C3C30E9-CBA1-7E43-B738-D33267CFC76A}" destId="{73653166-68FC-3044-A486-57E019787601}" srcOrd="0" destOrd="0" presId="urn:microsoft.com/office/officeart/2016/7/layout/RepeatingBendingProcessNew"/>
    <dgm:cxn modelId="{7827B905-9089-DB45-B6CC-4D374B440B28}" type="presParOf" srcId="{57F72F3F-FCCD-CF47-95EA-251C43C4CDF0}" destId="{1DA80CA3-8BF7-4841-AFBE-65BE0D4D46A4}" srcOrd="8" destOrd="0" presId="urn:microsoft.com/office/officeart/2016/7/layout/RepeatingBendingProcessNew"/>
    <dgm:cxn modelId="{31F2C6BA-A51B-4B41-A683-F7099197B61B}" type="presParOf" srcId="{57F72F3F-FCCD-CF47-95EA-251C43C4CDF0}" destId="{764B4574-940C-004E-9BE4-30D94ECF6616}" srcOrd="9" destOrd="0" presId="urn:microsoft.com/office/officeart/2016/7/layout/RepeatingBendingProcessNew"/>
    <dgm:cxn modelId="{0F69AEB5-DCDF-3646-A4CE-83E241A8B27F}" type="presParOf" srcId="{764B4574-940C-004E-9BE4-30D94ECF6616}" destId="{D590050E-DF1E-6C4B-937E-2DA49B897F83}" srcOrd="0" destOrd="0" presId="urn:microsoft.com/office/officeart/2016/7/layout/RepeatingBendingProcessNew"/>
    <dgm:cxn modelId="{D9255EA7-79AB-3844-865D-D1D75BEFD941}" type="presParOf" srcId="{57F72F3F-FCCD-CF47-95EA-251C43C4CDF0}" destId="{508B0A6D-486D-FA45-9778-FA1027EC00F8}" srcOrd="10" destOrd="0" presId="urn:microsoft.com/office/officeart/2016/7/layout/RepeatingBendingProcessNew"/>
    <dgm:cxn modelId="{423A2B72-F6E2-6E46-AC1E-37FCD2BB8EAE}" type="presParOf" srcId="{57F72F3F-FCCD-CF47-95EA-251C43C4CDF0}" destId="{4B39D16F-F152-A742-BA91-801C4BD52EFA}" srcOrd="11" destOrd="0" presId="urn:microsoft.com/office/officeart/2016/7/layout/RepeatingBendingProcessNew"/>
    <dgm:cxn modelId="{EBC5C721-BB45-E140-B631-D5A59B521516}" type="presParOf" srcId="{4B39D16F-F152-A742-BA91-801C4BD52EFA}" destId="{6B25A8A3-AB76-A245-BF63-727836F5A044}" srcOrd="0" destOrd="0" presId="urn:microsoft.com/office/officeart/2016/7/layout/RepeatingBendingProcessNew"/>
    <dgm:cxn modelId="{FD52310B-27AD-364A-8A57-ECC70DF31BA6}" type="presParOf" srcId="{57F72F3F-FCCD-CF47-95EA-251C43C4CDF0}" destId="{8DA1ADED-EEE8-6B4F-AE1C-703581193C97}" srcOrd="12" destOrd="0" presId="urn:microsoft.com/office/officeart/2016/7/layout/RepeatingBendingProcessNew"/>
    <dgm:cxn modelId="{06C93EB8-BD0C-0F4B-B753-18459FBB3A8C}" type="presParOf" srcId="{57F72F3F-FCCD-CF47-95EA-251C43C4CDF0}" destId="{B1703201-869A-C841-B3C8-A039A49E8FCD}" srcOrd="13" destOrd="0" presId="urn:microsoft.com/office/officeart/2016/7/layout/RepeatingBendingProcessNew"/>
    <dgm:cxn modelId="{62656946-65D0-8542-ABA5-9E8A87FBDC83}" type="presParOf" srcId="{B1703201-869A-C841-B3C8-A039A49E8FCD}" destId="{98D83C3A-0E62-F248-A848-BBD46E610F4D}" srcOrd="0" destOrd="0" presId="urn:microsoft.com/office/officeart/2016/7/layout/RepeatingBendingProcessNew"/>
    <dgm:cxn modelId="{74A86ABA-010E-204A-A328-A7513E256D4F}" type="presParOf" srcId="{57F72F3F-FCCD-CF47-95EA-251C43C4CDF0}" destId="{10CBA394-1AC0-5644-821B-36C04A0D2570}" srcOrd="14" destOrd="0" presId="urn:microsoft.com/office/officeart/2016/7/layout/RepeatingBendingProcessNew"/>
    <dgm:cxn modelId="{A15C6F8B-993B-9B42-98D5-64D92BC2F62E}" type="presParOf" srcId="{57F72F3F-FCCD-CF47-95EA-251C43C4CDF0}" destId="{EE698A98-F81C-7346-A50A-33C7868C90C3}" srcOrd="15" destOrd="0" presId="urn:microsoft.com/office/officeart/2016/7/layout/RepeatingBendingProcessNew"/>
    <dgm:cxn modelId="{EF4B55B0-F411-5D4B-8071-0A944BB0A35F}" type="presParOf" srcId="{EE698A98-F81C-7346-A50A-33C7868C90C3}" destId="{16778CB0-F9A4-E448-837A-8C79DEF62339}" srcOrd="0" destOrd="0" presId="urn:microsoft.com/office/officeart/2016/7/layout/RepeatingBendingProcessNew"/>
    <dgm:cxn modelId="{DFA43C78-3FC7-8D47-A0AA-D431041FE7A3}" type="presParOf" srcId="{57F72F3F-FCCD-CF47-95EA-251C43C4CDF0}" destId="{915A63E1-44C7-7242-BBE3-8ED1BEB504F3}" srcOrd="16" destOrd="0" presId="urn:microsoft.com/office/officeart/2016/7/layout/RepeatingBendingProcessNew"/>
    <dgm:cxn modelId="{9301F355-B02F-7B48-88DF-731BFF0EF252}" type="presParOf" srcId="{57F72F3F-FCCD-CF47-95EA-251C43C4CDF0}" destId="{E7049D03-A82A-D641-989A-4B18B4F17887}" srcOrd="17" destOrd="0" presId="urn:microsoft.com/office/officeart/2016/7/layout/RepeatingBendingProcessNew"/>
    <dgm:cxn modelId="{CE04FF7A-7D2A-1846-B107-A1175A1B281A}" type="presParOf" srcId="{E7049D03-A82A-D641-989A-4B18B4F17887}" destId="{3166AB77-8961-C74A-875B-549B4482D163}" srcOrd="0" destOrd="0" presId="urn:microsoft.com/office/officeart/2016/7/layout/RepeatingBendingProcessNew"/>
    <dgm:cxn modelId="{AF9C1269-F81F-4846-B953-B212CE92D840}" type="presParOf" srcId="{57F72F3F-FCCD-CF47-95EA-251C43C4CDF0}" destId="{C33D5128-4662-B442-BBEB-59D612DB02AD}" srcOrd="18" destOrd="0" presId="urn:microsoft.com/office/officeart/2016/7/layout/RepeatingBendingProcessNew"/>
    <dgm:cxn modelId="{4AADD250-1672-9743-BE7E-6310F20F9458}" type="presParOf" srcId="{57F72F3F-FCCD-CF47-95EA-251C43C4CDF0}" destId="{6D4D5FA9-80B0-9D4C-B021-66BAC667CCD9}" srcOrd="19" destOrd="0" presId="urn:microsoft.com/office/officeart/2016/7/layout/RepeatingBendingProcessNew"/>
    <dgm:cxn modelId="{A55B5698-4724-E240-B003-B7BB56160443}" type="presParOf" srcId="{6D4D5FA9-80B0-9D4C-B021-66BAC667CCD9}" destId="{357289F9-1C98-1944-8D03-051DB60E373A}" srcOrd="0" destOrd="0" presId="urn:microsoft.com/office/officeart/2016/7/layout/RepeatingBendingProcessNew"/>
    <dgm:cxn modelId="{1A5F7618-2C04-CC45-981D-96ACD9E7BCEE}" type="presParOf" srcId="{57F72F3F-FCCD-CF47-95EA-251C43C4CDF0}" destId="{E9D5AF8E-F624-E74A-9706-EBB22EBED8AE}" srcOrd="2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367774-ABC8-40B8-8E47-92CE09B106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BE87EA-C412-4694-BBD3-46633997DF45}">
      <dgm:prSet/>
      <dgm:spPr/>
      <dgm:t>
        <a:bodyPr/>
        <a:lstStyle/>
        <a:p>
          <a:pPr>
            <a:lnSpc>
              <a:spcPct val="100000"/>
            </a:lnSpc>
          </a:pPr>
          <a:r>
            <a:rPr lang="en-US" b="0" i="0" baseline="0">
              <a:latin typeface="Century Schoolbook" panose="02040604050505020304" pitchFamily="18" charset="0"/>
            </a:rPr>
            <a:t>The vulnerability </a:t>
          </a:r>
          <a:r>
            <a:rPr lang="en-US" b="1" i="0" baseline="0">
              <a:latin typeface="Century Schoolbook" panose="02040604050505020304" pitchFamily="18" charset="0"/>
            </a:rPr>
            <a:t>to health risks </a:t>
          </a:r>
          <a:r>
            <a:rPr lang="en-US" b="0" i="0" baseline="0">
              <a:latin typeface="Century Schoolbook" panose="02040604050505020304" pitchFamily="18" charset="0"/>
            </a:rPr>
            <a:t>increases due to the pollution produced </a:t>
          </a:r>
          <a:r>
            <a:rPr lang="en-US" b="1" i="0" baseline="0">
              <a:latin typeface="Century Schoolbook" panose="02040604050505020304" pitchFamily="18" charset="0"/>
            </a:rPr>
            <a:t>from inefficient burning of biomass </a:t>
          </a:r>
          <a:r>
            <a:rPr lang="en-US" b="0" i="0" baseline="0">
              <a:latin typeface="Century Schoolbook" panose="02040604050505020304" pitchFamily="18" charset="0"/>
            </a:rPr>
            <a:t>and use of </a:t>
          </a:r>
          <a:r>
            <a:rPr lang="en-US" b="1" i="0" baseline="0">
              <a:latin typeface="Century Schoolbook" panose="02040604050505020304" pitchFamily="18" charset="0"/>
            </a:rPr>
            <a:t>traditional biomass cook stoves </a:t>
          </a:r>
          <a:r>
            <a:rPr lang="en-US" b="0" i="0" baseline="0">
              <a:latin typeface="Century Schoolbook" panose="02040604050505020304" pitchFamily="18" charset="0"/>
            </a:rPr>
            <a:t>and </a:t>
          </a:r>
          <a:r>
            <a:rPr lang="en-US" b="1" i="0" baseline="0">
              <a:latin typeface="Century Schoolbook" panose="02040604050505020304" pitchFamily="18" charset="0"/>
            </a:rPr>
            <a:t>unclean coals.</a:t>
          </a:r>
          <a:endParaRPr lang="en-US">
            <a:latin typeface="Century Schoolbook" panose="02040604050505020304" pitchFamily="18" charset="0"/>
          </a:endParaRPr>
        </a:p>
      </dgm:t>
    </dgm:pt>
    <dgm:pt modelId="{DAD1C63E-C22F-4EBA-9A60-46B288AE2C2B}" type="parTrans" cxnId="{72867101-710E-4937-9180-86678D2A70CC}">
      <dgm:prSet/>
      <dgm:spPr/>
      <dgm:t>
        <a:bodyPr/>
        <a:lstStyle/>
        <a:p>
          <a:endParaRPr lang="en-US">
            <a:latin typeface="Century Schoolbook" panose="02040604050505020304" pitchFamily="18" charset="0"/>
          </a:endParaRPr>
        </a:p>
      </dgm:t>
    </dgm:pt>
    <dgm:pt modelId="{41572F98-EB2C-4EA1-9C9E-8975314A9740}" type="sibTrans" cxnId="{72867101-710E-4937-9180-86678D2A70CC}">
      <dgm:prSet/>
      <dgm:spPr/>
      <dgm:t>
        <a:bodyPr/>
        <a:lstStyle/>
        <a:p>
          <a:endParaRPr lang="en-US">
            <a:latin typeface="Century Schoolbook" panose="02040604050505020304" pitchFamily="18" charset="0"/>
          </a:endParaRPr>
        </a:p>
      </dgm:t>
    </dgm:pt>
    <dgm:pt modelId="{DAF80AFD-B798-4956-9258-661EC7874679}">
      <dgm:prSet/>
      <dgm:spPr/>
      <dgm:t>
        <a:bodyPr/>
        <a:lstStyle/>
        <a:p>
          <a:pPr>
            <a:lnSpc>
              <a:spcPct val="100000"/>
            </a:lnSpc>
          </a:pPr>
          <a:r>
            <a:rPr lang="en-US" b="0" i="0" baseline="0">
              <a:latin typeface="Century Schoolbook" panose="02040604050505020304" pitchFamily="18" charset="0"/>
            </a:rPr>
            <a:t>Nearly </a:t>
          </a:r>
          <a:r>
            <a:rPr lang="en-US" b="1" i="0" baseline="0">
              <a:latin typeface="Century Schoolbook" panose="02040604050505020304" pitchFamily="18" charset="0"/>
            </a:rPr>
            <a:t>121 million </a:t>
          </a:r>
          <a:r>
            <a:rPr lang="en-US" b="0" i="0" baseline="0">
              <a:latin typeface="Century Schoolbook" panose="02040604050505020304" pitchFamily="18" charset="0"/>
            </a:rPr>
            <a:t>households are still using the inefficient challahs as per the </a:t>
          </a:r>
          <a:r>
            <a:rPr lang="en-US" b="1" i="0" baseline="0">
              <a:latin typeface="Century Schoolbook" panose="02040604050505020304" pitchFamily="18" charset="0"/>
            </a:rPr>
            <a:t>Census of India 2011</a:t>
          </a:r>
          <a:r>
            <a:rPr lang="en-US" b="0" i="0" baseline="0">
              <a:latin typeface="Century Schoolbook" panose="02040604050505020304" pitchFamily="18" charset="0"/>
            </a:rPr>
            <a:t>. Smoke inhaled by women at the time of cooking from unclean fuel is equivalent to burning </a:t>
          </a:r>
          <a:r>
            <a:rPr lang="en-US" b="1" i="0" baseline="0">
              <a:latin typeface="Century Schoolbook" panose="02040604050505020304" pitchFamily="18" charset="0"/>
            </a:rPr>
            <a:t>400 cigarettes </a:t>
          </a:r>
          <a:r>
            <a:rPr lang="en-US" b="0" i="0" baseline="0">
              <a:latin typeface="Century Schoolbook" panose="02040604050505020304" pitchFamily="18" charset="0"/>
            </a:rPr>
            <a:t>in an hour.</a:t>
          </a:r>
          <a:endParaRPr lang="en-US">
            <a:latin typeface="Century Schoolbook" panose="02040604050505020304" pitchFamily="18" charset="0"/>
          </a:endParaRPr>
        </a:p>
      </dgm:t>
    </dgm:pt>
    <dgm:pt modelId="{309F140D-EFAD-4F6F-9949-AB19AE1DD351}" type="parTrans" cxnId="{00A56244-07FA-4E21-AB08-9B5C8B19BBDB}">
      <dgm:prSet/>
      <dgm:spPr/>
      <dgm:t>
        <a:bodyPr/>
        <a:lstStyle/>
        <a:p>
          <a:endParaRPr lang="en-US">
            <a:latin typeface="Century Schoolbook" panose="02040604050505020304" pitchFamily="18" charset="0"/>
          </a:endParaRPr>
        </a:p>
      </dgm:t>
    </dgm:pt>
    <dgm:pt modelId="{AD00652A-73B7-4961-A8D2-B0B27450A924}" type="sibTrans" cxnId="{00A56244-07FA-4E21-AB08-9B5C8B19BBDB}">
      <dgm:prSet/>
      <dgm:spPr/>
      <dgm:t>
        <a:bodyPr/>
        <a:lstStyle/>
        <a:p>
          <a:endParaRPr lang="en-US">
            <a:latin typeface="Century Schoolbook" panose="02040604050505020304" pitchFamily="18" charset="0"/>
          </a:endParaRPr>
        </a:p>
      </dgm:t>
    </dgm:pt>
    <dgm:pt modelId="{60374697-C120-40AB-9C4D-B660043A6DD5}">
      <dgm:prSet/>
      <dgm:spPr/>
      <dgm:t>
        <a:bodyPr/>
        <a:lstStyle/>
        <a:p>
          <a:pPr>
            <a:lnSpc>
              <a:spcPct val="100000"/>
            </a:lnSpc>
          </a:pPr>
          <a:r>
            <a:rPr lang="en-US" dirty="0">
              <a:solidFill>
                <a:schemeClr val="tx1"/>
              </a:solidFill>
              <a:latin typeface="Century Schoolbook" panose="02040604050505020304" pitchFamily="18" charset="0"/>
            </a:rPr>
            <a:t>Around </a:t>
          </a:r>
          <a:r>
            <a:rPr lang="en-US" b="1" dirty="0">
              <a:solidFill>
                <a:schemeClr val="tx1"/>
              </a:solidFill>
              <a:latin typeface="Century Schoolbook" panose="02040604050505020304" pitchFamily="18" charset="0"/>
            </a:rPr>
            <a:t>5</a:t>
          </a:r>
          <a:r>
            <a:rPr lang="en-US" b="1" i="0" u="none" strike="noStrike" baseline="0" dirty="0">
              <a:solidFill>
                <a:schemeClr val="tx1"/>
              </a:solidFill>
              <a:latin typeface="Century Schoolbook" panose="02040604050505020304" pitchFamily="18" charset="0"/>
            </a:rPr>
            <a:t> lakh </a:t>
          </a:r>
          <a:r>
            <a:rPr lang="en-US" b="0" i="0" u="none" strike="noStrike" baseline="0" dirty="0">
              <a:solidFill>
                <a:schemeClr val="tx1"/>
              </a:solidFill>
              <a:latin typeface="Century Schoolbook" panose="02040604050505020304" pitchFamily="18" charset="0"/>
            </a:rPr>
            <a:t>death occurs annually in India while a large number of people suffers from </a:t>
          </a:r>
          <a:r>
            <a:rPr lang="en-US" b="1" i="0" u="none" strike="noStrike" baseline="0" dirty="0">
              <a:solidFill>
                <a:schemeClr val="tx1"/>
              </a:solidFill>
              <a:latin typeface="Century Schoolbook" panose="02040604050505020304" pitchFamily="18" charset="0"/>
            </a:rPr>
            <a:t>respiratory disorders due to use of unclean cooking fuels.</a:t>
          </a:r>
          <a:endParaRPr lang="en-US" b="1" dirty="0">
            <a:latin typeface="Century Schoolbook" panose="02040604050505020304" pitchFamily="18" charset="0"/>
          </a:endParaRPr>
        </a:p>
      </dgm:t>
    </dgm:pt>
    <dgm:pt modelId="{9525BD35-77BE-402E-8226-07E8B4AFE89A}" type="parTrans" cxnId="{F7F9A555-173B-48D1-9D94-044928598F58}">
      <dgm:prSet/>
      <dgm:spPr/>
      <dgm:t>
        <a:bodyPr/>
        <a:lstStyle/>
        <a:p>
          <a:endParaRPr lang="en-US">
            <a:latin typeface="Century Schoolbook" panose="02040604050505020304" pitchFamily="18" charset="0"/>
          </a:endParaRPr>
        </a:p>
      </dgm:t>
    </dgm:pt>
    <dgm:pt modelId="{17AABC91-4534-4960-BAB1-CBE4F9D09EF5}" type="sibTrans" cxnId="{F7F9A555-173B-48D1-9D94-044928598F58}">
      <dgm:prSet/>
      <dgm:spPr/>
      <dgm:t>
        <a:bodyPr/>
        <a:lstStyle/>
        <a:p>
          <a:endParaRPr lang="en-US">
            <a:latin typeface="Century Schoolbook" panose="02040604050505020304" pitchFamily="18" charset="0"/>
          </a:endParaRPr>
        </a:p>
      </dgm:t>
    </dgm:pt>
    <dgm:pt modelId="{EABD04A0-5340-42D5-92B7-15E0963FF6D8}">
      <dgm:prSet/>
      <dgm:spPr/>
      <dgm:t>
        <a:bodyPr/>
        <a:lstStyle/>
        <a:p>
          <a:pPr>
            <a:lnSpc>
              <a:spcPct val="100000"/>
            </a:lnSpc>
          </a:pPr>
          <a:r>
            <a:rPr lang="en-US" b="0" i="0" baseline="0" dirty="0">
              <a:latin typeface="Century Schoolbook" panose="02040604050505020304" pitchFamily="18" charset="0"/>
            </a:rPr>
            <a:t>India has around </a:t>
          </a:r>
          <a:r>
            <a:rPr lang="en-US" b="1" i="0" baseline="0" dirty="0">
              <a:latin typeface="Century Schoolbook" panose="02040604050505020304" pitchFamily="18" charset="0"/>
            </a:rPr>
            <a:t>24 crores household </a:t>
          </a:r>
          <a:r>
            <a:rPr lang="en-US" b="0" i="0" baseline="0" dirty="0">
              <a:latin typeface="Century Schoolbook" panose="02040604050505020304" pitchFamily="18" charset="0"/>
            </a:rPr>
            <a:t>out of which </a:t>
          </a:r>
          <a:r>
            <a:rPr lang="en-US" b="1" i="0" baseline="0" dirty="0">
              <a:latin typeface="Century Schoolbook" panose="02040604050505020304" pitchFamily="18" charset="0"/>
            </a:rPr>
            <a:t>41% households </a:t>
          </a:r>
          <a:r>
            <a:rPr lang="en-US" b="0" i="0" baseline="0" dirty="0">
              <a:latin typeface="Century Schoolbook" panose="02040604050505020304" pitchFamily="18" charset="0"/>
            </a:rPr>
            <a:t>i.e </a:t>
          </a:r>
          <a:r>
            <a:rPr lang="en-US" b="1" i="0" baseline="0" dirty="0">
              <a:latin typeface="Century Schoolbook" panose="02040604050505020304" pitchFamily="18" charset="0"/>
            </a:rPr>
            <a:t>about 10 crores </a:t>
          </a:r>
          <a:r>
            <a:rPr lang="en-US" b="0" i="0" baseline="0" dirty="0">
              <a:latin typeface="Century Schoolbook" panose="02040604050505020304" pitchFamily="18" charset="0"/>
            </a:rPr>
            <a:t>households are still dependent on fossil fuel for cooking even after 68 years of independence.</a:t>
          </a:r>
          <a:endParaRPr lang="en-US" dirty="0">
            <a:latin typeface="Century Schoolbook" panose="02040604050505020304" pitchFamily="18" charset="0"/>
          </a:endParaRPr>
        </a:p>
      </dgm:t>
    </dgm:pt>
    <dgm:pt modelId="{60F469FA-2DBB-40AF-A67F-52B32F7C8AB1}" type="parTrans" cxnId="{768A5D50-C1D0-4A4E-BE29-68B4D5DAFB24}">
      <dgm:prSet/>
      <dgm:spPr/>
      <dgm:t>
        <a:bodyPr/>
        <a:lstStyle/>
        <a:p>
          <a:endParaRPr lang="en-US">
            <a:latin typeface="Century Schoolbook" panose="02040604050505020304" pitchFamily="18" charset="0"/>
          </a:endParaRPr>
        </a:p>
      </dgm:t>
    </dgm:pt>
    <dgm:pt modelId="{36960517-996D-4AC8-8B01-A27189DD1D2D}" type="sibTrans" cxnId="{768A5D50-C1D0-4A4E-BE29-68B4D5DAFB24}">
      <dgm:prSet/>
      <dgm:spPr/>
      <dgm:t>
        <a:bodyPr/>
        <a:lstStyle/>
        <a:p>
          <a:endParaRPr lang="en-US">
            <a:latin typeface="Century Schoolbook" panose="02040604050505020304" pitchFamily="18" charset="0"/>
          </a:endParaRPr>
        </a:p>
      </dgm:t>
    </dgm:pt>
    <dgm:pt modelId="{4A1F1C81-5E2C-42B8-9648-B99F7D8EA7CB}" type="pres">
      <dgm:prSet presAssocID="{D7367774-ABC8-40B8-8E47-92CE09B10683}" presName="root" presStyleCnt="0">
        <dgm:presLayoutVars>
          <dgm:dir/>
          <dgm:resizeHandles val="exact"/>
        </dgm:presLayoutVars>
      </dgm:prSet>
      <dgm:spPr/>
    </dgm:pt>
    <dgm:pt modelId="{863B6545-264A-4F33-A52C-07F083096178}" type="pres">
      <dgm:prSet presAssocID="{0BBE87EA-C412-4694-BBD3-46633997DF45}" presName="compNode" presStyleCnt="0"/>
      <dgm:spPr/>
    </dgm:pt>
    <dgm:pt modelId="{099E1AEF-E912-4814-965E-94BE206DF35A}" type="pres">
      <dgm:prSet presAssocID="{0BBE87EA-C412-4694-BBD3-46633997DF45}" presName="bgRect" presStyleLbl="bgShp" presStyleIdx="0" presStyleCnt="4"/>
      <dgm:spPr/>
    </dgm:pt>
    <dgm:pt modelId="{9AE1E0C7-BADA-48ED-BD54-D8C8A7A0A5AC}" type="pres">
      <dgm:prSet presAssocID="{0BBE87EA-C412-4694-BBD3-46633997DF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85BBD1E6-FDF3-4FC6-966F-076073166401}" type="pres">
      <dgm:prSet presAssocID="{0BBE87EA-C412-4694-BBD3-46633997DF45}" presName="spaceRect" presStyleCnt="0"/>
      <dgm:spPr/>
    </dgm:pt>
    <dgm:pt modelId="{0858D9A3-2579-4162-83E1-A39146807833}" type="pres">
      <dgm:prSet presAssocID="{0BBE87EA-C412-4694-BBD3-46633997DF45}" presName="parTx" presStyleLbl="revTx" presStyleIdx="0" presStyleCnt="4" custLinFactY="71131" custLinFactNeighborX="-4719" custLinFactNeighborY="100000">
        <dgm:presLayoutVars>
          <dgm:chMax val="0"/>
          <dgm:chPref val="0"/>
        </dgm:presLayoutVars>
      </dgm:prSet>
      <dgm:spPr/>
    </dgm:pt>
    <dgm:pt modelId="{7E6532E6-6851-4A50-B648-ABB1D86E27B2}" type="pres">
      <dgm:prSet presAssocID="{41572F98-EB2C-4EA1-9C9E-8975314A9740}" presName="sibTrans" presStyleCnt="0"/>
      <dgm:spPr/>
    </dgm:pt>
    <dgm:pt modelId="{3C75FC9C-6EAE-4ED4-A8A8-565EACFE8E59}" type="pres">
      <dgm:prSet presAssocID="{DAF80AFD-B798-4956-9258-661EC7874679}" presName="compNode" presStyleCnt="0"/>
      <dgm:spPr/>
    </dgm:pt>
    <dgm:pt modelId="{3A268409-FB5A-4C3F-A72E-5F7DBAEFF46B}" type="pres">
      <dgm:prSet presAssocID="{DAF80AFD-B798-4956-9258-661EC7874679}" presName="bgRect" presStyleLbl="bgShp" presStyleIdx="1" presStyleCnt="4"/>
      <dgm:spPr/>
    </dgm:pt>
    <dgm:pt modelId="{AAF47B1A-8FB9-42EA-8C09-9F0337C2661A}" type="pres">
      <dgm:prSet presAssocID="{DAF80AFD-B798-4956-9258-661EC787467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13E42EB3-6DA1-4428-874C-C86215E788DF}" type="pres">
      <dgm:prSet presAssocID="{DAF80AFD-B798-4956-9258-661EC7874679}" presName="spaceRect" presStyleCnt="0"/>
      <dgm:spPr/>
    </dgm:pt>
    <dgm:pt modelId="{891DA72D-4C8B-4FAD-A6F1-C26183BDC91F}" type="pres">
      <dgm:prSet presAssocID="{DAF80AFD-B798-4956-9258-661EC7874679}" presName="parTx" presStyleLbl="revTx" presStyleIdx="1" presStyleCnt="4" custLinFactY="46485" custLinFactNeighborX="-4719" custLinFactNeighborY="100000">
        <dgm:presLayoutVars>
          <dgm:chMax val="0"/>
          <dgm:chPref val="0"/>
        </dgm:presLayoutVars>
      </dgm:prSet>
      <dgm:spPr/>
    </dgm:pt>
    <dgm:pt modelId="{23F042A2-E1B8-47D2-AEC7-05D3C1594DAE}" type="pres">
      <dgm:prSet presAssocID="{AD00652A-73B7-4961-A8D2-B0B27450A924}" presName="sibTrans" presStyleCnt="0"/>
      <dgm:spPr/>
    </dgm:pt>
    <dgm:pt modelId="{A547527A-8438-483A-AFB8-D7AEA163E268}" type="pres">
      <dgm:prSet presAssocID="{60374697-C120-40AB-9C4D-B660043A6DD5}" presName="compNode" presStyleCnt="0"/>
      <dgm:spPr/>
    </dgm:pt>
    <dgm:pt modelId="{95655E99-C215-498F-B267-C02A98EFBE5A}" type="pres">
      <dgm:prSet presAssocID="{60374697-C120-40AB-9C4D-B660043A6DD5}" presName="bgRect" presStyleLbl="bgShp" presStyleIdx="2" presStyleCnt="4"/>
      <dgm:spPr/>
    </dgm:pt>
    <dgm:pt modelId="{C29AD8FF-3D3D-42DC-903F-1C5F504810BE}" type="pres">
      <dgm:prSet presAssocID="{60374697-C120-40AB-9C4D-B660043A6D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98175E0B-9199-4C44-8B18-9CB31D80C726}" type="pres">
      <dgm:prSet presAssocID="{60374697-C120-40AB-9C4D-B660043A6DD5}" presName="spaceRect" presStyleCnt="0"/>
      <dgm:spPr/>
    </dgm:pt>
    <dgm:pt modelId="{FF7778FE-0F71-4516-A004-52639AD1A601}" type="pres">
      <dgm:prSet presAssocID="{60374697-C120-40AB-9C4D-B660043A6DD5}" presName="parTx" presStyleLbl="revTx" presStyleIdx="2" presStyleCnt="4" custLinFactY="47421" custLinFactNeighborX="-4719" custLinFactNeighborY="100000">
        <dgm:presLayoutVars>
          <dgm:chMax val="0"/>
          <dgm:chPref val="0"/>
        </dgm:presLayoutVars>
      </dgm:prSet>
      <dgm:spPr/>
    </dgm:pt>
    <dgm:pt modelId="{5D0C4166-EE6D-4880-A5FB-901D3963BD8C}" type="pres">
      <dgm:prSet presAssocID="{17AABC91-4534-4960-BAB1-CBE4F9D09EF5}" presName="sibTrans" presStyleCnt="0"/>
      <dgm:spPr/>
    </dgm:pt>
    <dgm:pt modelId="{0DC8B854-9F42-4C96-A93B-EE4CFDC98B20}" type="pres">
      <dgm:prSet presAssocID="{EABD04A0-5340-42D5-92B7-15E0963FF6D8}" presName="compNode" presStyleCnt="0"/>
      <dgm:spPr/>
    </dgm:pt>
    <dgm:pt modelId="{AC260FB8-558D-435C-8A24-B2F5C1C1758F}" type="pres">
      <dgm:prSet presAssocID="{EABD04A0-5340-42D5-92B7-15E0963FF6D8}" presName="bgRect" presStyleLbl="bgShp" presStyleIdx="3" presStyleCnt="4"/>
      <dgm:spPr/>
    </dgm:pt>
    <dgm:pt modelId="{5A71034E-E149-4DDA-B3A5-D2E44BF64E02}" type="pres">
      <dgm:prSet presAssocID="{EABD04A0-5340-42D5-92B7-15E0963FF6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mill"/>
        </a:ext>
      </dgm:extLst>
    </dgm:pt>
    <dgm:pt modelId="{098DDCC4-C8A7-420B-AF38-80A6EC3BB1DB}" type="pres">
      <dgm:prSet presAssocID="{EABD04A0-5340-42D5-92B7-15E0963FF6D8}" presName="spaceRect" presStyleCnt="0"/>
      <dgm:spPr/>
    </dgm:pt>
    <dgm:pt modelId="{96D452C7-D999-4730-BECD-AAB41B91580B}" type="pres">
      <dgm:prSet presAssocID="{EABD04A0-5340-42D5-92B7-15E0963FF6D8}" presName="parTx" presStyleLbl="revTx" presStyleIdx="3" presStyleCnt="4" custScaleY="61996" custLinFactY="13933" custLinFactNeighborX="-4719" custLinFactNeighborY="100000">
        <dgm:presLayoutVars>
          <dgm:chMax val="0"/>
          <dgm:chPref val="0"/>
        </dgm:presLayoutVars>
      </dgm:prSet>
      <dgm:spPr/>
    </dgm:pt>
  </dgm:ptLst>
  <dgm:cxnLst>
    <dgm:cxn modelId="{72867101-710E-4937-9180-86678D2A70CC}" srcId="{D7367774-ABC8-40B8-8E47-92CE09B10683}" destId="{0BBE87EA-C412-4694-BBD3-46633997DF45}" srcOrd="0" destOrd="0" parTransId="{DAD1C63E-C22F-4EBA-9A60-46B288AE2C2B}" sibTransId="{41572F98-EB2C-4EA1-9C9E-8975314A9740}"/>
    <dgm:cxn modelId="{00A56244-07FA-4E21-AB08-9B5C8B19BBDB}" srcId="{D7367774-ABC8-40B8-8E47-92CE09B10683}" destId="{DAF80AFD-B798-4956-9258-661EC7874679}" srcOrd="1" destOrd="0" parTransId="{309F140D-EFAD-4F6F-9949-AB19AE1DD351}" sibTransId="{AD00652A-73B7-4961-A8D2-B0B27450A924}"/>
    <dgm:cxn modelId="{768A5D50-C1D0-4A4E-BE29-68B4D5DAFB24}" srcId="{D7367774-ABC8-40B8-8E47-92CE09B10683}" destId="{EABD04A0-5340-42D5-92B7-15E0963FF6D8}" srcOrd="3" destOrd="0" parTransId="{60F469FA-2DBB-40AF-A67F-52B32F7C8AB1}" sibTransId="{36960517-996D-4AC8-8B01-A27189DD1D2D}"/>
    <dgm:cxn modelId="{F7F9A555-173B-48D1-9D94-044928598F58}" srcId="{D7367774-ABC8-40B8-8E47-92CE09B10683}" destId="{60374697-C120-40AB-9C4D-B660043A6DD5}" srcOrd="2" destOrd="0" parTransId="{9525BD35-77BE-402E-8226-07E8B4AFE89A}" sibTransId="{17AABC91-4534-4960-BAB1-CBE4F9D09EF5}"/>
    <dgm:cxn modelId="{8BE9BB59-ED7E-184D-BA72-1E8FCB83F4B7}" type="presOf" srcId="{DAF80AFD-B798-4956-9258-661EC7874679}" destId="{891DA72D-4C8B-4FAD-A6F1-C26183BDC91F}" srcOrd="0" destOrd="0" presId="urn:microsoft.com/office/officeart/2018/2/layout/IconVerticalSolidList"/>
    <dgm:cxn modelId="{D91F1B7A-D527-EC45-93C5-67593C13EC00}" type="presOf" srcId="{0BBE87EA-C412-4694-BBD3-46633997DF45}" destId="{0858D9A3-2579-4162-83E1-A39146807833}" srcOrd="0" destOrd="0" presId="urn:microsoft.com/office/officeart/2018/2/layout/IconVerticalSolidList"/>
    <dgm:cxn modelId="{463EB4B3-B90D-094A-AB94-00B89EDF2833}" type="presOf" srcId="{EABD04A0-5340-42D5-92B7-15E0963FF6D8}" destId="{96D452C7-D999-4730-BECD-AAB41B91580B}" srcOrd="0" destOrd="0" presId="urn:microsoft.com/office/officeart/2018/2/layout/IconVerticalSolidList"/>
    <dgm:cxn modelId="{6906D7B4-5525-9049-8DC9-4BA7BB80BCE2}" type="presOf" srcId="{60374697-C120-40AB-9C4D-B660043A6DD5}" destId="{FF7778FE-0F71-4516-A004-52639AD1A601}" srcOrd="0" destOrd="0" presId="urn:microsoft.com/office/officeart/2018/2/layout/IconVerticalSolidList"/>
    <dgm:cxn modelId="{049C27F6-632D-2444-8739-CB5E793E205C}" type="presOf" srcId="{D7367774-ABC8-40B8-8E47-92CE09B10683}" destId="{4A1F1C81-5E2C-42B8-9648-B99F7D8EA7CB}" srcOrd="0" destOrd="0" presId="urn:microsoft.com/office/officeart/2018/2/layout/IconVerticalSolidList"/>
    <dgm:cxn modelId="{CAF7266D-B107-8D4C-9D60-62BD72E1C00F}" type="presParOf" srcId="{4A1F1C81-5E2C-42B8-9648-B99F7D8EA7CB}" destId="{863B6545-264A-4F33-A52C-07F083096178}" srcOrd="0" destOrd="0" presId="urn:microsoft.com/office/officeart/2018/2/layout/IconVerticalSolidList"/>
    <dgm:cxn modelId="{35CC7AF7-B774-8948-9208-AC4158D3DEF4}" type="presParOf" srcId="{863B6545-264A-4F33-A52C-07F083096178}" destId="{099E1AEF-E912-4814-965E-94BE206DF35A}" srcOrd="0" destOrd="0" presId="urn:microsoft.com/office/officeart/2018/2/layout/IconVerticalSolidList"/>
    <dgm:cxn modelId="{08E5ED0B-E964-1342-AF7C-7CB1CC4BEE5A}" type="presParOf" srcId="{863B6545-264A-4F33-A52C-07F083096178}" destId="{9AE1E0C7-BADA-48ED-BD54-D8C8A7A0A5AC}" srcOrd="1" destOrd="0" presId="urn:microsoft.com/office/officeart/2018/2/layout/IconVerticalSolidList"/>
    <dgm:cxn modelId="{3CBF50E7-B250-534D-BA74-D1DCEE6E4EB0}" type="presParOf" srcId="{863B6545-264A-4F33-A52C-07F083096178}" destId="{85BBD1E6-FDF3-4FC6-966F-076073166401}" srcOrd="2" destOrd="0" presId="urn:microsoft.com/office/officeart/2018/2/layout/IconVerticalSolidList"/>
    <dgm:cxn modelId="{5CE4B414-6045-F845-91E5-F95CE36E5461}" type="presParOf" srcId="{863B6545-264A-4F33-A52C-07F083096178}" destId="{0858D9A3-2579-4162-83E1-A39146807833}" srcOrd="3" destOrd="0" presId="urn:microsoft.com/office/officeart/2018/2/layout/IconVerticalSolidList"/>
    <dgm:cxn modelId="{682DAF2E-DC04-A449-AF99-D8B2D72C9AAE}" type="presParOf" srcId="{4A1F1C81-5E2C-42B8-9648-B99F7D8EA7CB}" destId="{7E6532E6-6851-4A50-B648-ABB1D86E27B2}" srcOrd="1" destOrd="0" presId="urn:microsoft.com/office/officeart/2018/2/layout/IconVerticalSolidList"/>
    <dgm:cxn modelId="{B508C31C-8834-0C4F-8E09-D3D3102C8689}" type="presParOf" srcId="{4A1F1C81-5E2C-42B8-9648-B99F7D8EA7CB}" destId="{3C75FC9C-6EAE-4ED4-A8A8-565EACFE8E59}" srcOrd="2" destOrd="0" presId="urn:microsoft.com/office/officeart/2018/2/layout/IconVerticalSolidList"/>
    <dgm:cxn modelId="{65EA2B65-3EB0-4C49-A25C-7B79F32751B6}" type="presParOf" srcId="{3C75FC9C-6EAE-4ED4-A8A8-565EACFE8E59}" destId="{3A268409-FB5A-4C3F-A72E-5F7DBAEFF46B}" srcOrd="0" destOrd="0" presId="urn:microsoft.com/office/officeart/2018/2/layout/IconVerticalSolidList"/>
    <dgm:cxn modelId="{6998CCD5-24F3-9B4F-BDEC-6ADA95CD187C}" type="presParOf" srcId="{3C75FC9C-6EAE-4ED4-A8A8-565EACFE8E59}" destId="{AAF47B1A-8FB9-42EA-8C09-9F0337C2661A}" srcOrd="1" destOrd="0" presId="urn:microsoft.com/office/officeart/2018/2/layout/IconVerticalSolidList"/>
    <dgm:cxn modelId="{5AE5B5FD-57C7-0544-AD13-95778B9393DE}" type="presParOf" srcId="{3C75FC9C-6EAE-4ED4-A8A8-565EACFE8E59}" destId="{13E42EB3-6DA1-4428-874C-C86215E788DF}" srcOrd="2" destOrd="0" presId="urn:microsoft.com/office/officeart/2018/2/layout/IconVerticalSolidList"/>
    <dgm:cxn modelId="{15ADFC1D-1458-E149-B06E-A914EABE1F60}" type="presParOf" srcId="{3C75FC9C-6EAE-4ED4-A8A8-565EACFE8E59}" destId="{891DA72D-4C8B-4FAD-A6F1-C26183BDC91F}" srcOrd="3" destOrd="0" presId="urn:microsoft.com/office/officeart/2018/2/layout/IconVerticalSolidList"/>
    <dgm:cxn modelId="{CD654DB4-D0FE-F442-8B9C-17FA7ED48110}" type="presParOf" srcId="{4A1F1C81-5E2C-42B8-9648-B99F7D8EA7CB}" destId="{23F042A2-E1B8-47D2-AEC7-05D3C1594DAE}" srcOrd="3" destOrd="0" presId="urn:microsoft.com/office/officeart/2018/2/layout/IconVerticalSolidList"/>
    <dgm:cxn modelId="{1C142CC5-5EAB-AA40-A5F0-8B8F0C928DF5}" type="presParOf" srcId="{4A1F1C81-5E2C-42B8-9648-B99F7D8EA7CB}" destId="{A547527A-8438-483A-AFB8-D7AEA163E268}" srcOrd="4" destOrd="0" presId="urn:microsoft.com/office/officeart/2018/2/layout/IconVerticalSolidList"/>
    <dgm:cxn modelId="{5F23C98F-ECDA-A846-86C7-3823D5CE989F}" type="presParOf" srcId="{A547527A-8438-483A-AFB8-D7AEA163E268}" destId="{95655E99-C215-498F-B267-C02A98EFBE5A}" srcOrd="0" destOrd="0" presId="urn:microsoft.com/office/officeart/2018/2/layout/IconVerticalSolidList"/>
    <dgm:cxn modelId="{E014B6BB-16BD-F84C-BCDD-62EA72FACF06}" type="presParOf" srcId="{A547527A-8438-483A-AFB8-D7AEA163E268}" destId="{C29AD8FF-3D3D-42DC-903F-1C5F504810BE}" srcOrd="1" destOrd="0" presId="urn:microsoft.com/office/officeart/2018/2/layout/IconVerticalSolidList"/>
    <dgm:cxn modelId="{A097CF0B-F65F-F14F-87D7-5537F9332E75}" type="presParOf" srcId="{A547527A-8438-483A-AFB8-D7AEA163E268}" destId="{98175E0B-9199-4C44-8B18-9CB31D80C726}" srcOrd="2" destOrd="0" presId="urn:microsoft.com/office/officeart/2018/2/layout/IconVerticalSolidList"/>
    <dgm:cxn modelId="{1D7F8D7F-4A90-554F-AB85-A90473994569}" type="presParOf" srcId="{A547527A-8438-483A-AFB8-D7AEA163E268}" destId="{FF7778FE-0F71-4516-A004-52639AD1A601}" srcOrd="3" destOrd="0" presId="urn:microsoft.com/office/officeart/2018/2/layout/IconVerticalSolidList"/>
    <dgm:cxn modelId="{A1358CA6-544B-A045-81B1-AA4E68BEB5AB}" type="presParOf" srcId="{4A1F1C81-5E2C-42B8-9648-B99F7D8EA7CB}" destId="{5D0C4166-EE6D-4880-A5FB-901D3963BD8C}" srcOrd="5" destOrd="0" presId="urn:microsoft.com/office/officeart/2018/2/layout/IconVerticalSolidList"/>
    <dgm:cxn modelId="{48964B49-4369-0B47-8EF3-0AA8654A1715}" type="presParOf" srcId="{4A1F1C81-5E2C-42B8-9648-B99F7D8EA7CB}" destId="{0DC8B854-9F42-4C96-A93B-EE4CFDC98B20}" srcOrd="6" destOrd="0" presId="urn:microsoft.com/office/officeart/2018/2/layout/IconVerticalSolidList"/>
    <dgm:cxn modelId="{AECB6295-9C29-0845-9DF1-4B824F6028E0}" type="presParOf" srcId="{0DC8B854-9F42-4C96-A93B-EE4CFDC98B20}" destId="{AC260FB8-558D-435C-8A24-B2F5C1C1758F}" srcOrd="0" destOrd="0" presId="urn:microsoft.com/office/officeart/2018/2/layout/IconVerticalSolidList"/>
    <dgm:cxn modelId="{E0F25639-4C96-F043-8A41-0AF2AC07E5E2}" type="presParOf" srcId="{0DC8B854-9F42-4C96-A93B-EE4CFDC98B20}" destId="{5A71034E-E149-4DDA-B3A5-D2E44BF64E02}" srcOrd="1" destOrd="0" presId="urn:microsoft.com/office/officeart/2018/2/layout/IconVerticalSolidList"/>
    <dgm:cxn modelId="{5CE51117-C10A-2A42-863C-EA43FF78006A}" type="presParOf" srcId="{0DC8B854-9F42-4C96-A93B-EE4CFDC98B20}" destId="{098DDCC4-C8A7-420B-AF38-80A6EC3BB1DB}" srcOrd="2" destOrd="0" presId="urn:microsoft.com/office/officeart/2018/2/layout/IconVerticalSolidList"/>
    <dgm:cxn modelId="{F271F8CD-9692-F349-AF9F-B81E491B1512}" type="presParOf" srcId="{0DC8B854-9F42-4C96-A93B-EE4CFDC98B20}" destId="{96D452C7-D999-4730-BECD-AAB41B9158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4C941-6F8B-2849-8D25-6F97B1F8ED76}">
      <dsp:nvSpPr>
        <dsp:cNvPr id="0" name=""/>
        <dsp:cNvSpPr/>
      </dsp:nvSpPr>
      <dsp:spPr>
        <a:xfrm>
          <a:off x="2008666" y="547221"/>
          <a:ext cx="423881" cy="91440"/>
        </a:xfrm>
        <a:custGeom>
          <a:avLst/>
          <a:gdLst/>
          <a:ahLst/>
          <a:cxnLst/>
          <a:rect l="0" t="0" r="0" b="0"/>
          <a:pathLst>
            <a:path>
              <a:moveTo>
                <a:pt x="0" y="45720"/>
              </a:moveTo>
              <a:lnTo>
                <a:pt x="42388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2209245" y="590669"/>
        <a:ext cx="22724" cy="4544"/>
      </dsp:txXfrm>
    </dsp:sp>
    <dsp:sp modelId="{281CE357-914B-B148-B1DF-ED953EB79D35}">
      <dsp:nvSpPr>
        <dsp:cNvPr id="0" name=""/>
        <dsp:cNvSpPr/>
      </dsp:nvSpPr>
      <dsp:spPr>
        <a:xfrm>
          <a:off x="34462" y="140"/>
          <a:ext cx="1976004" cy="11856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INTRODUCTION TO PMUY</a:t>
          </a:r>
        </a:p>
      </dsp:txBody>
      <dsp:txXfrm>
        <a:off x="34462" y="140"/>
        <a:ext cx="1976004" cy="1185602"/>
      </dsp:txXfrm>
    </dsp:sp>
    <dsp:sp modelId="{9FBC67F5-AE80-5347-BD86-B72F980D8D53}">
      <dsp:nvSpPr>
        <dsp:cNvPr id="0" name=""/>
        <dsp:cNvSpPr/>
      </dsp:nvSpPr>
      <dsp:spPr>
        <a:xfrm>
          <a:off x="4439152" y="547221"/>
          <a:ext cx="423881" cy="91440"/>
        </a:xfrm>
        <a:custGeom>
          <a:avLst/>
          <a:gdLst/>
          <a:ahLst/>
          <a:cxnLst/>
          <a:rect l="0" t="0" r="0" b="0"/>
          <a:pathLst>
            <a:path>
              <a:moveTo>
                <a:pt x="0" y="45720"/>
              </a:moveTo>
              <a:lnTo>
                <a:pt x="42388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4639730" y="590669"/>
        <a:ext cx="22724" cy="4544"/>
      </dsp:txXfrm>
    </dsp:sp>
    <dsp:sp modelId="{017FFA22-0ADF-0646-9CE4-5233E8B658F6}">
      <dsp:nvSpPr>
        <dsp:cNvPr id="0" name=""/>
        <dsp:cNvSpPr/>
      </dsp:nvSpPr>
      <dsp:spPr>
        <a:xfrm>
          <a:off x="2464947" y="140"/>
          <a:ext cx="1976004" cy="11856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OBJECTIVE OF PMUY</a:t>
          </a:r>
        </a:p>
      </dsp:txBody>
      <dsp:txXfrm>
        <a:off x="2464947" y="140"/>
        <a:ext cx="1976004" cy="1185602"/>
      </dsp:txXfrm>
    </dsp:sp>
    <dsp:sp modelId="{8635E1AE-250D-B344-8199-0D83CB8B5050}">
      <dsp:nvSpPr>
        <dsp:cNvPr id="0" name=""/>
        <dsp:cNvSpPr/>
      </dsp:nvSpPr>
      <dsp:spPr>
        <a:xfrm>
          <a:off x="1022464" y="1183943"/>
          <a:ext cx="4860971" cy="423881"/>
        </a:xfrm>
        <a:custGeom>
          <a:avLst/>
          <a:gdLst/>
          <a:ahLst/>
          <a:cxnLst/>
          <a:rect l="0" t="0" r="0" b="0"/>
          <a:pathLst>
            <a:path>
              <a:moveTo>
                <a:pt x="4860971" y="0"/>
              </a:moveTo>
              <a:lnTo>
                <a:pt x="4860971" y="229040"/>
              </a:lnTo>
              <a:lnTo>
                <a:pt x="0" y="229040"/>
              </a:lnTo>
              <a:lnTo>
                <a:pt x="0" y="423881"/>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3330895" y="1393611"/>
        <a:ext cx="244108" cy="4544"/>
      </dsp:txXfrm>
    </dsp:sp>
    <dsp:sp modelId="{671DCB0B-ABCB-0940-AE35-CA81B148A993}">
      <dsp:nvSpPr>
        <dsp:cNvPr id="0" name=""/>
        <dsp:cNvSpPr/>
      </dsp:nvSpPr>
      <dsp:spPr>
        <a:xfrm>
          <a:off x="4895433" y="140"/>
          <a:ext cx="1976004" cy="11856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entury Schoolbook" panose="02040604050505020304" pitchFamily="18" charset="0"/>
            </a:rPr>
            <a:t>WHY PMUY ?</a:t>
          </a:r>
        </a:p>
      </dsp:txBody>
      <dsp:txXfrm>
        <a:off x="4895433" y="140"/>
        <a:ext cx="1976004" cy="1185602"/>
      </dsp:txXfrm>
    </dsp:sp>
    <dsp:sp modelId="{4C3C30E9-CBA1-7E43-B738-D33267CFC76A}">
      <dsp:nvSpPr>
        <dsp:cNvPr id="0" name=""/>
        <dsp:cNvSpPr/>
      </dsp:nvSpPr>
      <dsp:spPr>
        <a:xfrm>
          <a:off x="2008666" y="2187305"/>
          <a:ext cx="423881" cy="91440"/>
        </a:xfrm>
        <a:custGeom>
          <a:avLst/>
          <a:gdLst/>
          <a:ahLst/>
          <a:cxnLst/>
          <a:rect l="0" t="0" r="0" b="0"/>
          <a:pathLst>
            <a:path>
              <a:moveTo>
                <a:pt x="0" y="45720"/>
              </a:moveTo>
              <a:lnTo>
                <a:pt x="42388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2209245" y="2230753"/>
        <a:ext cx="22724" cy="4544"/>
      </dsp:txXfrm>
    </dsp:sp>
    <dsp:sp modelId="{CFB76E56-5A6F-DB4B-B63D-C5D2FBD0D9CF}">
      <dsp:nvSpPr>
        <dsp:cNvPr id="0" name=""/>
        <dsp:cNvSpPr/>
      </dsp:nvSpPr>
      <dsp:spPr>
        <a:xfrm>
          <a:off x="34462" y="1640224"/>
          <a:ext cx="1976004" cy="11856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EXPECTED IMPACTS INVESTIGATED  BY POLICYMAKERS</a:t>
          </a:r>
        </a:p>
      </dsp:txBody>
      <dsp:txXfrm>
        <a:off x="34462" y="1640224"/>
        <a:ext cx="1976004" cy="1185602"/>
      </dsp:txXfrm>
    </dsp:sp>
    <dsp:sp modelId="{764B4574-940C-004E-9BE4-30D94ECF6616}">
      <dsp:nvSpPr>
        <dsp:cNvPr id="0" name=""/>
        <dsp:cNvSpPr/>
      </dsp:nvSpPr>
      <dsp:spPr>
        <a:xfrm>
          <a:off x="4439152" y="2187305"/>
          <a:ext cx="423881" cy="91440"/>
        </a:xfrm>
        <a:custGeom>
          <a:avLst/>
          <a:gdLst/>
          <a:ahLst/>
          <a:cxnLst/>
          <a:rect l="0" t="0" r="0" b="0"/>
          <a:pathLst>
            <a:path>
              <a:moveTo>
                <a:pt x="0" y="45720"/>
              </a:moveTo>
              <a:lnTo>
                <a:pt x="42388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4639730" y="2230753"/>
        <a:ext cx="22724" cy="4544"/>
      </dsp:txXfrm>
    </dsp:sp>
    <dsp:sp modelId="{1DA80CA3-8BF7-4841-AFBE-65BE0D4D46A4}">
      <dsp:nvSpPr>
        <dsp:cNvPr id="0" name=""/>
        <dsp:cNvSpPr/>
      </dsp:nvSpPr>
      <dsp:spPr>
        <a:xfrm>
          <a:off x="2464947" y="1640224"/>
          <a:ext cx="1976004" cy="1185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STAKEHOLDERS OF </a:t>
          </a:r>
        </a:p>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PMUY</a:t>
          </a:r>
        </a:p>
      </dsp:txBody>
      <dsp:txXfrm>
        <a:off x="2464947" y="1640224"/>
        <a:ext cx="1976004" cy="1185602"/>
      </dsp:txXfrm>
    </dsp:sp>
    <dsp:sp modelId="{4B39D16F-F152-A742-BA91-801C4BD52EFA}">
      <dsp:nvSpPr>
        <dsp:cNvPr id="0" name=""/>
        <dsp:cNvSpPr/>
      </dsp:nvSpPr>
      <dsp:spPr>
        <a:xfrm>
          <a:off x="1022464" y="2824026"/>
          <a:ext cx="4860971" cy="423881"/>
        </a:xfrm>
        <a:custGeom>
          <a:avLst/>
          <a:gdLst/>
          <a:ahLst/>
          <a:cxnLst/>
          <a:rect l="0" t="0" r="0" b="0"/>
          <a:pathLst>
            <a:path>
              <a:moveTo>
                <a:pt x="4860971" y="0"/>
              </a:moveTo>
              <a:lnTo>
                <a:pt x="4860971" y="229040"/>
              </a:lnTo>
              <a:lnTo>
                <a:pt x="0" y="229040"/>
              </a:lnTo>
              <a:lnTo>
                <a:pt x="0" y="423881"/>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3330895" y="3033695"/>
        <a:ext cx="244108" cy="4544"/>
      </dsp:txXfrm>
    </dsp:sp>
    <dsp:sp modelId="{508B0A6D-486D-FA45-9778-FA1027EC00F8}">
      <dsp:nvSpPr>
        <dsp:cNvPr id="0" name=""/>
        <dsp:cNvSpPr/>
      </dsp:nvSpPr>
      <dsp:spPr>
        <a:xfrm>
          <a:off x="4895433" y="1640224"/>
          <a:ext cx="1976004" cy="11856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IN" sz="1400" kern="1200">
              <a:latin typeface="Century Schoolbook" panose="02040604050505020304" pitchFamily="18" charset="0"/>
            </a:rPr>
            <a:t>ROLL OUT PROCESS OF PMUY</a:t>
          </a:r>
          <a:endParaRPr lang="en-US" sz="1400" kern="1200">
            <a:latin typeface="Century Schoolbook" panose="02040604050505020304" pitchFamily="18" charset="0"/>
          </a:endParaRPr>
        </a:p>
      </dsp:txBody>
      <dsp:txXfrm>
        <a:off x="4895433" y="1640224"/>
        <a:ext cx="1976004" cy="1185602"/>
      </dsp:txXfrm>
    </dsp:sp>
    <dsp:sp modelId="{B1703201-869A-C841-B3C8-A039A49E8FCD}">
      <dsp:nvSpPr>
        <dsp:cNvPr id="0" name=""/>
        <dsp:cNvSpPr/>
      </dsp:nvSpPr>
      <dsp:spPr>
        <a:xfrm>
          <a:off x="2008666" y="3827389"/>
          <a:ext cx="423881" cy="91440"/>
        </a:xfrm>
        <a:custGeom>
          <a:avLst/>
          <a:gdLst/>
          <a:ahLst/>
          <a:cxnLst/>
          <a:rect l="0" t="0" r="0" b="0"/>
          <a:pathLst>
            <a:path>
              <a:moveTo>
                <a:pt x="0" y="45720"/>
              </a:moveTo>
              <a:lnTo>
                <a:pt x="42388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entury Schoolbook" panose="02040604050505020304" pitchFamily="18" charset="0"/>
          </a:endParaRPr>
        </a:p>
      </dsp:txBody>
      <dsp:txXfrm>
        <a:off x="2209245" y="3870836"/>
        <a:ext cx="22724" cy="4544"/>
      </dsp:txXfrm>
    </dsp:sp>
    <dsp:sp modelId="{8DA1ADED-EEE8-6B4F-AE1C-703581193C97}">
      <dsp:nvSpPr>
        <dsp:cNvPr id="0" name=""/>
        <dsp:cNvSpPr/>
      </dsp:nvSpPr>
      <dsp:spPr>
        <a:xfrm>
          <a:off x="34462" y="3280308"/>
          <a:ext cx="1976004" cy="11856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QUANTATIVE</a:t>
          </a:r>
          <a:r>
            <a:rPr lang="en-US" sz="1400" kern="1200" baseline="0">
              <a:latin typeface="Century Schoolbook" panose="02040604050505020304" pitchFamily="18" charset="0"/>
            </a:rPr>
            <a:t> ANALYSIS</a:t>
          </a:r>
          <a:endParaRPr lang="en-US" sz="1400" kern="1200">
            <a:latin typeface="Century Schoolbook" panose="02040604050505020304" pitchFamily="18" charset="0"/>
          </a:endParaRPr>
        </a:p>
      </dsp:txBody>
      <dsp:txXfrm>
        <a:off x="34462" y="3280308"/>
        <a:ext cx="1976004" cy="1185602"/>
      </dsp:txXfrm>
    </dsp:sp>
    <dsp:sp modelId="{EE698A98-F81C-7346-A50A-33C7868C90C3}">
      <dsp:nvSpPr>
        <dsp:cNvPr id="0" name=""/>
        <dsp:cNvSpPr/>
      </dsp:nvSpPr>
      <dsp:spPr>
        <a:xfrm>
          <a:off x="4439152" y="3827389"/>
          <a:ext cx="423881" cy="91440"/>
        </a:xfrm>
        <a:custGeom>
          <a:avLst/>
          <a:gdLst/>
          <a:ahLst/>
          <a:cxnLst/>
          <a:rect l="0" t="0" r="0" b="0"/>
          <a:pathLst>
            <a:path>
              <a:moveTo>
                <a:pt x="0" y="45720"/>
              </a:moveTo>
              <a:lnTo>
                <a:pt x="423881"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639730" y="3870836"/>
        <a:ext cx="22724" cy="4544"/>
      </dsp:txXfrm>
    </dsp:sp>
    <dsp:sp modelId="{10CBA394-1AC0-5644-821B-36C04A0D2570}">
      <dsp:nvSpPr>
        <dsp:cNvPr id="0" name=""/>
        <dsp:cNvSpPr/>
      </dsp:nvSpPr>
      <dsp:spPr>
        <a:xfrm>
          <a:off x="2464947" y="3280308"/>
          <a:ext cx="1976004" cy="11856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LINEAR REGRESSION MODEL</a:t>
          </a:r>
        </a:p>
      </dsp:txBody>
      <dsp:txXfrm>
        <a:off x="2464947" y="3280308"/>
        <a:ext cx="1976004" cy="1185602"/>
      </dsp:txXfrm>
    </dsp:sp>
    <dsp:sp modelId="{E7049D03-A82A-D641-989A-4B18B4F17887}">
      <dsp:nvSpPr>
        <dsp:cNvPr id="0" name=""/>
        <dsp:cNvSpPr/>
      </dsp:nvSpPr>
      <dsp:spPr>
        <a:xfrm>
          <a:off x="1022464" y="4464110"/>
          <a:ext cx="4860971" cy="423881"/>
        </a:xfrm>
        <a:custGeom>
          <a:avLst/>
          <a:gdLst/>
          <a:ahLst/>
          <a:cxnLst/>
          <a:rect l="0" t="0" r="0" b="0"/>
          <a:pathLst>
            <a:path>
              <a:moveTo>
                <a:pt x="4860971" y="0"/>
              </a:moveTo>
              <a:lnTo>
                <a:pt x="4860971" y="229040"/>
              </a:lnTo>
              <a:lnTo>
                <a:pt x="0" y="229040"/>
              </a:lnTo>
              <a:lnTo>
                <a:pt x="0" y="423881"/>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330895" y="4673778"/>
        <a:ext cx="244108" cy="4544"/>
      </dsp:txXfrm>
    </dsp:sp>
    <dsp:sp modelId="{915A63E1-44C7-7242-BBE3-8ED1BEB504F3}">
      <dsp:nvSpPr>
        <dsp:cNvPr id="0" name=""/>
        <dsp:cNvSpPr/>
      </dsp:nvSpPr>
      <dsp:spPr>
        <a:xfrm>
          <a:off x="4895433" y="3280308"/>
          <a:ext cx="1976004" cy="11856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MULTIPLE REGRESSION MODEL - A STUDY</a:t>
          </a:r>
        </a:p>
      </dsp:txBody>
      <dsp:txXfrm>
        <a:off x="4895433" y="3280308"/>
        <a:ext cx="1976004" cy="1185602"/>
      </dsp:txXfrm>
    </dsp:sp>
    <dsp:sp modelId="{6D4D5FA9-80B0-9D4C-B021-66BAC667CCD9}">
      <dsp:nvSpPr>
        <dsp:cNvPr id="0" name=""/>
        <dsp:cNvSpPr/>
      </dsp:nvSpPr>
      <dsp:spPr>
        <a:xfrm>
          <a:off x="2008666" y="5467473"/>
          <a:ext cx="423881" cy="91440"/>
        </a:xfrm>
        <a:custGeom>
          <a:avLst/>
          <a:gdLst/>
          <a:ahLst/>
          <a:cxnLst/>
          <a:rect l="0" t="0" r="0" b="0"/>
          <a:pathLst>
            <a:path>
              <a:moveTo>
                <a:pt x="0" y="45720"/>
              </a:moveTo>
              <a:lnTo>
                <a:pt x="42388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09245" y="5510920"/>
        <a:ext cx="22724" cy="4544"/>
      </dsp:txXfrm>
    </dsp:sp>
    <dsp:sp modelId="{C33D5128-4662-B442-BBEB-59D612DB02AD}">
      <dsp:nvSpPr>
        <dsp:cNvPr id="0" name=""/>
        <dsp:cNvSpPr/>
      </dsp:nvSpPr>
      <dsp:spPr>
        <a:xfrm>
          <a:off x="34462" y="4920391"/>
          <a:ext cx="1976004" cy="11856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a:latin typeface="Century Schoolbook" panose="02040604050505020304" pitchFamily="18" charset="0"/>
            </a:rPr>
            <a:t>CHALLENGES OF PMUY</a:t>
          </a:r>
        </a:p>
      </dsp:txBody>
      <dsp:txXfrm>
        <a:off x="34462" y="4920391"/>
        <a:ext cx="1976004" cy="1185602"/>
      </dsp:txXfrm>
    </dsp:sp>
    <dsp:sp modelId="{E9D5AF8E-F624-E74A-9706-EBB22EBED8AE}">
      <dsp:nvSpPr>
        <dsp:cNvPr id="0" name=""/>
        <dsp:cNvSpPr/>
      </dsp:nvSpPr>
      <dsp:spPr>
        <a:xfrm>
          <a:off x="2464947" y="4920391"/>
          <a:ext cx="1976004" cy="11856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826" tIns="101636" rIns="96826" bIns="10163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entury Schoolbook" panose="02040604050505020304" pitchFamily="18" charset="0"/>
            </a:rPr>
            <a:t>IMPROVING THE IMPACT OF PMUY</a:t>
          </a:r>
        </a:p>
      </dsp:txBody>
      <dsp:txXfrm>
        <a:off x="2464947" y="4920391"/>
        <a:ext cx="1976004" cy="118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E1AEF-E912-4814-965E-94BE206DF35A}">
      <dsp:nvSpPr>
        <dsp:cNvPr id="0" name=""/>
        <dsp:cNvSpPr/>
      </dsp:nvSpPr>
      <dsp:spPr>
        <a:xfrm>
          <a:off x="0" y="5689"/>
          <a:ext cx="7003777" cy="13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1E0C7-BADA-48ED-BD54-D8C8A7A0A5AC}">
      <dsp:nvSpPr>
        <dsp:cNvPr id="0" name=""/>
        <dsp:cNvSpPr/>
      </dsp:nvSpPr>
      <dsp:spPr>
        <a:xfrm>
          <a:off x="400537" y="303609"/>
          <a:ext cx="728249" cy="72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8D9A3-2579-4162-83E1-A39146807833}">
      <dsp:nvSpPr>
        <dsp:cNvPr id="0" name=""/>
        <dsp:cNvSpPr/>
      </dsp:nvSpPr>
      <dsp:spPr>
        <a:xfrm>
          <a:off x="1287248" y="563035"/>
          <a:ext cx="5129798" cy="325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68" tIns="34468" rIns="34468" bIns="34468" numCol="1" spcCol="1270" anchor="ctr" anchorCtr="0">
          <a:noAutofit/>
        </a:bodyPr>
        <a:lstStyle/>
        <a:p>
          <a:pPr marL="0" lvl="0" indent="0" algn="l" defTabSz="622300">
            <a:lnSpc>
              <a:spcPct val="100000"/>
            </a:lnSpc>
            <a:spcBef>
              <a:spcPct val="0"/>
            </a:spcBef>
            <a:spcAft>
              <a:spcPct val="35000"/>
            </a:spcAft>
            <a:buNone/>
          </a:pPr>
          <a:r>
            <a:rPr lang="en-US" sz="1400" b="0" i="0" kern="1200" baseline="0">
              <a:latin typeface="Century Schoolbook" panose="02040604050505020304" pitchFamily="18" charset="0"/>
            </a:rPr>
            <a:t>The vulnerability </a:t>
          </a:r>
          <a:r>
            <a:rPr lang="en-US" sz="1400" b="1" i="0" kern="1200" baseline="0">
              <a:latin typeface="Century Schoolbook" panose="02040604050505020304" pitchFamily="18" charset="0"/>
            </a:rPr>
            <a:t>to health risks </a:t>
          </a:r>
          <a:r>
            <a:rPr lang="en-US" sz="1400" b="0" i="0" kern="1200" baseline="0">
              <a:latin typeface="Century Schoolbook" panose="02040604050505020304" pitchFamily="18" charset="0"/>
            </a:rPr>
            <a:t>increases due to the pollution produced </a:t>
          </a:r>
          <a:r>
            <a:rPr lang="en-US" sz="1400" b="1" i="0" kern="1200" baseline="0">
              <a:latin typeface="Century Schoolbook" panose="02040604050505020304" pitchFamily="18" charset="0"/>
            </a:rPr>
            <a:t>from inefficient burning of biomass </a:t>
          </a:r>
          <a:r>
            <a:rPr lang="en-US" sz="1400" b="0" i="0" kern="1200" baseline="0">
              <a:latin typeface="Century Schoolbook" panose="02040604050505020304" pitchFamily="18" charset="0"/>
            </a:rPr>
            <a:t>and use of </a:t>
          </a:r>
          <a:r>
            <a:rPr lang="en-US" sz="1400" b="1" i="0" kern="1200" baseline="0">
              <a:latin typeface="Century Schoolbook" panose="02040604050505020304" pitchFamily="18" charset="0"/>
            </a:rPr>
            <a:t>traditional biomass cook stoves </a:t>
          </a:r>
          <a:r>
            <a:rPr lang="en-US" sz="1400" b="0" i="0" kern="1200" baseline="0">
              <a:latin typeface="Century Schoolbook" panose="02040604050505020304" pitchFamily="18" charset="0"/>
            </a:rPr>
            <a:t>and </a:t>
          </a:r>
          <a:r>
            <a:rPr lang="en-US" sz="1400" b="1" i="0" kern="1200" baseline="0">
              <a:latin typeface="Century Schoolbook" panose="02040604050505020304" pitchFamily="18" charset="0"/>
            </a:rPr>
            <a:t>unclean coals.</a:t>
          </a:r>
          <a:endParaRPr lang="en-US" sz="1400" kern="1200">
            <a:latin typeface="Century Schoolbook" panose="02040604050505020304" pitchFamily="18" charset="0"/>
          </a:endParaRPr>
        </a:p>
      </dsp:txBody>
      <dsp:txXfrm>
        <a:off x="1287248" y="563035"/>
        <a:ext cx="5129798" cy="325684"/>
      </dsp:txXfrm>
    </dsp:sp>
    <dsp:sp modelId="{3A268409-FB5A-4C3F-A72E-5F7DBAEFF46B}">
      <dsp:nvSpPr>
        <dsp:cNvPr id="0" name=""/>
        <dsp:cNvSpPr/>
      </dsp:nvSpPr>
      <dsp:spPr>
        <a:xfrm>
          <a:off x="0" y="1660801"/>
          <a:ext cx="7003777" cy="13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47B1A-8FB9-42EA-8C09-9F0337C2661A}">
      <dsp:nvSpPr>
        <dsp:cNvPr id="0" name=""/>
        <dsp:cNvSpPr/>
      </dsp:nvSpPr>
      <dsp:spPr>
        <a:xfrm>
          <a:off x="400537" y="1958721"/>
          <a:ext cx="728249" cy="72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1DA72D-4C8B-4FAD-A6F1-C26183BDC91F}">
      <dsp:nvSpPr>
        <dsp:cNvPr id="0" name=""/>
        <dsp:cNvSpPr/>
      </dsp:nvSpPr>
      <dsp:spPr>
        <a:xfrm>
          <a:off x="1287248" y="2137879"/>
          <a:ext cx="5129798" cy="325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68" tIns="34468" rIns="34468" bIns="34468" numCol="1" spcCol="1270" anchor="ctr" anchorCtr="0">
          <a:noAutofit/>
        </a:bodyPr>
        <a:lstStyle/>
        <a:p>
          <a:pPr marL="0" lvl="0" indent="0" algn="l" defTabSz="622300">
            <a:lnSpc>
              <a:spcPct val="100000"/>
            </a:lnSpc>
            <a:spcBef>
              <a:spcPct val="0"/>
            </a:spcBef>
            <a:spcAft>
              <a:spcPct val="35000"/>
            </a:spcAft>
            <a:buNone/>
          </a:pPr>
          <a:r>
            <a:rPr lang="en-US" sz="1400" b="0" i="0" kern="1200" baseline="0">
              <a:latin typeface="Century Schoolbook" panose="02040604050505020304" pitchFamily="18" charset="0"/>
            </a:rPr>
            <a:t>Nearly </a:t>
          </a:r>
          <a:r>
            <a:rPr lang="en-US" sz="1400" b="1" i="0" kern="1200" baseline="0">
              <a:latin typeface="Century Schoolbook" panose="02040604050505020304" pitchFamily="18" charset="0"/>
            </a:rPr>
            <a:t>121 million </a:t>
          </a:r>
          <a:r>
            <a:rPr lang="en-US" sz="1400" b="0" i="0" kern="1200" baseline="0">
              <a:latin typeface="Century Schoolbook" panose="02040604050505020304" pitchFamily="18" charset="0"/>
            </a:rPr>
            <a:t>households are still using the inefficient challahs as per the </a:t>
          </a:r>
          <a:r>
            <a:rPr lang="en-US" sz="1400" b="1" i="0" kern="1200" baseline="0">
              <a:latin typeface="Century Schoolbook" panose="02040604050505020304" pitchFamily="18" charset="0"/>
            </a:rPr>
            <a:t>Census of India 2011</a:t>
          </a:r>
          <a:r>
            <a:rPr lang="en-US" sz="1400" b="0" i="0" kern="1200" baseline="0">
              <a:latin typeface="Century Schoolbook" panose="02040604050505020304" pitchFamily="18" charset="0"/>
            </a:rPr>
            <a:t>. Smoke inhaled by women at the time of cooking from unclean fuel is equivalent to burning </a:t>
          </a:r>
          <a:r>
            <a:rPr lang="en-US" sz="1400" b="1" i="0" kern="1200" baseline="0">
              <a:latin typeface="Century Schoolbook" panose="02040604050505020304" pitchFamily="18" charset="0"/>
            </a:rPr>
            <a:t>400 cigarettes </a:t>
          </a:r>
          <a:r>
            <a:rPr lang="en-US" sz="1400" b="0" i="0" kern="1200" baseline="0">
              <a:latin typeface="Century Schoolbook" panose="02040604050505020304" pitchFamily="18" charset="0"/>
            </a:rPr>
            <a:t>in an hour.</a:t>
          </a:r>
          <a:endParaRPr lang="en-US" sz="1400" kern="1200">
            <a:latin typeface="Century Schoolbook" panose="02040604050505020304" pitchFamily="18" charset="0"/>
          </a:endParaRPr>
        </a:p>
      </dsp:txBody>
      <dsp:txXfrm>
        <a:off x="1287248" y="2137879"/>
        <a:ext cx="5129798" cy="325684"/>
      </dsp:txXfrm>
    </dsp:sp>
    <dsp:sp modelId="{95655E99-C215-498F-B267-C02A98EFBE5A}">
      <dsp:nvSpPr>
        <dsp:cNvPr id="0" name=""/>
        <dsp:cNvSpPr/>
      </dsp:nvSpPr>
      <dsp:spPr>
        <a:xfrm>
          <a:off x="0" y="3315913"/>
          <a:ext cx="7003777" cy="13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AD8FF-3D3D-42DC-903F-1C5F504810BE}">
      <dsp:nvSpPr>
        <dsp:cNvPr id="0" name=""/>
        <dsp:cNvSpPr/>
      </dsp:nvSpPr>
      <dsp:spPr>
        <a:xfrm>
          <a:off x="400537" y="3613833"/>
          <a:ext cx="728249" cy="72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778FE-0F71-4516-A004-52639AD1A601}">
      <dsp:nvSpPr>
        <dsp:cNvPr id="0" name=""/>
        <dsp:cNvSpPr/>
      </dsp:nvSpPr>
      <dsp:spPr>
        <a:xfrm>
          <a:off x="1287248" y="3796040"/>
          <a:ext cx="5129798" cy="325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68" tIns="34468" rIns="34468" bIns="34468"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latin typeface="Century Schoolbook" panose="02040604050505020304" pitchFamily="18" charset="0"/>
            </a:rPr>
            <a:t>Around </a:t>
          </a:r>
          <a:r>
            <a:rPr lang="en-US" sz="1400" b="1" kern="1200" dirty="0">
              <a:solidFill>
                <a:schemeClr val="tx1"/>
              </a:solidFill>
              <a:latin typeface="Century Schoolbook" panose="02040604050505020304" pitchFamily="18" charset="0"/>
            </a:rPr>
            <a:t>5</a:t>
          </a:r>
          <a:r>
            <a:rPr lang="en-US" sz="1400" b="1" i="0" u="none" strike="noStrike" kern="1200" baseline="0" dirty="0">
              <a:solidFill>
                <a:schemeClr val="tx1"/>
              </a:solidFill>
              <a:latin typeface="Century Schoolbook" panose="02040604050505020304" pitchFamily="18" charset="0"/>
            </a:rPr>
            <a:t> lakh </a:t>
          </a:r>
          <a:r>
            <a:rPr lang="en-US" sz="1400" b="0" i="0" u="none" strike="noStrike" kern="1200" baseline="0" dirty="0">
              <a:solidFill>
                <a:schemeClr val="tx1"/>
              </a:solidFill>
              <a:latin typeface="Century Schoolbook" panose="02040604050505020304" pitchFamily="18" charset="0"/>
            </a:rPr>
            <a:t>death occurs annually in India while a large number of people suffers from </a:t>
          </a:r>
          <a:r>
            <a:rPr lang="en-US" sz="1400" b="1" i="0" u="none" strike="noStrike" kern="1200" baseline="0" dirty="0">
              <a:solidFill>
                <a:schemeClr val="tx1"/>
              </a:solidFill>
              <a:latin typeface="Century Schoolbook" panose="02040604050505020304" pitchFamily="18" charset="0"/>
            </a:rPr>
            <a:t>respiratory disorders due to use of unclean cooking fuels.</a:t>
          </a:r>
          <a:endParaRPr lang="en-US" sz="1400" b="1" kern="1200" dirty="0">
            <a:latin typeface="Century Schoolbook" panose="02040604050505020304" pitchFamily="18" charset="0"/>
          </a:endParaRPr>
        </a:p>
      </dsp:txBody>
      <dsp:txXfrm>
        <a:off x="1287248" y="3796040"/>
        <a:ext cx="5129798" cy="325684"/>
      </dsp:txXfrm>
    </dsp:sp>
    <dsp:sp modelId="{AC260FB8-558D-435C-8A24-B2F5C1C1758F}">
      <dsp:nvSpPr>
        <dsp:cNvPr id="0" name=""/>
        <dsp:cNvSpPr/>
      </dsp:nvSpPr>
      <dsp:spPr>
        <a:xfrm>
          <a:off x="0" y="4971026"/>
          <a:ext cx="7003777" cy="13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1034E-E149-4DDA-B3A5-D2E44BF64E02}">
      <dsp:nvSpPr>
        <dsp:cNvPr id="0" name=""/>
        <dsp:cNvSpPr/>
      </dsp:nvSpPr>
      <dsp:spPr>
        <a:xfrm>
          <a:off x="400537" y="5268946"/>
          <a:ext cx="728249" cy="72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452C7-D999-4730-BECD-AAB41B91580B}">
      <dsp:nvSpPr>
        <dsp:cNvPr id="0" name=""/>
        <dsp:cNvSpPr/>
      </dsp:nvSpPr>
      <dsp:spPr>
        <a:xfrm>
          <a:off x="1287248" y="5403974"/>
          <a:ext cx="5129798" cy="20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68" tIns="34468" rIns="34468" bIns="34468"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latin typeface="Century Schoolbook" panose="02040604050505020304" pitchFamily="18" charset="0"/>
            </a:rPr>
            <a:t>India has around </a:t>
          </a:r>
          <a:r>
            <a:rPr lang="en-US" sz="1400" b="1" i="0" kern="1200" baseline="0" dirty="0">
              <a:latin typeface="Century Schoolbook" panose="02040604050505020304" pitchFamily="18" charset="0"/>
            </a:rPr>
            <a:t>24 crores household </a:t>
          </a:r>
          <a:r>
            <a:rPr lang="en-US" sz="1400" b="0" i="0" kern="1200" baseline="0" dirty="0">
              <a:latin typeface="Century Schoolbook" panose="02040604050505020304" pitchFamily="18" charset="0"/>
            </a:rPr>
            <a:t>out of which </a:t>
          </a:r>
          <a:r>
            <a:rPr lang="en-US" sz="1400" b="1" i="0" kern="1200" baseline="0" dirty="0">
              <a:latin typeface="Century Schoolbook" panose="02040604050505020304" pitchFamily="18" charset="0"/>
            </a:rPr>
            <a:t>41% households </a:t>
          </a:r>
          <a:r>
            <a:rPr lang="en-US" sz="1400" b="0" i="0" kern="1200" baseline="0" dirty="0">
              <a:latin typeface="Century Schoolbook" panose="02040604050505020304" pitchFamily="18" charset="0"/>
            </a:rPr>
            <a:t>i.e </a:t>
          </a:r>
          <a:r>
            <a:rPr lang="en-US" sz="1400" b="1" i="0" kern="1200" baseline="0" dirty="0">
              <a:latin typeface="Century Schoolbook" panose="02040604050505020304" pitchFamily="18" charset="0"/>
            </a:rPr>
            <a:t>about 10 crores </a:t>
          </a:r>
          <a:r>
            <a:rPr lang="en-US" sz="1400" b="0" i="0" kern="1200" baseline="0" dirty="0">
              <a:latin typeface="Century Schoolbook" panose="02040604050505020304" pitchFamily="18" charset="0"/>
            </a:rPr>
            <a:t>households are still dependent on fossil fuel for cooking even after 68 years of independence.</a:t>
          </a:r>
          <a:endParaRPr lang="en-US" sz="1400" kern="1200" dirty="0">
            <a:latin typeface="Century Schoolbook" panose="02040604050505020304" pitchFamily="18" charset="0"/>
          </a:endParaRPr>
        </a:p>
      </dsp:txBody>
      <dsp:txXfrm>
        <a:off x="1287248" y="5403974"/>
        <a:ext cx="5129798" cy="20191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FE952-94E3-9341-B80A-D509F1E86D01}"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0595-828F-5C46-AA78-37CA6E877FE4}" type="slidenum">
              <a:rPr lang="en-US" smtClean="0"/>
              <a:t>‹#›</a:t>
            </a:fld>
            <a:endParaRPr lang="en-US"/>
          </a:p>
        </p:txBody>
      </p:sp>
    </p:spTree>
    <p:extLst>
      <p:ext uri="{BB962C8B-B14F-4D97-AF65-F5344CB8AC3E}">
        <p14:creationId xmlns:p14="http://schemas.microsoft.com/office/powerpoint/2010/main" val="33698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30595-828F-5C46-AA78-37CA6E877FE4}" type="slidenum">
              <a:rPr lang="en-US" smtClean="0"/>
              <a:t>2</a:t>
            </a:fld>
            <a:endParaRPr lang="en-US"/>
          </a:p>
        </p:txBody>
      </p:sp>
    </p:spTree>
    <p:extLst>
      <p:ext uri="{BB962C8B-B14F-4D97-AF65-F5344CB8AC3E}">
        <p14:creationId xmlns:p14="http://schemas.microsoft.com/office/powerpoint/2010/main" val="293251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4/16/2024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5952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109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583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185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526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016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185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4/16/2024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70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684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92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2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4/16/2024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8766294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39" r:id="rId7"/>
    <p:sldLayoutId id="2147483740" r:id="rId8"/>
    <p:sldLayoutId id="2147483738" r:id="rId9"/>
    <p:sldLayoutId id="2147483747" r:id="rId10"/>
    <p:sldLayoutId id="214748374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16/j.enpol.2018.04.01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doi.org/10.2139/ssrn.3618802"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5" name="Picture 3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6" name="Rectangle 35">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Pradhan Mantri Ujjwala Yojana (PMUY) 2024 - Apply Online">
            <a:extLst>
              <a:ext uri="{FF2B5EF4-FFF2-40B4-BE49-F238E27FC236}">
                <a16:creationId xmlns:a16="http://schemas.microsoft.com/office/drawing/2014/main" id="{F7C097B0-0BBD-40CE-4D92-CED741BB3E40}"/>
              </a:ext>
            </a:extLst>
          </p:cNvPr>
          <p:cNvPicPr>
            <a:picLocks noGrp="1" noChangeAspect="1" noChangeArrowheads="1"/>
          </p:cNvPicPr>
          <p:nvPr>
            <p:ph idx="1"/>
          </p:nvPr>
        </p:nvPicPr>
        <p:blipFill rotWithShape="1">
          <a:blip r:embed="rId4">
            <a:extLst>
              <a:ext uri="{BEBA8EAE-BF5A-486C-A8C5-ECC9F3942E4B}">
                <a14:imgProps xmlns:a14="http://schemas.microsoft.com/office/drawing/2010/main">
                  <a14:imgLayer r:embed="rId5">
                    <a14:imgEffect>
                      <a14:backgroundRemoval t="10000" b="90000" l="9741" r="87671">
                        <a14:foregroundMark x1="21083" y1="39872" x2="21083" y2="39872"/>
                      </a14:backgroundRemoval>
                    </a14:imgEffect>
                  </a14:imgLayer>
                </a14:imgProps>
              </a:ext>
              <a:ext uri="{28A0092B-C50C-407E-A947-70E740481C1C}">
                <a14:useLocalDpi xmlns:a14="http://schemas.microsoft.com/office/drawing/2010/main" val="0"/>
              </a:ext>
            </a:extLst>
          </a:blip>
          <a:srcRect r="7116" b="1"/>
          <a:stretch/>
        </p:blipFill>
        <p:spPr bwMode="auto">
          <a:xfrm>
            <a:off x="-3048" y="4480"/>
            <a:ext cx="12192000" cy="6858287"/>
          </a:xfrm>
          <a:prstGeom prst="rect">
            <a:avLst/>
          </a:prstGeom>
          <a:noFill/>
        </p:spPr>
      </p:pic>
      <p:sp>
        <p:nvSpPr>
          <p:cNvPr id="8" name="TextBox 7">
            <a:extLst>
              <a:ext uri="{FF2B5EF4-FFF2-40B4-BE49-F238E27FC236}">
                <a16:creationId xmlns:a16="http://schemas.microsoft.com/office/drawing/2014/main" id="{92109426-C266-24E4-F3C4-D881EFD01A7A}"/>
              </a:ext>
            </a:extLst>
          </p:cNvPr>
          <p:cNvSpPr txBox="1"/>
          <p:nvPr/>
        </p:nvSpPr>
        <p:spPr>
          <a:xfrm>
            <a:off x="4297291" y="2823111"/>
            <a:ext cx="7327032" cy="1138773"/>
          </a:xfrm>
          <a:prstGeom prst="rect">
            <a:avLst/>
          </a:prstGeom>
          <a:noFill/>
        </p:spPr>
        <p:txBody>
          <a:bodyPr wrap="square" rtlCol="0">
            <a:spAutoFit/>
          </a:bodyPr>
          <a:lstStyle/>
          <a:p>
            <a:pPr algn="ctr"/>
            <a:r>
              <a:rPr lang="en-IN" sz="3400" b="1" dirty="0">
                <a:solidFill>
                  <a:schemeClr val="bg1"/>
                </a:solidFill>
                <a:latin typeface="Century Schoolbook" panose="02040604050505020304" pitchFamily="18" charset="0"/>
                <a:cs typeface="Aptos Serif" panose="020B0604020202020204" pitchFamily="34" charset="0"/>
              </a:rPr>
              <a:t>PRADHAN MANTRI UJJWALA YOJANA</a:t>
            </a:r>
          </a:p>
        </p:txBody>
      </p:sp>
      <p:sp>
        <p:nvSpPr>
          <p:cNvPr id="10" name="TextBox 9">
            <a:extLst>
              <a:ext uri="{FF2B5EF4-FFF2-40B4-BE49-F238E27FC236}">
                <a16:creationId xmlns:a16="http://schemas.microsoft.com/office/drawing/2014/main" id="{EAD0663A-6226-2289-9529-FCAE55C8E03A}"/>
              </a:ext>
            </a:extLst>
          </p:cNvPr>
          <p:cNvSpPr txBox="1"/>
          <p:nvPr/>
        </p:nvSpPr>
        <p:spPr>
          <a:xfrm>
            <a:off x="5938706" y="3960773"/>
            <a:ext cx="4044201" cy="830997"/>
          </a:xfrm>
          <a:prstGeom prst="rect">
            <a:avLst/>
          </a:prstGeom>
          <a:noFill/>
        </p:spPr>
        <p:txBody>
          <a:bodyPr wrap="square" rtlCol="0">
            <a:spAutoFit/>
          </a:bodyPr>
          <a:lstStyle/>
          <a:p>
            <a:pPr algn="ctr"/>
            <a:r>
              <a:rPr lang="en-US" sz="2400" dirty="0">
                <a:latin typeface="Century Schoolbook" panose="02040604050505020304" pitchFamily="18" charset="0"/>
              </a:rPr>
              <a:t>AMOL SINGH</a:t>
            </a:r>
          </a:p>
          <a:p>
            <a:pPr algn="ctr"/>
            <a:r>
              <a:rPr lang="en-US" sz="2400" dirty="0">
                <a:latin typeface="Century Schoolbook" panose="02040604050505020304" pitchFamily="18" charset="0"/>
              </a:rPr>
              <a:t>231120003</a:t>
            </a:r>
            <a:endParaRPr lang="en-IN" sz="2400" dirty="0">
              <a:latin typeface="Century Schoolbook" panose="02040604050505020304" pitchFamily="18" charset="0"/>
            </a:endParaRPr>
          </a:p>
        </p:txBody>
      </p:sp>
      <p:pic>
        <p:nvPicPr>
          <p:cNvPr id="12" name="Picture 2">
            <a:extLst>
              <a:ext uri="{FF2B5EF4-FFF2-40B4-BE49-F238E27FC236}">
                <a16:creationId xmlns:a16="http://schemas.microsoft.com/office/drawing/2014/main" id="{551EFB74-510E-B90B-DCC3-4495A90B04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27" y="5572245"/>
            <a:ext cx="1344930" cy="11502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82F03C18-FEDE-91A7-C27F-89577991A5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63323" y="5432097"/>
            <a:ext cx="1670981" cy="129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99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8F3EC08-E112-239E-49C0-EE2BABE70E81}"/>
              </a:ext>
            </a:extLst>
          </p:cNvPr>
          <p:cNvSpPr>
            <a:spLocks noGrp="1"/>
          </p:cNvSpPr>
          <p:nvPr>
            <p:ph type="title"/>
          </p:nvPr>
        </p:nvSpPr>
        <p:spPr>
          <a:xfrm>
            <a:off x="1198182" y="381000"/>
            <a:ext cx="10003218" cy="1600124"/>
          </a:xfrm>
        </p:spPr>
        <p:txBody>
          <a:bodyPr>
            <a:normAutofit/>
          </a:bodyPr>
          <a:lstStyle/>
          <a:p>
            <a:pPr algn="ctr"/>
            <a:r>
              <a:rPr lang="en-US" sz="4400">
                <a:latin typeface="Century Schoolbook" panose="02040604050505020304" pitchFamily="18" charset="0"/>
              </a:rPr>
              <a:t>QUANTITATIVE ANALYSIS</a:t>
            </a:r>
            <a:endParaRPr lang="en-IN">
              <a:latin typeface="Century Schoolbook" panose="02040604050505020304" pitchFamily="18" charset="0"/>
            </a:endParaRPr>
          </a:p>
        </p:txBody>
      </p:sp>
      <p:graphicFrame>
        <p:nvGraphicFramePr>
          <p:cNvPr id="6" name="Content Placeholder 5">
            <a:extLst>
              <a:ext uri="{FF2B5EF4-FFF2-40B4-BE49-F238E27FC236}">
                <a16:creationId xmlns:a16="http://schemas.microsoft.com/office/drawing/2014/main" id="{F59CA2F1-8543-A9AE-61B2-14FCF2A3FF24}"/>
              </a:ext>
            </a:extLst>
          </p:cNvPr>
          <p:cNvGraphicFramePr>
            <a:graphicFrameLocks/>
          </p:cNvGraphicFramePr>
          <p:nvPr>
            <p:extLst>
              <p:ext uri="{D42A27DB-BD31-4B8C-83A1-F6EECF244321}">
                <p14:modId xmlns:p14="http://schemas.microsoft.com/office/powerpoint/2010/main" val="3731517554"/>
              </p:ext>
            </p:extLst>
          </p:nvPr>
        </p:nvGraphicFramePr>
        <p:xfrm>
          <a:off x="5213676" y="2496457"/>
          <a:ext cx="6911485" cy="386993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439F236-D108-4AD5-0B13-65BA13D0ADA8}"/>
              </a:ext>
            </a:extLst>
          </p:cNvPr>
          <p:cNvSpPr txBox="1"/>
          <p:nvPr/>
        </p:nvSpPr>
        <p:spPr>
          <a:xfrm>
            <a:off x="1081481" y="6610944"/>
            <a:ext cx="10025990" cy="246221"/>
          </a:xfrm>
          <a:prstGeom prst="rect">
            <a:avLst/>
          </a:prstGeom>
          <a:noFill/>
        </p:spPr>
        <p:txBody>
          <a:bodyPr wrap="square">
            <a:spAutoFit/>
          </a:bodyPr>
          <a:lstStyle/>
          <a:p>
            <a:pPr algn="ctr" defTabSz="612648">
              <a:spcAft>
                <a:spcPts val="600"/>
              </a:spcAft>
            </a:pPr>
            <a:r>
              <a:rPr lang="en-US" sz="1000" kern="1200">
                <a:solidFill>
                  <a:schemeClr val="tx1"/>
                </a:solidFill>
                <a:latin typeface="+mn-lt"/>
                <a:ea typeface="+mn-ea"/>
                <a:cs typeface="+mn-cs"/>
              </a:rPr>
              <a:t>Source: Asharaf, N., &amp; Tol, R. S. J. (2024, March 25). </a:t>
            </a:r>
            <a:r>
              <a:rPr lang="en-US" sz="1000" i="1" kern="1200">
                <a:solidFill>
                  <a:schemeClr val="tx1"/>
                </a:solidFill>
                <a:latin typeface="+mn-lt"/>
                <a:ea typeface="+mn-ea"/>
                <a:cs typeface="+mn-cs"/>
              </a:rPr>
              <a:t>The Impact of Pradhan Mantri Ujjwala Yojana on Indian Households</a:t>
            </a:r>
            <a:r>
              <a:rPr lang="en-US" sz="1000" kern="1200">
                <a:solidFill>
                  <a:schemeClr val="tx1"/>
                </a:solidFill>
                <a:latin typeface="+mn-lt"/>
                <a:ea typeface="+mn-ea"/>
                <a:cs typeface="+mn-cs"/>
              </a:rPr>
              <a:t>. arXiv.org. https://arxiv.org/abs/2403.17112</a:t>
            </a:r>
            <a:endParaRPr lang="en-US" sz="1600"/>
          </a:p>
        </p:txBody>
      </p:sp>
      <p:graphicFrame>
        <p:nvGraphicFramePr>
          <p:cNvPr id="12" name="Table 11">
            <a:extLst>
              <a:ext uri="{FF2B5EF4-FFF2-40B4-BE49-F238E27FC236}">
                <a16:creationId xmlns:a16="http://schemas.microsoft.com/office/drawing/2014/main" id="{DE9677C5-8D98-6DB0-4014-EE1C566692D8}"/>
              </a:ext>
            </a:extLst>
          </p:cNvPr>
          <p:cNvGraphicFramePr>
            <a:graphicFrameLocks noGrp="1"/>
          </p:cNvGraphicFramePr>
          <p:nvPr>
            <p:extLst>
              <p:ext uri="{D42A27DB-BD31-4B8C-83A1-F6EECF244321}">
                <p14:modId xmlns:p14="http://schemas.microsoft.com/office/powerpoint/2010/main" val="4071560988"/>
              </p:ext>
            </p:extLst>
          </p:nvPr>
        </p:nvGraphicFramePr>
        <p:xfrm>
          <a:off x="202793" y="3970855"/>
          <a:ext cx="4781656" cy="869037"/>
        </p:xfrm>
        <a:graphic>
          <a:graphicData uri="http://schemas.openxmlformats.org/drawingml/2006/table">
            <a:tbl>
              <a:tblPr firstRow="1" bandRow="1">
                <a:tableStyleId>{5C22544A-7EE6-4342-B048-85BDC9FD1C3A}</a:tableStyleId>
              </a:tblPr>
              <a:tblGrid>
                <a:gridCol w="1701219">
                  <a:extLst>
                    <a:ext uri="{9D8B030D-6E8A-4147-A177-3AD203B41FA5}">
                      <a16:colId xmlns:a16="http://schemas.microsoft.com/office/drawing/2014/main" val="2034537352"/>
                    </a:ext>
                  </a:extLst>
                </a:gridCol>
                <a:gridCol w="1367751">
                  <a:extLst>
                    <a:ext uri="{9D8B030D-6E8A-4147-A177-3AD203B41FA5}">
                      <a16:colId xmlns:a16="http://schemas.microsoft.com/office/drawing/2014/main" val="2706352364"/>
                    </a:ext>
                  </a:extLst>
                </a:gridCol>
                <a:gridCol w="1712686">
                  <a:extLst>
                    <a:ext uri="{9D8B030D-6E8A-4147-A177-3AD203B41FA5}">
                      <a16:colId xmlns:a16="http://schemas.microsoft.com/office/drawing/2014/main" val="816633033"/>
                    </a:ext>
                  </a:extLst>
                </a:gridCol>
              </a:tblGrid>
              <a:tr h="289679">
                <a:tc>
                  <a:txBody>
                    <a:bodyPr/>
                    <a:lstStyle/>
                    <a:p>
                      <a:pPr algn="ctr"/>
                      <a:r>
                        <a:rPr lang="en-US" sz="1200">
                          <a:latin typeface="Century Schoolbook" panose="02040604050505020304" pitchFamily="18" charset="0"/>
                        </a:rPr>
                        <a:t>Category</a:t>
                      </a:r>
                    </a:p>
                  </a:txBody>
                  <a:tcPr/>
                </a:tc>
                <a:tc>
                  <a:txBody>
                    <a:bodyPr/>
                    <a:lstStyle/>
                    <a:p>
                      <a:pPr algn="ctr"/>
                      <a:r>
                        <a:rPr lang="en-US" sz="1200">
                          <a:latin typeface="Century Schoolbook" panose="02040604050505020304" pitchFamily="18" charset="0"/>
                        </a:rPr>
                        <a:t>2014-2015</a:t>
                      </a:r>
                    </a:p>
                  </a:txBody>
                  <a:tcPr/>
                </a:tc>
                <a:tc>
                  <a:txBody>
                    <a:bodyPr/>
                    <a:lstStyle/>
                    <a:p>
                      <a:pPr algn="ctr"/>
                      <a:r>
                        <a:rPr lang="en-US" sz="1200">
                          <a:latin typeface="Century Schoolbook" panose="02040604050505020304" pitchFamily="18" charset="0"/>
                        </a:rPr>
                        <a:t>2019-2020</a:t>
                      </a:r>
                    </a:p>
                  </a:txBody>
                  <a:tcPr/>
                </a:tc>
                <a:extLst>
                  <a:ext uri="{0D108BD9-81ED-4DB2-BD59-A6C34878D82A}">
                    <a16:rowId xmlns:a16="http://schemas.microsoft.com/office/drawing/2014/main" val="4134558763"/>
                  </a:ext>
                </a:extLst>
              </a:tr>
              <a:tr h="289679">
                <a:tc>
                  <a:txBody>
                    <a:bodyPr/>
                    <a:lstStyle/>
                    <a:p>
                      <a:pPr algn="ctr"/>
                      <a:r>
                        <a:rPr lang="en-US" sz="1200">
                          <a:latin typeface="Century Schoolbook" panose="02040604050505020304" pitchFamily="18" charset="0"/>
                        </a:rPr>
                        <a:t>BPL Household</a:t>
                      </a:r>
                    </a:p>
                  </a:txBody>
                  <a:tcPr/>
                </a:tc>
                <a:tc>
                  <a:txBody>
                    <a:bodyPr/>
                    <a:lstStyle/>
                    <a:p>
                      <a:pPr algn="ctr"/>
                      <a:r>
                        <a:rPr lang="en-US" sz="1200">
                          <a:latin typeface="Century Schoolbook" panose="02040604050505020304" pitchFamily="18" charset="0"/>
                        </a:rPr>
                        <a:t>22.07</a:t>
                      </a:r>
                    </a:p>
                  </a:txBody>
                  <a:tcPr/>
                </a:tc>
                <a:tc>
                  <a:txBody>
                    <a:bodyPr/>
                    <a:lstStyle/>
                    <a:p>
                      <a:pPr algn="ctr"/>
                      <a:r>
                        <a:rPr lang="en-US" sz="1200">
                          <a:latin typeface="Century Schoolbook" panose="02040604050505020304" pitchFamily="18" charset="0"/>
                        </a:rPr>
                        <a:t>45.13</a:t>
                      </a:r>
                    </a:p>
                  </a:txBody>
                  <a:tcPr/>
                </a:tc>
                <a:extLst>
                  <a:ext uri="{0D108BD9-81ED-4DB2-BD59-A6C34878D82A}">
                    <a16:rowId xmlns:a16="http://schemas.microsoft.com/office/drawing/2014/main" val="1566935515"/>
                  </a:ext>
                </a:extLst>
              </a:tr>
              <a:tr h="289679">
                <a:tc>
                  <a:txBody>
                    <a:bodyPr/>
                    <a:lstStyle/>
                    <a:p>
                      <a:pPr algn="ctr"/>
                      <a:r>
                        <a:rPr lang="en-US" sz="1200">
                          <a:latin typeface="Century Schoolbook" panose="02040604050505020304" pitchFamily="18" charset="0"/>
                        </a:rPr>
                        <a:t>Non-BPL Household</a:t>
                      </a:r>
                    </a:p>
                  </a:txBody>
                  <a:tcPr/>
                </a:tc>
                <a:tc>
                  <a:txBody>
                    <a:bodyPr/>
                    <a:lstStyle/>
                    <a:p>
                      <a:pPr algn="ctr"/>
                      <a:r>
                        <a:rPr lang="en-US" sz="1200">
                          <a:latin typeface="Century Schoolbook" panose="02040604050505020304" pitchFamily="18" charset="0"/>
                        </a:rPr>
                        <a:t>44.32</a:t>
                      </a:r>
                    </a:p>
                  </a:txBody>
                  <a:tcPr/>
                </a:tc>
                <a:tc>
                  <a:txBody>
                    <a:bodyPr/>
                    <a:lstStyle/>
                    <a:p>
                      <a:pPr algn="ctr"/>
                      <a:r>
                        <a:rPr lang="en-US" sz="1200">
                          <a:latin typeface="Century Schoolbook" panose="02040604050505020304" pitchFamily="18" charset="0"/>
                        </a:rPr>
                        <a:t>61.88</a:t>
                      </a:r>
                    </a:p>
                  </a:txBody>
                  <a:tcPr/>
                </a:tc>
                <a:extLst>
                  <a:ext uri="{0D108BD9-81ED-4DB2-BD59-A6C34878D82A}">
                    <a16:rowId xmlns:a16="http://schemas.microsoft.com/office/drawing/2014/main" val="2836142356"/>
                  </a:ext>
                </a:extLst>
              </a:tr>
            </a:tbl>
          </a:graphicData>
        </a:graphic>
      </p:graphicFrame>
      <p:sp>
        <p:nvSpPr>
          <p:cNvPr id="14" name="TextBox 13">
            <a:extLst>
              <a:ext uri="{FF2B5EF4-FFF2-40B4-BE49-F238E27FC236}">
                <a16:creationId xmlns:a16="http://schemas.microsoft.com/office/drawing/2014/main" id="{A1349575-B51E-CFDF-2F1B-7FA3DE26CE17}"/>
              </a:ext>
            </a:extLst>
          </p:cNvPr>
          <p:cNvSpPr txBox="1"/>
          <p:nvPr/>
        </p:nvSpPr>
        <p:spPr>
          <a:xfrm>
            <a:off x="748404" y="4841249"/>
            <a:ext cx="3690434" cy="253916"/>
          </a:xfrm>
          <a:prstGeom prst="rect">
            <a:avLst/>
          </a:prstGeom>
          <a:noFill/>
        </p:spPr>
        <p:txBody>
          <a:bodyPr wrap="square" rtlCol="0">
            <a:spAutoFit/>
          </a:bodyPr>
          <a:lstStyle/>
          <a:p>
            <a:r>
              <a:rPr lang="en-US" sz="1050">
                <a:latin typeface="Century Schoolbook" panose="02040604050505020304" pitchFamily="18" charset="0"/>
              </a:rPr>
              <a:t>Table 2: Proportion of Households having access to LPG </a:t>
            </a:r>
          </a:p>
        </p:txBody>
      </p:sp>
    </p:spTree>
    <p:extLst>
      <p:ext uri="{BB962C8B-B14F-4D97-AF65-F5344CB8AC3E}">
        <p14:creationId xmlns:p14="http://schemas.microsoft.com/office/powerpoint/2010/main" val="22247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212852A-41DE-4F4F-FE26-B37FCD54BC04}"/>
              </a:ext>
            </a:extLst>
          </p:cNvPr>
          <p:cNvSpPr>
            <a:spLocks noGrp="1"/>
          </p:cNvSpPr>
          <p:nvPr>
            <p:ph type="title"/>
          </p:nvPr>
        </p:nvSpPr>
        <p:spPr>
          <a:xfrm>
            <a:off x="1198182" y="381000"/>
            <a:ext cx="10003218" cy="1600124"/>
          </a:xfrm>
        </p:spPr>
        <p:txBody>
          <a:bodyPr>
            <a:normAutofit/>
          </a:bodyPr>
          <a:lstStyle/>
          <a:p>
            <a:pPr algn="ctr"/>
            <a:r>
              <a:rPr lang="en-US" sz="4400">
                <a:latin typeface="Century Schoolbook" panose="02040604050505020304" pitchFamily="18" charset="0"/>
              </a:rPr>
              <a:t>QUANTITATIVE ANALYSIS</a:t>
            </a:r>
            <a:endParaRPr lang="en-IN">
              <a:latin typeface="Century Schoolbook" panose="02040604050505020304" pitchFamily="18" charset="0"/>
            </a:endParaRPr>
          </a:p>
        </p:txBody>
      </p:sp>
      <p:graphicFrame>
        <p:nvGraphicFramePr>
          <p:cNvPr id="6" name="Chart 5">
            <a:extLst>
              <a:ext uri="{FF2B5EF4-FFF2-40B4-BE49-F238E27FC236}">
                <a16:creationId xmlns:a16="http://schemas.microsoft.com/office/drawing/2014/main" id="{4B9F2CBE-603D-D726-A3A6-CE3E0D5085BE}"/>
              </a:ext>
            </a:extLst>
          </p:cNvPr>
          <p:cNvGraphicFramePr>
            <a:graphicFrameLocks/>
          </p:cNvGraphicFramePr>
          <p:nvPr>
            <p:extLst>
              <p:ext uri="{D42A27DB-BD31-4B8C-83A1-F6EECF244321}">
                <p14:modId xmlns:p14="http://schemas.microsoft.com/office/powerpoint/2010/main" val="4245476441"/>
              </p:ext>
            </p:extLst>
          </p:nvPr>
        </p:nvGraphicFramePr>
        <p:xfrm>
          <a:off x="4455886" y="2606674"/>
          <a:ext cx="7736114" cy="362810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11CC68F-AC27-CFDE-27B5-A5F56891B05E}"/>
              </a:ext>
            </a:extLst>
          </p:cNvPr>
          <p:cNvSpPr txBox="1"/>
          <p:nvPr/>
        </p:nvSpPr>
        <p:spPr>
          <a:xfrm>
            <a:off x="206248" y="6642556"/>
            <a:ext cx="11985752" cy="215444"/>
          </a:xfrm>
          <a:prstGeom prst="rect">
            <a:avLst/>
          </a:prstGeom>
          <a:noFill/>
        </p:spPr>
        <p:txBody>
          <a:bodyPr wrap="square">
            <a:spAutoFit/>
          </a:bodyPr>
          <a:lstStyle/>
          <a:p>
            <a:pPr algn="ctr" defTabSz="640080">
              <a:spcAft>
                <a:spcPts val="600"/>
              </a:spcAft>
            </a:pPr>
            <a:r>
              <a:rPr lang="en-IN" sz="800" kern="1200">
                <a:solidFill>
                  <a:schemeClr val="tx1"/>
                </a:solidFill>
                <a:latin typeface="Century Schoolbook" panose="02040604050505020304" pitchFamily="18" charset="0"/>
              </a:rPr>
              <a:t>Raj, D. Y. D. K. S. D. (2020, June 2). </a:t>
            </a:r>
            <a:r>
              <a:rPr lang="en-IN" sz="800" i="1" kern="1200">
                <a:solidFill>
                  <a:schemeClr val="tx1"/>
                </a:solidFill>
                <a:latin typeface="Century Schoolbook" panose="02040604050505020304" pitchFamily="18" charset="0"/>
              </a:rPr>
              <a:t>Women Empowerment through Pradhan Mantri Ujjwala Yojana (PMUY) Scheme in Rajasthan: A Study on Rural Households in Selected Region</a:t>
            </a:r>
            <a:r>
              <a:rPr lang="en-IN" sz="800" kern="1200">
                <a:solidFill>
                  <a:schemeClr val="tx1"/>
                </a:solidFill>
                <a:latin typeface="Century Schoolbook" panose="02040604050505020304" pitchFamily="18" charset="0"/>
              </a:rPr>
              <a:t>. http://</a:t>
            </a:r>
            <a:r>
              <a:rPr lang="en-IN" sz="800" kern="1200" err="1">
                <a:solidFill>
                  <a:schemeClr val="tx1"/>
                </a:solidFill>
                <a:latin typeface="Century Schoolbook" panose="02040604050505020304" pitchFamily="18" charset="0"/>
              </a:rPr>
              <a:t>sersc.org</a:t>
            </a:r>
            <a:r>
              <a:rPr lang="en-IN" sz="800" kern="1200">
                <a:solidFill>
                  <a:schemeClr val="tx1"/>
                </a:solidFill>
                <a:latin typeface="Century Schoolbook" panose="02040604050505020304" pitchFamily="18" charset="0"/>
              </a:rPr>
              <a:t>/journals/</a:t>
            </a:r>
            <a:r>
              <a:rPr lang="en-IN" sz="800" kern="1200" err="1">
                <a:solidFill>
                  <a:schemeClr val="tx1"/>
                </a:solidFill>
                <a:latin typeface="Century Schoolbook" panose="02040604050505020304" pitchFamily="18" charset="0"/>
              </a:rPr>
              <a:t>index.php</a:t>
            </a:r>
            <a:r>
              <a:rPr lang="en-IN" sz="800" kern="1200">
                <a:solidFill>
                  <a:schemeClr val="tx1"/>
                </a:solidFill>
                <a:latin typeface="Century Schoolbook" panose="02040604050505020304" pitchFamily="18" charset="0"/>
              </a:rPr>
              <a:t>/IJAST/article/view/20156</a:t>
            </a:r>
            <a:endParaRPr lang="en-IN" sz="1050">
              <a:latin typeface="Century Schoolbook" panose="02040604050505020304" pitchFamily="18" charset="0"/>
            </a:endParaRPr>
          </a:p>
        </p:txBody>
      </p:sp>
      <p:graphicFrame>
        <p:nvGraphicFramePr>
          <p:cNvPr id="8" name="Table 7">
            <a:extLst>
              <a:ext uri="{FF2B5EF4-FFF2-40B4-BE49-F238E27FC236}">
                <a16:creationId xmlns:a16="http://schemas.microsoft.com/office/drawing/2014/main" id="{B138BA74-49A1-19D2-103D-97568F69552D}"/>
              </a:ext>
            </a:extLst>
          </p:cNvPr>
          <p:cNvGraphicFramePr>
            <a:graphicFrameLocks noGrp="1"/>
          </p:cNvGraphicFramePr>
          <p:nvPr>
            <p:extLst>
              <p:ext uri="{D42A27DB-BD31-4B8C-83A1-F6EECF244321}">
                <p14:modId xmlns:p14="http://schemas.microsoft.com/office/powerpoint/2010/main" val="2501830763"/>
              </p:ext>
            </p:extLst>
          </p:nvPr>
        </p:nvGraphicFramePr>
        <p:xfrm>
          <a:off x="488379" y="3745281"/>
          <a:ext cx="3862857" cy="1463040"/>
        </p:xfrm>
        <a:graphic>
          <a:graphicData uri="http://schemas.openxmlformats.org/drawingml/2006/table">
            <a:tbl>
              <a:tblPr firstRow="1" bandRow="1">
                <a:tableStyleId>{5C22544A-7EE6-4342-B048-85BDC9FD1C3A}</a:tableStyleId>
              </a:tblPr>
              <a:tblGrid>
                <a:gridCol w="1534456">
                  <a:extLst>
                    <a:ext uri="{9D8B030D-6E8A-4147-A177-3AD203B41FA5}">
                      <a16:colId xmlns:a16="http://schemas.microsoft.com/office/drawing/2014/main" val="2034537352"/>
                    </a:ext>
                  </a:extLst>
                </a:gridCol>
                <a:gridCol w="2328401">
                  <a:extLst>
                    <a:ext uri="{9D8B030D-6E8A-4147-A177-3AD203B41FA5}">
                      <a16:colId xmlns:a16="http://schemas.microsoft.com/office/drawing/2014/main" val="2706352364"/>
                    </a:ext>
                  </a:extLst>
                </a:gridCol>
              </a:tblGrid>
              <a:tr h="310307">
                <a:tc>
                  <a:txBody>
                    <a:bodyPr/>
                    <a:lstStyle/>
                    <a:p>
                      <a:pPr algn="ctr"/>
                      <a:r>
                        <a:rPr lang="en-US" sz="1800">
                          <a:latin typeface="Century Schoolbook" panose="02040604050505020304" pitchFamily="18" charset="0"/>
                        </a:rPr>
                        <a:t>Year</a:t>
                      </a:r>
                    </a:p>
                  </a:txBody>
                  <a:tcPr/>
                </a:tc>
                <a:tc>
                  <a:txBody>
                    <a:bodyPr/>
                    <a:lstStyle/>
                    <a:p>
                      <a:pPr algn="ctr"/>
                      <a:r>
                        <a:rPr lang="en-US" sz="1800">
                          <a:latin typeface="Century Schoolbook" panose="02040604050505020304" pitchFamily="18" charset="0"/>
                        </a:rPr>
                        <a:t>LPG Coverage</a:t>
                      </a:r>
                    </a:p>
                  </a:txBody>
                  <a:tcPr/>
                </a:tc>
                <a:extLst>
                  <a:ext uri="{0D108BD9-81ED-4DB2-BD59-A6C34878D82A}">
                    <a16:rowId xmlns:a16="http://schemas.microsoft.com/office/drawing/2014/main" val="4134558763"/>
                  </a:ext>
                </a:extLst>
              </a:tr>
              <a:tr h="310307">
                <a:tc>
                  <a:txBody>
                    <a:bodyPr/>
                    <a:lstStyle/>
                    <a:p>
                      <a:pPr algn="ctr"/>
                      <a:r>
                        <a:rPr lang="en-US" sz="1800">
                          <a:latin typeface="Century Schoolbook" panose="02040604050505020304" pitchFamily="18" charset="0"/>
                        </a:rPr>
                        <a:t>2016-2017</a:t>
                      </a:r>
                    </a:p>
                  </a:txBody>
                  <a:tcPr/>
                </a:tc>
                <a:tc>
                  <a:txBody>
                    <a:bodyPr/>
                    <a:lstStyle/>
                    <a:p>
                      <a:pPr algn="ctr"/>
                      <a:r>
                        <a:rPr lang="en-US" sz="1800">
                          <a:latin typeface="Century Schoolbook" panose="02040604050505020304" pitchFamily="18" charset="0"/>
                        </a:rPr>
                        <a:t>72.80 %</a:t>
                      </a:r>
                    </a:p>
                  </a:txBody>
                  <a:tcPr/>
                </a:tc>
                <a:extLst>
                  <a:ext uri="{0D108BD9-81ED-4DB2-BD59-A6C34878D82A}">
                    <a16:rowId xmlns:a16="http://schemas.microsoft.com/office/drawing/2014/main" val="1566935515"/>
                  </a:ext>
                </a:extLst>
              </a:tr>
              <a:tr h="310307">
                <a:tc>
                  <a:txBody>
                    <a:bodyPr/>
                    <a:lstStyle/>
                    <a:p>
                      <a:pPr algn="ctr"/>
                      <a:r>
                        <a:rPr lang="en-US" sz="1800">
                          <a:latin typeface="Century Schoolbook" panose="02040604050505020304" pitchFamily="18" charset="0"/>
                        </a:rPr>
                        <a:t>2017-2018</a:t>
                      </a:r>
                    </a:p>
                  </a:txBody>
                  <a:tcPr/>
                </a:tc>
                <a:tc>
                  <a:txBody>
                    <a:bodyPr/>
                    <a:lstStyle/>
                    <a:p>
                      <a:pPr algn="ctr"/>
                      <a:r>
                        <a:rPr lang="en-US" sz="1800">
                          <a:latin typeface="Century Schoolbook" panose="02040604050505020304" pitchFamily="18" charset="0"/>
                        </a:rPr>
                        <a:t>80.90%</a:t>
                      </a:r>
                    </a:p>
                  </a:txBody>
                  <a:tcPr/>
                </a:tc>
                <a:extLst>
                  <a:ext uri="{0D108BD9-81ED-4DB2-BD59-A6C34878D82A}">
                    <a16:rowId xmlns:a16="http://schemas.microsoft.com/office/drawing/2014/main" val="2836142356"/>
                  </a:ext>
                </a:extLst>
              </a:tr>
              <a:tr h="310307">
                <a:tc>
                  <a:txBody>
                    <a:bodyPr/>
                    <a:lstStyle/>
                    <a:p>
                      <a:pPr algn="ctr"/>
                      <a:r>
                        <a:rPr lang="en-US" sz="1800">
                          <a:latin typeface="Century Schoolbook" panose="02040604050505020304" pitchFamily="18" charset="0"/>
                        </a:rPr>
                        <a:t>2018-2019</a:t>
                      </a:r>
                    </a:p>
                  </a:txBody>
                  <a:tcPr/>
                </a:tc>
                <a:tc>
                  <a:txBody>
                    <a:bodyPr/>
                    <a:lstStyle/>
                    <a:p>
                      <a:pPr algn="ctr"/>
                      <a:r>
                        <a:rPr lang="en-US" sz="1800">
                          <a:latin typeface="Century Schoolbook" panose="02040604050505020304" pitchFamily="18" charset="0"/>
                        </a:rPr>
                        <a:t>94.30 %</a:t>
                      </a:r>
                    </a:p>
                  </a:txBody>
                  <a:tcPr/>
                </a:tc>
                <a:extLst>
                  <a:ext uri="{0D108BD9-81ED-4DB2-BD59-A6C34878D82A}">
                    <a16:rowId xmlns:a16="http://schemas.microsoft.com/office/drawing/2014/main" val="3613199546"/>
                  </a:ext>
                </a:extLst>
              </a:tr>
            </a:tbl>
          </a:graphicData>
        </a:graphic>
      </p:graphicFrame>
      <p:sp>
        <p:nvSpPr>
          <p:cNvPr id="9" name="TextBox 8">
            <a:extLst>
              <a:ext uri="{FF2B5EF4-FFF2-40B4-BE49-F238E27FC236}">
                <a16:creationId xmlns:a16="http://schemas.microsoft.com/office/drawing/2014/main" id="{0D21CF7D-17B9-D7F3-0FD4-7E11E2B9251A}"/>
              </a:ext>
            </a:extLst>
          </p:cNvPr>
          <p:cNvSpPr txBox="1"/>
          <p:nvPr/>
        </p:nvSpPr>
        <p:spPr>
          <a:xfrm>
            <a:off x="1326398" y="5208321"/>
            <a:ext cx="2186817" cy="253916"/>
          </a:xfrm>
          <a:prstGeom prst="rect">
            <a:avLst/>
          </a:prstGeom>
          <a:noFill/>
        </p:spPr>
        <p:txBody>
          <a:bodyPr wrap="none" rtlCol="0">
            <a:spAutoFit/>
          </a:bodyPr>
          <a:lstStyle/>
          <a:p>
            <a:r>
              <a:rPr lang="en-US" sz="1050">
                <a:latin typeface="Century Schoolbook" panose="02040604050505020304" pitchFamily="18" charset="0"/>
              </a:rPr>
              <a:t>Table 3: LPG Connection Status</a:t>
            </a:r>
          </a:p>
        </p:txBody>
      </p:sp>
      <p:sp>
        <p:nvSpPr>
          <p:cNvPr id="11" name="TextBox 10">
            <a:extLst>
              <a:ext uri="{FF2B5EF4-FFF2-40B4-BE49-F238E27FC236}">
                <a16:creationId xmlns:a16="http://schemas.microsoft.com/office/drawing/2014/main" id="{4E5EB92A-67ED-DE57-544D-4BCEF2EC8DF1}"/>
              </a:ext>
            </a:extLst>
          </p:cNvPr>
          <p:cNvSpPr txBox="1"/>
          <p:nvPr/>
        </p:nvSpPr>
        <p:spPr>
          <a:xfrm>
            <a:off x="10282990" y="5957782"/>
            <a:ext cx="1524000" cy="276999"/>
          </a:xfrm>
          <a:prstGeom prst="rect">
            <a:avLst/>
          </a:prstGeom>
          <a:noFill/>
        </p:spPr>
        <p:txBody>
          <a:bodyPr wrap="square">
            <a:spAutoFit/>
          </a:bodyPr>
          <a:lstStyle/>
          <a:p>
            <a:r>
              <a:rPr lang="en-IN" sz="1200">
                <a:effectLst/>
                <a:latin typeface="Century Schoolbook" panose="02040604050505020304" pitchFamily="18" charset="0"/>
              </a:rPr>
              <a:t>CAG report, 2019 </a:t>
            </a:r>
            <a:endParaRPr lang="en-IN" sz="1200">
              <a:latin typeface="Century Schoolbook" panose="02040604050505020304" pitchFamily="18" charset="0"/>
            </a:endParaRPr>
          </a:p>
        </p:txBody>
      </p:sp>
    </p:spTree>
    <p:extLst>
      <p:ext uri="{BB962C8B-B14F-4D97-AF65-F5344CB8AC3E}">
        <p14:creationId xmlns:p14="http://schemas.microsoft.com/office/powerpoint/2010/main" val="264523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3">
            <a:extLst>
              <a:ext uri="{FF2B5EF4-FFF2-40B4-BE49-F238E27FC236}">
                <a16:creationId xmlns:a16="http://schemas.microsoft.com/office/drawing/2014/main" id="{7BEB55FC-82F3-FEA7-079C-8993EFDFD7D4}"/>
              </a:ext>
            </a:extLst>
          </p:cNvPr>
          <p:cNvGraphicFramePr>
            <a:graphicFrameLocks/>
          </p:cNvGraphicFramePr>
          <p:nvPr>
            <p:extLst>
              <p:ext uri="{D42A27DB-BD31-4B8C-83A1-F6EECF244321}">
                <p14:modId xmlns:p14="http://schemas.microsoft.com/office/powerpoint/2010/main" val="1340850687"/>
              </p:ext>
            </p:extLst>
          </p:nvPr>
        </p:nvGraphicFramePr>
        <p:xfrm>
          <a:off x="6580185" y="2351314"/>
          <a:ext cx="5608767" cy="3947886"/>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le 1">
            <a:extLst>
              <a:ext uri="{FF2B5EF4-FFF2-40B4-BE49-F238E27FC236}">
                <a16:creationId xmlns:a16="http://schemas.microsoft.com/office/drawing/2014/main" id="{C43FCCA9-4821-882A-DE34-2FF136A7687C}"/>
              </a:ext>
            </a:extLst>
          </p:cNvPr>
          <p:cNvSpPr txBox="1">
            <a:spLocks/>
          </p:cNvSpPr>
          <p:nvPr/>
        </p:nvSpPr>
        <p:spPr>
          <a:xfrm>
            <a:off x="1092867" y="315849"/>
            <a:ext cx="10003218" cy="160012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lgn="ctr"/>
            <a:r>
              <a:rPr lang="en-US">
                <a:latin typeface="Century Schoolbook" panose="02040604050505020304" pitchFamily="18" charset="0"/>
              </a:rPr>
              <a:t>QUANTITATIVE ANALYSIS</a:t>
            </a:r>
            <a:endParaRPr lang="en-IN">
              <a:latin typeface="Century Schoolbook" panose="02040604050505020304" pitchFamily="18" charset="0"/>
            </a:endParaRPr>
          </a:p>
        </p:txBody>
      </p:sp>
      <p:graphicFrame>
        <p:nvGraphicFramePr>
          <p:cNvPr id="22" name="Table 21">
            <a:extLst>
              <a:ext uri="{FF2B5EF4-FFF2-40B4-BE49-F238E27FC236}">
                <a16:creationId xmlns:a16="http://schemas.microsoft.com/office/drawing/2014/main" id="{B6FB57F5-F519-263E-57A8-6FBF8D235177}"/>
              </a:ext>
            </a:extLst>
          </p:cNvPr>
          <p:cNvGraphicFramePr>
            <a:graphicFrameLocks noGrp="1"/>
          </p:cNvGraphicFramePr>
          <p:nvPr>
            <p:extLst>
              <p:ext uri="{D42A27DB-BD31-4B8C-83A1-F6EECF244321}">
                <p14:modId xmlns:p14="http://schemas.microsoft.com/office/powerpoint/2010/main" val="975603965"/>
              </p:ext>
            </p:extLst>
          </p:nvPr>
        </p:nvGraphicFramePr>
        <p:xfrm>
          <a:off x="255005" y="3324093"/>
          <a:ext cx="6073223" cy="2164080"/>
        </p:xfrm>
        <a:graphic>
          <a:graphicData uri="http://schemas.openxmlformats.org/drawingml/2006/table">
            <a:tbl>
              <a:tblPr firstRow="1" bandRow="1">
                <a:tableStyleId>{5C22544A-7EE6-4342-B048-85BDC9FD1C3A}</a:tableStyleId>
              </a:tblPr>
              <a:tblGrid>
                <a:gridCol w="1295354">
                  <a:extLst>
                    <a:ext uri="{9D8B030D-6E8A-4147-A177-3AD203B41FA5}">
                      <a16:colId xmlns:a16="http://schemas.microsoft.com/office/drawing/2014/main" val="2034537352"/>
                    </a:ext>
                  </a:extLst>
                </a:gridCol>
                <a:gridCol w="2394858">
                  <a:extLst>
                    <a:ext uri="{9D8B030D-6E8A-4147-A177-3AD203B41FA5}">
                      <a16:colId xmlns:a16="http://schemas.microsoft.com/office/drawing/2014/main" val="2706352364"/>
                    </a:ext>
                  </a:extLst>
                </a:gridCol>
                <a:gridCol w="2383011">
                  <a:extLst>
                    <a:ext uri="{9D8B030D-6E8A-4147-A177-3AD203B41FA5}">
                      <a16:colId xmlns:a16="http://schemas.microsoft.com/office/drawing/2014/main" val="2637953468"/>
                    </a:ext>
                  </a:extLst>
                </a:gridCol>
              </a:tblGrid>
              <a:tr h="310307">
                <a:tc>
                  <a:txBody>
                    <a:bodyPr/>
                    <a:lstStyle/>
                    <a:p>
                      <a:pPr algn="ctr"/>
                      <a:r>
                        <a:rPr lang="en-US" sz="1600">
                          <a:latin typeface="Century Schoolbook" panose="02040604050505020304" pitchFamily="18" charset="0"/>
                        </a:rPr>
                        <a:t>Year</a:t>
                      </a:r>
                    </a:p>
                  </a:txBody>
                  <a:tcPr/>
                </a:tc>
                <a:tc>
                  <a:txBody>
                    <a:bodyPr/>
                    <a:lstStyle/>
                    <a:p>
                      <a:pPr algn="ctr"/>
                      <a:r>
                        <a:rPr lang="en-US" sz="1600">
                          <a:latin typeface="Century Schoolbook" panose="02040604050505020304" pitchFamily="18" charset="0"/>
                        </a:rPr>
                        <a:t>Total Households</a:t>
                      </a:r>
                    </a:p>
                    <a:p>
                      <a:pPr algn="ctr"/>
                      <a:r>
                        <a:rPr lang="en-US" sz="1600">
                          <a:latin typeface="Century Schoolbook" panose="02040604050505020304" pitchFamily="18" charset="0"/>
                        </a:rPr>
                        <a:t>(in lacs)</a:t>
                      </a:r>
                    </a:p>
                  </a:txBody>
                  <a:tcPr/>
                </a:tc>
                <a:tc>
                  <a:txBody>
                    <a:bodyPr/>
                    <a:lstStyle/>
                    <a:p>
                      <a:pPr algn="ctr"/>
                      <a:r>
                        <a:rPr lang="en-US" sz="1600">
                          <a:latin typeface="Century Schoolbook" panose="02040604050505020304" pitchFamily="18" charset="0"/>
                        </a:rPr>
                        <a:t>Domestic LPG Active Customers</a:t>
                      </a:r>
                      <a:br>
                        <a:rPr lang="en-US" sz="1600">
                          <a:latin typeface="Century Schoolbook" panose="02040604050505020304" pitchFamily="18" charset="0"/>
                        </a:rPr>
                      </a:br>
                      <a:r>
                        <a:rPr lang="en-US" sz="1600">
                          <a:latin typeface="Century Schoolbook" panose="02040604050505020304" pitchFamily="18" charset="0"/>
                        </a:rPr>
                        <a:t>(in lacs)</a:t>
                      </a:r>
                    </a:p>
                  </a:txBody>
                  <a:tcPr/>
                </a:tc>
                <a:extLst>
                  <a:ext uri="{0D108BD9-81ED-4DB2-BD59-A6C34878D82A}">
                    <a16:rowId xmlns:a16="http://schemas.microsoft.com/office/drawing/2014/main" val="4134558763"/>
                  </a:ext>
                </a:extLst>
              </a:tr>
              <a:tr h="310307">
                <a:tc>
                  <a:txBody>
                    <a:bodyPr/>
                    <a:lstStyle/>
                    <a:p>
                      <a:pPr algn="ctr"/>
                      <a:r>
                        <a:rPr lang="en-US" sz="1600">
                          <a:latin typeface="Century Schoolbook" panose="02040604050505020304" pitchFamily="18" charset="0"/>
                        </a:rPr>
                        <a:t>2013-2014</a:t>
                      </a:r>
                    </a:p>
                  </a:txBody>
                  <a:tcPr/>
                </a:tc>
                <a:tc>
                  <a:txBody>
                    <a:bodyPr/>
                    <a:lstStyle/>
                    <a:p>
                      <a:pPr algn="ctr"/>
                      <a:r>
                        <a:rPr lang="en-US" sz="1600">
                          <a:latin typeface="Century Schoolbook" panose="02040604050505020304" pitchFamily="18" charset="0"/>
                        </a:rPr>
                        <a:t>2599.3</a:t>
                      </a:r>
                    </a:p>
                  </a:txBody>
                  <a:tcPr/>
                </a:tc>
                <a:tc>
                  <a:txBody>
                    <a:bodyPr/>
                    <a:lstStyle/>
                    <a:p>
                      <a:pPr algn="ctr"/>
                      <a:r>
                        <a:rPr lang="en-US" sz="1600">
                          <a:latin typeface="Century Schoolbook" panose="02040604050505020304" pitchFamily="18" charset="0"/>
                        </a:rPr>
                        <a:t>1451.76</a:t>
                      </a:r>
                    </a:p>
                  </a:txBody>
                  <a:tcPr/>
                </a:tc>
                <a:extLst>
                  <a:ext uri="{0D108BD9-81ED-4DB2-BD59-A6C34878D82A}">
                    <a16:rowId xmlns:a16="http://schemas.microsoft.com/office/drawing/2014/main" val="1566935515"/>
                  </a:ext>
                </a:extLst>
              </a:tr>
              <a:tr h="310307">
                <a:tc>
                  <a:txBody>
                    <a:bodyPr/>
                    <a:lstStyle/>
                    <a:p>
                      <a:pPr algn="ctr"/>
                      <a:r>
                        <a:rPr lang="en-US" sz="1600">
                          <a:latin typeface="Century Schoolbook" panose="02040604050505020304" pitchFamily="18" charset="0"/>
                        </a:rPr>
                        <a:t>2014-2015</a:t>
                      </a:r>
                    </a:p>
                  </a:txBody>
                  <a:tcPr/>
                </a:tc>
                <a:tc>
                  <a:txBody>
                    <a:bodyPr/>
                    <a:lstStyle/>
                    <a:p>
                      <a:pPr algn="ctr"/>
                      <a:r>
                        <a:rPr lang="en-US" sz="1600">
                          <a:latin typeface="Century Schoolbook" panose="02040604050505020304" pitchFamily="18" charset="0"/>
                        </a:rPr>
                        <a:t>2642.6</a:t>
                      </a:r>
                    </a:p>
                  </a:txBody>
                  <a:tcPr/>
                </a:tc>
                <a:tc>
                  <a:txBody>
                    <a:bodyPr/>
                    <a:lstStyle/>
                    <a:p>
                      <a:pPr algn="ctr"/>
                      <a:r>
                        <a:rPr lang="en-US" sz="1600">
                          <a:latin typeface="Century Schoolbook" panose="02040604050505020304" pitchFamily="18" charset="0"/>
                        </a:rPr>
                        <a:t>1485.58</a:t>
                      </a:r>
                    </a:p>
                  </a:txBody>
                  <a:tcPr/>
                </a:tc>
                <a:extLst>
                  <a:ext uri="{0D108BD9-81ED-4DB2-BD59-A6C34878D82A}">
                    <a16:rowId xmlns:a16="http://schemas.microsoft.com/office/drawing/2014/main" val="2836142356"/>
                  </a:ext>
                </a:extLst>
              </a:tr>
              <a:tr h="310307">
                <a:tc>
                  <a:txBody>
                    <a:bodyPr/>
                    <a:lstStyle/>
                    <a:p>
                      <a:pPr algn="ctr"/>
                      <a:r>
                        <a:rPr lang="en-US" sz="1600">
                          <a:latin typeface="Century Schoolbook" panose="02040604050505020304" pitchFamily="18" charset="0"/>
                        </a:rPr>
                        <a:t>2015-2016</a:t>
                      </a:r>
                    </a:p>
                  </a:txBody>
                  <a:tcPr/>
                </a:tc>
                <a:tc>
                  <a:txBody>
                    <a:bodyPr/>
                    <a:lstStyle/>
                    <a:p>
                      <a:pPr algn="ctr"/>
                      <a:r>
                        <a:rPr lang="en-US" sz="1600">
                          <a:latin typeface="Century Schoolbook" panose="02040604050505020304" pitchFamily="18" charset="0"/>
                        </a:rPr>
                        <a:t>2685.6</a:t>
                      </a:r>
                    </a:p>
                  </a:txBody>
                  <a:tcPr/>
                </a:tc>
                <a:tc>
                  <a:txBody>
                    <a:bodyPr/>
                    <a:lstStyle/>
                    <a:p>
                      <a:pPr algn="ctr"/>
                      <a:r>
                        <a:rPr lang="en-US" sz="1600">
                          <a:latin typeface="Century Schoolbook" panose="02040604050505020304" pitchFamily="18" charset="0"/>
                        </a:rPr>
                        <a:t>1662.55</a:t>
                      </a:r>
                    </a:p>
                  </a:txBody>
                  <a:tcPr/>
                </a:tc>
                <a:extLst>
                  <a:ext uri="{0D108BD9-81ED-4DB2-BD59-A6C34878D82A}">
                    <a16:rowId xmlns:a16="http://schemas.microsoft.com/office/drawing/2014/main" val="3613199546"/>
                  </a:ext>
                </a:extLst>
              </a:tr>
              <a:tr h="310307">
                <a:tc>
                  <a:txBody>
                    <a:bodyPr/>
                    <a:lstStyle/>
                    <a:p>
                      <a:pPr algn="ctr"/>
                      <a:r>
                        <a:rPr lang="en-US" sz="1600">
                          <a:latin typeface="Century Schoolbook" panose="02040604050505020304" pitchFamily="18" charset="0"/>
                        </a:rPr>
                        <a:t>2016-2017</a:t>
                      </a:r>
                    </a:p>
                  </a:txBody>
                  <a:tcPr/>
                </a:tc>
                <a:tc>
                  <a:txBody>
                    <a:bodyPr/>
                    <a:lstStyle/>
                    <a:p>
                      <a:pPr algn="ctr"/>
                      <a:r>
                        <a:rPr lang="en-US" sz="1600">
                          <a:latin typeface="Century Schoolbook" panose="02040604050505020304" pitchFamily="18" charset="0"/>
                        </a:rPr>
                        <a:t>2717.9</a:t>
                      </a:r>
                    </a:p>
                  </a:txBody>
                  <a:tcPr/>
                </a:tc>
                <a:tc>
                  <a:txBody>
                    <a:bodyPr/>
                    <a:lstStyle/>
                    <a:p>
                      <a:pPr algn="ctr"/>
                      <a:r>
                        <a:rPr lang="en-US" sz="1600">
                          <a:latin typeface="Century Schoolbook" panose="02040604050505020304" pitchFamily="18" charset="0"/>
                        </a:rPr>
                        <a:t>1916.4</a:t>
                      </a:r>
                    </a:p>
                  </a:txBody>
                  <a:tcPr/>
                </a:tc>
                <a:extLst>
                  <a:ext uri="{0D108BD9-81ED-4DB2-BD59-A6C34878D82A}">
                    <a16:rowId xmlns:a16="http://schemas.microsoft.com/office/drawing/2014/main" val="2626821292"/>
                  </a:ext>
                </a:extLst>
              </a:tr>
            </a:tbl>
          </a:graphicData>
        </a:graphic>
      </p:graphicFrame>
      <p:sp>
        <p:nvSpPr>
          <p:cNvPr id="23" name="TextBox 22">
            <a:extLst>
              <a:ext uri="{FF2B5EF4-FFF2-40B4-BE49-F238E27FC236}">
                <a16:creationId xmlns:a16="http://schemas.microsoft.com/office/drawing/2014/main" id="{32DDFFD1-0823-2BAB-C75E-0FC0D553C901}"/>
              </a:ext>
            </a:extLst>
          </p:cNvPr>
          <p:cNvSpPr txBox="1"/>
          <p:nvPr/>
        </p:nvSpPr>
        <p:spPr>
          <a:xfrm>
            <a:off x="1928101" y="5488173"/>
            <a:ext cx="2727029" cy="253916"/>
          </a:xfrm>
          <a:prstGeom prst="rect">
            <a:avLst/>
          </a:prstGeom>
          <a:noFill/>
        </p:spPr>
        <p:txBody>
          <a:bodyPr wrap="none" rtlCol="0">
            <a:spAutoFit/>
          </a:bodyPr>
          <a:lstStyle/>
          <a:p>
            <a:r>
              <a:rPr lang="en-US" sz="1050">
                <a:latin typeface="Century Schoolbook" panose="02040604050505020304" pitchFamily="18" charset="0"/>
              </a:rPr>
              <a:t>Table 4: Active LPG Customers Per Year</a:t>
            </a:r>
          </a:p>
        </p:txBody>
      </p:sp>
      <p:sp>
        <p:nvSpPr>
          <p:cNvPr id="24" name="TextBox 23">
            <a:extLst>
              <a:ext uri="{FF2B5EF4-FFF2-40B4-BE49-F238E27FC236}">
                <a16:creationId xmlns:a16="http://schemas.microsoft.com/office/drawing/2014/main" id="{7D7218E5-7841-8EDF-694C-C34763B7E761}"/>
              </a:ext>
            </a:extLst>
          </p:cNvPr>
          <p:cNvSpPr txBox="1"/>
          <p:nvPr/>
        </p:nvSpPr>
        <p:spPr>
          <a:xfrm>
            <a:off x="3657601" y="6626323"/>
            <a:ext cx="5566610" cy="230832"/>
          </a:xfrm>
          <a:prstGeom prst="rect">
            <a:avLst/>
          </a:prstGeom>
          <a:noFill/>
        </p:spPr>
        <p:txBody>
          <a:bodyPr wrap="square">
            <a:spAutoFit/>
          </a:bodyPr>
          <a:lstStyle/>
          <a:p>
            <a:pPr defTabSz="512064">
              <a:spcAft>
                <a:spcPts val="600"/>
              </a:spcAft>
            </a:pPr>
            <a:r>
              <a:rPr lang="en-IN" sz="800" kern="1200">
                <a:solidFill>
                  <a:schemeClr val="tx1"/>
                </a:solidFill>
                <a:latin typeface="Century Schoolbook" panose="02040604050505020304" pitchFamily="18" charset="0"/>
              </a:rPr>
              <a:t>Source:</a:t>
            </a:r>
            <a:r>
              <a:rPr lang="en-IN" sz="900" kern="1200">
                <a:solidFill>
                  <a:schemeClr val="tx1"/>
                </a:solidFill>
                <a:latin typeface="Century Schoolbook" panose="02040604050505020304" pitchFamily="18" charset="0"/>
              </a:rPr>
              <a:t>  Kumar, S. (2018, January 1). </a:t>
            </a:r>
            <a:r>
              <a:rPr lang="en-IN" sz="900" i="1" kern="1200">
                <a:solidFill>
                  <a:schemeClr val="tx1"/>
                </a:solidFill>
                <a:latin typeface="Century Schoolbook" panose="02040604050505020304" pitchFamily="18" charset="0"/>
              </a:rPr>
              <a:t>Decision support system for Pradhan Mantri Ujjwala Yojana</a:t>
            </a:r>
            <a:r>
              <a:rPr lang="en-IN" sz="900" kern="1200">
                <a:solidFill>
                  <a:schemeClr val="tx1"/>
                </a:solidFill>
                <a:latin typeface="Century Schoolbook" panose="02040604050505020304" pitchFamily="18" charset="0"/>
              </a:rPr>
              <a:t>.</a:t>
            </a:r>
            <a:endParaRPr lang="en-IN" sz="1100">
              <a:latin typeface="Century Schoolbook" panose="02040604050505020304" pitchFamily="18" charset="0"/>
            </a:endParaRPr>
          </a:p>
        </p:txBody>
      </p:sp>
    </p:spTree>
    <p:extLst>
      <p:ext uri="{BB962C8B-B14F-4D97-AF65-F5344CB8AC3E}">
        <p14:creationId xmlns:p14="http://schemas.microsoft.com/office/powerpoint/2010/main" val="109720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8D7AEC3-E552-6706-DAF7-6D067735BCD7}"/>
              </a:ext>
            </a:extLst>
          </p:cNvPr>
          <p:cNvSpPr>
            <a:spLocks noGrp="1"/>
          </p:cNvSpPr>
          <p:nvPr>
            <p:ph type="title"/>
          </p:nvPr>
        </p:nvSpPr>
        <p:spPr>
          <a:xfrm>
            <a:off x="1326619" y="312775"/>
            <a:ext cx="10003218" cy="1600124"/>
          </a:xfrm>
        </p:spPr>
        <p:txBody>
          <a:bodyPr>
            <a:normAutofit/>
          </a:bodyPr>
          <a:lstStyle/>
          <a:p>
            <a:pPr algn="ctr"/>
            <a:r>
              <a:rPr lang="en-US">
                <a:latin typeface="Century Schoolbook" panose="02040604050505020304" pitchFamily="18" charset="0"/>
              </a:rPr>
              <a:t>QUANTITATIVE ANALYSIS</a:t>
            </a:r>
            <a:endParaRPr lang="en-IN">
              <a:latin typeface="Century Schoolbook" panose="02040604050505020304" pitchFamily="18" charset="0"/>
            </a:endParaRPr>
          </a:p>
        </p:txBody>
      </p:sp>
      <p:graphicFrame>
        <p:nvGraphicFramePr>
          <p:cNvPr id="5" name="Content Placeholder 3">
            <a:extLst>
              <a:ext uri="{FF2B5EF4-FFF2-40B4-BE49-F238E27FC236}">
                <a16:creationId xmlns:a16="http://schemas.microsoft.com/office/drawing/2014/main" id="{358C12EE-4720-B28F-135F-B713CC28409C}"/>
              </a:ext>
            </a:extLst>
          </p:cNvPr>
          <p:cNvGraphicFramePr>
            <a:graphicFrameLocks noGrp="1"/>
          </p:cNvGraphicFramePr>
          <p:nvPr>
            <p:ph idx="1"/>
            <p:extLst>
              <p:ext uri="{D42A27DB-BD31-4B8C-83A1-F6EECF244321}">
                <p14:modId xmlns:p14="http://schemas.microsoft.com/office/powerpoint/2010/main" val="3017669715"/>
              </p:ext>
            </p:extLst>
          </p:nvPr>
        </p:nvGraphicFramePr>
        <p:xfrm>
          <a:off x="6580185" y="2302330"/>
          <a:ext cx="5356809"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D06AD1C-0EC4-153E-BEEC-B42F9F15D853}"/>
              </a:ext>
            </a:extLst>
          </p:cNvPr>
          <p:cNvSpPr txBox="1"/>
          <p:nvPr/>
        </p:nvSpPr>
        <p:spPr>
          <a:xfrm>
            <a:off x="251957" y="5296989"/>
            <a:ext cx="6096000" cy="307777"/>
          </a:xfrm>
          <a:prstGeom prst="rect">
            <a:avLst/>
          </a:prstGeom>
          <a:noFill/>
        </p:spPr>
        <p:txBody>
          <a:bodyPr wrap="square">
            <a:spAutoFit/>
          </a:bodyPr>
          <a:lstStyle/>
          <a:p>
            <a:pPr algn="ctr"/>
            <a:r>
              <a:rPr lang="en-US" sz="1400">
                <a:latin typeface="Century Schoolbook" panose="02040604050505020304" pitchFamily="18" charset="0"/>
              </a:rPr>
              <a:t>Table 5 : Avg. Annual Refill of Cylinders per person</a:t>
            </a:r>
          </a:p>
        </p:txBody>
      </p:sp>
      <p:graphicFrame>
        <p:nvGraphicFramePr>
          <p:cNvPr id="8" name="Table 7">
            <a:extLst>
              <a:ext uri="{FF2B5EF4-FFF2-40B4-BE49-F238E27FC236}">
                <a16:creationId xmlns:a16="http://schemas.microsoft.com/office/drawing/2014/main" id="{9D612A18-0C73-7416-716A-6525B40EB1E8}"/>
              </a:ext>
            </a:extLst>
          </p:cNvPr>
          <p:cNvGraphicFramePr>
            <a:graphicFrameLocks noGrp="1"/>
          </p:cNvGraphicFramePr>
          <p:nvPr>
            <p:extLst>
              <p:ext uri="{D42A27DB-BD31-4B8C-83A1-F6EECF244321}">
                <p14:modId xmlns:p14="http://schemas.microsoft.com/office/powerpoint/2010/main" val="1900075570"/>
              </p:ext>
            </p:extLst>
          </p:nvPr>
        </p:nvGraphicFramePr>
        <p:xfrm>
          <a:off x="255005" y="3559629"/>
          <a:ext cx="6073223" cy="1737360"/>
        </p:xfrm>
        <a:graphic>
          <a:graphicData uri="http://schemas.openxmlformats.org/drawingml/2006/table">
            <a:tbl>
              <a:tblPr firstRow="1" bandRow="1">
                <a:tableStyleId>{5C22544A-7EE6-4342-B048-85BDC9FD1C3A}</a:tableStyleId>
              </a:tblPr>
              <a:tblGrid>
                <a:gridCol w="1295354">
                  <a:extLst>
                    <a:ext uri="{9D8B030D-6E8A-4147-A177-3AD203B41FA5}">
                      <a16:colId xmlns:a16="http://schemas.microsoft.com/office/drawing/2014/main" val="2034537352"/>
                    </a:ext>
                  </a:extLst>
                </a:gridCol>
                <a:gridCol w="2394858">
                  <a:extLst>
                    <a:ext uri="{9D8B030D-6E8A-4147-A177-3AD203B41FA5}">
                      <a16:colId xmlns:a16="http://schemas.microsoft.com/office/drawing/2014/main" val="2706352364"/>
                    </a:ext>
                  </a:extLst>
                </a:gridCol>
                <a:gridCol w="2383011">
                  <a:extLst>
                    <a:ext uri="{9D8B030D-6E8A-4147-A177-3AD203B41FA5}">
                      <a16:colId xmlns:a16="http://schemas.microsoft.com/office/drawing/2014/main" val="2637953468"/>
                    </a:ext>
                  </a:extLst>
                </a:gridCol>
              </a:tblGrid>
              <a:tr h="310307">
                <a:tc>
                  <a:txBody>
                    <a:bodyPr/>
                    <a:lstStyle/>
                    <a:p>
                      <a:pPr algn="ctr"/>
                      <a:r>
                        <a:rPr lang="en-US" sz="1800">
                          <a:latin typeface="Century Schoolbook" panose="02040604050505020304" pitchFamily="18" charset="0"/>
                        </a:rPr>
                        <a:t>Year</a:t>
                      </a:r>
                    </a:p>
                  </a:txBody>
                  <a:tcPr/>
                </a:tc>
                <a:tc>
                  <a:txBody>
                    <a:bodyPr/>
                    <a:lstStyle/>
                    <a:p>
                      <a:pPr algn="ctr"/>
                      <a:r>
                        <a:rPr lang="en-US" sz="1800">
                          <a:latin typeface="Century Schoolbook" panose="02040604050505020304" pitchFamily="18" charset="0"/>
                        </a:rPr>
                        <a:t>Avg. Annual Refill (Non- PMUY)</a:t>
                      </a:r>
                    </a:p>
                  </a:txBody>
                  <a:tcPr/>
                </a:tc>
                <a:tc>
                  <a:txBody>
                    <a:bodyPr/>
                    <a:lstStyle/>
                    <a:p>
                      <a:pPr algn="ctr"/>
                      <a:r>
                        <a:rPr lang="en-US" sz="1800">
                          <a:latin typeface="Century Schoolbook" panose="02040604050505020304" pitchFamily="18" charset="0"/>
                        </a:rPr>
                        <a:t>Avg. Annual Refill (PMUY)</a:t>
                      </a:r>
                    </a:p>
                  </a:txBody>
                  <a:tcPr/>
                </a:tc>
                <a:extLst>
                  <a:ext uri="{0D108BD9-81ED-4DB2-BD59-A6C34878D82A}">
                    <a16:rowId xmlns:a16="http://schemas.microsoft.com/office/drawing/2014/main" val="4134558763"/>
                  </a:ext>
                </a:extLst>
              </a:tr>
              <a:tr h="310307">
                <a:tc>
                  <a:txBody>
                    <a:bodyPr/>
                    <a:lstStyle/>
                    <a:p>
                      <a:pPr algn="ctr"/>
                      <a:r>
                        <a:rPr lang="en-US" sz="1800">
                          <a:latin typeface="Century Schoolbook" panose="02040604050505020304" pitchFamily="18" charset="0"/>
                        </a:rPr>
                        <a:t>2016-2017</a:t>
                      </a:r>
                    </a:p>
                  </a:txBody>
                  <a:tcPr/>
                </a:tc>
                <a:tc>
                  <a:txBody>
                    <a:bodyPr/>
                    <a:lstStyle/>
                    <a:p>
                      <a:pPr algn="ctr"/>
                      <a:r>
                        <a:rPr lang="en-US" sz="1800">
                          <a:latin typeface="Century Schoolbook" panose="02040604050505020304" pitchFamily="18" charset="0"/>
                        </a:rPr>
                        <a:t>7.5</a:t>
                      </a:r>
                    </a:p>
                  </a:txBody>
                  <a:tcPr/>
                </a:tc>
                <a:tc>
                  <a:txBody>
                    <a:bodyPr/>
                    <a:lstStyle/>
                    <a:p>
                      <a:pPr algn="ctr"/>
                      <a:r>
                        <a:rPr lang="en-US" sz="1800">
                          <a:latin typeface="Century Schoolbook" panose="02040604050505020304" pitchFamily="18" charset="0"/>
                        </a:rPr>
                        <a:t>3.9</a:t>
                      </a:r>
                    </a:p>
                  </a:txBody>
                  <a:tcPr/>
                </a:tc>
                <a:extLst>
                  <a:ext uri="{0D108BD9-81ED-4DB2-BD59-A6C34878D82A}">
                    <a16:rowId xmlns:a16="http://schemas.microsoft.com/office/drawing/2014/main" val="1566935515"/>
                  </a:ext>
                </a:extLst>
              </a:tr>
              <a:tr h="310307">
                <a:tc>
                  <a:txBody>
                    <a:bodyPr/>
                    <a:lstStyle/>
                    <a:p>
                      <a:pPr algn="ctr"/>
                      <a:r>
                        <a:rPr lang="en-US" sz="1800">
                          <a:latin typeface="Century Schoolbook" panose="02040604050505020304" pitchFamily="18" charset="0"/>
                        </a:rPr>
                        <a:t>2017-2018</a:t>
                      </a:r>
                    </a:p>
                  </a:txBody>
                  <a:tcPr/>
                </a:tc>
                <a:tc>
                  <a:txBody>
                    <a:bodyPr/>
                    <a:lstStyle/>
                    <a:p>
                      <a:pPr algn="ctr"/>
                      <a:r>
                        <a:rPr lang="en-US" sz="1800">
                          <a:latin typeface="Century Schoolbook" panose="02040604050505020304" pitchFamily="18" charset="0"/>
                        </a:rPr>
                        <a:t>7.3</a:t>
                      </a:r>
                    </a:p>
                  </a:txBody>
                  <a:tcPr/>
                </a:tc>
                <a:tc>
                  <a:txBody>
                    <a:bodyPr/>
                    <a:lstStyle/>
                    <a:p>
                      <a:pPr algn="ctr"/>
                      <a:r>
                        <a:rPr lang="en-US" sz="1800">
                          <a:latin typeface="Century Schoolbook" panose="02040604050505020304" pitchFamily="18" charset="0"/>
                        </a:rPr>
                        <a:t>3.4</a:t>
                      </a:r>
                    </a:p>
                  </a:txBody>
                  <a:tcPr/>
                </a:tc>
                <a:extLst>
                  <a:ext uri="{0D108BD9-81ED-4DB2-BD59-A6C34878D82A}">
                    <a16:rowId xmlns:a16="http://schemas.microsoft.com/office/drawing/2014/main" val="2836142356"/>
                  </a:ext>
                </a:extLst>
              </a:tr>
              <a:tr h="310307">
                <a:tc>
                  <a:txBody>
                    <a:bodyPr/>
                    <a:lstStyle/>
                    <a:p>
                      <a:pPr algn="ctr"/>
                      <a:r>
                        <a:rPr lang="en-US" sz="1800">
                          <a:latin typeface="Century Schoolbook" panose="02040604050505020304" pitchFamily="18" charset="0"/>
                        </a:rPr>
                        <a:t>2018-2019</a:t>
                      </a:r>
                    </a:p>
                  </a:txBody>
                  <a:tcPr/>
                </a:tc>
                <a:tc>
                  <a:txBody>
                    <a:bodyPr/>
                    <a:lstStyle/>
                    <a:p>
                      <a:pPr algn="ctr"/>
                      <a:r>
                        <a:rPr lang="en-US" sz="1800">
                          <a:latin typeface="Century Schoolbook" panose="02040604050505020304" pitchFamily="18" charset="0"/>
                        </a:rPr>
                        <a:t>6.7</a:t>
                      </a:r>
                    </a:p>
                  </a:txBody>
                  <a:tcPr/>
                </a:tc>
                <a:tc>
                  <a:txBody>
                    <a:bodyPr/>
                    <a:lstStyle/>
                    <a:p>
                      <a:pPr algn="ctr"/>
                      <a:r>
                        <a:rPr lang="en-US" sz="1800">
                          <a:latin typeface="Century Schoolbook" panose="02040604050505020304" pitchFamily="18" charset="0"/>
                        </a:rPr>
                        <a:t>3</a:t>
                      </a:r>
                    </a:p>
                  </a:txBody>
                  <a:tcPr/>
                </a:tc>
                <a:extLst>
                  <a:ext uri="{0D108BD9-81ED-4DB2-BD59-A6C34878D82A}">
                    <a16:rowId xmlns:a16="http://schemas.microsoft.com/office/drawing/2014/main" val="3613199546"/>
                  </a:ext>
                </a:extLst>
              </a:tr>
            </a:tbl>
          </a:graphicData>
        </a:graphic>
      </p:graphicFrame>
      <p:sp>
        <p:nvSpPr>
          <p:cNvPr id="13" name="TextBox 12">
            <a:extLst>
              <a:ext uri="{FF2B5EF4-FFF2-40B4-BE49-F238E27FC236}">
                <a16:creationId xmlns:a16="http://schemas.microsoft.com/office/drawing/2014/main" id="{90ECE7A8-507B-FB3A-D9D1-CC40081EDF7D}"/>
              </a:ext>
            </a:extLst>
          </p:cNvPr>
          <p:cNvSpPr txBox="1"/>
          <p:nvPr/>
        </p:nvSpPr>
        <p:spPr>
          <a:xfrm>
            <a:off x="10736885" y="6215390"/>
            <a:ext cx="2021179" cy="261610"/>
          </a:xfrm>
          <a:prstGeom prst="rect">
            <a:avLst/>
          </a:prstGeom>
          <a:noFill/>
        </p:spPr>
        <p:txBody>
          <a:bodyPr wrap="square">
            <a:spAutoFit/>
          </a:bodyPr>
          <a:lstStyle/>
          <a:p>
            <a:r>
              <a:rPr lang="en-IN" sz="1100">
                <a:effectLst/>
                <a:latin typeface="Century Schoolbook" panose="02040604050505020304" pitchFamily="18" charset="0"/>
              </a:rPr>
              <a:t>CAG report, 2019 </a:t>
            </a:r>
            <a:endParaRPr lang="en-IN" sz="1100">
              <a:latin typeface="Century Schoolbook" panose="02040604050505020304" pitchFamily="18" charset="0"/>
            </a:endParaRPr>
          </a:p>
        </p:txBody>
      </p:sp>
      <p:sp>
        <p:nvSpPr>
          <p:cNvPr id="17" name="TextBox 16">
            <a:extLst>
              <a:ext uri="{FF2B5EF4-FFF2-40B4-BE49-F238E27FC236}">
                <a16:creationId xmlns:a16="http://schemas.microsoft.com/office/drawing/2014/main" id="{42E75A86-B899-9D8B-A11C-2C458087F25E}"/>
              </a:ext>
            </a:extLst>
          </p:cNvPr>
          <p:cNvSpPr txBox="1"/>
          <p:nvPr/>
        </p:nvSpPr>
        <p:spPr>
          <a:xfrm>
            <a:off x="200526" y="6435281"/>
            <a:ext cx="11787899" cy="430887"/>
          </a:xfrm>
          <a:prstGeom prst="rect">
            <a:avLst/>
          </a:prstGeom>
          <a:noFill/>
        </p:spPr>
        <p:txBody>
          <a:bodyPr wrap="square">
            <a:spAutoFit/>
          </a:bodyPr>
          <a:lstStyle/>
          <a:p>
            <a:pPr algn="ctr"/>
            <a:r>
              <a:rPr lang="en-IN" sz="1050">
                <a:solidFill>
                  <a:schemeClr val="tx1"/>
                </a:solidFill>
                <a:effectLst/>
                <a:latin typeface="Century Schoolbook" panose="02040604050505020304" pitchFamily="18" charset="0"/>
              </a:rPr>
              <a:t>Yadav, Y. (2020). Women Empowerment through Pradhan Mantri Ujjwala Yojana (PMUY) Scheme in Rajasthan: A Study on Rural Households in Selected Region. Social Science Research Network. https://</a:t>
            </a:r>
            <a:r>
              <a:rPr lang="en-IN" sz="1050" err="1">
                <a:solidFill>
                  <a:schemeClr val="tx1"/>
                </a:solidFill>
                <a:effectLst/>
                <a:latin typeface="Century Schoolbook" panose="02040604050505020304" pitchFamily="18" charset="0"/>
              </a:rPr>
              <a:t>doi.org</a:t>
            </a:r>
            <a:r>
              <a:rPr lang="en-IN" sz="1050">
                <a:solidFill>
                  <a:schemeClr val="tx1"/>
                </a:solidFill>
                <a:effectLst/>
                <a:latin typeface="Century Schoolbook" panose="02040604050505020304" pitchFamily="18" charset="0"/>
              </a:rPr>
              <a:t>/10.2139/ssrn.3618802</a:t>
            </a:r>
            <a:endParaRPr lang="en-IN" sz="1050">
              <a:solidFill>
                <a:schemeClr val="tx1"/>
              </a:solidFill>
              <a:latin typeface="Century Schoolbook" panose="02040604050505020304" pitchFamily="18" charset="0"/>
            </a:endParaRPr>
          </a:p>
        </p:txBody>
      </p:sp>
    </p:spTree>
    <p:extLst>
      <p:ext uri="{BB962C8B-B14F-4D97-AF65-F5344CB8AC3E}">
        <p14:creationId xmlns:p14="http://schemas.microsoft.com/office/powerpoint/2010/main" val="16838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2" name="Rectangle 6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64A06FC-08D2-FE0F-2D54-945CD25C47C9}"/>
              </a:ext>
            </a:extLst>
          </p:cNvPr>
          <p:cNvSpPr>
            <a:spLocks noGrp="1"/>
          </p:cNvSpPr>
          <p:nvPr>
            <p:ph type="title"/>
          </p:nvPr>
        </p:nvSpPr>
        <p:spPr>
          <a:xfrm>
            <a:off x="1410255" y="315972"/>
            <a:ext cx="10003218" cy="1600124"/>
          </a:xfrm>
        </p:spPr>
        <p:txBody>
          <a:bodyPr>
            <a:normAutofit/>
          </a:bodyPr>
          <a:lstStyle/>
          <a:p>
            <a:pPr algn="ctr"/>
            <a:r>
              <a:rPr lang="en-US">
                <a:latin typeface="Century Schoolbook" panose="02040604050505020304" pitchFamily="18" charset="0"/>
              </a:rPr>
              <a:t>QUANTITATIVE ANALYSIS</a:t>
            </a:r>
            <a:endParaRPr lang="en-IN">
              <a:latin typeface="Century Schoolbook" panose="02040604050505020304" pitchFamily="18" charset="0"/>
            </a:endParaRPr>
          </a:p>
        </p:txBody>
      </p:sp>
      <p:graphicFrame>
        <p:nvGraphicFramePr>
          <p:cNvPr id="6" name="Content Placeholder 3">
            <a:extLst>
              <a:ext uri="{FF2B5EF4-FFF2-40B4-BE49-F238E27FC236}">
                <a16:creationId xmlns:a16="http://schemas.microsoft.com/office/drawing/2014/main" id="{671C1DA5-4F3C-8559-AFAD-58F96B6C1B85}"/>
              </a:ext>
            </a:extLst>
          </p:cNvPr>
          <p:cNvGraphicFramePr>
            <a:graphicFrameLocks noGrp="1"/>
          </p:cNvGraphicFramePr>
          <p:nvPr>
            <p:ph idx="1"/>
            <p:extLst>
              <p:ext uri="{D42A27DB-BD31-4B8C-83A1-F6EECF244321}">
                <p14:modId xmlns:p14="http://schemas.microsoft.com/office/powerpoint/2010/main" val="767005212"/>
              </p:ext>
            </p:extLst>
          </p:nvPr>
        </p:nvGraphicFramePr>
        <p:xfrm>
          <a:off x="5371412" y="2087188"/>
          <a:ext cx="6675048" cy="4287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9E67675C-DAD3-675D-75B7-E43376383C16}"/>
              </a:ext>
            </a:extLst>
          </p:cNvPr>
          <p:cNvGraphicFramePr>
            <a:graphicFrameLocks noGrp="1"/>
          </p:cNvGraphicFramePr>
          <p:nvPr>
            <p:extLst>
              <p:ext uri="{D42A27DB-BD31-4B8C-83A1-F6EECF244321}">
                <p14:modId xmlns:p14="http://schemas.microsoft.com/office/powerpoint/2010/main" val="60882705"/>
              </p:ext>
            </p:extLst>
          </p:nvPr>
        </p:nvGraphicFramePr>
        <p:xfrm>
          <a:off x="364381" y="2593184"/>
          <a:ext cx="4426857" cy="3265714"/>
        </p:xfrm>
        <a:graphic>
          <a:graphicData uri="http://schemas.openxmlformats.org/drawingml/2006/table">
            <a:tbl>
              <a:tblPr firstRow="1" bandRow="1">
                <a:tableStyleId>{5C22544A-7EE6-4342-B048-85BDC9FD1C3A}</a:tableStyleId>
              </a:tblPr>
              <a:tblGrid>
                <a:gridCol w="2652379">
                  <a:extLst>
                    <a:ext uri="{9D8B030D-6E8A-4147-A177-3AD203B41FA5}">
                      <a16:colId xmlns:a16="http://schemas.microsoft.com/office/drawing/2014/main" val="3475617293"/>
                    </a:ext>
                  </a:extLst>
                </a:gridCol>
                <a:gridCol w="1774478">
                  <a:extLst>
                    <a:ext uri="{9D8B030D-6E8A-4147-A177-3AD203B41FA5}">
                      <a16:colId xmlns:a16="http://schemas.microsoft.com/office/drawing/2014/main" val="4167457739"/>
                    </a:ext>
                  </a:extLst>
                </a:gridCol>
              </a:tblGrid>
              <a:tr h="451651">
                <a:tc>
                  <a:txBody>
                    <a:bodyPr/>
                    <a:lstStyle/>
                    <a:p>
                      <a:pPr algn="ctr" fontAlgn="b"/>
                      <a:r>
                        <a:rPr lang="en-IN" sz="1800" u="none" strike="noStrike">
                          <a:effectLst/>
                          <a:latin typeface="Century Schoolbook" panose="02040604050505020304" pitchFamily="18" charset="0"/>
                        </a:rPr>
                        <a:t>Dimensions</a:t>
                      </a:r>
                      <a:endParaRPr lang="en-IN" sz="1800" b="0" i="0" u="none" strike="noStrike">
                        <a:solidFill>
                          <a:srgbClr val="000000"/>
                        </a:solidFill>
                        <a:effectLst/>
                        <a:latin typeface="Century Schoolbook" panose="02040604050505020304" pitchFamily="18" charset="0"/>
                      </a:endParaRPr>
                    </a:p>
                  </a:txBody>
                  <a:tcPr marL="9525" marR="9525" marT="9525" marB="0" anchor="b"/>
                </a:tc>
                <a:tc>
                  <a:txBody>
                    <a:bodyPr/>
                    <a:lstStyle/>
                    <a:p>
                      <a:pPr algn="ctr" fontAlgn="b"/>
                      <a:r>
                        <a:rPr lang="en-IN" sz="1800" u="none" strike="noStrike">
                          <a:effectLst/>
                          <a:latin typeface="Century Schoolbook" panose="02040604050505020304" pitchFamily="18" charset="0"/>
                        </a:rPr>
                        <a:t>Percentage</a:t>
                      </a:r>
                      <a:endParaRPr lang="en-IN" sz="1800" b="0" i="0" u="none" strike="noStrike">
                        <a:solidFill>
                          <a:srgbClr val="000000"/>
                        </a:solidFill>
                        <a:effectLst/>
                        <a:latin typeface="Century Schoolbook" panose="02040604050505020304" pitchFamily="18" charset="0"/>
                      </a:endParaRPr>
                    </a:p>
                  </a:txBody>
                  <a:tcPr marL="9525" marR="9525" marT="9525" marB="0" anchor="b"/>
                </a:tc>
                <a:extLst>
                  <a:ext uri="{0D108BD9-81ED-4DB2-BD59-A6C34878D82A}">
                    <a16:rowId xmlns:a16="http://schemas.microsoft.com/office/drawing/2014/main" val="2220654870"/>
                  </a:ext>
                </a:extLst>
              </a:tr>
              <a:tr h="451651">
                <a:tc>
                  <a:txBody>
                    <a:bodyPr/>
                    <a:lstStyle/>
                    <a:p>
                      <a:pPr algn="ctr" fontAlgn="b">
                        <a:lnSpc>
                          <a:spcPct val="100000"/>
                        </a:lnSpc>
                      </a:pPr>
                      <a:r>
                        <a:rPr lang="en-IN" sz="1800" u="none" strike="noStrike">
                          <a:effectLst/>
                          <a:latin typeface="Century Schoolbook" panose="02040604050505020304" pitchFamily="18" charset="0"/>
                        </a:rPr>
                        <a:t>Affordability</a:t>
                      </a:r>
                      <a:endParaRPr lang="en-IN" sz="1800" b="0" i="0" u="none" strike="noStrike">
                        <a:solidFill>
                          <a:srgbClr val="000000"/>
                        </a:solidFill>
                        <a:effectLst/>
                        <a:latin typeface="Century Schoolbook" panose="02040604050505020304" pitchFamily="18" charset="0"/>
                      </a:endParaRPr>
                    </a:p>
                  </a:txBody>
                  <a:tcPr marL="9525" marR="9525" marT="9525" marB="0" anchor="ctr"/>
                </a:tc>
                <a:tc>
                  <a:txBody>
                    <a:bodyPr/>
                    <a:lstStyle/>
                    <a:p>
                      <a:pPr algn="ctr" fontAlgn="b">
                        <a:lnSpc>
                          <a:spcPct val="100000"/>
                        </a:lnSpc>
                      </a:pPr>
                      <a:r>
                        <a:rPr lang="en-IN" sz="1800" u="none" strike="noStrike">
                          <a:effectLst/>
                          <a:latin typeface="Century Schoolbook" panose="02040604050505020304" pitchFamily="18" charset="0"/>
                        </a:rPr>
                        <a:t>28%</a:t>
                      </a:r>
                      <a:endParaRPr lang="en-IN" sz="1800" b="0" i="0" u="none" strike="noStrike">
                        <a:solidFill>
                          <a:srgbClr val="000000"/>
                        </a:solidFill>
                        <a:effectLst/>
                        <a:latin typeface="Century Schoolbook" panose="02040604050505020304" pitchFamily="18" charset="0"/>
                      </a:endParaRPr>
                    </a:p>
                  </a:txBody>
                  <a:tcPr marL="9525" marR="9525" marT="9525" marB="0" anchor="ctr"/>
                </a:tc>
                <a:extLst>
                  <a:ext uri="{0D108BD9-81ED-4DB2-BD59-A6C34878D82A}">
                    <a16:rowId xmlns:a16="http://schemas.microsoft.com/office/drawing/2014/main" val="3904454931"/>
                  </a:ext>
                </a:extLst>
              </a:tr>
              <a:tr h="451651">
                <a:tc>
                  <a:txBody>
                    <a:bodyPr/>
                    <a:lstStyle/>
                    <a:p>
                      <a:pPr algn="ctr" fontAlgn="b">
                        <a:lnSpc>
                          <a:spcPct val="100000"/>
                        </a:lnSpc>
                      </a:pPr>
                      <a:r>
                        <a:rPr lang="en-IN" sz="1800" u="none" strike="noStrike">
                          <a:effectLst/>
                          <a:latin typeface="Century Schoolbook" panose="02040604050505020304" pitchFamily="18" charset="0"/>
                        </a:rPr>
                        <a:t>Awareness of LPG refill</a:t>
                      </a:r>
                      <a:endParaRPr lang="en-IN" sz="1800" b="0" i="0" u="none" strike="noStrike">
                        <a:solidFill>
                          <a:srgbClr val="000000"/>
                        </a:solidFill>
                        <a:effectLst/>
                        <a:latin typeface="Century Schoolbook" panose="02040604050505020304" pitchFamily="18" charset="0"/>
                      </a:endParaRPr>
                    </a:p>
                  </a:txBody>
                  <a:tcPr marL="9525" marR="9525" marT="9525" marB="0" anchor="ctr"/>
                </a:tc>
                <a:tc>
                  <a:txBody>
                    <a:bodyPr/>
                    <a:lstStyle/>
                    <a:p>
                      <a:pPr algn="ctr" fontAlgn="b">
                        <a:lnSpc>
                          <a:spcPct val="100000"/>
                        </a:lnSpc>
                      </a:pPr>
                      <a:r>
                        <a:rPr lang="en-IN" sz="1800" u="none" strike="noStrike">
                          <a:effectLst/>
                          <a:latin typeface="Century Schoolbook" panose="02040604050505020304" pitchFamily="18" charset="0"/>
                        </a:rPr>
                        <a:t>11%</a:t>
                      </a:r>
                      <a:endParaRPr lang="en-IN" sz="1800" b="0" i="0" u="none" strike="noStrike">
                        <a:solidFill>
                          <a:srgbClr val="000000"/>
                        </a:solidFill>
                        <a:effectLst/>
                        <a:latin typeface="Century Schoolbook" panose="02040604050505020304" pitchFamily="18" charset="0"/>
                      </a:endParaRPr>
                    </a:p>
                  </a:txBody>
                  <a:tcPr marL="9525" marR="9525" marT="9525" marB="0" anchor="ctr"/>
                </a:tc>
                <a:extLst>
                  <a:ext uri="{0D108BD9-81ED-4DB2-BD59-A6C34878D82A}">
                    <a16:rowId xmlns:a16="http://schemas.microsoft.com/office/drawing/2014/main" val="634721320"/>
                  </a:ext>
                </a:extLst>
              </a:tr>
              <a:tr h="520664">
                <a:tc>
                  <a:txBody>
                    <a:bodyPr/>
                    <a:lstStyle/>
                    <a:p>
                      <a:pPr algn="ctr" fontAlgn="b">
                        <a:lnSpc>
                          <a:spcPct val="100000"/>
                        </a:lnSpc>
                      </a:pPr>
                      <a:r>
                        <a:rPr lang="en-IN" sz="1800" u="none" strike="noStrike">
                          <a:effectLst/>
                          <a:latin typeface="Century Schoolbook" panose="02040604050505020304" pitchFamily="18" charset="0"/>
                        </a:rPr>
                        <a:t>Lack of home delivery</a:t>
                      </a:r>
                      <a:endParaRPr lang="en-IN" sz="1800" b="0" i="0" u="none" strike="noStrike">
                        <a:solidFill>
                          <a:srgbClr val="000000"/>
                        </a:solidFill>
                        <a:effectLst/>
                        <a:latin typeface="Century Schoolbook" panose="02040604050505020304" pitchFamily="18" charset="0"/>
                      </a:endParaRPr>
                    </a:p>
                  </a:txBody>
                  <a:tcPr marL="9525" marR="9525" marT="9525" marB="0" anchor="ctr"/>
                </a:tc>
                <a:tc>
                  <a:txBody>
                    <a:bodyPr/>
                    <a:lstStyle/>
                    <a:p>
                      <a:pPr algn="ctr" fontAlgn="b">
                        <a:lnSpc>
                          <a:spcPct val="100000"/>
                        </a:lnSpc>
                      </a:pPr>
                      <a:r>
                        <a:rPr lang="en-IN" sz="1800" u="none" strike="noStrike">
                          <a:effectLst/>
                          <a:latin typeface="Century Schoolbook" panose="02040604050505020304" pitchFamily="18" charset="0"/>
                        </a:rPr>
                        <a:t>9%</a:t>
                      </a:r>
                      <a:endParaRPr lang="en-IN" sz="1800" b="0" i="0" u="none" strike="noStrike">
                        <a:solidFill>
                          <a:srgbClr val="000000"/>
                        </a:solidFill>
                        <a:effectLst/>
                        <a:latin typeface="Century Schoolbook" panose="02040604050505020304" pitchFamily="18" charset="0"/>
                      </a:endParaRPr>
                    </a:p>
                  </a:txBody>
                  <a:tcPr marL="9525" marR="9525" marT="9525" marB="0" anchor="ctr"/>
                </a:tc>
                <a:extLst>
                  <a:ext uri="{0D108BD9-81ED-4DB2-BD59-A6C34878D82A}">
                    <a16:rowId xmlns:a16="http://schemas.microsoft.com/office/drawing/2014/main" val="3783768262"/>
                  </a:ext>
                </a:extLst>
              </a:tr>
              <a:tr h="451651">
                <a:tc>
                  <a:txBody>
                    <a:bodyPr/>
                    <a:lstStyle/>
                    <a:p>
                      <a:pPr algn="ctr" fontAlgn="b">
                        <a:lnSpc>
                          <a:spcPct val="100000"/>
                        </a:lnSpc>
                      </a:pPr>
                      <a:r>
                        <a:rPr lang="en-IN" sz="1800" u="none" strike="noStrike">
                          <a:effectLst/>
                          <a:latin typeface="Century Schoolbook" panose="02040604050505020304" pitchFamily="18" charset="0"/>
                        </a:rPr>
                        <a:t>Easy access to biomass</a:t>
                      </a:r>
                      <a:endParaRPr lang="en-IN" sz="1800" b="0" i="0" u="none" strike="noStrike">
                        <a:solidFill>
                          <a:srgbClr val="000000"/>
                        </a:solidFill>
                        <a:effectLst/>
                        <a:latin typeface="Century Schoolbook" panose="02040604050505020304" pitchFamily="18" charset="0"/>
                      </a:endParaRPr>
                    </a:p>
                  </a:txBody>
                  <a:tcPr marL="9525" marR="9525" marT="9525" marB="0" anchor="ctr"/>
                </a:tc>
                <a:tc>
                  <a:txBody>
                    <a:bodyPr/>
                    <a:lstStyle/>
                    <a:p>
                      <a:pPr algn="ctr" fontAlgn="b">
                        <a:lnSpc>
                          <a:spcPct val="100000"/>
                        </a:lnSpc>
                      </a:pPr>
                      <a:r>
                        <a:rPr lang="en-IN" sz="1800" u="none" strike="noStrike">
                          <a:effectLst/>
                          <a:latin typeface="Century Schoolbook" panose="02040604050505020304" pitchFamily="18" charset="0"/>
                        </a:rPr>
                        <a:t>28%</a:t>
                      </a:r>
                      <a:endParaRPr lang="en-IN" sz="1800" b="0" i="0" u="none" strike="noStrike">
                        <a:solidFill>
                          <a:srgbClr val="000000"/>
                        </a:solidFill>
                        <a:effectLst/>
                        <a:latin typeface="Century Schoolbook" panose="02040604050505020304" pitchFamily="18" charset="0"/>
                      </a:endParaRPr>
                    </a:p>
                  </a:txBody>
                  <a:tcPr marL="9525" marR="9525" marT="9525" marB="0" anchor="ctr"/>
                </a:tc>
                <a:extLst>
                  <a:ext uri="{0D108BD9-81ED-4DB2-BD59-A6C34878D82A}">
                    <a16:rowId xmlns:a16="http://schemas.microsoft.com/office/drawing/2014/main" val="2675029807"/>
                  </a:ext>
                </a:extLst>
              </a:tr>
              <a:tr h="451651">
                <a:tc>
                  <a:txBody>
                    <a:bodyPr/>
                    <a:lstStyle/>
                    <a:p>
                      <a:pPr algn="ctr" fontAlgn="b">
                        <a:lnSpc>
                          <a:spcPct val="100000"/>
                        </a:lnSpc>
                      </a:pPr>
                      <a:r>
                        <a:rPr lang="en-IN" sz="1800" u="none" strike="noStrike">
                          <a:effectLst/>
                          <a:latin typeface="Century Schoolbook" panose="02040604050505020304" pitchFamily="18" charset="0"/>
                        </a:rPr>
                        <a:t>Fear of using LPG</a:t>
                      </a:r>
                      <a:endParaRPr lang="en-IN" sz="1800" b="0" i="0" u="none" strike="noStrike">
                        <a:solidFill>
                          <a:srgbClr val="000000"/>
                        </a:solidFill>
                        <a:effectLst/>
                        <a:latin typeface="Century Schoolbook" panose="02040604050505020304" pitchFamily="18" charset="0"/>
                      </a:endParaRPr>
                    </a:p>
                  </a:txBody>
                  <a:tcPr marL="9525" marR="9525" marT="9525" marB="0" anchor="ctr"/>
                </a:tc>
                <a:tc>
                  <a:txBody>
                    <a:bodyPr/>
                    <a:lstStyle/>
                    <a:p>
                      <a:pPr algn="ctr" fontAlgn="b">
                        <a:lnSpc>
                          <a:spcPct val="100000"/>
                        </a:lnSpc>
                      </a:pPr>
                      <a:r>
                        <a:rPr lang="en-IN" sz="1800" u="none" strike="noStrike">
                          <a:effectLst/>
                          <a:latin typeface="Century Schoolbook" panose="02040604050505020304" pitchFamily="18" charset="0"/>
                        </a:rPr>
                        <a:t>18%</a:t>
                      </a:r>
                      <a:endParaRPr lang="en-IN" sz="1800" b="0" i="0" u="none" strike="noStrike">
                        <a:solidFill>
                          <a:srgbClr val="000000"/>
                        </a:solidFill>
                        <a:effectLst/>
                        <a:latin typeface="Century Schoolbook" panose="02040604050505020304" pitchFamily="18" charset="0"/>
                      </a:endParaRPr>
                    </a:p>
                  </a:txBody>
                  <a:tcPr marL="9525" marR="9525" marT="9525" marB="0" anchor="ctr"/>
                </a:tc>
                <a:extLst>
                  <a:ext uri="{0D108BD9-81ED-4DB2-BD59-A6C34878D82A}">
                    <a16:rowId xmlns:a16="http://schemas.microsoft.com/office/drawing/2014/main" val="3550992505"/>
                  </a:ext>
                </a:extLst>
              </a:tr>
              <a:tr h="486795">
                <a:tc>
                  <a:txBody>
                    <a:bodyPr/>
                    <a:lstStyle/>
                    <a:p>
                      <a:pPr algn="ctr" fontAlgn="b">
                        <a:lnSpc>
                          <a:spcPct val="100000"/>
                        </a:lnSpc>
                      </a:pPr>
                      <a:r>
                        <a:rPr lang="en-IN" sz="1800" u="none" strike="noStrike">
                          <a:effectLst/>
                          <a:latin typeface="Century Schoolbook" panose="02040604050505020304" pitchFamily="18" charset="0"/>
                        </a:rPr>
                        <a:t>Delayed delivery of LPG</a:t>
                      </a:r>
                      <a:endParaRPr lang="en-IN" sz="1800" b="0" i="0" u="none" strike="noStrike">
                        <a:solidFill>
                          <a:srgbClr val="000000"/>
                        </a:solidFill>
                        <a:effectLst/>
                        <a:latin typeface="Century Schoolbook" panose="02040604050505020304" pitchFamily="18" charset="0"/>
                      </a:endParaRPr>
                    </a:p>
                  </a:txBody>
                  <a:tcPr marL="9525" marR="9525" marT="9525" marB="0" anchor="ctr"/>
                </a:tc>
                <a:tc>
                  <a:txBody>
                    <a:bodyPr/>
                    <a:lstStyle/>
                    <a:p>
                      <a:pPr algn="ctr" fontAlgn="b">
                        <a:lnSpc>
                          <a:spcPct val="100000"/>
                        </a:lnSpc>
                      </a:pPr>
                      <a:r>
                        <a:rPr lang="en-IN" sz="1800" u="none" strike="noStrike">
                          <a:effectLst/>
                          <a:latin typeface="Century Schoolbook" panose="02040604050505020304" pitchFamily="18" charset="0"/>
                        </a:rPr>
                        <a:t>6%</a:t>
                      </a:r>
                      <a:endParaRPr lang="en-IN" sz="1800" b="0" i="0" u="none" strike="noStrike">
                        <a:solidFill>
                          <a:srgbClr val="000000"/>
                        </a:solidFill>
                        <a:effectLst/>
                        <a:latin typeface="Century Schoolbook" panose="02040604050505020304" pitchFamily="18" charset="0"/>
                      </a:endParaRPr>
                    </a:p>
                  </a:txBody>
                  <a:tcPr marL="9525" marR="9525" marT="9525" marB="0" anchor="ctr"/>
                </a:tc>
                <a:extLst>
                  <a:ext uri="{0D108BD9-81ED-4DB2-BD59-A6C34878D82A}">
                    <a16:rowId xmlns:a16="http://schemas.microsoft.com/office/drawing/2014/main" val="574449278"/>
                  </a:ext>
                </a:extLst>
              </a:tr>
            </a:tbl>
          </a:graphicData>
        </a:graphic>
      </p:graphicFrame>
      <p:sp>
        <p:nvSpPr>
          <p:cNvPr id="8" name="TextBox 7">
            <a:extLst>
              <a:ext uri="{FF2B5EF4-FFF2-40B4-BE49-F238E27FC236}">
                <a16:creationId xmlns:a16="http://schemas.microsoft.com/office/drawing/2014/main" id="{2FE5DF9C-22DD-ED83-FA5F-FB373F4E5B64}"/>
              </a:ext>
            </a:extLst>
          </p:cNvPr>
          <p:cNvSpPr txBox="1"/>
          <p:nvPr/>
        </p:nvSpPr>
        <p:spPr>
          <a:xfrm>
            <a:off x="-470191" y="5829722"/>
            <a:ext cx="6096000" cy="307777"/>
          </a:xfrm>
          <a:prstGeom prst="rect">
            <a:avLst/>
          </a:prstGeom>
          <a:noFill/>
        </p:spPr>
        <p:txBody>
          <a:bodyPr wrap="square">
            <a:spAutoFit/>
          </a:bodyPr>
          <a:lstStyle/>
          <a:p>
            <a:pPr algn="ctr"/>
            <a:r>
              <a:rPr lang="en-US" sz="1400">
                <a:latin typeface="Century Schoolbook" panose="02040604050505020304" pitchFamily="18" charset="0"/>
              </a:rPr>
              <a:t>Table 6: Barriers to LPG Refills (After PMUY)</a:t>
            </a:r>
          </a:p>
        </p:txBody>
      </p:sp>
      <p:sp>
        <p:nvSpPr>
          <p:cNvPr id="10" name="TextBox 9">
            <a:extLst>
              <a:ext uri="{FF2B5EF4-FFF2-40B4-BE49-F238E27FC236}">
                <a16:creationId xmlns:a16="http://schemas.microsoft.com/office/drawing/2014/main" id="{982AEB17-6CA2-7F51-DC3D-09156E4D16B8}"/>
              </a:ext>
            </a:extLst>
          </p:cNvPr>
          <p:cNvSpPr txBox="1"/>
          <p:nvPr/>
        </p:nvSpPr>
        <p:spPr>
          <a:xfrm>
            <a:off x="10005717" y="5003255"/>
            <a:ext cx="1548440" cy="261610"/>
          </a:xfrm>
          <a:prstGeom prst="rect">
            <a:avLst/>
          </a:prstGeom>
          <a:noFill/>
        </p:spPr>
        <p:txBody>
          <a:bodyPr wrap="square">
            <a:spAutoFit/>
          </a:bodyPr>
          <a:lstStyle/>
          <a:p>
            <a:r>
              <a:rPr lang="en-IN" sz="1100">
                <a:effectLst/>
                <a:latin typeface="Century Schoolbook" panose="02040604050505020304" pitchFamily="18" charset="0"/>
              </a:rPr>
              <a:t>CAG report, 2019 </a:t>
            </a:r>
            <a:endParaRPr lang="en-IN" sz="1100">
              <a:latin typeface="Century Schoolbook" panose="02040604050505020304" pitchFamily="18" charset="0"/>
            </a:endParaRPr>
          </a:p>
        </p:txBody>
      </p:sp>
      <p:sp>
        <p:nvSpPr>
          <p:cNvPr id="14" name="TextBox 13">
            <a:extLst>
              <a:ext uri="{FF2B5EF4-FFF2-40B4-BE49-F238E27FC236}">
                <a16:creationId xmlns:a16="http://schemas.microsoft.com/office/drawing/2014/main" id="{A4516549-8E76-A302-5B17-A2A366F4E686}"/>
              </a:ext>
            </a:extLst>
          </p:cNvPr>
          <p:cNvSpPr txBox="1"/>
          <p:nvPr/>
        </p:nvSpPr>
        <p:spPr>
          <a:xfrm>
            <a:off x="777268" y="6499461"/>
            <a:ext cx="11269192" cy="400110"/>
          </a:xfrm>
          <a:prstGeom prst="rect">
            <a:avLst/>
          </a:prstGeom>
          <a:noFill/>
        </p:spPr>
        <p:txBody>
          <a:bodyPr wrap="square">
            <a:spAutoFit/>
          </a:bodyPr>
          <a:lstStyle/>
          <a:p>
            <a:pPr algn="ctr"/>
            <a:r>
              <a:rPr lang="en-IN" sz="1000">
                <a:solidFill>
                  <a:schemeClr val="tx1"/>
                </a:solidFill>
                <a:effectLst/>
                <a:latin typeface="Century Schoolbook" panose="02040604050505020304" pitchFamily="18" charset="0"/>
              </a:rPr>
              <a:t>Yadav, Y. (2020). Women Empowerment through Pradhan Mantri Ujjwala Yojana (PMUY) Scheme in Rajasthan: A Study on Rural Households in Selected Region. Social Science Research Network. https://</a:t>
            </a:r>
            <a:r>
              <a:rPr lang="en-IN" sz="1000" err="1">
                <a:solidFill>
                  <a:schemeClr val="tx1"/>
                </a:solidFill>
                <a:effectLst/>
                <a:latin typeface="Century Schoolbook" panose="02040604050505020304" pitchFamily="18" charset="0"/>
              </a:rPr>
              <a:t>doi.org</a:t>
            </a:r>
            <a:r>
              <a:rPr lang="en-IN" sz="1000">
                <a:solidFill>
                  <a:schemeClr val="tx1"/>
                </a:solidFill>
                <a:effectLst/>
                <a:latin typeface="Century Schoolbook" panose="02040604050505020304" pitchFamily="18" charset="0"/>
              </a:rPr>
              <a:t>/10.2139/ssrn.3618802</a:t>
            </a:r>
            <a:endParaRPr lang="en-IN" sz="1000">
              <a:solidFill>
                <a:schemeClr val="tx1"/>
              </a:solidFill>
              <a:latin typeface="Century Schoolbook" panose="02040604050505020304" pitchFamily="18" charset="0"/>
            </a:endParaRPr>
          </a:p>
        </p:txBody>
      </p:sp>
    </p:spTree>
    <p:extLst>
      <p:ext uri="{BB962C8B-B14F-4D97-AF65-F5344CB8AC3E}">
        <p14:creationId xmlns:p14="http://schemas.microsoft.com/office/powerpoint/2010/main" val="37630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9337A-CE87-7FCE-1994-7F0F2F611960}"/>
              </a:ext>
            </a:extLst>
          </p:cNvPr>
          <p:cNvSpPr>
            <a:spLocks noGrp="1"/>
          </p:cNvSpPr>
          <p:nvPr>
            <p:ph type="title"/>
          </p:nvPr>
        </p:nvSpPr>
        <p:spPr>
          <a:xfrm>
            <a:off x="838200" y="381000"/>
            <a:ext cx="10003218" cy="1600124"/>
          </a:xfrm>
        </p:spPr>
        <p:txBody>
          <a:bodyPr>
            <a:normAutofit/>
          </a:bodyPr>
          <a:lstStyle/>
          <a:p>
            <a:pPr algn="ctr"/>
            <a:r>
              <a:rPr lang="en-US" sz="4800">
                <a:latin typeface="Century Schoolbook" panose="02040604050505020304" pitchFamily="18" charset="0"/>
              </a:rPr>
              <a:t>Linear Regression Model</a:t>
            </a:r>
            <a:endParaRPr lang="en-IN" sz="480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4FB006D7-DAA5-C869-073F-F82132554661}"/>
              </a:ext>
            </a:extLst>
          </p:cNvPr>
          <p:cNvSpPr>
            <a:spLocks noGrp="1"/>
          </p:cNvSpPr>
          <p:nvPr>
            <p:ph idx="1"/>
          </p:nvPr>
        </p:nvSpPr>
        <p:spPr>
          <a:xfrm>
            <a:off x="365832" y="2294550"/>
            <a:ext cx="5582250" cy="4295568"/>
          </a:xfrm>
        </p:spPr>
        <p:txBody>
          <a:bodyPr anchor="ctr">
            <a:normAutofit lnSpcReduction="10000"/>
          </a:bodyPr>
          <a:lstStyle/>
          <a:p>
            <a:pPr marL="0" indent="0">
              <a:lnSpc>
                <a:spcPct val="100000"/>
              </a:lnSpc>
              <a:buNone/>
            </a:pPr>
            <a:r>
              <a:rPr lang="en-US" sz="1600" b="1" dirty="0">
                <a:solidFill>
                  <a:schemeClr val="tx1"/>
                </a:solidFill>
                <a:latin typeface="Century Schoolbook" panose="02040604050505020304" pitchFamily="18" charset="0"/>
              </a:rPr>
              <a:t>FORMING A HYPOTHESIS</a:t>
            </a:r>
          </a:p>
          <a:p>
            <a:pPr marL="0" indent="0">
              <a:lnSpc>
                <a:spcPct val="100000"/>
              </a:lnSpc>
              <a:buNone/>
            </a:pPr>
            <a:r>
              <a:rPr lang="en-US" sz="1300" dirty="0">
                <a:solidFill>
                  <a:schemeClr val="tx1"/>
                </a:solidFill>
                <a:latin typeface="Century Schoolbook" panose="02040604050505020304" pitchFamily="18" charset="0"/>
              </a:rPr>
              <a:t>     </a:t>
            </a:r>
            <a:r>
              <a:rPr lang="en-US" sz="1400" b="1" dirty="0">
                <a:solidFill>
                  <a:schemeClr val="tx1"/>
                </a:solidFill>
                <a:latin typeface="Century Schoolbook" panose="02040604050505020304" pitchFamily="18" charset="0"/>
              </a:rPr>
              <a:t>SETTING THE NULL HYPOTHESIS-</a:t>
            </a:r>
          </a:p>
          <a:p>
            <a:pPr>
              <a:lnSpc>
                <a:spcPct val="100000"/>
              </a:lnSpc>
            </a:pPr>
            <a:r>
              <a:rPr lang="en-US" sz="1400" b="1" i="0" u="none" strike="noStrike" baseline="0" dirty="0">
                <a:solidFill>
                  <a:schemeClr val="tx1"/>
                </a:solidFill>
                <a:latin typeface="Century Schoolbook" panose="02040604050505020304" pitchFamily="18" charset="0"/>
              </a:rPr>
              <a:t>Ho: </a:t>
            </a:r>
            <a:r>
              <a:rPr lang="en-US" sz="1400" dirty="0">
                <a:solidFill>
                  <a:schemeClr val="tx1"/>
                </a:solidFill>
                <a:latin typeface="Century Schoolbook" panose="02040604050505020304" pitchFamily="18" charset="0"/>
              </a:rPr>
              <a:t> </a:t>
            </a:r>
            <a:r>
              <a:rPr lang="en-US" sz="1400" b="0" i="0" u="none" strike="noStrike" baseline="0" dirty="0">
                <a:solidFill>
                  <a:schemeClr val="tx1"/>
                </a:solidFill>
                <a:latin typeface="Century Schoolbook" panose="02040604050505020304" pitchFamily="18" charset="0"/>
              </a:rPr>
              <a:t>Ujjwala yojana </a:t>
            </a:r>
            <a:r>
              <a:rPr lang="en-US" sz="1400" b="1" i="0" u="none" strike="noStrike" baseline="0" dirty="0">
                <a:solidFill>
                  <a:schemeClr val="tx1"/>
                </a:solidFill>
                <a:latin typeface="Century Schoolbook" panose="02040604050505020304" pitchFamily="18" charset="0"/>
              </a:rPr>
              <a:t>does not increase</a:t>
            </a:r>
            <a:r>
              <a:rPr lang="en-US" sz="1400" b="0" i="0" u="none" strike="noStrike" baseline="0" dirty="0">
                <a:solidFill>
                  <a:schemeClr val="tx1"/>
                </a:solidFill>
                <a:latin typeface="Century Schoolbook" panose="02040604050505020304" pitchFamily="18" charset="0"/>
              </a:rPr>
              <a:t> the LPG connection across 6 different zones of India namely </a:t>
            </a:r>
            <a:r>
              <a:rPr lang="en-IN" sz="1400" b="0" i="0" u="none" strike="noStrike" dirty="0">
                <a:solidFill>
                  <a:schemeClr val="tx1"/>
                </a:solidFill>
                <a:effectLst/>
                <a:latin typeface="Century Schoolbook" panose="02040604050505020304" pitchFamily="18" charset="0"/>
              </a:rPr>
              <a:t>NORTH ZONE, NORTHEAST  ZONE, CENTRAL ZONE,</a:t>
            </a:r>
            <a:r>
              <a:rPr lang="en-IN" sz="1400" dirty="0">
                <a:solidFill>
                  <a:schemeClr val="tx1"/>
                </a:solidFill>
                <a:latin typeface="Century Schoolbook" panose="02040604050505020304" pitchFamily="18" charset="0"/>
              </a:rPr>
              <a:t> </a:t>
            </a:r>
            <a:r>
              <a:rPr lang="en-IN" sz="1400" b="0" i="0" u="none" strike="noStrike" dirty="0">
                <a:solidFill>
                  <a:schemeClr val="tx1"/>
                </a:solidFill>
                <a:effectLst/>
                <a:latin typeface="Century Schoolbook" panose="02040604050505020304" pitchFamily="18" charset="0"/>
              </a:rPr>
              <a:t>EAST ZONE, WEST ZONE,  SOUTH ZONE.</a:t>
            </a:r>
          </a:p>
          <a:p>
            <a:pPr marL="0" indent="0">
              <a:lnSpc>
                <a:spcPct val="100000"/>
              </a:lnSpc>
              <a:buNone/>
            </a:pPr>
            <a:r>
              <a:rPr lang="en-IN" sz="1400" b="0" i="0" u="none" strike="noStrike" dirty="0">
                <a:solidFill>
                  <a:schemeClr val="tx1"/>
                </a:solidFill>
                <a:effectLst/>
                <a:latin typeface="Century Schoolbook" panose="02040604050505020304" pitchFamily="18" charset="0"/>
              </a:rPr>
              <a:t>    </a:t>
            </a:r>
            <a:r>
              <a:rPr lang="en-IN" sz="1400" b="1" i="0" u="none" strike="noStrike" dirty="0">
                <a:solidFill>
                  <a:schemeClr val="tx1"/>
                </a:solidFill>
                <a:effectLst/>
                <a:latin typeface="Century Schoolbook" panose="02040604050505020304" pitchFamily="18" charset="0"/>
              </a:rPr>
              <a:t>THE ALTERNATE HYPOTHESIS-</a:t>
            </a:r>
          </a:p>
          <a:p>
            <a:pPr>
              <a:lnSpc>
                <a:spcPct val="100000"/>
              </a:lnSpc>
            </a:pPr>
            <a:r>
              <a:rPr lang="en-US" sz="1400" b="1" i="0" u="none" strike="noStrike" baseline="0" dirty="0">
                <a:solidFill>
                  <a:schemeClr val="tx1"/>
                </a:solidFill>
                <a:latin typeface="Century Schoolbook" panose="02040604050505020304" pitchFamily="18" charset="0"/>
              </a:rPr>
              <a:t>H1: </a:t>
            </a:r>
            <a:r>
              <a:rPr lang="en-US" sz="1400" dirty="0">
                <a:solidFill>
                  <a:schemeClr val="tx1"/>
                </a:solidFill>
                <a:latin typeface="Century Schoolbook" panose="02040604050505020304" pitchFamily="18" charset="0"/>
              </a:rPr>
              <a:t> </a:t>
            </a:r>
            <a:r>
              <a:rPr lang="en-US" sz="1400" b="0" i="0" u="none" strike="noStrike" baseline="0" dirty="0">
                <a:solidFill>
                  <a:schemeClr val="tx1"/>
                </a:solidFill>
                <a:latin typeface="Century Schoolbook" panose="02040604050505020304" pitchFamily="18" charset="0"/>
              </a:rPr>
              <a:t>Ujjwala yojana </a:t>
            </a:r>
            <a:r>
              <a:rPr lang="en-US" sz="1400" b="1" i="0" u="none" strike="noStrike" baseline="0" dirty="0">
                <a:solidFill>
                  <a:schemeClr val="tx1"/>
                </a:solidFill>
                <a:latin typeface="Century Schoolbook" panose="02040604050505020304" pitchFamily="18" charset="0"/>
              </a:rPr>
              <a:t>does</a:t>
            </a:r>
            <a:r>
              <a:rPr lang="en-US" sz="1400" b="0" i="0" u="none" strike="noStrike" baseline="0" dirty="0">
                <a:solidFill>
                  <a:schemeClr val="tx1"/>
                </a:solidFill>
                <a:latin typeface="Century Schoolbook" panose="02040604050505020304" pitchFamily="18" charset="0"/>
              </a:rPr>
              <a:t> </a:t>
            </a:r>
            <a:r>
              <a:rPr lang="en-US" sz="1400" b="1" i="0" u="none" strike="noStrike" baseline="0" dirty="0">
                <a:solidFill>
                  <a:schemeClr val="tx1"/>
                </a:solidFill>
                <a:latin typeface="Century Schoolbook" panose="02040604050505020304" pitchFamily="18" charset="0"/>
              </a:rPr>
              <a:t>increase</a:t>
            </a:r>
            <a:r>
              <a:rPr lang="en-US" sz="1400" b="0" i="0" u="none" strike="noStrike" baseline="0" dirty="0">
                <a:solidFill>
                  <a:schemeClr val="tx1"/>
                </a:solidFill>
                <a:latin typeface="Century Schoolbook" panose="02040604050505020304" pitchFamily="18" charset="0"/>
              </a:rPr>
              <a:t> the LPG connection across 6 different zones of India namely </a:t>
            </a:r>
            <a:r>
              <a:rPr lang="en-IN" sz="1400" b="0" i="0" u="none" strike="noStrike" dirty="0">
                <a:solidFill>
                  <a:schemeClr val="tx1"/>
                </a:solidFill>
                <a:effectLst/>
                <a:latin typeface="Century Schoolbook" panose="02040604050505020304" pitchFamily="18" charset="0"/>
              </a:rPr>
              <a:t>NORTH ZONE, NORTHEAST  ZONE, CENTRAL ZONE,</a:t>
            </a:r>
            <a:r>
              <a:rPr lang="en-IN" sz="1400" dirty="0">
                <a:solidFill>
                  <a:schemeClr val="tx1"/>
                </a:solidFill>
                <a:latin typeface="Century Schoolbook" panose="02040604050505020304" pitchFamily="18" charset="0"/>
              </a:rPr>
              <a:t> </a:t>
            </a:r>
            <a:r>
              <a:rPr lang="en-IN" sz="1400" b="0" i="0" u="none" strike="noStrike" dirty="0">
                <a:solidFill>
                  <a:schemeClr val="tx1"/>
                </a:solidFill>
                <a:effectLst/>
                <a:latin typeface="Century Schoolbook" panose="02040604050505020304" pitchFamily="18" charset="0"/>
              </a:rPr>
              <a:t>EAST ZONE, WEST ZONE,  SOUTH ZONE.</a:t>
            </a:r>
          </a:p>
          <a:p>
            <a:pPr marL="0" indent="0">
              <a:lnSpc>
                <a:spcPct val="100000"/>
              </a:lnSpc>
              <a:buNone/>
            </a:pPr>
            <a:r>
              <a:rPr lang="fr-FR" sz="1600" b="1" i="0" u="none" strike="noStrike" baseline="0" dirty="0">
                <a:solidFill>
                  <a:schemeClr val="tx1"/>
                </a:solidFill>
                <a:latin typeface="Century Schoolbook" panose="02040604050505020304" pitchFamily="18" charset="0"/>
              </a:rPr>
              <a:t>REGRESSION MODEL - </a:t>
            </a:r>
            <a:r>
              <a:rPr lang="fr-FR" sz="1600" b="1" dirty="0">
                <a:solidFill>
                  <a:schemeClr val="tx1"/>
                </a:solidFill>
                <a:latin typeface="Century Schoolbook" panose="02040604050505020304" pitchFamily="18" charset="0"/>
              </a:rPr>
              <a:t>FORMATION</a:t>
            </a:r>
            <a:endParaRPr lang="fr-FR" sz="1600" b="1" i="0" u="none" strike="noStrike" baseline="0" dirty="0">
              <a:solidFill>
                <a:schemeClr val="tx1"/>
              </a:solidFill>
              <a:latin typeface="Century Schoolbook" panose="02040604050505020304" pitchFamily="18" charset="0"/>
            </a:endParaRPr>
          </a:p>
          <a:p>
            <a:pPr>
              <a:lnSpc>
                <a:spcPct val="100000"/>
              </a:lnSpc>
            </a:pPr>
            <a:r>
              <a:rPr lang="en-US" sz="1400" b="0" i="0" u="none" strike="noStrike" baseline="0" dirty="0">
                <a:solidFill>
                  <a:schemeClr val="tx1"/>
                </a:solidFill>
                <a:latin typeface="Century Schoolbook" panose="02040604050505020304" pitchFamily="18" charset="0"/>
                <a:ea typeface="A little sunshine" panose="02000603000000000000" pitchFamily="2" charset="0"/>
              </a:rPr>
              <a:t>A </a:t>
            </a:r>
            <a:r>
              <a:rPr lang="en-US" sz="1400" b="1" i="0" u="none" strike="noStrike" baseline="0" dirty="0">
                <a:solidFill>
                  <a:schemeClr val="tx1"/>
                </a:solidFill>
                <a:latin typeface="Century Schoolbook" panose="02040604050505020304" pitchFamily="18" charset="0"/>
                <a:ea typeface="A little sunshine" panose="02000603000000000000" pitchFamily="2" charset="0"/>
              </a:rPr>
              <a:t>regression analysis </a:t>
            </a:r>
            <a:r>
              <a:rPr lang="en-US" sz="1400" b="0" i="0" u="none" strike="noStrike" baseline="0" dirty="0">
                <a:solidFill>
                  <a:schemeClr val="tx1"/>
                </a:solidFill>
                <a:latin typeface="Century Schoolbook" panose="02040604050505020304" pitchFamily="18" charset="0"/>
                <a:ea typeface="A little sunshine" panose="02000603000000000000" pitchFamily="2" charset="0"/>
              </a:rPr>
              <a:t>was applied to identify the impact of </a:t>
            </a:r>
            <a:r>
              <a:rPr lang="en-US" sz="1400" b="1" i="0" u="none" strike="noStrike" baseline="0" dirty="0">
                <a:solidFill>
                  <a:schemeClr val="tx1"/>
                </a:solidFill>
                <a:latin typeface="Century Schoolbook" panose="02040604050505020304" pitchFamily="18" charset="0"/>
                <a:ea typeface="A little sunshine" panose="02000603000000000000" pitchFamily="2" charset="0"/>
              </a:rPr>
              <a:t>PMUY scheme as predictor (independent) variable </a:t>
            </a:r>
            <a:r>
              <a:rPr lang="en-US" sz="1400" b="0" i="0" u="none" strike="noStrike" baseline="0" dirty="0">
                <a:solidFill>
                  <a:schemeClr val="tx1"/>
                </a:solidFill>
                <a:latin typeface="Century Schoolbook" panose="02040604050505020304" pitchFamily="18" charset="0"/>
                <a:ea typeface="A little sunshine" panose="02000603000000000000" pitchFamily="2" charset="0"/>
              </a:rPr>
              <a:t>and its effect on</a:t>
            </a:r>
            <a:r>
              <a:rPr lang="en-US" sz="1400" b="1" i="0" u="none" strike="noStrike" baseline="0" dirty="0">
                <a:solidFill>
                  <a:schemeClr val="tx1"/>
                </a:solidFill>
                <a:latin typeface="Century Schoolbook" panose="02040604050505020304" pitchFamily="18" charset="0"/>
                <a:ea typeface="A little sunshine" panose="02000603000000000000" pitchFamily="2" charset="0"/>
              </a:rPr>
              <a:t> increase in number of LPG connection as a  dependent variable</a:t>
            </a:r>
            <a:r>
              <a:rPr lang="en-US" sz="1400" b="0" i="0" u="none" strike="noStrike" baseline="0" dirty="0">
                <a:solidFill>
                  <a:schemeClr val="tx1"/>
                </a:solidFill>
                <a:latin typeface="Century Schoolbook" panose="02040604050505020304" pitchFamily="18" charset="0"/>
                <a:ea typeface="A little sunshine" panose="02000603000000000000" pitchFamily="2" charset="0"/>
              </a:rPr>
              <a:t> using statistical analysis are presented.</a:t>
            </a:r>
          </a:p>
        </p:txBody>
      </p:sp>
      <p:graphicFrame>
        <p:nvGraphicFramePr>
          <p:cNvPr id="4" name="Table 3">
            <a:extLst>
              <a:ext uri="{FF2B5EF4-FFF2-40B4-BE49-F238E27FC236}">
                <a16:creationId xmlns:a16="http://schemas.microsoft.com/office/drawing/2014/main" id="{980BD75F-93F4-F5C8-9B1C-A69D9ABFB768}"/>
              </a:ext>
            </a:extLst>
          </p:cNvPr>
          <p:cNvGraphicFramePr>
            <a:graphicFrameLocks noGrp="1"/>
          </p:cNvGraphicFramePr>
          <p:nvPr>
            <p:extLst>
              <p:ext uri="{D42A27DB-BD31-4B8C-83A1-F6EECF244321}">
                <p14:modId xmlns:p14="http://schemas.microsoft.com/office/powerpoint/2010/main" val="2558730677"/>
              </p:ext>
            </p:extLst>
          </p:nvPr>
        </p:nvGraphicFramePr>
        <p:xfrm>
          <a:off x="6028097" y="4489981"/>
          <a:ext cx="5965377" cy="1830374"/>
        </p:xfrm>
        <a:graphic>
          <a:graphicData uri="http://schemas.openxmlformats.org/drawingml/2006/table">
            <a:tbl>
              <a:tblPr firstRow="1" bandRow="1">
                <a:tableStyleId>{5C22544A-7EE6-4342-B048-85BDC9FD1C3A}</a:tableStyleId>
              </a:tblPr>
              <a:tblGrid>
                <a:gridCol w="1988459">
                  <a:extLst>
                    <a:ext uri="{9D8B030D-6E8A-4147-A177-3AD203B41FA5}">
                      <a16:colId xmlns:a16="http://schemas.microsoft.com/office/drawing/2014/main" val="2349244859"/>
                    </a:ext>
                  </a:extLst>
                </a:gridCol>
                <a:gridCol w="1988459">
                  <a:extLst>
                    <a:ext uri="{9D8B030D-6E8A-4147-A177-3AD203B41FA5}">
                      <a16:colId xmlns:a16="http://schemas.microsoft.com/office/drawing/2014/main" val="836896413"/>
                    </a:ext>
                  </a:extLst>
                </a:gridCol>
                <a:gridCol w="1988459">
                  <a:extLst>
                    <a:ext uri="{9D8B030D-6E8A-4147-A177-3AD203B41FA5}">
                      <a16:colId xmlns:a16="http://schemas.microsoft.com/office/drawing/2014/main" val="1456831949"/>
                    </a:ext>
                  </a:extLst>
                </a:gridCol>
              </a:tblGrid>
              <a:tr h="222473">
                <a:tc>
                  <a:txBody>
                    <a:bodyPr/>
                    <a:lstStyle/>
                    <a:p>
                      <a:pPr algn="ctr"/>
                      <a:r>
                        <a:rPr lang="en-US" sz="1200">
                          <a:latin typeface="Century Schoolbook" panose="02040604050505020304" pitchFamily="18" charset="0"/>
                        </a:rPr>
                        <a:t>ZONE</a:t>
                      </a:r>
                      <a:endParaRPr lang="en-IN" sz="1200">
                        <a:latin typeface="Century Schoolbook" panose="02040604050505020304" pitchFamily="18" charset="0"/>
                      </a:endParaRPr>
                    </a:p>
                  </a:txBody>
                  <a:tcPr marL="78602" marR="78602" marT="39301" marB="39301" anchor="ctr"/>
                </a:tc>
                <a:tc>
                  <a:txBody>
                    <a:bodyPr/>
                    <a:lstStyle/>
                    <a:p>
                      <a:pPr algn="ctr"/>
                      <a:r>
                        <a:rPr lang="en-US" sz="1200">
                          <a:latin typeface="Century Schoolbook" panose="02040604050505020304" pitchFamily="18" charset="0"/>
                        </a:rPr>
                        <a:t>LPG CONNECTION</a:t>
                      </a:r>
                      <a:endParaRPr lang="en-IN" sz="1200">
                        <a:latin typeface="Century Schoolbook" panose="02040604050505020304" pitchFamily="18" charset="0"/>
                      </a:endParaRPr>
                    </a:p>
                  </a:txBody>
                  <a:tcPr marL="78602" marR="78602" marT="39301" marB="39301" anchor="ctr"/>
                </a:tc>
                <a:tc>
                  <a:txBody>
                    <a:bodyPr/>
                    <a:lstStyle/>
                    <a:p>
                      <a:pPr algn="ctr"/>
                      <a:r>
                        <a:rPr lang="en-US" sz="1200">
                          <a:latin typeface="Century Schoolbook" panose="02040604050505020304" pitchFamily="18" charset="0"/>
                        </a:rPr>
                        <a:t>INDICATOR</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3681830628"/>
                  </a:ext>
                </a:extLst>
              </a:tr>
              <a:tr h="222473">
                <a:tc>
                  <a:txBody>
                    <a:bodyPr/>
                    <a:lstStyle/>
                    <a:p>
                      <a:pPr algn="ctr" fontAlgn="b"/>
                      <a:r>
                        <a:rPr lang="en-IN" sz="1200" b="0" u="none" strike="noStrike">
                          <a:solidFill>
                            <a:srgbClr val="000000"/>
                          </a:solidFill>
                          <a:effectLst/>
                          <a:latin typeface="Century Schoolbook" panose="02040604050505020304" pitchFamily="18" charset="0"/>
                        </a:rPr>
                        <a:t>NORTH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61.51</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1</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2957776407"/>
                  </a:ext>
                </a:extLst>
              </a:tr>
              <a:tr h="222473">
                <a:tc>
                  <a:txBody>
                    <a:bodyPr/>
                    <a:lstStyle/>
                    <a:p>
                      <a:pPr algn="ctr" fontAlgn="b"/>
                      <a:r>
                        <a:rPr lang="en-IN" sz="1200" b="0" u="none" strike="noStrike">
                          <a:solidFill>
                            <a:srgbClr val="000000"/>
                          </a:solidFill>
                          <a:effectLst/>
                          <a:latin typeface="Century Schoolbook" panose="02040604050505020304" pitchFamily="18" charset="0"/>
                        </a:rPr>
                        <a:t>NORTHEAST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44.75</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dirty="0">
                          <a:latin typeface="Century Schoolbook" panose="02040604050505020304" pitchFamily="18" charset="0"/>
                        </a:rPr>
                        <a:t>1</a:t>
                      </a:r>
                      <a:endParaRPr lang="en-IN" sz="1200" dirty="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3625974211"/>
                  </a:ext>
                </a:extLst>
              </a:tr>
              <a:tr h="222473">
                <a:tc>
                  <a:txBody>
                    <a:bodyPr/>
                    <a:lstStyle/>
                    <a:p>
                      <a:pPr algn="ctr" fontAlgn="b"/>
                      <a:r>
                        <a:rPr lang="en-IN" sz="1200" b="0" u="none" strike="noStrike">
                          <a:solidFill>
                            <a:srgbClr val="000000"/>
                          </a:solidFill>
                          <a:effectLst/>
                          <a:latin typeface="Century Schoolbook" panose="02040604050505020304" pitchFamily="18" charset="0"/>
                        </a:rPr>
                        <a:t>CENTRAL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69.91</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1</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3284790559"/>
                  </a:ext>
                </a:extLst>
              </a:tr>
              <a:tr h="222473">
                <a:tc>
                  <a:txBody>
                    <a:bodyPr/>
                    <a:lstStyle/>
                    <a:p>
                      <a:pPr algn="ctr" fontAlgn="b"/>
                      <a:r>
                        <a:rPr lang="en-IN" sz="1200" b="0" u="none" strike="noStrike" dirty="0">
                          <a:solidFill>
                            <a:srgbClr val="000000"/>
                          </a:solidFill>
                          <a:effectLst/>
                          <a:latin typeface="Century Schoolbook" panose="02040604050505020304" pitchFamily="18" charset="0"/>
                        </a:rPr>
                        <a:t>EAST ZONE</a:t>
                      </a:r>
                      <a:endParaRPr lang="en-IN" sz="1200" b="0" i="0" u="none" strike="noStrike" dirty="0">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dirty="0">
                          <a:solidFill>
                            <a:srgbClr val="000000"/>
                          </a:solidFill>
                          <a:effectLst/>
                          <a:latin typeface="Century Schoolbook" panose="02040604050505020304" pitchFamily="18" charset="0"/>
                        </a:rPr>
                        <a:t>58.97</a:t>
                      </a:r>
                      <a:endParaRPr lang="en-IN" sz="1200" b="0" i="0" u="none" strike="noStrike" dirty="0">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1</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2247475753"/>
                  </a:ext>
                </a:extLst>
              </a:tr>
              <a:tr h="222473">
                <a:tc>
                  <a:txBody>
                    <a:bodyPr/>
                    <a:lstStyle/>
                    <a:p>
                      <a:pPr algn="ctr" fontAlgn="b"/>
                      <a:r>
                        <a:rPr lang="en-IN" sz="1200" b="0" u="none" strike="noStrike">
                          <a:solidFill>
                            <a:srgbClr val="000000"/>
                          </a:solidFill>
                          <a:effectLst/>
                          <a:latin typeface="Century Schoolbook" panose="02040604050505020304" pitchFamily="18" charset="0"/>
                        </a:rPr>
                        <a:t>WEST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33.32</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1</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1236825848"/>
                  </a:ext>
                </a:extLst>
              </a:tr>
              <a:tr h="222473">
                <a:tc>
                  <a:txBody>
                    <a:bodyPr/>
                    <a:lstStyle/>
                    <a:p>
                      <a:pPr algn="ctr" fontAlgn="b"/>
                      <a:r>
                        <a:rPr lang="en-IN" sz="1200" b="0" u="none" strike="noStrike">
                          <a:solidFill>
                            <a:srgbClr val="000000"/>
                          </a:solidFill>
                          <a:effectLst/>
                          <a:latin typeface="Century Schoolbook" panose="02040604050505020304" pitchFamily="18" charset="0"/>
                        </a:rPr>
                        <a:t>SOUTH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63.04</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dirty="0">
                          <a:latin typeface="Century Schoolbook" panose="02040604050505020304" pitchFamily="18" charset="0"/>
                        </a:rPr>
                        <a:t>1</a:t>
                      </a:r>
                      <a:endParaRPr lang="en-IN" sz="1200" dirty="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169068970"/>
                  </a:ext>
                </a:extLst>
              </a:tr>
            </a:tbl>
          </a:graphicData>
        </a:graphic>
      </p:graphicFrame>
      <p:graphicFrame>
        <p:nvGraphicFramePr>
          <p:cNvPr id="5" name="Table 4">
            <a:extLst>
              <a:ext uri="{FF2B5EF4-FFF2-40B4-BE49-F238E27FC236}">
                <a16:creationId xmlns:a16="http://schemas.microsoft.com/office/drawing/2014/main" id="{324443DC-5B39-F242-4C6D-FE28502DA739}"/>
              </a:ext>
            </a:extLst>
          </p:cNvPr>
          <p:cNvGraphicFramePr>
            <a:graphicFrameLocks noGrp="1"/>
          </p:cNvGraphicFramePr>
          <p:nvPr>
            <p:extLst>
              <p:ext uri="{D42A27DB-BD31-4B8C-83A1-F6EECF244321}">
                <p14:modId xmlns:p14="http://schemas.microsoft.com/office/powerpoint/2010/main" val="69071794"/>
              </p:ext>
            </p:extLst>
          </p:nvPr>
        </p:nvGraphicFramePr>
        <p:xfrm>
          <a:off x="6028097" y="2276670"/>
          <a:ext cx="5965377" cy="1843212"/>
        </p:xfrm>
        <a:graphic>
          <a:graphicData uri="http://schemas.openxmlformats.org/drawingml/2006/table">
            <a:tbl>
              <a:tblPr firstRow="1" bandRow="1">
                <a:tableStyleId>{5C22544A-7EE6-4342-B048-85BDC9FD1C3A}</a:tableStyleId>
              </a:tblPr>
              <a:tblGrid>
                <a:gridCol w="1988459">
                  <a:extLst>
                    <a:ext uri="{9D8B030D-6E8A-4147-A177-3AD203B41FA5}">
                      <a16:colId xmlns:a16="http://schemas.microsoft.com/office/drawing/2014/main" val="1905181346"/>
                    </a:ext>
                  </a:extLst>
                </a:gridCol>
                <a:gridCol w="1988459">
                  <a:extLst>
                    <a:ext uri="{9D8B030D-6E8A-4147-A177-3AD203B41FA5}">
                      <a16:colId xmlns:a16="http://schemas.microsoft.com/office/drawing/2014/main" val="1307500808"/>
                    </a:ext>
                  </a:extLst>
                </a:gridCol>
                <a:gridCol w="1988459">
                  <a:extLst>
                    <a:ext uri="{9D8B030D-6E8A-4147-A177-3AD203B41FA5}">
                      <a16:colId xmlns:a16="http://schemas.microsoft.com/office/drawing/2014/main" val="2520182644"/>
                    </a:ext>
                  </a:extLst>
                </a:gridCol>
              </a:tblGrid>
              <a:tr h="223460">
                <a:tc>
                  <a:txBody>
                    <a:bodyPr/>
                    <a:lstStyle/>
                    <a:p>
                      <a:pPr algn="ctr"/>
                      <a:r>
                        <a:rPr lang="en-US" sz="1200">
                          <a:latin typeface="Century Schoolbook" panose="02040604050505020304" pitchFamily="18" charset="0"/>
                        </a:rPr>
                        <a:t>ZONE</a:t>
                      </a:r>
                      <a:endParaRPr lang="en-IN" sz="1200">
                        <a:latin typeface="Century Schoolbook" panose="02040604050505020304" pitchFamily="18" charset="0"/>
                      </a:endParaRPr>
                    </a:p>
                  </a:txBody>
                  <a:tcPr marL="78602" marR="78602" marT="39301" marB="39301" anchor="ctr"/>
                </a:tc>
                <a:tc>
                  <a:txBody>
                    <a:bodyPr/>
                    <a:lstStyle/>
                    <a:p>
                      <a:pPr algn="ctr"/>
                      <a:r>
                        <a:rPr lang="en-US" sz="1200">
                          <a:latin typeface="Century Schoolbook" panose="02040604050505020304" pitchFamily="18" charset="0"/>
                        </a:rPr>
                        <a:t>LPG CONNECTION</a:t>
                      </a:r>
                      <a:endParaRPr lang="en-IN" sz="1200">
                        <a:latin typeface="Century Schoolbook" panose="02040604050505020304" pitchFamily="18" charset="0"/>
                      </a:endParaRPr>
                    </a:p>
                  </a:txBody>
                  <a:tcPr marL="78602" marR="78602" marT="39301" marB="39301" anchor="ctr"/>
                </a:tc>
                <a:tc>
                  <a:txBody>
                    <a:bodyPr/>
                    <a:lstStyle/>
                    <a:p>
                      <a:pPr algn="ctr"/>
                      <a:r>
                        <a:rPr lang="en-US" sz="1200">
                          <a:latin typeface="Century Schoolbook" panose="02040604050505020304" pitchFamily="18" charset="0"/>
                        </a:rPr>
                        <a:t>INDICATOR</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774321716"/>
                  </a:ext>
                </a:extLst>
              </a:tr>
              <a:tr h="223460">
                <a:tc>
                  <a:txBody>
                    <a:bodyPr/>
                    <a:lstStyle/>
                    <a:p>
                      <a:pPr algn="ctr" fontAlgn="b"/>
                      <a:r>
                        <a:rPr lang="en-IN" sz="1200" b="0" u="none" strike="noStrike">
                          <a:solidFill>
                            <a:srgbClr val="000000"/>
                          </a:solidFill>
                          <a:effectLst/>
                          <a:latin typeface="Century Schoolbook" panose="02040604050505020304" pitchFamily="18" charset="0"/>
                        </a:rPr>
                        <a:t>NORTH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40.88</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0</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3259564824"/>
                  </a:ext>
                </a:extLst>
              </a:tr>
              <a:tr h="223460">
                <a:tc>
                  <a:txBody>
                    <a:bodyPr/>
                    <a:lstStyle/>
                    <a:p>
                      <a:pPr algn="ctr" fontAlgn="b"/>
                      <a:r>
                        <a:rPr lang="en-IN" sz="1200" b="0" u="none" strike="noStrike">
                          <a:solidFill>
                            <a:srgbClr val="000000"/>
                          </a:solidFill>
                          <a:effectLst/>
                          <a:latin typeface="Century Schoolbook" panose="02040604050505020304" pitchFamily="18" charset="0"/>
                        </a:rPr>
                        <a:t>NORTHEAST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32.18</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0</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3422303170"/>
                  </a:ext>
                </a:extLst>
              </a:tr>
              <a:tr h="223460">
                <a:tc>
                  <a:txBody>
                    <a:bodyPr/>
                    <a:lstStyle/>
                    <a:p>
                      <a:pPr algn="ctr" fontAlgn="b"/>
                      <a:r>
                        <a:rPr lang="en-IN" sz="1200" b="0" u="none" strike="noStrike">
                          <a:solidFill>
                            <a:srgbClr val="000000"/>
                          </a:solidFill>
                          <a:effectLst/>
                          <a:latin typeface="Century Schoolbook" panose="02040604050505020304" pitchFamily="18" charset="0"/>
                        </a:rPr>
                        <a:t>CENTRAL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30.43</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0</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1477383891"/>
                  </a:ext>
                </a:extLst>
              </a:tr>
              <a:tr h="223460">
                <a:tc>
                  <a:txBody>
                    <a:bodyPr/>
                    <a:lstStyle/>
                    <a:p>
                      <a:pPr algn="ctr" fontAlgn="b"/>
                      <a:r>
                        <a:rPr lang="en-IN" sz="1200" b="0" u="none" strike="noStrike">
                          <a:solidFill>
                            <a:srgbClr val="000000"/>
                          </a:solidFill>
                          <a:effectLst/>
                          <a:latin typeface="Century Schoolbook" panose="02040604050505020304" pitchFamily="18" charset="0"/>
                        </a:rPr>
                        <a:t>EAST ZONE</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17.77</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0</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1720655073"/>
                  </a:ext>
                </a:extLst>
              </a:tr>
              <a:tr h="223460">
                <a:tc>
                  <a:txBody>
                    <a:bodyPr/>
                    <a:lstStyle/>
                    <a:p>
                      <a:pPr algn="ctr" fontAlgn="b"/>
                      <a:r>
                        <a:rPr lang="en-IN" sz="1200" b="0" u="none" strike="noStrike">
                          <a:solidFill>
                            <a:srgbClr val="000000"/>
                          </a:solidFill>
                          <a:effectLst/>
                          <a:latin typeface="Century Schoolbook" panose="02040604050505020304" pitchFamily="18" charset="0"/>
                        </a:rPr>
                        <a:t>WEST ZONE</a:t>
                      </a:r>
                    </a:p>
                  </a:txBody>
                  <a:tcPr marL="8188" marR="8188" marT="8188" marB="0" anchor="ctr"/>
                </a:tc>
                <a:tc>
                  <a:txBody>
                    <a:bodyPr/>
                    <a:lstStyle/>
                    <a:p>
                      <a:pPr algn="ctr" fontAlgn="b"/>
                      <a:r>
                        <a:rPr lang="en-IN" sz="1200" b="0" u="none" strike="noStrike">
                          <a:solidFill>
                            <a:srgbClr val="000000"/>
                          </a:solidFill>
                          <a:effectLst/>
                          <a:latin typeface="Century Schoolbook" panose="02040604050505020304" pitchFamily="18" charset="0"/>
                        </a:rPr>
                        <a:t>46.74</a:t>
                      </a:r>
                      <a:endParaRPr lang="en-IN" sz="1200" b="0" i="0" u="none" strike="noStrike">
                        <a:solidFill>
                          <a:srgbClr val="000000"/>
                        </a:solidFill>
                        <a:effectLst/>
                        <a:latin typeface="Century Schoolbook" panose="02040604050505020304" pitchFamily="18" charset="0"/>
                      </a:endParaRPr>
                    </a:p>
                  </a:txBody>
                  <a:tcPr marL="8188" marR="8188" marT="8188" marB="0" anchor="ctr"/>
                </a:tc>
                <a:tc>
                  <a:txBody>
                    <a:bodyPr/>
                    <a:lstStyle/>
                    <a:p>
                      <a:pPr algn="ctr"/>
                      <a:r>
                        <a:rPr lang="en-US" sz="1200">
                          <a:latin typeface="Century Schoolbook" panose="02040604050505020304" pitchFamily="18" charset="0"/>
                        </a:rPr>
                        <a:t>0</a:t>
                      </a:r>
                      <a:endParaRPr lang="en-IN" sz="1200">
                        <a:latin typeface="Century Schoolbook" panose="02040604050505020304" pitchFamily="18" charset="0"/>
                      </a:endParaRPr>
                    </a:p>
                  </a:txBody>
                  <a:tcPr marL="78602" marR="78602" marT="39301" marB="39301" anchor="ctr"/>
                </a:tc>
                <a:extLst>
                  <a:ext uri="{0D108BD9-81ED-4DB2-BD59-A6C34878D82A}">
                    <a16:rowId xmlns:a16="http://schemas.microsoft.com/office/drawing/2014/main" val="4071335832"/>
                  </a:ext>
                </a:extLst>
              </a:tr>
              <a:tr h="234431">
                <a:tc>
                  <a:txBody>
                    <a:bodyPr/>
                    <a:lstStyle/>
                    <a:p>
                      <a:pPr algn="ctr" fontAlgn="b"/>
                      <a:r>
                        <a:rPr lang="en-IN" sz="1200" b="0" i="0" u="none" strike="noStrike">
                          <a:solidFill>
                            <a:srgbClr val="000000"/>
                          </a:solidFill>
                          <a:effectLst/>
                          <a:latin typeface="Century Schoolbook" panose="02040604050505020304" pitchFamily="18" charset="0"/>
                        </a:rPr>
                        <a:t>SOUTH ZONE</a:t>
                      </a:r>
                    </a:p>
                  </a:txBody>
                  <a:tcPr marL="9525" marR="9525" marT="9525" marB="0" anchor="ctr"/>
                </a:tc>
                <a:tc>
                  <a:txBody>
                    <a:bodyPr/>
                    <a:lstStyle/>
                    <a:p>
                      <a:pPr algn="ctr" fontAlgn="b"/>
                      <a:r>
                        <a:rPr lang="en-IN" sz="1200" b="0" i="0" u="none" strike="noStrike">
                          <a:solidFill>
                            <a:srgbClr val="000000"/>
                          </a:solidFill>
                          <a:effectLst/>
                          <a:latin typeface="Century Schoolbook" panose="02040604050505020304" pitchFamily="18" charset="0"/>
                        </a:rPr>
                        <a:t>56.23</a:t>
                      </a:r>
                    </a:p>
                  </a:txBody>
                  <a:tcPr marL="9525" marR="9525" marT="9525" marB="0" anchor="ctr"/>
                </a:tc>
                <a:tc>
                  <a:txBody>
                    <a:bodyPr/>
                    <a:lstStyle/>
                    <a:p>
                      <a:pPr algn="ctr"/>
                      <a:r>
                        <a:rPr lang="en-US" sz="1200">
                          <a:latin typeface="Century Schoolbook" panose="02040604050505020304" pitchFamily="18" charset="0"/>
                        </a:rPr>
                        <a:t>0</a:t>
                      </a:r>
                      <a:endParaRPr lang="en-IN" sz="1200">
                        <a:latin typeface="Century Schoolbook" panose="02040604050505020304" pitchFamily="18" charset="0"/>
                      </a:endParaRPr>
                    </a:p>
                  </a:txBody>
                  <a:tcPr anchor="ctr"/>
                </a:tc>
                <a:extLst>
                  <a:ext uri="{0D108BD9-81ED-4DB2-BD59-A6C34878D82A}">
                    <a16:rowId xmlns:a16="http://schemas.microsoft.com/office/drawing/2014/main" val="3422449030"/>
                  </a:ext>
                </a:extLst>
              </a:tr>
            </a:tbl>
          </a:graphicData>
        </a:graphic>
      </p:graphicFrame>
      <p:sp>
        <p:nvSpPr>
          <p:cNvPr id="8" name="TextBox 7">
            <a:extLst>
              <a:ext uri="{FF2B5EF4-FFF2-40B4-BE49-F238E27FC236}">
                <a16:creationId xmlns:a16="http://schemas.microsoft.com/office/drawing/2014/main" id="{A88411B3-8B55-6300-4B8A-D3FD69213ED5}"/>
              </a:ext>
            </a:extLst>
          </p:cNvPr>
          <p:cNvSpPr txBox="1"/>
          <p:nvPr/>
        </p:nvSpPr>
        <p:spPr>
          <a:xfrm>
            <a:off x="6491239" y="4122622"/>
            <a:ext cx="5334929" cy="253916"/>
          </a:xfrm>
          <a:prstGeom prst="rect">
            <a:avLst/>
          </a:prstGeom>
          <a:noFill/>
        </p:spPr>
        <p:txBody>
          <a:bodyPr wrap="square" rtlCol="0">
            <a:spAutoFit/>
          </a:bodyPr>
          <a:lstStyle/>
          <a:p>
            <a:pPr algn="ctr"/>
            <a:r>
              <a:rPr lang="en-US" sz="1050">
                <a:latin typeface="Century Schoolbook" panose="02040604050505020304" pitchFamily="18" charset="0"/>
              </a:rPr>
              <a:t>Table 7: Proportion of Households having access to LPG by Zone (Before PMUY)</a:t>
            </a:r>
          </a:p>
        </p:txBody>
      </p:sp>
      <p:sp>
        <p:nvSpPr>
          <p:cNvPr id="10" name="TextBox 9">
            <a:extLst>
              <a:ext uri="{FF2B5EF4-FFF2-40B4-BE49-F238E27FC236}">
                <a16:creationId xmlns:a16="http://schemas.microsoft.com/office/drawing/2014/main" id="{4983D3AA-07D4-BD3D-3F3B-2585719C8B94}"/>
              </a:ext>
            </a:extLst>
          </p:cNvPr>
          <p:cNvSpPr txBox="1"/>
          <p:nvPr/>
        </p:nvSpPr>
        <p:spPr>
          <a:xfrm>
            <a:off x="6491238" y="6328577"/>
            <a:ext cx="5334929" cy="253916"/>
          </a:xfrm>
          <a:prstGeom prst="rect">
            <a:avLst/>
          </a:prstGeom>
          <a:noFill/>
        </p:spPr>
        <p:txBody>
          <a:bodyPr wrap="square" rtlCol="0">
            <a:spAutoFit/>
          </a:bodyPr>
          <a:lstStyle/>
          <a:p>
            <a:pPr algn="ctr"/>
            <a:r>
              <a:rPr lang="en-US" sz="1050" dirty="0">
                <a:latin typeface="Century Schoolbook" panose="02040604050505020304" pitchFamily="18" charset="0"/>
              </a:rPr>
              <a:t>Table 8: Proportion of Households having access to LPG by Zone (After PMUY)</a:t>
            </a:r>
          </a:p>
        </p:txBody>
      </p:sp>
      <p:sp>
        <p:nvSpPr>
          <p:cNvPr id="11" name="TextBox 10">
            <a:extLst>
              <a:ext uri="{FF2B5EF4-FFF2-40B4-BE49-F238E27FC236}">
                <a16:creationId xmlns:a16="http://schemas.microsoft.com/office/drawing/2014/main" id="{0034C2A4-736B-D116-5CC7-2DF033CADFF6}"/>
              </a:ext>
            </a:extLst>
          </p:cNvPr>
          <p:cNvSpPr txBox="1"/>
          <p:nvPr/>
        </p:nvSpPr>
        <p:spPr>
          <a:xfrm>
            <a:off x="39998" y="6634735"/>
            <a:ext cx="11976195" cy="246221"/>
          </a:xfrm>
          <a:prstGeom prst="rect">
            <a:avLst/>
          </a:prstGeom>
          <a:noFill/>
        </p:spPr>
        <p:txBody>
          <a:bodyPr wrap="square">
            <a:spAutoFit/>
          </a:bodyPr>
          <a:lstStyle/>
          <a:p>
            <a:pPr algn="ctr" defTabSz="612648">
              <a:spcAft>
                <a:spcPts val="600"/>
              </a:spcAft>
            </a:pPr>
            <a:r>
              <a:rPr lang="en-US" sz="1000" kern="1200">
                <a:solidFill>
                  <a:schemeClr val="tx1"/>
                </a:solidFill>
                <a:latin typeface="+mn-lt"/>
                <a:ea typeface="+mn-ea"/>
                <a:cs typeface="+mn-cs"/>
              </a:rPr>
              <a:t>Source: Asharaf, N., &amp; Tol, R. S. J. (2024, March 25). </a:t>
            </a:r>
            <a:r>
              <a:rPr lang="en-US" sz="1000" i="1" kern="1200">
                <a:solidFill>
                  <a:schemeClr val="tx1"/>
                </a:solidFill>
                <a:latin typeface="+mn-lt"/>
                <a:ea typeface="+mn-ea"/>
                <a:cs typeface="+mn-cs"/>
              </a:rPr>
              <a:t>The Impact of Pradhan Mantri Ujjwala Yojana on Indian Households</a:t>
            </a:r>
            <a:r>
              <a:rPr lang="en-US" sz="1000" kern="1200">
                <a:solidFill>
                  <a:schemeClr val="tx1"/>
                </a:solidFill>
                <a:latin typeface="+mn-lt"/>
                <a:ea typeface="+mn-ea"/>
                <a:cs typeface="+mn-cs"/>
              </a:rPr>
              <a:t>. </a:t>
            </a:r>
            <a:r>
              <a:rPr lang="en-US" sz="1000" kern="1200" err="1">
                <a:solidFill>
                  <a:schemeClr val="tx1"/>
                </a:solidFill>
                <a:latin typeface="+mn-lt"/>
                <a:ea typeface="+mn-ea"/>
                <a:cs typeface="+mn-cs"/>
              </a:rPr>
              <a:t>arXiv.org</a:t>
            </a:r>
            <a:r>
              <a:rPr lang="en-US" sz="1000" kern="1200">
                <a:solidFill>
                  <a:schemeClr val="tx1"/>
                </a:solidFill>
                <a:latin typeface="+mn-lt"/>
                <a:ea typeface="+mn-ea"/>
                <a:cs typeface="+mn-cs"/>
              </a:rPr>
              <a:t>. https://</a:t>
            </a:r>
            <a:r>
              <a:rPr lang="en-US" sz="1000" kern="1200" err="1">
                <a:solidFill>
                  <a:schemeClr val="tx1"/>
                </a:solidFill>
                <a:latin typeface="+mn-lt"/>
                <a:ea typeface="+mn-ea"/>
                <a:cs typeface="+mn-cs"/>
              </a:rPr>
              <a:t>arxiv.org</a:t>
            </a:r>
            <a:r>
              <a:rPr lang="en-US" sz="1000" kern="1200">
                <a:solidFill>
                  <a:schemeClr val="tx1"/>
                </a:solidFill>
                <a:latin typeface="+mn-lt"/>
                <a:ea typeface="+mn-ea"/>
                <a:cs typeface="+mn-cs"/>
              </a:rPr>
              <a:t>/abs/2403.17112</a:t>
            </a:r>
            <a:endParaRPr lang="en-US" sz="1600"/>
          </a:p>
        </p:txBody>
      </p:sp>
    </p:spTree>
    <p:extLst>
      <p:ext uri="{BB962C8B-B14F-4D97-AF65-F5344CB8AC3E}">
        <p14:creationId xmlns:p14="http://schemas.microsoft.com/office/powerpoint/2010/main" val="10470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9" name="Picture 3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0" name="Rectangle 3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D7216BE-8A27-9B9D-E826-1FA3E07EAA8E}"/>
              </a:ext>
            </a:extLst>
          </p:cNvPr>
          <p:cNvSpPr>
            <a:spLocks noGrp="1"/>
          </p:cNvSpPr>
          <p:nvPr>
            <p:ph type="title"/>
          </p:nvPr>
        </p:nvSpPr>
        <p:spPr>
          <a:xfrm>
            <a:off x="838201" y="169452"/>
            <a:ext cx="10750570" cy="1514105"/>
          </a:xfrm>
        </p:spPr>
        <p:txBody>
          <a:bodyPr vert="horz" lIns="91440" tIns="45720" rIns="91440" bIns="45720" rtlCol="0" anchor="ctr">
            <a:normAutofit/>
          </a:bodyPr>
          <a:lstStyle/>
          <a:p>
            <a:pPr algn="ctr"/>
            <a:r>
              <a:rPr lang="en-US" sz="4800">
                <a:latin typeface="Century Schoolbook" panose="02040604050505020304" pitchFamily="18" charset="0"/>
              </a:rPr>
              <a:t>Linear Regression Model</a:t>
            </a:r>
          </a:p>
        </p:txBody>
      </p:sp>
      <p:sp>
        <p:nvSpPr>
          <p:cNvPr id="6" name="TextBox 5">
            <a:extLst>
              <a:ext uri="{FF2B5EF4-FFF2-40B4-BE49-F238E27FC236}">
                <a16:creationId xmlns:a16="http://schemas.microsoft.com/office/drawing/2014/main" id="{E056479D-01BF-CC04-EAF1-4D5DB297F95B}"/>
              </a:ext>
            </a:extLst>
          </p:cNvPr>
          <p:cNvSpPr txBox="1"/>
          <p:nvPr/>
        </p:nvSpPr>
        <p:spPr>
          <a:xfrm>
            <a:off x="98854" y="2013186"/>
            <a:ext cx="6232122" cy="4708981"/>
          </a:xfrm>
          <a:prstGeom prst="rect">
            <a:avLst/>
          </a:prstGeom>
          <a:noFill/>
        </p:spPr>
        <p:txBody>
          <a:bodyPr wrap="square" rtlCol="0">
            <a:spAutoFit/>
          </a:bodyPr>
          <a:lstStyle/>
          <a:p>
            <a:r>
              <a:rPr lang="en-US" sz="2400" b="1" dirty="0"/>
              <a:t>RESULTS &amp; OBSERVATIONS-</a:t>
            </a:r>
          </a:p>
          <a:p>
            <a:endParaRPr lang="en-US" sz="2400" b="1" dirty="0"/>
          </a:p>
          <a:p>
            <a:pPr marL="285750" indent="-285750">
              <a:buFont typeface="Arial" panose="020B0604020202020204" pitchFamily="34" charset="0"/>
              <a:buChar char="•"/>
            </a:pPr>
            <a:r>
              <a:rPr lang="en-US" dirty="0">
                <a:latin typeface="Century Schoolbook" panose="02040604050505020304" pitchFamily="18" charset="0"/>
              </a:rPr>
              <a:t>The equation of the line is- </a:t>
            </a:r>
            <a:r>
              <a:rPr lang="en-IN" b="1" i="0" dirty="0">
                <a:solidFill>
                  <a:srgbClr val="212529"/>
                </a:solidFill>
                <a:effectLst/>
                <a:latin typeface="Century Schoolbook" panose="02040604050505020304" pitchFamily="18" charset="0"/>
              </a:rPr>
              <a:t>Ŷ = 37.372 + 17.878X .</a:t>
            </a:r>
          </a:p>
          <a:p>
            <a:endParaRPr lang="en-IN" b="1" i="0" dirty="0">
              <a:solidFill>
                <a:srgbClr val="212529"/>
              </a:solidFill>
              <a:effectLst/>
              <a:latin typeface="Century Schoolbook" panose="02040604050505020304" pitchFamily="18" charset="0"/>
            </a:endParaRPr>
          </a:p>
          <a:p>
            <a:pPr marL="285750" indent="-285750">
              <a:buFont typeface="Arial" panose="020B0604020202020204" pitchFamily="34" charset="0"/>
              <a:buChar char="•"/>
            </a:pPr>
            <a:r>
              <a:rPr lang="en-US" b="0" i="0" dirty="0">
                <a:solidFill>
                  <a:srgbClr val="212529"/>
                </a:solidFill>
                <a:effectLst/>
                <a:latin typeface="Century Schoolbook" panose="02040604050505020304" pitchFamily="18" charset="0"/>
              </a:rPr>
              <a:t>R-Squared (R</a:t>
            </a:r>
            <a:r>
              <a:rPr lang="en-US" b="0" i="0" baseline="30000" dirty="0">
                <a:solidFill>
                  <a:srgbClr val="212529"/>
                </a:solidFill>
                <a:effectLst/>
                <a:latin typeface="Century Schoolbook" panose="02040604050505020304" pitchFamily="18" charset="0"/>
              </a:rPr>
              <a:t>2</a:t>
            </a:r>
            <a:r>
              <a:rPr lang="en-US" b="0" i="0" dirty="0">
                <a:solidFill>
                  <a:srgbClr val="212529"/>
                </a:solidFill>
                <a:effectLst/>
                <a:latin typeface="Century Schoolbook" panose="02040604050505020304" pitchFamily="18" charset="0"/>
              </a:rPr>
              <a:t>) equals </a:t>
            </a:r>
            <a:r>
              <a:rPr lang="en-US" b="1" i="0" dirty="0">
                <a:solidFill>
                  <a:srgbClr val="BF344E"/>
                </a:solidFill>
                <a:effectLst/>
                <a:latin typeface="Century Schoolbook" panose="02040604050505020304" pitchFamily="18" charset="0"/>
              </a:rPr>
              <a:t>0.343</a:t>
            </a:r>
            <a:r>
              <a:rPr lang="en-US" b="1" i="0" dirty="0">
                <a:solidFill>
                  <a:srgbClr val="212529"/>
                </a:solidFill>
                <a:effectLst/>
                <a:latin typeface="Century Schoolbook" panose="02040604050505020304" pitchFamily="18" charset="0"/>
              </a:rPr>
              <a:t>.</a:t>
            </a:r>
            <a:r>
              <a:rPr lang="en-US" b="0" i="0" dirty="0">
                <a:solidFill>
                  <a:srgbClr val="212529"/>
                </a:solidFill>
                <a:effectLst/>
                <a:latin typeface="Century Schoolbook" panose="02040604050505020304" pitchFamily="18" charset="0"/>
              </a:rPr>
              <a:t> This means that 34.3% of the variability of Y is explained by X.</a:t>
            </a:r>
          </a:p>
          <a:p>
            <a:endParaRPr lang="en-US" b="0" i="0" dirty="0">
              <a:solidFill>
                <a:srgbClr val="212529"/>
              </a:solidFill>
              <a:effectLst/>
              <a:latin typeface="Century Schoolbook" panose="02040604050505020304" pitchFamily="18" charset="0"/>
            </a:endParaRPr>
          </a:p>
          <a:p>
            <a:pPr marL="285750" indent="-285750">
              <a:buFont typeface="Arial" panose="020B0604020202020204" pitchFamily="34" charset="0"/>
              <a:buChar char="•"/>
            </a:pPr>
            <a:r>
              <a:rPr lang="en-US" b="0" i="0" dirty="0">
                <a:solidFill>
                  <a:srgbClr val="212529"/>
                </a:solidFill>
                <a:effectLst/>
                <a:latin typeface="Century Schoolbook" panose="02040604050505020304" pitchFamily="18" charset="0"/>
              </a:rPr>
              <a:t>Correlation (R) equals </a:t>
            </a:r>
            <a:r>
              <a:rPr lang="en-US" b="1" i="0" dirty="0">
                <a:solidFill>
                  <a:srgbClr val="BF344E"/>
                </a:solidFill>
                <a:effectLst/>
                <a:latin typeface="Century Schoolbook" panose="02040604050505020304" pitchFamily="18" charset="0"/>
              </a:rPr>
              <a:t>0.586</a:t>
            </a:r>
            <a:r>
              <a:rPr lang="en-US" b="0" i="0" dirty="0">
                <a:solidFill>
                  <a:srgbClr val="212529"/>
                </a:solidFill>
                <a:effectLst/>
                <a:latin typeface="Century Schoolbook" panose="02040604050505020304" pitchFamily="18" charset="0"/>
              </a:rPr>
              <a:t>. This means that there is a </a:t>
            </a:r>
            <a:r>
              <a:rPr lang="en-US" b="1" i="0" dirty="0">
                <a:solidFill>
                  <a:srgbClr val="212529"/>
                </a:solidFill>
                <a:effectLst/>
                <a:latin typeface="Century Schoolbook" panose="02040604050505020304" pitchFamily="18" charset="0"/>
              </a:rPr>
              <a:t>moderate direct relationship</a:t>
            </a:r>
            <a:r>
              <a:rPr lang="en-US" b="0" i="0" dirty="0">
                <a:solidFill>
                  <a:srgbClr val="212529"/>
                </a:solidFill>
                <a:effectLst/>
                <a:latin typeface="Century Schoolbook" panose="02040604050505020304" pitchFamily="18" charset="0"/>
              </a:rPr>
              <a:t> between X and Y.</a:t>
            </a:r>
          </a:p>
          <a:p>
            <a:endParaRPr lang="en-US" dirty="0">
              <a:solidFill>
                <a:srgbClr val="212529"/>
              </a:solidFill>
              <a:latin typeface="Century Schoolbook" panose="02040604050505020304" pitchFamily="18" charset="0"/>
            </a:endParaRPr>
          </a:p>
          <a:p>
            <a:pPr marL="285750" indent="-285750">
              <a:buFont typeface="Arial" panose="020B0604020202020204" pitchFamily="34" charset="0"/>
              <a:buChar char="•"/>
            </a:pPr>
            <a:r>
              <a:rPr lang="en-US" b="0" i="0" dirty="0">
                <a:solidFill>
                  <a:srgbClr val="212529"/>
                </a:solidFill>
                <a:effectLst/>
                <a:latin typeface="Century Schoolbook" panose="02040604050505020304" pitchFamily="18" charset="0"/>
              </a:rPr>
              <a:t>Overall regression: right-tailed, p-value = </a:t>
            </a:r>
            <a:r>
              <a:rPr lang="en-US" b="1" i="0" dirty="0">
                <a:solidFill>
                  <a:srgbClr val="BF344E"/>
                </a:solidFill>
                <a:effectLst/>
                <a:latin typeface="Century Schoolbook" panose="02040604050505020304" pitchFamily="18" charset="0"/>
              </a:rPr>
              <a:t>0.04532</a:t>
            </a:r>
            <a:r>
              <a:rPr lang="en-US" b="0" i="0" dirty="0">
                <a:solidFill>
                  <a:srgbClr val="212529"/>
                </a:solidFill>
                <a:effectLst/>
                <a:latin typeface="Century Schoolbook" panose="02040604050505020304" pitchFamily="18" charset="0"/>
              </a:rPr>
              <a:t>. Since p-value &lt; α (0.05), we reject H</a:t>
            </a:r>
            <a:r>
              <a:rPr lang="en-US" b="0" i="0" baseline="-25000" dirty="0">
                <a:solidFill>
                  <a:srgbClr val="212529"/>
                </a:solidFill>
                <a:effectLst/>
                <a:latin typeface="Century Schoolbook" panose="02040604050505020304" pitchFamily="18" charset="0"/>
              </a:rPr>
              <a:t>0</a:t>
            </a:r>
            <a:r>
              <a:rPr lang="en-US" baseline="-25000" dirty="0">
                <a:solidFill>
                  <a:srgbClr val="212529"/>
                </a:solidFill>
                <a:latin typeface="Century Schoolbook" panose="02040604050505020304" pitchFamily="18" charset="0"/>
              </a:rPr>
              <a:t>  </a:t>
            </a:r>
            <a:r>
              <a:rPr lang="en-US" b="0" i="0" dirty="0">
                <a:solidFill>
                  <a:srgbClr val="212529"/>
                </a:solidFill>
                <a:effectLst/>
                <a:latin typeface="Century Schoolbook" panose="02040604050505020304" pitchFamily="18" charset="0"/>
              </a:rPr>
              <a:t>and accept the alternate hypothesis H</a:t>
            </a:r>
            <a:r>
              <a:rPr lang="en-US" baseline="-25000" dirty="0">
                <a:solidFill>
                  <a:srgbClr val="212529"/>
                </a:solidFill>
                <a:latin typeface="-apple-system"/>
              </a:rPr>
              <a:t>1</a:t>
            </a:r>
            <a:r>
              <a:rPr lang="en-US" b="0" i="0" dirty="0">
                <a:solidFill>
                  <a:srgbClr val="212529"/>
                </a:solidFill>
                <a:effectLst/>
                <a:latin typeface="-apple-system"/>
              </a:rPr>
              <a:t>. </a:t>
            </a:r>
            <a:r>
              <a:rPr lang="en-US" dirty="0">
                <a:solidFill>
                  <a:srgbClr val="212529"/>
                </a:solidFill>
                <a:latin typeface="-apple-system"/>
              </a:rPr>
              <a:t>Thus,</a:t>
            </a:r>
            <a:r>
              <a:rPr lang="en-US" b="0" i="0" dirty="0">
                <a:solidFill>
                  <a:srgbClr val="212529"/>
                </a:solidFill>
                <a:effectLst/>
                <a:latin typeface="-apple-system"/>
              </a:rPr>
              <a:t> our finding is statistically significant.</a:t>
            </a:r>
          </a:p>
          <a:p>
            <a:endParaRPr lang="en-US" dirty="0">
              <a:solidFill>
                <a:srgbClr val="212529"/>
              </a:solidFill>
              <a:latin typeface="-apple-system"/>
            </a:endParaRPr>
          </a:p>
          <a:p>
            <a:pPr marL="285750" indent="-285750">
              <a:buFont typeface="Arial" panose="020B0604020202020204" pitchFamily="34" charset="0"/>
              <a:buChar char="•"/>
            </a:pPr>
            <a:r>
              <a:rPr lang="en-US" dirty="0">
                <a:solidFill>
                  <a:srgbClr val="212529"/>
                </a:solidFill>
                <a:latin typeface="Century Schoolbook" panose="02040604050505020304" pitchFamily="18" charset="0"/>
              </a:rPr>
              <a:t>The data does not contain any big outliers as such.</a:t>
            </a:r>
          </a:p>
        </p:txBody>
      </p:sp>
      <p:pic>
        <p:nvPicPr>
          <p:cNvPr id="3" name="Picture 2">
            <a:extLst>
              <a:ext uri="{FF2B5EF4-FFF2-40B4-BE49-F238E27FC236}">
                <a16:creationId xmlns:a16="http://schemas.microsoft.com/office/drawing/2014/main" id="{F010C50E-2B0F-153C-CF56-9C10713DF1F4}"/>
              </a:ext>
            </a:extLst>
          </p:cNvPr>
          <p:cNvPicPr>
            <a:picLocks noChangeAspect="1"/>
          </p:cNvPicPr>
          <p:nvPr/>
        </p:nvPicPr>
        <p:blipFill>
          <a:blip r:embed="rId4"/>
          <a:stretch>
            <a:fillRect/>
          </a:stretch>
        </p:blipFill>
        <p:spPr>
          <a:xfrm>
            <a:off x="6330976" y="2003099"/>
            <a:ext cx="5861024" cy="4537401"/>
          </a:xfrm>
          <a:prstGeom prst="rect">
            <a:avLst/>
          </a:prstGeom>
        </p:spPr>
      </p:pic>
      <p:sp>
        <p:nvSpPr>
          <p:cNvPr id="4" name="TextBox 3">
            <a:extLst>
              <a:ext uri="{FF2B5EF4-FFF2-40B4-BE49-F238E27FC236}">
                <a16:creationId xmlns:a16="http://schemas.microsoft.com/office/drawing/2014/main" id="{B68F36EF-7F86-4DE8-7FB6-45B846D53DC3}"/>
              </a:ext>
            </a:extLst>
          </p:cNvPr>
          <p:cNvSpPr txBox="1"/>
          <p:nvPr/>
        </p:nvSpPr>
        <p:spPr>
          <a:xfrm>
            <a:off x="6760507" y="6550048"/>
            <a:ext cx="5001962" cy="276999"/>
          </a:xfrm>
          <a:prstGeom prst="rect">
            <a:avLst/>
          </a:prstGeom>
          <a:noFill/>
        </p:spPr>
        <p:txBody>
          <a:bodyPr wrap="square">
            <a:spAutoFit/>
          </a:bodyPr>
          <a:lstStyle/>
          <a:p>
            <a:r>
              <a:rPr lang="en-US" sz="1200">
                <a:latin typeface="Century Schoolbook" panose="02040604050505020304" pitchFamily="18" charset="0"/>
              </a:rPr>
              <a:t>Analysis of Data by : </a:t>
            </a:r>
            <a:r>
              <a:rPr lang="en-US" sz="1200" b="0" i="0" u="none" strike="noStrike" baseline="0">
                <a:latin typeface="Century Schoolbook" panose="02040604050505020304" pitchFamily="18" charset="0"/>
              </a:rPr>
              <a:t>Statistical Package for Social Sciences (SPSS)</a:t>
            </a:r>
            <a:endParaRPr lang="en-IN" sz="1200">
              <a:latin typeface="Century Schoolbook" panose="02040604050505020304" pitchFamily="18" charset="0"/>
            </a:endParaRPr>
          </a:p>
        </p:txBody>
      </p:sp>
    </p:spTree>
    <p:extLst>
      <p:ext uri="{BB962C8B-B14F-4D97-AF65-F5344CB8AC3E}">
        <p14:creationId xmlns:p14="http://schemas.microsoft.com/office/powerpoint/2010/main" val="1017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BBD05-4158-BC0C-EFF2-0958EE907A63}"/>
              </a:ext>
            </a:extLst>
          </p:cNvPr>
          <p:cNvSpPr>
            <a:spLocks noGrp="1"/>
          </p:cNvSpPr>
          <p:nvPr>
            <p:ph type="title"/>
          </p:nvPr>
        </p:nvSpPr>
        <p:spPr>
          <a:xfrm>
            <a:off x="838200" y="381000"/>
            <a:ext cx="10003218" cy="1600124"/>
          </a:xfrm>
        </p:spPr>
        <p:txBody>
          <a:bodyPr>
            <a:normAutofit/>
          </a:bodyPr>
          <a:lstStyle/>
          <a:p>
            <a:pPr algn="ctr"/>
            <a:r>
              <a:rPr lang="en-IN">
                <a:latin typeface="Century Schoolbook" panose="02040604050505020304" pitchFamily="18" charset="0"/>
              </a:rPr>
              <a:t>Multiple Regression Model: </a:t>
            </a:r>
            <a:br>
              <a:rPr lang="en-IN">
                <a:latin typeface="Century Schoolbook" panose="02040604050505020304" pitchFamily="18" charset="0"/>
              </a:rPr>
            </a:br>
            <a:r>
              <a:rPr lang="en-IN">
                <a:latin typeface="Century Schoolbook" panose="02040604050505020304" pitchFamily="18" charset="0"/>
              </a:rPr>
              <a:t>A Study</a:t>
            </a:r>
          </a:p>
        </p:txBody>
      </p:sp>
      <p:sp>
        <p:nvSpPr>
          <p:cNvPr id="3" name="Content Placeholder 2">
            <a:extLst>
              <a:ext uri="{FF2B5EF4-FFF2-40B4-BE49-F238E27FC236}">
                <a16:creationId xmlns:a16="http://schemas.microsoft.com/office/drawing/2014/main" id="{37BA4A30-83B9-DEEF-8FE4-C84D6D6F4260}"/>
              </a:ext>
            </a:extLst>
          </p:cNvPr>
          <p:cNvSpPr>
            <a:spLocks noGrp="1"/>
          </p:cNvSpPr>
          <p:nvPr>
            <p:ph idx="1"/>
          </p:nvPr>
        </p:nvSpPr>
        <p:spPr>
          <a:xfrm>
            <a:off x="340895" y="2390776"/>
            <a:ext cx="5577306" cy="4086224"/>
          </a:xfrm>
        </p:spPr>
        <p:txBody>
          <a:bodyPr anchor="ctr">
            <a:normAutofit/>
          </a:bodyPr>
          <a:lstStyle/>
          <a:p>
            <a:pPr marL="0" indent="0">
              <a:lnSpc>
                <a:spcPct val="100000"/>
              </a:lnSpc>
              <a:buNone/>
            </a:pPr>
            <a:r>
              <a:rPr lang="en-IN" sz="1500" b="1" i="0" u="none" strike="noStrike" baseline="0" dirty="0">
                <a:solidFill>
                  <a:schemeClr val="tx1"/>
                </a:solidFill>
                <a:latin typeface="Century Schoolbook" panose="02040604050505020304" pitchFamily="18" charset="0"/>
              </a:rPr>
              <a:t>OBJECTIVES OF THE STUDY - </a:t>
            </a:r>
          </a:p>
          <a:p>
            <a:pPr marL="0" indent="0">
              <a:lnSpc>
                <a:spcPct val="100000"/>
              </a:lnSpc>
              <a:buNone/>
            </a:pPr>
            <a:r>
              <a:rPr lang="en-US" sz="1500" b="0" i="0" u="none" strike="noStrike" baseline="0" dirty="0">
                <a:solidFill>
                  <a:schemeClr val="tx1"/>
                </a:solidFill>
                <a:latin typeface="Century Schoolbook" panose="02040604050505020304" pitchFamily="18" charset="0"/>
              </a:rPr>
              <a:t>This study aims to achieve the following objectives:</a:t>
            </a:r>
          </a:p>
          <a:p>
            <a:pPr lvl="1">
              <a:lnSpc>
                <a:spcPct val="100000"/>
              </a:lnSpc>
            </a:pPr>
            <a:r>
              <a:rPr lang="en-US" sz="1500" b="0" i="0" u="none" strike="noStrike" baseline="0" dirty="0">
                <a:solidFill>
                  <a:schemeClr val="tx1"/>
                </a:solidFill>
                <a:latin typeface="Century Schoolbook" panose="02040604050505020304" pitchFamily="18" charset="0"/>
              </a:rPr>
              <a:t>To find out the impact of </a:t>
            </a:r>
            <a:r>
              <a:rPr lang="en-US" sz="1500" b="1" i="0" u="none" strike="noStrike" baseline="0" dirty="0">
                <a:solidFill>
                  <a:schemeClr val="tx1"/>
                </a:solidFill>
                <a:latin typeface="Century Schoolbook" panose="02040604050505020304" pitchFamily="18" charset="0"/>
              </a:rPr>
              <a:t>PMUY</a:t>
            </a:r>
            <a:r>
              <a:rPr lang="en-US" sz="1500" b="0" i="0" u="none" strike="noStrike" baseline="0" dirty="0">
                <a:solidFill>
                  <a:schemeClr val="tx1"/>
                </a:solidFill>
                <a:latin typeface="Century Schoolbook" panose="02040604050505020304" pitchFamily="18" charset="0"/>
              </a:rPr>
              <a:t> scheme and its effect on behavioral changes </a:t>
            </a:r>
            <a:r>
              <a:rPr lang="en-US" sz="1500" b="1" i="0" u="none" strike="noStrike" baseline="0" dirty="0">
                <a:solidFill>
                  <a:schemeClr val="tx1"/>
                </a:solidFill>
                <a:latin typeface="Century Schoolbook" panose="02040604050505020304" pitchFamily="18" charset="0"/>
              </a:rPr>
              <a:t>among rural women </a:t>
            </a:r>
            <a:r>
              <a:rPr lang="en-US" sz="1500" b="0" i="0" u="none" strike="noStrike" baseline="0" dirty="0">
                <a:solidFill>
                  <a:schemeClr val="tx1"/>
                </a:solidFill>
                <a:latin typeface="Century Schoolbook" panose="02040604050505020304" pitchFamily="18" charset="0"/>
              </a:rPr>
              <a:t>in three select districts.</a:t>
            </a:r>
          </a:p>
          <a:p>
            <a:pPr>
              <a:lnSpc>
                <a:spcPct val="100000"/>
              </a:lnSpc>
            </a:pPr>
            <a:endParaRPr lang="en-US" sz="1500" dirty="0">
              <a:solidFill>
                <a:schemeClr val="tx1"/>
              </a:solidFill>
              <a:latin typeface="Century Schoolbook" panose="02040604050505020304" pitchFamily="18" charset="0"/>
            </a:endParaRPr>
          </a:p>
          <a:p>
            <a:pPr marL="0" indent="0">
              <a:lnSpc>
                <a:spcPct val="100000"/>
              </a:lnSpc>
              <a:buNone/>
            </a:pPr>
            <a:r>
              <a:rPr lang="en-IN" sz="1500" b="1" i="0" u="none" strike="noStrike" baseline="0" dirty="0">
                <a:solidFill>
                  <a:schemeClr val="tx1"/>
                </a:solidFill>
                <a:latin typeface="Century Schoolbook" panose="02040604050505020304" pitchFamily="18" charset="0"/>
              </a:rPr>
              <a:t>TESTING HYPOTHESIS - </a:t>
            </a:r>
          </a:p>
          <a:p>
            <a:pPr lvl="1">
              <a:lnSpc>
                <a:spcPct val="100000"/>
              </a:lnSpc>
            </a:pPr>
            <a:r>
              <a:rPr lang="en-US" sz="1500" b="1" i="0" u="none" strike="noStrike" baseline="0" dirty="0">
                <a:solidFill>
                  <a:schemeClr val="tx1"/>
                </a:solidFill>
                <a:latin typeface="Century Schoolbook" panose="02040604050505020304" pitchFamily="18" charset="0"/>
              </a:rPr>
              <a:t>Ho: </a:t>
            </a:r>
            <a:r>
              <a:rPr lang="en-US" sz="1500" b="0" i="0" u="none" strike="noStrike" baseline="0" dirty="0">
                <a:solidFill>
                  <a:schemeClr val="tx1"/>
                </a:solidFill>
                <a:latin typeface="Century Schoolbook" panose="02040604050505020304" pitchFamily="18" charset="0"/>
              </a:rPr>
              <a:t>Respondent’s Ujjwala yojana scheme with </a:t>
            </a:r>
            <a:r>
              <a:rPr lang="en-US" sz="1500" b="1" i="0" u="none" strike="noStrike" baseline="0" dirty="0">
                <a:solidFill>
                  <a:schemeClr val="tx1"/>
                </a:solidFill>
                <a:latin typeface="Century Schoolbook" panose="02040604050505020304" pitchFamily="18" charset="0"/>
              </a:rPr>
              <a:t>twelve variables </a:t>
            </a:r>
            <a:r>
              <a:rPr lang="en-US" sz="1500" b="0" i="0" u="none" strike="noStrike" baseline="0" dirty="0">
                <a:solidFill>
                  <a:schemeClr val="tx1"/>
                </a:solidFill>
                <a:latin typeface="Century Schoolbook" panose="02040604050505020304" pitchFamily="18" charset="0"/>
              </a:rPr>
              <a:t>has </a:t>
            </a:r>
            <a:r>
              <a:rPr lang="en-US" sz="1500" b="1" i="0" u="none" strike="noStrike" baseline="0" dirty="0">
                <a:solidFill>
                  <a:schemeClr val="tx1"/>
                </a:solidFill>
                <a:latin typeface="Century Schoolbook" panose="02040604050505020304" pitchFamily="18" charset="0"/>
              </a:rPr>
              <a:t>no positive impact </a:t>
            </a:r>
            <a:r>
              <a:rPr lang="en-US" sz="1500" b="0" i="0" u="none" strike="noStrike" baseline="0" dirty="0">
                <a:solidFill>
                  <a:schemeClr val="tx1"/>
                </a:solidFill>
                <a:latin typeface="Century Schoolbook" panose="02040604050505020304" pitchFamily="18" charset="0"/>
              </a:rPr>
              <a:t>on behavioral</a:t>
            </a:r>
            <a:r>
              <a:rPr lang="en-US" sz="1500" dirty="0">
                <a:solidFill>
                  <a:schemeClr val="tx1"/>
                </a:solidFill>
                <a:latin typeface="Century Schoolbook" panose="02040604050505020304" pitchFamily="18" charset="0"/>
              </a:rPr>
              <a:t> </a:t>
            </a:r>
            <a:r>
              <a:rPr lang="en-IN" sz="1500" b="0" i="0" u="none" strike="noStrike" baseline="0" dirty="0">
                <a:solidFill>
                  <a:schemeClr val="tx1"/>
                </a:solidFill>
                <a:latin typeface="Century Schoolbook" panose="02040604050505020304" pitchFamily="18" charset="0"/>
              </a:rPr>
              <a:t>changes among </a:t>
            </a:r>
            <a:r>
              <a:rPr lang="en-IN" sz="1500" b="1" i="0" u="none" strike="noStrike" baseline="0" dirty="0">
                <a:solidFill>
                  <a:schemeClr val="tx1"/>
                </a:solidFill>
                <a:latin typeface="Century Schoolbook" panose="02040604050505020304" pitchFamily="18" charset="0"/>
              </a:rPr>
              <a:t>rural women</a:t>
            </a:r>
            <a:r>
              <a:rPr lang="en-IN" sz="1500" b="0" i="0" u="none" strike="noStrike" baseline="0" dirty="0">
                <a:solidFill>
                  <a:schemeClr val="tx1"/>
                </a:solidFill>
                <a:latin typeface="Century Schoolbook" panose="02040604050505020304" pitchFamily="18" charset="0"/>
              </a:rPr>
              <a:t>.</a:t>
            </a:r>
          </a:p>
          <a:p>
            <a:pPr marL="457200" lvl="1" indent="0">
              <a:lnSpc>
                <a:spcPct val="100000"/>
              </a:lnSpc>
              <a:buNone/>
            </a:pPr>
            <a:endParaRPr lang="en-IN" sz="1500" b="0" i="0" u="none" strike="noStrike" baseline="0" dirty="0">
              <a:solidFill>
                <a:schemeClr val="tx1"/>
              </a:solidFill>
              <a:latin typeface="Century Schoolbook" panose="02040604050505020304" pitchFamily="18" charset="0"/>
            </a:endParaRPr>
          </a:p>
          <a:p>
            <a:pPr lvl="1">
              <a:lnSpc>
                <a:spcPct val="100000"/>
              </a:lnSpc>
            </a:pPr>
            <a:r>
              <a:rPr lang="en-IN" sz="1500" b="1" i="0" u="none" strike="noStrike" baseline="0" dirty="0">
                <a:solidFill>
                  <a:schemeClr val="tx1"/>
                </a:solidFill>
                <a:latin typeface="Century Schoolbook" panose="02040604050505020304" pitchFamily="18" charset="0"/>
              </a:rPr>
              <a:t>Ho: Twelve variables </a:t>
            </a:r>
            <a:r>
              <a:rPr lang="en-IN" sz="1500" b="0" i="0" u="none" strike="noStrike" baseline="0" dirty="0">
                <a:solidFill>
                  <a:schemeClr val="tx1"/>
                </a:solidFill>
                <a:latin typeface="Century Schoolbook" panose="02040604050505020304" pitchFamily="18" charset="0"/>
              </a:rPr>
              <a:t>related to Ujjwala scheme has </a:t>
            </a:r>
            <a:r>
              <a:rPr lang="en-IN" sz="1500" b="1" i="0" u="none" strike="noStrike" baseline="0" dirty="0">
                <a:solidFill>
                  <a:schemeClr val="tx1"/>
                </a:solidFill>
                <a:latin typeface="Century Schoolbook" panose="02040604050505020304" pitchFamily="18" charset="0"/>
              </a:rPr>
              <a:t>no positive impact </a:t>
            </a:r>
            <a:r>
              <a:rPr lang="en-IN" sz="1500" b="0" i="0" u="none" strike="noStrike" baseline="0" dirty="0">
                <a:solidFill>
                  <a:schemeClr val="tx1"/>
                </a:solidFill>
                <a:latin typeface="Century Schoolbook" panose="02040604050505020304" pitchFamily="18" charset="0"/>
              </a:rPr>
              <a:t>on behavioural changes among rural women.</a:t>
            </a:r>
            <a:endParaRPr lang="en-IN" sz="1500" dirty="0">
              <a:solidFill>
                <a:schemeClr val="tx1"/>
              </a:solidFill>
              <a:latin typeface="Century Schoolbook" panose="02040604050505020304" pitchFamily="18" charset="0"/>
            </a:endParaRPr>
          </a:p>
        </p:txBody>
      </p:sp>
      <p:pic>
        <p:nvPicPr>
          <p:cNvPr id="9" name="Picture 8">
            <a:extLst>
              <a:ext uri="{FF2B5EF4-FFF2-40B4-BE49-F238E27FC236}">
                <a16:creationId xmlns:a16="http://schemas.microsoft.com/office/drawing/2014/main" id="{B632EAB7-A88C-C57D-A933-80961309E39A}"/>
              </a:ext>
            </a:extLst>
          </p:cNvPr>
          <p:cNvPicPr>
            <a:picLocks noChangeAspect="1"/>
          </p:cNvPicPr>
          <p:nvPr/>
        </p:nvPicPr>
        <p:blipFill>
          <a:blip r:embed="rId3"/>
          <a:stretch>
            <a:fillRect/>
          </a:stretch>
        </p:blipFill>
        <p:spPr>
          <a:xfrm>
            <a:off x="6273800" y="2390775"/>
            <a:ext cx="5915152" cy="4086225"/>
          </a:xfrm>
          <a:prstGeom prst="rect">
            <a:avLst/>
          </a:prstGeom>
        </p:spPr>
      </p:pic>
      <p:sp>
        <p:nvSpPr>
          <p:cNvPr id="6" name="TextBox 5">
            <a:extLst>
              <a:ext uri="{FF2B5EF4-FFF2-40B4-BE49-F238E27FC236}">
                <a16:creationId xmlns:a16="http://schemas.microsoft.com/office/drawing/2014/main" id="{2253832C-A8EF-E742-DF73-0C631A37EDD2}"/>
              </a:ext>
            </a:extLst>
          </p:cNvPr>
          <p:cNvSpPr txBox="1"/>
          <p:nvPr/>
        </p:nvSpPr>
        <p:spPr>
          <a:xfrm>
            <a:off x="0" y="6631886"/>
            <a:ext cx="12191999" cy="230832"/>
          </a:xfrm>
          <a:prstGeom prst="rect">
            <a:avLst/>
          </a:prstGeom>
          <a:noFill/>
        </p:spPr>
        <p:txBody>
          <a:bodyPr wrap="square">
            <a:spAutoFit/>
          </a:bodyPr>
          <a:lstStyle/>
          <a:p>
            <a:pPr algn="ctr"/>
            <a:r>
              <a:rPr lang="en-IN" sz="900">
                <a:solidFill>
                  <a:schemeClr val="tx1"/>
                </a:solidFill>
                <a:effectLst/>
                <a:latin typeface="Century Schoolbook" panose="02040604050505020304" pitchFamily="18" charset="0"/>
              </a:rPr>
              <a:t>The impact of Pradhan Mantri Ujjwala Yojana on Indian households. https://</a:t>
            </a:r>
            <a:r>
              <a:rPr lang="en-IN" sz="900" err="1">
                <a:solidFill>
                  <a:schemeClr val="tx1"/>
                </a:solidFill>
                <a:effectLst/>
                <a:latin typeface="Century Schoolbook" panose="02040604050505020304" pitchFamily="18" charset="0"/>
              </a:rPr>
              <a:t>arxiv.org</a:t>
            </a:r>
            <a:r>
              <a:rPr lang="en-IN" sz="900">
                <a:solidFill>
                  <a:schemeClr val="tx1"/>
                </a:solidFill>
                <a:effectLst/>
                <a:latin typeface="Century Schoolbook" panose="02040604050505020304" pitchFamily="18" charset="0"/>
              </a:rPr>
              <a:t>/html/2403.17112v1#:~:text=Using%20Propensity%20Score%20Matching%20and,parallel%20decrease%20in%20firewood%20consumption.</a:t>
            </a:r>
          </a:p>
        </p:txBody>
      </p:sp>
    </p:spTree>
    <p:extLst>
      <p:ext uri="{BB962C8B-B14F-4D97-AF65-F5344CB8AC3E}">
        <p14:creationId xmlns:p14="http://schemas.microsoft.com/office/powerpoint/2010/main" val="20746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8" name="Rectangle 4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25494CC-1721-EF06-FEDB-FB4870AD5FD8}"/>
              </a:ext>
            </a:extLst>
          </p:cNvPr>
          <p:cNvSpPr>
            <a:spLocks noGrp="1"/>
          </p:cNvSpPr>
          <p:nvPr>
            <p:ph type="title"/>
          </p:nvPr>
        </p:nvSpPr>
        <p:spPr>
          <a:xfrm>
            <a:off x="838200" y="381000"/>
            <a:ext cx="10003218" cy="1600124"/>
          </a:xfrm>
        </p:spPr>
        <p:txBody>
          <a:bodyPr>
            <a:normAutofit/>
          </a:bodyPr>
          <a:lstStyle/>
          <a:p>
            <a:pPr algn="ctr"/>
            <a:r>
              <a:rPr lang="en-IN">
                <a:latin typeface="Century Schoolbook" panose="02040604050505020304" pitchFamily="18" charset="0"/>
              </a:rPr>
              <a:t>Multiple Regression Model: </a:t>
            </a:r>
            <a:br>
              <a:rPr lang="en-IN">
                <a:latin typeface="Century Schoolbook" panose="02040604050505020304" pitchFamily="18" charset="0"/>
              </a:rPr>
            </a:br>
            <a:r>
              <a:rPr lang="en-IN">
                <a:latin typeface="Century Schoolbook" panose="02040604050505020304" pitchFamily="18" charset="0"/>
              </a:rPr>
              <a:t>A Study</a:t>
            </a:r>
          </a:p>
        </p:txBody>
      </p:sp>
      <p:sp>
        <p:nvSpPr>
          <p:cNvPr id="24" name="Content Placeholder 2">
            <a:extLst>
              <a:ext uri="{FF2B5EF4-FFF2-40B4-BE49-F238E27FC236}">
                <a16:creationId xmlns:a16="http://schemas.microsoft.com/office/drawing/2014/main" id="{37BA4A30-83B9-DEEF-8FE4-C84D6D6F4260}"/>
              </a:ext>
            </a:extLst>
          </p:cNvPr>
          <p:cNvSpPr>
            <a:spLocks noGrp="1"/>
          </p:cNvSpPr>
          <p:nvPr>
            <p:ph idx="1"/>
          </p:nvPr>
        </p:nvSpPr>
        <p:spPr>
          <a:xfrm>
            <a:off x="444500" y="2745362"/>
            <a:ext cx="5194300" cy="3552824"/>
          </a:xfrm>
        </p:spPr>
        <p:txBody>
          <a:bodyPr anchor="ctr">
            <a:normAutofit/>
          </a:bodyPr>
          <a:lstStyle/>
          <a:p>
            <a:pPr marL="0" indent="0">
              <a:lnSpc>
                <a:spcPct val="100000"/>
              </a:lnSpc>
              <a:buNone/>
            </a:pPr>
            <a:r>
              <a:rPr lang="en-IN" sz="900" b="0" i="0" u="none" strike="noStrike" baseline="0">
                <a:solidFill>
                  <a:schemeClr val="tx1"/>
                </a:solidFill>
                <a:latin typeface="Century Schoolbook" panose="02040604050505020304" pitchFamily="18" charset="0"/>
              </a:rPr>
              <a:t>.</a:t>
            </a:r>
            <a:endParaRPr lang="en-IN" sz="900">
              <a:solidFill>
                <a:schemeClr val="tx1"/>
              </a:solidFill>
              <a:latin typeface="Century Schoolbook" panose="02040604050505020304" pitchFamily="18" charset="0"/>
            </a:endParaRPr>
          </a:p>
        </p:txBody>
      </p:sp>
      <p:pic>
        <p:nvPicPr>
          <p:cNvPr id="6" name="Picture 5">
            <a:extLst>
              <a:ext uri="{FF2B5EF4-FFF2-40B4-BE49-F238E27FC236}">
                <a16:creationId xmlns:a16="http://schemas.microsoft.com/office/drawing/2014/main" id="{DCB1BD63-CEAD-F57F-022A-DE76F4F7796D}"/>
              </a:ext>
            </a:extLst>
          </p:cNvPr>
          <p:cNvPicPr>
            <a:picLocks noChangeAspect="1"/>
          </p:cNvPicPr>
          <p:nvPr/>
        </p:nvPicPr>
        <p:blipFill>
          <a:blip r:embed="rId3"/>
          <a:stretch>
            <a:fillRect/>
          </a:stretch>
        </p:blipFill>
        <p:spPr>
          <a:xfrm>
            <a:off x="6261100" y="2407877"/>
            <a:ext cx="5930900" cy="4069123"/>
          </a:xfrm>
          <a:prstGeom prst="rect">
            <a:avLst/>
          </a:prstGeom>
        </p:spPr>
      </p:pic>
      <p:sp>
        <p:nvSpPr>
          <p:cNvPr id="12" name="TextBox 11">
            <a:extLst>
              <a:ext uri="{FF2B5EF4-FFF2-40B4-BE49-F238E27FC236}">
                <a16:creationId xmlns:a16="http://schemas.microsoft.com/office/drawing/2014/main" id="{F2FDB5DD-EAA0-D2E5-D20F-4C230587CC17}"/>
              </a:ext>
            </a:extLst>
          </p:cNvPr>
          <p:cNvSpPr txBox="1"/>
          <p:nvPr/>
        </p:nvSpPr>
        <p:spPr>
          <a:xfrm>
            <a:off x="165100" y="2475060"/>
            <a:ext cx="6096000" cy="4093428"/>
          </a:xfrm>
          <a:prstGeom prst="rect">
            <a:avLst/>
          </a:prstGeom>
          <a:noFill/>
        </p:spPr>
        <p:txBody>
          <a:bodyPr wrap="square">
            <a:spAutoFit/>
          </a:bodyPr>
          <a:lstStyle/>
          <a:p>
            <a:r>
              <a:rPr lang="en-US" b="1" dirty="0"/>
              <a:t>RESULTS &amp; OBSERVATIONS-</a:t>
            </a:r>
          </a:p>
          <a:p>
            <a:endParaRPr lang="en-US" b="1" dirty="0"/>
          </a:p>
          <a:p>
            <a:pPr marL="285750" indent="-285750">
              <a:buFont typeface="Arial" panose="020B0604020202020204" pitchFamily="34" charset="0"/>
              <a:buChar char="•"/>
            </a:pPr>
            <a:r>
              <a:rPr lang="en-US" sz="1400" b="0" i="0" dirty="0">
                <a:solidFill>
                  <a:srgbClr val="212529"/>
                </a:solidFill>
                <a:effectLst/>
                <a:latin typeface="Century Schoolbook" panose="02040604050505020304" pitchFamily="18" charset="0"/>
              </a:rPr>
              <a:t>Correlation (R) equals </a:t>
            </a:r>
            <a:r>
              <a:rPr lang="en-US" sz="1400" b="1" i="0" dirty="0">
                <a:solidFill>
                  <a:srgbClr val="BF344E"/>
                </a:solidFill>
                <a:effectLst/>
                <a:latin typeface="Century Schoolbook" panose="02040604050505020304" pitchFamily="18" charset="0"/>
              </a:rPr>
              <a:t>0.985</a:t>
            </a:r>
            <a:r>
              <a:rPr lang="en-US" sz="1400" b="0" i="0" dirty="0">
                <a:solidFill>
                  <a:srgbClr val="212529"/>
                </a:solidFill>
                <a:effectLst/>
                <a:latin typeface="Century Schoolbook" panose="02040604050505020304" pitchFamily="18" charset="0"/>
              </a:rPr>
              <a:t>. This means that there is a </a:t>
            </a:r>
            <a:r>
              <a:rPr lang="en-US" sz="1400" b="1" i="0" dirty="0">
                <a:solidFill>
                  <a:srgbClr val="212529"/>
                </a:solidFill>
                <a:effectLst/>
                <a:latin typeface="Century Schoolbook" panose="02040604050505020304" pitchFamily="18" charset="0"/>
              </a:rPr>
              <a:t>strong direct relationship</a:t>
            </a:r>
            <a:r>
              <a:rPr lang="en-US" sz="1400" b="0" i="0" dirty="0">
                <a:solidFill>
                  <a:srgbClr val="212529"/>
                </a:solidFill>
                <a:effectLst/>
                <a:latin typeface="Century Schoolbook" panose="02040604050505020304" pitchFamily="18" charset="0"/>
              </a:rPr>
              <a:t> between Ujjwala scheme and behavioral changes among women.</a:t>
            </a:r>
            <a:endParaRPr lang="en-IN" sz="1400" b="1" i="0" dirty="0">
              <a:solidFill>
                <a:srgbClr val="212529"/>
              </a:solidFill>
              <a:effectLst/>
              <a:latin typeface="Century Schoolbook" panose="02040604050505020304" pitchFamily="18" charset="0"/>
            </a:endParaRPr>
          </a:p>
          <a:p>
            <a:endParaRPr lang="en-IN" sz="1400" b="1" i="0" dirty="0">
              <a:solidFill>
                <a:srgbClr val="212529"/>
              </a:solidFill>
              <a:effectLst/>
              <a:latin typeface="Century Schoolbook" panose="02040604050505020304" pitchFamily="18" charset="0"/>
            </a:endParaRPr>
          </a:p>
          <a:p>
            <a:pPr marL="285750" indent="-285750">
              <a:buFont typeface="Arial" panose="020B0604020202020204" pitchFamily="34" charset="0"/>
              <a:buChar char="•"/>
            </a:pPr>
            <a:r>
              <a:rPr lang="en-US" sz="1400" dirty="0">
                <a:solidFill>
                  <a:srgbClr val="212529"/>
                </a:solidFill>
                <a:latin typeface="Century Schoolbook" panose="02040604050505020304" pitchFamily="18" charset="0"/>
              </a:rPr>
              <a:t>The sample </a:t>
            </a:r>
            <a:r>
              <a:rPr lang="en-US" sz="1400" b="1" dirty="0">
                <a:solidFill>
                  <a:srgbClr val="212529"/>
                </a:solidFill>
                <a:latin typeface="Century Schoolbook" panose="02040604050505020304" pitchFamily="18" charset="0"/>
              </a:rPr>
              <a:t>size reported is to be 112 </a:t>
            </a:r>
            <a:r>
              <a:rPr lang="en-US" sz="1400" dirty="0">
                <a:solidFill>
                  <a:srgbClr val="212529"/>
                </a:solidFill>
                <a:latin typeface="Century Schoolbook" panose="02040604050505020304" pitchFamily="18" charset="0"/>
              </a:rPr>
              <a:t>and is taken from 3 districts of Tamil Nadu namely Vellore, Ranipet and Thirupattur.</a:t>
            </a:r>
            <a:endParaRPr lang="en-US" sz="1400" b="0" i="0" dirty="0">
              <a:solidFill>
                <a:srgbClr val="212529"/>
              </a:solidFill>
              <a:effectLst/>
              <a:latin typeface="Century Schoolbook" panose="02040604050505020304" pitchFamily="18" charset="0"/>
            </a:endParaRPr>
          </a:p>
          <a:p>
            <a:endParaRPr lang="en-US" sz="1400" b="0" i="0" dirty="0">
              <a:solidFill>
                <a:srgbClr val="212529"/>
              </a:solidFill>
              <a:effectLst/>
              <a:latin typeface="Century Schoolbook" panose="02040604050505020304" pitchFamily="18" charset="0"/>
            </a:endParaRPr>
          </a:p>
          <a:p>
            <a:pPr marL="285750" indent="-285750">
              <a:buFont typeface="Arial" panose="020B0604020202020204" pitchFamily="34" charset="0"/>
              <a:buChar char="•"/>
            </a:pPr>
            <a:r>
              <a:rPr lang="en-US" sz="1400" dirty="0">
                <a:solidFill>
                  <a:srgbClr val="212529"/>
                </a:solidFill>
                <a:latin typeface="Century Schoolbook" panose="02040604050505020304" pitchFamily="18" charset="0"/>
              </a:rPr>
              <a:t>The </a:t>
            </a:r>
            <a:r>
              <a:rPr lang="en-US" sz="1400" b="1" dirty="0">
                <a:solidFill>
                  <a:srgbClr val="212529"/>
                </a:solidFill>
                <a:latin typeface="Century Schoolbook" panose="02040604050505020304" pitchFamily="18" charset="0"/>
              </a:rPr>
              <a:t>5 variables have positive impact </a:t>
            </a:r>
            <a:r>
              <a:rPr lang="en-US" sz="1400" dirty="0">
                <a:solidFill>
                  <a:srgbClr val="212529"/>
                </a:solidFill>
                <a:latin typeface="Century Schoolbook" panose="02040604050505020304" pitchFamily="18" charset="0"/>
              </a:rPr>
              <a:t>on Ujjwala yojana scheme with the effect on behavioral changes among rural women thereby not accepting the null hypothesis(H3, H4, H6, H10 and H12).</a:t>
            </a:r>
          </a:p>
          <a:p>
            <a:endParaRPr lang="en-US" sz="1400" dirty="0">
              <a:solidFill>
                <a:srgbClr val="212529"/>
              </a:solidFill>
              <a:latin typeface="Century Schoolbook" panose="02040604050505020304" pitchFamily="18" charset="0"/>
            </a:endParaRPr>
          </a:p>
          <a:p>
            <a:pPr marL="285750" indent="-285750">
              <a:buFont typeface="Arial" panose="020B0604020202020204" pitchFamily="34" charset="0"/>
              <a:buChar char="•"/>
            </a:pPr>
            <a:r>
              <a:rPr lang="en-US" sz="1400" dirty="0">
                <a:solidFill>
                  <a:srgbClr val="212529"/>
                </a:solidFill>
                <a:latin typeface="Century Schoolbook" panose="02040604050505020304" pitchFamily="18" charset="0"/>
              </a:rPr>
              <a:t>The </a:t>
            </a:r>
            <a:r>
              <a:rPr lang="en-US" sz="1400" b="1" dirty="0">
                <a:solidFill>
                  <a:srgbClr val="212529"/>
                </a:solidFill>
                <a:latin typeface="Century Schoolbook" panose="02040604050505020304" pitchFamily="18" charset="0"/>
              </a:rPr>
              <a:t>other 7 variables do not have positive impact </a:t>
            </a:r>
            <a:r>
              <a:rPr lang="en-US" sz="1400" dirty="0">
                <a:solidFill>
                  <a:srgbClr val="212529"/>
                </a:solidFill>
                <a:latin typeface="Century Schoolbook" panose="02040604050505020304" pitchFamily="18" charset="0"/>
              </a:rPr>
              <a:t>on Ujjwala yojana scheme with the effect on behavioral changes among rural women thereby accepting the null hypothesis(H1, H2, H5, H7, H8, H9 and H11) AT 5% </a:t>
            </a:r>
          </a:p>
          <a:p>
            <a:pPr marL="285750" indent="-285750">
              <a:buFont typeface="Arial" panose="020B0604020202020204" pitchFamily="34" charset="0"/>
              <a:buChar char="•"/>
            </a:pPr>
            <a:endParaRPr lang="en-US" sz="1400" b="0" i="0" dirty="0">
              <a:solidFill>
                <a:srgbClr val="212529"/>
              </a:solidFill>
              <a:effectLst/>
              <a:latin typeface="-apple-system"/>
            </a:endParaRPr>
          </a:p>
        </p:txBody>
      </p:sp>
      <p:sp>
        <p:nvSpPr>
          <p:cNvPr id="23" name="TextBox 22">
            <a:extLst>
              <a:ext uri="{FF2B5EF4-FFF2-40B4-BE49-F238E27FC236}">
                <a16:creationId xmlns:a16="http://schemas.microsoft.com/office/drawing/2014/main" id="{31A4EC8F-AA1E-8FD1-B65E-209301366FEF}"/>
              </a:ext>
            </a:extLst>
          </p:cNvPr>
          <p:cNvSpPr txBox="1"/>
          <p:nvPr/>
        </p:nvSpPr>
        <p:spPr>
          <a:xfrm>
            <a:off x="0" y="6631886"/>
            <a:ext cx="12191999" cy="230832"/>
          </a:xfrm>
          <a:prstGeom prst="rect">
            <a:avLst/>
          </a:prstGeom>
          <a:noFill/>
        </p:spPr>
        <p:txBody>
          <a:bodyPr wrap="square">
            <a:spAutoFit/>
          </a:bodyPr>
          <a:lstStyle/>
          <a:p>
            <a:pPr algn="ctr"/>
            <a:r>
              <a:rPr lang="en-IN" sz="900">
                <a:solidFill>
                  <a:schemeClr val="tx1"/>
                </a:solidFill>
                <a:effectLst/>
                <a:latin typeface="Century Schoolbook" panose="02040604050505020304" pitchFamily="18" charset="0"/>
              </a:rPr>
              <a:t>The impact of Pradhan Mantri Ujjwala Yojana on Indian households. https://</a:t>
            </a:r>
            <a:r>
              <a:rPr lang="en-IN" sz="900" err="1">
                <a:solidFill>
                  <a:schemeClr val="tx1"/>
                </a:solidFill>
                <a:effectLst/>
                <a:latin typeface="Century Schoolbook" panose="02040604050505020304" pitchFamily="18" charset="0"/>
              </a:rPr>
              <a:t>arxiv.org</a:t>
            </a:r>
            <a:r>
              <a:rPr lang="en-IN" sz="900">
                <a:solidFill>
                  <a:schemeClr val="tx1"/>
                </a:solidFill>
                <a:effectLst/>
                <a:latin typeface="Century Schoolbook" panose="02040604050505020304" pitchFamily="18" charset="0"/>
              </a:rPr>
              <a:t>/html/2403.17112v1#:~:text=Using%20Propensity%20Score%20Matching%20and,parallel%20decrease%20in%20firewood%20consumption.</a:t>
            </a:r>
          </a:p>
        </p:txBody>
      </p:sp>
    </p:spTree>
    <p:extLst>
      <p:ext uri="{BB962C8B-B14F-4D97-AF65-F5344CB8AC3E}">
        <p14:creationId xmlns:p14="http://schemas.microsoft.com/office/powerpoint/2010/main" val="428170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179083-AE69-9862-C204-2D3CE83E62BC}"/>
              </a:ext>
            </a:extLst>
          </p:cNvPr>
          <p:cNvSpPr>
            <a:spLocks noGrp="1"/>
          </p:cNvSpPr>
          <p:nvPr>
            <p:ph idx="1"/>
          </p:nvPr>
        </p:nvSpPr>
        <p:spPr>
          <a:xfrm>
            <a:off x="5123581" y="2"/>
            <a:ext cx="6831040" cy="7536871"/>
          </a:xfrm>
        </p:spPr>
        <p:txBody>
          <a:bodyPr>
            <a:noAutofit/>
          </a:bodyPr>
          <a:lstStyle/>
          <a:p>
            <a:pPr marL="0" indent="0">
              <a:buNone/>
            </a:pPr>
            <a:r>
              <a:rPr lang="en-US" sz="1600" i="0" dirty="0">
                <a:solidFill>
                  <a:schemeClr val="tx1"/>
                </a:solidFill>
                <a:effectLst/>
                <a:latin typeface="Century Schoolbook" panose="02040604050505020304" pitchFamily="18" charset="0"/>
              </a:rPr>
              <a:t>The </a:t>
            </a:r>
            <a:r>
              <a:rPr lang="en-US" sz="1600" b="1" i="0" dirty="0">
                <a:solidFill>
                  <a:schemeClr val="tx1"/>
                </a:solidFill>
                <a:effectLst/>
                <a:latin typeface="Century Schoolbook" panose="02040604050505020304" pitchFamily="18" charset="0"/>
              </a:rPr>
              <a:t>effectiveness of the Pradhan Mantri Ujjwala Yojana (PMUY)</a:t>
            </a:r>
            <a:r>
              <a:rPr lang="en-US" sz="1600" i="0" dirty="0">
                <a:solidFill>
                  <a:schemeClr val="tx1"/>
                </a:solidFill>
                <a:effectLst/>
                <a:latin typeface="Century Schoolbook" panose="02040604050505020304" pitchFamily="18" charset="0"/>
              </a:rPr>
              <a:t> can be evaluated through various qualitative measures:</a:t>
            </a:r>
            <a:endParaRPr lang="en-US" sz="1600" dirty="0">
              <a:solidFill>
                <a:schemeClr val="tx1"/>
              </a:solidFill>
              <a:latin typeface="Century Schoolbook" panose="02040604050505020304" pitchFamily="18" charset="0"/>
            </a:endParaRPr>
          </a:p>
          <a:p>
            <a:pPr marL="0" indent="0">
              <a:buNone/>
            </a:pPr>
            <a:endParaRPr lang="en-US" sz="1600" i="0" dirty="0">
              <a:solidFill>
                <a:schemeClr val="tx1"/>
              </a:solidFill>
              <a:effectLst/>
              <a:latin typeface="Century Schoolbook" panose="02040604050505020304" pitchFamily="18" charset="0"/>
            </a:endParaRPr>
          </a:p>
          <a:p>
            <a:pPr algn="l"/>
            <a:r>
              <a:rPr lang="en-US" sz="1600" i="0" u="none" strike="noStrike" baseline="0" dirty="0">
                <a:solidFill>
                  <a:schemeClr val="tx1"/>
                </a:solidFill>
                <a:latin typeface="Century Schoolbook" panose="02040604050505020304" pitchFamily="18" charset="0"/>
              </a:rPr>
              <a:t>The issue of such as </a:t>
            </a:r>
            <a:r>
              <a:rPr lang="en-US" sz="1600" b="1" i="0" u="none" strike="noStrike" baseline="0" dirty="0">
                <a:solidFill>
                  <a:schemeClr val="tx1"/>
                </a:solidFill>
                <a:latin typeface="Century Schoolbook" panose="02040604050505020304" pitchFamily="18" charset="0"/>
              </a:rPr>
              <a:t>safe practices, quality of service </a:t>
            </a:r>
            <a:r>
              <a:rPr lang="en-US" sz="1600" i="0" u="none" strike="noStrike" baseline="0" dirty="0">
                <a:solidFill>
                  <a:schemeClr val="tx1"/>
                </a:solidFill>
                <a:latin typeface="Century Schoolbook" panose="02040604050505020304" pitchFamily="18" charset="0"/>
              </a:rPr>
              <a:t>provided by distributors and availability of refill </a:t>
            </a:r>
            <a:r>
              <a:rPr lang="en-IN" sz="1600" dirty="0">
                <a:solidFill>
                  <a:schemeClr val="tx1"/>
                </a:solidFill>
                <a:latin typeface="Century Schoolbook" panose="02040604050505020304" pitchFamily="18" charset="0"/>
              </a:rPr>
              <a:t>c</a:t>
            </a:r>
            <a:r>
              <a:rPr lang="en-IN" sz="1600" i="0" u="none" strike="noStrike" baseline="0" dirty="0">
                <a:solidFill>
                  <a:schemeClr val="tx1"/>
                </a:solidFill>
                <a:latin typeface="Century Schoolbook" panose="02040604050505020304" pitchFamily="18" charset="0"/>
              </a:rPr>
              <a:t>ylinders</a:t>
            </a:r>
            <a:r>
              <a:rPr lang="en-IN" sz="1600" dirty="0">
                <a:solidFill>
                  <a:schemeClr val="tx1"/>
                </a:solidFill>
                <a:latin typeface="Century Schoolbook" panose="02040604050505020304" pitchFamily="18" charset="0"/>
              </a:rPr>
              <a:t> is understood to be </a:t>
            </a:r>
            <a:r>
              <a:rPr lang="en-IN" sz="1600" b="1" dirty="0">
                <a:solidFill>
                  <a:schemeClr val="tx1"/>
                </a:solidFill>
                <a:latin typeface="Century Schoolbook" panose="02040604050505020304" pitchFamily="18" charset="0"/>
              </a:rPr>
              <a:t>qualitatively solved using PMUY.</a:t>
            </a:r>
          </a:p>
          <a:p>
            <a:pPr marL="0" indent="0" algn="l">
              <a:buNone/>
            </a:pPr>
            <a:endParaRPr lang="en-IN" sz="1600" b="1" dirty="0">
              <a:solidFill>
                <a:schemeClr val="tx1"/>
              </a:solidFill>
              <a:latin typeface="Century Schoolbook" panose="02040604050505020304" pitchFamily="18" charset="0"/>
            </a:endParaRPr>
          </a:p>
          <a:p>
            <a:pPr algn="l"/>
            <a:r>
              <a:rPr lang="en-US" sz="1600" i="0" u="none" strike="noStrike" baseline="0" dirty="0">
                <a:solidFill>
                  <a:schemeClr val="tx1"/>
                </a:solidFill>
                <a:latin typeface="Century Schoolbook" panose="02040604050505020304" pitchFamily="18" charset="0"/>
              </a:rPr>
              <a:t>Under PMUY scheme rural LPG users do</a:t>
            </a:r>
            <a:r>
              <a:rPr lang="en-US" sz="1600" b="1" i="0" u="none" strike="noStrike" baseline="0" dirty="0">
                <a:solidFill>
                  <a:schemeClr val="tx1"/>
                </a:solidFill>
                <a:latin typeface="Century Schoolbook" panose="02040604050505020304" pitchFamily="18" charset="0"/>
              </a:rPr>
              <a:t> not </a:t>
            </a:r>
            <a:r>
              <a:rPr lang="en-US" sz="1600" i="0" u="none" strike="noStrike" baseline="0" dirty="0">
                <a:solidFill>
                  <a:schemeClr val="tx1"/>
                </a:solidFill>
                <a:latin typeface="Century Schoolbook" panose="02040604050505020304" pitchFamily="18" charset="0"/>
              </a:rPr>
              <a:t>go for frequent refill due to insufficient fund</a:t>
            </a:r>
            <a:r>
              <a:rPr lang="en-US" sz="1600" i="0" u="none" strike="noStrike" dirty="0">
                <a:solidFill>
                  <a:schemeClr val="tx1"/>
                </a:solidFill>
                <a:latin typeface="Century Schoolbook" panose="02040604050505020304" pitchFamily="18" charset="0"/>
              </a:rPr>
              <a:t> and other factors as well.</a:t>
            </a:r>
          </a:p>
          <a:p>
            <a:pPr marL="0" indent="0" algn="l">
              <a:buNone/>
            </a:pPr>
            <a:endParaRPr lang="en-IN" sz="1600" i="0" u="none" strike="noStrike" baseline="0" dirty="0">
              <a:solidFill>
                <a:schemeClr val="tx1"/>
              </a:solidFill>
              <a:latin typeface="Century Schoolbook" panose="02040604050505020304" pitchFamily="18" charset="0"/>
            </a:endParaRPr>
          </a:p>
          <a:p>
            <a:pPr algn="l"/>
            <a:r>
              <a:rPr lang="en-US" sz="1600" i="0" u="none" strike="noStrike" baseline="0" dirty="0">
                <a:solidFill>
                  <a:schemeClr val="tx1"/>
                </a:solidFill>
                <a:latin typeface="Century Schoolbook" panose="02040604050505020304" pitchFamily="18" charset="0"/>
              </a:rPr>
              <a:t>Women in </a:t>
            </a:r>
            <a:r>
              <a:rPr lang="en-US" sz="1600" b="1" i="0" u="none" strike="noStrike" baseline="0" dirty="0">
                <a:solidFill>
                  <a:schemeClr val="tx1"/>
                </a:solidFill>
                <a:latin typeface="Century Schoolbook" panose="02040604050505020304" pitchFamily="18" charset="0"/>
              </a:rPr>
              <a:t>rural areas started </a:t>
            </a:r>
            <a:r>
              <a:rPr lang="en-US" sz="1600" i="0" u="none" strike="noStrike" baseline="0" dirty="0">
                <a:solidFill>
                  <a:schemeClr val="tx1"/>
                </a:solidFill>
                <a:latin typeface="Century Schoolbook" panose="02040604050505020304" pitchFamily="18" charset="0"/>
              </a:rPr>
              <a:t>transformed from fuel stacking varies </a:t>
            </a:r>
            <a:r>
              <a:rPr lang="en-US" sz="1600" b="1" i="0" u="none" strike="noStrike" baseline="0" dirty="0">
                <a:solidFill>
                  <a:schemeClr val="tx1"/>
                </a:solidFill>
                <a:latin typeface="Century Schoolbook" panose="02040604050505020304" pitchFamily="18" charset="0"/>
              </a:rPr>
              <a:t>from cow dung cake and wood to PMUY LPG.</a:t>
            </a:r>
          </a:p>
          <a:p>
            <a:pPr marL="0" indent="0" algn="l">
              <a:buNone/>
            </a:pPr>
            <a:endParaRPr lang="en-US" sz="1600" b="1" u="none" strike="noStrike" baseline="0" dirty="0">
              <a:solidFill>
                <a:schemeClr val="tx1"/>
              </a:solidFill>
              <a:latin typeface="Century Schoolbook" panose="02040604050505020304" pitchFamily="18" charset="0"/>
            </a:endParaRPr>
          </a:p>
          <a:p>
            <a:pPr algn="l"/>
            <a:r>
              <a:rPr lang="en-US" sz="1600" i="0" u="none" strike="noStrike" baseline="0" dirty="0">
                <a:solidFill>
                  <a:schemeClr val="tx1"/>
                </a:solidFill>
                <a:latin typeface="Century Schoolbook" panose="02040604050505020304" pitchFamily="18" charset="0"/>
              </a:rPr>
              <a:t>This scheme is likely to result in an additional employment of around </a:t>
            </a:r>
            <a:r>
              <a:rPr lang="en-US" sz="1600" b="1" i="0" u="none" strike="noStrike" baseline="0" dirty="0">
                <a:solidFill>
                  <a:schemeClr val="tx1"/>
                </a:solidFill>
                <a:latin typeface="Century Schoolbook" panose="02040604050505020304" pitchFamily="18" charset="0"/>
              </a:rPr>
              <a:t>one lakh </a:t>
            </a:r>
            <a:r>
              <a:rPr lang="en-US" sz="1600" i="0" u="none" strike="noStrike" baseline="0" dirty="0">
                <a:solidFill>
                  <a:schemeClr val="tx1"/>
                </a:solidFill>
                <a:latin typeface="Century Schoolbook" panose="02040604050505020304" pitchFamily="18" charset="0"/>
              </a:rPr>
              <a:t>people  in India.</a:t>
            </a:r>
          </a:p>
          <a:p>
            <a:pPr marL="0" indent="0" algn="l">
              <a:buNone/>
            </a:pPr>
            <a:endParaRPr lang="en-US" sz="1600" i="0" u="none" strike="noStrike" baseline="0" dirty="0">
              <a:solidFill>
                <a:schemeClr val="tx1"/>
              </a:solidFill>
              <a:latin typeface="Century Schoolbook" panose="02040604050505020304" pitchFamily="18" charset="0"/>
            </a:endParaRPr>
          </a:p>
          <a:p>
            <a:pPr algn="l"/>
            <a:r>
              <a:rPr lang="en-US" sz="1600" i="0" u="none" strike="noStrike" baseline="0" dirty="0">
                <a:solidFill>
                  <a:schemeClr val="tx1"/>
                </a:solidFill>
                <a:latin typeface="Century Schoolbook" panose="02040604050505020304" pitchFamily="18" charset="0"/>
              </a:rPr>
              <a:t>PMUY scheme great opportunities under ‘</a:t>
            </a:r>
            <a:r>
              <a:rPr lang="en-US" sz="1600" b="1" i="0" u="none" strike="noStrike" baseline="0" dirty="0">
                <a:solidFill>
                  <a:schemeClr val="tx1"/>
                </a:solidFill>
                <a:latin typeface="Century Schoolbook" panose="02040604050505020304" pitchFamily="18" charset="0"/>
              </a:rPr>
              <a:t>Make in India’ </a:t>
            </a:r>
            <a:r>
              <a:rPr lang="en-US" sz="1600" i="0" u="none" strike="noStrike" baseline="0" dirty="0">
                <a:solidFill>
                  <a:schemeClr val="tx1"/>
                </a:solidFill>
                <a:latin typeface="Century Schoolbook" panose="02040604050505020304" pitchFamily="18" charset="0"/>
              </a:rPr>
              <a:t>campaign for all manufacture’s cylinders, gas stoves, regulators </a:t>
            </a:r>
            <a:r>
              <a:rPr lang="en-IN" sz="1600" i="0" u="none" strike="noStrike" baseline="0" dirty="0">
                <a:solidFill>
                  <a:schemeClr val="tx1"/>
                </a:solidFill>
                <a:latin typeface="Century Schoolbook" panose="02040604050505020304" pitchFamily="18" charset="0"/>
              </a:rPr>
              <a:t>and gas houses.</a:t>
            </a:r>
            <a:endParaRPr lang="en-US" sz="1600" i="0" u="none" strike="noStrike" baseline="0" dirty="0">
              <a:solidFill>
                <a:schemeClr val="tx1"/>
              </a:solidFill>
              <a:latin typeface="Century Schoolbook" panose="02040604050505020304" pitchFamily="18" charset="0"/>
            </a:endParaRPr>
          </a:p>
        </p:txBody>
      </p:sp>
      <p:sp>
        <p:nvSpPr>
          <p:cNvPr id="2" name="Title 1">
            <a:extLst>
              <a:ext uri="{FF2B5EF4-FFF2-40B4-BE49-F238E27FC236}">
                <a16:creationId xmlns:a16="http://schemas.microsoft.com/office/drawing/2014/main" id="{660A521C-DEE4-C2AC-B10D-BE6FACBD831D}"/>
              </a:ext>
            </a:extLst>
          </p:cNvPr>
          <p:cNvSpPr>
            <a:spLocks noGrp="1"/>
          </p:cNvSpPr>
          <p:nvPr>
            <p:ph type="title"/>
          </p:nvPr>
        </p:nvSpPr>
        <p:spPr>
          <a:xfrm>
            <a:off x="0" y="2596712"/>
            <a:ext cx="4635244" cy="1664573"/>
          </a:xfrm>
        </p:spPr>
        <p:txBody>
          <a:bodyPr>
            <a:normAutofit/>
          </a:bodyPr>
          <a:lstStyle/>
          <a:p>
            <a:pPr algn="ctr"/>
            <a:r>
              <a:rPr lang="en-US">
                <a:latin typeface="Century Schoolbook" panose="02040604050505020304" pitchFamily="18" charset="0"/>
              </a:rPr>
              <a:t>QUALITATIVE ANALYSIS</a:t>
            </a:r>
            <a:endParaRPr lang="en-IN">
              <a:latin typeface="Century Schoolbook" panose="02040604050505020304" pitchFamily="18" charset="0"/>
            </a:endParaRPr>
          </a:p>
        </p:txBody>
      </p:sp>
    </p:spTree>
    <p:extLst>
      <p:ext uri="{BB962C8B-B14F-4D97-AF65-F5344CB8AC3E}">
        <p14:creationId xmlns:p14="http://schemas.microsoft.com/office/powerpoint/2010/main" val="336205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9" name="Rectangle 8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1" name="Rectangle 90">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FD6095F-D032-D68F-84F3-94A65BECAE3D}"/>
              </a:ext>
            </a:extLst>
          </p:cNvPr>
          <p:cNvSpPr>
            <a:spLocks noGrp="1"/>
          </p:cNvSpPr>
          <p:nvPr>
            <p:ph type="title"/>
          </p:nvPr>
        </p:nvSpPr>
        <p:spPr>
          <a:xfrm>
            <a:off x="0" y="559813"/>
            <a:ext cx="4422873" cy="5577934"/>
          </a:xfrm>
        </p:spPr>
        <p:txBody>
          <a:bodyPr>
            <a:normAutofit/>
          </a:bodyPr>
          <a:lstStyle/>
          <a:p>
            <a:pPr algn="ctr"/>
            <a:r>
              <a:rPr lang="en-US" sz="3600">
                <a:latin typeface="Century Schoolbook" panose="02040604050505020304" pitchFamily="18" charset="0"/>
              </a:rPr>
              <a:t>CONTENTS OF THE PRESENTATION</a:t>
            </a:r>
            <a:endParaRPr lang="en-IN" sz="3600">
              <a:latin typeface="Century Schoolbook" panose="02040604050505020304" pitchFamily="18" charset="0"/>
            </a:endParaRPr>
          </a:p>
        </p:txBody>
      </p:sp>
      <p:graphicFrame>
        <p:nvGraphicFramePr>
          <p:cNvPr id="2" name="Content Placeholder 2">
            <a:extLst>
              <a:ext uri="{FF2B5EF4-FFF2-40B4-BE49-F238E27FC236}">
                <a16:creationId xmlns:a16="http://schemas.microsoft.com/office/drawing/2014/main" id="{4F37457D-E7A8-E314-2EBD-F0A934BB95BF}"/>
              </a:ext>
            </a:extLst>
          </p:cNvPr>
          <p:cNvGraphicFramePr>
            <a:graphicFrameLocks/>
          </p:cNvGraphicFramePr>
          <p:nvPr>
            <p:extLst>
              <p:ext uri="{D42A27DB-BD31-4B8C-83A1-F6EECF244321}">
                <p14:modId xmlns:p14="http://schemas.microsoft.com/office/powerpoint/2010/main" val="1340205988"/>
              </p:ext>
            </p:extLst>
          </p:nvPr>
        </p:nvGraphicFramePr>
        <p:xfrm>
          <a:off x="4852963" y="375932"/>
          <a:ext cx="6905900" cy="61061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95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281CE357-914B-B148-B1DF-ED953EB79D3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2964C941-6F8B-2849-8D25-6F97B1F8ED7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017FFA22-0ADF-0646-9CE4-5233E8B658F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9FBC67F5-AE80-5347-BD86-B72F980D8D5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graphicEl>
                                              <a:dgm id="{671DCB0B-ABCB-0940-AE35-CA81B148A99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8635E1AE-250D-B344-8199-0D83CB8B505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CFB76E56-5A6F-DB4B-B63D-C5D2FBD0D9CF}"/>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graphicEl>
                                              <a:dgm id="{4C3C30E9-CBA1-7E43-B738-D33267CFC76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graphicEl>
                                              <a:dgm id="{1DA80CA3-8BF7-4841-AFBE-65BE0D4D46A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graphicEl>
                                              <a:dgm id="{764B4574-940C-004E-9BE4-30D94ECF661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graphicEl>
                                              <a:dgm id="{508B0A6D-486D-FA45-9778-FA1027EC00F8}"/>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graphicEl>
                                              <a:dgm id="{4B39D16F-F152-A742-BA91-801C4BD52EF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graphicEl>
                                              <a:dgm id="{8DA1ADED-EEE8-6B4F-AE1C-703581193C97}"/>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graphicEl>
                                              <a:dgm id="{B1703201-869A-C841-B3C8-A039A49E8FCD}"/>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graphicEl>
                                              <a:dgm id="{10CBA394-1AC0-5644-821B-36C04A0D2570}"/>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graphicEl>
                                              <a:dgm id="{EE698A98-F81C-7346-A50A-33C7868C90C3}"/>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graphicEl>
                                              <a:dgm id="{915A63E1-44C7-7242-BBE3-8ED1BEB504F3}"/>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graphicEl>
                                              <a:dgm id="{E7049D03-A82A-D641-989A-4B18B4F17887}"/>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graphicEl>
                                              <a:dgm id="{C33D5128-4662-B442-BBEB-59D612DB02AD}"/>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graphicEl>
                                              <a:dgm id="{6D4D5FA9-80B0-9D4C-B021-66BAC667CCD9}"/>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
                                            <p:graphicEl>
                                              <a:dgm id="{E9D5AF8E-F624-E74A-9706-EBB22EBED8A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179083-AE69-9862-C204-2D3CE83E62BC}"/>
              </a:ext>
            </a:extLst>
          </p:cNvPr>
          <p:cNvSpPr>
            <a:spLocks noGrp="1"/>
          </p:cNvSpPr>
          <p:nvPr>
            <p:ph idx="1"/>
          </p:nvPr>
        </p:nvSpPr>
        <p:spPr>
          <a:xfrm>
            <a:off x="4950049" y="0"/>
            <a:ext cx="7169762" cy="6858000"/>
          </a:xfrm>
        </p:spPr>
        <p:txBody>
          <a:bodyPr>
            <a:noAutofit/>
          </a:bodyPr>
          <a:lstStyle/>
          <a:p>
            <a:pPr marL="0" indent="0" algn="l">
              <a:buNone/>
            </a:pPr>
            <a:r>
              <a:rPr lang="en-US" sz="2200" b="1" i="0" u="none" strike="noStrike" baseline="0" dirty="0">
                <a:solidFill>
                  <a:schemeClr val="tx1"/>
                </a:solidFill>
                <a:latin typeface="Century Schoolbook" panose="02040604050505020304" pitchFamily="18" charset="0"/>
              </a:rPr>
              <a:t>Challenges of PM UJJWALA YOJANA includes-</a:t>
            </a:r>
            <a:endParaRPr lang="en-US" sz="1200" b="1" dirty="0">
              <a:solidFill>
                <a:schemeClr val="tx1"/>
              </a:solidFill>
              <a:latin typeface="Century Schoolbook" panose="02040604050505020304" pitchFamily="18" charset="0"/>
            </a:endParaRPr>
          </a:p>
          <a:p>
            <a:pPr marL="0" indent="0" algn="l">
              <a:buNone/>
            </a:pPr>
            <a:endParaRPr lang="en-IN" sz="800" b="1" i="0" u="none" strike="noStrike" baseline="0" dirty="0">
              <a:solidFill>
                <a:schemeClr val="tx1"/>
              </a:solidFill>
              <a:latin typeface="Century Schoolbook" panose="02040604050505020304" pitchFamily="18" charset="0"/>
            </a:endParaRPr>
          </a:p>
          <a:p>
            <a:pPr algn="l"/>
            <a:r>
              <a:rPr lang="en-IN" sz="1320" i="0" u="none" strike="noStrike" baseline="0" dirty="0">
                <a:solidFill>
                  <a:schemeClr val="tx1"/>
                </a:solidFill>
                <a:latin typeface="Century Schoolbook" panose="02040604050505020304" pitchFamily="18" charset="0"/>
              </a:rPr>
              <a:t>People in rural villages have </a:t>
            </a:r>
            <a:r>
              <a:rPr lang="en-IN" sz="1320" b="1" i="0" u="none" strike="noStrike" baseline="0" dirty="0">
                <a:solidFill>
                  <a:schemeClr val="tx1"/>
                </a:solidFill>
                <a:latin typeface="Century Schoolbook" panose="02040604050505020304" pitchFamily="18" charset="0"/>
              </a:rPr>
              <a:t>wrong traditional benefits</a:t>
            </a:r>
            <a:r>
              <a:rPr lang="en-IN" sz="1320" i="0" u="none" strike="noStrike" baseline="0" dirty="0">
                <a:solidFill>
                  <a:schemeClr val="tx1"/>
                </a:solidFill>
                <a:latin typeface="Century Schoolbook" panose="02040604050505020304" pitchFamily="18" charset="0"/>
              </a:rPr>
              <a:t> among themselves. These need to be changed so that people could accept the PMUY.</a:t>
            </a:r>
          </a:p>
          <a:p>
            <a:pPr marL="0" indent="0" algn="l">
              <a:buNone/>
            </a:pPr>
            <a:endParaRPr lang="en-IN" sz="1320" i="0" u="none" strike="noStrike" baseline="0" dirty="0">
              <a:solidFill>
                <a:schemeClr val="tx1"/>
              </a:solidFill>
              <a:latin typeface="Century Schoolbook" panose="02040604050505020304" pitchFamily="18" charset="0"/>
            </a:endParaRPr>
          </a:p>
          <a:p>
            <a:pPr algn="l"/>
            <a:r>
              <a:rPr lang="en-US" sz="1320" i="0" u="none" strike="noStrike" baseline="0" dirty="0">
                <a:solidFill>
                  <a:schemeClr val="tx1"/>
                </a:solidFill>
                <a:latin typeface="Century Schoolbook" panose="02040604050505020304" pitchFamily="18" charset="0"/>
              </a:rPr>
              <a:t>The local bodies such as </a:t>
            </a:r>
            <a:r>
              <a:rPr lang="en-US" sz="1320" b="1" dirty="0">
                <a:solidFill>
                  <a:schemeClr val="tx1"/>
                </a:solidFill>
                <a:latin typeface="Century Schoolbook" panose="02040604050505020304" pitchFamily="18" charset="0"/>
              </a:rPr>
              <a:t>p</a:t>
            </a:r>
            <a:r>
              <a:rPr lang="en-US" sz="1320" b="1" i="0" u="none" strike="noStrike" baseline="0" dirty="0">
                <a:solidFill>
                  <a:schemeClr val="tx1"/>
                </a:solidFill>
                <a:latin typeface="Century Schoolbook" panose="02040604050505020304" pitchFamily="18" charset="0"/>
              </a:rPr>
              <a:t>anchayats</a:t>
            </a:r>
            <a:r>
              <a:rPr lang="en-US" sz="1320" i="0" u="none" strike="noStrike" baseline="0" dirty="0">
                <a:solidFill>
                  <a:schemeClr val="tx1"/>
                </a:solidFill>
                <a:latin typeface="Century Schoolbook" panose="02040604050505020304" pitchFamily="18" charset="0"/>
              </a:rPr>
              <a:t> are not</a:t>
            </a:r>
            <a:r>
              <a:rPr lang="en-US" sz="1320" i="0" u="none" strike="noStrike" dirty="0">
                <a:solidFill>
                  <a:schemeClr val="tx1"/>
                </a:solidFill>
                <a:latin typeface="Century Schoolbook" panose="02040604050505020304" pitchFamily="18" charset="0"/>
              </a:rPr>
              <a:t> doing their jobs properly as they</a:t>
            </a:r>
            <a:r>
              <a:rPr lang="en-US" sz="1320" i="0" u="none" strike="noStrike" baseline="0" dirty="0">
                <a:solidFill>
                  <a:schemeClr val="tx1"/>
                </a:solidFill>
                <a:latin typeface="Century Schoolbook" panose="02040604050505020304" pitchFamily="18" charset="0"/>
              </a:rPr>
              <a:t> should  deal with the  issue </a:t>
            </a:r>
            <a:r>
              <a:rPr lang="en-US" sz="1320" b="1" i="0" u="none" strike="noStrike" baseline="0" dirty="0">
                <a:solidFill>
                  <a:schemeClr val="tx1"/>
                </a:solidFill>
                <a:latin typeface="Century Schoolbook" panose="02040604050505020304" pitchFamily="18" charset="0"/>
              </a:rPr>
              <a:t>of safe use of LPG </a:t>
            </a:r>
            <a:r>
              <a:rPr lang="en-US" sz="1320" i="0" u="none" strike="noStrike" baseline="0" dirty="0">
                <a:solidFill>
                  <a:schemeClr val="tx1"/>
                </a:solidFill>
                <a:latin typeface="Century Schoolbook" panose="02040604050505020304" pitchFamily="18" charset="0"/>
              </a:rPr>
              <a:t>and discuss its benefits on environment, health and how it empowers women</a:t>
            </a:r>
            <a:r>
              <a:rPr lang="en-US" sz="1320" dirty="0">
                <a:solidFill>
                  <a:schemeClr val="tx1"/>
                </a:solidFill>
                <a:latin typeface="Century Schoolbook" panose="02040604050505020304" pitchFamily="18" charset="0"/>
              </a:rPr>
              <a:t> so that there should be  awareness.</a:t>
            </a:r>
          </a:p>
          <a:p>
            <a:pPr marL="0" indent="0" algn="l">
              <a:buNone/>
            </a:pPr>
            <a:endParaRPr lang="en-US" sz="1320" dirty="0">
              <a:solidFill>
                <a:schemeClr val="tx1"/>
              </a:solidFill>
              <a:latin typeface="Century Schoolbook" panose="02040604050505020304" pitchFamily="18" charset="0"/>
            </a:endParaRPr>
          </a:p>
          <a:p>
            <a:r>
              <a:rPr lang="en-US" sz="1320" dirty="0">
                <a:solidFill>
                  <a:schemeClr val="tx1"/>
                </a:solidFill>
                <a:latin typeface="Century Schoolbook" panose="02040604050505020304" pitchFamily="18" charset="0"/>
              </a:rPr>
              <a:t>Ensuring that the </a:t>
            </a:r>
            <a:r>
              <a:rPr lang="en-US" sz="1320" b="1" dirty="0">
                <a:solidFill>
                  <a:schemeClr val="tx1"/>
                </a:solidFill>
                <a:latin typeface="Century Schoolbook" panose="02040604050505020304" pitchFamily="18" charset="0"/>
              </a:rPr>
              <a:t>benefits of PMUY </a:t>
            </a:r>
            <a:r>
              <a:rPr lang="en-US" sz="1320" dirty="0">
                <a:solidFill>
                  <a:schemeClr val="tx1"/>
                </a:solidFill>
                <a:latin typeface="Century Schoolbook" panose="02040604050505020304" pitchFamily="18" charset="0"/>
              </a:rPr>
              <a:t>reach the intended beneficiaries remains a challenge.</a:t>
            </a:r>
          </a:p>
          <a:p>
            <a:pPr marL="0" indent="0">
              <a:buNone/>
            </a:pPr>
            <a:endParaRPr lang="en-US" sz="1320" i="0" u="none" strike="noStrike" baseline="0" dirty="0">
              <a:solidFill>
                <a:schemeClr val="tx1"/>
              </a:solidFill>
              <a:latin typeface="Century Schoolbook" panose="02040604050505020304" pitchFamily="18" charset="0"/>
            </a:endParaRPr>
          </a:p>
          <a:p>
            <a:pPr algn="l"/>
            <a:r>
              <a:rPr lang="en-US" sz="1320" dirty="0">
                <a:solidFill>
                  <a:schemeClr val="tx1"/>
                </a:solidFill>
                <a:latin typeface="Century Schoolbook" panose="02040604050505020304" pitchFamily="18" charset="0"/>
              </a:rPr>
              <a:t>One of the biggest challenges of PMUY is the </a:t>
            </a:r>
            <a:r>
              <a:rPr lang="en-US" sz="1320" b="1" dirty="0">
                <a:solidFill>
                  <a:schemeClr val="tx1"/>
                </a:solidFill>
                <a:latin typeface="Century Schoolbook" panose="02040604050505020304" pitchFamily="18" charset="0"/>
              </a:rPr>
              <a:t>refilling of the gas cylinders </a:t>
            </a:r>
            <a:r>
              <a:rPr lang="en-US" sz="1320" dirty="0">
                <a:solidFill>
                  <a:schemeClr val="tx1"/>
                </a:solidFill>
                <a:latin typeface="Century Schoolbook" panose="02040604050505020304" pitchFamily="18" charset="0"/>
              </a:rPr>
              <a:t>in a timely manner, this can be due to many reasons as mentioned earlier.</a:t>
            </a:r>
          </a:p>
          <a:p>
            <a:pPr marL="0" indent="0" algn="l">
              <a:buNone/>
            </a:pPr>
            <a:endParaRPr lang="en-US" sz="1320" dirty="0">
              <a:solidFill>
                <a:schemeClr val="tx1"/>
              </a:solidFill>
              <a:latin typeface="Century Schoolbook" panose="02040604050505020304" pitchFamily="18" charset="0"/>
            </a:endParaRPr>
          </a:p>
          <a:p>
            <a:r>
              <a:rPr lang="en-US" sz="1320" b="1" dirty="0">
                <a:solidFill>
                  <a:schemeClr val="tx1"/>
                </a:solidFill>
                <a:latin typeface="Century Schoolbook" panose="02040604050505020304" pitchFamily="18" charset="0"/>
              </a:rPr>
              <a:t>Ensuring consistent supply of LPG cylinders</a:t>
            </a:r>
            <a:r>
              <a:rPr lang="en-US" sz="1320" dirty="0">
                <a:solidFill>
                  <a:schemeClr val="tx1"/>
                </a:solidFill>
                <a:latin typeface="Century Schoolbook" panose="02040604050505020304" pitchFamily="18" charset="0"/>
              </a:rPr>
              <a:t>, especially in remote or underserved areas, can be challenging due to logistical constraints, transportation issues, and fluctuations in demand.</a:t>
            </a:r>
          </a:p>
          <a:p>
            <a:pPr marL="0" indent="0">
              <a:buNone/>
            </a:pPr>
            <a:endParaRPr lang="en-US" sz="1320" dirty="0">
              <a:solidFill>
                <a:schemeClr val="tx1"/>
              </a:solidFill>
              <a:latin typeface="Century Schoolbook" panose="02040604050505020304" pitchFamily="18" charset="0"/>
            </a:endParaRPr>
          </a:p>
          <a:p>
            <a:r>
              <a:rPr lang="en-US" sz="1320" b="1" dirty="0">
                <a:solidFill>
                  <a:schemeClr val="tx1"/>
                </a:solidFill>
                <a:latin typeface="Century Schoolbook" panose="02040604050505020304" pitchFamily="18" charset="0"/>
              </a:rPr>
              <a:t>Effective monitoring and evaluation mechanisms </a:t>
            </a:r>
            <a:r>
              <a:rPr lang="en-US" sz="1320" dirty="0">
                <a:solidFill>
                  <a:schemeClr val="tx1"/>
                </a:solidFill>
                <a:latin typeface="Century Schoolbook" panose="02040604050505020304" pitchFamily="18" charset="0"/>
              </a:rPr>
              <a:t>are essential to assess the impact of PMUY and identify areas for improvement. Strengthening data collection, analysis, and feedback mechanisms can enhance the program's effectiveness and accountability.</a:t>
            </a:r>
            <a:endParaRPr lang="en-US" sz="1320" b="0" i="0" u="none" strike="noStrike" baseline="0" dirty="0">
              <a:solidFill>
                <a:schemeClr val="tx1"/>
              </a:solidFill>
              <a:latin typeface="Century Schoolbook" panose="02040604050505020304" pitchFamily="18" charset="0"/>
            </a:endParaRPr>
          </a:p>
          <a:p>
            <a:pPr algn="l"/>
            <a:endParaRPr lang="en-US" sz="1400" b="0" i="0" u="none" strike="noStrike" baseline="0" dirty="0">
              <a:solidFill>
                <a:schemeClr val="tx1"/>
              </a:solidFill>
              <a:latin typeface="Century Schoolbook" panose="02040604050505020304" pitchFamily="18" charset="0"/>
            </a:endParaRPr>
          </a:p>
          <a:p>
            <a:pPr marL="0" indent="0" algn="l">
              <a:buNone/>
            </a:pPr>
            <a:endParaRPr lang="en-IN" sz="1400" dirty="0">
              <a:solidFill>
                <a:schemeClr val="tx1"/>
              </a:solidFill>
              <a:latin typeface="Century Schoolbook" panose="02040604050505020304" pitchFamily="18" charset="0"/>
            </a:endParaRPr>
          </a:p>
          <a:p>
            <a:pPr algn="l"/>
            <a:endParaRPr lang="en-IN" sz="1400" b="0" i="0" u="none" strike="noStrike" baseline="0" dirty="0">
              <a:solidFill>
                <a:schemeClr val="tx1"/>
              </a:solidFill>
              <a:latin typeface="Century Schoolbook" panose="02040604050505020304" pitchFamily="18" charset="0"/>
            </a:endParaRPr>
          </a:p>
        </p:txBody>
      </p:sp>
      <p:sp>
        <p:nvSpPr>
          <p:cNvPr id="4" name="Title 1">
            <a:extLst>
              <a:ext uri="{FF2B5EF4-FFF2-40B4-BE49-F238E27FC236}">
                <a16:creationId xmlns:a16="http://schemas.microsoft.com/office/drawing/2014/main" id="{6EC24699-7E87-BAE4-2142-29DBB9DA03FE}"/>
              </a:ext>
            </a:extLst>
          </p:cNvPr>
          <p:cNvSpPr txBox="1">
            <a:spLocks/>
          </p:cNvSpPr>
          <p:nvPr/>
        </p:nvSpPr>
        <p:spPr>
          <a:xfrm>
            <a:off x="72189" y="2561120"/>
            <a:ext cx="4490865" cy="17357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lgn="ctr"/>
            <a:r>
              <a:rPr lang="en-US">
                <a:latin typeface="Century Schoolbook" panose="02040604050505020304" pitchFamily="18" charset="0"/>
              </a:rPr>
              <a:t>CHALLENGES OF PMUY</a:t>
            </a:r>
            <a:endParaRPr lang="en-IN">
              <a:latin typeface="Century Schoolbook" panose="02040604050505020304" pitchFamily="18" charset="0"/>
            </a:endParaRPr>
          </a:p>
        </p:txBody>
      </p:sp>
    </p:spTree>
    <p:extLst>
      <p:ext uri="{BB962C8B-B14F-4D97-AF65-F5344CB8AC3E}">
        <p14:creationId xmlns:p14="http://schemas.microsoft.com/office/powerpoint/2010/main" val="176878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179083-AE69-9862-C204-2D3CE83E62BC}"/>
              </a:ext>
            </a:extLst>
          </p:cNvPr>
          <p:cNvSpPr>
            <a:spLocks noGrp="1"/>
          </p:cNvSpPr>
          <p:nvPr>
            <p:ph idx="1"/>
          </p:nvPr>
        </p:nvSpPr>
        <p:spPr>
          <a:xfrm>
            <a:off x="5183280" y="96982"/>
            <a:ext cx="7005672" cy="6761018"/>
          </a:xfrm>
        </p:spPr>
        <p:txBody>
          <a:bodyPr>
            <a:noAutofit/>
          </a:bodyPr>
          <a:lstStyle/>
          <a:p>
            <a:pPr marL="0" indent="0">
              <a:buNone/>
            </a:pPr>
            <a:r>
              <a:rPr lang="en-IN" sz="2200" b="1" dirty="0">
                <a:solidFill>
                  <a:schemeClr val="tx1"/>
                </a:solidFill>
                <a:latin typeface="Century Schoolbook" panose="02040604050505020304" pitchFamily="18" charset="0"/>
              </a:rPr>
              <a:t>Improving the impact of PMUY</a:t>
            </a:r>
          </a:p>
          <a:p>
            <a:pPr marL="0" indent="0">
              <a:buNone/>
            </a:pPr>
            <a:endParaRPr lang="en-IN" sz="300" b="1" dirty="0">
              <a:solidFill>
                <a:schemeClr val="tx1"/>
              </a:solidFill>
              <a:latin typeface="Century Schoolbook" panose="02040604050505020304" pitchFamily="18" charset="0"/>
            </a:endParaRPr>
          </a:p>
          <a:p>
            <a:pPr algn="l"/>
            <a:r>
              <a:rPr lang="en-US" sz="1470" b="0" i="0" u="none" strike="noStrike" baseline="0" dirty="0">
                <a:solidFill>
                  <a:schemeClr val="tx1"/>
                </a:solidFill>
                <a:latin typeface="Century Schoolbook" panose="02040604050505020304" pitchFamily="18" charset="0"/>
              </a:rPr>
              <a:t>It is found that even in </a:t>
            </a:r>
            <a:r>
              <a:rPr lang="en-US" sz="1470" b="1" i="0" u="none" strike="noStrike" baseline="0" dirty="0">
                <a:solidFill>
                  <a:schemeClr val="tx1"/>
                </a:solidFill>
                <a:latin typeface="Century Schoolbook" panose="02040604050505020304" pitchFamily="18" charset="0"/>
              </a:rPr>
              <a:t>rural areas women use wooden logs </a:t>
            </a:r>
            <a:r>
              <a:rPr lang="en-US" sz="1470" b="0" i="0" u="none" strike="noStrike" baseline="0" dirty="0">
                <a:solidFill>
                  <a:schemeClr val="tx1"/>
                </a:solidFill>
                <a:latin typeface="Century Schoolbook" panose="02040604050505020304" pitchFamily="18" charset="0"/>
              </a:rPr>
              <a:t>to cook tasty veg and non-veg items just as they believe that it is tastier than food cooked with the help of LPG. </a:t>
            </a:r>
          </a:p>
          <a:p>
            <a:pPr marL="0" indent="0" algn="l">
              <a:buNone/>
            </a:pPr>
            <a:endParaRPr lang="en-US" sz="1470" b="0" i="0" u="none" strike="noStrike" baseline="0" dirty="0">
              <a:solidFill>
                <a:schemeClr val="tx1"/>
              </a:solidFill>
              <a:latin typeface="Century Schoolbook" panose="02040604050505020304" pitchFamily="18" charset="0"/>
            </a:endParaRPr>
          </a:p>
          <a:p>
            <a:pPr algn="l"/>
            <a:r>
              <a:rPr lang="en-US" sz="1470" b="0" i="0" u="none" strike="noStrike" baseline="0" dirty="0">
                <a:solidFill>
                  <a:schemeClr val="tx1"/>
                </a:solidFill>
                <a:latin typeface="Century Schoolbook" panose="02040604050505020304" pitchFamily="18" charset="0"/>
              </a:rPr>
              <a:t>There is a need to change such type of attitude by way of campaigns as well as through </a:t>
            </a:r>
            <a:r>
              <a:rPr lang="en-US" sz="1470" b="1" i="0" u="none" strike="noStrike" baseline="0" dirty="0">
                <a:solidFill>
                  <a:schemeClr val="tx1"/>
                </a:solidFill>
                <a:latin typeface="Century Schoolbook" panose="02040604050505020304" pitchFamily="18" charset="0"/>
              </a:rPr>
              <a:t>village panchayat </a:t>
            </a:r>
            <a:r>
              <a:rPr lang="en-US" sz="1470" b="0" i="0" u="none" strike="noStrike" baseline="0" dirty="0">
                <a:solidFill>
                  <a:schemeClr val="tx1"/>
                </a:solidFill>
                <a:latin typeface="Century Schoolbook" panose="02040604050505020304" pitchFamily="18" charset="0"/>
              </a:rPr>
              <a:t>measures like banning of </a:t>
            </a:r>
            <a:r>
              <a:rPr lang="en-US" sz="1470" b="1" i="0" u="none" strike="noStrike" baseline="0" dirty="0">
                <a:solidFill>
                  <a:schemeClr val="tx1"/>
                </a:solidFill>
                <a:latin typeface="Century Schoolbook" panose="02040604050505020304" pitchFamily="18" charset="0"/>
              </a:rPr>
              <a:t>solid fuel </a:t>
            </a:r>
            <a:r>
              <a:rPr lang="en-US" sz="1470" b="0" i="0" u="none" strike="noStrike" baseline="0" dirty="0">
                <a:solidFill>
                  <a:schemeClr val="tx1"/>
                </a:solidFill>
                <a:latin typeface="Century Schoolbook" panose="02040604050505020304" pitchFamily="18" charset="0"/>
              </a:rPr>
              <a:t>in rural areas.</a:t>
            </a:r>
          </a:p>
          <a:p>
            <a:pPr marL="0" indent="0" algn="l">
              <a:buNone/>
            </a:pPr>
            <a:endParaRPr lang="en-IN" sz="1470" dirty="0">
              <a:solidFill>
                <a:schemeClr val="tx1"/>
              </a:solidFill>
              <a:latin typeface="Century Schoolbook" panose="02040604050505020304" pitchFamily="18" charset="0"/>
            </a:endParaRPr>
          </a:p>
          <a:p>
            <a:pPr algn="l"/>
            <a:r>
              <a:rPr lang="en-US" sz="1470" b="0" i="0" u="none" strike="noStrike" baseline="0" dirty="0">
                <a:solidFill>
                  <a:schemeClr val="tx1"/>
                </a:solidFill>
                <a:latin typeface="Century Schoolbook" panose="02040604050505020304" pitchFamily="18" charset="0"/>
              </a:rPr>
              <a:t>Through the PMUY scheme, rural women have </a:t>
            </a:r>
            <a:r>
              <a:rPr lang="en-US" sz="1470" b="1" i="0" u="none" strike="noStrike" baseline="0" dirty="0">
                <a:solidFill>
                  <a:schemeClr val="tx1"/>
                </a:solidFill>
                <a:latin typeface="Century Schoolbook" panose="02040604050505020304" pitchFamily="18" charset="0"/>
              </a:rPr>
              <a:t>got one cylinder</a:t>
            </a:r>
            <a:r>
              <a:rPr lang="en-US" sz="1470" b="0" i="0" u="none" strike="noStrike" baseline="0" dirty="0">
                <a:solidFill>
                  <a:schemeClr val="tx1"/>
                </a:solidFill>
                <a:latin typeface="Century Schoolbook" panose="02040604050505020304" pitchFamily="18" charset="0"/>
              </a:rPr>
              <a:t>, and it is found to be very difficult to get </a:t>
            </a:r>
            <a:r>
              <a:rPr lang="en-US" sz="1470" b="1" i="0" u="none" strike="noStrike" baseline="0" dirty="0">
                <a:solidFill>
                  <a:schemeClr val="tx1"/>
                </a:solidFill>
                <a:latin typeface="Century Schoolbook" panose="02040604050505020304" pitchFamily="18" charset="0"/>
              </a:rPr>
              <a:t>another refilled cylinder</a:t>
            </a:r>
            <a:r>
              <a:rPr lang="en-US" sz="1470" b="0" i="0" u="none" strike="noStrike" baseline="0" dirty="0">
                <a:solidFill>
                  <a:schemeClr val="tx1"/>
                </a:solidFill>
                <a:latin typeface="Century Schoolbook" panose="02040604050505020304" pitchFamily="18" charset="0"/>
              </a:rPr>
              <a:t> immediately within one or two days.</a:t>
            </a:r>
          </a:p>
          <a:p>
            <a:pPr marL="0" indent="0" algn="l">
              <a:buNone/>
            </a:pPr>
            <a:endParaRPr lang="en-IN" sz="1470" dirty="0">
              <a:solidFill>
                <a:schemeClr val="tx1"/>
              </a:solidFill>
              <a:latin typeface="Century Schoolbook" panose="02040604050505020304" pitchFamily="18" charset="0"/>
            </a:endParaRPr>
          </a:p>
          <a:p>
            <a:pPr algn="l"/>
            <a:r>
              <a:rPr lang="en-IN" sz="1470" b="0" i="0" u="none" strike="noStrike" baseline="0" dirty="0">
                <a:solidFill>
                  <a:schemeClr val="tx1"/>
                </a:solidFill>
                <a:latin typeface="Century Schoolbook" panose="02040604050505020304" pitchFamily="18" charset="0"/>
              </a:rPr>
              <a:t>Hence, </a:t>
            </a:r>
            <a:r>
              <a:rPr lang="en-US" sz="1470" b="0" i="0" u="none" strike="noStrike" baseline="0" dirty="0">
                <a:solidFill>
                  <a:schemeClr val="tx1"/>
                </a:solidFill>
                <a:latin typeface="Century Schoolbook" panose="02040604050505020304" pitchFamily="18" charset="0"/>
              </a:rPr>
              <a:t>they may be given </a:t>
            </a:r>
            <a:r>
              <a:rPr lang="en-US" sz="1470" b="1" i="0" u="none" strike="noStrike" baseline="0" dirty="0">
                <a:solidFill>
                  <a:schemeClr val="tx1"/>
                </a:solidFill>
                <a:latin typeface="Century Schoolbook" panose="02040604050505020304" pitchFamily="18" charset="0"/>
              </a:rPr>
              <a:t>one more cylinder at a subsidized price </a:t>
            </a:r>
            <a:r>
              <a:rPr lang="en-US" sz="1470" b="0" i="0" u="none" strike="noStrike" baseline="0" dirty="0">
                <a:solidFill>
                  <a:schemeClr val="tx1"/>
                </a:solidFill>
                <a:latin typeface="Century Schoolbook" panose="02040604050505020304" pitchFamily="18" charset="0"/>
              </a:rPr>
              <a:t>or free of cost to use the </a:t>
            </a:r>
            <a:r>
              <a:rPr lang="en-US" sz="1470" b="1" i="0" u="none" strike="noStrike" baseline="0" dirty="0">
                <a:solidFill>
                  <a:schemeClr val="tx1"/>
                </a:solidFill>
                <a:latin typeface="Century Schoolbook" panose="02040604050505020304" pitchFamily="18" charset="0"/>
              </a:rPr>
              <a:t>LPG gas stove without disturbance of many days or weeks</a:t>
            </a:r>
            <a:r>
              <a:rPr lang="en-US" sz="1470" b="0" i="0" u="none" strike="noStrike" baseline="0" dirty="0">
                <a:solidFill>
                  <a:schemeClr val="tx1"/>
                </a:solidFill>
                <a:latin typeface="Century Schoolbook" panose="02040604050505020304" pitchFamily="18" charset="0"/>
              </a:rPr>
              <a:t> if the scheme truly deliberates the</a:t>
            </a:r>
            <a:r>
              <a:rPr lang="en-IN" sz="1470" b="0" i="0" u="none" strike="noStrike" baseline="0" dirty="0">
                <a:solidFill>
                  <a:schemeClr val="tx1"/>
                </a:solidFill>
                <a:latin typeface="Century Schoolbook" panose="02040604050505020304" pitchFamily="18" charset="0"/>
              </a:rPr>
              <a:t>health problems of women.</a:t>
            </a:r>
          </a:p>
          <a:p>
            <a:pPr marL="0" indent="0" algn="l">
              <a:buNone/>
            </a:pPr>
            <a:endParaRPr lang="en-IN" sz="1470" b="0" i="0" u="none" strike="noStrike" baseline="0" dirty="0">
              <a:solidFill>
                <a:schemeClr val="tx1"/>
              </a:solidFill>
              <a:latin typeface="Century Schoolbook" panose="02040604050505020304" pitchFamily="18" charset="0"/>
            </a:endParaRPr>
          </a:p>
          <a:p>
            <a:pPr algn="l"/>
            <a:r>
              <a:rPr lang="en-US" sz="1470" b="1" i="0" u="none" strike="noStrike" baseline="0" dirty="0">
                <a:solidFill>
                  <a:schemeClr val="tx1"/>
                </a:solidFill>
                <a:latin typeface="Century Schoolbook" panose="02040604050505020304" pitchFamily="18" charset="0"/>
              </a:rPr>
              <a:t>Appropriate input controls, data validations and mandatory fields </a:t>
            </a:r>
            <a:r>
              <a:rPr lang="en-US" sz="1470" b="0" i="0" u="none" strike="noStrike" baseline="0" dirty="0">
                <a:solidFill>
                  <a:schemeClr val="tx1"/>
                </a:solidFill>
                <a:latin typeface="Century Schoolbook" panose="02040604050505020304" pitchFamily="18" charset="0"/>
              </a:rPr>
              <a:t>should be deployed in distributors’ software to restrict issuance of LPG connections to ineligible beneficiaries.</a:t>
            </a:r>
            <a:endParaRPr lang="en-IN" sz="1470" dirty="0">
              <a:solidFill>
                <a:schemeClr val="tx1"/>
              </a:solidFill>
              <a:latin typeface="Century Schoolbook" panose="02040604050505020304" pitchFamily="18" charset="0"/>
            </a:endParaRPr>
          </a:p>
        </p:txBody>
      </p:sp>
      <p:sp>
        <p:nvSpPr>
          <p:cNvPr id="2" name="Title 1">
            <a:extLst>
              <a:ext uri="{FF2B5EF4-FFF2-40B4-BE49-F238E27FC236}">
                <a16:creationId xmlns:a16="http://schemas.microsoft.com/office/drawing/2014/main" id="{70555027-1518-58AB-DEFA-6E56C6E4B39B}"/>
              </a:ext>
            </a:extLst>
          </p:cNvPr>
          <p:cNvSpPr>
            <a:spLocks noGrp="1"/>
          </p:cNvSpPr>
          <p:nvPr>
            <p:ph type="title"/>
          </p:nvPr>
        </p:nvSpPr>
        <p:spPr>
          <a:xfrm>
            <a:off x="0" y="2642415"/>
            <a:ext cx="4635244" cy="1573170"/>
          </a:xfrm>
        </p:spPr>
        <p:txBody>
          <a:bodyPr>
            <a:normAutofit fontScale="90000"/>
          </a:bodyPr>
          <a:lstStyle/>
          <a:p>
            <a:pPr algn="ctr"/>
            <a:r>
              <a:rPr lang="en-US" sz="3700" dirty="0">
                <a:latin typeface="Century Schoolbook" panose="02040604050505020304" pitchFamily="18" charset="0"/>
              </a:rPr>
              <a:t>IMPROVING THE</a:t>
            </a:r>
            <a:r>
              <a:rPr lang="en-US" sz="3600" dirty="0">
                <a:latin typeface="Century Schoolbook" panose="02040604050505020304" pitchFamily="18" charset="0"/>
              </a:rPr>
              <a:t> IMPACT OF PMUY </a:t>
            </a:r>
            <a:endParaRPr lang="en-IN" sz="3600" dirty="0">
              <a:latin typeface="Century Schoolbook" panose="02040604050505020304" pitchFamily="18" charset="0"/>
            </a:endParaRPr>
          </a:p>
        </p:txBody>
      </p:sp>
    </p:spTree>
    <p:extLst>
      <p:ext uri="{BB962C8B-B14F-4D97-AF65-F5344CB8AC3E}">
        <p14:creationId xmlns:p14="http://schemas.microsoft.com/office/powerpoint/2010/main" val="3300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179083-AE69-9862-C204-2D3CE83E62BC}"/>
              </a:ext>
            </a:extLst>
          </p:cNvPr>
          <p:cNvSpPr>
            <a:spLocks noGrp="1"/>
          </p:cNvSpPr>
          <p:nvPr>
            <p:ph idx="1"/>
          </p:nvPr>
        </p:nvSpPr>
        <p:spPr>
          <a:xfrm>
            <a:off x="5327721" y="0"/>
            <a:ext cx="6861231" cy="6857999"/>
          </a:xfrm>
        </p:spPr>
        <p:txBody>
          <a:bodyPr>
            <a:noAutofit/>
          </a:bodyPr>
          <a:lstStyle/>
          <a:p>
            <a:r>
              <a:rPr lang="en-IN" sz="1360" dirty="0">
                <a:solidFill>
                  <a:schemeClr val="tx1"/>
                </a:solidFill>
                <a:effectLst/>
                <a:latin typeface="Century Schoolbook" panose="02040604050505020304" pitchFamily="18" charset="0"/>
              </a:rPr>
              <a:t>Ahmad, N., Sharma, S., Singh, &amp; Scholar. (2018). Pradhan Mantri Ujjwala Yojana (PMUY) Step towards Social Inclusion in India. ResearchGate.</a:t>
            </a:r>
          </a:p>
          <a:p>
            <a:pPr marL="0" indent="0">
              <a:buNone/>
            </a:pPr>
            <a:endParaRPr lang="en-IN" sz="1360" dirty="0">
              <a:solidFill>
                <a:schemeClr val="tx1"/>
              </a:solidFill>
              <a:effectLst/>
              <a:latin typeface="Century Schoolbook" panose="02040604050505020304" pitchFamily="18" charset="0"/>
            </a:endParaRPr>
          </a:p>
          <a:p>
            <a:r>
              <a:rPr lang="en-IN" sz="1360" dirty="0">
                <a:solidFill>
                  <a:schemeClr val="tx1"/>
                </a:solidFill>
                <a:effectLst/>
                <a:latin typeface="Century Schoolbook" panose="02040604050505020304" pitchFamily="18" charset="0"/>
              </a:rPr>
              <a:t>Selvam, V., Ashok, D., Rajamanoharan, I. D., Rajalakshmi, V., &amp; Vidhya, K. (2022). Impact of Ujjwala Yojana Scheme and its effect on behavioural changes among rural women. International Journal of Asian Business and Information Management, 13(1), 1–14. https://doi.org/10.4018/ijabim.315752</a:t>
            </a:r>
          </a:p>
          <a:p>
            <a:pPr marL="0" indent="0">
              <a:buNone/>
            </a:pPr>
            <a:endParaRPr lang="en-IN" sz="1360" dirty="0">
              <a:solidFill>
                <a:schemeClr val="tx1"/>
              </a:solidFill>
              <a:effectLst/>
              <a:latin typeface="Century Schoolbook" panose="02040604050505020304" pitchFamily="18" charset="0"/>
            </a:endParaRPr>
          </a:p>
          <a:p>
            <a:r>
              <a:rPr lang="en-IN" sz="1360" dirty="0">
                <a:solidFill>
                  <a:schemeClr val="tx1"/>
                </a:solidFill>
                <a:effectLst/>
                <a:latin typeface="Century Schoolbook" panose="02040604050505020304" pitchFamily="18" charset="0"/>
              </a:rPr>
              <a:t>Aggarwal, S., Kumar, S., &amp; Tiwari, M. K. (2018). Decision support system for Pradhan Mantri Ujjwala Yojana. Energy Policy, 118, 455–461. </a:t>
            </a:r>
            <a:r>
              <a:rPr lang="en-IN" sz="1360" dirty="0">
                <a:solidFill>
                  <a:schemeClr val="tx1"/>
                </a:solidFill>
                <a:effectLst/>
                <a:latin typeface="Century Schoolbook" panose="02040604050505020304" pitchFamily="18" charset="0"/>
                <a:hlinkClick r:id="rId3">
                  <a:extLst>
                    <a:ext uri="{A12FA001-AC4F-418D-AE19-62706E023703}">
                      <ahyp:hlinkClr xmlns:ahyp="http://schemas.microsoft.com/office/drawing/2018/hyperlinkcolor" val="tx"/>
                    </a:ext>
                  </a:extLst>
                </a:hlinkClick>
              </a:rPr>
              <a:t>https://doi.org/10.1016/j.enpol.2018.04.011</a:t>
            </a:r>
            <a:endParaRPr lang="en-IN" sz="1360" dirty="0">
              <a:solidFill>
                <a:schemeClr val="tx1"/>
              </a:solidFill>
              <a:effectLst/>
              <a:latin typeface="Century Schoolbook" panose="02040604050505020304" pitchFamily="18" charset="0"/>
            </a:endParaRPr>
          </a:p>
          <a:p>
            <a:pPr marL="0" indent="0">
              <a:buNone/>
            </a:pPr>
            <a:endParaRPr lang="en-IN" sz="1360" dirty="0">
              <a:solidFill>
                <a:schemeClr val="tx1"/>
              </a:solidFill>
              <a:effectLst/>
              <a:latin typeface="Century Schoolbook" panose="02040604050505020304" pitchFamily="18" charset="0"/>
            </a:endParaRPr>
          </a:p>
          <a:p>
            <a:r>
              <a:rPr lang="en-IN" sz="1360" dirty="0">
                <a:solidFill>
                  <a:schemeClr val="tx1"/>
                </a:solidFill>
                <a:effectLst/>
                <a:latin typeface="Century Schoolbook" panose="02040604050505020304" pitchFamily="18" charset="0"/>
              </a:rPr>
              <a:t>Yadav, Y. (2020). Women Empowerment through Pradhan Mantri Ujjwala Yojana (PMUY) Scheme in Rajasthan: A Study on Rural Households in Selected Region. Social Science Research Network. </a:t>
            </a:r>
            <a:r>
              <a:rPr lang="en-IN" sz="1360" dirty="0">
                <a:solidFill>
                  <a:schemeClr val="tx1"/>
                </a:solidFill>
                <a:effectLst/>
                <a:latin typeface="Century Schoolbook" panose="02040604050505020304" pitchFamily="18" charset="0"/>
                <a:hlinkClick r:id="rId4">
                  <a:extLst>
                    <a:ext uri="{A12FA001-AC4F-418D-AE19-62706E023703}">
                      <ahyp:hlinkClr xmlns:ahyp="http://schemas.microsoft.com/office/drawing/2018/hyperlinkcolor" val="tx"/>
                    </a:ext>
                  </a:extLst>
                </a:hlinkClick>
              </a:rPr>
              <a:t>https://doi.org/10.2139/ssrn.3618802</a:t>
            </a:r>
            <a:endParaRPr lang="en-IN" sz="1360" dirty="0">
              <a:solidFill>
                <a:schemeClr val="tx1"/>
              </a:solidFill>
              <a:effectLst/>
              <a:latin typeface="Century Schoolbook" panose="02040604050505020304" pitchFamily="18" charset="0"/>
            </a:endParaRPr>
          </a:p>
          <a:p>
            <a:pPr marL="0" indent="0">
              <a:buNone/>
            </a:pPr>
            <a:endParaRPr lang="en-IN" sz="1360" dirty="0">
              <a:solidFill>
                <a:schemeClr val="tx1"/>
              </a:solidFill>
              <a:latin typeface="Century Schoolbook" panose="02040604050505020304" pitchFamily="18" charset="0"/>
            </a:endParaRPr>
          </a:p>
          <a:p>
            <a:r>
              <a:rPr lang="en-IN" sz="1360" dirty="0">
                <a:solidFill>
                  <a:schemeClr val="tx1"/>
                </a:solidFill>
                <a:effectLst/>
                <a:latin typeface="Century Schoolbook" panose="02040604050505020304" pitchFamily="18" charset="0"/>
              </a:rPr>
              <a:t>The impact of Pradhan Mantri Ujjwala Yojana on Indian households. (n.d.).https://arxiv.org/html/2403.17112v1#:~:text=Using%20Propensity%20Score%20Matching%20and,parallel%20decrease%20in%20firewood%20consumption.</a:t>
            </a:r>
          </a:p>
          <a:p>
            <a:pPr marL="0" indent="0">
              <a:buNone/>
            </a:pPr>
            <a:endParaRPr lang="en-IN" sz="1360" dirty="0">
              <a:solidFill>
                <a:schemeClr val="tx1"/>
              </a:solidFill>
              <a:effectLst/>
              <a:latin typeface="Century Schoolbook" panose="02040604050505020304" pitchFamily="18" charset="0"/>
            </a:endParaRPr>
          </a:p>
          <a:p>
            <a:r>
              <a:rPr lang="en-IN" sz="1360" dirty="0">
                <a:solidFill>
                  <a:schemeClr val="tx1"/>
                </a:solidFill>
                <a:effectLst/>
                <a:latin typeface="Century Schoolbook" panose="02040604050505020304" pitchFamily="18" charset="0"/>
              </a:rPr>
              <a:t>Audit Reports | Comptroller and Auditor General of India. (n.d.). https://cag.gov.in/en/audit-report/details/55961</a:t>
            </a:r>
          </a:p>
          <a:p>
            <a:endParaRPr lang="en-IN" sz="1400" dirty="0">
              <a:solidFill>
                <a:schemeClr val="tx1"/>
              </a:solidFill>
              <a:latin typeface="Century Schoolbook" panose="02040604050505020304" pitchFamily="18" charset="0"/>
            </a:endParaRPr>
          </a:p>
        </p:txBody>
      </p:sp>
      <p:sp>
        <p:nvSpPr>
          <p:cNvPr id="2" name="Title 1">
            <a:extLst>
              <a:ext uri="{FF2B5EF4-FFF2-40B4-BE49-F238E27FC236}">
                <a16:creationId xmlns:a16="http://schemas.microsoft.com/office/drawing/2014/main" id="{70555027-1518-58AB-DEFA-6E56C6E4B39B}"/>
              </a:ext>
            </a:extLst>
          </p:cNvPr>
          <p:cNvSpPr>
            <a:spLocks noGrp="1"/>
          </p:cNvSpPr>
          <p:nvPr>
            <p:ph type="title"/>
          </p:nvPr>
        </p:nvSpPr>
        <p:spPr>
          <a:xfrm>
            <a:off x="-104736" y="2766218"/>
            <a:ext cx="4844716" cy="1325563"/>
          </a:xfrm>
        </p:spPr>
        <p:txBody>
          <a:bodyPr>
            <a:normAutofit/>
          </a:bodyPr>
          <a:lstStyle/>
          <a:p>
            <a:pPr algn="ctr"/>
            <a:r>
              <a:rPr lang="en-US">
                <a:latin typeface="Century Schoolbook" panose="02040604050505020304" pitchFamily="18" charset="0"/>
              </a:rPr>
              <a:t>REFERENCES</a:t>
            </a:r>
            <a:endParaRPr lang="en-IN">
              <a:latin typeface="Century Schoolbook" panose="02040604050505020304" pitchFamily="18" charset="0"/>
            </a:endParaRPr>
          </a:p>
        </p:txBody>
      </p:sp>
    </p:spTree>
    <p:extLst>
      <p:ext uri="{BB962C8B-B14F-4D97-AF65-F5344CB8AC3E}">
        <p14:creationId xmlns:p14="http://schemas.microsoft.com/office/powerpoint/2010/main" val="138228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A47780-237F-6779-2815-35E536117C4B}"/>
              </a:ext>
            </a:extLst>
          </p:cNvPr>
          <p:cNvSpPr/>
          <p:nvPr/>
        </p:nvSpPr>
        <p:spPr>
          <a:xfrm>
            <a:off x="1417583" y="1392402"/>
            <a:ext cx="9356833" cy="2659117"/>
          </a:xfrm>
          <a:prstGeom prst="rect">
            <a:avLst/>
          </a:prstGeom>
        </p:spPr>
        <p:txBody>
          <a:bodyPr vert="horz" lIns="91440" tIns="45720" rIns="91440" bIns="45720" rtlCol="0" anchor="b">
            <a:normAutofit/>
          </a:bodyPr>
          <a:lstStyle/>
          <a:p>
            <a:pPr algn="ctr">
              <a:spcBef>
                <a:spcPct val="0"/>
              </a:spcBef>
              <a:spcAft>
                <a:spcPts val="600"/>
              </a:spcAft>
            </a:pPr>
            <a:r>
              <a:rPr lang="en-US" sz="8000" b="1" spc="50" dirty="0">
                <a:ln w="9525" cmpd="sng">
                  <a:solidFill>
                    <a:schemeClr val="accent1"/>
                  </a:solidFill>
                  <a:prstDash val="solid"/>
                </a:ln>
                <a:solidFill>
                  <a:schemeClr val="tx2"/>
                </a:solidFill>
                <a:effectLst>
                  <a:glow rad="38100">
                    <a:schemeClr val="accent1">
                      <a:alpha val="40000"/>
                    </a:schemeClr>
                  </a:glow>
                </a:effectLst>
                <a:latin typeface="+mj-lt"/>
                <a:ea typeface="+mj-ea"/>
                <a:cs typeface="+mj-cs"/>
              </a:rPr>
              <a:t>THANKYOU</a:t>
            </a:r>
            <a:endParaRPr lang="en-US" sz="8000" b="1" cap="none" spc="50" dirty="0">
              <a:ln w="9525" cmpd="sng">
                <a:solidFill>
                  <a:schemeClr val="accent1"/>
                </a:solidFill>
                <a:prstDash val="solid"/>
              </a:ln>
              <a:solidFill>
                <a:schemeClr val="tx2"/>
              </a:solidFill>
              <a:effectLst>
                <a:glow rad="38100">
                  <a:schemeClr val="accent1">
                    <a:alpha val="40000"/>
                  </a:schemeClr>
                </a:glow>
              </a:effectLst>
              <a:latin typeface="+mj-lt"/>
              <a:ea typeface="+mj-ea"/>
              <a:cs typeface="+mj-cs"/>
            </a:endParaRPr>
          </a:p>
        </p:txBody>
      </p:sp>
    </p:spTree>
    <p:extLst>
      <p:ext uri="{BB962C8B-B14F-4D97-AF65-F5344CB8AC3E}">
        <p14:creationId xmlns:p14="http://schemas.microsoft.com/office/powerpoint/2010/main" val="68414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556EC9-02B9-6339-EA05-9B78929F6EF6}"/>
              </a:ext>
            </a:extLst>
          </p:cNvPr>
          <p:cNvSpPr>
            <a:spLocks noGrp="1"/>
          </p:cNvSpPr>
          <p:nvPr>
            <p:ph type="title"/>
          </p:nvPr>
        </p:nvSpPr>
        <p:spPr>
          <a:xfrm>
            <a:off x="440311" y="897738"/>
            <a:ext cx="4048271" cy="4528403"/>
          </a:xfrm>
        </p:spPr>
        <p:txBody>
          <a:bodyPr>
            <a:normAutofit/>
          </a:bodyPr>
          <a:lstStyle/>
          <a:p>
            <a:pPr algn="ctr">
              <a:lnSpc>
                <a:spcPct val="90000"/>
              </a:lnSpc>
            </a:pPr>
            <a:r>
              <a:rPr lang="en-US" sz="3200" b="1">
                <a:latin typeface="Century Schoolbook" panose="02040604050505020304" pitchFamily="18" charset="0"/>
                <a:ea typeface="A little sunshine" panose="02000603000000000000" pitchFamily="2" charset="0"/>
              </a:rPr>
              <a:t>INTRODUCTION TO PRADHAN MANTRI UJJWALA YOJANA</a:t>
            </a:r>
            <a:endParaRPr lang="en-IN" sz="3200" b="1">
              <a:latin typeface="Century Schoolbook" panose="02040604050505020304" pitchFamily="18" charset="0"/>
              <a:ea typeface="A little sunshine" panose="02000603000000000000" pitchFamily="2" charset="0"/>
            </a:endParaRPr>
          </a:p>
        </p:txBody>
      </p:sp>
      <p:sp>
        <p:nvSpPr>
          <p:cNvPr id="5" name="Content Placeholder 2">
            <a:extLst>
              <a:ext uri="{FF2B5EF4-FFF2-40B4-BE49-F238E27FC236}">
                <a16:creationId xmlns:a16="http://schemas.microsoft.com/office/drawing/2014/main" id="{DF59698C-FE25-3F7F-E7C0-D88581E21228}"/>
              </a:ext>
            </a:extLst>
          </p:cNvPr>
          <p:cNvSpPr>
            <a:spLocks/>
          </p:cNvSpPr>
          <p:nvPr/>
        </p:nvSpPr>
        <p:spPr>
          <a:xfrm>
            <a:off x="4756806" y="892306"/>
            <a:ext cx="6994883" cy="5073387"/>
          </a:xfrm>
          <a:prstGeom prst="rect">
            <a:avLst/>
          </a:prstGeom>
        </p:spPr>
        <p:txBody>
          <a:bodyPr>
            <a:noAutofit/>
          </a:bodyPr>
          <a:lstStyle/>
          <a:p>
            <a:pPr marL="171450" indent="-171450" defTabSz="512064">
              <a:lnSpc>
                <a:spcPct val="90000"/>
              </a:lnSpc>
              <a:spcAft>
                <a:spcPts val="600"/>
              </a:spcAft>
              <a:buFont typeface="Arial" panose="020B0604020202020204" pitchFamily="34" charset="0"/>
              <a:buChar char="•"/>
            </a:pPr>
            <a:r>
              <a:rPr lang="en-US" sz="1550" b="1" kern="1200" dirty="0">
                <a:solidFill>
                  <a:schemeClr val="tx1"/>
                </a:solidFill>
                <a:latin typeface="Century Schoolbook" panose="02040604050505020304" pitchFamily="18" charset="0"/>
              </a:rPr>
              <a:t>Pradhan Mantri Ujjwala Yojana (PMUY) </a:t>
            </a:r>
            <a:r>
              <a:rPr lang="en-US" sz="1550" kern="1200" dirty="0">
                <a:solidFill>
                  <a:schemeClr val="tx1"/>
                </a:solidFill>
                <a:latin typeface="Century Schoolbook" panose="02040604050505020304" pitchFamily="18" charset="0"/>
              </a:rPr>
              <a:t>is a flagship policy initiated by the government of India to provide </a:t>
            </a:r>
            <a:r>
              <a:rPr lang="en-US" sz="1550" b="1" kern="1200" dirty="0">
                <a:solidFill>
                  <a:schemeClr val="tx1"/>
                </a:solidFill>
                <a:latin typeface="Century Schoolbook" panose="02040604050505020304" pitchFamily="18" charset="0"/>
              </a:rPr>
              <a:t>women below poverty line (BPL) </a:t>
            </a:r>
            <a:r>
              <a:rPr lang="en-US" sz="1550" kern="1200" dirty="0">
                <a:solidFill>
                  <a:schemeClr val="tx1"/>
                </a:solidFill>
                <a:latin typeface="Century Schoolbook" panose="02040604050505020304" pitchFamily="18" charset="0"/>
              </a:rPr>
              <a:t>access to </a:t>
            </a:r>
            <a:r>
              <a:rPr lang="en-US" sz="1550" b="1" kern="1200" dirty="0">
                <a:solidFill>
                  <a:schemeClr val="tx1"/>
                </a:solidFill>
                <a:latin typeface="Century Schoolbook" panose="02040604050505020304" pitchFamily="18" charset="0"/>
              </a:rPr>
              <a:t>clean</a:t>
            </a:r>
            <a:r>
              <a:rPr lang="en-US" sz="1550" kern="1200" dirty="0">
                <a:solidFill>
                  <a:schemeClr val="tx1"/>
                </a:solidFill>
                <a:latin typeface="Century Schoolbook" panose="02040604050505020304" pitchFamily="18" charset="0"/>
              </a:rPr>
              <a:t> energy fuel, Liquefied Petroleum Gas (LPG).</a:t>
            </a:r>
          </a:p>
          <a:p>
            <a:pPr defTabSz="512064">
              <a:lnSpc>
                <a:spcPct val="90000"/>
              </a:lnSpc>
              <a:spcAft>
                <a:spcPts val="600"/>
              </a:spcAft>
            </a:pPr>
            <a:endParaRPr lang="en-US" sz="1550" kern="1200" dirty="0">
              <a:solidFill>
                <a:schemeClr val="tx1"/>
              </a:solidFill>
              <a:latin typeface="Century Schoolbook" panose="02040604050505020304" pitchFamily="18" charset="0"/>
            </a:endParaRPr>
          </a:p>
          <a:p>
            <a:pPr defTabSz="512064">
              <a:lnSpc>
                <a:spcPct val="90000"/>
              </a:lnSpc>
              <a:spcAft>
                <a:spcPts val="600"/>
              </a:spcAft>
            </a:pPr>
            <a:endParaRPr lang="en-US" sz="1550" kern="1200" dirty="0">
              <a:solidFill>
                <a:schemeClr val="tx1"/>
              </a:solidFill>
              <a:latin typeface="Century Schoolbook" panose="02040604050505020304" pitchFamily="18" charset="0"/>
            </a:endParaRPr>
          </a:p>
          <a:p>
            <a:pPr marL="171450" indent="-171450" defTabSz="512064">
              <a:lnSpc>
                <a:spcPct val="90000"/>
              </a:lnSpc>
              <a:spcAft>
                <a:spcPts val="600"/>
              </a:spcAft>
              <a:buFont typeface="Arial" panose="020B0604020202020204" pitchFamily="34" charset="0"/>
              <a:buChar char="•"/>
            </a:pPr>
            <a:r>
              <a:rPr lang="en-US" sz="1550" kern="1200" dirty="0">
                <a:solidFill>
                  <a:schemeClr val="tx1"/>
                </a:solidFill>
                <a:latin typeface="Century Schoolbook" panose="02040604050505020304" pitchFamily="18" charset="0"/>
              </a:rPr>
              <a:t>The scheme aimed to provide </a:t>
            </a:r>
            <a:r>
              <a:rPr lang="en-US" sz="1550" b="1" kern="1200" dirty="0">
                <a:solidFill>
                  <a:schemeClr val="tx1"/>
                </a:solidFill>
                <a:latin typeface="Century Schoolbook" panose="02040604050505020304" pitchFamily="18" charset="0"/>
              </a:rPr>
              <a:t>5 crore </a:t>
            </a:r>
            <a:r>
              <a:rPr lang="en-US" sz="1550" kern="1200" dirty="0">
                <a:solidFill>
                  <a:schemeClr val="tx1"/>
                </a:solidFill>
                <a:latin typeface="Century Schoolbook" panose="02040604050505020304" pitchFamily="18" charset="0"/>
              </a:rPr>
              <a:t>(later extended to </a:t>
            </a:r>
            <a:r>
              <a:rPr lang="en-US" sz="1550" b="1" kern="1200" dirty="0">
                <a:solidFill>
                  <a:schemeClr val="tx1"/>
                </a:solidFill>
                <a:latin typeface="Century Schoolbook" panose="02040604050505020304" pitchFamily="18" charset="0"/>
              </a:rPr>
              <a:t>8 crore</a:t>
            </a:r>
            <a:r>
              <a:rPr lang="en-US" sz="1550" kern="1200" dirty="0">
                <a:solidFill>
                  <a:schemeClr val="tx1"/>
                </a:solidFill>
                <a:latin typeface="Century Schoolbook" panose="02040604050505020304" pitchFamily="18" charset="0"/>
              </a:rPr>
              <a:t>) deposit free LPG connections to women who were devoid of </a:t>
            </a:r>
            <a:r>
              <a:rPr lang="en-US" sz="1550" b="1" kern="1200" dirty="0">
                <a:solidFill>
                  <a:schemeClr val="tx1"/>
                </a:solidFill>
                <a:latin typeface="Century Schoolbook" panose="02040604050505020304" pitchFamily="18" charset="0"/>
              </a:rPr>
              <a:t>LPG access </a:t>
            </a:r>
            <a:r>
              <a:rPr lang="en-US" sz="1550" kern="1200" dirty="0">
                <a:solidFill>
                  <a:schemeClr val="tx1"/>
                </a:solidFill>
                <a:latin typeface="Century Schoolbook" panose="02040604050505020304" pitchFamily="18" charset="0"/>
              </a:rPr>
              <a:t>and belonged to </a:t>
            </a:r>
            <a:r>
              <a:rPr lang="en-US" sz="1550" b="1" kern="1200" dirty="0">
                <a:solidFill>
                  <a:schemeClr val="tx1"/>
                </a:solidFill>
                <a:latin typeface="Century Schoolbook" panose="02040604050505020304" pitchFamily="18" charset="0"/>
              </a:rPr>
              <a:t>Below Poverty Line (BPL) </a:t>
            </a:r>
            <a:r>
              <a:rPr lang="en-US" sz="1550" kern="1200" dirty="0">
                <a:solidFill>
                  <a:schemeClr val="tx1"/>
                </a:solidFill>
                <a:latin typeface="Century Schoolbook" panose="02040604050505020304" pitchFamily="18" charset="0"/>
              </a:rPr>
              <a:t>which were to be identified from </a:t>
            </a:r>
            <a:r>
              <a:rPr lang="en-US" sz="1550" b="1" kern="1200" dirty="0">
                <a:solidFill>
                  <a:schemeClr val="tx1"/>
                </a:solidFill>
                <a:latin typeface="Century Schoolbook" panose="02040604050505020304" pitchFamily="18" charset="0"/>
              </a:rPr>
              <a:t>Socio Economic &amp; Caste Census (SECC) -2011 </a:t>
            </a:r>
            <a:r>
              <a:rPr lang="en-US" sz="1550" kern="1200" dirty="0">
                <a:solidFill>
                  <a:schemeClr val="tx1"/>
                </a:solidFill>
                <a:latin typeface="Century Schoolbook" panose="02040604050505020304" pitchFamily="18" charset="0"/>
              </a:rPr>
              <a:t>list</a:t>
            </a:r>
            <a:r>
              <a:rPr lang="en-US" sz="1550" b="1" kern="1200" dirty="0">
                <a:solidFill>
                  <a:schemeClr val="tx1"/>
                </a:solidFill>
                <a:latin typeface="Century Schoolbook" panose="02040604050505020304" pitchFamily="18" charset="0"/>
              </a:rPr>
              <a:t>.</a:t>
            </a:r>
          </a:p>
          <a:p>
            <a:pPr defTabSz="512064">
              <a:lnSpc>
                <a:spcPct val="90000"/>
              </a:lnSpc>
              <a:spcAft>
                <a:spcPts val="600"/>
              </a:spcAft>
            </a:pPr>
            <a:endParaRPr lang="en-US" sz="1550" b="1" kern="1200" dirty="0">
              <a:solidFill>
                <a:schemeClr val="tx1"/>
              </a:solidFill>
              <a:latin typeface="Century Schoolbook" panose="02040604050505020304" pitchFamily="18" charset="0"/>
            </a:endParaRPr>
          </a:p>
          <a:p>
            <a:pPr defTabSz="512064">
              <a:lnSpc>
                <a:spcPct val="90000"/>
              </a:lnSpc>
              <a:spcAft>
                <a:spcPts val="600"/>
              </a:spcAft>
            </a:pPr>
            <a:endParaRPr lang="en-US" sz="1550" b="1" kern="1200" dirty="0">
              <a:solidFill>
                <a:schemeClr val="tx1"/>
              </a:solidFill>
              <a:latin typeface="Century Schoolbook" panose="02040604050505020304" pitchFamily="18" charset="0"/>
            </a:endParaRPr>
          </a:p>
          <a:p>
            <a:pPr marL="171450" indent="-171450" defTabSz="512064">
              <a:lnSpc>
                <a:spcPct val="90000"/>
              </a:lnSpc>
              <a:spcAft>
                <a:spcPts val="600"/>
              </a:spcAft>
              <a:buFont typeface="Arial" panose="020B0604020202020204" pitchFamily="34" charset="0"/>
              <a:buChar char="•"/>
            </a:pPr>
            <a:r>
              <a:rPr lang="en-US" sz="1550" kern="1200" dirty="0">
                <a:solidFill>
                  <a:schemeClr val="tx1"/>
                </a:solidFill>
                <a:latin typeface="Century Schoolbook" panose="02040604050505020304" pitchFamily="18" charset="0"/>
              </a:rPr>
              <a:t>The scheme also provided an optional </a:t>
            </a:r>
            <a:r>
              <a:rPr lang="en-US" sz="1550" b="1" kern="1200" dirty="0">
                <a:solidFill>
                  <a:schemeClr val="tx1"/>
                </a:solidFill>
                <a:latin typeface="Century Schoolbook" panose="02040604050505020304" pitchFamily="18" charset="0"/>
              </a:rPr>
              <a:t>loan facility </a:t>
            </a:r>
            <a:r>
              <a:rPr lang="en-US" sz="1550" kern="1200" dirty="0">
                <a:solidFill>
                  <a:schemeClr val="tx1"/>
                </a:solidFill>
                <a:latin typeface="Century Schoolbook" panose="02040604050505020304" pitchFamily="18" charset="0"/>
              </a:rPr>
              <a:t>to cover the </a:t>
            </a:r>
            <a:r>
              <a:rPr lang="en-US" sz="1550" b="1" kern="1200" dirty="0">
                <a:solidFill>
                  <a:schemeClr val="tx1"/>
                </a:solidFill>
                <a:latin typeface="Century Schoolbook" panose="02040604050505020304" pitchFamily="18" charset="0"/>
              </a:rPr>
              <a:t>cost of stove and first refill</a:t>
            </a:r>
            <a:r>
              <a:rPr lang="en-US" sz="1550" kern="1200" dirty="0">
                <a:solidFill>
                  <a:schemeClr val="tx1"/>
                </a:solidFill>
                <a:latin typeface="Century Schoolbook" panose="02040604050505020304" pitchFamily="18" charset="0"/>
              </a:rPr>
              <a:t>, recovery of which was to be made from the subsidy accruing to the consumer on LPG refills </a:t>
            </a:r>
            <a:r>
              <a:rPr lang="en-US" sz="1550" b="1" kern="1200" dirty="0">
                <a:solidFill>
                  <a:schemeClr val="tx1"/>
                </a:solidFill>
                <a:latin typeface="Century Schoolbook" panose="02040604050505020304" pitchFamily="18" charset="0"/>
              </a:rPr>
              <a:t>under Direct Benefit Transfer for LPG </a:t>
            </a:r>
            <a:r>
              <a:rPr lang="en-IN" sz="1550" b="1" kern="1200" dirty="0">
                <a:solidFill>
                  <a:schemeClr val="tx1"/>
                </a:solidFill>
                <a:latin typeface="Century Schoolbook" panose="02040604050505020304" pitchFamily="18" charset="0"/>
              </a:rPr>
              <a:t>(DBTL).</a:t>
            </a:r>
          </a:p>
          <a:p>
            <a:pPr defTabSz="512064">
              <a:lnSpc>
                <a:spcPct val="90000"/>
              </a:lnSpc>
              <a:spcAft>
                <a:spcPts val="600"/>
              </a:spcAft>
            </a:pPr>
            <a:endParaRPr lang="en-IN" sz="1550" b="1" kern="1200" dirty="0">
              <a:solidFill>
                <a:schemeClr val="tx1"/>
              </a:solidFill>
              <a:latin typeface="Century Schoolbook" panose="02040604050505020304" pitchFamily="18" charset="0"/>
            </a:endParaRPr>
          </a:p>
          <a:p>
            <a:pPr defTabSz="512064">
              <a:lnSpc>
                <a:spcPct val="90000"/>
              </a:lnSpc>
              <a:spcAft>
                <a:spcPts val="600"/>
              </a:spcAft>
            </a:pPr>
            <a:endParaRPr lang="en-IN" sz="1550" b="1" kern="1200" dirty="0">
              <a:solidFill>
                <a:schemeClr val="tx1"/>
              </a:solidFill>
              <a:latin typeface="Century Schoolbook" panose="02040604050505020304" pitchFamily="18" charset="0"/>
            </a:endParaRPr>
          </a:p>
          <a:p>
            <a:pPr marL="171450" indent="-171450" defTabSz="512064">
              <a:lnSpc>
                <a:spcPct val="90000"/>
              </a:lnSpc>
              <a:spcAft>
                <a:spcPts val="600"/>
              </a:spcAft>
              <a:buFont typeface="Arial" panose="020B0604020202020204" pitchFamily="34" charset="0"/>
              <a:buChar char="•"/>
            </a:pPr>
            <a:r>
              <a:rPr lang="en-US" sz="1600" dirty="0">
                <a:latin typeface="Century Schoolbook" panose="02040604050505020304" pitchFamily="18" charset="0"/>
              </a:rPr>
              <a:t>This mega social inclusion plan for covering each </a:t>
            </a:r>
            <a:r>
              <a:rPr lang="en-US" sz="1600" b="1" dirty="0">
                <a:latin typeface="Century Schoolbook" panose="02040604050505020304" pitchFamily="18" charset="0"/>
              </a:rPr>
              <a:t>BPL household</a:t>
            </a:r>
            <a:r>
              <a:rPr lang="en-US" sz="1600" dirty="0">
                <a:latin typeface="Century Schoolbook" panose="02040604050505020304" pitchFamily="18" charset="0"/>
              </a:rPr>
              <a:t> was launched by our honorable </a:t>
            </a:r>
            <a:r>
              <a:rPr lang="en-US" sz="1600" b="1" dirty="0">
                <a:latin typeface="Century Schoolbook" panose="02040604050505020304" pitchFamily="18" charset="0"/>
              </a:rPr>
              <a:t>Prime Minister on 1st May 2016 at </a:t>
            </a:r>
            <a:r>
              <a:rPr lang="en-US" sz="1600" b="1" dirty="0" err="1">
                <a:latin typeface="Century Schoolbook" panose="02040604050505020304" pitchFamily="18" charset="0"/>
              </a:rPr>
              <a:t>Balia</a:t>
            </a:r>
            <a:r>
              <a:rPr lang="en-US" sz="1600" b="1" dirty="0">
                <a:latin typeface="Century Schoolbook" panose="02040604050505020304" pitchFamily="18" charset="0"/>
              </a:rPr>
              <a:t>, UP. </a:t>
            </a:r>
            <a:endParaRPr lang="en-IN" sz="1600" b="1" dirty="0">
              <a:latin typeface="Century Schoolbook" panose="02040604050505020304" pitchFamily="18" charset="0"/>
            </a:endParaRPr>
          </a:p>
          <a:p>
            <a:pPr marL="171450" indent="-171450" defTabSz="512064">
              <a:lnSpc>
                <a:spcPct val="90000"/>
              </a:lnSpc>
              <a:spcAft>
                <a:spcPts val="600"/>
              </a:spcAft>
              <a:buFont typeface="Arial" panose="020B0604020202020204" pitchFamily="34" charset="0"/>
              <a:buChar char="•"/>
            </a:pPr>
            <a:endParaRPr lang="en-IN" sz="1550" b="1" kern="1200" dirty="0">
              <a:solidFill>
                <a:schemeClr val="tx1"/>
              </a:solidFill>
              <a:latin typeface="Century Schoolbook" panose="02040604050505020304" pitchFamily="18" charset="0"/>
            </a:endParaRPr>
          </a:p>
          <a:p>
            <a:pPr marL="0" indent="0" algn="l">
              <a:lnSpc>
                <a:spcPct val="90000"/>
              </a:lnSpc>
              <a:spcAft>
                <a:spcPts val="600"/>
              </a:spcAft>
              <a:buNone/>
            </a:pPr>
            <a:endParaRPr lang="en-IN" sz="1600" b="1" dirty="0">
              <a:latin typeface="Century Schoolbook" panose="02040604050505020304" pitchFamily="18" charset="0"/>
            </a:endParaRPr>
          </a:p>
        </p:txBody>
      </p:sp>
    </p:spTree>
    <p:extLst>
      <p:ext uri="{BB962C8B-B14F-4D97-AF65-F5344CB8AC3E}">
        <p14:creationId xmlns:p14="http://schemas.microsoft.com/office/powerpoint/2010/main" val="240921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6678645C-E1A8-F6BA-E117-CCCAFBA5A439}"/>
              </a:ext>
            </a:extLst>
          </p:cNvPr>
          <p:cNvSpPr>
            <a:spLocks noGrp="1"/>
          </p:cNvSpPr>
          <p:nvPr>
            <p:ph idx="1"/>
          </p:nvPr>
        </p:nvSpPr>
        <p:spPr>
          <a:xfrm>
            <a:off x="5104748" y="645172"/>
            <a:ext cx="6589946" cy="5567655"/>
          </a:xfrm>
        </p:spPr>
        <p:txBody>
          <a:bodyPr>
            <a:noAutofit/>
          </a:bodyPr>
          <a:lstStyle/>
          <a:p>
            <a:pPr>
              <a:lnSpc>
                <a:spcPct val="100000"/>
              </a:lnSpc>
            </a:pPr>
            <a:r>
              <a:rPr lang="en-US" sz="1500" b="0" i="0" u="none" strike="noStrike" baseline="0" dirty="0">
                <a:solidFill>
                  <a:schemeClr val="tx1"/>
                </a:solidFill>
                <a:latin typeface="Century Schoolbook" panose="02040604050505020304" pitchFamily="18" charset="0"/>
              </a:rPr>
              <a:t>The purpose of the scheme is to bring </a:t>
            </a:r>
            <a:r>
              <a:rPr lang="en-US" sz="1500" b="1" i="0" u="none" strike="noStrike" baseline="0" dirty="0">
                <a:solidFill>
                  <a:schemeClr val="tx1"/>
                </a:solidFill>
                <a:latin typeface="Century Schoolbook" panose="02040604050505020304" pitchFamily="18" charset="0"/>
              </a:rPr>
              <a:t>affordability</a:t>
            </a:r>
            <a:r>
              <a:rPr lang="en-US" sz="1500" b="0" i="0" u="none" strike="noStrike" baseline="0" dirty="0">
                <a:solidFill>
                  <a:schemeClr val="tx1"/>
                </a:solidFill>
                <a:latin typeface="Century Schoolbook" panose="02040604050505020304" pitchFamily="18" charset="0"/>
              </a:rPr>
              <a:t> to the </a:t>
            </a:r>
            <a:r>
              <a:rPr lang="en-US" sz="1500" b="1" i="0" u="none" strike="noStrike" baseline="0" dirty="0">
                <a:solidFill>
                  <a:schemeClr val="tx1"/>
                </a:solidFill>
                <a:latin typeface="Century Schoolbook" panose="02040604050505020304" pitchFamily="18" charset="0"/>
              </a:rPr>
              <a:t>poor</a:t>
            </a:r>
            <a:r>
              <a:rPr lang="en-US" sz="1500" b="1" dirty="0">
                <a:solidFill>
                  <a:schemeClr val="tx1"/>
                </a:solidFill>
                <a:latin typeface="Century Schoolbook" panose="02040604050505020304" pitchFamily="18" charset="0"/>
              </a:rPr>
              <a:t> especially women</a:t>
            </a:r>
            <a:r>
              <a:rPr lang="en-US" sz="1500" b="1" i="0" u="none" strike="noStrike" baseline="0" dirty="0">
                <a:solidFill>
                  <a:schemeClr val="tx1"/>
                </a:solidFill>
                <a:latin typeface="Century Schoolbook" panose="02040604050505020304" pitchFamily="18" charset="0"/>
              </a:rPr>
              <a:t> for use of cleaner fuel</a:t>
            </a:r>
            <a:r>
              <a:rPr lang="en-US" sz="1500" b="0" i="0" u="none" strike="noStrike" baseline="0" dirty="0">
                <a:solidFill>
                  <a:schemeClr val="tx1"/>
                </a:solidFill>
                <a:latin typeface="Century Schoolbook" panose="02040604050505020304" pitchFamily="18" charset="0"/>
              </a:rPr>
              <a:t>, </a:t>
            </a:r>
            <a:r>
              <a:rPr lang="en-US" sz="1500" b="1" i="0" u="none" strike="noStrike" baseline="0" dirty="0">
                <a:solidFill>
                  <a:schemeClr val="tx1"/>
                </a:solidFill>
                <a:latin typeface="Century Schoolbook" panose="02040604050505020304" pitchFamily="18" charset="0"/>
              </a:rPr>
              <a:t>reduction in air pollution and improving health and sanitation. </a:t>
            </a:r>
          </a:p>
          <a:p>
            <a:pPr marL="0" indent="0">
              <a:lnSpc>
                <a:spcPct val="100000"/>
              </a:lnSpc>
              <a:buNone/>
            </a:pPr>
            <a:endParaRPr lang="en-US" sz="1500" b="1" i="0" u="none" strike="noStrike" baseline="0" dirty="0">
              <a:solidFill>
                <a:schemeClr val="tx1"/>
              </a:solidFill>
              <a:latin typeface="Century Schoolbook" panose="02040604050505020304" pitchFamily="18" charset="0"/>
            </a:endParaRPr>
          </a:p>
          <a:p>
            <a:pPr>
              <a:lnSpc>
                <a:spcPct val="100000"/>
              </a:lnSpc>
            </a:pPr>
            <a:r>
              <a:rPr lang="en-US" sz="1500" b="0" i="0" u="none" strike="noStrike" baseline="0" dirty="0">
                <a:solidFill>
                  <a:schemeClr val="tx1"/>
                </a:solidFill>
                <a:latin typeface="Century Schoolbook" panose="02040604050505020304" pitchFamily="18" charset="0"/>
              </a:rPr>
              <a:t>The </a:t>
            </a:r>
            <a:r>
              <a:rPr lang="en-US" sz="1500" b="1" i="0" u="none" strike="noStrike" baseline="0" dirty="0">
                <a:solidFill>
                  <a:schemeClr val="tx1"/>
                </a:solidFill>
                <a:latin typeface="Century Schoolbook" panose="02040604050505020304" pitchFamily="18" charset="0"/>
              </a:rPr>
              <a:t>accessibility to cleaner fuel </a:t>
            </a:r>
            <a:r>
              <a:rPr lang="en-US" sz="1500" b="0" i="0" u="none" strike="noStrike" baseline="0" dirty="0">
                <a:solidFill>
                  <a:schemeClr val="tx1"/>
                </a:solidFill>
                <a:latin typeface="Century Schoolbook" panose="02040604050505020304" pitchFamily="18" charset="0"/>
              </a:rPr>
              <a:t>and </a:t>
            </a:r>
            <a:r>
              <a:rPr lang="en-US" sz="1500" b="1" i="0" u="none" strike="noStrike" baseline="0" dirty="0">
                <a:solidFill>
                  <a:schemeClr val="tx1"/>
                </a:solidFill>
                <a:latin typeface="Century Schoolbook" panose="02040604050505020304" pitchFamily="18" charset="0"/>
              </a:rPr>
              <a:t>affordability </a:t>
            </a:r>
            <a:r>
              <a:rPr lang="en-US" sz="1500" dirty="0">
                <a:solidFill>
                  <a:schemeClr val="tx1"/>
                </a:solidFill>
                <a:latin typeface="Century Schoolbook" panose="02040604050505020304" pitchFamily="18" charset="0"/>
              </a:rPr>
              <a:t>are</a:t>
            </a:r>
            <a:r>
              <a:rPr lang="en-US" sz="1500" b="0" i="0" u="none" strike="noStrike" baseline="0" dirty="0">
                <a:solidFill>
                  <a:schemeClr val="tx1"/>
                </a:solidFill>
                <a:latin typeface="Century Schoolbook" panose="02040604050505020304" pitchFamily="18" charset="0"/>
              </a:rPr>
              <a:t> the key issues to the </a:t>
            </a:r>
            <a:r>
              <a:rPr lang="en-US" sz="1500" b="1" i="0" u="none" strike="noStrike" baseline="0" dirty="0">
                <a:solidFill>
                  <a:schemeClr val="tx1"/>
                </a:solidFill>
                <a:latin typeface="Century Schoolbook" panose="02040604050505020304" pitchFamily="18" charset="0"/>
              </a:rPr>
              <a:t>rural poor</a:t>
            </a:r>
            <a:r>
              <a:rPr lang="en-US" sz="1500" b="0" i="0" u="none" strike="noStrike" baseline="0" dirty="0">
                <a:solidFill>
                  <a:schemeClr val="tx1"/>
                </a:solidFill>
                <a:latin typeface="Century Schoolbook" panose="02040604050505020304" pitchFamily="18" charset="0"/>
              </a:rPr>
              <a:t>.</a:t>
            </a:r>
          </a:p>
          <a:p>
            <a:pPr marL="0" indent="0">
              <a:lnSpc>
                <a:spcPct val="100000"/>
              </a:lnSpc>
              <a:buNone/>
            </a:pPr>
            <a:r>
              <a:rPr lang="en-US" sz="1500" b="0" i="0" u="none" strike="noStrike" baseline="0" dirty="0">
                <a:solidFill>
                  <a:schemeClr val="tx1"/>
                </a:solidFill>
                <a:latin typeface="Century Schoolbook" panose="02040604050505020304" pitchFamily="18" charset="0"/>
              </a:rPr>
              <a:t> </a:t>
            </a:r>
          </a:p>
          <a:p>
            <a:pPr>
              <a:lnSpc>
                <a:spcPct val="100000"/>
              </a:lnSpc>
            </a:pPr>
            <a:r>
              <a:rPr lang="en-US" sz="1500" b="0" i="0" u="none" strike="noStrike" baseline="0" dirty="0">
                <a:solidFill>
                  <a:schemeClr val="tx1"/>
                </a:solidFill>
                <a:latin typeface="Century Schoolbook" panose="02040604050505020304" pitchFamily="18" charset="0"/>
              </a:rPr>
              <a:t>A </a:t>
            </a:r>
            <a:r>
              <a:rPr lang="en-US" sz="1500" b="1" i="0" u="none" strike="noStrike" baseline="0" dirty="0">
                <a:solidFill>
                  <a:schemeClr val="tx1"/>
                </a:solidFill>
                <a:latin typeface="Century Schoolbook" panose="02040604050505020304" pitchFamily="18" charset="0"/>
              </a:rPr>
              <a:t>large section of Society especially the poor and rural landless peasant workers </a:t>
            </a:r>
            <a:r>
              <a:rPr lang="en-US" sz="1500" b="0" i="0" u="none" strike="noStrike" baseline="0" dirty="0">
                <a:solidFill>
                  <a:schemeClr val="tx1"/>
                </a:solidFill>
                <a:latin typeface="Century Schoolbook" panose="02040604050505020304" pitchFamily="18" charset="0"/>
              </a:rPr>
              <a:t>have lagged behind in the </a:t>
            </a:r>
            <a:r>
              <a:rPr lang="en-US" sz="1500" b="1" i="0" u="none" strike="noStrike" baseline="0" dirty="0">
                <a:solidFill>
                  <a:schemeClr val="tx1"/>
                </a:solidFill>
                <a:latin typeface="Century Schoolbook" panose="02040604050505020304" pitchFamily="18" charset="0"/>
              </a:rPr>
              <a:t>economic and social development.</a:t>
            </a:r>
          </a:p>
          <a:p>
            <a:pPr marL="0" indent="0">
              <a:lnSpc>
                <a:spcPct val="100000"/>
              </a:lnSpc>
              <a:buNone/>
            </a:pPr>
            <a:endParaRPr lang="en-US" sz="1500" b="1" i="0" u="none" strike="noStrike" baseline="0" dirty="0">
              <a:solidFill>
                <a:schemeClr val="tx1"/>
              </a:solidFill>
              <a:latin typeface="Century Schoolbook" panose="02040604050505020304" pitchFamily="18" charset="0"/>
            </a:endParaRPr>
          </a:p>
          <a:p>
            <a:pPr>
              <a:lnSpc>
                <a:spcPct val="100000"/>
              </a:lnSpc>
            </a:pPr>
            <a:r>
              <a:rPr lang="en-US" sz="1500" b="0" i="0" u="none" strike="noStrike" baseline="0" dirty="0">
                <a:solidFill>
                  <a:schemeClr val="tx1"/>
                </a:solidFill>
                <a:latin typeface="Century Schoolbook" panose="02040604050505020304" pitchFamily="18" charset="0"/>
              </a:rPr>
              <a:t>They also have not benefited from the government policies and programs and remained </a:t>
            </a:r>
            <a:r>
              <a:rPr lang="en-US" sz="1500" b="1" i="0" u="none" strike="noStrike" baseline="0" dirty="0">
                <a:solidFill>
                  <a:schemeClr val="tx1"/>
                </a:solidFill>
                <a:latin typeface="Century Schoolbook" panose="02040604050505020304" pitchFamily="18" charset="0"/>
              </a:rPr>
              <a:t>socially excluded from socio economic development. </a:t>
            </a:r>
          </a:p>
          <a:p>
            <a:pPr marL="0" indent="0">
              <a:lnSpc>
                <a:spcPct val="100000"/>
              </a:lnSpc>
              <a:buNone/>
            </a:pPr>
            <a:endParaRPr lang="en-US" sz="1500" b="1" i="0" u="none" strike="noStrike" baseline="0" dirty="0">
              <a:solidFill>
                <a:schemeClr val="tx1"/>
              </a:solidFill>
              <a:latin typeface="Century Schoolbook" panose="02040604050505020304" pitchFamily="18" charset="0"/>
            </a:endParaRPr>
          </a:p>
          <a:p>
            <a:pPr>
              <a:lnSpc>
                <a:spcPct val="100000"/>
              </a:lnSpc>
            </a:pPr>
            <a:r>
              <a:rPr lang="en-US" sz="1500" b="0" i="0" baseline="0" dirty="0">
                <a:solidFill>
                  <a:schemeClr val="tx1"/>
                </a:solidFill>
                <a:latin typeface="Century Schoolbook" panose="02040604050505020304" pitchFamily="18" charset="0"/>
              </a:rPr>
              <a:t>Pradhan Mantri Ujjwala Yojana (PMUY)‟ is major steps towards </a:t>
            </a:r>
            <a:r>
              <a:rPr lang="en-US" sz="1500" b="1" i="0" baseline="0" dirty="0">
                <a:solidFill>
                  <a:schemeClr val="tx1"/>
                </a:solidFill>
                <a:latin typeface="Century Schoolbook" panose="02040604050505020304" pitchFamily="18" charset="0"/>
              </a:rPr>
              <a:t>Social inclusion </a:t>
            </a:r>
            <a:r>
              <a:rPr lang="en-US" sz="1500" b="0" i="0" baseline="0" dirty="0">
                <a:solidFill>
                  <a:schemeClr val="tx1"/>
                </a:solidFill>
                <a:latin typeface="Century Schoolbook" panose="02040604050505020304" pitchFamily="18" charset="0"/>
              </a:rPr>
              <a:t>by providing </a:t>
            </a:r>
            <a:r>
              <a:rPr lang="en-US" sz="1500" b="1" i="0" baseline="0" dirty="0">
                <a:solidFill>
                  <a:schemeClr val="tx1"/>
                </a:solidFill>
                <a:latin typeface="Century Schoolbook" panose="02040604050505020304" pitchFamily="18" charset="0"/>
              </a:rPr>
              <a:t>Free LPG </a:t>
            </a:r>
            <a:r>
              <a:rPr lang="en-US" sz="1500" b="0" i="0" baseline="0" dirty="0">
                <a:solidFill>
                  <a:schemeClr val="tx1"/>
                </a:solidFill>
                <a:latin typeface="Century Schoolbook" panose="02040604050505020304" pitchFamily="18" charset="0"/>
              </a:rPr>
              <a:t>connection to every </a:t>
            </a:r>
            <a:r>
              <a:rPr lang="en-US" sz="1500" b="1" i="0" baseline="0" dirty="0">
                <a:solidFill>
                  <a:schemeClr val="tx1"/>
                </a:solidFill>
                <a:latin typeface="Century Schoolbook" panose="02040604050505020304" pitchFamily="18" charset="0"/>
              </a:rPr>
              <a:t>BPL household. </a:t>
            </a:r>
            <a:endParaRPr lang="en-US" sz="1500" b="1" dirty="0">
              <a:solidFill>
                <a:schemeClr val="tx1"/>
              </a:solidFill>
              <a:latin typeface="Century Schoolbook" panose="02040604050505020304" pitchFamily="18" charset="0"/>
            </a:endParaRPr>
          </a:p>
          <a:p>
            <a:pPr>
              <a:lnSpc>
                <a:spcPct val="100000"/>
              </a:lnSpc>
            </a:pPr>
            <a:endParaRPr lang="en-US" sz="1500" b="0" i="0" u="none" strike="noStrike" baseline="0" dirty="0">
              <a:solidFill>
                <a:schemeClr val="tx1"/>
              </a:solidFill>
              <a:latin typeface="Century Schoolbook" panose="02040604050505020304" pitchFamily="18" charset="0"/>
            </a:endParaRPr>
          </a:p>
        </p:txBody>
      </p:sp>
      <p:sp>
        <p:nvSpPr>
          <p:cNvPr id="5" name="Title 1">
            <a:extLst>
              <a:ext uri="{FF2B5EF4-FFF2-40B4-BE49-F238E27FC236}">
                <a16:creationId xmlns:a16="http://schemas.microsoft.com/office/drawing/2014/main" id="{FB079C37-54C1-84EC-8A90-F4DFB1B4133A}"/>
              </a:ext>
            </a:extLst>
          </p:cNvPr>
          <p:cNvSpPr>
            <a:spLocks noGrp="1"/>
          </p:cNvSpPr>
          <p:nvPr>
            <p:ph type="title"/>
          </p:nvPr>
        </p:nvSpPr>
        <p:spPr>
          <a:xfrm>
            <a:off x="289179" y="2584207"/>
            <a:ext cx="6172199" cy="1664573"/>
          </a:xfrm>
        </p:spPr>
        <p:txBody>
          <a:bodyPr>
            <a:normAutofit/>
          </a:bodyPr>
          <a:lstStyle/>
          <a:p>
            <a:r>
              <a:rPr lang="en-US">
                <a:latin typeface="Century Schoolbook" panose="02040604050505020304" pitchFamily="18" charset="0"/>
              </a:rPr>
              <a:t>OBJECTIVE</a:t>
            </a:r>
            <a:endParaRPr lang="en-IN">
              <a:latin typeface="Century Schoolbook" panose="02040604050505020304" pitchFamily="18" charset="0"/>
            </a:endParaRPr>
          </a:p>
        </p:txBody>
      </p:sp>
    </p:spTree>
    <p:extLst>
      <p:ext uri="{BB962C8B-B14F-4D97-AF65-F5344CB8AC3E}">
        <p14:creationId xmlns:p14="http://schemas.microsoft.com/office/powerpoint/2010/main" val="264412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8" name="Rectangle 11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7E5728A-6129-E99C-09EC-68EDD1B91BE9}"/>
              </a:ext>
            </a:extLst>
          </p:cNvPr>
          <p:cNvSpPr>
            <a:spLocks noGrp="1"/>
          </p:cNvSpPr>
          <p:nvPr>
            <p:ph type="title"/>
          </p:nvPr>
        </p:nvSpPr>
        <p:spPr>
          <a:xfrm>
            <a:off x="381001" y="559813"/>
            <a:ext cx="3807542" cy="5577934"/>
          </a:xfrm>
        </p:spPr>
        <p:txBody>
          <a:bodyPr>
            <a:normAutofit/>
          </a:bodyPr>
          <a:lstStyle/>
          <a:p>
            <a:pPr algn="ctr"/>
            <a:r>
              <a:rPr lang="en-US" sz="3700">
                <a:latin typeface="Century Schoolbook" panose="02040604050505020304" pitchFamily="18" charset="0"/>
              </a:rPr>
              <a:t>WHY PRADHAN MANTRI UJJWALA YOJNA ?</a:t>
            </a:r>
            <a:endParaRPr lang="en-IN" sz="3700">
              <a:latin typeface="Century Schoolbook" panose="02040604050505020304" pitchFamily="18" charset="0"/>
            </a:endParaRPr>
          </a:p>
        </p:txBody>
      </p:sp>
      <p:graphicFrame>
        <p:nvGraphicFramePr>
          <p:cNvPr id="22" name="Content Placeholder 2">
            <a:extLst>
              <a:ext uri="{FF2B5EF4-FFF2-40B4-BE49-F238E27FC236}">
                <a16:creationId xmlns:a16="http://schemas.microsoft.com/office/drawing/2014/main" id="{793C13E8-DADE-62FA-19DD-A795B0820976}"/>
              </a:ext>
            </a:extLst>
          </p:cNvPr>
          <p:cNvGraphicFramePr>
            <a:graphicFrameLocks noGrp="1"/>
          </p:cNvGraphicFramePr>
          <p:nvPr>
            <p:ph idx="1"/>
            <p:extLst>
              <p:ext uri="{D42A27DB-BD31-4B8C-83A1-F6EECF244321}">
                <p14:modId xmlns:p14="http://schemas.microsoft.com/office/powerpoint/2010/main" val="3530706034"/>
              </p:ext>
            </p:extLst>
          </p:nvPr>
        </p:nvGraphicFramePr>
        <p:xfrm>
          <a:off x="4807223" y="0"/>
          <a:ext cx="7003777" cy="6300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185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graphicEl>
                                              <a:dgm id="{099E1AEF-E912-4814-965E-94BE206DF35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graphicEl>
                                              <a:dgm id="{9AE1E0C7-BADA-48ED-BD54-D8C8A7A0A5A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graphicEl>
                                              <a:dgm id="{0858D9A3-2579-4162-83E1-A3914680783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graphicEl>
                                              <a:dgm id="{AAF47B1A-8FB9-42EA-8C09-9F0337C2661A}"/>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graphicEl>
                                              <a:dgm id="{3A268409-FB5A-4C3F-A72E-5F7DBAEFF46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graphicEl>
                                              <a:dgm id="{891DA72D-4C8B-4FAD-A6F1-C26183BDC91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graphicEl>
                                              <a:dgm id="{C29AD8FF-3D3D-42DC-903F-1C5F504810B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graphicEl>
                                              <a:dgm id="{95655E99-C215-498F-B267-C02A98EFBE5A}"/>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graphicEl>
                                              <a:dgm id="{FF7778FE-0F71-4516-A004-52639AD1A60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graphicEl>
                                              <a:dgm id="{AC260FB8-558D-435C-8A24-B2F5C1C1758F}"/>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graphicEl>
                                              <a:dgm id="{5A71034E-E149-4DDA-B3A5-D2E44BF64E0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graphicEl>
                                              <a:dgm id="{96D452C7-D999-4730-BECD-AAB41B91580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D59D1BE4-42AB-DCDA-8EB6-B81ECC349997}"/>
              </a:ext>
            </a:extLst>
          </p:cNvPr>
          <p:cNvSpPr>
            <a:spLocks noGrp="1"/>
          </p:cNvSpPr>
          <p:nvPr>
            <p:ph idx="1"/>
          </p:nvPr>
        </p:nvSpPr>
        <p:spPr>
          <a:xfrm>
            <a:off x="5132341" y="401053"/>
            <a:ext cx="6546312" cy="6121667"/>
          </a:xfrm>
        </p:spPr>
        <p:txBody>
          <a:bodyPr>
            <a:noAutofit/>
          </a:bodyPr>
          <a:lstStyle/>
          <a:p>
            <a:pPr>
              <a:lnSpc>
                <a:spcPct val="100000"/>
              </a:lnSpc>
            </a:pPr>
            <a:r>
              <a:rPr lang="en-US" sz="1300" b="1" i="0" dirty="0">
                <a:solidFill>
                  <a:schemeClr val="tx1"/>
                </a:solidFill>
                <a:effectLst/>
                <a:latin typeface="Century Schoolbook" panose="02040604050505020304" pitchFamily="18" charset="0"/>
              </a:rPr>
              <a:t>Health Improvement</a:t>
            </a:r>
            <a:r>
              <a:rPr lang="en-US" sz="1300" b="0" i="0" dirty="0">
                <a:solidFill>
                  <a:schemeClr val="tx1"/>
                </a:solidFill>
                <a:effectLst/>
                <a:latin typeface="Century Schoolbook" panose="02040604050505020304" pitchFamily="18" charset="0"/>
              </a:rPr>
              <a:t>: One of the primary goals of PMUY is to improve the health outcomes of women and their families by providing access to clean cooking fuel. </a:t>
            </a:r>
          </a:p>
          <a:p>
            <a:pPr>
              <a:lnSpc>
                <a:spcPct val="100000"/>
              </a:lnSpc>
            </a:pPr>
            <a:endParaRPr lang="en-US" sz="1300" dirty="0">
              <a:solidFill>
                <a:schemeClr val="tx1"/>
              </a:solidFill>
              <a:latin typeface="Century Schoolbook" panose="02040604050505020304" pitchFamily="18" charset="0"/>
            </a:endParaRPr>
          </a:p>
          <a:p>
            <a:pPr>
              <a:lnSpc>
                <a:spcPct val="100000"/>
              </a:lnSpc>
            </a:pPr>
            <a:r>
              <a:rPr lang="en-US" sz="1300" b="1" i="0" dirty="0">
                <a:solidFill>
                  <a:schemeClr val="tx1"/>
                </a:solidFill>
                <a:effectLst/>
                <a:latin typeface="Century Schoolbook" panose="02040604050505020304" pitchFamily="18" charset="0"/>
              </a:rPr>
              <a:t>Women's Empowerment</a:t>
            </a:r>
            <a:r>
              <a:rPr lang="en-US" sz="1300" b="0" i="0" dirty="0">
                <a:solidFill>
                  <a:schemeClr val="tx1"/>
                </a:solidFill>
                <a:effectLst/>
                <a:latin typeface="Century Schoolbook" panose="02040604050505020304" pitchFamily="18" charset="0"/>
              </a:rPr>
              <a:t>: PMUY seeks to empower women by providing them with LPG connections in their names. </a:t>
            </a:r>
          </a:p>
          <a:p>
            <a:pPr>
              <a:lnSpc>
                <a:spcPct val="100000"/>
              </a:lnSpc>
            </a:pPr>
            <a:endParaRPr lang="en-US" sz="1300" dirty="0">
              <a:solidFill>
                <a:schemeClr val="tx1"/>
              </a:solidFill>
              <a:latin typeface="Century Schoolbook" panose="02040604050505020304" pitchFamily="18" charset="0"/>
            </a:endParaRPr>
          </a:p>
          <a:p>
            <a:pPr>
              <a:lnSpc>
                <a:spcPct val="100000"/>
              </a:lnSpc>
            </a:pPr>
            <a:r>
              <a:rPr lang="en-US" sz="1300" b="1" i="0" dirty="0">
                <a:solidFill>
                  <a:schemeClr val="tx1"/>
                </a:solidFill>
                <a:effectLst/>
                <a:latin typeface="Century Schoolbook" panose="02040604050505020304" pitchFamily="18" charset="0"/>
              </a:rPr>
              <a:t>Environmental Sustainability</a:t>
            </a:r>
            <a:r>
              <a:rPr lang="en-US" sz="1300" b="0" i="0" dirty="0">
                <a:solidFill>
                  <a:schemeClr val="tx1"/>
                </a:solidFill>
                <a:effectLst/>
                <a:latin typeface="Century Schoolbook" panose="02040604050505020304" pitchFamily="18" charset="0"/>
              </a:rPr>
              <a:t>: By promoting the use of LPG, which is a cleaner and more efficient cooking fuel compared to solid biomass fuels, PMUY contributes to environmental sustainability by reducing deforestation, carbon emissions, and indoor air pollution.</a:t>
            </a:r>
          </a:p>
          <a:p>
            <a:pPr marL="0" indent="0">
              <a:lnSpc>
                <a:spcPct val="100000"/>
              </a:lnSpc>
              <a:buNone/>
            </a:pPr>
            <a:endParaRPr lang="en-US" sz="1300" b="0" i="0" dirty="0">
              <a:solidFill>
                <a:schemeClr val="tx1"/>
              </a:solidFill>
              <a:effectLst/>
              <a:latin typeface="Century Schoolbook" panose="02040604050505020304" pitchFamily="18" charset="0"/>
            </a:endParaRPr>
          </a:p>
          <a:p>
            <a:pPr>
              <a:lnSpc>
                <a:spcPct val="100000"/>
              </a:lnSpc>
            </a:pPr>
            <a:r>
              <a:rPr lang="en-US" sz="1300" b="1" i="0" dirty="0">
                <a:solidFill>
                  <a:schemeClr val="tx1"/>
                </a:solidFill>
                <a:effectLst/>
                <a:latin typeface="Century Schoolbook" panose="02040604050505020304" pitchFamily="18" charset="0"/>
              </a:rPr>
              <a:t>Economic Benefits</a:t>
            </a:r>
            <a:r>
              <a:rPr lang="en-US" sz="1300" b="0" i="0" dirty="0">
                <a:solidFill>
                  <a:schemeClr val="tx1"/>
                </a:solidFill>
                <a:effectLst/>
                <a:latin typeface="Century Schoolbook" panose="02040604050505020304" pitchFamily="18" charset="0"/>
              </a:rPr>
              <a:t>: The scheme aims to alleviate the economic burden on BPL households by providing them with subsidized LPG connections. </a:t>
            </a:r>
          </a:p>
          <a:p>
            <a:pPr>
              <a:lnSpc>
                <a:spcPct val="100000"/>
              </a:lnSpc>
            </a:pPr>
            <a:endParaRPr lang="en-US" sz="1300" dirty="0">
              <a:solidFill>
                <a:schemeClr val="tx1"/>
              </a:solidFill>
              <a:latin typeface="Century Schoolbook" panose="02040604050505020304" pitchFamily="18" charset="0"/>
            </a:endParaRPr>
          </a:p>
          <a:p>
            <a:pPr>
              <a:lnSpc>
                <a:spcPct val="100000"/>
              </a:lnSpc>
            </a:pPr>
            <a:r>
              <a:rPr lang="en-US" sz="1300" b="1" i="0" dirty="0">
                <a:solidFill>
                  <a:schemeClr val="tx1"/>
                </a:solidFill>
                <a:effectLst/>
                <a:latin typeface="Century Schoolbook" panose="02040604050505020304" pitchFamily="18" charset="0"/>
              </a:rPr>
              <a:t>Social Inclusion</a:t>
            </a:r>
            <a:r>
              <a:rPr lang="en-US" sz="1300" b="0" i="0" dirty="0">
                <a:solidFill>
                  <a:schemeClr val="tx1"/>
                </a:solidFill>
                <a:effectLst/>
                <a:latin typeface="Century Schoolbook" panose="02040604050505020304" pitchFamily="18" charset="0"/>
              </a:rPr>
              <a:t>: PMUY is designed to promote social inclusion by ensuring that vulnerable sections of society, particularly women from BPL households, have access to clean cooking fuel, which is essential for their health, safety, and overall well-being. </a:t>
            </a:r>
          </a:p>
          <a:p>
            <a:pPr>
              <a:lnSpc>
                <a:spcPct val="100000"/>
              </a:lnSpc>
            </a:pPr>
            <a:endParaRPr lang="en-US" sz="1300" b="0" i="0" dirty="0">
              <a:solidFill>
                <a:schemeClr val="tx1"/>
              </a:solidFill>
              <a:effectLst/>
              <a:latin typeface="Century Schoolbook" panose="02040604050505020304" pitchFamily="18" charset="0"/>
            </a:endParaRPr>
          </a:p>
          <a:p>
            <a:pPr marL="0" indent="0">
              <a:lnSpc>
                <a:spcPct val="100000"/>
              </a:lnSpc>
              <a:buNone/>
            </a:pPr>
            <a:r>
              <a:rPr lang="en-US" sz="1300" b="0" i="0" dirty="0">
                <a:solidFill>
                  <a:schemeClr val="tx1"/>
                </a:solidFill>
                <a:effectLst/>
                <a:latin typeface="Century Schoolbook" panose="02040604050505020304" pitchFamily="18" charset="0"/>
              </a:rPr>
              <a:t>These expected impacts </a:t>
            </a:r>
            <a:r>
              <a:rPr lang="en-US" sz="1300" b="1" i="0" dirty="0">
                <a:solidFill>
                  <a:schemeClr val="tx1"/>
                </a:solidFill>
                <a:effectLst/>
                <a:latin typeface="Century Schoolbook" panose="02040604050505020304" pitchFamily="18" charset="0"/>
              </a:rPr>
              <a:t>demonstrate the multifaceted nature of PMUY's </a:t>
            </a:r>
            <a:r>
              <a:rPr lang="en-US" sz="1300" b="0" i="0" dirty="0">
                <a:solidFill>
                  <a:schemeClr val="tx1"/>
                </a:solidFill>
                <a:effectLst/>
                <a:latin typeface="Century Schoolbook" panose="02040604050505020304" pitchFamily="18" charset="0"/>
              </a:rPr>
              <a:t>objectives, encompassing health, gender empowerment, environmental sustainability, economic development, and social inclusion.</a:t>
            </a:r>
            <a:endParaRPr lang="en-US" sz="1300" dirty="0">
              <a:solidFill>
                <a:schemeClr val="tx1"/>
              </a:solidFill>
              <a:latin typeface="Century Schoolbook" panose="02040604050505020304" pitchFamily="18" charset="0"/>
            </a:endParaRPr>
          </a:p>
          <a:p>
            <a:pPr>
              <a:lnSpc>
                <a:spcPct val="100000"/>
              </a:lnSpc>
            </a:pPr>
            <a:endParaRPr lang="en-US" sz="1300" b="0" i="0" dirty="0">
              <a:solidFill>
                <a:schemeClr val="tx1"/>
              </a:solidFill>
              <a:effectLst/>
              <a:latin typeface="Century Schoolbook" panose="02040604050505020304" pitchFamily="18" charset="0"/>
            </a:endParaRPr>
          </a:p>
          <a:p>
            <a:pPr>
              <a:lnSpc>
                <a:spcPct val="100000"/>
              </a:lnSpc>
            </a:pPr>
            <a:endParaRPr lang="en-US" sz="1300" dirty="0">
              <a:solidFill>
                <a:schemeClr val="tx1"/>
              </a:solidFill>
              <a:latin typeface="Century Schoolbook" panose="02040604050505020304" pitchFamily="18" charset="0"/>
            </a:endParaRPr>
          </a:p>
          <a:p>
            <a:pPr>
              <a:lnSpc>
                <a:spcPct val="100000"/>
              </a:lnSpc>
            </a:pPr>
            <a:endParaRPr lang="en-IN" sz="1300" dirty="0">
              <a:solidFill>
                <a:schemeClr val="tx1"/>
              </a:solidFill>
              <a:latin typeface="Century Schoolbook" panose="02040604050505020304" pitchFamily="18" charset="0"/>
            </a:endParaRPr>
          </a:p>
        </p:txBody>
      </p:sp>
      <p:sp>
        <p:nvSpPr>
          <p:cNvPr id="4" name="Title 1">
            <a:extLst>
              <a:ext uri="{FF2B5EF4-FFF2-40B4-BE49-F238E27FC236}">
                <a16:creationId xmlns:a16="http://schemas.microsoft.com/office/drawing/2014/main" id="{F901795F-6E95-01C1-4F84-F403CEB7FF08}"/>
              </a:ext>
            </a:extLst>
          </p:cNvPr>
          <p:cNvSpPr>
            <a:spLocks noGrp="1"/>
          </p:cNvSpPr>
          <p:nvPr>
            <p:ph type="title"/>
          </p:nvPr>
        </p:nvSpPr>
        <p:spPr>
          <a:xfrm>
            <a:off x="137652" y="1858298"/>
            <a:ext cx="4349004" cy="2917560"/>
          </a:xfrm>
        </p:spPr>
        <p:txBody>
          <a:bodyPr>
            <a:normAutofit/>
          </a:bodyPr>
          <a:lstStyle/>
          <a:p>
            <a:pPr algn="ctr">
              <a:lnSpc>
                <a:spcPct val="90000"/>
              </a:lnSpc>
            </a:pPr>
            <a:r>
              <a:rPr lang="en-US" sz="3500" b="1" i="0">
                <a:effectLst/>
                <a:latin typeface="Century Schoolbook" panose="02040604050505020304" pitchFamily="18" charset="0"/>
              </a:rPr>
              <a:t>EXPECTED IMPACTS ENVISAGED BY POLICYMAKERS:</a:t>
            </a:r>
            <a:endParaRPr lang="en-IN" sz="3500">
              <a:latin typeface="Century Schoolbook" panose="02040604050505020304" pitchFamily="18" charset="0"/>
            </a:endParaRPr>
          </a:p>
        </p:txBody>
      </p:sp>
    </p:spTree>
    <p:extLst>
      <p:ext uri="{BB962C8B-B14F-4D97-AF65-F5344CB8AC3E}">
        <p14:creationId xmlns:p14="http://schemas.microsoft.com/office/powerpoint/2010/main" val="278792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8241FBA7-1C39-2303-CA83-0FCF58A7BD2D}"/>
              </a:ext>
            </a:extLst>
          </p:cNvPr>
          <p:cNvSpPr>
            <a:spLocks noGrp="1"/>
          </p:cNvSpPr>
          <p:nvPr>
            <p:ph idx="1"/>
          </p:nvPr>
        </p:nvSpPr>
        <p:spPr>
          <a:xfrm>
            <a:off x="4956548" y="549441"/>
            <a:ext cx="6914148" cy="5759116"/>
          </a:xfrm>
        </p:spPr>
        <p:txBody>
          <a:bodyPr>
            <a:normAutofit/>
          </a:bodyPr>
          <a:lstStyle/>
          <a:p>
            <a:pPr marL="0" indent="0">
              <a:lnSpc>
                <a:spcPct val="100000"/>
              </a:lnSpc>
              <a:buNone/>
            </a:pPr>
            <a:r>
              <a:rPr lang="en-US" sz="1600" b="1" i="0" dirty="0">
                <a:solidFill>
                  <a:schemeClr val="tx1"/>
                </a:solidFill>
                <a:effectLst/>
                <a:latin typeface="Century Schoolbook" panose="02040604050505020304" pitchFamily="18" charset="0"/>
              </a:rPr>
              <a:t>        Government Agencies</a:t>
            </a:r>
            <a:r>
              <a:rPr lang="en-US" sz="1600" b="0" i="0" dirty="0">
                <a:solidFill>
                  <a:schemeClr val="tx1"/>
                </a:solidFill>
                <a:effectLst/>
                <a:latin typeface="Century Schoolbook" panose="02040604050505020304" pitchFamily="18" charset="0"/>
              </a:rPr>
              <a:t>: </a:t>
            </a:r>
          </a:p>
          <a:p>
            <a:pPr lvl="1">
              <a:lnSpc>
                <a:spcPct val="100000"/>
              </a:lnSpc>
            </a:pPr>
            <a:r>
              <a:rPr lang="en-US" sz="1600" b="1" i="0" dirty="0">
                <a:solidFill>
                  <a:schemeClr val="tx1"/>
                </a:solidFill>
                <a:effectLst/>
                <a:latin typeface="Century Schoolbook" panose="02040604050505020304" pitchFamily="18" charset="0"/>
              </a:rPr>
              <a:t>The Ministry of Petroleum and Natural Gas </a:t>
            </a:r>
            <a:r>
              <a:rPr lang="en-US" sz="1600" b="0" i="0" dirty="0">
                <a:solidFill>
                  <a:schemeClr val="tx1"/>
                </a:solidFill>
                <a:effectLst/>
                <a:latin typeface="Century Schoolbook" panose="02040604050505020304" pitchFamily="18" charset="0"/>
              </a:rPr>
              <a:t>oversees the implementation of PMUY at the national level. </a:t>
            </a:r>
          </a:p>
          <a:p>
            <a:pPr lvl="1">
              <a:lnSpc>
                <a:spcPct val="100000"/>
              </a:lnSpc>
            </a:pPr>
            <a:r>
              <a:rPr lang="en-US" sz="1600" b="1" i="0" dirty="0">
                <a:solidFill>
                  <a:schemeClr val="tx1"/>
                </a:solidFill>
                <a:effectLst/>
                <a:latin typeface="Century Schoolbook" panose="02040604050505020304" pitchFamily="18" charset="0"/>
              </a:rPr>
              <a:t>State-level nodal agencies</a:t>
            </a:r>
            <a:r>
              <a:rPr lang="en-US" sz="1600" b="0" i="0" dirty="0">
                <a:solidFill>
                  <a:schemeClr val="tx1"/>
                </a:solidFill>
                <a:effectLst/>
                <a:latin typeface="Century Schoolbook" panose="02040604050505020304" pitchFamily="18" charset="0"/>
              </a:rPr>
              <a:t>, such as state governments and their respective departments, play a crucial role in the execution of the scheme in their jurisdictions.</a:t>
            </a:r>
          </a:p>
          <a:p>
            <a:pPr marL="457200" lvl="1" indent="0">
              <a:lnSpc>
                <a:spcPct val="100000"/>
              </a:lnSpc>
              <a:buNone/>
            </a:pPr>
            <a:endParaRPr lang="en-US" sz="1600" b="0" i="0" dirty="0">
              <a:solidFill>
                <a:schemeClr val="tx1"/>
              </a:solidFill>
              <a:effectLst/>
              <a:latin typeface="Century Schoolbook" panose="02040604050505020304" pitchFamily="18" charset="0"/>
            </a:endParaRPr>
          </a:p>
          <a:p>
            <a:pPr marL="0" indent="0">
              <a:lnSpc>
                <a:spcPct val="100000"/>
              </a:lnSpc>
              <a:buNone/>
            </a:pPr>
            <a:endParaRPr lang="en-US" sz="1600" b="0" i="0" dirty="0">
              <a:solidFill>
                <a:schemeClr val="tx1"/>
              </a:solidFill>
              <a:effectLst/>
              <a:latin typeface="Century Schoolbook" panose="02040604050505020304" pitchFamily="18" charset="0"/>
            </a:endParaRPr>
          </a:p>
          <a:p>
            <a:pPr marL="457200" lvl="1" indent="0">
              <a:lnSpc>
                <a:spcPct val="100000"/>
              </a:lnSpc>
              <a:buNone/>
            </a:pPr>
            <a:r>
              <a:rPr lang="en-US" sz="1600" b="1" i="0" dirty="0">
                <a:solidFill>
                  <a:schemeClr val="tx1"/>
                </a:solidFill>
                <a:effectLst/>
                <a:latin typeface="Century Schoolbook" panose="02040604050505020304" pitchFamily="18" charset="0"/>
              </a:rPr>
              <a:t>Oil Marketing Companies (OMCs)</a:t>
            </a:r>
            <a:r>
              <a:rPr lang="en-US" sz="1600" b="0" i="0" dirty="0">
                <a:solidFill>
                  <a:schemeClr val="tx1"/>
                </a:solidFill>
                <a:effectLst/>
                <a:latin typeface="Century Schoolbook" panose="02040604050505020304" pitchFamily="18" charset="0"/>
              </a:rPr>
              <a:t>: </a:t>
            </a:r>
          </a:p>
          <a:p>
            <a:pPr lvl="1">
              <a:lnSpc>
                <a:spcPct val="100000"/>
              </a:lnSpc>
            </a:pPr>
            <a:r>
              <a:rPr lang="en-US" sz="1600" b="0" i="0" dirty="0">
                <a:solidFill>
                  <a:schemeClr val="tx1"/>
                </a:solidFill>
                <a:effectLst/>
                <a:latin typeface="Century Schoolbook" panose="02040604050505020304" pitchFamily="18" charset="0"/>
              </a:rPr>
              <a:t>OMCs like </a:t>
            </a:r>
            <a:r>
              <a:rPr lang="en-US" sz="1600" b="1" i="0" dirty="0">
                <a:solidFill>
                  <a:schemeClr val="tx1"/>
                </a:solidFill>
                <a:effectLst/>
                <a:latin typeface="Century Schoolbook" panose="02040604050505020304" pitchFamily="18" charset="0"/>
              </a:rPr>
              <a:t>Indian Oil Corporation, Bharat Petroleum Corporation Limited, and Hindustan Petroleum Corporation Limited </a:t>
            </a:r>
            <a:r>
              <a:rPr lang="en-US" sz="1600" b="0" i="0" dirty="0">
                <a:solidFill>
                  <a:schemeClr val="tx1"/>
                </a:solidFill>
                <a:effectLst/>
                <a:latin typeface="Century Schoolbook" panose="02040604050505020304" pitchFamily="18" charset="0"/>
              </a:rPr>
              <a:t>are the primary implementing agencies responsible for distributing LPG connections under PMUY.</a:t>
            </a:r>
          </a:p>
          <a:p>
            <a:pPr marL="457200" lvl="1" indent="0">
              <a:lnSpc>
                <a:spcPct val="100000"/>
              </a:lnSpc>
              <a:buNone/>
            </a:pPr>
            <a:endParaRPr lang="en-US" sz="1600" b="0" i="0" dirty="0">
              <a:solidFill>
                <a:schemeClr val="tx1"/>
              </a:solidFill>
              <a:effectLst/>
              <a:latin typeface="Century Schoolbook" panose="02040604050505020304" pitchFamily="18" charset="0"/>
            </a:endParaRPr>
          </a:p>
          <a:p>
            <a:pPr marL="457200" lvl="1" indent="0">
              <a:lnSpc>
                <a:spcPct val="100000"/>
              </a:lnSpc>
              <a:buNone/>
            </a:pPr>
            <a:endParaRPr lang="en-US" sz="1600" b="0" i="0" dirty="0">
              <a:solidFill>
                <a:schemeClr val="tx1"/>
              </a:solidFill>
              <a:effectLst/>
              <a:latin typeface="Century Schoolbook" panose="02040604050505020304" pitchFamily="18" charset="0"/>
            </a:endParaRPr>
          </a:p>
          <a:p>
            <a:pPr marL="457200" lvl="1" indent="0">
              <a:lnSpc>
                <a:spcPct val="100000"/>
              </a:lnSpc>
              <a:buNone/>
            </a:pPr>
            <a:r>
              <a:rPr lang="en-US" sz="1600" b="1" i="0" dirty="0">
                <a:solidFill>
                  <a:schemeClr val="tx1"/>
                </a:solidFill>
                <a:effectLst/>
                <a:latin typeface="Century Schoolbook" panose="02040604050505020304" pitchFamily="18" charset="0"/>
              </a:rPr>
              <a:t>Beneficiaries</a:t>
            </a:r>
            <a:r>
              <a:rPr lang="en-US" sz="1600" b="0" i="0" dirty="0">
                <a:solidFill>
                  <a:schemeClr val="tx1"/>
                </a:solidFill>
                <a:effectLst/>
                <a:latin typeface="Century Schoolbook" panose="02040604050505020304" pitchFamily="18" charset="0"/>
              </a:rPr>
              <a:t>: </a:t>
            </a:r>
          </a:p>
          <a:p>
            <a:pPr lvl="1">
              <a:lnSpc>
                <a:spcPct val="100000"/>
              </a:lnSpc>
            </a:pPr>
            <a:r>
              <a:rPr lang="en-US" sz="1600" b="1" i="0" dirty="0">
                <a:solidFill>
                  <a:schemeClr val="tx1"/>
                </a:solidFill>
                <a:effectLst/>
                <a:latin typeface="Century Schoolbook" panose="02040604050505020304" pitchFamily="18" charset="0"/>
              </a:rPr>
              <a:t>Women from below-poverty-line (BPL)</a:t>
            </a:r>
            <a:r>
              <a:rPr lang="en-US" sz="1600" b="0" i="0" dirty="0">
                <a:solidFill>
                  <a:schemeClr val="tx1"/>
                </a:solidFill>
                <a:effectLst/>
                <a:latin typeface="Century Schoolbook" panose="02040604050505020304" pitchFamily="18" charset="0"/>
              </a:rPr>
              <a:t> households are the primary beneficiaries of PMUY. Their role involves applying for the scheme, fulfilling eligibility criteria, and actively participating in LPG usage and safety awareness programs.</a:t>
            </a:r>
          </a:p>
        </p:txBody>
      </p:sp>
      <p:sp>
        <p:nvSpPr>
          <p:cNvPr id="7" name="Title 1">
            <a:extLst>
              <a:ext uri="{FF2B5EF4-FFF2-40B4-BE49-F238E27FC236}">
                <a16:creationId xmlns:a16="http://schemas.microsoft.com/office/drawing/2014/main" id="{2E524339-65A8-22BD-A828-77ABCA85C184}"/>
              </a:ext>
            </a:extLst>
          </p:cNvPr>
          <p:cNvSpPr>
            <a:spLocks noGrp="1"/>
          </p:cNvSpPr>
          <p:nvPr>
            <p:ph type="title"/>
          </p:nvPr>
        </p:nvSpPr>
        <p:spPr>
          <a:xfrm>
            <a:off x="120705" y="2596713"/>
            <a:ext cx="4393834" cy="1664573"/>
          </a:xfrm>
        </p:spPr>
        <p:txBody>
          <a:bodyPr>
            <a:noAutofit/>
          </a:bodyPr>
          <a:lstStyle/>
          <a:p>
            <a:pPr algn="ctr">
              <a:lnSpc>
                <a:spcPct val="90000"/>
              </a:lnSpc>
            </a:pPr>
            <a:r>
              <a:rPr lang="en-US" sz="3200">
                <a:latin typeface="Century Schoolbook" panose="02040604050505020304" pitchFamily="18" charset="0"/>
              </a:rPr>
              <a:t>STAKE HOLDERS OF THE PRADHAN MANTRI UJJWALA YOJNA</a:t>
            </a:r>
            <a:endParaRPr lang="en-IN" sz="3200">
              <a:latin typeface="Century Schoolbook" panose="02040604050505020304" pitchFamily="18" charset="0"/>
            </a:endParaRPr>
          </a:p>
        </p:txBody>
      </p:sp>
    </p:spTree>
    <p:extLst>
      <p:ext uri="{BB962C8B-B14F-4D97-AF65-F5344CB8AC3E}">
        <p14:creationId xmlns:p14="http://schemas.microsoft.com/office/powerpoint/2010/main" val="173173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480A3076-B598-A920-6E47-B18FE6556D6F}"/>
              </a:ext>
            </a:extLst>
          </p:cNvPr>
          <p:cNvSpPr>
            <a:spLocks noGrp="1"/>
          </p:cNvSpPr>
          <p:nvPr>
            <p:ph idx="1"/>
          </p:nvPr>
        </p:nvSpPr>
        <p:spPr>
          <a:xfrm>
            <a:off x="4888870" y="1"/>
            <a:ext cx="7046456" cy="6858000"/>
          </a:xfrm>
        </p:spPr>
        <p:txBody>
          <a:bodyPr>
            <a:normAutofit fontScale="92500" lnSpcReduction="20000"/>
          </a:bodyPr>
          <a:lstStyle/>
          <a:p>
            <a:pPr>
              <a:lnSpc>
                <a:spcPct val="100000"/>
              </a:lnSpc>
            </a:pPr>
            <a:r>
              <a:rPr lang="en-US" sz="1500" b="1" i="0" dirty="0">
                <a:solidFill>
                  <a:schemeClr val="tx1"/>
                </a:solidFill>
                <a:effectLst/>
                <a:latin typeface="Century Schoolbook" panose="02040604050505020304" pitchFamily="18" charset="0"/>
              </a:rPr>
              <a:t>Framework/Structure of Policy/Scheme</a:t>
            </a:r>
            <a:r>
              <a:rPr lang="en-US" sz="1500" b="0" i="0" dirty="0">
                <a:solidFill>
                  <a:schemeClr val="tx1"/>
                </a:solidFill>
                <a:effectLst/>
                <a:latin typeface="Century Schoolbook" panose="02040604050505020304" pitchFamily="18" charset="0"/>
              </a:rPr>
              <a:t>:</a:t>
            </a:r>
          </a:p>
          <a:p>
            <a:pPr marL="0" indent="0">
              <a:lnSpc>
                <a:spcPct val="100000"/>
              </a:lnSpc>
              <a:buNone/>
            </a:pPr>
            <a:endParaRPr lang="en-US" sz="1500" b="0" i="0" dirty="0">
              <a:solidFill>
                <a:schemeClr val="tx1"/>
              </a:solidFill>
              <a:effectLst/>
              <a:latin typeface="Century Schoolbook" panose="02040604050505020304" pitchFamily="18" charset="0"/>
            </a:endParaRPr>
          </a:p>
          <a:p>
            <a:pPr lvl="1">
              <a:lnSpc>
                <a:spcPct val="100000"/>
              </a:lnSpc>
            </a:pPr>
            <a:r>
              <a:rPr lang="en-US" sz="1500" b="1" i="0" dirty="0">
                <a:solidFill>
                  <a:schemeClr val="tx1"/>
                </a:solidFill>
                <a:effectLst/>
                <a:latin typeface="Century Schoolbook" panose="02040604050505020304" pitchFamily="18" charset="0"/>
              </a:rPr>
              <a:t>Identification of Beneficiaries</a:t>
            </a:r>
            <a:r>
              <a:rPr lang="en-US" sz="1500" b="0" i="0" dirty="0">
                <a:solidFill>
                  <a:schemeClr val="tx1"/>
                </a:solidFill>
                <a:effectLst/>
                <a:latin typeface="Century Schoolbook" panose="02040604050505020304" pitchFamily="18" charset="0"/>
              </a:rPr>
              <a:t>: Government agencies, in collaboration with local authorities, conduct surveys and identify eligible beneficiaries based on predefined criteria, such as socio-economic indicators and household income levels.</a:t>
            </a:r>
          </a:p>
          <a:p>
            <a:pPr marL="457200" lvl="1" indent="0">
              <a:lnSpc>
                <a:spcPct val="100000"/>
              </a:lnSpc>
              <a:buNone/>
            </a:pPr>
            <a:endParaRPr lang="en-US" sz="1500" b="0" i="0" dirty="0">
              <a:solidFill>
                <a:schemeClr val="tx1"/>
              </a:solidFill>
              <a:effectLst/>
              <a:latin typeface="Century Schoolbook" panose="02040604050505020304" pitchFamily="18" charset="0"/>
            </a:endParaRPr>
          </a:p>
          <a:p>
            <a:pPr marL="457200" lvl="1" indent="0">
              <a:lnSpc>
                <a:spcPct val="100000"/>
              </a:lnSpc>
              <a:buNone/>
            </a:pPr>
            <a:endParaRPr lang="en-US" sz="1500" dirty="0">
              <a:solidFill>
                <a:schemeClr val="tx1"/>
              </a:solidFill>
              <a:latin typeface="Century Schoolbook" panose="02040604050505020304" pitchFamily="18" charset="0"/>
            </a:endParaRPr>
          </a:p>
          <a:p>
            <a:pPr lvl="1">
              <a:lnSpc>
                <a:spcPct val="100000"/>
              </a:lnSpc>
            </a:pPr>
            <a:r>
              <a:rPr lang="en-US" sz="1500" b="1" i="0" dirty="0">
                <a:solidFill>
                  <a:schemeClr val="tx1"/>
                </a:solidFill>
                <a:effectLst/>
                <a:latin typeface="Century Schoolbook" panose="02040604050505020304" pitchFamily="18" charset="0"/>
              </a:rPr>
              <a:t>Application Process</a:t>
            </a:r>
            <a:r>
              <a:rPr lang="en-US" sz="1500" b="0" i="0" dirty="0">
                <a:solidFill>
                  <a:schemeClr val="tx1"/>
                </a:solidFill>
                <a:effectLst/>
                <a:latin typeface="Century Schoolbook" panose="02040604050505020304" pitchFamily="18" charset="0"/>
              </a:rPr>
              <a:t>: Eligible women apply for PMUY through designated channels, submitting required documents such as Aadhaar cards, ration cards, and BPL certificates</a:t>
            </a:r>
            <a:r>
              <a:rPr lang="en-US" sz="1500" dirty="0">
                <a:solidFill>
                  <a:schemeClr val="tx1"/>
                </a:solidFill>
                <a:latin typeface="Century Schoolbook" panose="02040604050505020304" pitchFamily="18" charset="0"/>
              </a:rPr>
              <a:t>.</a:t>
            </a:r>
          </a:p>
          <a:p>
            <a:pPr marL="457200" lvl="1" indent="0">
              <a:lnSpc>
                <a:spcPct val="100000"/>
              </a:lnSpc>
              <a:buNone/>
            </a:pPr>
            <a:endParaRPr lang="en-US" sz="1500" dirty="0">
              <a:solidFill>
                <a:schemeClr val="tx1"/>
              </a:solidFill>
              <a:latin typeface="Century Schoolbook" panose="02040604050505020304" pitchFamily="18" charset="0"/>
            </a:endParaRPr>
          </a:p>
          <a:p>
            <a:pPr marL="457200" lvl="1" indent="0">
              <a:lnSpc>
                <a:spcPct val="100000"/>
              </a:lnSpc>
              <a:buNone/>
            </a:pPr>
            <a:endParaRPr lang="en-US" sz="1500" dirty="0">
              <a:solidFill>
                <a:schemeClr val="tx1"/>
              </a:solidFill>
              <a:latin typeface="Century Schoolbook" panose="02040604050505020304" pitchFamily="18" charset="0"/>
            </a:endParaRPr>
          </a:p>
          <a:p>
            <a:pPr lvl="1">
              <a:lnSpc>
                <a:spcPct val="100000"/>
              </a:lnSpc>
            </a:pPr>
            <a:r>
              <a:rPr lang="en-US" sz="1500" b="1" i="0" dirty="0">
                <a:solidFill>
                  <a:schemeClr val="tx1"/>
                </a:solidFill>
                <a:effectLst/>
                <a:latin typeface="Century Schoolbook" panose="02040604050505020304" pitchFamily="18" charset="0"/>
              </a:rPr>
              <a:t>Verification and Enrollment</a:t>
            </a:r>
            <a:r>
              <a:rPr lang="en-US" sz="1500" b="0" i="0" dirty="0">
                <a:solidFill>
                  <a:schemeClr val="tx1"/>
                </a:solidFill>
                <a:effectLst/>
                <a:latin typeface="Century Schoolbook" panose="02040604050505020304" pitchFamily="18" charset="0"/>
              </a:rPr>
              <a:t>: OMCs verify the eligibility of applicants and enroll them in the scheme. Upon verification, beneficiaries are issued LPG connections along with initial refill cylinders and stoves.</a:t>
            </a:r>
          </a:p>
          <a:p>
            <a:pPr marL="457200" lvl="1" indent="0">
              <a:lnSpc>
                <a:spcPct val="100000"/>
              </a:lnSpc>
              <a:buNone/>
            </a:pPr>
            <a:endParaRPr lang="en-US" sz="1500" b="0" i="0" dirty="0">
              <a:solidFill>
                <a:schemeClr val="tx1"/>
              </a:solidFill>
              <a:effectLst/>
              <a:latin typeface="Century Schoolbook" panose="02040604050505020304" pitchFamily="18" charset="0"/>
            </a:endParaRPr>
          </a:p>
          <a:p>
            <a:pPr marL="457200" lvl="1" indent="0">
              <a:lnSpc>
                <a:spcPct val="100000"/>
              </a:lnSpc>
              <a:buNone/>
            </a:pPr>
            <a:endParaRPr lang="en-US" sz="1500" dirty="0">
              <a:solidFill>
                <a:schemeClr val="tx1"/>
              </a:solidFill>
              <a:latin typeface="Century Schoolbook" panose="02040604050505020304" pitchFamily="18" charset="0"/>
            </a:endParaRPr>
          </a:p>
          <a:p>
            <a:pPr lvl="1">
              <a:lnSpc>
                <a:spcPct val="100000"/>
              </a:lnSpc>
            </a:pPr>
            <a:r>
              <a:rPr lang="en-US" sz="1500" b="1" i="0" dirty="0">
                <a:solidFill>
                  <a:schemeClr val="tx1"/>
                </a:solidFill>
                <a:effectLst/>
                <a:latin typeface="Century Schoolbook" panose="02040604050505020304" pitchFamily="18" charset="0"/>
              </a:rPr>
              <a:t>Distribution of LPG Kits</a:t>
            </a:r>
            <a:r>
              <a:rPr lang="en-US" sz="1500" b="0" i="0" dirty="0">
                <a:solidFill>
                  <a:schemeClr val="tx1"/>
                </a:solidFill>
                <a:effectLst/>
                <a:latin typeface="Century Schoolbook" panose="02040604050505020304" pitchFamily="18" charset="0"/>
              </a:rPr>
              <a:t>: OMCs facilitate the distribution of LPG kits to beneficiaries through their network of distributors, ensuring last-mile delivery to remote and rural areas.</a:t>
            </a:r>
          </a:p>
          <a:p>
            <a:pPr marL="457200" lvl="1" indent="0">
              <a:lnSpc>
                <a:spcPct val="100000"/>
              </a:lnSpc>
              <a:buNone/>
            </a:pPr>
            <a:endParaRPr lang="en-US" sz="1500" b="0" i="0" dirty="0">
              <a:solidFill>
                <a:schemeClr val="tx1"/>
              </a:solidFill>
              <a:effectLst/>
              <a:latin typeface="Century Schoolbook" panose="02040604050505020304" pitchFamily="18" charset="0"/>
            </a:endParaRPr>
          </a:p>
          <a:p>
            <a:pPr marL="457200" lvl="1" indent="0">
              <a:lnSpc>
                <a:spcPct val="100000"/>
              </a:lnSpc>
              <a:buNone/>
            </a:pPr>
            <a:endParaRPr lang="en-US" sz="1500" dirty="0">
              <a:solidFill>
                <a:schemeClr val="tx1"/>
              </a:solidFill>
              <a:latin typeface="Century Schoolbook" panose="02040604050505020304" pitchFamily="18" charset="0"/>
            </a:endParaRPr>
          </a:p>
          <a:p>
            <a:pPr lvl="1">
              <a:lnSpc>
                <a:spcPct val="100000"/>
              </a:lnSpc>
            </a:pPr>
            <a:r>
              <a:rPr lang="en-US" sz="1500" b="1" i="0" dirty="0">
                <a:solidFill>
                  <a:schemeClr val="tx1"/>
                </a:solidFill>
                <a:effectLst/>
                <a:latin typeface="Century Schoolbook" panose="02040604050505020304" pitchFamily="18" charset="0"/>
              </a:rPr>
              <a:t>Subsidy Management</a:t>
            </a:r>
            <a:r>
              <a:rPr lang="en-US" sz="1500" b="0" i="0" dirty="0">
                <a:solidFill>
                  <a:schemeClr val="tx1"/>
                </a:solidFill>
                <a:effectLst/>
                <a:latin typeface="Century Schoolbook" panose="02040604050505020304" pitchFamily="18" charset="0"/>
              </a:rPr>
              <a:t>: Subsidies are provided to beneficiaries directly into their bank accounts under the Direct Benefit Transfer (DBT) mechanism, ensuring transparency and minimizing leakages.</a:t>
            </a:r>
          </a:p>
          <a:p>
            <a:pPr marL="457200" lvl="1" indent="0">
              <a:lnSpc>
                <a:spcPct val="100000"/>
              </a:lnSpc>
              <a:buNone/>
            </a:pPr>
            <a:endParaRPr lang="en-US" sz="1500" b="0" i="0" dirty="0">
              <a:solidFill>
                <a:schemeClr val="tx1"/>
              </a:solidFill>
              <a:effectLst/>
              <a:latin typeface="Century Schoolbook" panose="02040604050505020304" pitchFamily="18" charset="0"/>
            </a:endParaRPr>
          </a:p>
          <a:p>
            <a:pPr marL="457200" lvl="1" indent="0">
              <a:lnSpc>
                <a:spcPct val="100000"/>
              </a:lnSpc>
              <a:buNone/>
            </a:pPr>
            <a:endParaRPr lang="en-US" sz="1500" b="0" i="0" dirty="0">
              <a:solidFill>
                <a:schemeClr val="tx1"/>
              </a:solidFill>
              <a:effectLst/>
              <a:latin typeface="Century Schoolbook" panose="02040604050505020304" pitchFamily="18" charset="0"/>
            </a:endParaRPr>
          </a:p>
          <a:p>
            <a:pPr lvl="1">
              <a:lnSpc>
                <a:spcPct val="100000"/>
              </a:lnSpc>
            </a:pPr>
            <a:r>
              <a:rPr lang="en-US" sz="1500" b="1" i="0" dirty="0">
                <a:solidFill>
                  <a:schemeClr val="tx1"/>
                </a:solidFill>
                <a:effectLst/>
                <a:latin typeface="Century Schoolbook" panose="02040604050505020304" pitchFamily="18" charset="0"/>
              </a:rPr>
              <a:t>Monitoring and Evaluation</a:t>
            </a:r>
            <a:r>
              <a:rPr lang="en-US" sz="1500" b="0" i="0" dirty="0">
                <a:solidFill>
                  <a:schemeClr val="tx1"/>
                </a:solidFill>
                <a:effectLst/>
                <a:latin typeface="Century Schoolbook" panose="02040604050505020304" pitchFamily="18" charset="0"/>
              </a:rPr>
              <a:t>: Government agencies and OMCs monitor the implementation progress, track utilization patterns, and evaluate the impact of PMUY on targeted beneficiaries and communities.</a:t>
            </a:r>
            <a:endParaRPr lang="en-US" sz="1500" b="1" i="0" dirty="0">
              <a:solidFill>
                <a:schemeClr val="tx1"/>
              </a:solidFill>
              <a:effectLst/>
              <a:latin typeface="Century Schoolbook" panose="02040604050505020304" pitchFamily="18" charset="0"/>
            </a:endParaRPr>
          </a:p>
          <a:p>
            <a:pPr lvl="1">
              <a:lnSpc>
                <a:spcPct val="100000"/>
              </a:lnSpc>
            </a:pPr>
            <a:endParaRPr lang="en-US" sz="1400" b="0" i="0" dirty="0">
              <a:solidFill>
                <a:schemeClr val="tx1"/>
              </a:solidFill>
              <a:effectLst/>
              <a:latin typeface="Century Schoolbook" panose="02040604050505020304" pitchFamily="18" charset="0"/>
            </a:endParaRPr>
          </a:p>
          <a:p>
            <a:pPr>
              <a:lnSpc>
                <a:spcPct val="100000"/>
              </a:lnSpc>
            </a:pPr>
            <a:endParaRPr lang="en-IN" sz="1000" dirty="0">
              <a:solidFill>
                <a:schemeClr val="tx2"/>
              </a:solidFill>
              <a:latin typeface="Century Schoolbook" panose="02040604050505020304" pitchFamily="18" charset="0"/>
            </a:endParaRPr>
          </a:p>
        </p:txBody>
      </p:sp>
      <p:sp>
        <p:nvSpPr>
          <p:cNvPr id="4" name="Title 1">
            <a:extLst>
              <a:ext uri="{FF2B5EF4-FFF2-40B4-BE49-F238E27FC236}">
                <a16:creationId xmlns:a16="http://schemas.microsoft.com/office/drawing/2014/main" id="{7F08B647-61A9-8C9B-8E98-C96976262ABA}"/>
              </a:ext>
            </a:extLst>
          </p:cNvPr>
          <p:cNvSpPr>
            <a:spLocks noGrp="1"/>
          </p:cNvSpPr>
          <p:nvPr>
            <p:ph type="title"/>
          </p:nvPr>
        </p:nvSpPr>
        <p:spPr>
          <a:xfrm>
            <a:off x="256674" y="2008529"/>
            <a:ext cx="4060961" cy="3301407"/>
          </a:xfrm>
        </p:spPr>
        <p:txBody>
          <a:bodyPr>
            <a:noAutofit/>
          </a:bodyPr>
          <a:lstStyle/>
          <a:p>
            <a:pPr algn="ctr">
              <a:lnSpc>
                <a:spcPct val="90000"/>
              </a:lnSpc>
            </a:pPr>
            <a:r>
              <a:rPr lang="en-US" sz="3600">
                <a:latin typeface="Century Schoolbook" panose="02040604050505020304" pitchFamily="18" charset="0"/>
              </a:rPr>
              <a:t>ROLL OUT PROCESS OF PRADHAN MANTRI UJJWALA YOJNA</a:t>
            </a:r>
            <a:endParaRPr lang="en-IN" sz="3600">
              <a:latin typeface="Century Schoolbook" panose="02040604050505020304" pitchFamily="18" charset="0"/>
            </a:endParaRPr>
          </a:p>
        </p:txBody>
      </p:sp>
    </p:spTree>
    <p:extLst>
      <p:ext uri="{BB962C8B-B14F-4D97-AF65-F5344CB8AC3E}">
        <p14:creationId xmlns:p14="http://schemas.microsoft.com/office/powerpoint/2010/main" val="149756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8F3EC08-E112-239E-49C0-EE2BABE70E81}"/>
              </a:ext>
            </a:extLst>
          </p:cNvPr>
          <p:cNvSpPr>
            <a:spLocks noGrp="1"/>
          </p:cNvSpPr>
          <p:nvPr>
            <p:ph type="title"/>
          </p:nvPr>
        </p:nvSpPr>
        <p:spPr>
          <a:xfrm>
            <a:off x="1198182" y="381000"/>
            <a:ext cx="10003218" cy="1600124"/>
          </a:xfrm>
        </p:spPr>
        <p:txBody>
          <a:bodyPr>
            <a:normAutofit/>
          </a:bodyPr>
          <a:lstStyle/>
          <a:p>
            <a:pPr algn="ctr"/>
            <a:r>
              <a:rPr lang="en-US" sz="4400">
                <a:latin typeface="Century Schoolbook" panose="02040604050505020304" pitchFamily="18" charset="0"/>
              </a:rPr>
              <a:t>QUANTITATIVE ANALYSIS</a:t>
            </a:r>
            <a:endParaRPr lang="en-IN">
              <a:latin typeface="Century Schoolbook" panose="02040604050505020304" pitchFamily="18" charset="0"/>
            </a:endParaRPr>
          </a:p>
        </p:txBody>
      </p:sp>
      <p:sp>
        <p:nvSpPr>
          <p:cNvPr id="8" name="TextBox 7">
            <a:extLst>
              <a:ext uri="{FF2B5EF4-FFF2-40B4-BE49-F238E27FC236}">
                <a16:creationId xmlns:a16="http://schemas.microsoft.com/office/drawing/2014/main" id="{7439F236-D108-4AD5-0B13-65BA13D0ADA8}"/>
              </a:ext>
            </a:extLst>
          </p:cNvPr>
          <p:cNvSpPr txBox="1"/>
          <p:nvPr/>
        </p:nvSpPr>
        <p:spPr>
          <a:xfrm>
            <a:off x="1081481" y="6610944"/>
            <a:ext cx="10025990" cy="246221"/>
          </a:xfrm>
          <a:prstGeom prst="rect">
            <a:avLst/>
          </a:prstGeom>
          <a:noFill/>
        </p:spPr>
        <p:txBody>
          <a:bodyPr wrap="square">
            <a:spAutoFit/>
          </a:bodyPr>
          <a:lstStyle/>
          <a:p>
            <a:pPr algn="ctr" defTabSz="612648">
              <a:spcAft>
                <a:spcPts val="600"/>
              </a:spcAft>
            </a:pPr>
            <a:r>
              <a:rPr lang="en-US" sz="1000" kern="1200">
                <a:solidFill>
                  <a:schemeClr val="tx1"/>
                </a:solidFill>
                <a:latin typeface="+mn-lt"/>
                <a:ea typeface="+mn-ea"/>
                <a:cs typeface="+mn-cs"/>
              </a:rPr>
              <a:t>Source: Asharaf, N., &amp; Tol, R. S. J. (2024, March 25). </a:t>
            </a:r>
            <a:r>
              <a:rPr lang="en-US" sz="1000" i="1" kern="1200">
                <a:solidFill>
                  <a:schemeClr val="tx1"/>
                </a:solidFill>
                <a:latin typeface="+mn-lt"/>
                <a:ea typeface="+mn-ea"/>
                <a:cs typeface="+mn-cs"/>
              </a:rPr>
              <a:t>The Impact of Pradhan Mantri Ujjwala Yojana on Indian Households</a:t>
            </a:r>
            <a:r>
              <a:rPr lang="en-US" sz="1000" kern="1200">
                <a:solidFill>
                  <a:schemeClr val="tx1"/>
                </a:solidFill>
                <a:latin typeface="+mn-lt"/>
                <a:ea typeface="+mn-ea"/>
                <a:cs typeface="+mn-cs"/>
              </a:rPr>
              <a:t>. </a:t>
            </a:r>
            <a:r>
              <a:rPr lang="en-US" sz="1000" kern="1200" err="1">
                <a:solidFill>
                  <a:schemeClr val="tx1"/>
                </a:solidFill>
                <a:latin typeface="+mn-lt"/>
                <a:ea typeface="+mn-ea"/>
                <a:cs typeface="+mn-cs"/>
              </a:rPr>
              <a:t>arXiv.org</a:t>
            </a:r>
            <a:r>
              <a:rPr lang="en-US" sz="1000" kern="1200">
                <a:solidFill>
                  <a:schemeClr val="tx1"/>
                </a:solidFill>
                <a:latin typeface="+mn-lt"/>
                <a:ea typeface="+mn-ea"/>
                <a:cs typeface="+mn-cs"/>
              </a:rPr>
              <a:t>. https://</a:t>
            </a:r>
            <a:r>
              <a:rPr lang="en-US" sz="1000" kern="1200" err="1">
                <a:solidFill>
                  <a:schemeClr val="tx1"/>
                </a:solidFill>
                <a:latin typeface="+mn-lt"/>
                <a:ea typeface="+mn-ea"/>
                <a:cs typeface="+mn-cs"/>
              </a:rPr>
              <a:t>arxiv.org</a:t>
            </a:r>
            <a:r>
              <a:rPr lang="en-US" sz="1000" kern="1200">
                <a:solidFill>
                  <a:schemeClr val="tx1"/>
                </a:solidFill>
                <a:latin typeface="+mn-lt"/>
                <a:ea typeface="+mn-ea"/>
                <a:cs typeface="+mn-cs"/>
              </a:rPr>
              <a:t>/abs/2403.17112</a:t>
            </a:r>
            <a:endParaRPr lang="en-US" sz="1600"/>
          </a:p>
        </p:txBody>
      </p:sp>
      <p:graphicFrame>
        <p:nvGraphicFramePr>
          <p:cNvPr id="2" name="Table 1">
            <a:extLst>
              <a:ext uri="{FF2B5EF4-FFF2-40B4-BE49-F238E27FC236}">
                <a16:creationId xmlns:a16="http://schemas.microsoft.com/office/drawing/2014/main" id="{684C0627-B7C9-34C0-EF9E-A70BA2C76E27}"/>
              </a:ext>
            </a:extLst>
          </p:cNvPr>
          <p:cNvGraphicFramePr>
            <a:graphicFrameLocks noGrp="1"/>
          </p:cNvGraphicFramePr>
          <p:nvPr>
            <p:extLst>
              <p:ext uri="{D42A27DB-BD31-4B8C-83A1-F6EECF244321}">
                <p14:modId xmlns:p14="http://schemas.microsoft.com/office/powerpoint/2010/main" val="2009205494"/>
              </p:ext>
            </p:extLst>
          </p:nvPr>
        </p:nvGraphicFramePr>
        <p:xfrm>
          <a:off x="273516" y="2919964"/>
          <a:ext cx="5939970" cy="2027753"/>
        </p:xfrm>
        <a:graphic>
          <a:graphicData uri="http://schemas.openxmlformats.org/drawingml/2006/table">
            <a:tbl>
              <a:tblPr firstRow="1" bandRow="1">
                <a:tableStyleId>{5C22544A-7EE6-4342-B048-85BDC9FD1C3A}</a:tableStyleId>
              </a:tblPr>
              <a:tblGrid>
                <a:gridCol w="1843315">
                  <a:extLst>
                    <a:ext uri="{9D8B030D-6E8A-4147-A177-3AD203B41FA5}">
                      <a16:colId xmlns:a16="http://schemas.microsoft.com/office/drawing/2014/main" val="2034537352"/>
                    </a:ext>
                  </a:extLst>
                </a:gridCol>
                <a:gridCol w="2017486">
                  <a:extLst>
                    <a:ext uri="{9D8B030D-6E8A-4147-A177-3AD203B41FA5}">
                      <a16:colId xmlns:a16="http://schemas.microsoft.com/office/drawing/2014/main" val="2706352364"/>
                    </a:ext>
                  </a:extLst>
                </a:gridCol>
                <a:gridCol w="2079169">
                  <a:extLst>
                    <a:ext uri="{9D8B030D-6E8A-4147-A177-3AD203B41FA5}">
                      <a16:colId xmlns:a16="http://schemas.microsoft.com/office/drawing/2014/main" val="816633033"/>
                    </a:ext>
                  </a:extLst>
                </a:gridCol>
              </a:tblGrid>
              <a:tr h="289679">
                <a:tc>
                  <a:txBody>
                    <a:bodyPr/>
                    <a:lstStyle/>
                    <a:p>
                      <a:pPr algn="ctr"/>
                      <a:r>
                        <a:rPr lang="en-US" sz="1100">
                          <a:latin typeface="Century Schoolbook" panose="02040604050505020304" pitchFamily="18" charset="0"/>
                        </a:rPr>
                        <a:t>ZONE</a:t>
                      </a:r>
                    </a:p>
                  </a:txBody>
                  <a:tcPr/>
                </a:tc>
                <a:tc>
                  <a:txBody>
                    <a:bodyPr/>
                    <a:lstStyle/>
                    <a:p>
                      <a:pPr algn="ctr"/>
                      <a:r>
                        <a:rPr lang="en-US" sz="1100">
                          <a:latin typeface="Century Schoolbook" panose="02040604050505020304" pitchFamily="18" charset="0"/>
                        </a:rPr>
                        <a:t>2014-2015</a:t>
                      </a:r>
                    </a:p>
                  </a:txBody>
                  <a:tcPr/>
                </a:tc>
                <a:tc>
                  <a:txBody>
                    <a:bodyPr/>
                    <a:lstStyle/>
                    <a:p>
                      <a:pPr algn="ctr"/>
                      <a:r>
                        <a:rPr lang="en-US" sz="1100">
                          <a:latin typeface="Century Schoolbook" panose="02040604050505020304" pitchFamily="18" charset="0"/>
                        </a:rPr>
                        <a:t>2019-2020</a:t>
                      </a:r>
                    </a:p>
                  </a:txBody>
                  <a:tcPr/>
                </a:tc>
                <a:extLst>
                  <a:ext uri="{0D108BD9-81ED-4DB2-BD59-A6C34878D82A}">
                    <a16:rowId xmlns:a16="http://schemas.microsoft.com/office/drawing/2014/main" val="4134558763"/>
                  </a:ext>
                </a:extLst>
              </a:tr>
              <a:tr h="289679">
                <a:tc>
                  <a:txBody>
                    <a:bodyPr/>
                    <a:lstStyle/>
                    <a:p>
                      <a:pPr algn="ctr"/>
                      <a:r>
                        <a:rPr lang="en-US" sz="1100">
                          <a:latin typeface="Century Schoolbook" panose="02040604050505020304" pitchFamily="18" charset="0"/>
                        </a:rPr>
                        <a:t>North Zone</a:t>
                      </a:r>
                    </a:p>
                  </a:txBody>
                  <a:tcPr/>
                </a:tc>
                <a:tc>
                  <a:txBody>
                    <a:bodyPr/>
                    <a:lstStyle/>
                    <a:p>
                      <a:pPr algn="ctr"/>
                      <a:r>
                        <a:rPr lang="en-US" sz="1100">
                          <a:latin typeface="Century Schoolbook" panose="02040604050505020304" pitchFamily="18" charset="0"/>
                        </a:rPr>
                        <a:t>40.88</a:t>
                      </a:r>
                    </a:p>
                  </a:txBody>
                  <a:tcPr/>
                </a:tc>
                <a:tc>
                  <a:txBody>
                    <a:bodyPr/>
                    <a:lstStyle/>
                    <a:p>
                      <a:pPr algn="ctr"/>
                      <a:r>
                        <a:rPr lang="en-US" sz="1100">
                          <a:latin typeface="Century Schoolbook" panose="02040604050505020304" pitchFamily="18" charset="0"/>
                        </a:rPr>
                        <a:t>61.51</a:t>
                      </a:r>
                    </a:p>
                  </a:txBody>
                  <a:tcPr/>
                </a:tc>
                <a:extLst>
                  <a:ext uri="{0D108BD9-81ED-4DB2-BD59-A6C34878D82A}">
                    <a16:rowId xmlns:a16="http://schemas.microsoft.com/office/drawing/2014/main" val="1566935515"/>
                  </a:ext>
                </a:extLst>
              </a:tr>
              <a:tr h="289679">
                <a:tc>
                  <a:txBody>
                    <a:bodyPr/>
                    <a:lstStyle/>
                    <a:p>
                      <a:pPr algn="ctr"/>
                      <a:r>
                        <a:rPr lang="en-US" sz="1100">
                          <a:latin typeface="Century Schoolbook" panose="02040604050505020304" pitchFamily="18" charset="0"/>
                        </a:rPr>
                        <a:t>NorthEast Zone</a:t>
                      </a:r>
                    </a:p>
                  </a:txBody>
                  <a:tcPr/>
                </a:tc>
                <a:tc>
                  <a:txBody>
                    <a:bodyPr/>
                    <a:lstStyle/>
                    <a:p>
                      <a:pPr algn="ctr"/>
                      <a:r>
                        <a:rPr lang="en-US" sz="1100">
                          <a:latin typeface="Century Schoolbook" panose="02040604050505020304" pitchFamily="18" charset="0"/>
                        </a:rPr>
                        <a:t>32.18</a:t>
                      </a:r>
                    </a:p>
                  </a:txBody>
                  <a:tcPr/>
                </a:tc>
                <a:tc>
                  <a:txBody>
                    <a:bodyPr/>
                    <a:lstStyle/>
                    <a:p>
                      <a:pPr algn="ctr"/>
                      <a:r>
                        <a:rPr lang="en-US" sz="1100">
                          <a:latin typeface="Century Schoolbook" panose="02040604050505020304" pitchFamily="18" charset="0"/>
                        </a:rPr>
                        <a:t>44.75</a:t>
                      </a:r>
                    </a:p>
                  </a:txBody>
                  <a:tcPr/>
                </a:tc>
                <a:extLst>
                  <a:ext uri="{0D108BD9-81ED-4DB2-BD59-A6C34878D82A}">
                    <a16:rowId xmlns:a16="http://schemas.microsoft.com/office/drawing/2014/main" val="2836142356"/>
                  </a:ext>
                </a:extLst>
              </a:tr>
              <a:tr h="289679">
                <a:tc>
                  <a:txBody>
                    <a:bodyPr/>
                    <a:lstStyle/>
                    <a:p>
                      <a:pPr algn="ctr"/>
                      <a:r>
                        <a:rPr lang="en-US" sz="1100">
                          <a:latin typeface="Century Schoolbook" panose="02040604050505020304" pitchFamily="18" charset="0"/>
                        </a:rPr>
                        <a:t>Central Zone</a:t>
                      </a:r>
                    </a:p>
                  </a:txBody>
                  <a:tcPr/>
                </a:tc>
                <a:tc>
                  <a:txBody>
                    <a:bodyPr/>
                    <a:lstStyle/>
                    <a:p>
                      <a:pPr algn="ctr"/>
                      <a:r>
                        <a:rPr lang="en-US" sz="1100">
                          <a:latin typeface="Century Schoolbook" panose="02040604050505020304" pitchFamily="18" charset="0"/>
                        </a:rPr>
                        <a:t>30.43</a:t>
                      </a:r>
                    </a:p>
                  </a:txBody>
                  <a:tcPr/>
                </a:tc>
                <a:tc>
                  <a:txBody>
                    <a:bodyPr/>
                    <a:lstStyle/>
                    <a:p>
                      <a:pPr algn="ctr"/>
                      <a:r>
                        <a:rPr lang="en-US" sz="1100">
                          <a:latin typeface="Century Schoolbook" panose="02040604050505020304" pitchFamily="18" charset="0"/>
                        </a:rPr>
                        <a:t>69.91</a:t>
                      </a:r>
                    </a:p>
                  </a:txBody>
                  <a:tcPr/>
                </a:tc>
                <a:extLst>
                  <a:ext uri="{0D108BD9-81ED-4DB2-BD59-A6C34878D82A}">
                    <a16:rowId xmlns:a16="http://schemas.microsoft.com/office/drawing/2014/main" val="1014600088"/>
                  </a:ext>
                </a:extLst>
              </a:tr>
              <a:tr h="289679">
                <a:tc>
                  <a:txBody>
                    <a:bodyPr/>
                    <a:lstStyle/>
                    <a:p>
                      <a:pPr algn="ctr"/>
                      <a:r>
                        <a:rPr lang="en-US" sz="1100">
                          <a:latin typeface="Century Schoolbook" panose="02040604050505020304" pitchFamily="18" charset="0"/>
                        </a:rPr>
                        <a:t>East Zone</a:t>
                      </a:r>
                    </a:p>
                  </a:txBody>
                  <a:tcPr/>
                </a:tc>
                <a:tc>
                  <a:txBody>
                    <a:bodyPr/>
                    <a:lstStyle/>
                    <a:p>
                      <a:pPr algn="ctr"/>
                      <a:r>
                        <a:rPr lang="en-US" sz="1100">
                          <a:latin typeface="Century Schoolbook" panose="02040604050505020304" pitchFamily="18" charset="0"/>
                        </a:rPr>
                        <a:t>17.77</a:t>
                      </a:r>
                    </a:p>
                  </a:txBody>
                  <a:tcPr/>
                </a:tc>
                <a:tc>
                  <a:txBody>
                    <a:bodyPr/>
                    <a:lstStyle/>
                    <a:p>
                      <a:pPr algn="ctr"/>
                      <a:r>
                        <a:rPr lang="en-US" sz="1100">
                          <a:latin typeface="Century Schoolbook" panose="02040604050505020304" pitchFamily="18" charset="0"/>
                        </a:rPr>
                        <a:t>58.97</a:t>
                      </a:r>
                    </a:p>
                  </a:txBody>
                  <a:tcPr/>
                </a:tc>
                <a:extLst>
                  <a:ext uri="{0D108BD9-81ED-4DB2-BD59-A6C34878D82A}">
                    <a16:rowId xmlns:a16="http://schemas.microsoft.com/office/drawing/2014/main" val="298450122"/>
                  </a:ext>
                </a:extLst>
              </a:tr>
              <a:tr h="289679">
                <a:tc>
                  <a:txBody>
                    <a:bodyPr/>
                    <a:lstStyle/>
                    <a:p>
                      <a:pPr algn="ctr"/>
                      <a:r>
                        <a:rPr lang="en-US" sz="1100">
                          <a:latin typeface="Century Schoolbook" panose="02040604050505020304" pitchFamily="18" charset="0"/>
                        </a:rPr>
                        <a:t>West Zone</a:t>
                      </a:r>
                    </a:p>
                  </a:txBody>
                  <a:tcPr/>
                </a:tc>
                <a:tc>
                  <a:txBody>
                    <a:bodyPr/>
                    <a:lstStyle/>
                    <a:p>
                      <a:pPr algn="ctr"/>
                      <a:r>
                        <a:rPr lang="en-US" sz="1100">
                          <a:latin typeface="Century Schoolbook" panose="02040604050505020304" pitchFamily="18" charset="0"/>
                        </a:rPr>
                        <a:t>46.74</a:t>
                      </a:r>
                    </a:p>
                  </a:txBody>
                  <a:tcPr/>
                </a:tc>
                <a:tc>
                  <a:txBody>
                    <a:bodyPr/>
                    <a:lstStyle/>
                    <a:p>
                      <a:pPr algn="ctr"/>
                      <a:r>
                        <a:rPr lang="en-US" sz="1100">
                          <a:latin typeface="Century Schoolbook" panose="02040604050505020304" pitchFamily="18" charset="0"/>
                        </a:rPr>
                        <a:t>33.32</a:t>
                      </a:r>
                    </a:p>
                  </a:txBody>
                  <a:tcPr/>
                </a:tc>
                <a:extLst>
                  <a:ext uri="{0D108BD9-81ED-4DB2-BD59-A6C34878D82A}">
                    <a16:rowId xmlns:a16="http://schemas.microsoft.com/office/drawing/2014/main" val="1263232002"/>
                  </a:ext>
                </a:extLst>
              </a:tr>
              <a:tr h="289679">
                <a:tc>
                  <a:txBody>
                    <a:bodyPr/>
                    <a:lstStyle/>
                    <a:p>
                      <a:pPr algn="ctr"/>
                      <a:r>
                        <a:rPr lang="en-US" sz="1100">
                          <a:latin typeface="Century Schoolbook" panose="02040604050505020304" pitchFamily="18" charset="0"/>
                        </a:rPr>
                        <a:t>South Zone</a:t>
                      </a:r>
                    </a:p>
                  </a:txBody>
                  <a:tcPr/>
                </a:tc>
                <a:tc>
                  <a:txBody>
                    <a:bodyPr/>
                    <a:lstStyle/>
                    <a:p>
                      <a:pPr algn="ctr"/>
                      <a:r>
                        <a:rPr lang="en-US" sz="1100">
                          <a:latin typeface="Century Schoolbook" panose="02040604050505020304" pitchFamily="18" charset="0"/>
                        </a:rPr>
                        <a:t>56.23</a:t>
                      </a:r>
                    </a:p>
                  </a:txBody>
                  <a:tcPr/>
                </a:tc>
                <a:tc>
                  <a:txBody>
                    <a:bodyPr/>
                    <a:lstStyle/>
                    <a:p>
                      <a:pPr algn="ctr"/>
                      <a:r>
                        <a:rPr lang="en-US" sz="1100">
                          <a:latin typeface="Century Schoolbook" panose="02040604050505020304" pitchFamily="18" charset="0"/>
                        </a:rPr>
                        <a:t>63.04</a:t>
                      </a:r>
                    </a:p>
                  </a:txBody>
                  <a:tcPr/>
                </a:tc>
                <a:extLst>
                  <a:ext uri="{0D108BD9-81ED-4DB2-BD59-A6C34878D82A}">
                    <a16:rowId xmlns:a16="http://schemas.microsoft.com/office/drawing/2014/main" val="2358922885"/>
                  </a:ext>
                </a:extLst>
              </a:tr>
            </a:tbl>
          </a:graphicData>
        </a:graphic>
      </p:graphicFrame>
      <p:graphicFrame>
        <p:nvGraphicFramePr>
          <p:cNvPr id="3" name="Chart 2">
            <a:extLst>
              <a:ext uri="{FF2B5EF4-FFF2-40B4-BE49-F238E27FC236}">
                <a16:creationId xmlns:a16="http://schemas.microsoft.com/office/drawing/2014/main" id="{48A1B9F3-3E70-4259-1BE3-6BD403554558}"/>
              </a:ext>
            </a:extLst>
          </p:cNvPr>
          <p:cNvGraphicFramePr>
            <a:graphicFrameLocks/>
          </p:cNvGraphicFramePr>
          <p:nvPr>
            <p:extLst>
              <p:ext uri="{D42A27DB-BD31-4B8C-83A1-F6EECF244321}">
                <p14:modId xmlns:p14="http://schemas.microsoft.com/office/powerpoint/2010/main" val="1431256226"/>
              </p:ext>
            </p:extLst>
          </p:nvPr>
        </p:nvGraphicFramePr>
        <p:xfrm>
          <a:off x="6487001" y="2418216"/>
          <a:ext cx="5701950" cy="404131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ECB1A92-3803-44EC-E6E2-6FAEFA802612}"/>
              </a:ext>
            </a:extLst>
          </p:cNvPr>
          <p:cNvSpPr txBox="1"/>
          <p:nvPr/>
        </p:nvSpPr>
        <p:spPr>
          <a:xfrm>
            <a:off x="1163444" y="5049082"/>
            <a:ext cx="4160113" cy="253916"/>
          </a:xfrm>
          <a:prstGeom prst="rect">
            <a:avLst/>
          </a:prstGeom>
          <a:noFill/>
        </p:spPr>
        <p:txBody>
          <a:bodyPr wrap="square" rtlCol="0">
            <a:spAutoFit/>
          </a:bodyPr>
          <a:lstStyle/>
          <a:p>
            <a:r>
              <a:rPr lang="en-US" sz="1050">
                <a:latin typeface="Century Schoolbook" panose="02040604050505020304" pitchFamily="18" charset="0"/>
              </a:rPr>
              <a:t>Table 1: Proportion of Households having access to LPG by Zone</a:t>
            </a:r>
          </a:p>
        </p:txBody>
      </p:sp>
    </p:spTree>
    <p:extLst>
      <p:ext uri="{BB962C8B-B14F-4D97-AF65-F5344CB8AC3E}">
        <p14:creationId xmlns:p14="http://schemas.microsoft.com/office/powerpoint/2010/main" val="26683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Lst>
  </p:timing>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2679</TotalTime>
  <Words>2947</Words>
  <Application>Microsoft Office PowerPoint</Application>
  <PresentationFormat>Widescreen</PresentationFormat>
  <Paragraphs>341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Avenir Next LT Pro</vt:lpstr>
      <vt:lpstr>AvenirNext LT Pro Medium</vt:lpstr>
      <vt:lpstr>Century Schoolbook</vt:lpstr>
      <vt:lpstr>BlockprintVTI</vt:lpstr>
      <vt:lpstr>PowerPoint Presentation</vt:lpstr>
      <vt:lpstr>CONTENTS OF THE PRESENTATION</vt:lpstr>
      <vt:lpstr>INTRODUCTION TO PRADHAN MANTRI UJJWALA YOJANA</vt:lpstr>
      <vt:lpstr>OBJECTIVE</vt:lpstr>
      <vt:lpstr>WHY PRADHAN MANTRI UJJWALA YOJNA ?</vt:lpstr>
      <vt:lpstr>EXPECTED IMPACTS ENVISAGED BY POLICYMAKERS:</vt:lpstr>
      <vt:lpstr>STAKE HOLDERS OF THE PRADHAN MANTRI UJJWALA YOJNA</vt:lpstr>
      <vt:lpstr>ROLL OUT PROCESS OF PRADHAN MANTRI UJJWALA YOJNA</vt:lpstr>
      <vt:lpstr>QUANTITATIVE ANALYSIS</vt:lpstr>
      <vt:lpstr>QUANTITATIVE ANALYSIS</vt:lpstr>
      <vt:lpstr>QUANTITATIVE ANALYSIS</vt:lpstr>
      <vt:lpstr>PowerPoint Presentation</vt:lpstr>
      <vt:lpstr>QUANTITATIVE ANALYSIS</vt:lpstr>
      <vt:lpstr>QUANTITATIVE ANALYSIS</vt:lpstr>
      <vt:lpstr>Linear Regression Model</vt:lpstr>
      <vt:lpstr>Linear Regression Model</vt:lpstr>
      <vt:lpstr>Multiple Regression Model:  A Study</vt:lpstr>
      <vt:lpstr>Multiple Regression Model:  A Study</vt:lpstr>
      <vt:lpstr>QUALITATIVE ANALYSIS</vt:lpstr>
      <vt:lpstr>PowerPoint Presentation</vt:lpstr>
      <vt:lpstr>IMPROVING THE IMPACT OF PMUY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Sudikshya Sarmah</dc:creator>
  <cp:lastModifiedBy>Amol Singh</cp:lastModifiedBy>
  <cp:revision>5</cp:revision>
  <cp:lastPrinted>2024-03-29T16:54:15Z</cp:lastPrinted>
  <dcterms:created xsi:type="dcterms:W3CDTF">2024-03-29T12:03:47Z</dcterms:created>
  <dcterms:modified xsi:type="dcterms:W3CDTF">2024-04-16T20:40:15Z</dcterms:modified>
</cp:coreProperties>
</file>