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1" r:id="rId4"/>
    <p:sldId id="263" r:id="rId5"/>
    <p:sldId id="262" r:id="rId6"/>
    <p:sldId id="265" r:id="rId7"/>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3602880" y="1604520"/>
            <a:ext cx="4984920" cy="3977280"/>
          </a:xfrm>
          <a:prstGeom prst="rect">
            <a:avLst/>
          </a:prstGeom>
          <a:ln>
            <a:noFill/>
          </a:ln>
        </p:spPr>
      </p:pic>
      <p:pic>
        <p:nvPicPr>
          <p:cNvPr id="35" name="Picture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4"/>
          <p:cNvPicPr/>
          <p:nvPr/>
        </p:nvPicPr>
        <p:blipFill>
          <a:blip r:embed="rId1"/>
          <a:stretch>
            <a:fillRect/>
          </a:stretch>
        </p:blipFill>
        <p:spPr>
          <a:xfrm>
            <a:off x="10515240" y="177480"/>
            <a:ext cx="1398960" cy="324000"/>
          </a:xfrm>
          <a:prstGeom prst="rect">
            <a:avLst/>
          </a:prstGeom>
          <a:ln>
            <a:noFill/>
          </a:ln>
        </p:spPr>
      </p:pic>
      <p:sp>
        <p:nvSpPr>
          <p:cNvPr id="73" name="CustomShape 1"/>
          <p:cNvSpPr/>
          <p:nvPr/>
        </p:nvSpPr>
        <p:spPr>
          <a:xfrm>
            <a:off x="374966" y="688484"/>
            <a:ext cx="2209971"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en-IN" sz="3600" b="0" strike="noStrike" spc="-1" dirty="0">
                <a:solidFill>
                  <a:srgbClr val="000000"/>
                </a:solidFill>
                <a:uFill>
                  <a:solidFill>
                    <a:srgbClr val="FFFFFF"/>
                  </a:solidFill>
                </a:uFill>
                <a:latin typeface="Calibri" panose="020F0502020204030204"/>
                <a:ea typeface="DejaVu Sans" panose="020B0603030804020204"/>
              </a:rPr>
              <a:t>Amol</a:t>
            </a:r>
            <a:r>
              <a:rPr lang="en-IN" sz="3600" b="0" strike="noStrike" spc="-1" dirty="0">
                <a:solidFill>
                  <a:srgbClr val="000000"/>
                </a:solidFill>
                <a:uFill>
                  <a:solidFill>
                    <a:srgbClr val="FFFFFF"/>
                  </a:solidFill>
                </a:uFill>
                <a:latin typeface="Calibri" panose="020F0502020204030204"/>
                <a:ea typeface="DejaVu Sans" panose="020B0603030804020204"/>
              </a:rPr>
              <a:t> W</a:t>
            </a:r>
            <a:endParaRPr lang="en-IN" sz="1800" b="0" strike="noStrike" spc="-1" dirty="0">
              <a:solidFill>
                <a:srgbClr val="000000"/>
              </a:solidFill>
              <a:uFill>
                <a:solidFill>
                  <a:srgbClr val="FFFFFF"/>
                </a:solidFill>
              </a:uFill>
              <a:latin typeface="Arial" panose="020B0604020202020204"/>
            </a:endParaRPr>
          </a:p>
        </p:txBody>
      </p:sp>
      <p:sp>
        <p:nvSpPr>
          <p:cNvPr id="74" name="CustomShape 2"/>
          <p:cNvSpPr/>
          <p:nvPr/>
        </p:nvSpPr>
        <p:spPr>
          <a:xfrm>
            <a:off x="464391" y="1326044"/>
            <a:ext cx="20311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500" b="0" i="1" strike="noStrike" spc="-1" dirty="0">
                <a:solidFill>
                  <a:srgbClr val="000000"/>
                </a:solidFill>
                <a:uFill>
                  <a:solidFill>
                    <a:srgbClr val="FFFFFF"/>
                  </a:solidFill>
                </a:uFill>
                <a:latin typeface="Calibri" panose="020F0502020204030204"/>
                <a:ea typeface="DejaVu Sans" panose="020B0603030804020204"/>
              </a:rPr>
              <a:t>Sr. Software Engineer</a:t>
            </a:r>
            <a:endParaRPr lang="en-IN" sz="1800" b="0" strike="noStrike" spc="-1" dirty="0">
              <a:solidFill>
                <a:srgbClr val="000000"/>
              </a:solidFill>
              <a:uFill>
                <a:solidFill>
                  <a:srgbClr val="FFFFFF"/>
                </a:solidFill>
              </a:uFill>
              <a:latin typeface="Arial" panose="020B0604020202020204"/>
            </a:endParaRPr>
          </a:p>
        </p:txBody>
      </p:sp>
      <p:sp>
        <p:nvSpPr>
          <p:cNvPr id="75" name="CustomShape 3"/>
          <p:cNvSpPr/>
          <p:nvPr/>
        </p:nvSpPr>
        <p:spPr>
          <a:xfrm>
            <a:off x="3441005" y="716383"/>
            <a:ext cx="7690320" cy="128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pc="-1" dirty="0">
                <a:solidFill>
                  <a:srgbClr val="000000"/>
                </a:solidFill>
                <a:uFill>
                  <a:solidFill>
                    <a:srgbClr val="FFFFFF"/>
                  </a:solidFill>
                </a:uFill>
                <a:latin typeface="Calibri" panose="020F0502020204030204" pitchFamily="34" charset="0"/>
                <a:ea typeface="Times New Roman" panose="02020603050405020304"/>
                <a:cs typeface="Calibri" panose="020F0502020204030204" pitchFamily="34" charset="0"/>
                <a:sym typeface="+mn-ea"/>
              </a:rPr>
              <a:t>Working as full stack developer in Web, Windows Application &amp; Service Development in .NET framework since 2.5 Years. Looking out for challenging task. Attitude of completeing undertaken task with commitment and quality.</a:t>
            </a:r>
            <a:endParaRPr lang="en-IN" spc="-1" dirty="0">
              <a:solidFill>
                <a:srgbClr val="000000"/>
              </a:solidFill>
              <a:uFill>
                <a:solidFill>
                  <a:srgbClr val="FFFFFF"/>
                </a:solidFill>
              </a:uFill>
              <a:latin typeface="Calibri" panose="020F0502020204030204" pitchFamily="34" charset="0"/>
              <a:ea typeface="Times New Roman" panose="02020603050405020304"/>
              <a:cs typeface="Calibri" panose="020F0502020204030204" pitchFamily="34" charset="0"/>
            </a:endParaRPr>
          </a:p>
        </p:txBody>
      </p:sp>
      <p:sp>
        <p:nvSpPr>
          <p:cNvPr id="19" name="TextBox 18"/>
          <p:cNvSpPr txBox="1"/>
          <p:nvPr/>
        </p:nvSpPr>
        <p:spPr>
          <a:xfrm>
            <a:off x="318762" y="2633224"/>
            <a:ext cx="1218603"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EXPERIENCE</a:t>
            </a:r>
            <a:endParaRPr lang="en-US" sz="1600" b="1">
              <a:latin typeface="Calibri" panose="020F0502020204030204" pitchFamily="34" charset="0"/>
              <a:cs typeface="Calibri" panose="020F0502020204030204" pitchFamily="34" charset="0"/>
            </a:endParaRPr>
          </a:p>
        </p:txBody>
      </p:sp>
      <p:sp>
        <p:nvSpPr>
          <p:cNvPr id="20" name="TextBox 19"/>
          <p:cNvSpPr txBox="1"/>
          <p:nvPr/>
        </p:nvSpPr>
        <p:spPr>
          <a:xfrm>
            <a:off x="2554562" y="2618969"/>
            <a:ext cx="1828800" cy="368300"/>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2 Years 6 Months.</a:t>
            </a:r>
            <a:endParaRPr lang="en-US" dirty="0">
              <a:latin typeface="Calibri" panose="020F0502020204030204" pitchFamily="34" charset="0"/>
              <a:cs typeface="Calibri" panose="020F0502020204030204" pitchFamily="34" charset="0"/>
            </a:endParaRPr>
          </a:p>
        </p:txBody>
      </p:sp>
      <p:sp>
        <p:nvSpPr>
          <p:cNvPr id="21" name="TextBox 20"/>
          <p:cNvSpPr txBox="1"/>
          <p:nvPr/>
        </p:nvSpPr>
        <p:spPr>
          <a:xfrm>
            <a:off x="318762" y="3566377"/>
            <a:ext cx="1131785"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FRONTEND</a:t>
            </a:r>
            <a:endParaRPr lang="en-US" sz="1600" b="1">
              <a:latin typeface="Calibri" panose="020F0502020204030204" pitchFamily="34" charset="0"/>
              <a:cs typeface="Calibri" panose="020F0502020204030204" pitchFamily="34" charset="0"/>
            </a:endParaRPr>
          </a:p>
        </p:txBody>
      </p:sp>
      <p:sp>
        <p:nvSpPr>
          <p:cNvPr id="22" name="TextBox 21"/>
          <p:cNvSpPr txBox="1"/>
          <p:nvPr/>
        </p:nvSpPr>
        <p:spPr>
          <a:xfrm>
            <a:off x="2542855" y="3521630"/>
            <a:ext cx="3603625" cy="368300"/>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HTML, CSS, JavaScript and AngularJS.</a:t>
            </a:r>
            <a:endParaRPr lang="en-US">
              <a:latin typeface="Calibri" panose="020F0502020204030204" pitchFamily="34" charset="0"/>
              <a:cs typeface="Calibri" panose="020F0502020204030204" pitchFamily="34" charset="0"/>
            </a:endParaRPr>
          </a:p>
        </p:txBody>
      </p:sp>
      <p:sp>
        <p:nvSpPr>
          <p:cNvPr id="23" name="TextBox 22"/>
          <p:cNvSpPr txBox="1"/>
          <p:nvPr/>
        </p:nvSpPr>
        <p:spPr>
          <a:xfrm>
            <a:off x="318762" y="4040447"/>
            <a:ext cx="1006109"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BACKEND</a:t>
            </a:r>
            <a:endParaRPr lang="en-US" sz="1600" b="1">
              <a:latin typeface="Calibri" panose="020F0502020204030204" pitchFamily="34" charset="0"/>
              <a:cs typeface="Calibri" panose="020F0502020204030204" pitchFamily="34" charset="0"/>
            </a:endParaRPr>
          </a:p>
        </p:txBody>
      </p:sp>
      <p:sp>
        <p:nvSpPr>
          <p:cNvPr id="24" name="TextBox 23"/>
          <p:cNvSpPr txBox="1"/>
          <p:nvPr/>
        </p:nvSpPr>
        <p:spPr>
          <a:xfrm>
            <a:off x="2542855" y="4011871"/>
            <a:ext cx="6523990" cy="36830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sym typeface="+mn-ea"/>
              </a:rPr>
              <a:t>MVC Asp.Net, LINQ, </a:t>
            </a:r>
            <a:r>
              <a:rPr lang="en-US" dirty="0">
                <a:latin typeface="Calibri" panose="020F0502020204030204" pitchFamily="34" charset="0"/>
                <a:cs typeface="Calibri" panose="020F0502020204030204" pitchFamily="34" charset="0"/>
              </a:rPr>
              <a:t>Microsoft .NET (C#), MSSQL, Entity Framework. </a:t>
            </a:r>
            <a:endParaRPr lang="en-US" dirty="0">
              <a:latin typeface="Calibri" panose="020F0502020204030204" pitchFamily="34" charset="0"/>
              <a:cs typeface="Calibri" panose="020F0502020204030204" pitchFamily="34" charset="0"/>
            </a:endParaRPr>
          </a:p>
        </p:txBody>
      </p:sp>
      <p:sp>
        <p:nvSpPr>
          <p:cNvPr id="25" name="TextBox 24"/>
          <p:cNvSpPr txBox="1"/>
          <p:nvPr/>
        </p:nvSpPr>
        <p:spPr>
          <a:xfrm>
            <a:off x="318762" y="5432448"/>
            <a:ext cx="1040606"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PATTERNS</a:t>
            </a:r>
            <a:endParaRPr lang="en-US" sz="1600" b="1">
              <a:latin typeface="Calibri" panose="020F0502020204030204" pitchFamily="34" charset="0"/>
              <a:cs typeface="Calibri" panose="020F0502020204030204" pitchFamily="34" charset="0"/>
            </a:endParaRPr>
          </a:p>
        </p:txBody>
      </p:sp>
      <p:sp>
        <p:nvSpPr>
          <p:cNvPr id="26" name="TextBox 25"/>
          <p:cNvSpPr txBox="1"/>
          <p:nvPr/>
        </p:nvSpPr>
        <p:spPr>
          <a:xfrm>
            <a:off x="2542855" y="5403872"/>
            <a:ext cx="627380" cy="368300"/>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MVC</a:t>
            </a:r>
            <a:endParaRPr lang="en-US">
              <a:latin typeface="Calibri" panose="020F0502020204030204" pitchFamily="34" charset="0"/>
              <a:cs typeface="Calibri" panose="020F0502020204030204" pitchFamily="34" charset="0"/>
            </a:endParaRPr>
          </a:p>
        </p:txBody>
      </p:sp>
      <p:sp>
        <p:nvSpPr>
          <p:cNvPr id="27" name="TextBox 26"/>
          <p:cNvSpPr txBox="1"/>
          <p:nvPr/>
        </p:nvSpPr>
        <p:spPr>
          <a:xfrm>
            <a:off x="318761" y="4485941"/>
            <a:ext cx="780727"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CLOUD</a:t>
            </a:r>
            <a:endParaRPr lang="en-US" sz="1600" b="1">
              <a:latin typeface="Calibri" panose="020F0502020204030204" pitchFamily="34" charset="0"/>
              <a:cs typeface="Calibri" panose="020F0502020204030204" pitchFamily="34" charset="0"/>
            </a:endParaRPr>
          </a:p>
        </p:txBody>
      </p:sp>
      <p:sp>
        <p:nvSpPr>
          <p:cNvPr id="28" name="TextBox 27"/>
          <p:cNvSpPr txBox="1"/>
          <p:nvPr/>
        </p:nvSpPr>
        <p:spPr>
          <a:xfrm>
            <a:off x="2542855" y="4478783"/>
            <a:ext cx="663575" cy="368300"/>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AWS </a:t>
            </a:r>
            <a:endParaRPr lang="en-US">
              <a:latin typeface="Calibri" panose="020F0502020204030204" pitchFamily="34" charset="0"/>
              <a:cs typeface="Calibri" panose="020F0502020204030204" pitchFamily="34" charset="0"/>
            </a:endParaRPr>
          </a:p>
        </p:txBody>
      </p:sp>
      <p:sp>
        <p:nvSpPr>
          <p:cNvPr id="29" name="TextBox 28"/>
          <p:cNvSpPr txBox="1"/>
          <p:nvPr/>
        </p:nvSpPr>
        <p:spPr>
          <a:xfrm>
            <a:off x="322188" y="3078685"/>
            <a:ext cx="1196161"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EDUCATION</a:t>
            </a:r>
            <a:endParaRPr lang="en-US" sz="1600" b="1">
              <a:latin typeface="Calibri" panose="020F0502020204030204" pitchFamily="34" charset="0"/>
              <a:cs typeface="Calibri" panose="020F0502020204030204" pitchFamily="34" charset="0"/>
            </a:endParaRPr>
          </a:p>
        </p:txBody>
      </p:sp>
      <p:sp>
        <p:nvSpPr>
          <p:cNvPr id="30" name="TextBox 29"/>
          <p:cNvSpPr txBox="1"/>
          <p:nvPr/>
        </p:nvSpPr>
        <p:spPr>
          <a:xfrm>
            <a:off x="2557988" y="3050109"/>
            <a:ext cx="1075690" cy="368300"/>
          </a:xfrm>
          <a:prstGeom prst="rect">
            <a:avLst/>
          </a:prstGeom>
          <a:noFill/>
        </p:spPr>
        <p:txBody>
          <a:bodyPr wrap="none" rtlCol="0">
            <a:spAutoFit/>
          </a:bodyPr>
          <a:lstStyle/>
          <a:p>
            <a:pPr>
              <a:lnSpc>
                <a:spcPct val="100000"/>
              </a:lnSpc>
            </a:pPr>
            <a:r>
              <a:rPr lang="en-US" altLang="en-IN" spc="-1" dirty="0">
                <a:solidFill>
                  <a:srgbClr val="000000"/>
                </a:solidFill>
                <a:uFill>
                  <a:solidFill>
                    <a:srgbClr val="FFFFFF"/>
                  </a:solidFill>
                </a:uFill>
                <a:latin typeface="Calibri" panose="020F0502020204030204"/>
              </a:rPr>
              <a:t>B.E E&amp;TC</a:t>
            </a:r>
            <a:r>
              <a:rPr lang="en-IN" spc="-1" dirty="0">
                <a:solidFill>
                  <a:srgbClr val="000000"/>
                </a:solidFill>
                <a:uFill>
                  <a:solidFill>
                    <a:srgbClr val="FFFFFF"/>
                  </a:solidFill>
                </a:uFill>
                <a:latin typeface="Calibri" panose="020F0502020204030204"/>
              </a:rPr>
              <a:t> </a:t>
            </a:r>
            <a:endParaRPr lang="en-IN" spc="-1" dirty="0">
              <a:solidFill>
                <a:srgbClr val="000000"/>
              </a:solidFill>
              <a:uFill>
                <a:solidFill>
                  <a:srgbClr val="FFFFFF"/>
                </a:solidFill>
              </a:uFill>
            </a:endParaRPr>
          </a:p>
        </p:txBody>
      </p:sp>
      <p:sp>
        <p:nvSpPr>
          <p:cNvPr id="31" name="TextBox 30"/>
          <p:cNvSpPr txBox="1"/>
          <p:nvPr/>
        </p:nvSpPr>
        <p:spPr>
          <a:xfrm>
            <a:off x="318761" y="4956462"/>
            <a:ext cx="2353001" cy="338554"/>
          </a:xfrm>
          <a:prstGeom prst="rect">
            <a:avLst/>
          </a:prstGeom>
          <a:noFill/>
        </p:spPr>
        <p:txBody>
          <a:bodyPr wrap="square" rtlCol="0">
            <a:spAutoFit/>
          </a:bodyPr>
          <a:lstStyle/>
          <a:p>
            <a:r>
              <a:rPr lang="en-US" sz="1600" b="1">
                <a:latin typeface="Calibri" panose="020F0502020204030204" pitchFamily="34" charset="0"/>
                <a:cs typeface="Calibri" panose="020F0502020204030204" pitchFamily="34" charset="0"/>
              </a:rPr>
              <a:t>PROCESS &amp; PRACTICES</a:t>
            </a:r>
            <a:endParaRPr lang="en-US" sz="1600" b="1">
              <a:latin typeface="Calibri" panose="020F0502020204030204" pitchFamily="34" charset="0"/>
              <a:cs typeface="Calibri" panose="020F0502020204030204" pitchFamily="34" charset="0"/>
            </a:endParaRPr>
          </a:p>
        </p:txBody>
      </p:sp>
      <p:sp>
        <p:nvSpPr>
          <p:cNvPr id="32" name="TextBox 31"/>
          <p:cNvSpPr txBox="1"/>
          <p:nvPr/>
        </p:nvSpPr>
        <p:spPr>
          <a:xfrm>
            <a:off x="2557458" y="4927886"/>
            <a:ext cx="4129092" cy="368300"/>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Scrum</a:t>
            </a:r>
            <a:endParaRPr lang="en-US">
              <a:latin typeface="Calibri" panose="020F0502020204030204" pitchFamily="34" charset="0"/>
              <a:cs typeface="Calibri" panose="020F0502020204030204" pitchFamily="34" charset="0"/>
            </a:endParaRPr>
          </a:p>
        </p:txBody>
      </p:sp>
      <p:sp>
        <p:nvSpPr>
          <p:cNvPr id="33" name="TextBox 32"/>
          <p:cNvSpPr txBox="1"/>
          <p:nvPr/>
        </p:nvSpPr>
        <p:spPr>
          <a:xfrm>
            <a:off x="330469" y="5898851"/>
            <a:ext cx="743602"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TOOLS</a:t>
            </a:r>
            <a:endParaRPr lang="en-US" sz="1600" b="1">
              <a:latin typeface="Calibri" panose="020F0502020204030204" pitchFamily="34" charset="0"/>
              <a:cs typeface="Calibri" panose="020F0502020204030204" pitchFamily="34" charset="0"/>
            </a:endParaRPr>
          </a:p>
        </p:txBody>
      </p:sp>
      <p:sp>
        <p:nvSpPr>
          <p:cNvPr id="34" name="TextBox 33"/>
          <p:cNvSpPr txBox="1"/>
          <p:nvPr/>
        </p:nvSpPr>
        <p:spPr>
          <a:xfrm>
            <a:off x="2554562" y="5870275"/>
            <a:ext cx="2620010" cy="368300"/>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Microsoft TFS, Inno Setup.</a:t>
            </a: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8762" y="174903"/>
            <a:ext cx="1296830" cy="369332"/>
          </a:xfrm>
          <a:prstGeom prst="rect">
            <a:avLst/>
          </a:prstGeom>
          <a:noFill/>
        </p:spPr>
        <p:txBody>
          <a:bodyPr wrap="none" rtlCol="0">
            <a:spAutoFit/>
          </a:bodyPr>
          <a:lstStyle/>
          <a:p>
            <a:r>
              <a:rPr lang="en-US" b="1">
                <a:latin typeface="Calibri" panose="020F0502020204030204" pitchFamily="34" charset="0"/>
                <a:cs typeface="Calibri" panose="020F0502020204030204" pitchFamily="34" charset="0"/>
              </a:rPr>
              <a:t>PROJECT #1</a:t>
            </a:r>
            <a:endParaRPr lang="en-US" b="1">
              <a:latin typeface="Calibri" panose="020F0502020204030204" pitchFamily="34" charset="0"/>
              <a:cs typeface="Calibri" panose="020F0502020204030204" pitchFamily="34" charset="0"/>
            </a:endParaRPr>
          </a:p>
        </p:txBody>
      </p:sp>
      <p:sp>
        <p:nvSpPr>
          <p:cNvPr id="8" name="TextBox 7"/>
          <p:cNvSpPr txBox="1"/>
          <p:nvPr/>
        </p:nvSpPr>
        <p:spPr>
          <a:xfrm>
            <a:off x="318762" y="747263"/>
            <a:ext cx="764953"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CLIENT</a:t>
            </a:r>
            <a:endParaRPr lang="en-US" sz="1600" b="1">
              <a:latin typeface="Calibri" panose="020F0502020204030204" pitchFamily="34" charset="0"/>
              <a:cs typeface="Calibri" panose="020F0502020204030204" pitchFamily="34" charset="0"/>
            </a:endParaRPr>
          </a:p>
        </p:txBody>
      </p:sp>
      <p:sp>
        <p:nvSpPr>
          <p:cNvPr id="10" name="Rectangle 9"/>
          <p:cNvSpPr/>
          <p:nvPr/>
        </p:nvSpPr>
        <p:spPr>
          <a:xfrm>
            <a:off x="2356319" y="731874"/>
            <a:ext cx="9645181" cy="368300"/>
          </a:xfrm>
          <a:prstGeom prst="rect">
            <a:avLst/>
          </a:prstGeom>
        </p:spPr>
        <p:txBody>
          <a:bodyPr wrap="square">
            <a:spAutoFit/>
          </a:bodyPr>
          <a:lstStyle/>
          <a:p>
            <a:r>
              <a:rPr lang="en-US">
                <a:latin typeface="Calibri" panose="020F0502020204030204" pitchFamily="34" charset="0"/>
                <a:cs typeface="Calibri" panose="020F0502020204030204" pitchFamily="34" charset="0"/>
              </a:rPr>
              <a:t>Hospitals in U.S.</a:t>
            </a:r>
            <a:endParaRPr lang="en-US">
              <a:latin typeface="Calibri" panose="020F0502020204030204" pitchFamily="34" charset="0"/>
              <a:cs typeface="Calibri" panose="020F0502020204030204" pitchFamily="34" charset="0"/>
            </a:endParaRPr>
          </a:p>
        </p:txBody>
      </p:sp>
      <p:sp>
        <p:nvSpPr>
          <p:cNvPr id="11" name="TextBox 10"/>
          <p:cNvSpPr txBox="1"/>
          <p:nvPr/>
        </p:nvSpPr>
        <p:spPr>
          <a:xfrm>
            <a:off x="318762" y="1192109"/>
            <a:ext cx="11165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OVERVIEW</a:t>
            </a:r>
            <a:endParaRPr lang="en-US" sz="1600" b="1">
              <a:latin typeface="Calibri" panose="020F0502020204030204" pitchFamily="34" charset="0"/>
              <a:cs typeface="Calibri" panose="020F0502020204030204" pitchFamily="34" charset="0"/>
            </a:endParaRPr>
          </a:p>
        </p:txBody>
      </p:sp>
      <p:sp>
        <p:nvSpPr>
          <p:cNvPr id="12" name="Rectangle 11"/>
          <p:cNvSpPr/>
          <p:nvPr/>
        </p:nvSpPr>
        <p:spPr>
          <a:xfrm>
            <a:off x="2356319" y="1176720"/>
            <a:ext cx="9645181" cy="1476375"/>
          </a:xfrm>
          <a:prstGeom prst="rect">
            <a:avLst/>
          </a:prstGeom>
        </p:spPr>
        <p:txBody>
          <a:bodyPr wrap="square">
            <a:spAutoFit/>
          </a:bodyPr>
          <a:lstStyle/>
          <a:p>
            <a:r>
              <a:rPr lang="en-US">
                <a:latin typeface="Calibri" panose="020F0502020204030204" pitchFamily="34" charset="0"/>
                <a:cs typeface="Calibri" panose="020F0502020204030204" pitchFamily="34" charset="0"/>
              </a:rPr>
              <a:t>NCDR Registry Suite is a web application for collecting data. The National Cardiovascular Data Registry (NCDR®) is the ACC’s suite of cardiovascular data registries helping hospitals and private practices measure and improve the quality of care they provide. NCDR’s custom analytic solutions provide custom-made analysis on many issues including safety, effectiveness and quality. This project was developed by team of 5 members.</a:t>
            </a:r>
            <a:endParaRPr lang="en-US">
              <a:latin typeface="Calibri" panose="020F0502020204030204" pitchFamily="34" charset="0"/>
              <a:cs typeface="Calibri" panose="020F0502020204030204" pitchFamily="34" charset="0"/>
            </a:endParaRPr>
          </a:p>
        </p:txBody>
      </p:sp>
      <p:sp>
        <p:nvSpPr>
          <p:cNvPr id="13" name="TextBox 12"/>
          <p:cNvSpPr txBox="1"/>
          <p:nvPr/>
        </p:nvSpPr>
        <p:spPr>
          <a:xfrm>
            <a:off x="318762" y="2752193"/>
            <a:ext cx="6188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ROLE</a:t>
            </a:r>
            <a:endParaRPr lang="en-US" sz="1600" b="1">
              <a:latin typeface="Calibri" panose="020F0502020204030204" pitchFamily="34" charset="0"/>
              <a:cs typeface="Calibri" panose="020F0502020204030204" pitchFamily="34" charset="0"/>
            </a:endParaRPr>
          </a:p>
        </p:txBody>
      </p:sp>
      <p:sp>
        <p:nvSpPr>
          <p:cNvPr id="14" name="Rectangle 13"/>
          <p:cNvSpPr/>
          <p:nvPr/>
        </p:nvSpPr>
        <p:spPr>
          <a:xfrm>
            <a:off x="2356318" y="2752193"/>
            <a:ext cx="9645181" cy="368300"/>
          </a:xfrm>
          <a:prstGeom prst="rect">
            <a:avLst/>
          </a:prstGeom>
        </p:spPr>
        <p:txBody>
          <a:bodyPr wrap="square">
            <a:spAutoFit/>
          </a:bodyPr>
          <a:lstStyle/>
          <a:p>
            <a:r>
              <a:rPr lang="en-US">
                <a:latin typeface="Calibri" panose="020F0502020204030204" pitchFamily="34" charset="0"/>
                <a:cs typeface="Calibri" panose="020F0502020204030204" pitchFamily="34" charset="0"/>
              </a:rPr>
              <a:t>Software Engineer.</a:t>
            </a:r>
            <a:endParaRPr lang="en-US">
              <a:latin typeface="Calibri" panose="020F0502020204030204" pitchFamily="34" charset="0"/>
              <a:cs typeface="Calibri" panose="020F0502020204030204" pitchFamily="34" charset="0"/>
            </a:endParaRPr>
          </a:p>
        </p:txBody>
      </p:sp>
      <p:sp>
        <p:nvSpPr>
          <p:cNvPr id="15" name="TextBox 14"/>
          <p:cNvSpPr txBox="1"/>
          <p:nvPr/>
        </p:nvSpPr>
        <p:spPr>
          <a:xfrm>
            <a:off x="318762" y="3297466"/>
            <a:ext cx="1692579"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RESPONSIBILITIES</a:t>
            </a:r>
            <a:endParaRPr lang="en-US" sz="1600" b="1">
              <a:latin typeface="Calibri" panose="020F0502020204030204" pitchFamily="34" charset="0"/>
              <a:cs typeface="Calibri" panose="020F0502020204030204" pitchFamily="34" charset="0"/>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5166" y="177619"/>
            <a:ext cx="1400608" cy="325821"/>
          </a:xfrm>
          <a:prstGeom prst="rect">
            <a:avLst/>
          </a:prstGeom>
        </p:spPr>
      </p:pic>
      <p:sp>
        <p:nvSpPr>
          <p:cNvPr id="19" name="Rectangle 18"/>
          <p:cNvSpPr/>
          <p:nvPr/>
        </p:nvSpPr>
        <p:spPr>
          <a:xfrm>
            <a:off x="2356318" y="3260767"/>
            <a:ext cx="9645181" cy="2030095"/>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Design and Implementation of a flexible and scalable Database.</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Design and Development of a responsive UI Layer.</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Development of Business logic.</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Setup and Deployment.</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 guidance and code review of junior developers.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Implementation of web service for update to be provided to the client.</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20" name="TextBox 19"/>
          <p:cNvSpPr txBox="1"/>
          <p:nvPr/>
        </p:nvSpPr>
        <p:spPr>
          <a:xfrm>
            <a:off x="330748" y="5788341"/>
            <a:ext cx="1925976"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TECHNOLOGY STACK</a:t>
            </a:r>
            <a:endParaRPr lang="en-US" sz="1600" b="1">
              <a:latin typeface="Calibri" panose="020F0502020204030204" pitchFamily="34" charset="0"/>
              <a:cs typeface="Calibri" panose="020F0502020204030204" pitchFamily="34" charset="0"/>
            </a:endParaRPr>
          </a:p>
        </p:txBody>
      </p:sp>
      <p:sp>
        <p:nvSpPr>
          <p:cNvPr id="21" name="Rectangle 20"/>
          <p:cNvSpPr/>
          <p:nvPr/>
        </p:nvSpPr>
        <p:spPr>
          <a:xfrm>
            <a:off x="2368304" y="5788341"/>
            <a:ext cx="9059395" cy="368300"/>
          </a:xfrm>
          <a:prstGeom prst="rect">
            <a:avLst/>
          </a:prstGeom>
        </p:spPr>
        <p:txBody>
          <a:bodyPr wrap="square">
            <a:spAutoFit/>
          </a:bodyPr>
          <a:lstStyle/>
          <a:p>
            <a:r>
              <a:rPr lang="en-US">
                <a:latin typeface="Calibri" panose="020F0502020204030204" pitchFamily="34" charset="0"/>
                <a:cs typeface="Calibri" panose="020F0502020204030204" pitchFamily="34" charset="0"/>
              </a:rPr>
              <a:t>MVC Asp.Net, c#, LINQ, Entityframework, Jquery, SQL, HTML, CSS, Inno Setup.</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8762" y="174903"/>
            <a:ext cx="129683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PROJECT #2</a:t>
            </a:r>
            <a:endParaRPr lang="en-US" b="1" dirty="0">
              <a:latin typeface="Calibri" panose="020F0502020204030204" pitchFamily="34" charset="0"/>
              <a:cs typeface="Calibri" panose="020F0502020204030204" pitchFamily="34" charset="0"/>
            </a:endParaRPr>
          </a:p>
        </p:txBody>
      </p:sp>
      <p:sp>
        <p:nvSpPr>
          <p:cNvPr id="8" name="TextBox 7"/>
          <p:cNvSpPr txBox="1"/>
          <p:nvPr/>
        </p:nvSpPr>
        <p:spPr>
          <a:xfrm>
            <a:off x="318762" y="747263"/>
            <a:ext cx="764953"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CLIENT</a:t>
            </a:r>
            <a:endParaRPr lang="en-US" sz="1600" b="1">
              <a:latin typeface="Calibri" panose="020F0502020204030204" pitchFamily="34" charset="0"/>
              <a:cs typeface="Calibri" panose="020F0502020204030204" pitchFamily="34" charset="0"/>
            </a:endParaRPr>
          </a:p>
        </p:txBody>
      </p:sp>
      <p:sp>
        <p:nvSpPr>
          <p:cNvPr id="10" name="Rectangle 9"/>
          <p:cNvSpPr/>
          <p:nvPr/>
        </p:nvSpPr>
        <p:spPr>
          <a:xfrm>
            <a:off x="2356319" y="731874"/>
            <a:ext cx="9645181" cy="36830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 leading health care hospital in Dubai.</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318762" y="1192109"/>
            <a:ext cx="11165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OVERVIEW</a:t>
            </a:r>
            <a:endParaRPr lang="en-US" sz="1600" b="1">
              <a:latin typeface="Calibri" panose="020F0502020204030204" pitchFamily="34" charset="0"/>
              <a:cs typeface="Calibri" panose="020F0502020204030204" pitchFamily="34" charset="0"/>
            </a:endParaRPr>
          </a:p>
        </p:txBody>
      </p:sp>
      <p:sp>
        <p:nvSpPr>
          <p:cNvPr id="12" name="Rectangle 11"/>
          <p:cNvSpPr/>
          <p:nvPr/>
        </p:nvSpPr>
        <p:spPr>
          <a:xfrm>
            <a:off x="2356319" y="1176720"/>
            <a:ext cx="9645181" cy="119888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Reporting Tool is used for database analysis, It can be used with any database. It consist of user friendly interface where the user can create queries that can be executed on database to get report. The reports are available in table and its graphical representation format. This project was developed by team of 4 members</a:t>
            </a:r>
            <a:endParaRPr lang="en-US" dirty="0">
              <a:latin typeface="Calibri" panose="020F0502020204030204" pitchFamily="34" charset="0"/>
              <a:cs typeface="Calibri" panose="020F0502020204030204" pitchFamily="34" charset="0"/>
            </a:endParaRPr>
          </a:p>
        </p:txBody>
      </p:sp>
      <p:sp>
        <p:nvSpPr>
          <p:cNvPr id="13" name="TextBox 12"/>
          <p:cNvSpPr txBox="1"/>
          <p:nvPr/>
        </p:nvSpPr>
        <p:spPr>
          <a:xfrm>
            <a:off x="318762" y="2523593"/>
            <a:ext cx="6188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ROLE</a:t>
            </a:r>
            <a:endParaRPr lang="en-US" sz="1600" b="1">
              <a:latin typeface="Calibri" panose="020F0502020204030204" pitchFamily="34" charset="0"/>
              <a:cs typeface="Calibri" panose="020F0502020204030204" pitchFamily="34" charset="0"/>
            </a:endParaRPr>
          </a:p>
        </p:txBody>
      </p:sp>
      <p:sp>
        <p:nvSpPr>
          <p:cNvPr id="14" name="Rectangle 13"/>
          <p:cNvSpPr/>
          <p:nvPr/>
        </p:nvSpPr>
        <p:spPr>
          <a:xfrm>
            <a:off x="2356318" y="2523593"/>
            <a:ext cx="9645181" cy="368300"/>
          </a:xfrm>
          <a:prstGeom prst="rect">
            <a:avLst/>
          </a:prstGeom>
        </p:spPr>
        <p:txBody>
          <a:bodyPr wrap="square">
            <a:spAutoFit/>
          </a:bodyPr>
          <a:lstStyle/>
          <a:p>
            <a:r>
              <a:rPr lang="en-US">
                <a:latin typeface="Calibri" panose="020F0502020204030204" pitchFamily="34" charset="0"/>
                <a:cs typeface="Calibri" panose="020F0502020204030204" pitchFamily="34" charset="0"/>
                <a:sym typeface="+mn-ea"/>
              </a:rPr>
              <a:t>Software Engineer.</a:t>
            </a:r>
            <a:endParaRPr lang="en-US" dirty="0">
              <a:latin typeface="Calibri" panose="020F0502020204030204" pitchFamily="34" charset="0"/>
              <a:cs typeface="Calibri" panose="020F0502020204030204" pitchFamily="34" charset="0"/>
            </a:endParaRPr>
          </a:p>
        </p:txBody>
      </p:sp>
      <p:sp>
        <p:nvSpPr>
          <p:cNvPr id="15" name="TextBox 14"/>
          <p:cNvSpPr txBox="1"/>
          <p:nvPr/>
        </p:nvSpPr>
        <p:spPr>
          <a:xfrm>
            <a:off x="318762" y="3030766"/>
            <a:ext cx="1692579"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RESPONSIBILITIES</a:t>
            </a:r>
            <a:endParaRPr lang="en-US" sz="1600" b="1">
              <a:latin typeface="Calibri" panose="020F0502020204030204" pitchFamily="34" charset="0"/>
              <a:cs typeface="Calibri" panose="020F0502020204030204" pitchFamily="34" charset="0"/>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5166" y="177619"/>
            <a:ext cx="1400608" cy="325821"/>
          </a:xfrm>
          <a:prstGeom prst="rect">
            <a:avLst/>
          </a:prstGeom>
        </p:spPr>
      </p:pic>
      <p:sp>
        <p:nvSpPr>
          <p:cNvPr id="19" name="Rectangle 18"/>
          <p:cNvSpPr/>
          <p:nvPr/>
        </p:nvSpPr>
        <p:spPr>
          <a:xfrm>
            <a:off x="2356318" y="2994067"/>
            <a:ext cx="9645181" cy="1753235"/>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Design Solution architecture.</a:t>
            </a:r>
            <a:endParaRPr lang="en-US"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Design and Development of a responsive UI Layer.</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Development of Business logic. </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Setup and Deployment to client server.</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Provide guidance and code review  of junior developers.</a:t>
            </a:r>
            <a:endParaRPr lang="en-US" dirty="0">
              <a:latin typeface="Calibri" panose="020F0502020204030204" pitchFamily="34" charset="0"/>
              <a:cs typeface="Calibri" panose="020F0502020204030204" pitchFamily="34" charset="0"/>
            </a:endParaRPr>
          </a:p>
          <a:p>
            <a:pPr indent="0">
              <a:buFont typeface="Arial" panose="020B0604020202020204" pitchFamily="34" charset="0"/>
              <a:buNone/>
            </a:pPr>
            <a:endParaRPr lang="en-US" dirty="0">
              <a:latin typeface="Calibri" panose="020F0502020204030204" pitchFamily="34" charset="0"/>
              <a:cs typeface="Calibri" panose="020F0502020204030204" pitchFamily="34" charset="0"/>
            </a:endParaRPr>
          </a:p>
        </p:txBody>
      </p:sp>
      <p:sp>
        <p:nvSpPr>
          <p:cNvPr id="20" name="TextBox 19"/>
          <p:cNvSpPr txBox="1"/>
          <p:nvPr/>
        </p:nvSpPr>
        <p:spPr>
          <a:xfrm>
            <a:off x="318762" y="4979346"/>
            <a:ext cx="1925976"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TECHNOLOGY STACK</a:t>
            </a:r>
            <a:endParaRPr lang="en-US" sz="1600" b="1">
              <a:latin typeface="Calibri" panose="020F0502020204030204" pitchFamily="34" charset="0"/>
              <a:cs typeface="Calibri" panose="020F0502020204030204" pitchFamily="34" charset="0"/>
            </a:endParaRPr>
          </a:p>
        </p:txBody>
      </p:sp>
      <p:sp>
        <p:nvSpPr>
          <p:cNvPr id="21" name="Rectangle 20"/>
          <p:cNvSpPr/>
          <p:nvPr/>
        </p:nvSpPr>
        <p:spPr>
          <a:xfrm>
            <a:off x="2356318" y="4979346"/>
            <a:ext cx="9059395" cy="368300"/>
          </a:xfrm>
          <a:prstGeom prst="rect">
            <a:avLst/>
          </a:prstGeom>
        </p:spPr>
        <p:txBody>
          <a:bodyPr wrap="square">
            <a:spAutoFit/>
          </a:bodyPr>
          <a:lstStyle/>
          <a:p>
            <a:r>
              <a:rPr lang="en-US">
                <a:latin typeface="Calibri" panose="020F0502020204030204" pitchFamily="34" charset="0"/>
                <a:cs typeface="Calibri" panose="020F0502020204030204" pitchFamily="34" charset="0"/>
                <a:sym typeface="+mn-ea"/>
              </a:rPr>
              <a:t>MVC Asp.Net, c#, LINQ, Entityframework, Jquery, SQL, HTML, CSS, Inno Setup, AngularJS.</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8762" y="174903"/>
            <a:ext cx="129683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PROJECT #3</a:t>
            </a:r>
            <a:endParaRPr lang="en-US" b="1" dirty="0">
              <a:latin typeface="Calibri" panose="020F0502020204030204" pitchFamily="34" charset="0"/>
              <a:cs typeface="Calibri" panose="020F0502020204030204" pitchFamily="34" charset="0"/>
            </a:endParaRPr>
          </a:p>
        </p:txBody>
      </p:sp>
      <p:sp>
        <p:nvSpPr>
          <p:cNvPr id="8" name="TextBox 7"/>
          <p:cNvSpPr txBox="1"/>
          <p:nvPr/>
        </p:nvSpPr>
        <p:spPr>
          <a:xfrm>
            <a:off x="318762" y="747263"/>
            <a:ext cx="764953"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CLIENT</a:t>
            </a:r>
            <a:endParaRPr lang="en-US" sz="1600" b="1">
              <a:latin typeface="Calibri" panose="020F0502020204030204" pitchFamily="34" charset="0"/>
              <a:cs typeface="Calibri" panose="020F0502020204030204" pitchFamily="34" charset="0"/>
            </a:endParaRPr>
          </a:p>
        </p:txBody>
      </p:sp>
      <p:sp>
        <p:nvSpPr>
          <p:cNvPr id="10" name="Rectangle 9"/>
          <p:cNvSpPr/>
          <p:nvPr/>
        </p:nvSpPr>
        <p:spPr>
          <a:xfrm>
            <a:off x="2356319" y="731874"/>
            <a:ext cx="9645181" cy="36830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Developing IT Organizations.</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318762" y="1192109"/>
            <a:ext cx="11165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OVERVIEW</a:t>
            </a:r>
            <a:endParaRPr lang="en-US" sz="1600" b="1">
              <a:latin typeface="Calibri" panose="020F0502020204030204" pitchFamily="34" charset="0"/>
              <a:cs typeface="Calibri" panose="020F0502020204030204" pitchFamily="34" charset="0"/>
            </a:endParaRPr>
          </a:p>
        </p:txBody>
      </p:sp>
      <p:sp>
        <p:nvSpPr>
          <p:cNvPr id="12" name="Rectangle 11"/>
          <p:cNvSpPr/>
          <p:nvPr/>
        </p:nvSpPr>
        <p:spPr>
          <a:xfrm>
            <a:off x="2356319" y="1176720"/>
            <a:ext cx="8158847" cy="92202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 software solution to an organization to maintain complete flow of process right from basics to advance to carry out the complete workflow of the company including</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documentation considering the ISO 9001 : 2015 standards. Developed by 7 Members.</a:t>
            </a:r>
            <a:endParaRPr lang="en-US" dirty="0">
              <a:latin typeface="Calibri" panose="020F0502020204030204" pitchFamily="34" charset="0"/>
              <a:cs typeface="Calibri" panose="020F0502020204030204" pitchFamily="34" charset="0"/>
            </a:endParaRPr>
          </a:p>
        </p:txBody>
      </p:sp>
      <p:sp>
        <p:nvSpPr>
          <p:cNvPr id="13" name="TextBox 12"/>
          <p:cNvSpPr txBox="1"/>
          <p:nvPr/>
        </p:nvSpPr>
        <p:spPr>
          <a:xfrm>
            <a:off x="318762" y="2523593"/>
            <a:ext cx="6188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ROLE</a:t>
            </a:r>
            <a:endParaRPr lang="en-US" sz="1600" b="1">
              <a:latin typeface="Calibri" panose="020F0502020204030204" pitchFamily="34" charset="0"/>
              <a:cs typeface="Calibri" panose="020F0502020204030204" pitchFamily="34" charset="0"/>
            </a:endParaRPr>
          </a:p>
        </p:txBody>
      </p:sp>
      <p:sp>
        <p:nvSpPr>
          <p:cNvPr id="14" name="Rectangle 13"/>
          <p:cNvSpPr/>
          <p:nvPr/>
        </p:nvSpPr>
        <p:spPr>
          <a:xfrm>
            <a:off x="2356318" y="2523593"/>
            <a:ext cx="9645181" cy="368300"/>
          </a:xfrm>
          <a:prstGeom prst="rect">
            <a:avLst/>
          </a:prstGeom>
        </p:spPr>
        <p:txBody>
          <a:bodyPr wrap="square">
            <a:spAutoFit/>
          </a:bodyPr>
          <a:lstStyle/>
          <a:p>
            <a:r>
              <a:rPr lang="en-US">
                <a:latin typeface="Calibri" panose="020F0502020204030204" pitchFamily="34" charset="0"/>
                <a:cs typeface="Calibri" panose="020F0502020204030204" pitchFamily="34" charset="0"/>
                <a:sym typeface="+mn-ea"/>
              </a:rPr>
              <a:t>Software Engineer.</a:t>
            </a:r>
            <a:endParaRPr lang="en-US" dirty="0">
              <a:latin typeface="Calibri" panose="020F0502020204030204" pitchFamily="34" charset="0"/>
              <a:cs typeface="Calibri" panose="020F0502020204030204" pitchFamily="34" charset="0"/>
            </a:endParaRPr>
          </a:p>
        </p:txBody>
      </p:sp>
      <p:sp>
        <p:nvSpPr>
          <p:cNvPr id="15" name="TextBox 14"/>
          <p:cNvSpPr txBox="1"/>
          <p:nvPr/>
        </p:nvSpPr>
        <p:spPr>
          <a:xfrm>
            <a:off x="318762" y="3030766"/>
            <a:ext cx="1692579"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RESPONSIBILITIES</a:t>
            </a:r>
            <a:endParaRPr lang="en-US" sz="1600" b="1">
              <a:latin typeface="Calibri" panose="020F0502020204030204" pitchFamily="34" charset="0"/>
              <a:cs typeface="Calibri" panose="020F0502020204030204" pitchFamily="34" charset="0"/>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5166" y="177619"/>
            <a:ext cx="1400608" cy="325821"/>
          </a:xfrm>
          <a:prstGeom prst="rect">
            <a:avLst/>
          </a:prstGeom>
        </p:spPr>
      </p:pic>
      <p:sp>
        <p:nvSpPr>
          <p:cNvPr id="19" name="Rectangle 18"/>
          <p:cNvSpPr/>
          <p:nvPr/>
        </p:nvSpPr>
        <p:spPr>
          <a:xfrm>
            <a:off x="2356318" y="2994067"/>
            <a:ext cx="9645181" cy="1198880"/>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Design Solution architecture.</a:t>
            </a:r>
            <a:endParaRPr lang="en-US"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Design and Development of a responsive UI Layer.</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Development of Business logic. </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Setup and Deployment to client server.</a:t>
            </a:r>
            <a:endParaRPr lang="en-US" dirty="0">
              <a:latin typeface="Calibri" panose="020F0502020204030204" pitchFamily="34" charset="0"/>
              <a:cs typeface="Calibri" panose="020F0502020204030204" pitchFamily="34" charset="0"/>
            </a:endParaRPr>
          </a:p>
        </p:txBody>
      </p:sp>
      <p:sp>
        <p:nvSpPr>
          <p:cNvPr id="16" name="CustomShape 10"/>
          <p:cNvSpPr/>
          <p:nvPr/>
        </p:nvSpPr>
        <p:spPr>
          <a:xfrm>
            <a:off x="318762" y="5221531"/>
            <a:ext cx="25189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600" b="1" strike="noStrike" spc="-1" dirty="0">
                <a:solidFill>
                  <a:srgbClr val="000000"/>
                </a:solidFill>
                <a:uFill>
                  <a:solidFill>
                    <a:srgbClr val="FFFFFF"/>
                  </a:solidFill>
                </a:uFill>
                <a:latin typeface="Calibri" panose="020F0502020204030204"/>
                <a:ea typeface="DejaVu Sans" panose="020B0603030804020204"/>
              </a:rPr>
              <a:t>TECHNOLOGY STACK</a:t>
            </a:r>
            <a:endParaRPr lang="en-IN" sz="1800" b="0" strike="noStrike" spc="-1" dirty="0">
              <a:solidFill>
                <a:srgbClr val="000000"/>
              </a:solidFill>
              <a:uFill>
                <a:solidFill>
                  <a:srgbClr val="FFFFFF"/>
                </a:solidFill>
              </a:uFill>
              <a:latin typeface="Arial" panose="020B0604020202020204"/>
            </a:endParaRPr>
          </a:p>
        </p:txBody>
      </p:sp>
      <p:sp>
        <p:nvSpPr>
          <p:cNvPr id="17" name="CustomShape 11"/>
          <p:cNvSpPr/>
          <p:nvPr/>
        </p:nvSpPr>
        <p:spPr>
          <a:xfrm>
            <a:off x="2356318" y="5221531"/>
            <a:ext cx="90576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atin typeface="Calibri" panose="020F0502020204030204" pitchFamily="34" charset="0"/>
                <a:cs typeface="Calibri" panose="020F0502020204030204" pitchFamily="34" charset="0"/>
                <a:sym typeface="+mn-ea"/>
              </a:rPr>
              <a:t>MVC Asp.Net, c#, LINQ, Entityframework, Jquery, SQL, HTML, CSS, Inno Setup.</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8762" y="174903"/>
            <a:ext cx="1282065" cy="368300"/>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PROJECT #4</a:t>
            </a:r>
            <a:endParaRPr lang="en-US" b="1" dirty="0">
              <a:latin typeface="Calibri" panose="020F0502020204030204" pitchFamily="34" charset="0"/>
              <a:cs typeface="Calibri" panose="020F0502020204030204" pitchFamily="34" charset="0"/>
            </a:endParaRPr>
          </a:p>
        </p:txBody>
      </p:sp>
      <p:sp>
        <p:nvSpPr>
          <p:cNvPr id="8" name="TextBox 7"/>
          <p:cNvSpPr txBox="1"/>
          <p:nvPr/>
        </p:nvSpPr>
        <p:spPr>
          <a:xfrm>
            <a:off x="318762" y="747263"/>
            <a:ext cx="764953"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CLIENT</a:t>
            </a:r>
            <a:endParaRPr lang="en-US" sz="1600" b="1">
              <a:latin typeface="Calibri" panose="020F0502020204030204" pitchFamily="34" charset="0"/>
              <a:cs typeface="Calibri" panose="020F0502020204030204" pitchFamily="34" charset="0"/>
            </a:endParaRPr>
          </a:p>
        </p:txBody>
      </p:sp>
      <p:sp>
        <p:nvSpPr>
          <p:cNvPr id="10" name="Rectangle 9"/>
          <p:cNvSpPr/>
          <p:nvPr/>
        </p:nvSpPr>
        <p:spPr>
          <a:xfrm>
            <a:off x="2356319" y="731874"/>
            <a:ext cx="9645181" cy="36830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Open Source (Personal Project) - hosted on github.</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318762" y="1192109"/>
            <a:ext cx="11165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OVERVIEW</a:t>
            </a:r>
            <a:endParaRPr lang="en-US" sz="1600" b="1">
              <a:latin typeface="Calibri" panose="020F0502020204030204" pitchFamily="34" charset="0"/>
              <a:cs typeface="Calibri" panose="020F0502020204030204" pitchFamily="34" charset="0"/>
            </a:endParaRPr>
          </a:p>
        </p:txBody>
      </p:sp>
      <p:sp>
        <p:nvSpPr>
          <p:cNvPr id="12" name="Rectangle 11"/>
          <p:cNvSpPr/>
          <p:nvPr/>
        </p:nvSpPr>
        <p:spPr>
          <a:xfrm>
            <a:off x="2356319" y="1176720"/>
            <a:ext cx="8158847" cy="119888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 It is a software that is used to backup SQL database automatically as per the</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schedule designed by the user.  The Utility provides functionality to take Full or Differential backup depending on the settings that you provide. The mail feature provides the functionality to receive backup updates on your mail.</a:t>
            </a:r>
            <a:endParaRPr lang="en-US" dirty="0">
              <a:latin typeface="Calibri" panose="020F0502020204030204" pitchFamily="34" charset="0"/>
              <a:cs typeface="Calibri" panose="020F0502020204030204" pitchFamily="34" charset="0"/>
            </a:endParaRPr>
          </a:p>
        </p:txBody>
      </p:sp>
      <p:sp>
        <p:nvSpPr>
          <p:cNvPr id="13" name="TextBox 12"/>
          <p:cNvSpPr txBox="1"/>
          <p:nvPr/>
        </p:nvSpPr>
        <p:spPr>
          <a:xfrm>
            <a:off x="318762" y="2523593"/>
            <a:ext cx="618824"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ROLE</a:t>
            </a:r>
            <a:endParaRPr lang="en-US" sz="1600" b="1">
              <a:latin typeface="Calibri" panose="020F0502020204030204" pitchFamily="34" charset="0"/>
              <a:cs typeface="Calibri" panose="020F0502020204030204" pitchFamily="34" charset="0"/>
            </a:endParaRPr>
          </a:p>
        </p:txBody>
      </p:sp>
      <p:sp>
        <p:nvSpPr>
          <p:cNvPr id="14" name="Rectangle 13"/>
          <p:cNvSpPr/>
          <p:nvPr/>
        </p:nvSpPr>
        <p:spPr>
          <a:xfrm>
            <a:off x="2356318" y="2523593"/>
            <a:ext cx="9645181" cy="368300"/>
          </a:xfrm>
          <a:prstGeom prst="rect">
            <a:avLst/>
          </a:prstGeom>
        </p:spPr>
        <p:txBody>
          <a:bodyPr wrap="square">
            <a:spAutoFit/>
          </a:bodyPr>
          <a:lstStyle/>
          <a:p>
            <a:r>
              <a:rPr lang="en-US">
                <a:latin typeface="Calibri" panose="020F0502020204030204" pitchFamily="34" charset="0"/>
                <a:cs typeface="Calibri" panose="020F0502020204030204" pitchFamily="34" charset="0"/>
                <a:sym typeface="+mn-ea"/>
              </a:rPr>
              <a:t>Software Engineer.</a:t>
            </a:r>
            <a:endParaRPr lang="en-US" dirty="0">
              <a:latin typeface="Calibri" panose="020F0502020204030204" pitchFamily="34" charset="0"/>
              <a:cs typeface="Calibri" panose="020F0502020204030204" pitchFamily="34" charset="0"/>
            </a:endParaRPr>
          </a:p>
        </p:txBody>
      </p:sp>
      <p:sp>
        <p:nvSpPr>
          <p:cNvPr id="15" name="TextBox 14"/>
          <p:cNvSpPr txBox="1"/>
          <p:nvPr/>
        </p:nvSpPr>
        <p:spPr>
          <a:xfrm>
            <a:off x="318762" y="3030766"/>
            <a:ext cx="1692579"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RESPONSIBILITIES</a:t>
            </a:r>
            <a:endParaRPr lang="en-US" sz="1600" b="1">
              <a:latin typeface="Calibri" panose="020F0502020204030204" pitchFamily="34" charset="0"/>
              <a:cs typeface="Calibri" panose="020F0502020204030204" pitchFamily="34" charset="0"/>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5166" y="177619"/>
            <a:ext cx="1400608" cy="325821"/>
          </a:xfrm>
          <a:prstGeom prst="rect">
            <a:avLst/>
          </a:prstGeom>
        </p:spPr>
      </p:pic>
      <p:sp>
        <p:nvSpPr>
          <p:cNvPr id="19" name="Rectangle 18"/>
          <p:cNvSpPr/>
          <p:nvPr/>
        </p:nvSpPr>
        <p:spPr>
          <a:xfrm>
            <a:off x="2356318" y="2994067"/>
            <a:ext cx="9645181" cy="1476375"/>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Design Solution architecture.</a:t>
            </a:r>
            <a:endParaRPr lang="en-US"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Design and Development of a responsive UI.</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Development of Business logic.</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Setup and Deployment.</a:t>
            </a:r>
            <a:endParaRPr lang="en-US"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Code Review.</a:t>
            </a:r>
            <a:endParaRPr lang="en-US" dirty="0">
              <a:latin typeface="Calibri" panose="020F0502020204030204" pitchFamily="34" charset="0"/>
              <a:cs typeface="Calibri" panose="020F0502020204030204" pitchFamily="34" charset="0"/>
            </a:endParaRPr>
          </a:p>
        </p:txBody>
      </p:sp>
      <p:sp>
        <p:nvSpPr>
          <p:cNvPr id="16" name="CustomShape 10"/>
          <p:cNvSpPr/>
          <p:nvPr/>
        </p:nvSpPr>
        <p:spPr>
          <a:xfrm>
            <a:off x="318762" y="5221531"/>
            <a:ext cx="25189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600" b="1" strike="noStrike" spc="-1" dirty="0">
                <a:solidFill>
                  <a:srgbClr val="000000"/>
                </a:solidFill>
                <a:uFill>
                  <a:solidFill>
                    <a:srgbClr val="FFFFFF"/>
                  </a:solidFill>
                </a:uFill>
                <a:latin typeface="Calibri" panose="020F0502020204030204"/>
                <a:ea typeface="DejaVu Sans" panose="020B0603030804020204"/>
              </a:rPr>
              <a:t>TECHNOLOGY STACK</a:t>
            </a:r>
            <a:endParaRPr lang="en-IN" sz="1800" b="0" strike="noStrike" spc="-1" dirty="0">
              <a:solidFill>
                <a:srgbClr val="000000"/>
              </a:solidFill>
              <a:uFill>
                <a:solidFill>
                  <a:srgbClr val="FFFFFF"/>
                </a:solidFill>
              </a:uFill>
              <a:latin typeface="Arial" panose="020B0604020202020204"/>
            </a:endParaRPr>
          </a:p>
        </p:txBody>
      </p:sp>
      <p:sp>
        <p:nvSpPr>
          <p:cNvPr id="17" name="CustomShape 11"/>
          <p:cNvSpPr/>
          <p:nvPr/>
        </p:nvSpPr>
        <p:spPr>
          <a:xfrm>
            <a:off x="2356318" y="5221531"/>
            <a:ext cx="90576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atin typeface="Calibri" panose="020F0502020204030204" pitchFamily="34" charset="0"/>
                <a:cs typeface="Calibri" panose="020F0502020204030204" pitchFamily="34" charset="0"/>
                <a:sym typeface="+mn-ea"/>
              </a:rPr>
              <a:t>c#, Windows Form, Windows Services.</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3270</Words>
  <Application>WPS Presentation</Application>
  <PresentationFormat>Widescreen</PresentationFormat>
  <Paragraphs>146</Paragraphs>
  <Slides>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SimSun</vt:lpstr>
      <vt:lpstr>Wingdings</vt:lpstr>
      <vt:lpstr>Arial</vt:lpstr>
      <vt:lpstr>Symbol</vt:lpstr>
      <vt:lpstr>Calibri</vt:lpstr>
      <vt:lpstr>DejaVu Sans</vt:lpstr>
      <vt:lpstr>Calibri</vt:lpstr>
      <vt:lpstr>Times New Roman</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Amol Wabale</cp:lastModifiedBy>
  <cp:revision>55</cp:revision>
  <dcterms:created xsi:type="dcterms:W3CDTF">2018-01-08T08:44:58Z</dcterms:created>
  <dcterms:modified xsi:type="dcterms:W3CDTF">2018-01-08T09:31:06Z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