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70" r:id="rId5"/>
    <p:sldId id="274" r:id="rId6"/>
    <p:sldId id="276" r:id="rId7"/>
    <p:sldId id="280" r:id="rId8"/>
    <p:sldId id="283" r:id="rId9"/>
    <p:sldId id="278" r:id="rId10"/>
    <p:sldId id="277" r:id="rId11"/>
    <p:sldId id="279" r:id="rId12"/>
    <p:sldId id="281" r:id="rId13"/>
    <p:sldId id="282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86C"/>
    <a:srgbClr val="307C89"/>
    <a:srgbClr val="08CEAC"/>
    <a:srgbClr val="78CFC3"/>
    <a:srgbClr val="76B7B1"/>
    <a:srgbClr val="3CA5A8"/>
    <a:srgbClr val="80B5C6"/>
    <a:srgbClr val="287D92"/>
    <a:srgbClr val="9CDCD4"/>
    <a:srgbClr val="B9E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3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2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c78c7e27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4c78c7e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8" name="图片 4137" descr="图片包含 摆满, 行李, 室内, 框&#10;&#10;已生成高可信度的说明">
            <a:extLst>
              <a:ext uri="{FF2B5EF4-FFF2-40B4-BE49-F238E27FC236}">
                <a16:creationId xmlns:a16="http://schemas.microsoft.com/office/drawing/2014/main" id="{C87FE7C7-3090-4F04-8C8B-CC00E3212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/>
        </p:blipFill>
        <p:spPr>
          <a:xfrm>
            <a:off x="-2" y="0"/>
            <a:ext cx="12199608" cy="6858000"/>
          </a:xfrm>
          <a:prstGeom prst="rect">
            <a:avLst/>
          </a:prstGeom>
        </p:spPr>
      </p:pic>
      <p:sp>
        <p:nvSpPr>
          <p:cNvPr id="4133" name="矩形 4132">
            <a:extLst>
              <a:ext uri="{FF2B5EF4-FFF2-40B4-BE49-F238E27FC236}">
                <a16:creationId xmlns:a16="http://schemas.microsoft.com/office/drawing/2014/main" id="{64D80D30-3EE3-4F05-B921-D52872F43000}"/>
              </a:ext>
            </a:extLst>
          </p:cNvPr>
          <p:cNvSpPr/>
          <p:nvPr userDrawn="1"/>
        </p:nvSpPr>
        <p:spPr>
          <a:xfrm>
            <a:off x="2325" y="0"/>
            <a:ext cx="12199608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DB89A8C-6262-4832-BF89-E8426CE0265D}"/>
              </a:ext>
            </a:extLst>
          </p:cNvPr>
          <p:cNvGrpSpPr/>
          <p:nvPr userDrawn="1"/>
        </p:nvGrpSpPr>
        <p:grpSpPr>
          <a:xfrm>
            <a:off x="3861446" y="850855"/>
            <a:ext cx="4469106" cy="5162588"/>
            <a:chOff x="3861446" y="850855"/>
            <a:chExt cx="4469106" cy="5162588"/>
          </a:xfrm>
        </p:grpSpPr>
        <p:sp>
          <p:nvSpPr>
            <p:cNvPr id="9804" name="Freeform 38">
              <a:extLst>
                <a:ext uri="{FF2B5EF4-FFF2-40B4-BE49-F238E27FC236}">
                  <a16:creationId xmlns:a16="http://schemas.microsoft.com/office/drawing/2014/main" id="{ECC94986-43B0-40DE-B5CD-18379B8F72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Freeform 39">
              <a:extLst>
                <a:ext uri="{FF2B5EF4-FFF2-40B4-BE49-F238E27FC236}">
                  <a16:creationId xmlns:a16="http://schemas.microsoft.com/office/drawing/2014/main" id="{70C08124-C2E1-4320-895B-77D2B12B6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41">
              <a:extLst>
                <a:ext uri="{FF2B5EF4-FFF2-40B4-BE49-F238E27FC236}">
                  <a16:creationId xmlns:a16="http://schemas.microsoft.com/office/drawing/2014/main" id="{B5E88FF3-A11C-466A-B616-CB88B729B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4515" y="1806319"/>
              <a:ext cx="2859543" cy="2470851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2">
              <a:extLst>
                <a:ext uri="{FF2B5EF4-FFF2-40B4-BE49-F238E27FC236}">
                  <a16:creationId xmlns:a16="http://schemas.microsoft.com/office/drawing/2014/main" id="{163D0AD5-0226-4767-AB01-B944941756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43">
              <a:extLst>
                <a:ext uri="{FF2B5EF4-FFF2-40B4-BE49-F238E27FC236}">
                  <a16:creationId xmlns:a16="http://schemas.microsoft.com/office/drawing/2014/main" id="{569FC8E0-CA44-4C5E-9C0B-25A287DCD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">
              <a:extLst>
                <a:ext uri="{FF2B5EF4-FFF2-40B4-BE49-F238E27FC236}">
                  <a16:creationId xmlns:a16="http://schemas.microsoft.com/office/drawing/2014/main" id="{B3CA06DF-C5C9-4F32-BB4E-4638D8FA96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45">
              <a:extLst>
                <a:ext uri="{FF2B5EF4-FFF2-40B4-BE49-F238E27FC236}">
                  <a16:creationId xmlns:a16="http://schemas.microsoft.com/office/drawing/2014/main" id="{2D8E250C-D93C-40BC-A7A0-CCC7C87763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6">
              <a:extLst>
                <a:ext uri="{FF2B5EF4-FFF2-40B4-BE49-F238E27FC236}">
                  <a16:creationId xmlns:a16="http://schemas.microsoft.com/office/drawing/2014/main" id="{2E87FFF1-81EB-4E6D-88FE-0BFC524A8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5998" y="850855"/>
              <a:ext cx="2234554" cy="1313336"/>
            </a:xfrm>
            <a:custGeom>
              <a:avLst/>
              <a:gdLst>
                <a:gd name="T0" fmla="*/ 0 w 1305"/>
                <a:gd name="T1" fmla="*/ 0 h 767"/>
                <a:gd name="T2" fmla="*/ 0 w 1305"/>
                <a:gd name="T3" fmla="*/ 553 h 767"/>
                <a:gd name="T4" fmla="*/ 1305 w 1305"/>
                <a:gd name="T5" fmla="*/ 767 h 767"/>
                <a:gd name="T6" fmla="*/ 0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0" y="0"/>
                  </a:moveTo>
                  <a:lnTo>
                    <a:pt x="0" y="553"/>
                  </a:lnTo>
                  <a:lnTo>
                    <a:pt x="1305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47">
              <a:extLst>
                <a:ext uri="{FF2B5EF4-FFF2-40B4-BE49-F238E27FC236}">
                  <a16:creationId xmlns:a16="http://schemas.microsoft.com/office/drawing/2014/main" id="{A76878AE-CB3D-492B-BB4D-68ED1E7C05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850855"/>
              <a:ext cx="2234554" cy="1313336"/>
            </a:xfrm>
            <a:custGeom>
              <a:avLst/>
              <a:gdLst>
                <a:gd name="T0" fmla="*/ 1305 w 1305"/>
                <a:gd name="T1" fmla="*/ 0 h 767"/>
                <a:gd name="T2" fmla="*/ 1305 w 1305"/>
                <a:gd name="T3" fmla="*/ 553 h 767"/>
                <a:gd name="T4" fmla="*/ 0 w 1305"/>
                <a:gd name="T5" fmla="*/ 767 h 767"/>
                <a:gd name="T6" fmla="*/ 1305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1305" y="0"/>
                  </a:moveTo>
                  <a:lnTo>
                    <a:pt x="1305" y="553"/>
                  </a:lnTo>
                  <a:lnTo>
                    <a:pt x="0" y="767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8">
              <a:extLst>
                <a:ext uri="{FF2B5EF4-FFF2-40B4-BE49-F238E27FC236}">
                  <a16:creationId xmlns:a16="http://schemas.microsoft.com/office/drawing/2014/main" id="{30E5E539-5989-4DC7-8C35-A4895CD1F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2164191"/>
              <a:ext cx="794508" cy="2566740"/>
            </a:xfrm>
            <a:custGeom>
              <a:avLst/>
              <a:gdLst>
                <a:gd name="T0" fmla="*/ 0 w 464"/>
                <a:gd name="T1" fmla="*/ 0 h 1499"/>
                <a:gd name="T2" fmla="*/ 0 w 464"/>
                <a:gd name="T3" fmla="*/ 1499 h 1499"/>
                <a:gd name="T4" fmla="*/ 464 w 464"/>
                <a:gd name="T5" fmla="*/ 1231 h 1499"/>
                <a:gd name="T6" fmla="*/ 0 w 464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1499">
                  <a:moveTo>
                    <a:pt x="0" y="0"/>
                  </a:moveTo>
                  <a:lnTo>
                    <a:pt x="0" y="1499"/>
                  </a:lnTo>
                  <a:lnTo>
                    <a:pt x="464" y="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49">
              <a:extLst>
                <a:ext uri="{FF2B5EF4-FFF2-40B4-BE49-F238E27FC236}">
                  <a16:creationId xmlns:a16="http://schemas.microsoft.com/office/drawing/2014/main" id="{E3A1EE6D-61C7-4726-8314-1D9DD7E8D4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4272032"/>
              <a:ext cx="2234554" cy="1741411"/>
            </a:xfrm>
            <a:custGeom>
              <a:avLst/>
              <a:gdLst>
                <a:gd name="T0" fmla="*/ 1305 w 1305"/>
                <a:gd name="T1" fmla="*/ 1017 h 1017"/>
                <a:gd name="T2" fmla="*/ 0 w 1305"/>
                <a:gd name="T3" fmla="*/ 268 h 1017"/>
                <a:gd name="T4" fmla="*/ 464 w 1305"/>
                <a:gd name="T5" fmla="*/ 0 h 1017"/>
                <a:gd name="T6" fmla="*/ 1305 w 1305"/>
                <a:gd name="T7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1305" y="1017"/>
                  </a:moveTo>
                  <a:lnTo>
                    <a:pt x="0" y="268"/>
                  </a:lnTo>
                  <a:lnTo>
                    <a:pt x="464" y="0"/>
                  </a:lnTo>
                  <a:lnTo>
                    <a:pt x="1305" y="10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50">
              <a:extLst>
                <a:ext uri="{FF2B5EF4-FFF2-40B4-BE49-F238E27FC236}">
                  <a16:creationId xmlns:a16="http://schemas.microsoft.com/office/drawing/2014/main" id="{9817B3DB-2951-4A08-B258-D36E598D0B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5998" y="4272032"/>
              <a:ext cx="2234554" cy="1741411"/>
            </a:xfrm>
            <a:custGeom>
              <a:avLst/>
              <a:gdLst>
                <a:gd name="T0" fmla="*/ 840 w 1305"/>
                <a:gd name="T1" fmla="*/ 0 h 1017"/>
                <a:gd name="T2" fmla="*/ 0 w 1305"/>
                <a:gd name="T3" fmla="*/ 1017 h 1017"/>
                <a:gd name="T4" fmla="*/ 1305 w 1305"/>
                <a:gd name="T5" fmla="*/ 268 h 1017"/>
                <a:gd name="T6" fmla="*/ 840 w 1305"/>
                <a:gd name="T7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840" y="0"/>
                  </a:moveTo>
                  <a:lnTo>
                    <a:pt x="0" y="1017"/>
                  </a:lnTo>
                  <a:lnTo>
                    <a:pt x="1305" y="26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Freeform 51">
              <a:extLst>
                <a:ext uri="{FF2B5EF4-FFF2-40B4-BE49-F238E27FC236}">
                  <a16:creationId xmlns:a16="http://schemas.microsoft.com/office/drawing/2014/main" id="{B29A131D-8A45-404D-8960-EF5A1D7D7F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34331" y="2164191"/>
              <a:ext cx="796221" cy="2566740"/>
            </a:xfrm>
            <a:custGeom>
              <a:avLst/>
              <a:gdLst>
                <a:gd name="T0" fmla="*/ 465 w 465"/>
                <a:gd name="T1" fmla="*/ 0 h 1499"/>
                <a:gd name="T2" fmla="*/ 0 w 465"/>
                <a:gd name="T3" fmla="*/ 1231 h 1499"/>
                <a:gd name="T4" fmla="*/ 465 w 465"/>
                <a:gd name="T5" fmla="*/ 1499 h 1499"/>
                <a:gd name="T6" fmla="*/ 465 w 465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99">
                  <a:moveTo>
                    <a:pt x="465" y="0"/>
                  </a:moveTo>
                  <a:lnTo>
                    <a:pt x="0" y="1231"/>
                  </a:lnTo>
                  <a:lnTo>
                    <a:pt x="465" y="149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135" name="图片 4134">
              <a:extLst>
                <a:ext uri="{FF2B5EF4-FFF2-40B4-BE49-F238E27FC236}">
                  <a16:creationId xmlns:a16="http://schemas.microsoft.com/office/drawing/2014/main" id="{1D2469FB-4E89-4C06-B958-FE55226260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3" t="23485" r="36813" b="35171"/>
            <a:stretch/>
          </p:blipFill>
          <p:spPr>
            <a:xfrm>
              <a:off x="4688150" y="1780493"/>
              <a:ext cx="2835294" cy="2496314"/>
            </a:xfrm>
            <a:prstGeom prst="rect">
              <a:avLst/>
            </a:prstGeom>
          </p:spPr>
        </p:pic>
        <p:sp>
          <p:nvSpPr>
            <p:cNvPr id="9806" name="Freeform 40">
              <a:extLst>
                <a:ext uri="{FF2B5EF4-FFF2-40B4-BE49-F238E27FC236}">
                  <a16:creationId xmlns:a16="http://schemas.microsoft.com/office/drawing/2014/main" id="{5E4EFB55-63BE-46AC-81A7-7E4CB344F0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5954" y="1774194"/>
              <a:ext cx="2892351" cy="2499199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36" name="矩形 4135">
            <a:extLst>
              <a:ext uri="{FF2B5EF4-FFF2-40B4-BE49-F238E27FC236}">
                <a16:creationId xmlns:a16="http://schemas.microsoft.com/office/drawing/2014/main" id="{62622D8D-F077-46DA-8E00-08BD7FE5F19A}"/>
              </a:ext>
            </a:extLst>
          </p:cNvPr>
          <p:cNvSpPr/>
          <p:nvPr userDrawn="1"/>
        </p:nvSpPr>
        <p:spPr>
          <a:xfrm>
            <a:off x="-1" y="2471793"/>
            <a:ext cx="12192001" cy="13526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324267"/>
            <a:ext cx="10845800" cy="4540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421679"/>
            <a:ext cx="10845800" cy="885018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522736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19007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69A3794A-B219-4ED8-80AF-A965E5A4B6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3" t="23485" r="36813" b="35171"/>
          <a:stretch/>
        </p:blipFill>
        <p:spPr>
          <a:xfrm>
            <a:off x="7403252" y="1265236"/>
            <a:ext cx="3752278" cy="3303666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2CC7F637-4190-47F3-9C61-46C65069F451}"/>
              </a:ext>
            </a:extLst>
          </p:cNvPr>
          <p:cNvSpPr>
            <a:spLocks/>
          </p:cNvSpPr>
          <p:nvPr userDrawn="1"/>
        </p:nvSpPr>
        <p:spPr bwMode="auto">
          <a:xfrm>
            <a:off x="7338786" y="4534126"/>
            <a:ext cx="3800475" cy="2312988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19D5BFF-CE40-453E-A376-A27B29F8210E}"/>
              </a:ext>
            </a:extLst>
          </p:cNvPr>
          <p:cNvSpPr>
            <a:spLocks/>
          </p:cNvSpPr>
          <p:nvPr userDrawn="1"/>
        </p:nvSpPr>
        <p:spPr bwMode="auto">
          <a:xfrm>
            <a:off x="7338786" y="4534126"/>
            <a:ext cx="3800475" cy="2312988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C3D0CB2-FE0E-47D0-A16B-80CFFC9BEB85}"/>
              </a:ext>
            </a:extLst>
          </p:cNvPr>
          <p:cNvSpPr>
            <a:spLocks/>
          </p:cNvSpPr>
          <p:nvPr userDrawn="1"/>
        </p:nvSpPr>
        <p:spPr bwMode="auto">
          <a:xfrm>
            <a:off x="7367153" y="1276349"/>
            <a:ext cx="3787775" cy="3271838"/>
          </a:xfrm>
          <a:custGeom>
            <a:avLst/>
            <a:gdLst>
              <a:gd name="T0" fmla="*/ 0 w 2386"/>
              <a:gd name="T1" fmla="*/ 2057 h 2061"/>
              <a:gd name="T2" fmla="*/ 1190 w 2386"/>
              <a:gd name="T3" fmla="*/ 0 h 2061"/>
              <a:gd name="T4" fmla="*/ 2386 w 2386"/>
              <a:gd name="T5" fmla="*/ 2061 h 2061"/>
              <a:gd name="T6" fmla="*/ 0 w 2386"/>
              <a:gd name="T7" fmla="*/ 2057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6" h="2061">
                <a:moveTo>
                  <a:pt x="0" y="2057"/>
                </a:moveTo>
                <a:lnTo>
                  <a:pt x="1190" y="0"/>
                </a:lnTo>
                <a:lnTo>
                  <a:pt x="2386" y="2061"/>
                </a:lnTo>
                <a:lnTo>
                  <a:pt x="0" y="2057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C83C0DE-83A0-48DA-AB5D-05D9D1A4EFD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8269" y="1269999"/>
            <a:ext cx="3797300" cy="3281363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close/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9113D17-F4A6-43D6-B7E2-5F08DAA194C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8269" y="1269999"/>
            <a:ext cx="3797300" cy="3281363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F5184A4-A340-4EBE-9BB9-A9844A202B16}"/>
              </a:ext>
            </a:extLst>
          </p:cNvPr>
          <p:cNvSpPr>
            <a:spLocks/>
          </p:cNvSpPr>
          <p:nvPr userDrawn="1"/>
        </p:nvSpPr>
        <p:spPr bwMode="auto">
          <a:xfrm>
            <a:off x="9262609" y="1280885"/>
            <a:ext cx="2930525" cy="3275013"/>
          </a:xfrm>
          <a:custGeom>
            <a:avLst/>
            <a:gdLst>
              <a:gd name="T0" fmla="*/ 1846 w 1846"/>
              <a:gd name="T1" fmla="*/ 304 h 2063"/>
              <a:gd name="T2" fmla="*/ 1190 w 1846"/>
              <a:gd name="T3" fmla="*/ 2063 h 2063"/>
              <a:gd name="T4" fmla="*/ 0 w 1846"/>
              <a:gd name="T5" fmla="*/ 0 h 2063"/>
              <a:gd name="T6" fmla="*/ 1846 w 1846"/>
              <a:gd name="T7" fmla="*/ 30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2063">
                <a:moveTo>
                  <a:pt x="1846" y="304"/>
                </a:moveTo>
                <a:lnTo>
                  <a:pt x="1190" y="2063"/>
                </a:lnTo>
                <a:lnTo>
                  <a:pt x="0" y="0"/>
                </a:lnTo>
                <a:lnTo>
                  <a:pt x="1846" y="30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D1550D-87DE-4DFC-8A1F-208DCCC3E2A2}"/>
              </a:ext>
            </a:extLst>
          </p:cNvPr>
          <p:cNvSpPr>
            <a:spLocks/>
          </p:cNvSpPr>
          <p:nvPr userDrawn="1"/>
        </p:nvSpPr>
        <p:spPr bwMode="auto">
          <a:xfrm>
            <a:off x="9256032" y="32885"/>
            <a:ext cx="2967038" cy="1744663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0915B2B5-A1D8-46FF-BE92-CBEB6F77BC1D}"/>
              </a:ext>
            </a:extLst>
          </p:cNvPr>
          <p:cNvSpPr>
            <a:spLocks/>
          </p:cNvSpPr>
          <p:nvPr userDrawn="1"/>
        </p:nvSpPr>
        <p:spPr bwMode="auto">
          <a:xfrm>
            <a:off x="9235848" y="-10887"/>
            <a:ext cx="2967038" cy="1744663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3977190-3058-4426-8FFF-AE0E16C04E02}"/>
              </a:ext>
            </a:extLst>
          </p:cNvPr>
          <p:cNvSpPr>
            <a:spLocks/>
          </p:cNvSpPr>
          <p:nvPr userDrawn="1"/>
        </p:nvSpPr>
        <p:spPr bwMode="auto">
          <a:xfrm>
            <a:off x="6279697" y="4534126"/>
            <a:ext cx="2967038" cy="2312988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C8355B6-91B6-40CA-AA19-3CCB81AE4EB9}"/>
              </a:ext>
            </a:extLst>
          </p:cNvPr>
          <p:cNvSpPr>
            <a:spLocks/>
          </p:cNvSpPr>
          <p:nvPr userDrawn="1"/>
        </p:nvSpPr>
        <p:spPr bwMode="auto">
          <a:xfrm>
            <a:off x="6268811" y="4534126"/>
            <a:ext cx="2967038" cy="2312988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E4B9445-C5F0-4A94-8E77-9C4BB3A3DD4D}"/>
              </a:ext>
            </a:extLst>
          </p:cNvPr>
          <p:cNvSpPr>
            <a:spLocks/>
          </p:cNvSpPr>
          <p:nvPr userDrawn="1"/>
        </p:nvSpPr>
        <p:spPr bwMode="auto">
          <a:xfrm>
            <a:off x="9237662" y="4538888"/>
            <a:ext cx="2947988" cy="2297113"/>
          </a:xfrm>
          <a:custGeom>
            <a:avLst/>
            <a:gdLst>
              <a:gd name="T0" fmla="*/ 1195 w 1857"/>
              <a:gd name="T1" fmla="*/ 0 h 1447"/>
              <a:gd name="T2" fmla="*/ 1857 w 1857"/>
              <a:gd name="T3" fmla="*/ 380 h 1447"/>
              <a:gd name="T4" fmla="*/ 0 w 1857"/>
              <a:gd name="T5" fmla="*/ 1447 h 1447"/>
              <a:gd name="T6" fmla="*/ 1195 w 1857"/>
              <a:gd name="T7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7" h="1447">
                <a:moveTo>
                  <a:pt x="1195" y="0"/>
                </a:moveTo>
                <a:lnTo>
                  <a:pt x="1857" y="380"/>
                </a:lnTo>
                <a:lnTo>
                  <a:pt x="0" y="1447"/>
                </a:lnTo>
                <a:lnTo>
                  <a:pt x="119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69CB5D1-9740-488A-847B-93D90F0E50E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35848" y="4534126"/>
            <a:ext cx="2967038" cy="2312988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close/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71FF3AF8-5630-439E-B51E-FF1A4BA9EA8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35848" y="4534126"/>
            <a:ext cx="2967038" cy="2312988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77991914-9572-42D7-85ED-C3C758A60A06}"/>
              </a:ext>
            </a:extLst>
          </p:cNvPr>
          <p:cNvSpPr>
            <a:spLocks/>
          </p:cNvSpPr>
          <p:nvPr userDrawn="1"/>
        </p:nvSpPr>
        <p:spPr bwMode="auto">
          <a:xfrm>
            <a:off x="11137900" y="1762124"/>
            <a:ext cx="1050925" cy="3386138"/>
          </a:xfrm>
          <a:custGeom>
            <a:avLst/>
            <a:gdLst>
              <a:gd name="T0" fmla="*/ 0 w 662"/>
              <a:gd name="T1" fmla="*/ 1752 h 2133"/>
              <a:gd name="T2" fmla="*/ 662 w 662"/>
              <a:gd name="T3" fmla="*/ 0 h 2133"/>
              <a:gd name="T4" fmla="*/ 662 w 662"/>
              <a:gd name="T5" fmla="*/ 2133 h 2133"/>
              <a:gd name="T6" fmla="*/ 0 w 662"/>
              <a:gd name="T7" fmla="*/ 175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2" h="2133">
                <a:moveTo>
                  <a:pt x="0" y="1752"/>
                </a:moveTo>
                <a:lnTo>
                  <a:pt x="662" y="0"/>
                </a:lnTo>
                <a:lnTo>
                  <a:pt x="662" y="2133"/>
                </a:lnTo>
                <a:lnTo>
                  <a:pt x="0" y="17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704DCE3D-7AC3-47FB-91EC-D8015886EF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45611" y="1733776"/>
            <a:ext cx="1057275" cy="3408363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close/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F0A0674D-F67C-40BE-A875-99A8E5D3B1E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45611" y="1733776"/>
            <a:ext cx="1057275" cy="3408363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2457C26B-AE86-4277-AB62-3BF332B8143A}"/>
              </a:ext>
            </a:extLst>
          </p:cNvPr>
          <p:cNvSpPr>
            <a:spLocks/>
          </p:cNvSpPr>
          <p:nvPr userDrawn="1"/>
        </p:nvSpPr>
        <p:spPr bwMode="auto">
          <a:xfrm>
            <a:off x="3420436" y="912127"/>
            <a:ext cx="2207157" cy="2465713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69FBDE1-CD3E-433A-83A2-614CE9A07EA1}"/>
              </a:ext>
            </a:extLst>
          </p:cNvPr>
          <p:cNvSpPr>
            <a:spLocks/>
          </p:cNvSpPr>
          <p:nvPr userDrawn="1"/>
        </p:nvSpPr>
        <p:spPr bwMode="auto">
          <a:xfrm>
            <a:off x="252" y="5148237"/>
            <a:ext cx="9272085" cy="1709763"/>
          </a:xfrm>
          <a:custGeom>
            <a:avLst/>
            <a:gdLst>
              <a:gd name="T0" fmla="*/ 5212 w 7679"/>
              <a:gd name="T1" fmla="*/ 0 h 1416"/>
              <a:gd name="T2" fmla="*/ 0 w 7679"/>
              <a:gd name="T3" fmla="*/ 1416 h 1416"/>
              <a:gd name="T4" fmla="*/ 7679 w 7679"/>
              <a:gd name="T5" fmla="*/ 1416 h 1416"/>
              <a:gd name="T6" fmla="*/ 5212 w 7679"/>
              <a:gd name="T7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1416">
                <a:moveTo>
                  <a:pt x="5212" y="0"/>
                </a:moveTo>
                <a:lnTo>
                  <a:pt x="0" y="1416"/>
                </a:lnTo>
                <a:lnTo>
                  <a:pt x="7679" y="1416"/>
                </a:lnTo>
                <a:lnTo>
                  <a:pt x="521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145938" y="285987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147054" y="375522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摆满, 行李, 室内, 框&#10;&#10;已生成高可信度的说明">
            <a:extLst>
              <a:ext uri="{FF2B5EF4-FFF2-40B4-BE49-F238E27FC236}">
                <a16:creationId xmlns:a16="http://schemas.microsoft.com/office/drawing/2014/main" id="{76C60C5A-C79D-4330-A04D-C1A5359092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/>
        </p:blipFill>
        <p:spPr>
          <a:xfrm>
            <a:off x="-2" y="0"/>
            <a:ext cx="12199608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67DA9F-A420-418C-A9A6-2F5477526418}"/>
              </a:ext>
            </a:extLst>
          </p:cNvPr>
          <p:cNvSpPr/>
          <p:nvPr userDrawn="1"/>
        </p:nvSpPr>
        <p:spPr>
          <a:xfrm>
            <a:off x="1162" y="0"/>
            <a:ext cx="12199608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2B19B9-0D36-4E58-BFA3-55C81DD6AB04}"/>
              </a:ext>
            </a:extLst>
          </p:cNvPr>
          <p:cNvSpPr/>
          <p:nvPr userDrawn="1"/>
        </p:nvSpPr>
        <p:spPr>
          <a:xfrm>
            <a:off x="5548" y="1993886"/>
            <a:ext cx="12194640" cy="287022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985536" y="1993886"/>
            <a:ext cx="6234664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985536" y="4300122"/>
            <a:ext cx="62346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85536" y="4003851"/>
            <a:ext cx="623466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2019/3/17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</a:t>
            </a:r>
            <a:r>
              <a:rPr lang="zh-CN" altLang="en-US" dirty="0"/>
              <a:t>一个队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3099" y="2535258"/>
            <a:ext cx="10845800" cy="885018"/>
          </a:xfrm>
        </p:spPr>
        <p:txBody>
          <a:bodyPr/>
          <a:lstStyle/>
          <a:p>
            <a:r>
              <a:rPr lang="en-US" altLang="zh-CN" dirty="0"/>
              <a:t>Girl Hackathon Presentation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0582274" y="6333357"/>
            <a:ext cx="1390651" cy="296271"/>
          </a:xfrm>
        </p:spPr>
        <p:txBody>
          <a:bodyPr/>
          <a:lstStyle/>
          <a:p>
            <a:r>
              <a:rPr lang="en-US" altLang="zh-CN" dirty="0"/>
              <a:t>2019.03.17</a:t>
            </a:r>
            <a:endParaRPr lang="en-US" altLang="en-US" dirty="0"/>
          </a:p>
        </p:txBody>
      </p:sp>
      <p:sp>
        <p:nvSpPr>
          <p:cNvPr id="13" name="Freeform 39">
            <a:extLst>
              <a:ext uri="{FF2B5EF4-FFF2-40B4-BE49-F238E27FC236}">
                <a16:creationId xmlns:a16="http://schemas.microsoft.com/office/drawing/2014/main" id="{733F6A3B-1A24-4870-BA25-FC7524DC3968}"/>
              </a:ext>
            </a:extLst>
          </p:cNvPr>
          <p:cNvSpPr>
            <a:spLocks/>
          </p:cNvSpPr>
          <p:nvPr/>
        </p:nvSpPr>
        <p:spPr bwMode="auto">
          <a:xfrm>
            <a:off x="2106079" y="3507231"/>
            <a:ext cx="2864680" cy="1741411"/>
          </a:xfrm>
          <a:custGeom>
            <a:avLst/>
            <a:gdLst>
              <a:gd name="T0" fmla="*/ 1673 w 1673"/>
              <a:gd name="T1" fmla="*/ 0 h 1017"/>
              <a:gd name="T2" fmla="*/ 1668 w 1673"/>
              <a:gd name="T3" fmla="*/ 0 h 1017"/>
              <a:gd name="T4" fmla="*/ 1669 w 1673"/>
              <a:gd name="T5" fmla="*/ 3 h 1017"/>
              <a:gd name="T6" fmla="*/ 0 w 1673"/>
              <a:gd name="T7" fmla="*/ 0 h 1017"/>
              <a:gd name="T8" fmla="*/ 836 w 1673"/>
              <a:gd name="T9" fmla="*/ 1017 h 1017"/>
              <a:gd name="T10" fmla="*/ 1673 w 1673"/>
              <a:gd name="T11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3" h="1017">
                <a:moveTo>
                  <a:pt x="1673" y="0"/>
                </a:moveTo>
                <a:lnTo>
                  <a:pt x="1668" y="0"/>
                </a:lnTo>
                <a:lnTo>
                  <a:pt x="1669" y="3"/>
                </a:lnTo>
                <a:lnTo>
                  <a:pt x="0" y="0"/>
                </a:lnTo>
                <a:lnTo>
                  <a:pt x="836" y="1017"/>
                </a:lnTo>
                <a:lnTo>
                  <a:pt x="16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1">
            <a:extLst>
              <a:ext uri="{FF2B5EF4-FFF2-40B4-BE49-F238E27FC236}">
                <a16:creationId xmlns:a16="http://schemas.microsoft.com/office/drawing/2014/main" id="{1B3B05D7-4C5C-42D8-A025-0D20B43B48D9}"/>
              </a:ext>
            </a:extLst>
          </p:cNvPr>
          <p:cNvSpPr>
            <a:spLocks/>
          </p:cNvSpPr>
          <p:nvPr/>
        </p:nvSpPr>
        <p:spPr bwMode="auto">
          <a:xfrm>
            <a:off x="2104366" y="1041518"/>
            <a:ext cx="2859543" cy="2470851"/>
          </a:xfrm>
          <a:custGeom>
            <a:avLst/>
            <a:gdLst>
              <a:gd name="T0" fmla="*/ 1670 w 1670"/>
              <a:gd name="T1" fmla="*/ 1443 h 1443"/>
              <a:gd name="T2" fmla="*/ 833 w 1670"/>
              <a:gd name="T3" fmla="*/ 0 h 1443"/>
              <a:gd name="T4" fmla="*/ 0 w 1670"/>
              <a:gd name="T5" fmla="*/ 1440 h 1443"/>
              <a:gd name="T6" fmla="*/ 1670 w 1670"/>
              <a:gd name="T7" fmla="*/ 1443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0" h="1443">
                <a:moveTo>
                  <a:pt x="1670" y="1443"/>
                </a:moveTo>
                <a:lnTo>
                  <a:pt x="833" y="0"/>
                </a:lnTo>
                <a:lnTo>
                  <a:pt x="0" y="1440"/>
                </a:lnTo>
                <a:lnTo>
                  <a:pt x="1670" y="14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3">
            <a:extLst>
              <a:ext uri="{FF2B5EF4-FFF2-40B4-BE49-F238E27FC236}">
                <a16:creationId xmlns:a16="http://schemas.microsoft.com/office/drawing/2014/main" id="{1908C5F5-ECE3-4E68-97C5-9CE5A872E259}"/>
              </a:ext>
            </a:extLst>
          </p:cNvPr>
          <p:cNvSpPr>
            <a:spLocks/>
          </p:cNvSpPr>
          <p:nvPr/>
        </p:nvSpPr>
        <p:spPr bwMode="auto">
          <a:xfrm>
            <a:off x="1314995" y="1041518"/>
            <a:ext cx="2205444" cy="2465713"/>
          </a:xfrm>
          <a:custGeom>
            <a:avLst/>
            <a:gdLst>
              <a:gd name="T0" fmla="*/ 1288 w 1288"/>
              <a:gd name="T1" fmla="*/ 0 h 1440"/>
              <a:gd name="T2" fmla="*/ 0 w 1288"/>
              <a:gd name="T3" fmla="*/ 212 h 1440"/>
              <a:gd name="T4" fmla="*/ 458 w 1288"/>
              <a:gd name="T5" fmla="*/ 1440 h 1440"/>
              <a:gd name="T6" fmla="*/ 1288 w 1288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8" h="1440">
                <a:moveTo>
                  <a:pt x="1288" y="0"/>
                </a:moveTo>
                <a:lnTo>
                  <a:pt x="0" y="212"/>
                </a:lnTo>
                <a:lnTo>
                  <a:pt x="458" y="1440"/>
                </a:lnTo>
                <a:lnTo>
                  <a:pt x="12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94DC932A-A09F-4D78-938F-9B16269D769A}"/>
              </a:ext>
            </a:extLst>
          </p:cNvPr>
          <p:cNvSpPr>
            <a:spLocks/>
          </p:cNvSpPr>
          <p:nvPr/>
        </p:nvSpPr>
        <p:spPr bwMode="auto">
          <a:xfrm>
            <a:off x="7757886" y="2196143"/>
            <a:ext cx="2207157" cy="2465713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优化与测试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87623-D848-4C95-96A6-941DA855850A}"/>
              </a:ext>
            </a:extLst>
          </p:cNvPr>
          <p:cNvSpPr/>
          <p:nvPr/>
        </p:nvSpPr>
        <p:spPr>
          <a:xfrm>
            <a:off x="669924" y="1330315"/>
            <a:ext cx="10850562" cy="370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CN" altLang="en-US" sz="2400" dirty="0"/>
              <a:t>优化</a:t>
            </a:r>
            <a:endParaRPr lang="en-US" altLang="zh-CN" sz="2400" dirty="0"/>
          </a:p>
          <a:p>
            <a:pPr fontAlgn="base">
              <a:lnSpc>
                <a:spcPct val="200000"/>
              </a:lnSpc>
            </a:pPr>
            <a:r>
              <a:rPr lang="zh-CN" altLang="en-US" dirty="0"/>
              <a:t>考虑到大家大家都会手构一条特殊的路径</a:t>
            </a:r>
            <a:endParaRPr lang="en-US" altLang="zh-CN" dirty="0"/>
          </a:p>
          <a:p>
            <a:pPr fontAlgn="base">
              <a:lnSpc>
                <a:spcPct val="200000"/>
              </a:lnSpc>
            </a:pPr>
            <a:r>
              <a:rPr lang="zh-CN" altLang="en-US" dirty="0"/>
              <a:t>同一条路线，同样的红绿灯、等待参数，在路径逆向以后可能得到更优的结果，在两者之中选择更优。</a:t>
            </a:r>
            <a:endParaRPr lang="en-US" altLang="zh-CN" dirty="0"/>
          </a:p>
          <a:p>
            <a:pPr fontAlgn="base">
              <a:lnSpc>
                <a:spcPct val="200000"/>
              </a:lnSpc>
            </a:pPr>
            <a:endParaRPr lang="en-US" altLang="zh-CN" dirty="0"/>
          </a:p>
          <a:p>
            <a:pPr fontAlgn="base">
              <a:lnSpc>
                <a:spcPct val="200000"/>
              </a:lnSpc>
            </a:pPr>
            <a:r>
              <a:rPr lang="zh-CN" altLang="en-US" sz="2400" dirty="0"/>
              <a:t>测试</a:t>
            </a:r>
            <a:endParaRPr lang="en-US" altLang="zh-CN" sz="2400" dirty="0"/>
          </a:p>
          <a:p>
            <a:pPr fontAlgn="base">
              <a:lnSpc>
                <a:spcPct val="200000"/>
              </a:lnSpc>
            </a:pPr>
            <a:r>
              <a:rPr lang="zh-CN" altLang="en-US" dirty="0"/>
              <a:t>模拟评测机制，判断输出路径是否合法，然后通过输出的路径得到最终时间，最后检查两个时间是否一致。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840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可视化展示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45938" y="3929552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1600" dirty="0"/>
              <a:t>Visual display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8727" y="33731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E7B427D-B350-4185-93C9-F1445B7263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8588" y="4611688"/>
            <a:ext cx="121920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8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4DDFC5-E1B0-46CA-B7D6-7A786BD6914D}"/>
              </a:ext>
            </a:extLst>
          </p:cNvPr>
          <p:cNvSpPr txBox="1"/>
          <p:nvPr/>
        </p:nvSpPr>
        <p:spPr>
          <a:xfrm>
            <a:off x="669924" y="1556696"/>
            <a:ext cx="297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直接使用</a:t>
            </a:r>
            <a:r>
              <a:rPr lang="en-US" altLang="zh-CN" dirty="0"/>
              <a:t>C++</a:t>
            </a:r>
            <a:r>
              <a:rPr lang="zh-CN" altLang="en-US" dirty="0"/>
              <a:t>实现可视化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BB0C69-2C49-493B-AC18-3940DC822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3202"/>
            <a:ext cx="6858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56B559-0444-4AD0-84B1-B0A90EF30EC4}"/>
              </a:ext>
            </a:extLst>
          </p:cNvPr>
          <p:cNvSpPr txBox="1"/>
          <p:nvPr/>
        </p:nvSpPr>
        <p:spPr>
          <a:xfrm>
            <a:off x="669924" y="2651036"/>
            <a:ext cx="267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and fast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B4D996-27B7-4F10-99D3-6BF534AEEF05}"/>
              </a:ext>
            </a:extLst>
          </p:cNvPr>
          <p:cNvSpPr/>
          <p:nvPr/>
        </p:nvSpPr>
        <p:spPr>
          <a:xfrm>
            <a:off x="669924" y="3869802"/>
            <a:ext cx="2438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Simple</a:t>
            </a:r>
            <a:r>
              <a:rPr lang="zh-CN" altLang="en-US" sz="2800" b="1" dirty="0"/>
              <a:t>！！！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80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45938" y="3929552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1600" dirty="0"/>
              <a:t>summary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8727" y="33731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E7B427D-B350-4185-93C9-F1445B7263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8588" y="4611688"/>
            <a:ext cx="121920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1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en-US" dirty="0"/>
              <a:t>2019.03.17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Team </a:t>
            </a:r>
            <a:r>
              <a:rPr lang="zh-CN" altLang="en-US" dirty="0"/>
              <a:t>一个队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910987" cy="4083608"/>
            <a:chOff x="757282" y="1700808"/>
            <a:chExt cx="10910987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910987" cy="4083608"/>
              <a:chOff x="1175743" y="1700808"/>
              <a:chExt cx="10486779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964227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解题思路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/>
                  <a:t>使用策略</a:t>
                </a:r>
                <a:endParaRPr lang="en-US" altLang="zh-CN" sz="2400" b="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/>
                  <a:t>优化与测试</a:t>
                </a:r>
                <a:endParaRPr lang="en-US" altLang="zh-CN" sz="2400" b="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/>
                  <a:t>可视化展示</a:t>
                </a:r>
                <a:endParaRPr lang="en-US" altLang="zh-CN" sz="2400" b="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总结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45938" y="3929552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1600" dirty="0"/>
              <a:t>Ideas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8727" y="33731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E7B427D-B350-4185-93C9-F1445B7263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8588" y="4611688"/>
            <a:ext cx="121920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87623-D848-4C95-96A6-941DA855850A}"/>
              </a:ext>
            </a:extLst>
          </p:cNvPr>
          <p:cNvSpPr/>
          <p:nvPr/>
        </p:nvSpPr>
        <p:spPr>
          <a:xfrm>
            <a:off x="669924" y="1330315"/>
            <a:ext cx="108505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题目类型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类似于</a:t>
            </a:r>
            <a:r>
              <a:rPr lang="en-US" altLang="zh-CN" dirty="0"/>
              <a:t>TSP</a:t>
            </a:r>
            <a:r>
              <a:rPr lang="zh-CN" altLang="en-US" dirty="0"/>
              <a:t>的最短回路问题。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相同之处：货物需送往全部</a:t>
            </a:r>
            <a:r>
              <a:rPr lang="en-US" altLang="zh-CN" dirty="0"/>
              <a:t>k</a:t>
            </a:r>
            <a:r>
              <a:rPr lang="zh-CN" altLang="en-US" dirty="0"/>
              <a:t>个客户点，最后回到配送中心。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不同之处：</a:t>
            </a:r>
            <a:r>
              <a:rPr lang="en-US" altLang="zh-CN" dirty="0"/>
              <a:t>TSP</a:t>
            </a:r>
            <a:r>
              <a:rPr lang="zh-CN" altLang="en-US" dirty="0"/>
              <a:t>中，每个客户点</a:t>
            </a:r>
            <a:r>
              <a:rPr lang="zh-CN" altLang="en-US" dirty="0">
                <a:solidFill>
                  <a:srgbClr val="FF0000"/>
                </a:solidFill>
              </a:rPr>
              <a:t>只经过一次</a:t>
            </a:r>
            <a:r>
              <a:rPr lang="zh-CN" altLang="en-US" dirty="0"/>
              <a:t>，本题</a:t>
            </a:r>
            <a:r>
              <a:rPr lang="zh-CN" altLang="en-US" dirty="0">
                <a:solidFill>
                  <a:srgbClr val="FF0000"/>
                </a:solidFill>
              </a:rPr>
              <a:t>不限制</a:t>
            </a:r>
            <a:r>
              <a:rPr lang="zh-CN" altLang="en-US" dirty="0"/>
              <a:t>经过次数。</a:t>
            </a:r>
          </a:p>
          <a:p>
            <a:pPr lvl="1">
              <a:lnSpc>
                <a:spcPct val="200000"/>
              </a:lnSpc>
            </a:pPr>
            <a:br>
              <a:rPr lang="zh-CN" altLang="en-US" dirty="0"/>
            </a:br>
            <a:r>
              <a:rPr lang="zh-CN" altLang="en-US" dirty="0"/>
              <a:t>讨论：是否能找到全局最优？复杂度是多少？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结论：这是一个</a:t>
            </a:r>
            <a:r>
              <a:rPr lang="en-US" altLang="zh-CN" dirty="0">
                <a:solidFill>
                  <a:srgbClr val="FF0000"/>
                </a:solidFill>
              </a:rPr>
              <a:t>open problem</a:t>
            </a:r>
            <a:r>
              <a:rPr lang="zh-CN" altLang="en-US" dirty="0"/>
              <a:t>，存在全局最优，但是寻找全局最优代价太大。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60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CD87623-D848-4C95-96A6-941DA855850A}"/>
                  </a:ext>
                </a:extLst>
              </p:cNvPr>
              <p:cNvSpPr/>
              <p:nvPr/>
            </p:nvSpPr>
            <p:spPr>
              <a:xfrm>
                <a:off x="669924" y="1330315"/>
                <a:ext cx="10850562" cy="5891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lnSpc>
                    <a:spcPct val="200000"/>
                  </a:lnSpc>
                  <a:buFont typeface="+mj-lt"/>
                  <a:buAutoNum type="arabicPeriod" startAt="2"/>
                </a:pPr>
                <a:r>
                  <a:rPr lang="zh-CN" altLang="en-US" dirty="0"/>
                  <a:t>多种思路</a:t>
                </a:r>
                <a:endParaRPr lang="en-US" altLang="zh-CN" dirty="0"/>
              </a:p>
              <a:p>
                <a:pPr marL="800100" lvl="1" indent="-342900" fontAlgn="base">
                  <a:lnSpc>
                    <a:spcPct val="200000"/>
                  </a:lnSpc>
                  <a:buAutoNum type="alphaLcPeriod"/>
                </a:pPr>
                <a:r>
                  <a:rPr lang="zh-CN" altLang="en-US" dirty="0"/>
                  <a:t>全排列</a:t>
                </a:r>
                <a:endParaRPr lang="en-US" altLang="zh-CN" dirty="0"/>
              </a:p>
              <a:p>
                <a:pPr lvl="1" fontAlgn="base">
                  <a:lnSpc>
                    <a:spcPct val="20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枚举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个客户点的通过顺序，找到一条最短回路。复杂度为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1" fontAlgn="base">
                  <a:lnSpc>
                    <a:spcPct val="200000"/>
                  </a:lnSpc>
                </a:pPr>
                <a:endParaRPr lang="en-US" altLang="zh-CN" dirty="0"/>
              </a:p>
              <a:p>
                <a:pPr marL="800100" lvl="1" indent="-342900" fontAlgn="base">
                  <a:lnSpc>
                    <a:spcPct val="200000"/>
                  </a:lnSpc>
                  <a:buAutoNum type="alphaLcPeriod" startAt="2"/>
                </a:pPr>
                <a:r>
                  <a:rPr lang="zh-CN" altLang="en-US" dirty="0"/>
                  <a:t>动态规划</a:t>
                </a:r>
                <a:endParaRPr lang="en-US" altLang="zh-CN" dirty="0"/>
              </a:p>
              <a:p>
                <a:pPr lvl="1" fontAlgn="base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−1,0,+1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and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 fontAlgn="base">
                  <a:lnSpc>
                    <a:spcPct val="200000"/>
                  </a:lnSpc>
                </a:pPr>
                <a:r>
                  <a:rPr lang="en-US" altLang="zh-CN" dirty="0"/>
                  <a:t>	</a:t>
                </a:r>
              </a:p>
              <a:p>
                <a:pPr lvl="1" fontAlgn="base">
                  <a:lnSpc>
                    <a:spcPct val="200000"/>
                  </a:lnSpc>
                </a:pPr>
                <a:r>
                  <a:rPr lang="en-US" altLang="zh-CN" dirty="0"/>
                  <a:t>c.  BFS</a:t>
                </a:r>
              </a:p>
              <a:p>
                <a:pPr lvl="1" fontAlgn="base">
                  <a:lnSpc>
                    <a:spcPct val="200000"/>
                  </a:lnSpc>
                </a:pPr>
                <a:r>
                  <a:rPr lang="en-US" altLang="zh-CN" dirty="0"/>
                  <a:t>	</a:t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CD87623-D848-4C95-96A6-941DA8558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330315"/>
                <a:ext cx="10850562" cy="5891613"/>
              </a:xfrm>
              <a:prstGeom prst="rect">
                <a:avLst/>
              </a:prstGeom>
              <a:blipFill>
                <a:blip r:embed="rId2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34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45938" y="3929552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1600" dirty="0"/>
              <a:t>solution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8727" y="33731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E7B427D-B350-4185-93C9-F1445B7263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8588" y="4611688"/>
            <a:ext cx="121920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0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altLang="en-US" dirty="0"/>
              <a:t>使用策略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69925" y="1367825"/>
            <a:ext cx="106878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E1F0EB6-5632-4F42-A75B-BDDC678CB42D}"/>
              </a:ext>
            </a:extLst>
          </p:cNvPr>
          <p:cNvGrpSpPr/>
          <p:nvPr/>
        </p:nvGrpSpPr>
        <p:grpSpPr>
          <a:xfrm>
            <a:off x="4976977" y="1827919"/>
            <a:ext cx="2236593" cy="4618944"/>
            <a:chOff x="3522050" y="1539320"/>
            <a:chExt cx="2448300" cy="5056155"/>
          </a:xfrm>
        </p:grpSpPr>
        <p:sp>
          <p:nvSpPr>
            <p:cNvPr id="131" name="Google Shape;131;p13"/>
            <p:cNvSpPr txBox="1"/>
            <p:nvPr/>
          </p:nvSpPr>
          <p:spPr>
            <a:xfrm>
              <a:off x="3522050" y="1539320"/>
              <a:ext cx="1260000" cy="630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/>
                <a:t>配送中心</a:t>
              </a:r>
              <a:endParaRPr sz="1600" dirty="0"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3522050" y="2550770"/>
              <a:ext cx="1260000" cy="630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/>
                <a:t>起点</a:t>
              </a:r>
              <a:endParaRPr sz="1600" dirty="0"/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3522050" y="3729275"/>
              <a:ext cx="1260000" cy="630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/>
                <a:t>最近配送点</a:t>
              </a:r>
              <a:endParaRPr sz="1400" dirty="0"/>
            </a:p>
          </p:txBody>
        </p:sp>
        <p:cxnSp>
          <p:nvCxnSpPr>
            <p:cNvPr id="134" name="Google Shape;134;p13"/>
            <p:cNvCxnSpPr>
              <a:stCxn id="131" idx="2"/>
              <a:endCxn id="132" idx="0"/>
            </p:cNvCxnSpPr>
            <p:nvPr/>
          </p:nvCxnSpPr>
          <p:spPr>
            <a:xfrm>
              <a:off x="4152050" y="2169320"/>
              <a:ext cx="0" cy="3816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3"/>
            <p:cNvCxnSpPr>
              <a:cxnSpLocks/>
              <a:endCxn id="133" idx="0"/>
            </p:cNvCxnSpPr>
            <p:nvPr/>
          </p:nvCxnSpPr>
          <p:spPr>
            <a:xfrm>
              <a:off x="4152050" y="3200400"/>
              <a:ext cx="0" cy="528875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6" name="Google Shape;136;p13"/>
            <p:cNvSpPr txBox="1"/>
            <p:nvPr/>
          </p:nvSpPr>
          <p:spPr>
            <a:xfrm>
              <a:off x="3522050" y="4914675"/>
              <a:ext cx="12600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/>
                <a:t>是否所有配送点均遍历</a:t>
              </a:r>
              <a:endParaRPr sz="1400" dirty="0"/>
            </a:p>
          </p:txBody>
        </p:sp>
        <p:cxnSp>
          <p:nvCxnSpPr>
            <p:cNvPr id="137" name="Google Shape;137;p13"/>
            <p:cNvCxnSpPr>
              <a:stCxn id="133" idx="2"/>
              <a:endCxn id="136" idx="0"/>
            </p:cNvCxnSpPr>
            <p:nvPr/>
          </p:nvCxnSpPr>
          <p:spPr>
            <a:xfrm>
              <a:off x="4152050" y="4359275"/>
              <a:ext cx="0" cy="555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" name="Google Shape;138;p13"/>
            <p:cNvSpPr txBox="1"/>
            <p:nvPr/>
          </p:nvSpPr>
          <p:spPr>
            <a:xfrm>
              <a:off x="4252250" y="4438375"/>
              <a:ext cx="7446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BFS</a:t>
              </a:r>
              <a:endParaRPr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3522050" y="5965475"/>
              <a:ext cx="1260000" cy="630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/>
                <a:t>输出路径</a:t>
              </a:r>
              <a:endParaRPr sz="1400" dirty="0"/>
            </a:p>
          </p:txBody>
        </p:sp>
        <p:cxnSp>
          <p:nvCxnSpPr>
            <p:cNvPr id="140" name="Google Shape;140;p13"/>
            <p:cNvCxnSpPr>
              <a:stCxn id="136" idx="2"/>
              <a:endCxn id="139" idx="0"/>
            </p:cNvCxnSpPr>
            <p:nvPr/>
          </p:nvCxnSpPr>
          <p:spPr>
            <a:xfrm>
              <a:off x="4152050" y="5544675"/>
              <a:ext cx="0" cy="420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1" name="Google Shape;141;p13"/>
            <p:cNvSpPr txBox="1"/>
            <p:nvPr/>
          </p:nvSpPr>
          <p:spPr>
            <a:xfrm>
              <a:off x="4252250" y="5449800"/>
              <a:ext cx="7446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Yes</a:t>
              </a:r>
              <a:endParaRPr/>
            </a:p>
          </p:txBody>
        </p:sp>
        <p:cxnSp>
          <p:nvCxnSpPr>
            <p:cNvPr id="142" name="Google Shape;142;p13"/>
            <p:cNvCxnSpPr>
              <a:endCxn id="132" idx="3"/>
            </p:cNvCxnSpPr>
            <p:nvPr/>
          </p:nvCxnSpPr>
          <p:spPr>
            <a:xfrm rot="-5400000">
              <a:off x="3481550" y="4165670"/>
              <a:ext cx="2600400" cy="600"/>
            </a:xfrm>
            <a:prstGeom prst="bentConnector4">
              <a:avLst>
                <a:gd name="adj1" fmla="val -402"/>
                <a:gd name="adj2" fmla="val 193375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3"/>
            <p:cNvCxnSpPr>
              <a:endCxn id="132" idx="3"/>
            </p:cNvCxnSpPr>
            <p:nvPr/>
          </p:nvCxnSpPr>
          <p:spPr>
            <a:xfrm flipH="1">
              <a:off x="4782050" y="2856770"/>
              <a:ext cx="1188300" cy="9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Google Shape;144;p13"/>
            <p:cNvSpPr txBox="1"/>
            <p:nvPr/>
          </p:nvSpPr>
          <p:spPr>
            <a:xfrm>
              <a:off x="5225750" y="4970584"/>
              <a:ext cx="7446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No</a:t>
              </a: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E6EAA56-27DF-41AC-95BA-C95B08A61AFE}"/>
                  </a:ext>
                </a:extLst>
              </p:cNvPr>
              <p:cNvSpPr/>
              <p:nvPr/>
            </p:nvSpPr>
            <p:spPr>
              <a:xfrm>
                <a:off x="670037" y="947831"/>
                <a:ext cx="10850562" cy="562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200000"/>
                  </a:lnSpc>
                </a:pPr>
                <a:r>
                  <a:rPr lang="zh-CN" altLang="en-US" dirty="0"/>
                  <a:t>排除复杂度过高的算法以后，决定使用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实现寻找最短回路。复杂度为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E6EAA56-27DF-41AC-95BA-C95B08A61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7" y="947831"/>
                <a:ext cx="10850562" cy="562333"/>
              </a:xfrm>
              <a:prstGeom prst="rect">
                <a:avLst/>
              </a:prstGeom>
              <a:blipFill>
                <a:blip r:embed="rId3"/>
                <a:stretch>
                  <a:fillRect l="-50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B8F0A-5C75-43DD-9AD2-FC1A4565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F4047D-BCCF-44F0-9634-1069786C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BE84E7-0E55-4E06-B238-7D803AE4E130}"/>
              </a:ext>
            </a:extLst>
          </p:cNvPr>
          <p:cNvSpPr/>
          <p:nvPr/>
        </p:nvSpPr>
        <p:spPr>
          <a:xfrm>
            <a:off x="669924" y="1330315"/>
            <a:ext cx="10850562" cy="425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CN" altLang="en-US" sz="2400" dirty="0"/>
              <a:t>算法策略</a:t>
            </a:r>
            <a:endParaRPr lang="en-US" altLang="zh-CN" sz="2400" dirty="0"/>
          </a:p>
          <a:p>
            <a:pPr fontAlgn="base">
              <a:lnSpc>
                <a:spcPct val="200000"/>
              </a:lnSpc>
            </a:pPr>
            <a:r>
              <a:rPr lang="zh-CN" altLang="en-US" dirty="0"/>
              <a:t>对小数据采取全排列找最小值</a:t>
            </a:r>
            <a:endParaRPr lang="en-US" altLang="zh-CN" dirty="0"/>
          </a:p>
          <a:p>
            <a:pPr fontAlgn="base">
              <a:lnSpc>
                <a:spcPct val="200000"/>
              </a:lnSpc>
            </a:pPr>
            <a:r>
              <a:rPr lang="zh-CN" altLang="en-US" dirty="0"/>
              <a:t>对大数据贪心每次使用堆优化的 </a:t>
            </a:r>
            <a:r>
              <a:rPr lang="en-US" altLang="zh-CN" dirty="0"/>
              <a:t>Dijkstra </a:t>
            </a:r>
            <a:r>
              <a:rPr lang="zh-CN" altLang="en-US" dirty="0"/>
              <a:t>找到最近客户点后退出，最后从最后一个点回到原点</a:t>
            </a:r>
            <a:endParaRPr lang="en-US" altLang="zh-CN" dirty="0"/>
          </a:p>
          <a:p>
            <a:pPr fontAlgn="base">
              <a:lnSpc>
                <a:spcPct val="200000"/>
              </a:lnSpc>
            </a:pPr>
            <a:r>
              <a:rPr lang="zh-CN" altLang="en-US" sz="2400" dirty="0"/>
              <a:t>数据处理</a:t>
            </a:r>
            <a:endParaRPr lang="en-US" altLang="zh-CN" sz="2400" dirty="0"/>
          </a:p>
          <a:p>
            <a:pPr fontAlgn="base">
              <a:lnSpc>
                <a:spcPct val="200000"/>
              </a:lnSpc>
            </a:pPr>
            <a:r>
              <a:rPr lang="zh-CN" altLang="en-US" dirty="0"/>
              <a:t>由于队伍内只有两台性能较好的电脑</a:t>
            </a:r>
            <a:endParaRPr lang="en-US" altLang="zh-CN" dirty="0"/>
          </a:p>
          <a:p>
            <a:pPr fontAlgn="base">
              <a:lnSpc>
                <a:spcPct val="200000"/>
              </a:lnSpc>
            </a:pPr>
            <a:r>
              <a:rPr lang="zh-CN" altLang="en-US" dirty="0"/>
              <a:t>我们决定使用两台笔记本电脑一起处理数据，其中一台从前往后，另一台从后往前</a:t>
            </a:r>
            <a:endParaRPr lang="en-US" altLang="zh-CN" dirty="0"/>
          </a:p>
          <a:p>
            <a:pPr fontAlgn="base">
              <a:lnSpc>
                <a:spcPct val="200000"/>
              </a:lnSpc>
            </a:pPr>
            <a:r>
              <a:rPr lang="zh-CN" altLang="en-US" b="1" dirty="0"/>
              <a:t>（最后屈服于</a:t>
            </a:r>
            <a:r>
              <a:rPr lang="en-US" altLang="zh-CN" b="1" dirty="0"/>
              <a:t>i7</a:t>
            </a:r>
            <a:r>
              <a:rPr lang="zh-CN" altLang="en-US" b="1" dirty="0"/>
              <a:t>八系处理器的威力之下。。。。</a:t>
            </a:r>
            <a:r>
              <a:rPr lang="en-US" altLang="zh-CN" b="1" dirty="0"/>
              <a:t>13min</a:t>
            </a:r>
            <a:r>
              <a:rPr lang="zh-CN" altLang="en-US" b="1" dirty="0"/>
              <a:t>跑完了所有数据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415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优化与测试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45938" y="3929552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1600" dirty="0"/>
              <a:t>Improvement and test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8727" y="33731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E7B427D-B350-4185-93C9-F1445B7263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8588" y="4611688"/>
            <a:ext cx="121920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12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2707b64-6ce8-41f8-832d-2e98d3774b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A5A8"/>
      </a:accent1>
      <a:accent2>
        <a:srgbClr val="76B7B1"/>
      </a:accent2>
      <a:accent3>
        <a:srgbClr val="78CFC3"/>
      </a:accent3>
      <a:accent4>
        <a:srgbClr val="08CEAC"/>
      </a:accent4>
      <a:accent5>
        <a:srgbClr val="307C89"/>
      </a:accent5>
      <a:accent6>
        <a:srgbClr val="07586C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A5A8"/>
    </a:accent1>
    <a:accent2>
      <a:srgbClr val="76B7B1"/>
    </a:accent2>
    <a:accent3>
      <a:srgbClr val="78CFC3"/>
    </a:accent3>
    <a:accent4>
      <a:srgbClr val="08CEAC"/>
    </a:accent4>
    <a:accent5>
      <a:srgbClr val="307C89"/>
    </a:accent5>
    <a:accent6>
      <a:srgbClr val="07586C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A5A8"/>
    </a:accent1>
    <a:accent2>
      <a:srgbClr val="76B7B1"/>
    </a:accent2>
    <a:accent3>
      <a:srgbClr val="78CFC3"/>
    </a:accent3>
    <a:accent4>
      <a:srgbClr val="08CEAC"/>
    </a:accent4>
    <a:accent5>
      <a:srgbClr val="307C89"/>
    </a:accent5>
    <a:accent6>
      <a:srgbClr val="07586C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A5A8"/>
    </a:accent1>
    <a:accent2>
      <a:srgbClr val="76B7B1"/>
    </a:accent2>
    <a:accent3>
      <a:srgbClr val="78CFC3"/>
    </a:accent3>
    <a:accent4>
      <a:srgbClr val="08CEAC"/>
    </a:accent4>
    <a:accent5>
      <a:srgbClr val="307C89"/>
    </a:accent5>
    <a:accent6>
      <a:srgbClr val="07586C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A5A8"/>
    </a:accent1>
    <a:accent2>
      <a:srgbClr val="76B7B1"/>
    </a:accent2>
    <a:accent3>
      <a:srgbClr val="78CFC3"/>
    </a:accent3>
    <a:accent4>
      <a:srgbClr val="08CEAC"/>
    </a:accent4>
    <a:accent5>
      <a:srgbClr val="307C89"/>
    </a:accent5>
    <a:accent6>
      <a:srgbClr val="07586C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163</TotalTime>
  <Words>329</Words>
  <Application>Microsoft Office PowerPoint</Application>
  <PresentationFormat>宽屏</PresentationFormat>
  <Paragraphs>80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Impact</vt:lpstr>
      <vt:lpstr>主题5</vt:lpstr>
      <vt:lpstr>think-cell Slide</vt:lpstr>
      <vt:lpstr>Girl Hackathon Presentation</vt:lpstr>
      <vt:lpstr>PowerPoint 演示文稿</vt:lpstr>
      <vt:lpstr>解题思路</vt:lpstr>
      <vt:lpstr>解题思路</vt:lpstr>
      <vt:lpstr>解题思路</vt:lpstr>
      <vt:lpstr>使用策略</vt:lpstr>
      <vt:lpstr>使用策略</vt:lpstr>
      <vt:lpstr>使用策略</vt:lpstr>
      <vt:lpstr>优化与测试</vt:lpstr>
      <vt:lpstr>优化与测试</vt:lpstr>
      <vt:lpstr>可视化展示</vt:lpstr>
      <vt:lpstr>SFML</vt:lpstr>
      <vt:lpstr>总结</vt:lpstr>
      <vt:lpstr>Thanks for watching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莫怡晨</cp:lastModifiedBy>
  <cp:revision>16</cp:revision>
  <cp:lastPrinted>2018-08-02T16:00:00Z</cp:lastPrinted>
  <dcterms:created xsi:type="dcterms:W3CDTF">2018-08-02T16:00:00Z</dcterms:created>
  <dcterms:modified xsi:type="dcterms:W3CDTF">2019-03-17T05:53:21Z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