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6858000" cy="9906000" type="A4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163" autoAdjust="0"/>
    <p:restoredTop sz="94660"/>
  </p:normalViewPr>
  <p:slideViewPr>
    <p:cSldViewPr>
      <p:cViewPr>
        <p:scale>
          <a:sx n="125" d="100"/>
          <a:sy n="125" d="100"/>
        </p:scale>
        <p:origin x="-678" y="176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AEE9-3B85-4DE3-B39C-F42ED27A1E57}" type="datetimeFigureOut">
              <a:rPr lang="zh-TW" altLang="en-US" smtClean="0"/>
              <a:pPr/>
              <a:t>2009/4/27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CC48-B38D-4229-8E30-C34603AA55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AEE9-3B85-4DE3-B39C-F42ED27A1E57}" type="datetimeFigureOut">
              <a:rPr lang="zh-TW" altLang="en-US" smtClean="0"/>
              <a:pPr/>
              <a:t>2009/4/27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CC48-B38D-4229-8E30-C34603AA55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AEE9-3B85-4DE3-B39C-F42ED27A1E57}" type="datetimeFigureOut">
              <a:rPr lang="zh-TW" altLang="en-US" smtClean="0"/>
              <a:pPr/>
              <a:t>2009/4/27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CC48-B38D-4229-8E30-C34603AA55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AEE9-3B85-4DE3-B39C-F42ED27A1E57}" type="datetimeFigureOut">
              <a:rPr lang="zh-TW" altLang="en-US" smtClean="0"/>
              <a:pPr/>
              <a:t>2009/4/27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CC48-B38D-4229-8E30-C34603AA55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AEE9-3B85-4DE3-B39C-F42ED27A1E57}" type="datetimeFigureOut">
              <a:rPr lang="zh-TW" altLang="en-US" smtClean="0"/>
              <a:pPr/>
              <a:t>2009/4/27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CC48-B38D-4229-8E30-C34603AA55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AEE9-3B85-4DE3-B39C-F42ED27A1E57}" type="datetimeFigureOut">
              <a:rPr lang="zh-TW" altLang="en-US" smtClean="0"/>
              <a:pPr/>
              <a:t>2009/4/27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CC48-B38D-4229-8E30-C34603AA55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AEE9-3B85-4DE3-B39C-F42ED27A1E57}" type="datetimeFigureOut">
              <a:rPr lang="zh-TW" altLang="en-US" smtClean="0"/>
              <a:pPr/>
              <a:t>2009/4/27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CC48-B38D-4229-8E30-C34603AA55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AEE9-3B85-4DE3-B39C-F42ED27A1E57}" type="datetimeFigureOut">
              <a:rPr lang="zh-TW" altLang="en-US" smtClean="0"/>
              <a:pPr/>
              <a:t>2009/4/27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CC48-B38D-4229-8E30-C34603AA55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AEE9-3B85-4DE3-B39C-F42ED27A1E57}" type="datetimeFigureOut">
              <a:rPr lang="zh-TW" altLang="en-US" smtClean="0"/>
              <a:pPr/>
              <a:t>2009/4/27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CC48-B38D-4229-8E30-C34603AA55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AEE9-3B85-4DE3-B39C-F42ED27A1E57}" type="datetimeFigureOut">
              <a:rPr lang="zh-TW" altLang="en-US" smtClean="0"/>
              <a:pPr/>
              <a:t>2009/4/27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CC48-B38D-4229-8E30-C34603AA55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AEE9-3B85-4DE3-B39C-F42ED27A1E57}" type="datetimeFigureOut">
              <a:rPr lang="zh-TW" altLang="en-US" smtClean="0"/>
              <a:pPr/>
              <a:t>2009/4/27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CC48-B38D-4229-8E30-C34603AA55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BAEE9-3B85-4DE3-B39C-F42ED27A1E57}" type="datetimeFigureOut">
              <a:rPr lang="zh-TW" altLang="en-US" smtClean="0"/>
              <a:pPr/>
              <a:t>2009/4/27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CC48-B38D-4229-8E30-C34603AA55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25551" y="319358"/>
            <a:ext cx="598379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SW</a:t>
            </a:r>
            <a:r>
              <a:rPr lang="zh-TW" altLang="en-US" smtClean="0"/>
              <a:t>生產工時管理系統  </a:t>
            </a:r>
            <a:r>
              <a:rPr lang="en-US" altLang="zh-TW" b="1" smtClean="0"/>
              <a:t>SW</a:t>
            </a:r>
            <a:r>
              <a:rPr lang="en-US" altLang="zh-TW" smtClean="0"/>
              <a:t> </a:t>
            </a:r>
            <a:r>
              <a:rPr lang="en-US" altLang="zh-TW" b="1" smtClean="0"/>
              <a:t>L</a:t>
            </a:r>
            <a:r>
              <a:rPr lang="en-US" altLang="zh-TW" smtClean="0"/>
              <a:t>abor </a:t>
            </a:r>
            <a:r>
              <a:rPr lang="en-US" altLang="zh-TW" b="1" smtClean="0"/>
              <a:t>H</a:t>
            </a:r>
            <a:r>
              <a:rPr lang="en-US" altLang="zh-TW" smtClean="0"/>
              <a:t>our </a:t>
            </a:r>
            <a:r>
              <a:rPr lang="en-US" altLang="zh-TW" b="1" smtClean="0"/>
              <a:t>M</a:t>
            </a:r>
            <a:r>
              <a:rPr lang="en-US" altLang="zh-TW" smtClean="0"/>
              <a:t>anagement </a:t>
            </a:r>
            <a:r>
              <a:rPr lang="en-US" altLang="zh-TW" b="1" smtClean="0"/>
              <a:t>S</a:t>
            </a:r>
            <a:r>
              <a:rPr lang="en-US" altLang="zh-TW" smtClean="0"/>
              <a:t>ystem</a:t>
            </a:r>
          </a:p>
          <a:p>
            <a:r>
              <a:rPr lang="zh-TW" altLang="en-US"/>
              <a:t>程</a:t>
            </a:r>
            <a:r>
              <a:rPr lang="zh-TW" altLang="en-US" smtClean="0"/>
              <a:t>式操作說明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目錄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一、程式檔案</a:t>
            </a:r>
            <a:r>
              <a:rPr lang="en-US" altLang="zh-TW" smtClean="0"/>
              <a:t>………………………………………………………………………2</a:t>
            </a:r>
          </a:p>
          <a:p>
            <a:r>
              <a:rPr lang="zh-TW" altLang="en-US" smtClean="0"/>
              <a:t>二、開始使用</a:t>
            </a:r>
            <a:r>
              <a:rPr lang="en-US" altLang="zh-TW" smtClean="0"/>
              <a:t>………………………………………………………………………2</a:t>
            </a:r>
          </a:p>
          <a:p>
            <a:r>
              <a:rPr lang="zh-TW" altLang="en-US" smtClean="0"/>
              <a:t>三、工時資料登記</a:t>
            </a:r>
            <a:r>
              <a:rPr lang="en-US" altLang="zh-TW" smtClean="0"/>
              <a:t>………………………………………………………………4</a:t>
            </a:r>
          </a:p>
          <a:p>
            <a:r>
              <a:rPr lang="zh-TW" altLang="en-US" smtClean="0"/>
              <a:t>四、工作單</a:t>
            </a:r>
            <a:r>
              <a:rPr lang="en-US" altLang="zh-TW" smtClean="0"/>
              <a:t>………………………………………………………………………….6</a:t>
            </a:r>
          </a:p>
          <a:p>
            <a:r>
              <a:rPr lang="en-US" altLang="zh-TW" smtClean="0"/>
              <a:t>	</a:t>
            </a:r>
            <a:r>
              <a:rPr lang="zh-TW" altLang="en-US" sz="1600" smtClean="0"/>
              <a:t>新增工作單</a:t>
            </a:r>
            <a:r>
              <a:rPr lang="en-US" altLang="zh-TW" sz="1600" smtClean="0"/>
              <a:t>…………………………………………………………………….6</a:t>
            </a:r>
          </a:p>
          <a:p>
            <a:r>
              <a:rPr lang="en-US" altLang="zh-TW" sz="1600" smtClean="0"/>
              <a:t>	</a:t>
            </a:r>
            <a:r>
              <a:rPr lang="zh-TW" altLang="en-US" sz="1600" smtClean="0"/>
              <a:t>查詢、編輯工作單</a:t>
            </a:r>
            <a:r>
              <a:rPr lang="en-US" altLang="zh-TW" sz="1600" smtClean="0"/>
              <a:t>…………………………………………………………7</a:t>
            </a:r>
          </a:p>
          <a:p>
            <a:r>
              <a:rPr lang="zh-TW" altLang="en-US" smtClean="0"/>
              <a:t>五、管理</a:t>
            </a:r>
            <a:r>
              <a:rPr lang="en-US" altLang="zh-TW" smtClean="0"/>
              <a:t>…………………………………………………………………………….</a:t>
            </a:r>
            <a:r>
              <a:rPr lang="en-US" altLang="zh-TW" sz="1200" smtClean="0"/>
              <a:t>..</a:t>
            </a:r>
            <a:r>
              <a:rPr lang="en-US" altLang="zh-TW" smtClean="0"/>
              <a:t>8</a:t>
            </a:r>
          </a:p>
          <a:p>
            <a:r>
              <a:rPr lang="en-US" altLang="zh-TW" smtClean="0"/>
              <a:t>	</a:t>
            </a:r>
            <a:r>
              <a:rPr lang="zh-TW" altLang="en-US" sz="1600" smtClean="0"/>
              <a:t>產品管理</a:t>
            </a:r>
            <a:r>
              <a:rPr lang="en-US" altLang="zh-TW" sz="1600" smtClean="0"/>
              <a:t>………………………………………………………………………..8</a:t>
            </a:r>
          </a:p>
          <a:p>
            <a:r>
              <a:rPr lang="en-US" altLang="zh-TW" sz="1600" smtClean="0"/>
              <a:t>	</a:t>
            </a:r>
            <a:r>
              <a:rPr lang="zh-TW" altLang="en-US" sz="1600" smtClean="0"/>
              <a:t>匯入產品工時</a:t>
            </a:r>
            <a:r>
              <a:rPr lang="en-US" altLang="zh-TW" sz="1600" smtClean="0"/>
              <a:t>………………………………………………………………..9</a:t>
            </a:r>
          </a:p>
          <a:p>
            <a:r>
              <a:rPr lang="en-US" altLang="zh-TW" sz="1600" smtClean="0"/>
              <a:t>	</a:t>
            </a:r>
            <a:r>
              <a:rPr lang="zh-TW" altLang="en-US" sz="1600" smtClean="0"/>
              <a:t>員工管理</a:t>
            </a:r>
            <a:r>
              <a:rPr lang="en-US" altLang="zh-TW" sz="1600" smtClean="0"/>
              <a:t>………………………………………………………………………10</a:t>
            </a:r>
          </a:p>
          <a:p>
            <a:r>
              <a:rPr lang="en-US" altLang="zh-TW" sz="1600" smtClean="0"/>
              <a:t>	</a:t>
            </a:r>
            <a:r>
              <a:rPr lang="zh-TW" altLang="en-US" sz="1600" smtClean="0"/>
              <a:t>產線管理</a:t>
            </a:r>
            <a:r>
              <a:rPr lang="en-US" altLang="zh-TW" sz="1600" smtClean="0"/>
              <a:t>………………………………………………………………………10</a:t>
            </a:r>
          </a:p>
          <a:p>
            <a:r>
              <a:rPr lang="en-US" altLang="zh-TW" sz="1600" smtClean="0"/>
              <a:t>	</a:t>
            </a:r>
            <a:r>
              <a:rPr lang="zh-TW" altLang="en-US" sz="1600" smtClean="0"/>
              <a:t>非生產項目管理</a:t>
            </a:r>
            <a:r>
              <a:rPr lang="en-US" altLang="zh-TW" sz="1600" smtClean="0"/>
              <a:t>…………………………………………………………..11</a:t>
            </a:r>
          </a:p>
          <a:p>
            <a:r>
              <a:rPr lang="en-US" altLang="zh-TW" sz="1600" smtClean="0"/>
              <a:t>	</a:t>
            </a:r>
            <a:r>
              <a:rPr lang="zh-TW" altLang="en-US" sz="1600" smtClean="0"/>
              <a:t>每月工作時數管理</a:t>
            </a:r>
            <a:r>
              <a:rPr lang="en-US" altLang="zh-TW" sz="1600" smtClean="0"/>
              <a:t>……………………………………………………….12</a:t>
            </a:r>
          </a:p>
          <a:p>
            <a:r>
              <a:rPr lang="en-US" altLang="zh-TW" sz="1600" smtClean="0"/>
              <a:t>	</a:t>
            </a:r>
            <a:r>
              <a:rPr lang="zh-TW" altLang="en-US" sz="1600" smtClean="0"/>
              <a:t>工作單管理</a:t>
            </a:r>
            <a:r>
              <a:rPr lang="en-US" altLang="zh-TW" sz="1600" smtClean="0"/>
              <a:t>…………………………………………………………………..13</a:t>
            </a:r>
          </a:p>
          <a:p>
            <a:r>
              <a:rPr lang="en-US" altLang="zh-TW" sz="1600" smtClean="0"/>
              <a:t>	</a:t>
            </a:r>
            <a:r>
              <a:rPr lang="zh-TW" altLang="en-US" sz="1600" smtClean="0"/>
              <a:t>工時資料管理</a:t>
            </a:r>
            <a:r>
              <a:rPr lang="en-US" altLang="zh-TW" sz="1600" smtClean="0"/>
              <a:t>……………………………………………………………….14</a:t>
            </a:r>
            <a:r>
              <a:rPr lang="zh-TW" altLang="en-US" sz="1600" smtClean="0"/>
              <a:t> </a:t>
            </a:r>
            <a:endParaRPr lang="en-US" altLang="zh-TW" smtClean="0"/>
          </a:p>
          <a:p>
            <a:r>
              <a:rPr lang="zh-TW" altLang="en-US" smtClean="0"/>
              <a:t>六、設定</a:t>
            </a:r>
            <a:r>
              <a:rPr lang="en-US" altLang="zh-TW" smtClean="0"/>
              <a:t>…………………………………………………………………………….16</a:t>
            </a:r>
          </a:p>
          <a:p>
            <a:r>
              <a:rPr lang="zh-TW" altLang="en-US" smtClean="0"/>
              <a:t>七、輸出報表</a:t>
            </a:r>
            <a:r>
              <a:rPr lang="en-US" altLang="zh-TW" smtClean="0"/>
              <a:t>…………………………………………………………………….17</a:t>
            </a:r>
          </a:p>
          <a:p>
            <a:r>
              <a:rPr lang="zh-TW" altLang="en-US" smtClean="0"/>
              <a:t>八、透過網路上的芳鄰使用</a:t>
            </a:r>
            <a:r>
              <a:rPr lang="en-US" altLang="zh-TW" smtClean="0"/>
              <a:t>……………………………………………..18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00042" y="1073040"/>
            <a:ext cx="5786478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smtClean="0"/>
              <a:t>產線管理</a:t>
            </a:r>
            <a:endParaRPr lang="en-US" altLang="zh-TW" sz="1200" b="1" smtClean="0"/>
          </a:p>
          <a:p>
            <a:r>
              <a:rPr lang="zh-TW" altLang="en-US" sz="1200" smtClean="0"/>
              <a:t>產線管理可新增或修改產線的基本資料</a:t>
            </a:r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 smtClean="0"/>
              <a:t>產線管理由 </a:t>
            </a:r>
            <a:r>
              <a:rPr lang="zh-TW" altLang="en-US" sz="1200" b="1" smtClean="0"/>
              <a:t>選單</a:t>
            </a:r>
            <a:r>
              <a:rPr lang="en-US" altLang="zh-TW" sz="1200" b="1" smtClean="0"/>
              <a:t>&gt;</a:t>
            </a:r>
            <a:r>
              <a:rPr lang="zh-TW" altLang="en-US" sz="1200" b="1" smtClean="0"/>
              <a:t>管理</a:t>
            </a:r>
            <a:r>
              <a:rPr lang="en-US" altLang="zh-TW" sz="1200" b="1" smtClean="0"/>
              <a:t>&gt;</a:t>
            </a:r>
            <a:r>
              <a:rPr lang="zh-TW" altLang="en-US" sz="1200" b="1" smtClean="0"/>
              <a:t>產線管理</a:t>
            </a:r>
            <a:r>
              <a:rPr lang="zh-TW" altLang="en-US" sz="1200" smtClean="0"/>
              <a:t>進入，如右圖</a:t>
            </a:r>
            <a:endParaRPr lang="en-US" altLang="zh-TW" sz="1200" smtClean="0"/>
          </a:p>
          <a:p>
            <a:endParaRPr lang="en-US" altLang="zh-TW" sz="1200"/>
          </a:p>
          <a:p>
            <a:r>
              <a:rPr lang="zh-TW" altLang="en-US" sz="1200" smtClean="0"/>
              <a:t>進入後畫面如下</a:t>
            </a:r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/>
              <a:t>修改方式如</a:t>
            </a:r>
            <a:r>
              <a:rPr lang="zh-TW" altLang="en-US" sz="1200" smtClean="0"/>
              <a:t>同前面的產品系列</a:t>
            </a:r>
            <a:endParaRPr lang="en-US" altLang="zh-TW" sz="1200" smtClean="0"/>
          </a:p>
          <a:p>
            <a:endParaRPr lang="en-US" altLang="zh-TW" sz="1200"/>
          </a:p>
          <a:p>
            <a:r>
              <a:rPr lang="zh-TW" altLang="en-US" sz="1200" b="1" smtClean="0"/>
              <a:t>員工管理</a:t>
            </a:r>
            <a:endParaRPr lang="en-US" altLang="zh-TW" sz="1200" b="1" smtClean="0"/>
          </a:p>
          <a:p>
            <a:r>
              <a:rPr lang="zh-TW" altLang="en-US" sz="1200" smtClean="0"/>
              <a:t>員工管理可以新增或修改員工的基本資料</a:t>
            </a:r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 smtClean="0"/>
              <a:t>員工管理由 </a:t>
            </a:r>
            <a:r>
              <a:rPr lang="zh-TW" altLang="en-US" sz="1200" b="1" smtClean="0"/>
              <a:t>選單</a:t>
            </a:r>
            <a:r>
              <a:rPr lang="en-US" altLang="zh-TW" sz="1200" b="1" smtClean="0"/>
              <a:t>&gt;</a:t>
            </a:r>
            <a:r>
              <a:rPr lang="zh-TW" altLang="en-US" sz="1200" b="1" smtClean="0"/>
              <a:t>管理</a:t>
            </a:r>
            <a:r>
              <a:rPr lang="en-US" altLang="zh-TW" sz="1200" b="1" smtClean="0"/>
              <a:t>&gt;</a:t>
            </a:r>
            <a:r>
              <a:rPr lang="zh-TW" altLang="en-US" sz="1200" b="1" smtClean="0"/>
              <a:t>員工管理</a:t>
            </a:r>
            <a:r>
              <a:rPr lang="zh-TW" altLang="en-US" sz="1200" smtClean="0"/>
              <a:t>進入，如右圖</a:t>
            </a:r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 smtClean="0"/>
              <a:t>進入後畫面如下</a:t>
            </a:r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 smtClean="0"/>
              <a:t>修改方式如同前面的產線管理</a:t>
            </a:r>
            <a:endParaRPr lang="en-US" altLang="zh-TW" sz="120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425551" y="319358"/>
            <a:ext cx="598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SW</a:t>
            </a:r>
            <a:r>
              <a:rPr lang="zh-TW" altLang="en-US" smtClean="0"/>
              <a:t>生產工時管理系統  </a:t>
            </a:r>
            <a:r>
              <a:rPr lang="en-US" altLang="zh-TW" b="1" smtClean="0"/>
              <a:t>SW</a:t>
            </a:r>
            <a:r>
              <a:rPr lang="en-US" altLang="zh-TW" smtClean="0"/>
              <a:t> </a:t>
            </a:r>
            <a:r>
              <a:rPr lang="en-US" altLang="zh-TW" b="1" smtClean="0"/>
              <a:t>L</a:t>
            </a:r>
            <a:r>
              <a:rPr lang="en-US" altLang="zh-TW" smtClean="0"/>
              <a:t>abor </a:t>
            </a:r>
            <a:r>
              <a:rPr lang="en-US" altLang="zh-TW" b="1" smtClean="0"/>
              <a:t>H</a:t>
            </a:r>
            <a:r>
              <a:rPr lang="en-US" altLang="zh-TW" smtClean="0"/>
              <a:t>our </a:t>
            </a:r>
            <a:r>
              <a:rPr lang="en-US" altLang="zh-TW" b="1" smtClean="0"/>
              <a:t>M</a:t>
            </a:r>
            <a:r>
              <a:rPr lang="en-US" altLang="zh-TW" smtClean="0"/>
              <a:t>anagement </a:t>
            </a:r>
            <a:r>
              <a:rPr lang="en-US" altLang="zh-TW" b="1" smtClean="0"/>
              <a:t>S</a:t>
            </a:r>
            <a:r>
              <a:rPr lang="en-US" altLang="zh-TW" smtClean="0"/>
              <a:t>ystem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71480" y="2238356"/>
            <a:ext cx="13716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4500570" y="1023910"/>
            <a:ext cx="1863725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571480" y="6453198"/>
            <a:ext cx="1488303" cy="2672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grayscl/>
          </a:blip>
          <a:srcRect/>
          <a:stretch>
            <a:fillRect/>
          </a:stretch>
        </p:blipFill>
        <p:spPr bwMode="auto">
          <a:xfrm>
            <a:off x="4500570" y="5381628"/>
            <a:ext cx="1803400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00042" y="1073040"/>
            <a:ext cx="57864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smtClean="0"/>
              <a:t>非生產項目管理</a:t>
            </a:r>
            <a:endParaRPr lang="en-US" altLang="zh-TW" sz="1200" b="1" smtClean="0"/>
          </a:p>
          <a:p>
            <a:r>
              <a:rPr lang="zh-TW" altLang="en-US" sz="1200"/>
              <a:t>非生產項目</a:t>
            </a:r>
            <a:r>
              <a:rPr lang="zh-TW" altLang="en-US" sz="1200" smtClean="0"/>
              <a:t>管理可以新增或修改非生產項目的基本資料</a:t>
            </a:r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 smtClean="0"/>
              <a:t>非生產項目管理由 </a:t>
            </a:r>
            <a:r>
              <a:rPr lang="zh-TW" altLang="en-US" sz="1200" b="1" smtClean="0"/>
              <a:t>選單</a:t>
            </a:r>
            <a:r>
              <a:rPr lang="en-US" altLang="zh-TW" sz="1200" b="1" smtClean="0"/>
              <a:t>&gt;</a:t>
            </a:r>
            <a:r>
              <a:rPr lang="zh-TW" altLang="en-US" sz="1200" b="1" smtClean="0"/>
              <a:t>管理</a:t>
            </a:r>
            <a:r>
              <a:rPr lang="en-US" altLang="zh-TW" sz="1200" b="1" smtClean="0"/>
              <a:t>&gt;</a:t>
            </a:r>
            <a:r>
              <a:rPr lang="zh-TW" altLang="en-US" sz="1200" b="1" smtClean="0"/>
              <a:t>非生產項目管理</a:t>
            </a:r>
            <a:r>
              <a:rPr lang="zh-TW" altLang="en-US" sz="1200" smtClean="0"/>
              <a:t> 進入，</a:t>
            </a:r>
            <a:endParaRPr lang="en-US" altLang="zh-TW" sz="1200" smtClean="0"/>
          </a:p>
          <a:p>
            <a:r>
              <a:rPr lang="zh-TW" altLang="en-US" sz="1200" smtClean="0"/>
              <a:t>如右圖</a:t>
            </a:r>
            <a:endParaRPr lang="en-US" altLang="zh-TW" sz="1200" smtClean="0"/>
          </a:p>
          <a:p>
            <a:endParaRPr lang="en-US" altLang="zh-TW" sz="1200"/>
          </a:p>
          <a:p>
            <a:r>
              <a:rPr lang="zh-TW" altLang="en-US" sz="1200" smtClean="0"/>
              <a:t>進入後畫面如下</a:t>
            </a:r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r>
              <a:rPr lang="zh-TW" altLang="en-US" sz="1200" smtClean="0"/>
              <a:t>修</a:t>
            </a:r>
            <a:r>
              <a:rPr lang="zh-TW" altLang="en-US" sz="1200"/>
              <a:t>改方式如</a:t>
            </a:r>
            <a:r>
              <a:rPr lang="zh-TW" altLang="en-US" sz="1200" smtClean="0"/>
              <a:t>同前面的產品系列</a:t>
            </a:r>
            <a:endParaRPr lang="en-US" altLang="zh-TW" sz="1200" smtClean="0"/>
          </a:p>
          <a:p>
            <a:r>
              <a:rPr lang="en-US" altLang="zh-TW" sz="1200" smtClean="0"/>
              <a:t>(</a:t>
            </a:r>
            <a:r>
              <a:rPr lang="zh-TW" altLang="en-US" sz="1200" b="1" smtClean="0"/>
              <a:t>其他 </a:t>
            </a:r>
            <a:r>
              <a:rPr lang="zh-TW" altLang="en-US" sz="1200" smtClean="0"/>
              <a:t>項目不可更改</a:t>
            </a:r>
            <a:r>
              <a:rPr lang="en-US" altLang="zh-TW" sz="1200" smtClean="0"/>
              <a:t>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25551" y="319358"/>
            <a:ext cx="598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SW</a:t>
            </a:r>
            <a:r>
              <a:rPr lang="zh-TW" altLang="en-US" smtClean="0"/>
              <a:t>生產工時管理系統  </a:t>
            </a:r>
            <a:r>
              <a:rPr lang="en-US" altLang="zh-TW" b="1" smtClean="0"/>
              <a:t>SW</a:t>
            </a:r>
            <a:r>
              <a:rPr lang="en-US" altLang="zh-TW" smtClean="0"/>
              <a:t> </a:t>
            </a:r>
            <a:r>
              <a:rPr lang="en-US" altLang="zh-TW" b="1" smtClean="0"/>
              <a:t>L</a:t>
            </a:r>
            <a:r>
              <a:rPr lang="en-US" altLang="zh-TW" smtClean="0"/>
              <a:t>abor </a:t>
            </a:r>
            <a:r>
              <a:rPr lang="en-US" altLang="zh-TW" b="1" smtClean="0"/>
              <a:t>H</a:t>
            </a:r>
            <a:r>
              <a:rPr lang="en-US" altLang="zh-TW" smtClean="0"/>
              <a:t>our </a:t>
            </a:r>
            <a:r>
              <a:rPr lang="en-US" altLang="zh-TW" b="1" smtClean="0"/>
              <a:t>M</a:t>
            </a:r>
            <a:r>
              <a:rPr lang="en-US" altLang="zh-TW" smtClean="0"/>
              <a:t>anagement </a:t>
            </a:r>
            <a:r>
              <a:rPr lang="en-US" altLang="zh-TW" b="1" smtClean="0"/>
              <a:t>S</a:t>
            </a:r>
            <a:r>
              <a:rPr lang="en-US" altLang="zh-TW" smtClean="0"/>
              <a:t>ystem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71480" y="2238356"/>
            <a:ext cx="1546225" cy="247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4429132" y="1023910"/>
            <a:ext cx="1820863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00042" y="1073040"/>
            <a:ext cx="5786478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smtClean="0"/>
              <a:t>每月工作時數管理</a:t>
            </a:r>
            <a:endParaRPr lang="en-US" altLang="zh-TW" sz="1200" b="1" smtClean="0"/>
          </a:p>
          <a:p>
            <a:r>
              <a:rPr lang="zh-TW" altLang="en-US" sz="1200" smtClean="0"/>
              <a:t>每月工作時數管理可以新增或修改產品系列及品號的資料</a:t>
            </a:r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 smtClean="0"/>
              <a:t>每月工作時數管理由 </a:t>
            </a:r>
            <a:r>
              <a:rPr lang="zh-TW" altLang="en-US" sz="1200" b="1" smtClean="0"/>
              <a:t>選單</a:t>
            </a:r>
            <a:r>
              <a:rPr lang="en-US" altLang="zh-TW" sz="1200" b="1" smtClean="0"/>
              <a:t>&gt;</a:t>
            </a:r>
            <a:r>
              <a:rPr lang="zh-TW" altLang="en-US" sz="1200" b="1" smtClean="0"/>
              <a:t>管理</a:t>
            </a:r>
            <a:r>
              <a:rPr lang="en-US" altLang="zh-TW" sz="1200" b="1" smtClean="0"/>
              <a:t>&gt;</a:t>
            </a:r>
            <a:r>
              <a:rPr lang="zh-TW" altLang="en-US" sz="1200" b="1" smtClean="0"/>
              <a:t>每月工作時數管理</a:t>
            </a:r>
            <a:r>
              <a:rPr lang="zh-TW" altLang="en-US" sz="1200" smtClean="0"/>
              <a:t>進入，</a:t>
            </a:r>
            <a:endParaRPr lang="en-US" altLang="zh-TW" sz="1200" smtClean="0"/>
          </a:p>
          <a:p>
            <a:r>
              <a:rPr lang="zh-TW" altLang="en-US" sz="1200" smtClean="0"/>
              <a:t>如右圖</a:t>
            </a:r>
            <a:endParaRPr lang="en-US" altLang="zh-TW" sz="1200" smtClean="0"/>
          </a:p>
          <a:p>
            <a:r>
              <a:rPr lang="zh-TW" altLang="en-US" sz="1200" smtClean="0"/>
              <a:t>進入後畫面如下</a:t>
            </a:r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/>
          </a:p>
          <a:p>
            <a:r>
              <a:rPr lang="zh-TW" altLang="en-US" sz="1200" smtClean="0"/>
              <a:t>左邊為目前檢視月份的假日清單</a:t>
            </a:r>
            <a:endParaRPr lang="en-US" altLang="zh-TW" sz="1200" smtClean="0"/>
          </a:p>
          <a:p>
            <a:r>
              <a:rPr lang="zh-TW" altLang="en-US" sz="1200"/>
              <a:t>右邊月曆中</a:t>
            </a:r>
            <a:r>
              <a:rPr lang="zh-TW" altLang="en-US" sz="1200" smtClean="0"/>
              <a:t>的粗體字部分為假日</a:t>
            </a:r>
            <a:endParaRPr lang="en-US" altLang="zh-TW" sz="1200" smtClean="0"/>
          </a:p>
          <a:p>
            <a:r>
              <a:rPr lang="zh-TW" altLang="en-US" sz="1200"/>
              <a:t>右下方則顯</a:t>
            </a:r>
            <a:r>
              <a:rPr lang="zh-TW" altLang="en-US" sz="1200" smtClean="0"/>
              <a:t>示本月工作時數資料，其中也可以設定</a:t>
            </a:r>
            <a:r>
              <a:rPr lang="zh-TW" altLang="en-US" sz="1200" b="1" smtClean="0"/>
              <a:t>每日工時</a:t>
            </a:r>
            <a:endParaRPr lang="en-US" altLang="zh-TW" sz="1200" b="1" smtClean="0"/>
          </a:p>
          <a:p>
            <a:endParaRPr lang="en-US" altLang="zh-TW" sz="1200"/>
          </a:p>
          <a:p>
            <a:r>
              <a:rPr lang="zh-TW" altLang="en-US" sz="1200" smtClean="0"/>
              <a:t>如</a:t>
            </a:r>
            <a:r>
              <a:rPr lang="en-US" altLang="zh-TW" sz="1200" smtClean="0"/>
              <a:t>:</a:t>
            </a:r>
            <a:r>
              <a:rPr lang="zh-TW" altLang="en-US" sz="1200" smtClean="0"/>
              <a:t> 要新增</a:t>
            </a:r>
            <a:r>
              <a:rPr lang="en-US" altLang="zh-TW" sz="1200" smtClean="0"/>
              <a:t>2008/9/26</a:t>
            </a:r>
            <a:r>
              <a:rPr lang="zh-TW" altLang="en-US" sz="1200" smtClean="0"/>
              <a:t>為假日時</a:t>
            </a:r>
            <a:endParaRPr lang="en-US" altLang="zh-TW" sz="1200" smtClean="0"/>
          </a:p>
          <a:p>
            <a:r>
              <a:rPr lang="en-US" altLang="zh-TW" sz="1200" smtClean="0"/>
              <a:t>Step1: </a:t>
            </a:r>
            <a:r>
              <a:rPr lang="zh-TW" altLang="en-US" sz="1200" smtClean="0"/>
              <a:t>在月曆中選取</a:t>
            </a:r>
            <a:r>
              <a:rPr lang="en-US" altLang="zh-TW" sz="1200" smtClean="0"/>
              <a:t>2008</a:t>
            </a:r>
            <a:r>
              <a:rPr lang="zh-TW" altLang="en-US" sz="1200" smtClean="0"/>
              <a:t>年</a:t>
            </a:r>
            <a:r>
              <a:rPr lang="en-US" altLang="zh-TW" sz="1200" smtClean="0"/>
              <a:t>9</a:t>
            </a:r>
            <a:r>
              <a:rPr lang="zh-TW" altLang="en-US" sz="1200" smtClean="0"/>
              <a:t>月</a:t>
            </a:r>
            <a:r>
              <a:rPr lang="en-US" altLang="zh-TW" sz="1200" smtClean="0"/>
              <a:t>26</a:t>
            </a:r>
            <a:r>
              <a:rPr lang="zh-TW" altLang="en-US" sz="1200" smtClean="0"/>
              <a:t>日</a:t>
            </a:r>
            <a:endParaRPr lang="en-US" altLang="zh-TW" sz="1200" smtClean="0"/>
          </a:p>
          <a:p>
            <a:r>
              <a:rPr lang="en-US" altLang="zh-TW" sz="1200" smtClean="0"/>
              <a:t>Step2: </a:t>
            </a:r>
            <a:r>
              <a:rPr lang="zh-TW" altLang="en-US" sz="1200" smtClean="0"/>
              <a:t>點選 </a:t>
            </a:r>
            <a:r>
              <a:rPr lang="zh-TW" altLang="en-US" sz="1200" b="1" smtClean="0"/>
              <a:t>增加 </a:t>
            </a:r>
            <a:r>
              <a:rPr lang="zh-TW" altLang="en-US" sz="1200" smtClean="0"/>
              <a:t>按鈕即可</a:t>
            </a:r>
            <a:endParaRPr lang="en-US" altLang="zh-TW" sz="1200" smtClean="0"/>
          </a:p>
          <a:p>
            <a:r>
              <a:rPr lang="zh-TW" altLang="en-US" sz="1200"/>
              <a:t>新增後則可以在左</a:t>
            </a:r>
            <a:r>
              <a:rPr lang="zh-TW" altLang="en-US" sz="1200" smtClean="0"/>
              <a:t>方清單中看見</a:t>
            </a:r>
            <a:endParaRPr lang="en-US" altLang="zh-TW" sz="1200" smtClean="0"/>
          </a:p>
          <a:p>
            <a:r>
              <a:rPr lang="zh-TW" altLang="en-US" sz="1200"/>
              <a:t>點選儲存即</a:t>
            </a:r>
            <a:r>
              <a:rPr lang="zh-TW" altLang="en-US" sz="1200" smtClean="0"/>
              <a:t>可</a:t>
            </a:r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r>
              <a:rPr lang="zh-TW" altLang="en-US" sz="1200" smtClean="0"/>
              <a:t>                                         </a:t>
            </a:r>
            <a:r>
              <a:rPr lang="zh-TW" altLang="en-US" sz="1200" b="1" smtClean="0"/>
              <a:t>刪除</a:t>
            </a:r>
            <a:r>
              <a:rPr lang="zh-TW" altLang="en-US" sz="1200" smtClean="0"/>
              <a:t>按鈕則可以刪除</a:t>
            </a:r>
            <a:r>
              <a:rPr lang="zh-TW" altLang="en-US" sz="1200" b="1" smtClean="0"/>
              <a:t>清單中所選取</a:t>
            </a:r>
            <a:r>
              <a:rPr lang="zh-TW" altLang="en-US" sz="1200" smtClean="0"/>
              <a:t>的假日</a:t>
            </a:r>
            <a:endParaRPr lang="en-US" altLang="zh-TW" sz="120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425551" y="319358"/>
            <a:ext cx="598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SW</a:t>
            </a:r>
            <a:r>
              <a:rPr lang="zh-TW" altLang="en-US" smtClean="0"/>
              <a:t>生產工時管理系統  </a:t>
            </a:r>
            <a:r>
              <a:rPr lang="en-US" altLang="zh-TW" b="1" smtClean="0"/>
              <a:t>SW</a:t>
            </a:r>
            <a:r>
              <a:rPr lang="en-US" altLang="zh-TW" smtClean="0"/>
              <a:t> </a:t>
            </a:r>
            <a:r>
              <a:rPr lang="en-US" altLang="zh-TW" b="1" smtClean="0"/>
              <a:t>L</a:t>
            </a:r>
            <a:r>
              <a:rPr lang="en-US" altLang="zh-TW" smtClean="0"/>
              <a:t>abor </a:t>
            </a:r>
            <a:r>
              <a:rPr lang="en-US" altLang="zh-TW" b="1" smtClean="0"/>
              <a:t>H</a:t>
            </a:r>
            <a:r>
              <a:rPr lang="en-US" altLang="zh-TW" smtClean="0"/>
              <a:t>our </a:t>
            </a:r>
            <a:r>
              <a:rPr lang="en-US" altLang="zh-TW" b="1" smtClean="0"/>
              <a:t>M</a:t>
            </a:r>
            <a:r>
              <a:rPr lang="en-US" altLang="zh-TW" smtClean="0"/>
              <a:t>anagement </a:t>
            </a:r>
            <a:r>
              <a:rPr lang="en-US" altLang="zh-TW" b="1" smtClean="0"/>
              <a:t>S</a:t>
            </a:r>
            <a:r>
              <a:rPr lang="en-US" altLang="zh-TW" smtClean="0"/>
              <a:t>ystem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71480" y="2238356"/>
            <a:ext cx="389312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4500570" y="1095348"/>
            <a:ext cx="1854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3786190" y="5953132"/>
            <a:ext cx="254635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5072074" y="7524768"/>
            <a:ext cx="121444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grayscl/>
          </a:blip>
          <a:srcRect/>
          <a:stretch>
            <a:fillRect/>
          </a:stretch>
        </p:blipFill>
        <p:spPr bwMode="auto">
          <a:xfrm>
            <a:off x="571480" y="6810388"/>
            <a:ext cx="1384300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571480" y="9096404"/>
            <a:ext cx="71438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928802" y="4524372"/>
            <a:ext cx="142876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00042" y="1073040"/>
            <a:ext cx="57864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smtClean="0"/>
              <a:t>工作單管理</a:t>
            </a:r>
            <a:endParaRPr lang="en-US" altLang="zh-TW" sz="1200" b="1" smtClean="0"/>
          </a:p>
          <a:p>
            <a:r>
              <a:rPr lang="zh-TW" altLang="en-US" sz="1200" smtClean="0"/>
              <a:t>工作單管理的內容與前面工作單查詢相同</a:t>
            </a:r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 smtClean="0"/>
              <a:t>工作單管理由 </a:t>
            </a:r>
            <a:r>
              <a:rPr lang="zh-TW" altLang="en-US" sz="1200" b="1" smtClean="0"/>
              <a:t>選單</a:t>
            </a:r>
            <a:r>
              <a:rPr lang="en-US" altLang="zh-TW" sz="1200" b="1" smtClean="0"/>
              <a:t>&gt;</a:t>
            </a:r>
            <a:r>
              <a:rPr lang="zh-TW" altLang="en-US" sz="1200" b="1" smtClean="0"/>
              <a:t>管理</a:t>
            </a:r>
            <a:r>
              <a:rPr lang="en-US" altLang="zh-TW" sz="1200" b="1" smtClean="0"/>
              <a:t>&gt;</a:t>
            </a:r>
            <a:r>
              <a:rPr lang="zh-TW" altLang="en-US" sz="1200" b="1" smtClean="0"/>
              <a:t>工作單管理</a:t>
            </a:r>
            <a:r>
              <a:rPr lang="zh-TW" altLang="en-US" sz="1200" smtClean="0"/>
              <a:t>進入，如右圖</a:t>
            </a:r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 smtClean="0"/>
              <a:t>進入後畫面如下</a:t>
            </a:r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 smtClean="0"/>
              <a:t>操作方式請參考前面 </a:t>
            </a:r>
            <a:r>
              <a:rPr lang="zh-TW" altLang="en-US" sz="1200" b="1" smtClean="0"/>
              <a:t>工作單 </a:t>
            </a:r>
            <a:r>
              <a:rPr lang="zh-TW" altLang="en-US" sz="1200" smtClean="0"/>
              <a:t>章節</a:t>
            </a:r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425551" y="319358"/>
            <a:ext cx="598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SW</a:t>
            </a:r>
            <a:r>
              <a:rPr lang="zh-TW" altLang="en-US" smtClean="0"/>
              <a:t>生產工時管理系統  </a:t>
            </a:r>
            <a:r>
              <a:rPr lang="en-US" altLang="zh-TW" b="1" smtClean="0"/>
              <a:t>SW</a:t>
            </a:r>
            <a:r>
              <a:rPr lang="en-US" altLang="zh-TW" smtClean="0"/>
              <a:t> </a:t>
            </a:r>
            <a:r>
              <a:rPr lang="en-US" altLang="zh-TW" b="1" smtClean="0"/>
              <a:t>L</a:t>
            </a:r>
            <a:r>
              <a:rPr lang="en-US" altLang="zh-TW" smtClean="0"/>
              <a:t>abor </a:t>
            </a:r>
            <a:r>
              <a:rPr lang="en-US" altLang="zh-TW" b="1" smtClean="0"/>
              <a:t>H</a:t>
            </a:r>
            <a:r>
              <a:rPr lang="en-US" altLang="zh-TW" smtClean="0"/>
              <a:t>our </a:t>
            </a:r>
            <a:r>
              <a:rPr lang="en-US" altLang="zh-TW" b="1" smtClean="0"/>
              <a:t>M</a:t>
            </a:r>
            <a:r>
              <a:rPr lang="en-US" altLang="zh-TW" smtClean="0"/>
              <a:t>anagement </a:t>
            </a:r>
            <a:r>
              <a:rPr lang="en-US" altLang="zh-TW" b="1" smtClean="0"/>
              <a:t>S</a:t>
            </a:r>
            <a:r>
              <a:rPr lang="en-US" altLang="zh-TW" smtClean="0"/>
              <a:t>ystem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500570" y="1023910"/>
            <a:ext cx="1811337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571480" y="2238356"/>
            <a:ext cx="38004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00042" y="1073040"/>
            <a:ext cx="5786478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smtClean="0"/>
              <a:t>工時資料管理</a:t>
            </a:r>
            <a:endParaRPr lang="en-US" altLang="zh-TW" sz="1200" b="1" smtClean="0"/>
          </a:p>
          <a:p>
            <a:r>
              <a:rPr lang="zh-TW" altLang="en-US" sz="1200" smtClean="0"/>
              <a:t>工時資料管理可查詢與修改員工所輸入的工時資料</a:t>
            </a:r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 smtClean="0"/>
              <a:t>工時資料管理由 </a:t>
            </a:r>
            <a:r>
              <a:rPr lang="zh-TW" altLang="en-US" sz="1200" b="1" smtClean="0"/>
              <a:t>選單</a:t>
            </a:r>
            <a:r>
              <a:rPr lang="en-US" altLang="zh-TW" sz="1200" b="1" smtClean="0"/>
              <a:t>&gt;</a:t>
            </a:r>
            <a:r>
              <a:rPr lang="zh-TW" altLang="en-US" sz="1200" b="1" smtClean="0"/>
              <a:t>管理</a:t>
            </a:r>
            <a:r>
              <a:rPr lang="en-US" altLang="zh-TW" sz="1200" b="1" smtClean="0"/>
              <a:t>&gt;</a:t>
            </a:r>
            <a:r>
              <a:rPr lang="zh-TW" altLang="en-US" sz="1200" b="1" smtClean="0"/>
              <a:t>工時資料管理</a:t>
            </a:r>
            <a:r>
              <a:rPr lang="zh-TW" altLang="en-US" sz="1200" smtClean="0"/>
              <a:t>進入，如右圖</a:t>
            </a:r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 smtClean="0"/>
              <a:t>進入後畫面如下</a:t>
            </a:r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 smtClean="0"/>
              <a:t>紅色框框內可以設定各種查詢條件，查詢結果會出現在下方清單中</a:t>
            </a:r>
            <a:endParaRPr lang="en-US" altLang="zh-TW" sz="1200" smtClean="0"/>
          </a:p>
          <a:p>
            <a:r>
              <a:rPr lang="zh-TW" altLang="en-US" sz="1200" smtClean="0"/>
              <a:t>可以針對每筆資料進行刪除或編輯的動作</a:t>
            </a:r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 smtClean="0"/>
              <a:t>編輯視窗與登記工時資料視窗相同，操作方式也相同，不過管理者可以進行舊資料刪除的動作，編輯時也會同時列出該員工當天其他的工作內容</a:t>
            </a:r>
            <a:endParaRPr lang="en-US" altLang="zh-TW" sz="120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425551" y="319358"/>
            <a:ext cx="598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SW</a:t>
            </a:r>
            <a:r>
              <a:rPr lang="zh-TW" altLang="en-US" smtClean="0"/>
              <a:t>生產工時管理系統  </a:t>
            </a:r>
            <a:r>
              <a:rPr lang="en-US" altLang="zh-TW" b="1" smtClean="0"/>
              <a:t>SW</a:t>
            </a:r>
            <a:r>
              <a:rPr lang="en-US" altLang="zh-TW" smtClean="0"/>
              <a:t> </a:t>
            </a:r>
            <a:r>
              <a:rPr lang="en-US" altLang="zh-TW" b="1" smtClean="0"/>
              <a:t>L</a:t>
            </a:r>
            <a:r>
              <a:rPr lang="en-US" altLang="zh-TW" smtClean="0"/>
              <a:t>abor </a:t>
            </a:r>
            <a:r>
              <a:rPr lang="en-US" altLang="zh-TW" b="1" smtClean="0"/>
              <a:t>H</a:t>
            </a:r>
            <a:r>
              <a:rPr lang="en-US" altLang="zh-TW" smtClean="0"/>
              <a:t>our </a:t>
            </a:r>
            <a:r>
              <a:rPr lang="en-US" altLang="zh-TW" b="1" smtClean="0"/>
              <a:t>M</a:t>
            </a:r>
            <a:r>
              <a:rPr lang="en-US" altLang="zh-TW" smtClean="0"/>
              <a:t>anagement </a:t>
            </a:r>
            <a:r>
              <a:rPr lang="en-US" altLang="zh-TW" b="1" smtClean="0"/>
              <a:t>S</a:t>
            </a:r>
            <a:r>
              <a:rPr lang="en-US" altLang="zh-TW" smtClean="0"/>
              <a:t>ystem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500570" y="1095348"/>
            <a:ext cx="1800225" cy="1568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571480" y="2238356"/>
            <a:ext cx="38290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1428736" y="2381232"/>
            <a:ext cx="2928958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rot="5400000">
            <a:off x="3696893" y="3042033"/>
            <a:ext cx="571504" cy="3929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571480" y="5524504"/>
            <a:ext cx="4360545" cy="3331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線單箭頭接點 11"/>
          <p:cNvCxnSpPr/>
          <p:nvPr/>
        </p:nvCxnSpPr>
        <p:spPr>
          <a:xfrm rot="16200000" flipH="1">
            <a:off x="3457581" y="6496055"/>
            <a:ext cx="1624007" cy="1095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10800000">
            <a:off x="3786190" y="7167578"/>
            <a:ext cx="285752" cy="14287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00042" y="1073040"/>
            <a:ext cx="578647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smtClean="0"/>
              <a:t>未補足資料提示</a:t>
            </a:r>
            <a:endParaRPr lang="en-US" altLang="zh-TW" sz="1200" b="1" smtClean="0"/>
          </a:p>
          <a:p>
            <a:endParaRPr lang="en-US" altLang="zh-TW" sz="1200" smtClean="0"/>
          </a:p>
          <a:p>
            <a:r>
              <a:rPr lang="zh-TW" altLang="en-US" sz="1200" smtClean="0"/>
              <a:t>在工時資料管裡的左上方有個區塊 </a:t>
            </a:r>
            <a:r>
              <a:rPr lang="zh-TW" altLang="en-US" sz="1200" b="1" smtClean="0"/>
              <a:t>未補足資料提示</a:t>
            </a:r>
            <a:endParaRPr lang="en-US" altLang="zh-TW" sz="1200" b="1" smtClean="0"/>
          </a:p>
          <a:p>
            <a:r>
              <a:rPr lang="zh-TW" altLang="en-US" sz="1200" smtClean="0"/>
              <a:t>可以提示在指定日期之後是否有使用者有未補足時數的天數</a:t>
            </a:r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 smtClean="0"/>
              <a:t>假如現在設定 </a:t>
            </a:r>
            <a:r>
              <a:rPr lang="en-US" altLang="zh-TW" sz="1200" smtClean="0"/>
              <a:t>2008/9/16</a:t>
            </a:r>
          </a:p>
          <a:p>
            <a:r>
              <a:rPr lang="zh-TW" altLang="en-US" sz="1200" smtClean="0"/>
              <a:t>下方清單則會列出在</a:t>
            </a:r>
            <a:r>
              <a:rPr lang="en-US" altLang="zh-TW" sz="1200" smtClean="0"/>
              <a:t>2008/9/16</a:t>
            </a:r>
            <a:r>
              <a:rPr lang="zh-TW" altLang="en-US" sz="1200" smtClean="0"/>
              <a:t>之後是否有使用者有未補足的時數</a:t>
            </a:r>
            <a:endParaRPr lang="en-US" altLang="zh-TW" sz="1200" smtClean="0"/>
          </a:p>
          <a:p>
            <a:r>
              <a:rPr lang="zh-TW" altLang="en-US" sz="1200" smtClean="0"/>
              <a:t>可直接點選</a:t>
            </a:r>
            <a:r>
              <a:rPr lang="zh-TW" altLang="en-US" sz="1200" b="1" smtClean="0"/>
              <a:t>編輯</a:t>
            </a:r>
            <a:r>
              <a:rPr lang="zh-TW" altLang="en-US" sz="1200" smtClean="0"/>
              <a:t>鈕來編輯該員工當天的資料</a:t>
            </a:r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 b="1" smtClean="0"/>
              <a:t>員工在登記工時資料時也是提示此日期之後的資料</a:t>
            </a:r>
            <a:endParaRPr lang="en-US" altLang="zh-TW" sz="1200" b="1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071678" y="5381628"/>
            <a:ext cx="2357438" cy="1963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字方塊 3"/>
          <p:cNvSpPr txBox="1"/>
          <p:nvPr/>
        </p:nvSpPr>
        <p:spPr>
          <a:xfrm>
            <a:off x="425551" y="319358"/>
            <a:ext cx="598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SW</a:t>
            </a:r>
            <a:r>
              <a:rPr lang="zh-TW" altLang="en-US" smtClean="0"/>
              <a:t>生產工時管理系統  </a:t>
            </a:r>
            <a:r>
              <a:rPr lang="en-US" altLang="zh-TW" b="1" smtClean="0"/>
              <a:t>SW</a:t>
            </a:r>
            <a:r>
              <a:rPr lang="en-US" altLang="zh-TW" smtClean="0"/>
              <a:t> </a:t>
            </a:r>
            <a:r>
              <a:rPr lang="en-US" altLang="zh-TW" b="1" smtClean="0"/>
              <a:t>L</a:t>
            </a:r>
            <a:r>
              <a:rPr lang="en-US" altLang="zh-TW" smtClean="0"/>
              <a:t>abor </a:t>
            </a:r>
            <a:r>
              <a:rPr lang="en-US" altLang="zh-TW" b="1" smtClean="0"/>
              <a:t>H</a:t>
            </a:r>
            <a:r>
              <a:rPr lang="en-US" altLang="zh-TW" smtClean="0"/>
              <a:t>our </a:t>
            </a:r>
            <a:r>
              <a:rPr lang="en-US" altLang="zh-TW" b="1" smtClean="0"/>
              <a:t>M</a:t>
            </a:r>
            <a:r>
              <a:rPr lang="en-US" altLang="zh-TW" smtClean="0"/>
              <a:t>anagement </a:t>
            </a:r>
            <a:r>
              <a:rPr lang="en-US" altLang="zh-TW" b="1" smtClean="0"/>
              <a:t>S</a:t>
            </a:r>
            <a:r>
              <a:rPr lang="en-US" altLang="zh-TW" smtClean="0"/>
              <a:t>ystem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571480" y="1881166"/>
            <a:ext cx="38290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71480" y="2024042"/>
            <a:ext cx="857256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571480" y="5381628"/>
            <a:ext cx="1135380" cy="89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線單箭頭接點 11"/>
          <p:cNvCxnSpPr/>
          <p:nvPr/>
        </p:nvCxnSpPr>
        <p:spPr>
          <a:xfrm>
            <a:off x="1214422" y="6096008"/>
            <a:ext cx="1000132" cy="21431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71481" y="2166918"/>
            <a:ext cx="3357586" cy="280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571479" y="6596074"/>
            <a:ext cx="2930181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500042" y="1073040"/>
            <a:ext cx="5786478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smtClean="0"/>
              <a:t>六、設定</a:t>
            </a:r>
            <a:endParaRPr lang="en-US" altLang="zh-TW" sz="1600" b="1" smtClean="0"/>
          </a:p>
          <a:p>
            <a:endParaRPr lang="en-US" altLang="zh-TW" sz="1600" b="1" smtClean="0"/>
          </a:p>
          <a:p>
            <a:r>
              <a:rPr lang="zh-TW" altLang="en-US" sz="1200" smtClean="0"/>
              <a:t>設定由 </a:t>
            </a:r>
            <a:r>
              <a:rPr lang="zh-TW" altLang="en-US" sz="1200" b="1" smtClean="0"/>
              <a:t>選單</a:t>
            </a:r>
            <a:r>
              <a:rPr lang="en-US" altLang="zh-TW" sz="1200" b="1" smtClean="0"/>
              <a:t>&gt;</a:t>
            </a:r>
            <a:r>
              <a:rPr lang="zh-TW" altLang="en-US" sz="1200" b="1" smtClean="0"/>
              <a:t>設定</a:t>
            </a:r>
            <a:r>
              <a:rPr lang="zh-TW" altLang="en-US" sz="1200" smtClean="0"/>
              <a:t> 進入，如右圖</a:t>
            </a:r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 smtClean="0"/>
              <a:t>進入後畫面如下</a:t>
            </a:r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 smtClean="0"/>
              <a:t>最上方</a:t>
            </a:r>
            <a:r>
              <a:rPr lang="zh-TW" altLang="en-US" sz="1200" b="1" smtClean="0"/>
              <a:t>未補足資料提示</a:t>
            </a:r>
            <a:r>
              <a:rPr lang="zh-TW" altLang="en-US" sz="1200" smtClean="0"/>
              <a:t>的日期設定與工時資料管理中的日期設定相同</a:t>
            </a:r>
            <a:endParaRPr lang="en-US" altLang="zh-TW" sz="1200" smtClean="0"/>
          </a:p>
          <a:p>
            <a:r>
              <a:rPr lang="zh-TW" altLang="en-US" sz="1200" b="1" smtClean="0"/>
              <a:t>每日基本工時</a:t>
            </a:r>
            <a:r>
              <a:rPr lang="zh-TW" altLang="en-US" sz="1200" smtClean="0"/>
              <a:t>也與每月工作時數管理中的每日工時設定相同</a:t>
            </a:r>
            <a:endParaRPr lang="en-US" altLang="zh-TW" sz="1200" smtClean="0"/>
          </a:p>
          <a:p>
            <a:r>
              <a:rPr lang="zh-TW" altLang="en-US" sz="1200" b="1" smtClean="0"/>
              <a:t>更改管理者密碼</a:t>
            </a:r>
            <a:r>
              <a:rPr lang="zh-TW" altLang="en-US" sz="1200" smtClean="0"/>
              <a:t>可以更換目前管理者的密碼，預設密碼為</a:t>
            </a:r>
            <a:r>
              <a:rPr lang="en-US" altLang="zh-TW" sz="1200" smtClean="0"/>
              <a:t>1111</a:t>
            </a:r>
            <a:r>
              <a:rPr lang="zh-TW" altLang="en-US" sz="1200" smtClean="0"/>
              <a:t>，可以自行更換成其他密碼</a:t>
            </a:r>
            <a:endParaRPr lang="en-US" altLang="zh-TW" sz="1200" smtClean="0"/>
          </a:p>
          <a:p>
            <a:r>
              <a:rPr lang="en-US" altLang="zh-TW" sz="1200" b="1" smtClean="0"/>
              <a:t>LaborWage</a:t>
            </a:r>
            <a:r>
              <a:rPr lang="zh-TW" altLang="en-US" sz="1200" b="1" smtClean="0"/>
              <a:t>程式目錄</a:t>
            </a:r>
            <a:r>
              <a:rPr lang="zh-TW" altLang="en-US" sz="1200" smtClean="0"/>
              <a:t>請設定為</a:t>
            </a:r>
            <a:r>
              <a:rPr lang="en-US" altLang="zh-TW" sz="1200" smtClean="0"/>
              <a:t>LaborWage</a:t>
            </a:r>
            <a:r>
              <a:rPr lang="zh-TW" altLang="en-US" sz="1200" smtClean="0"/>
              <a:t>程式的路徑，在輸出報表時會使用到</a:t>
            </a:r>
            <a:r>
              <a:rPr lang="en-US" altLang="zh-TW" sz="1200" smtClean="0"/>
              <a:t>LaborWage</a:t>
            </a:r>
            <a:r>
              <a:rPr lang="zh-TW" altLang="en-US" sz="1200" smtClean="0"/>
              <a:t>的資料庫</a:t>
            </a:r>
            <a:endParaRPr lang="en-US" altLang="zh-TW" sz="1200" smtClean="0"/>
          </a:p>
          <a:p>
            <a:r>
              <a:rPr lang="en-US" altLang="zh-TW" sz="1200" smtClean="0">
                <a:solidFill>
                  <a:srgbClr val="FF0000"/>
                </a:solidFill>
              </a:rPr>
              <a:t>(</a:t>
            </a:r>
            <a:r>
              <a:rPr lang="zh-TW" altLang="en-US" sz="1200" smtClean="0">
                <a:solidFill>
                  <a:srgbClr val="FF0000"/>
                </a:solidFill>
              </a:rPr>
              <a:t>若此程式會在</a:t>
            </a:r>
            <a:r>
              <a:rPr lang="zh-TW" altLang="en-US" sz="1200" b="1" smtClean="0">
                <a:solidFill>
                  <a:srgbClr val="FF0000"/>
                </a:solidFill>
              </a:rPr>
              <a:t>網路上的芳鄰</a:t>
            </a:r>
            <a:r>
              <a:rPr lang="zh-TW" altLang="en-US" sz="1200" smtClean="0">
                <a:solidFill>
                  <a:srgbClr val="FF0000"/>
                </a:solidFill>
              </a:rPr>
              <a:t>使用，請確定路徑格式不包含磁碟機槽</a:t>
            </a:r>
            <a:r>
              <a:rPr lang="en-US" altLang="zh-TW" sz="1200" smtClean="0">
                <a:solidFill>
                  <a:srgbClr val="FF0000"/>
                </a:solidFill>
              </a:rPr>
              <a:t>(</a:t>
            </a:r>
            <a:r>
              <a:rPr lang="zh-TW" altLang="en-US" sz="1200" smtClean="0">
                <a:solidFill>
                  <a:srgbClr val="FF0000"/>
                </a:solidFill>
              </a:rPr>
              <a:t>如</a:t>
            </a:r>
            <a:r>
              <a:rPr lang="en-US" altLang="zh-TW" sz="1200" smtClean="0">
                <a:solidFill>
                  <a:srgbClr val="FF0000"/>
                </a:solidFill>
              </a:rPr>
              <a:t>: C: D:)</a:t>
            </a:r>
            <a:r>
              <a:rPr lang="zh-TW" altLang="en-US" sz="1200" smtClean="0">
                <a:solidFill>
                  <a:srgbClr val="FF0000"/>
                </a:solidFill>
              </a:rPr>
              <a:t>，正確路徑應該類似</a:t>
            </a:r>
            <a:r>
              <a:rPr lang="en-US" altLang="zh-TW" sz="1200" smtClean="0">
                <a:solidFill>
                  <a:srgbClr val="FF0000"/>
                </a:solidFill>
              </a:rPr>
              <a:t>( \\Somewhere\LaborWage\)</a:t>
            </a:r>
            <a:r>
              <a:rPr lang="zh-TW" altLang="en-US" sz="1200" smtClean="0">
                <a:solidFill>
                  <a:srgbClr val="FF0000"/>
                </a:solidFill>
              </a:rPr>
              <a:t>，選擇時應該如下圖</a:t>
            </a:r>
            <a:r>
              <a:rPr lang="en-US" altLang="zh-TW" sz="1200" smtClean="0">
                <a:solidFill>
                  <a:srgbClr val="FF0000"/>
                </a:solidFill>
              </a:rPr>
              <a:t>)</a:t>
            </a:r>
          </a:p>
          <a:p>
            <a:endParaRPr lang="en-US" altLang="zh-TW" sz="1200" smtClean="0">
              <a:solidFill>
                <a:srgbClr val="FF0000"/>
              </a:solidFill>
            </a:endParaRPr>
          </a:p>
          <a:p>
            <a:endParaRPr lang="en-US" altLang="zh-TW" sz="1200" smtClean="0">
              <a:solidFill>
                <a:srgbClr val="FF0000"/>
              </a:solidFill>
            </a:endParaRPr>
          </a:p>
          <a:p>
            <a:endParaRPr lang="en-US" altLang="zh-TW" sz="1200" smtClean="0">
              <a:solidFill>
                <a:srgbClr val="FF0000"/>
              </a:solidFill>
            </a:endParaRPr>
          </a:p>
          <a:p>
            <a:endParaRPr lang="en-US" altLang="zh-TW" sz="1200" smtClean="0">
              <a:solidFill>
                <a:srgbClr val="FF0000"/>
              </a:solidFill>
            </a:endParaRPr>
          </a:p>
          <a:p>
            <a:endParaRPr lang="en-US" altLang="zh-TW" sz="1200" smtClean="0">
              <a:solidFill>
                <a:srgbClr val="FF0000"/>
              </a:solidFill>
            </a:endParaRPr>
          </a:p>
          <a:p>
            <a:endParaRPr lang="en-US" altLang="zh-TW" sz="1200" smtClean="0">
              <a:solidFill>
                <a:srgbClr val="FF0000"/>
              </a:solidFill>
            </a:endParaRPr>
          </a:p>
          <a:p>
            <a:r>
              <a:rPr lang="zh-TW" altLang="en-US" sz="1200" smtClean="0">
                <a:solidFill>
                  <a:srgbClr val="FF0000"/>
                </a:solidFill>
              </a:rPr>
              <a:t>                                                   </a:t>
            </a:r>
            <a:r>
              <a:rPr lang="zh-TW" altLang="en-US" sz="1200" b="1" smtClean="0">
                <a:solidFill>
                  <a:srgbClr val="FF0000"/>
                </a:solidFill>
              </a:rPr>
              <a:t>選取網路上的芳</a:t>
            </a:r>
            <a:r>
              <a:rPr lang="zh-TW" altLang="en-US" sz="1200" smtClean="0">
                <a:solidFill>
                  <a:srgbClr val="FF0000"/>
                </a:solidFill>
              </a:rPr>
              <a:t>鄰</a:t>
            </a:r>
            <a:endParaRPr lang="en-US" altLang="zh-TW" sz="1200" smtClean="0">
              <a:solidFill>
                <a:srgbClr val="FF0000"/>
              </a:solidFill>
            </a:endParaRPr>
          </a:p>
          <a:p>
            <a:endParaRPr lang="en-US" altLang="zh-TW" sz="1200" smtClean="0">
              <a:solidFill>
                <a:srgbClr val="FF0000"/>
              </a:solidFill>
            </a:endParaRPr>
          </a:p>
          <a:p>
            <a:endParaRPr lang="en-US" altLang="zh-TW" sz="1200" smtClean="0">
              <a:solidFill>
                <a:srgbClr val="FF0000"/>
              </a:solidFill>
            </a:endParaRPr>
          </a:p>
          <a:p>
            <a:endParaRPr lang="en-US" altLang="zh-TW" sz="1200" smtClean="0">
              <a:solidFill>
                <a:srgbClr val="FF0000"/>
              </a:solidFill>
            </a:endParaRPr>
          </a:p>
          <a:p>
            <a:r>
              <a:rPr lang="zh-TW" altLang="en-US" sz="1200" smtClean="0">
                <a:solidFill>
                  <a:srgbClr val="FF0000"/>
                </a:solidFill>
              </a:rPr>
              <a:t>                                                                     </a:t>
            </a:r>
            <a:r>
              <a:rPr lang="zh-TW" altLang="en-US" sz="1200" b="1" smtClean="0">
                <a:solidFill>
                  <a:srgbClr val="FF0000"/>
                </a:solidFill>
              </a:rPr>
              <a:t>找到</a:t>
            </a:r>
            <a:r>
              <a:rPr lang="en-US" altLang="zh-TW" sz="1200" b="1" smtClean="0">
                <a:solidFill>
                  <a:srgbClr val="FF0000"/>
                </a:solidFill>
              </a:rPr>
              <a:t>LaborWage</a:t>
            </a:r>
            <a:r>
              <a:rPr lang="zh-TW" altLang="en-US" sz="1200" b="1" smtClean="0">
                <a:solidFill>
                  <a:srgbClr val="FF0000"/>
                </a:solidFill>
              </a:rPr>
              <a:t>資料夾</a:t>
            </a:r>
            <a:endParaRPr lang="en-US" altLang="zh-TW" sz="1200" b="1" smtClean="0">
              <a:solidFill>
                <a:srgbClr val="FF0000"/>
              </a:solidFill>
            </a:endParaRPr>
          </a:p>
          <a:p>
            <a:r>
              <a:rPr lang="zh-TW" altLang="en-US" sz="1200" smtClean="0">
                <a:solidFill>
                  <a:srgbClr val="FF0000"/>
                </a:solidFill>
              </a:rPr>
              <a:t>                </a:t>
            </a:r>
            <a:endParaRPr lang="en-US" altLang="zh-TW" sz="1200" smtClean="0">
              <a:solidFill>
                <a:srgbClr val="FF0000"/>
              </a:solidFill>
            </a:endParaRPr>
          </a:p>
          <a:p>
            <a:endParaRPr lang="en-US" altLang="zh-TW" sz="1200" smtClean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25551" y="319358"/>
            <a:ext cx="598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SW</a:t>
            </a:r>
            <a:r>
              <a:rPr lang="zh-TW" altLang="en-US" smtClean="0"/>
              <a:t>生產工時管理系統  </a:t>
            </a:r>
            <a:r>
              <a:rPr lang="en-US" altLang="zh-TW" b="1" smtClean="0"/>
              <a:t>SW</a:t>
            </a:r>
            <a:r>
              <a:rPr lang="en-US" altLang="zh-TW" smtClean="0"/>
              <a:t> </a:t>
            </a:r>
            <a:r>
              <a:rPr lang="en-US" altLang="zh-TW" b="1" smtClean="0"/>
              <a:t>L</a:t>
            </a:r>
            <a:r>
              <a:rPr lang="en-US" altLang="zh-TW" smtClean="0"/>
              <a:t>abor </a:t>
            </a:r>
            <a:r>
              <a:rPr lang="en-US" altLang="zh-TW" b="1" smtClean="0"/>
              <a:t>H</a:t>
            </a:r>
            <a:r>
              <a:rPr lang="en-US" altLang="zh-TW" smtClean="0"/>
              <a:t>our </a:t>
            </a:r>
            <a:r>
              <a:rPr lang="en-US" altLang="zh-TW" b="1" smtClean="0"/>
              <a:t>M</a:t>
            </a:r>
            <a:r>
              <a:rPr lang="en-US" altLang="zh-TW" smtClean="0"/>
              <a:t>anagement </a:t>
            </a:r>
            <a:r>
              <a:rPr lang="en-US" altLang="zh-TW" b="1" smtClean="0"/>
              <a:t>S</a:t>
            </a:r>
            <a:r>
              <a:rPr lang="en-US" altLang="zh-TW" smtClean="0"/>
              <a:t>ystem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2838452" y="1557339"/>
            <a:ext cx="5143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2786058" y="6667512"/>
            <a:ext cx="57150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rot="5400000">
            <a:off x="2285992" y="6881826"/>
            <a:ext cx="714380" cy="7143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571612" y="7596206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rot="5400000">
            <a:off x="2214554" y="8739214"/>
            <a:ext cx="428628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214554" y="8310586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grayscl/>
          </a:blip>
          <a:srcRect/>
          <a:stretch>
            <a:fillRect/>
          </a:stretch>
        </p:blipFill>
        <p:spPr bwMode="auto">
          <a:xfrm>
            <a:off x="4286256" y="8596338"/>
            <a:ext cx="16383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直線單箭頭接點 22"/>
          <p:cNvCxnSpPr/>
          <p:nvPr/>
        </p:nvCxnSpPr>
        <p:spPr>
          <a:xfrm>
            <a:off x="2644770" y="8882090"/>
            <a:ext cx="1668813" cy="2337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19" idx="0"/>
          </p:cNvCxnSpPr>
          <p:nvPr/>
        </p:nvCxnSpPr>
        <p:spPr>
          <a:xfrm>
            <a:off x="1930390" y="7810520"/>
            <a:ext cx="641354" cy="50006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00042" y="1073040"/>
            <a:ext cx="578647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smtClean="0"/>
              <a:t>七、輸出報表</a:t>
            </a:r>
            <a:endParaRPr lang="en-US" altLang="zh-TW" sz="1600" b="1" smtClean="0"/>
          </a:p>
          <a:p>
            <a:endParaRPr lang="en-US" altLang="zh-TW" sz="1600" b="1" smtClean="0"/>
          </a:p>
          <a:p>
            <a:r>
              <a:rPr lang="zh-TW" altLang="en-US" sz="1200" smtClean="0"/>
              <a:t>輸出報表由 </a:t>
            </a:r>
            <a:r>
              <a:rPr lang="zh-TW" altLang="en-US" sz="1200" b="1" smtClean="0"/>
              <a:t>選單</a:t>
            </a:r>
            <a:r>
              <a:rPr lang="en-US" altLang="zh-TW" sz="1200" b="1" smtClean="0"/>
              <a:t>&gt;</a:t>
            </a:r>
            <a:r>
              <a:rPr lang="zh-TW" altLang="en-US" sz="1200" b="1" smtClean="0"/>
              <a:t>輸出報表 </a:t>
            </a:r>
            <a:r>
              <a:rPr lang="zh-TW" altLang="en-US" sz="1200" smtClean="0"/>
              <a:t>進入，如右圖</a:t>
            </a:r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 smtClean="0"/>
              <a:t>進入後畫面如下</a:t>
            </a:r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 smtClean="0"/>
              <a:t>可以自行選擇報表輸出的期間範圍</a:t>
            </a:r>
            <a:endParaRPr lang="en-US" altLang="zh-TW" sz="1200" smtClean="0"/>
          </a:p>
          <a:p>
            <a:r>
              <a:rPr lang="zh-TW" altLang="en-US" sz="1200" smtClean="0"/>
              <a:t>如果選擇輸出未完成工作單明細表的話，則不需選擇日期</a:t>
            </a:r>
            <a:endParaRPr lang="en-US" altLang="zh-TW" sz="120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425551" y="319358"/>
            <a:ext cx="598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SW</a:t>
            </a:r>
            <a:r>
              <a:rPr lang="zh-TW" altLang="en-US" smtClean="0"/>
              <a:t>生產工時管理系統  </a:t>
            </a:r>
            <a:r>
              <a:rPr lang="en-US" altLang="zh-TW" b="1" smtClean="0"/>
              <a:t>SW</a:t>
            </a:r>
            <a:r>
              <a:rPr lang="en-US" altLang="zh-TW" smtClean="0"/>
              <a:t> </a:t>
            </a:r>
            <a:r>
              <a:rPr lang="en-US" altLang="zh-TW" b="1" smtClean="0"/>
              <a:t>L</a:t>
            </a:r>
            <a:r>
              <a:rPr lang="en-US" altLang="zh-TW" smtClean="0"/>
              <a:t>abor </a:t>
            </a:r>
            <a:r>
              <a:rPr lang="en-US" altLang="zh-TW" b="1" smtClean="0"/>
              <a:t>H</a:t>
            </a:r>
            <a:r>
              <a:rPr lang="en-US" altLang="zh-TW" smtClean="0"/>
              <a:t>our </a:t>
            </a:r>
            <a:r>
              <a:rPr lang="en-US" altLang="zh-TW" b="1" smtClean="0"/>
              <a:t>M</a:t>
            </a:r>
            <a:r>
              <a:rPr lang="en-US" altLang="zh-TW" smtClean="0"/>
              <a:t>anagement </a:t>
            </a:r>
            <a:r>
              <a:rPr lang="en-US" altLang="zh-TW" b="1" smtClean="0"/>
              <a:t>S</a:t>
            </a:r>
            <a:r>
              <a:rPr lang="en-US" altLang="zh-TW" smtClean="0"/>
              <a:t>ystem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429000" y="1523976"/>
            <a:ext cx="7334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571480" y="2238356"/>
            <a:ext cx="29146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471884" y="1738290"/>
            <a:ext cx="30289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571480" y="4667248"/>
            <a:ext cx="435872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571480" y="1738290"/>
            <a:ext cx="234817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500042" y="1073040"/>
            <a:ext cx="6000792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smtClean="0"/>
              <a:t>八、透過網路上的芳鄰使用</a:t>
            </a:r>
            <a:endParaRPr lang="en-US" altLang="zh-TW" sz="1600" b="1" smtClean="0"/>
          </a:p>
          <a:p>
            <a:endParaRPr lang="en-US" altLang="zh-TW" sz="1200" smtClean="0"/>
          </a:p>
          <a:p>
            <a:r>
              <a:rPr lang="zh-TW" altLang="en-US" sz="1200" smtClean="0"/>
              <a:t>若你是要透過網路上的芳鄰使用此程式，如以下</a:t>
            </a:r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b="1" smtClean="0">
              <a:solidFill>
                <a:srgbClr val="FF0000"/>
              </a:solidFill>
            </a:endParaRPr>
          </a:p>
          <a:p>
            <a:endParaRPr lang="en-US" altLang="zh-TW" sz="1200" b="1" smtClean="0">
              <a:solidFill>
                <a:srgbClr val="FF0000"/>
              </a:solidFill>
            </a:endParaRPr>
          </a:p>
          <a:p>
            <a:endParaRPr lang="en-US" altLang="zh-TW" sz="1200" b="1" smtClean="0">
              <a:solidFill>
                <a:srgbClr val="FF0000"/>
              </a:solidFill>
            </a:endParaRPr>
          </a:p>
          <a:p>
            <a:r>
              <a:rPr lang="zh-TW" altLang="en-US" sz="1200" b="1" smtClean="0">
                <a:solidFill>
                  <a:srgbClr val="FF0000"/>
                </a:solidFill>
              </a:rPr>
              <a:t>             網路上的芳鄰 </a:t>
            </a:r>
            <a:r>
              <a:rPr lang="en-US" altLang="zh-TW" sz="1200" b="1" smtClean="0">
                <a:solidFill>
                  <a:srgbClr val="FF0000"/>
                </a:solidFill>
              </a:rPr>
              <a:t>\\Mong\SWLHMS</a:t>
            </a:r>
          </a:p>
          <a:p>
            <a:r>
              <a:rPr lang="zh-TW" altLang="en-US" sz="1200" b="1" smtClean="0">
                <a:solidFill>
                  <a:srgbClr val="FF0000"/>
                </a:solidFill>
              </a:rPr>
              <a:t>   </a:t>
            </a:r>
            <a:endParaRPr lang="en-US" altLang="zh-TW" sz="1200" b="1" smtClean="0">
              <a:solidFill>
                <a:srgbClr val="FF0000"/>
              </a:solidFill>
            </a:endParaRPr>
          </a:p>
          <a:p>
            <a:r>
              <a:rPr lang="zh-TW" altLang="en-US" sz="1200" b="1" smtClean="0">
                <a:solidFill>
                  <a:srgbClr val="FF0000"/>
                </a:solidFill>
              </a:rPr>
              <a:t>                                                                                              設定共用文件時此項需打勾</a:t>
            </a:r>
            <a:endParaRPr lang="en-US" altLang="zh-TW" sz="1200" b="1" smtClean="0">
              <a:solidFill>
                <a:srgbClr val="FF0000"/>
              </a:solidFill>
            </a:endParaRPr>
          </a:p>
          <a:p>
            <a:endParaRPr lang="en-US" altLang="zh-TW" sz="1200" b="1" smtClean="0">
              <a:solidFill>
                <a:srgbClr val="FF0000"/>
              </a:solidFill>
            </a:endParaRPr>
          </a:p>
          <a:p>
            <a:endParaRPr lang="en-US" altLang="zh-TW" sz="1200" b="1" smtClean="0">
              <a:solidFill>
                <a:srgbClr val="FF0000"/>
              </a:solidFill>
            </a:endParaRPr>
          </a:p>
          <a:p>
            <a:endParaRPr lang="en-US" altLang="zh-TW" sz="1200" b="1" smtClean="0">
              <a:solidFill>
                <a:srgbClr val="FF0000"/>
              </a:solidFill>
            </a:endParaRPr>
          </a:p>
          <a:p>
            <a:endParaRPr lang="en-US" altLang="zh-TW" sz="1200" b="1" smtClean="0">
              <a:solidFill>
                <a:srgbClr val="FF0000"/>
              </a:solidFill>
            </a:endParaRPr>
          </a:p>
          <a:p>
            <a:endParaRPr lang="en-US" altLang="zh-TW" sz="1200" b="1" smtClean="0">
              <a:solidFill>
                <a:srgbClr val="FF0000"/>
              </a:solidFill>
            </a:endParaRPr>
          </a:p>
          <a:p>
            <a:r>
              <a:rPr lang="zh-TW" altLang="en-US" sz="1200" smtClean="0">
                <a:solidFill>
                  <a:srgbClr val="FF0000"/>
                </a:solidFill>
              </a:rPr>
              <a:t>請先執行資料夾中的 </a:t>
            </a:r>
            <a:r>
              <a:rPr lang="zh-TW" altLang="en-US" sz="1200" b="1" smtClean="0">
                <a:solidFill>
                  <a:srgbClr val="FF0000"/>
                </a:solidFill>
              </a:rPr>
              <a:t>設定安全性原則</a:t>
            </a:r>
            <a:r>
              <a:rPr lang="en-US" altLang="zh-TW" sz="1200" b="1" smtClean="0">
                <a:solidFill>
                  <a:srgbClr val="FF0000"/>
                </a:solidFill>
              </a:rPr>
              <a:t>.bat </a:t>
            </a:r>
            <a:r>
              <a:rPr lang="zh-TW" altLang="en-US" sz="1200" smtClean="0">
                <a:solidFill>
                  <a:srgbClr val="FF0000"/>
                </a:solidFill>
              </a:rPr>
              <a:t>檔案</a:t>
            </a:r>
            <a:endParaRPr lang="en-US" altLang="zh-TW" sz="1200" smtClean="0">
              <a:solidFill>
                <a:srgbClr val="FF0000"/>
              </a:solidFill>
            </a:endParaRPr>
          </a:p>
          <a:p>
            <a:endParaRPr lang="en-US" altLang="zh-TW" sz="1200" smtClean="0">
              <a:solidFill>
                <a:srgbClr val="FF0000"/>
              </a:solidFill>
            </a:endParaRPr>
          </a:p>
          <a:p>
            <a:r>
              <a:rPr lang="zh-TW" altLang="en-US" sz="1200" smtClean="0"/>
              <a:t>執行成功畫面如下所示 </a:t>
            </a:r>
            <a:r>
              <a:rPr lang="en-US" altLang="zh-TW" sz="1200" smtClean="0"/>
              <a:t>(</a:t>
            </a:r>
            <a:r>
              <a:rPr lang="zh-TW" altLang="en-US" sz="1200" smtClean="0"/>
              <a:t>部分電腦可能為英文而非中文</a:t>
            </a:r>
            <a:r>
              <a:rPr lang="en-US" altLang="zh-TW" sz="1200" smtClean="0"/>
              <a:t>)</a:t>
            </a:r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 smtClean="0"/>
              <a:t>                                                                                  </a:t>
            </a:r>
            <a:endParaRPr lang="en-US" altLang="zh-TW" sz="1200" smtClean="0"/>
          </a:p>
          <a:p>
            <a:r>
              <a:rPr lang="zh-TW" altLang="en-US" sz="1200" smtClean="0"/>
              <a:t>                                                                                 </a:t>
            </a:r>
            <a:r>
              <a:rPr lang="zh-TW" altLang="en-US" sz="1200" smtClean="0">
                <a:solidFill>
                  <a:srgbClr val="FF0000"/>
                </a:solidFill>
              </a:rPr>
              <a:t>這裡是該共用文件夾的位置</a:t>
            </a:r>
            <a:endParaRPr lang="en-US" altLang="zh-TW" sz="1200" smtClean="0">
              <a:solidFill>
                <a:srgbClr val="FF0000"/>
              </a:solidFill>
            </a:endParaRPr>
          </a:p>
          <a:p>
            <a:endParaRPr lang="en-US" altLang="zh-TW" sz="1200" smtClean="0"/>
          </a:p>
          <a:p>
            <a:r>
              <a:rPr lang="zh-TW" altLang="en-US" sz="1200" smtClean="0"/>
              <a:t>                                                                                                        </a:t>
            </a:r>
            <a:r>
              <a:rPr lang="zh-TW" altLang="en-US" sz="1200" smtClean="0">
                <a:solidFill>
                  <a:srgbClr val="FF0000"/>
                </a:solidFill>
              </a:rPr>
              <a:t>這裡會有成功的訊息</a:t>
            </a:r>
            <a:r>
              <a:rPr lang="en-US" altLang="zh-TW" sz="1200" smtClean="0">
                <a:solidFill>
                  <a:srgbClr val="FF0000"/>
                </a:solidFill>
              </a:rPr>
              <a:t>(</a:t>
            </a:r>
            <a:r>
              <a:rPr lang="zh-TW" altLang="en-US" sz="1200" smtClean="0">
                <a:solidFill>
                  <a:srgbClr val="FF0000"/>
                </a:solidFill>
              </a:rPr>
              <a:t>可能為英文</a:t>
            </a:r>
            <a:r>
              <a:rPr lang="en-US" altLang="zh-TW" sz="1200" smtClean="0">
                <a:solidFill>
                  <a:srgbClr val="FF0000"/>
                </a:solidFill>
              </a:rPr>
              <a:t>)</a:t>
            </a:r>
          </a:p>
          <a:p>
            <a:endParaRPr lang="en-US" altLang="zh-TW" sz="1200" smtClean="0">
              <a:solidFill>
                <a:srgbClr val="FF0000"/>
              </a:solidFill>
            </a:endParaRPr>
          </a:p>
          <a:p>
            <a:endParaRPr lang="en-US" altLang="zh-TW" sz="1200" smtClean="0">
              <a:solidFill>
                <a:srgbClr val="FF0000"/>
              </a:solidFill>
            </a:endParaRPr>
          </a:p>
          <a:p>
            <a:endParaRPr lang="en-US" altLang="zh-TW" sz="1200" smtClean="0">
              <a:solidFill>
                <a:srgbClr val="FF0000"/>
              </a:solidFill>
            </a:endParaRPr>
          </a:p>
          <a:p>
            <a:endParaRPr lang="en-US" altLang="zh-TW" sz="1200" smtClean="0">
              <a:solidFill>
                <a:srgbClr val="FF0000"/>
              </a:solidFill>
            </a:endParaRPr>
          </a:p>
          <a:p>
            <a:endParaRPr lang="en-US" altLang="zh-TW" sz="1200" smtClean="0">
              <a:solidFill>
                <a:srgbClr val="FF0000"/>
              </a:solidFill>
            </a:endParaRPr>
          </a:p>
          <a:p>
            <a:endParaRPr lang="en-US" altLang="zh-TW" sz="1200" smtClean="0">
              <a:solidFill>
                <a:srgbClr val="FF0000"/>
              </a:solidFill>
            </a:endParaRPr>
          </a:p>
          <a:p>
            <a:endParaRPr lang="en-US" altLang="zh-TW" sz="1200" smtClean="0">
              <a:solidFill>
                <a:srgbClr val="FF0000"/>
              </a:solidFill>
            </a:endParaRPr>
          </a:p>
          <a:p>
            <a:r>
              <a:rPr lang="zh-TW" altLang="en-US" sz="1200" smtClean="0"/>
              <a:t>經過此設定後，透過網路上的芳鄰使用此程式就不會有問題了</a:t>
            </a:r>
            <a:endParaRPr lang="en-US" altLang="zh-TW" sz="120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425551" y="319358"/>
            <a:ext cx="598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SW</a:t>
            </a:r>
            <a:r>
              <a:rPr lang="zh-TW" altLang="en-US" smtClean="0"/>
              <a:t>生產工時管理系統  </a:t>
            </a:r>
            <a:r>
              <a:rPr lang="en-US" altLang="zh-TW" b="1" smtClean="0"/>
              <a:t>SW</a:t>
            </a:r>
            <a:r>
              <a:rPr lang="en-US" altLang="zh-TW" smtClean="0"/>
              <a:t> </a:t>
            </a:r>
            <a:r>
              <a:rPr lang="en-US" altLang="zh-TW" b="1" smtClean="0"/>
              <a:t>L</a:t>
            </a:r>
            <a:r>
              <a:rPr lang="en-US" altLang="zh-TW" smtClean="0"/>
              <a:t>abor </a:t>
            </a:r>
            <a:r>
              <a:rPr lang="en-US" altLang="zh-TW" b="1" smtClean="0"/>
              <a:t>H</a:t>
            </a:r>
            <a:r>
              <a:rPr lang="en-US" altLang="zh-TW" smtClean="0"/>
              <a:t>our </a:t>
            </a:r>
            <a:r>
              <a:rPr lang="en-US" altLang="zh-TW" b="1" smtClean="0"/>
              <a:t>M</a:t>
            </a:r>
            <a:r>
              <a:rPr lang="en-US" altLang="zh-TW" smtClean="0"/>
              <a:t>anagement </a:t>
            </a:r>
            <a:r>
              <a:rPr lang="en-US" altLang="zh-TW" b="1" smtClean="0"/>
              <a:t>S</a:t>
            </a:r>
            <a:r>
              <a:rPr lang="en-US" altLang="zh-TW" smtClean="0"/>
              <a:t>ystem</a:t>
            </a:r>
          </a:p>
        </p:txBody>
      </p:sp>
      <p:sp>
        <p:nvSpPr>
          <p:cNvPr id="9" name="矩形 8"/>
          <p:cNvSpPr/>
          <p:nvPr/>
        </p:nvSpPr>
        <p:spPr>
          <a:xfrm>
            <a:off x="857232" y="2381232"/>
            <a:ext cx="164307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285992" y="6667512"/>
            <a:ext cx="107157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71480" y="7096140"/>
            <a:ext cx="357190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71480" y="3452802"/>
            <a:ext cx="128588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rot="10800000">
            <a:off x="1928802" y="3738554"/>
            <a:ext cx="714380" cy="35719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857628" y="2666984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00042" y="1809728"/>
            <a:ext cx="60769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571480" y="1095348"/>
            <a:ext cx="5643602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smtClean="0"/>
              <a:t>一、程式檔案</a:t>
            </a:r>
            <a:endParaRPr lang="en-US" altLang="zh-TW" sz="1600" b="1" smtClean="0"/>
          </a:p>
          <a:p>
            <a:endParaRPr lang="en-US" altLang="zh-TW" sz="1000" b="1" smtClean="0"/>
          </a:p>
          <a:p>
            <a:r>
              <a:rPr lang="zh-TW" altLang="en-US" sz="1200" smtClean="0"/>
              <a:t>只介紹比較重要的幾個</a:t>
            </a:r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r>
              <a:rPr lang="zh-TW" altLang="en-US" sz="1200" smtClean="0"/>
              <a:t>執行程式一律點選</a:t>
            </a:r>
            <a:r>
              <a:rPr lang="en-US" altLang="zh-TW" sz="1200" smtClean="0"/>
              <a:t>SWLHMS.exe</a:t>
            </a:r>
            <a:r>
              <a:rPr lang="zh-TW" altLang="en-US" sz="1200" smtClean="0"/>
              <a:t>執行</a:t>
            </a:r>
            <a:endParaRPr lang="en-US" altLang="zh-TW" sz="1200" smtClean="0"/>
          </a:p>
          <a:p>
            <a:endParaRPr lang="en-US" altLang="zh-TW" sz="1200"/>
          </a:p>
          <a:p>
            <a:r>
              <a:rPr lang="zh-TW" altLang="en-US" sz="1600" b="1" smtClean="0"/>
              <a:t>二、開始使用</a:t>
            </a:r>
            <a:endParaRPr lang="en-US" altLang="zh-TW" sz="1600" b="1" smtClean="0"/>
          </a:p>
          <a:p>
            <a:endParaRPr lang="en-US" altLang="zh-TW" sz="1200" b="1" smtClean="0"/>
          </a:p>
          <a:p>
            <a:r>
              <a:rPr lang="zh-TW" altLang="en-US" sz="1200" smtClean="0">
                <a:solidFill>
                  <a:srgbClr val="FF0000"/>
                </a:solidFill>
              </a:rPr>
              <a:t>注意：</a:t>
            </a:r>
            <a:endParaRPr lang="en-US" altLang="zh-TW" sz="1200" smtClean="0">
              <a:solidFill>
                <a:srgbClr val="FF0000"/>
              </a:solidFill>
            </a:endParaRPr>
          </a:p>
          <a:p>
            <a:r>
              <a:rPr lang="en-US" altLang="zh-TW" sz="1200" smtClean="0">
                <a:solidFill>
                  <a:srgbClr val="FF0000"/>
                </a:solidFill>
              </a:rPr>
              <a:t>1.</a:t>
            </a:r>
            <a:r>
              <a:rPr lang="zh-TW" altLang="en-US" sz="1200" smtClean="0">
                <a:solidFill>
                  <a:srgbClr val="FF0000"/>
                </a:solidFill>
              </a:rPr>
              <a:t> 執行此程式需要事先安裝 </a:t>
            </a:r>
            <a:r>
              <a:rPr lang="en-US" altLang="zh-TW" sz="1200" smtClean="0">
                <a:solidFill>
                  <a:srgbClr val="FF0000"/>
                </a:solidFill>
              </a:rPr>
              <a:t>.NET Framework 2.0 </a:t>
            </a:r>
            <a:r>
              <a:rPr lang="zh-TW" altLang="en-US" sz="1200" smtClean="0">
                <a:solidFill>
                  <a:srgbClr val="FF0000"/>
                </a:solidFill>
              </a:rPr>
              <a:t>，可到以下位址下載，若已安裝過則不用安裝</a:t>
            </a:r>
            <a:endParaRPr lang="en-US" altLang="zh-TW" sz="1200" smtClean="0">
              <a:solidFill>
                <a:srgbClr val="FF0000"/>
              </a:solidFill>
            </a:endParaRPr>
          </a:p>
          <a:p>
            <a:r>
              <a:rPr lang="en-US" altLang="zh-TW" sz="1200" smtClean="0">
                <a:solidFill>
                  <a:srgbClr val="FF0000"/>
                </a:solidFill>
              </a:rPr>
              <a:t>http://www.microsoft.com/downloads/details.aspx?FamilyID=79bc3b77-e02c-4ad3-aacf-a7633f706ba5&amp;DisplayLang=zh-tw</a:t>
            </a:r>
          </a:p>
          <a:p>
            <a:r>
              <a:rPr lang="en-US" altLang="zh-TW" sz="1200" smtClean="0">
                <a:solidFill>
                  <a:srgbClr val="FF0000"/>
                </a:solidFill>
              </a:rPr>
              <a:t>2.</a:t>
            </a:r>
            <a:r>
              <a:rPr lang="zh-TW" altLang="en-US" sz="1200" smtClean="0">
                <a:solidFill>
                  <a:srgbClr val="FF0000"/>
                </a:solidFill>
              </a:rPr>
              <a:t> 若是要透過</a:t>
            </a:r>
            <a:r>
              <a:rPr lang="zh-TW" altLang="en-US" sz="1200" b="1" smtClean="0">
                <a:solidFill>
                  <a:srgbClr val="FF0000"/>
                </a:solidFill>
              </a:rPr>
              <a:t>網路上的芳鄰</a:t>
            </a:r>
            <a:r>
              <a:rPr lang="zh-TW" altLang="en-US" sz="1200" smtClean="0">
                <a:solidFill>
                  <a:srgbClr val="FF0000"/>
                </a:solidFill>
              </a:rPr>
              <a:t>使用此程式，請先照</a:t>
            </a:r>
            <a:r>
              <a:rPr lang="zh-TW" altLang="en-US" sz="1200" b="1" smtClean="0">
                <a:solidFill>
                  <a:srgbClr val="FF0000"/>
                </a:solidFill>
              </a:rPr>
              <a:t>第八部分</a:t>
            </a:r>
            <a:r>
              <a:rPr lang="zh-TW" altLang="en-US" sz="1200" smtClean="0">
                <a:solidFill>
                  <a:srgbClr val="FF0000"/>
                </a:solidFill>
              </a:rPr>
              <a:t>指示操作一次</a:t>
            </a:r>
            <a:endParaRPr lang="en-US" altLang="zh-TW" sz="1200" smtClean="0">
              <a:solidFill>
                <a:srgbClr val="FF0000"/>
              </a:solidFill>
            </a:endParaRPr>
          </a:p>
          <a:p>
            <a:endParaRPr lang="en-US" altLang="zh-TW" sz="1200" b="1" smtClean="0"/>
          </a:p>
          <a:p>
            <a:r>
              <a:rPr lang="zh-TW" altLang="en-US" sz="1200" smtClean="0"/>
              <a:t>當執行</a:t>
            </a:r>
            <a:r>
              <a:rPr lang="en-US" altLang="zh-TW" sz="1200" smtClean="0"/>
              <a:t>SWLHMS.exe</a:t>
            </a:r>
            <a:r>
              <a:rPr lang="zh-TW" altLang="en-US" sz="1200" smtClean="0"/>
              <a:t>後，會出現如以下的畫面</a:t>
            </a:r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r>
              <a:rPr lang="zh-TW" altLang="en-US" sz="1200" smtClean="0"/>
              <a:t>一般員工選取第一個選項登入</a:t>
            </a:r>
            <a:r>
              <a:rPr lang="en-US" altLang="zh-TW" sz="1200" smtClean="0"/>
              <a:t>(</a:t>
            </a:r>
            <a:r>
              <a:rPr lang="zh-TW" altLang="en-US" sz="1200" smtClean="0"/>
              <a:t>如左圖</a:t>
            </a:r>
            <a:r>
              <a:rPr lang="en-US" altLang="zh-TW" sz="1200" smtClean="0"/>
              <a:t>)</a:t>
            </a:r>
          </a:p>
          <a:p>
            <a:r>
              <a:rPr lang="zh-TW" altLang="en-US" sz="1200" smtClean="0"/>
              <a:t>而管理者則選擇第二個選項登入</a:t>
            </a:r>
            <a:r>
              <a:rPr lang="en-US" altLang="zh-TW" sz="1200" smtClean="0"/>
              <a:t>(</a:t>
            </a:r>
            <a:r>
              <a:rPr lang="zh-TW" altLang="en-US" sz="1200" smtClean="0"/>
              <a:t>如右圖</a:t>
            </a:r>
            <a:r>
              <a:rPr lang="en-US" altLang="zh-TW" sz="1200" smtClean="0"/>
              <a:t>)</a:t>
            </a:r>
          </a:p>
          <a:p>
            <a:r>
              <a:rPr lang="zh-TW" altLang="en-US" sz="1200" b="1"/>
              <a:t>管理者帳號</a:t>
            </a:r>
            <a:r>
              <a:rPr lang="zh-TW" altLang="en-US" sz="1200" smtClean="0"/>
              <a:t>為</a:t>
            </a:r>
            <a:r>
              <a:rPr lang="en-US" altLang="zh-TW" sz="1200" smtClean="0">
                <a:solidFill>
                  <a:srgbClr val="0070C0"/>
                </a:solidFill>
              </a:rPr>
              <a:t>admin</a:t>
            </a:r>
            <a:r>
              <a:rPr lang="zh-TW" altLang="en-US" sz="1200" smtClean="0"/>
              <a:t>預設密碼</a:t>
            </a:r>
            <a:r>
              <a:rPr lang="en-US" altLang="zh-TW" sz="1200" smtClean="0">
                <a:solidFill>
                  <a:srgbClr val="0070C0"/>
                </a:solidFill>
              </a:rPr>
              <a:t>1111</a:t>
            </a:r>
            <a:r>
              <a:rPr lang="zh-TW" altLang="en-US" sz="1200" smtClean="0"/>
              <a:t>，密碼可在</a:t>
            </a:r>
            <a:r>
              <a:rPr lang="zh-TW" altLang="en-US" sz="1200" b="1" smtClean="0"/>
              <a:t>設定視窗</a:t>
            </a:r>
            <a:r>
              <a:rPr lang="zh-TW" altLang="en-US" sz="1200" smtClean="0"/>
              <a:t>裡進行設定</a:t>
            </a:r>
            <a:endParaRPr lang="en-US" altLang="zh-TW" sz="120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425551" y="319358"/>
            <a:ext cx="598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SW</a:t>
            </a:r>
            <a:r>
              <a:rPr lang="zh-TW" altLang="en-US" smtClean="0"/>
              <a:t>生產工時管理系統  </a:t>
            </a:r>
            <a:r>
              <a:rPr lang="en-US" altLang="zh-TW" b="1" smtClean="0"/>
              <a:t>SW</a:t>
            </a:r>
            <a:r>
              <a:rPr lang="en-US" altLang="zh-TW" smtClean="0"/>
              <a:t> </a:t>
            </a:r>
            <a:r>
              <a:rPr lang="en-US" altLang="zh-TW" b="1" smtClean="0"/>
              <a:t>L</a:t>
            </a:r>
            <a:r>
              <a:rPr lang="en-US" altLang="zh-TW" smtClean="0"/>
              <a:t>abor </a:t>
            </a:r>
            <a:r>
              <a:rPr lang="en-US" altLang="zh-TW" b="1" smtClean="0"/>
              <a:t>H</a:t>
            </a:r>
            <a:r>
              <a:rPr lang="en-US" altLang="zh-TW" smtClean="0"/>
              <a:t>our </a:t>
            </a:r>
            <a:r>
              <a:rPr lang="en-US" altLang="zh-TW" b="1" smtClean="0"/>
              <a:t>M</a:t>
            </a:r>
            <a:r>
              <a:rPr lang="en-US" altLang="zh-TW" smtClean="0"/>
              <a:t>anagement </a:t>
            </a:r>
            <a:r>
              <a:rPr lang="en-US" altLang="zh-TW" b="1" smtClean="0"/>
              <a:t>S</a:t>
            </a:r>
            <a:r>
              <a:rPr lang="en-US" altLang="zh-TW" smtClean="0"/>
              <a:t>ystem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57298" y="2024042"/>
            <a:ext cx="1566454" cy="276999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200" b="1" smtClean="0">
                <a:solidFill>
                  <a:srgbClr val="FF0000"/>
                </a:solidFill>
              </a:rPr>
              <a:t>db.mdb : </a:t>
            </a:r>
            <a:r>
              <a:rPr lang="zh-TW" altLang="en-US" sz="1200" b="1" smtClean="0">
                <a:solidFill>
                  <a:srgbClr val="FF0000"/>
                </a:solidFill>
              </a:rPr>
              <a:t>資料庫檔案</a:t>
            </a:r>
            <a:endParaRPr lang="zh-TW" altLang="en-US" sz="1200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5860" y="2666984"/>
            <a:ext cx="1599284" cy="276999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200" b="1" smtClean="0">
                <a:solidFill>
                  <a:srgbClr val="FF0000"/>
                </a:solidFill>
              </a:rPr>
              <a:t>SWLHMS.exe : </a:t>
            </a:r>
            <a:r>
              <a:rPr lang="zh-TW" altLang="en-US" sz="1200" b="1">
                <a:solidFill>
                  <a:srgbClr val="FF0000"/>
                </a:solidFill>
              </a:rPr>
              <a:t>主程式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642918" y="5310190"/>
            <a:ext cx="24384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3143248" y="5310190"/>
            <a:ext cx="24384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文字方塊 10"/>
          <p:cNvSpPr txBox="1"/>
          <p:nvPr/>
        </p:nvSpPr>
        <p:spPr>
          <a:xfrm>
            <a:off x="4071942" y="2666984"/>
            <a:ext cx="2549288" cy="276999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b="1" smtClean="0">
                <a:solidFill>
                  <a:srgbClr val="FF0000"/>
                </a:solidFill>
              </a:rPr>
              <a:t>設定安全性原則</a:t>
            </a:r>
            <a:r>
              <a:rPr lang="en-US" altLang="zh-TW" sz="1200" b="1" smtClean="0">
                <a:solidFill>
                  <a:srgbClr val="FF0000"/>
                </a:solidFill>
              </a:rPr>
              <a:t>.bat : </a:t>
            </a:r>
            <a:r>
              <a:rPr lang="zh-TW" altLang="en-US" sz="1200" b="1" smtClean="0">
                <a:solidFill>
                  <a:srgbClr val="FF0000"/>
                </a:solidFill>
              </a:rPr>
              <a:t>參考第八部分</a:t>
            </a:r>
            <a:endParaRPr lang="zh-TW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25551" y="319358"/>
            <a:ext cx="598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SW</a:t>
            </a:r>
            <a:r>
              <a:rPr lang="zh-TW" altLang="en-US" smtClean="0"/>
              <a:t>生產工時管理系統  </a:t>
            </a:r>
            <a:r>
              <a:rPr lang="en-US" altLang="zh-TW" b="1" smtClean="0"/>
              <a:t>SW</a:t>
            </a:r>
            <a:r>
              <a:rPr lang="en-US" altLang="zh-TW" smtClean="0"/>
              <a:t> </a:t>
            </a:r>
            <a:r>
              <a:rPr lang="en-US" altLang="zh-TW" b="1" smtClean="0"/>
              <a:t>L</a:t>
            </a:r>
            <a:r>
              <a:rPr lang="en-US" altLang="zh-TW" smtClean="0"/>
              <a:t>abor </a:t>
            </a:r>
            <a:r>
              <a:rPr lang="en-US" altLang="zh-TW" b="1" smtClean="0"/>
              <a:t>H</a:t>
            </a:r>
            <a:r>
              <a:rPr lang="en-US" altLang="zh-TW" smtClean="0"/>
              <a:t>our </a:t>
            </a:r>
            <a:r>
              <a:rPr lang="en-US" altLang="zh-TW" b="1" smtClean="0"/>
              <a:t>M</a:t>
            </a:r>
            <a:r>
              <a:rPr lang="en-US" altLang="zh-TW" smtClean="0"/>
              <a:t>anagement </a:t>
            </a:r>
            <a:r>
              <a:rPr lang="en-US" altLang="zh-TW" b="1" smtClean="0"/>
              <a:t>S</a:t>
            </a:r>
            <a:r>
              <a:rPr lang="en-US" altLang="zh-TW" smtClean="0"/>
              <a:t>ystem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71480" y="1095348"/>
            <a:ext cx="5786478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smtClean="0"/>
              <a:t>一般員工登入後的畫面如下</a:t>
            </a:r>
            <a:endParaRPr lang="en-US" altLang="zh-TW" sz="1200" smtClean="0"/>
          </a:p>
          <a:p>
            <a:r>
              <a:rPr lang="zh-TW" altLang="en-US" sz="1200" smtClean="0"/>
              <a:t>有</a:t>
            </a:r>
            <a:r>
              <a:rPr lang="zh-TW" altLang="en-US" sz="1200" b="1" smtClean="0"/>
              <a:t>工作單</a:t>
            </a:r>
            <a:r>
              <a:rPr lang="zh-TW" altLang="en-US" sz="1200" smtClean="0"/>
              <a:t>、</a:t>
            </a:r>
            <a:r>
              <a:rPr lang="zh-TW" altLang="en-US" sz="1200" b="1" smtClean="0"/>
              <a:t>工時資料登記</a:t>
            </a:r>
            <a:r>
              <a:rPr lang="zh-TW" altLang="en-US" sz="1200" smtClean="0"/>
              <a:t>、</a:t>
            </a:r>
            <a:r>
              <a:rPr lang="zh-TW" altLang="en-US" sz="1200" b="1" smtClean="0"/>
              <a:t>登出</a:t>
            </a:r>
            <a:r>
              <a:rPr lang="zh-TW" altLang="en-US" sz="1200" smtClean="0"/>
              <a:t>三個項目</a:t>
            </a:r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r>
              <a:rPr lang="zh-TW" altLang="en-US" sz="1200" b="1" smtClean="0"/>
              <a:t>工作單</a:t>
            </a:r>
            <a:r>
              <a:rPr lang="zh-TW" altLang="en-US" sz="1200" smtClean="0"/>
              <a:t>項目可新增與查詢工作單，如右圖</a:t>
            </a:r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 b="1" smtClean="0"/>
              <a:t>工</a:t>
            </a:r>
            <a:r>
              <a:rPr lang="zh-TW" altLang="en-US" sz="1200" b="1"/>
              <a:t>時資料登</a:t>
            </a:r>
            <a:r>
              <a:rPr lang="zh-TW" altLang="en-US" sz="1200" b="1" smtClean="0"/>
              <a:t>記</a:t>
            </a:r>
            <a:r>
              <a:rPr lang="zh-TW" altLang="en-US" sz="1200" smtClean="0"/>
              <a:t>則為登記每天做了哪些工作</a:t>
            </a:r>
            <a:endParaRPr lang="en-US" altLang="zh-TW" sz="1200" smtClean="0"/>
          </a:p>
          <a:p>
            <a:r>
              <a:rPr lang="zh-TW" altLang="en-US" sz="1200" smtClean="0"/>
              <a:t>後面會有詳</a:t>
            </a:r>
            <a:r>
              <a:rPr lang="zh-TW" altLang="en-US" sz="1200"/>
              <a:t>細的說</a:t>
            </a:r>
            <a:r>
              <a:rPr lang="zh-TW" altLang="en-US" sz="1200" smtClean="0"/>
              <a:t>明</a:t>
            </a:r>
            <a:endParaRPr lang="en-US" altLang="zh-TW" sz="1200" smtClean="0"/>
          </a:p>
          <a:p>
            <a:endParaRPr lang="en-US" altLang="zh-TW" sz="1200"/>
          </a:p>
          <a:p>
            <a:r>
              <a:rPr lang="zh-TW" altLang="en-US" sz="1200" smtClean="0"/>
              <a:t>如果是</a:t>
            </a:r>
            <a:r>
              <a:rPr lang="zh-TW" altLang="en-US" sz="1200" b="1" smtClean="0"/>
              <a:t>管理者</a:t>
            </a:r>
            <a:r>
              <a:rPr lang="zh-TW" altLang="en-US" sz="1200" smtClean="0"/>
              <a:t>登入則會有其他的選項</a:t>
            </a:r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 smtClean="0">
                <a:solidFill>
                  <a:srgbClr val="FF0000"/>
                </a:solidFill>
              </a:rPr>
              <a:t>第一次使用此程式請先進入</a:t>
            </a:r>
            <a:r>
              <a:rPr lang="zh-TW" altLang="en-US" sz="1200" b="1" smtClean="0">
                <a:solidFill>
                  <a:srgbClr val="FF0000"/>
                </a:solidFill>
              </a:rPr>
              <a:t>設定</a:t>
            </a:r>
            <a:r>
              <a:rPr lang="zh-TW" altLang="en-US" sz="1200" smtClean="0">
                <a:solidFill>
                  <a:srgbClr val="FF0000"/>
                </a:solidFill>
              </a:rPr>
              <a:t>以設定好基本選項，參考</a:t>
            </a:r>
            <a:r>
              <a:rPr lang="zh-TW" altLang="en-US" sz="1200" b="1" smtClean="0">
                <a:solidFill>
                  <a:srgbClr val="FF0000"/>
                </a:solidFill>
              </a:rPr>
              <a:t>第六部份</a:t>
            </a:r>
            <a:r>
              <a:rPr lang="zh-TW" altLang="en-US" sz="1200" smtClean="0">
                <a:solidFill>
                  <a:srgbClr val="FF0000"/>
                </a:solidFill>
              </a:rPr>
              <a:t>說明</a:t>
            </a:r>
            <a:endParaRPr lang="en-US" altLang="zh-TW" sz="1200" smtClean="0">
              <a:solidFill>
                <a:srgbClr val="FF0000"/>
              </a:solidFill>
            </a:endParaRPr>
          </a:p>
          <a:p>
            <a:endParaRPr lang="en-US" altLang="zh-TW" sz="1200" smtClean="0"/>
          </a:p>
          <a:p>
            <a:r>
              <a:rPr lang="zh-TW" altLang="en-US" sz="1200" b="1"/>
              <a:t>管</a:t>
            </a:r>
            <a:r>
              <a:rPr lang="zh-TW" altLang="en-US" sz="1200" b="1" smtClean="0"/>
              <a:t>理</a:t>
            </a:r>
            <a:r>
              <a:rPr lang="zh-TW" altLang="en-US" sz="1200" smtClean="0"/>
              <a:t>項目提供了一些基本項目的管理</a:t>
            </a:r>
            <a:r>
              <a:rPr lang="en-US" altLang="zh-TW" sz="1200" smtClean="0"/>
              <a:t>(</a:t>
            </a:r>
            <a:r>
              <a:rPr lang="zh-TW" altLang="en-US" sz="1200" smtClean="0"/>
              <a:t>新增、編輯、刪除等</a:t>
            </a:r>
            <a:r>
              <a:rPr lang="en-US" altLang="zh-TW" sz="1200" smtClean="0"/>
              <a:t>)</a:t>
            </a:r>
            <a:r>
              <a:rPr lang="zh-TW" altLang="en-US" sz="1200" smtClean="0"/>
              <a:t>，如下圖</a:t>
            </a:r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r>
              <a:rPr lang="zh-TW" altLang="en-US" sz="1200"/>
              <a:t>後面會有詳細的說</a:t>
            </a:r>
            <a:r>
              <a:rPr lang="zh-TW" altLang="en-US" sz="1200" smtClean="0"/>
              <a:t>明</a:t>
            </a:r>
            <a:endParaRPr lang="en-US" altLang="zh-TW" sz="12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42918" y="1595414"/>
            <a:ext cx="40100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3643314" y="4953000"/>
            <a:ext cx="11144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642918" y="6096008"/>
            <a:ext cx="31718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grayscl/>
          </a:blip>
          <a:srcRect/>
          <a:stretch>
            <a:fillRect/>
          </a:stretch>
        </p:blipFill>
        <p:spPr bwMode="auto">
          <a:xfrm>
            <a:off x="642918" y="7381892"/>
            <a:ext cx="20669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00042" y="1095348"/>
            <a:ext cx="5786478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smtClean="0"/>
              <a:t>輸出報表</a:t>
            </a:r>
            <a:r>
              <a:rPr lang="zh-TW" altLang="en-US" sz="1200" smtClean="0"/>
              <a:t>則可選擇四種輸出報表類型</a:t>
            </a:r>
            <a:endParaRPr lang="en-US" altLang="zh-TW" sz="1200" smtClean="0"/>
          </a:p>
          <a:p>
            <a:r>
              <a:rPr lang="zh-TW" altLang="en-US" sz="1200" b="1"/>
              <a:t>設</a:t>
            </a:r>
            <a:r>
              <a:rPr lang="zh-TW" altLang="en-US" sz="1200" b="1" smtClean="0"/>
              <a:t>定</a:t>
            </a:r>
            <a:r>
              <a:rPr lang="zh-TW" altLang="en-US" sz="1200" smtClean="0"/>
              <a:t>則提供了一些項目設定，包括</a:t>
            </a:r>
            <a:r>
              <a:rPr lang="zh-TW" altLang="en-US" sz="1200" b="1" smtClean="0"/>
              <a:t>每日基本工時</a:t>
            </a:r>
            <a:r>
              <a:rPr lang="zh-TW" altLang="en-US" sz="1200" smtClean="0"/>
              <a:t>、</a:t>
            </a:r>
            <a:r>
              <a:rPr lang="zh-TW" altLang="en-US" sz="1200" b="1" smtClean="0"/>
              <a:t>未補足資料提示日期</a:t>
            </a:r>
            <a:r>
              <a:rPr lang="zh-TW" altLang="en-US" sz="1200" smtClean="0"/>
              <a:t>等等</a:t>
            </a:r>
            <a:endParaRPr lang="en-US" altLang="zh-TW" sz="1200" smtClean="0"/>
          </a:p>
          <a:p>
            <a:r>
              <a:rPr lang="zh-TW" altLang="en-US" sz="1200"/>
              <a:t>後面會再詳細的說</a:t>
            </a:r>
            <a:r>
              <a:rPr lang="zh-TW" altLang="en-US" sz="1200" smtClean="0"/>
              <a:t>明</a:t>
            </a:r>
            <a:endParaRPr lang="en-US" altLang="zh-TW" sz="1200" smtClean="0"/>
          </a:p>
          <a:p>
            <a:endParaRPr lang="en-US" altLang="zh-TW" sz="1200"/>
          </a:p>
          <a:p>
            <a:r>
              <a:rPr lang="zh-TW" altLang="en-US" sz="1600" b="1" smtClean="0"/>
              <a:t>三、工時資料登記</a:t>
            </a:r>
            <a:endParaRPr lang="en-US" altLang="zh-TW" sz="1600" b="1" smtClean="0"/>
          </a:p>
          <a:p>
            <a:endParaRPr lang="en-US" altLang="zh-TW" sz="1200" smtClean="0"/>
          </a:p>
          <a:p>
            <a:r>
              <a:rPr lang="zh-TW" altLang="en-US" sz="1200" smtClean="0"/>
              <a:t>工時資料登記可讓員工登記每天做了哪些工作，及每個工作做了多久等等</a:t>
            </a:r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r>
              <a:rPr lang="zh-TW" altLang="en-US" sz="1200" smtClean="0"/>
              <a:t>由功能表上的 </a:t>
            </a:r>
            <a:r>
              <a:rPr lang="zh-TW" altLang="en-US" sz="1200" b="1" smtClean="0"/>
              <a:t>工時資料登記 </a:t>
            </a:r>
            <a:r>
              <a:rPr lang="zh-TW" altLang="en-US" sz="1200" smtClean="0"/>
              <a:t>開啟視窗，如下圖</a:t>
            </a:r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mtClean="0">
              <a:solidFill>
                <a:srgbClr val="FF0000"/>
              </a:solidFill>
            </a:endParaRPr>
          </a:p>
          <a:p>
            <a:r>
              <a:rPr lang="en-US" altLang="zh-TW" smtClean="0">
                <a:solidFill>
                  <a:srgbClr val="FF0000"/>
                </a:solidFill>
              </a:rPr>
              <a:t>                                 1</a:t>
            </a:r>
          </a:p>
          <a:p>
            <a:endParaRPr lang="en-US" altLang="zh-TW">
              <a:solidFill>
                <a:srgbClr val="FF0000"/>
              </a:solidFill>
            </a:endParaRPr>
          </a:p>
          <a:p>
            <a:endParaRPr lang="en-US" altLang="zh-TW" smtClean="0">
              <a:solidFill>
                <a:srgbClr val="FF0000"/>
              </a:solidFill>
            </a:endParaRPr>
          </a:p>
          <a:p>
            <a:endParaRPr lang="en-US" altLang="zh-TW" smtClean="0">
              <a:solidFill>
                <a:srgbClr val="FF0000"/>
              </a:solidFill>
            </a:endParaRPr>
          </a:p>
          <a:p>
            <a:r>
              <a:rPr lang="en-US" altLang="zh-TW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     2</a:t>
            </a:r>
          </a:p>
          <a:p>
            <a:r>
              <a:rPr lang="en-US" altLang="zh-TW" smtClean="0">
                <a:solidFill>
                  <a:srgbClr val="FF0000"/>
                </a:solidFill>
              </a:rPr>
              <a:t>                                            3</a:t>
            </a:r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r>
              <a:rPr lang="en-US" altLang="zh-TW" sz="1200" smtClean="0"/>
              <a:t>Step</a:t>
            </a:r>
            <a:r>
              <a:rPr lang="en-US" altLang="zh-TW" sz="1200" smtClean="0">
                <a:solidFill>
                  <a:srgbClr val="FF0000"/>
                </a:solidFill>
              </a:rPr>
              <a:t>1</a:t>
            </a:r>
            <a:r>
              <a:rPr lang="en-US" altLang="zh-TW" sz="1200" smtClean="0"/>
              <a:t>: </a:t>
            </a:r>
            <a:r>
              <a:rPr lang="zh-TW" altLang="en-US" sz="1200" smtClean="0"/>
              <a:t>使用者選取</a:t>
            </a:r>
            <a:r>
              <a:rPr lang="zh-TW" altLang="en-US" sz="1200" b="1" smtClean="0"/>
              <a:t>產線</a:t>
            </a:r>
            <a:r>
              <a:rPr lang="zh-TW" altLang="en-US" sz="1200" smtClean="0"/>
              <a:t>，下方會列出該產線的員工，如右圖</a:t>
            </a:r>
            <a:endParaRPr lang="en-US" altLang="zh-TW" sz="1200" smtClean="0"/>
          </a:p>
          <a:p>
            <a:r>
              <a:rPr lang="zh-TW" altLang="en-US" sz="1200" smtClean="0"/>
              <a:t>可用編號或姓名選取，接著再選取想輸入的日期，如下圖</a:t>
            </a:r>
            <a:endParaRPr lang="en-US" altLang="zh-TW" sz="1200" smtClean="0"/>
          </a:p>
          <a:p>
            <a:endParaRPr lang="en-US" altLang="zh-TW" sz="12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71480" y="3309926"/>
            <a:ext cx="43815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字方塊 3"/>
          <p:cNvSpPr txBox="1"/>
          <p:nvPr/>
        </p:nvSpPr>
        <p:spPr>
          <a:xfrm>
            <a:off x="425551" y="319358"/>
            <a:ext cx="598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SW</a:t>
            </a:r>
            <a:r>
              <a:rPr lang="zh-TW" altLang="en-US" smtClean="0"/>
              <a:t>生產工時管理系統  </a:t>
            </a:r>
            <a:r>
              <a:rPr lang="en-US" altLang="zh-TW" b="1" smtClean="0"/>
              <a:t>SW</a:t>
            </a:r>
            <a:r>
              <a:rPr lang="en-US" altLang="zh-TW" smtClean="0"/>
              <a:t> </a:t>
            </a:r>
            <a:r>
              <a:rPr lang="en-US" altLang="zh-TW" b="1" smtClean="0"/>
              <a:t>L</a:t>
            </a:r>
            <a:r>
              <a:rPr lang="en-US" altLang="zh-TW" smtClean="0"/>
              <a:t>abor </a:t>
            </a:r>
            <a:r>
              <a:rPr lang="en-US" altLang="zh-TW" b="1" smtClean="0"/>
              <a:t>H</a:t>
            </a:r>
            <a:r>
              <a:rPr lang="en-US" altLang="zh-TW" smtClean="0"/>
              <a:t>our </a:t>
            </a:r>
            <a:r>
              <a:rPr lang="en-US" altLang="zh-TW" b="1" smtClean="0"/>
              <a:t>M</a:t>
            </a:r>
            <a:r>
              <a:rPr lang="en-US" altLang="zh-TW" smtClean="0"/>
              <a:t>anagement </a:t>
            </a:r>
            <a:r>
              <a:rPr lang="en-US" altLang="zh-TW" b="1" smtClean="0"/>
              <a:t>S</a:t>
            </a:r>
            <a:r>
              <a:rPr lang="en-US" altLang="zh-TW" smtClean="0"/>
              <a:t>ystem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571480" y="2524108"/>
            <a:ext cx="11620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642918" y="3667116"/>
            <a:ext cx="2071702" cy="857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42918" y="4595810"/>
            <a:ext cx="1857388" cy="278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571744" y="4953000"/>
            <a:ext cx="2357454" cy="2143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4643446" y="7524768"/>
            <a:ext cx="17907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grayscl/>
          </a:blip>
          <a:srcRect/>
          <a:stretch>
            <a:fillRect/>
          </a:stretch>
        </p:blipFill>
        <p:spPr bwMode="auto">
          <a:xfrm>
            <a:off x="571480" y="7953396"/>
            <a:ext cx="2879725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25551" y="319358"/>
            <a:ext cx="598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SW</a:t>
            </a:r>
            <a:r>
              <a:rPr lang="zh-TW" altLang="en-US" smtClean="0"/>
              <a:t>生產工時管理系統  </a:t>
            </a:r>
            <a:r>
              <a:rPr lang="en-US" altLang="zh-TW" b="1" smtClean="0"/>
              <a:t>SW</a:t>
            </a:r>
            <a:r>
              <a:rPr lang="en-US" altLang="zh-TW" smtClean="0"/>
              <a:t> </a:t>
            </a:r>
            <a:r>
              <a:rPr lang="en-US" altLang="zh-TW" b="1" smtClean="0"/>
              <a:t>L</a:t>
            </a:r>
            <a:r>
              <a:rPr lang="en-US" altLang="zh-TW" smtClean="0"/>
              <a:t>abor </a:t>
            </a:r>
            <a:r>
              <a:rPr lang="en-US" altLang="zh-TW" b="1" smtClean="0"/>
              <a:t>H</a:t>
            </a:r>
            <a:r>
              <a:rPr lang="en-US" altLang="zh-TW" smtClean="0"/>
              <a:t>our </a:t>
            </a:r>
            <a:r>
              <a:rPr lang="en-US" altLang="zh-TW" b="1" smtClean="0"/>
              <a:t>M</a:t>
            </a:r>
            <a:r>
              <a:rPr lang="en-US" altLang="zh-TW" smtClean="0"/>
              <a:t>anagement </a:t>
            </a:r>
            <a:r>
              <a:rPr lang="en-US" altLang="zh-TW" b="1" smtClean="0"/>
              <a:t>S</a:t>
            </a:r>
            <a:r>
              <a:rPr lang="en-US" altLang="zh-TW" smtClean="0"/>
              <a:t>ystem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00042" y="1095348"/>
            <a:ext cx="57864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smtClean="0"/>
              <a:t>Step</a:t>
            </a:r>
            <a:r>
              <a:rPr lang="en-US" altLang="zh-TW" sz="1200" smtClean="0">
                <a:solidFill>
                  <a:srgbClr val="FF0000"/>
                </a:solidFill>
              </a:rPr>
              <a:t>2</a:t>
            </a:r>
            <a:r>
              <a:rPr lang="en-US" altLang="zh-TW" sz="1200" smtClean="0"/>
              <a:t>: </a:t>
            </a:r>
            <a:r>
              <a:rPr lang="zh-TW" altLang="en-US" sz="1200"/>
              <a:t>員</a:t>
            </a:r>
            <a:r>
              <a:rPr lang="zh-TW" altLang="en-US" sz="1200" smtClean="0"/>
              <a:t>工及日期都選定後，</a:t>
            </a:r>
            <a:r>
              <a:rPr lang="zh-TW" altLang="en-US" sz="1200" smtClean="0">
                <a:solidFill>
                  <a:srgbClr val="FF0000"/>
                </a:solidFill>
              </a:rPr>
              <a:t>區域</a:t>
            </a:r>
            <a:r>
              <a:rPr lang="en-US" altLang="zh-TW" sz="1200" smtClean="0">
                <a:solidFill>
                  <a:srgbClr val="FF0000"/>
                </a:solidFill>
              </a:rPr>
              <a:t>2</a:t>
            </a:r>
            <a:r>
              <a:rPr lang="zh-TW" altLang="en-US" sz="1200" smtClean="0"/>
              <a:t>會變成可用狀態，如右圖</a:t>
            </a:r>
            <a:endParaRPr lang="en-US" altLang="zh-TW" sz="1200" smtClean="0"/>
          </a:p>
          <a:p>
            <a:r>
              <a:rPr lang="zh-TW" altLang="en-US" sz="1200"/>
              <a:t>員工選</a:t>
            </a:r>
            <a:r>
              <a:rPr lang="zh-TW" altLang="en-US" sz="1200" smtClean="0"/>
              <a:t>擇</a:t>
            </a:r>
            <a:r>
              <a:rPr lang="zh-TW" altLang="en-US" sz="1200" b="1" smtClean="0"/>
              <a:t>從事生產</a:t>
            </a:r>
            <a:r>
              <a:rPr lang="zh-TW" altLang="en-US" sz="1200" smtClean="0"/>
              <a:t>或</a:t>
            </a:r>
            <a:r>
              <a:rPr lang="zh-TW" altLang="en-US" sz="1200" b="1" smtClean="0"/>
              <a:t>非生產</a:t>
            </a:r>
            <a:endParaRPr lang="en-US" altLang="zh-TW" sz="1200" b="1"/>
          </a:p>
          <a:p>
            <a:r>
              <a:rPr lang="zh-TW" altLang="en-US" sz="1200" smtClean="0"/>
              <a:t>選擇</a:t>
            </a:r>
            <a:r>
              <a:rPr lang="zh-TW" altLang="en-US" sz="1200" b="1" smtClean="0"/>
              <a:t>從事生產</a:t>
            </a:r>
            <a:r>
              <a:rPr lang="zh-TW" altLang="en-US" sz="1200" smtClean="0"/>
              <a:t>時輸入工作單號來搜尋品號</a:t>
            </a:r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r>
              <a:rPr lang="zh-TW" altLang="en-US" sz="1200"/>
              <a:t>如果工作</a:t>
            </a:r>
            <a:r>
              <a:rPr lang="zh-TW" altLang="en-US" sz="1200" smtClean="0"/>
              <a:t>單在選定的日期已結束或未開始時，則會有錯誤訊息</a:t>
            </a:r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r>
              <a:rPr lang="zh-TW" altLang="en-US" sz="1200" smtClean="0"/>
              <a:t>而選擇</a:t>
            </a:r>
            <a:r>
              <a:rPr lang="zh-TW" altLang="en-US" sz="1200" b="1" smtClean="0"/>
              <a:t>非生產</a:t>
            </a:r>
            <a:r>
              <a:rPr lang="zh-TW" altLang="en-US" sz="1200" smtClean="0"/>
              <a:t>時則從清單中選取一個，如右圖</a:t>
            </a:r>
            <a:endParaRPr lang="en-US" altLang="zh-TW" sz="1200" smtClean="0"/>
          </a:p>
          <a:p>
            <a:r>
              <a:rPr lang="zh-TW" altLang="en-US" sz="1200"/>
              <a:t>選</a:t>
            </a:r>
            <a:r>
              <a:rPr lang="zh-TW" altLang="en-US" sz="1200" smtClean="0"/>
              <a:t>擇</a:t>
            </a:r>
            <a:r>
              <a:rPr lang="zh-TW" altLang="en-US" sz="1200" b="1" smtClean="0"/>
              <a:t>其他</a:t>
            </a:r>
            <a:r>
              <a:rPr lang="zh-TW" altLang="en-US" sz="1200" smtClean="0"/>
              <a:t>項目時，則必須在</a:t>
            </a:r>
            <a:r>
              <a:rPr lang="zh-TW" altLang="en-US" sz="1200" b="1" smtClean="0"/>
              <a:t>備註</a:t>
            </a:r>
            <a:r>
              <a:rPr lang="zh-TW" altLang="en-US" sz="1200" smtClean="0"/>
              <a:t>欄中填寫資料</a:t>
            </a:r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r>
              <a:rPr lang="zh-TW" altLang="en-US" sz="1200" smtClean="0"/>
              <a:t>選擇完畢後，輸入此項生產項目的工作時數，如右圖</a:t>
            </a:r>
            <a:endParaRPr lang="en-US" altLang="zh-TW" sz="1200" smtClean="0"/>
          </a:p>
          <a:p>
            <a:r>
              <a:rPr lang="zh-TW" altLang="en-US" sz="1200" smtClean="0"/>
              <a:t>紅色部分為提示本日還有多少時數沒有填寫</a:t>
            </a:r>
            <a:endParaRPr lang="en-US" altLang="zh-TW" sz="1200" smtClean="0"/>
          </a:p>
          <a:p>
            <a:endParaRPr lang="en-US" altLang="zh-TW" sz="1200"/>
          </a:p>
          <a:p>
            <a:r>
              <a:rPr lang="en-US" altLang="zh-TW" sz="1200" smtClean="0"/>
              <a:t>Step</a:t>
            </a:r>
            <a:r>
              <a:rPr lang="en-US" altLang="zh-TW" sz="1200">
                <a:solidFill>
                  <a:srgbClr val="FF0000"/>
                </a:solidFill>
              </a:rPr>
              <a:t>3</a:t>
            </a:r>
            <a:r>
              <a:rPr lang="en-US" altLang="zh-TW" sz="1200" smtClean="0"/>
              <a:t>:</a:t>
            </a:r>
            <a:r>
              <a:rPr lang="zh-TW" altLang="en-US" sz="1200" smtClean="0"/>
              <a:t> 最後點選</a:t>
            </a:r>
            <a:r>
              <a:rPr lang="zh-TW" altLang="en-US" sz="1200" b="1" smtClean="0"/>
              <a:t>新增至清單</a:t>
            </a:r>
            <a:r>
              <a:rPr lang="zh-TW" altLang="en-US" sz="1200" smtClean="0"/>
              <a:t>，將此筆資料新增到</a:t>
            </a:r>
            <a:r>
              <a:rPr lang="zh-TW" altLang="en-US" sz="1200" smtClean="0">
                <a:solidFill>
                  <a:srgbClr val="FF0000"/>
                </a:solidFill>
              </a:rPr>
              <a:t>區域</a:t>
            </a:r>
            <a:r>
              <a:rPr lang="en-US" altLang="zh-TW" sz="1200" smtClean="0">
                <a:solidFill>
                  <a:srgbClr val="FF0000"/>
                </a:solidFill>
              </a:rPr>
              <a:t>3</a:t>
            </a:r>
            <a:r>
              <a:rPr lang="zh-TW" altLang="en-US" sz="1200" smtClean="0"/>
              <a:t>的位置</a:t>
            </a:r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r>
              <a:rPr lang="zh-TW" altLang="en-US" sz="1200" smtClean="0"/>
              <a:t>當資料都填寫完畢後，點選送出即可，如右圖</a:t>
            </a:r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 smtClean="0"/>
              <a:t>送出成功後會有如下圖提示</a:t>
            </a:r>
            <a:endParaRPr lang="en-US" altLang="zh-TW" sz="1200" smtClean="0"/>
          </a:p>
          <a:p>
            <a:endParaRPr lang="en-US" altLang="zh-TW" sz="120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714884" y="1166786"/>
            <a:ext cx="1666875" cy="24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571480" y="1738290"/>
            <a:ext cx="1974850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571480" y="3238488"/>
            <a:ext cx="1889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grayscl/>
          </a:blip>
          <a:srcRect/>
          <a:stretch>
            <a:fillRect/>
          </a:stretch>
        </p:blipFill>
        <p:spPr bwMode="auto">
          <a:xfrm>
            <a:off x="4429132" y="3881430"/>
            <a:ext cx="1947863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grayscl/>
          </a:blip>
          <a:srcRect/>
          <a:stretch>
            <a:fillRect/>
          </a:stretch>
        </p:blipFill>
        <p:spPr bwMode="auto">
          <a:xfrm>
            <a:off x="4357694" y="4595810"/>
            <a:ext cx="200818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grayscl/>
          </a:blip>
          <a:srcRect/>
          <a:stretch>
            <a:fillRect/>
          </a:stretch>
        </p:blipFill>
        <p:spPr bwMode="auto">
          <a:xfrm>
            <a:off x="571480" y="5381628"/>
            <a:ext cx="24955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grayscl/>
          </a:blip>
          <a:srcRect/>
          <a:stretch>
            <a:fillRect/>
          </a:stretch>
        </p:blipFill>
        <p:spPr bwMode="auto">
          <a:xfrm>
            <a:off x="3643314" y="5810256"/>
            <a:ext cx="2692400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 17"/>
          <p:cNvSpPr/>
          <p:nvPr/>
        </p:nvSpPr>
        <p:spPr>
          <a:xfrm>
            <a:off x="5214950" y="8167710"/>
            <a:ext cx="114300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9">
            <a:grayscl/>
          </a:blip>
          <a:srcRect/>
          <a:stretch>
            <a:fillRect/>
          </a:stretch>
        </p:blipFill>
        <p:spPr bwMode="auto">
          <a:xfrm>
            <a:off x="571480" y="6524636"/>
            <a:ext cx="10763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00042" y="1073040"/>
            <a:ext cx="5786478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smtClean="0"/>
              <a:t>未補足資料提示</a:t>
            </a:r>
            <a:endParaRPr lang="en-US" altLang="zh-TW" sz="1200" b="1" smtClean="0"/>
          </a:p>
          <a:p>
            <a:r>
              <a:rPr lang="zh-TW" altLang="en-US" sz="1200" smtClean="0"/>
              <a:t>當選定好員工之後，程式會搜尋之前是否有未補足的資料</a:t>
            </a:r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r>
              <a:rPr lang="zh-TW" altLang="en-US" sz="1200" smtClean="0"/>
              <a:t>可以直接點選按鈕跳到該日期</a:t>
            </a:r>
            <a:endParaRPr lang="en-US" altLang="zh-TW" sz="1200" smtClean="0"/>
          </a:p>
          <a:p>
            <a:endParaRPr lang="en-US" altLang="zh-TW" sz="1200"/>
          </a:p>
          <a:p>
            <a:r>
              <a:rPr lang="zh-TW" altLang="en-US" sz="1600" b="1" smtClean="0"/>
              <a:t>四、工作單</a:t>
            </a:r>
            <a:endParaRPr lang="en-US" altLang="zh-TW" sz="1600" b="1" smtClean="0"/>
          </a:p>
          <a:p>
            <a:endParaRPr lang="en-US" altLang="zh-TW" sz="1600" b="1"/>
          </a:p>
          <a:p>
            <a:r>
              <a:rPr lang="zh-TW" altLang="en-US" sz="1200" b="1" smtClean="0"/>
              <a:t>新增工作單</a:t>
            </a:r>
            <a:r>
              <a:rPr lang="zh-TW" altLang="en-US" sz="1200" smtClean="0"/>
              <a:t>由 </a:t>
            </a:r>
            <a:r>
              <a:rPr lang="zh-TW" altLang="en-US" sz="1200" b="1" smtClean="0"/>
              <a:t>選單</a:t>
            </a:r>
            <a:r>
              <a:rPr lang="en-US" altLang="zh-TW" sz="1200" b="1" smtClean="0"/>
              <a:t>&gt;</a:t>
            </a:r>
            <a:r>
              <a:rPr lang="zh-TW" altLang="en-US" sz="1200" b="1"/>
              <a:t>工作</a:t>
            </a:r>
            <a:r>
              <a:rPr lang="zh-TW" altLang="en-US" sz="1200" b="1" smtClean="0"/>
              <a:t>單</a:t>
            </a:r>
            <a:r>
              <a:rPr lang="en-US" altLang="zh-TW" sz="1200" b="1" smtClean="0"/>
              <a:t>&gt;</a:t>
            </a:r>
            <a:r>
              <a:rPr lang="zh-TW" altLang="en-US" sz="1200" b="1" smtClean="0"/>
              <a:t>新增</a:t>
            </a:r>
            <a:r>
              <a:rPr lang="zh-TW" altLang="en-US" sz="1200" smtClean="0"/>
              <a:t> 開啟視窗，如右圖</a:t>
            </a:r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r>
              <a:rPr lang="zh-TW" altLang="en-US" sz="1200"/>
              <a:t>開啟後畫面如</a:t>
            </a:r>
            <a:r>
              <a:rPr lang="zh-TW" altLang="en-US" sz="1200" smtClean="0"/>
              <a:t>下</a:t>
            </a:r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r>
              <a:rPr lang="en-US" altLang="zh-TW" sz="1200" smtClean="0"/>
              <a:t>Step1: </a:t>
            </a:r>
            <a:r>
              <a:rPr lang="zh-TW" altLang="en-US" sz="1200" smtClean="0"/>
              <a:t>在右側先填好基本工作單資料，如右圖</a:t>
            </a:r>
            <a:endParaRPr lang="en-US" altLang="zh-TW" sz="1200" smtClean="0"/>
          </a:p>
          <a:p>
            <a:endParaRPr lang="en-US" altLang="zh-TW" sz="1200"/>
          </a:p>
          <a:p>
            <a:r>
              <a:rPr lang="en-US" altLang="zh-TW" sz="1200" smtClean="0"/>
              <a:t>Step2: </a:t>
            </a:r>
            <a:r>
              <a:rPr lang="zh-TW" altLang="en-US" sz="1200" smtClean="0"/>
              <a:t>從左側選取品號加入至工作單，也可自行輸</a:t>
            </a:r>
            <a:endParaRPr lang="en-US" altLang="zh-TW" sz="1200" smtClean="0"/>
          </a:p>
          <a:p>
            <a:r>
              <a:rPr lang="zh-TW" altLang="en-US" sz="1200" smtClean="0"/>
              <a:t>入品號，並填好數量</a:t>
            </a:r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r>
              <a:rPr lang="en-US" altLang="zh-TW" sz="1200" smtClean="0"/>
              <a:t>Step3: </a:t>
            </a:r>
            <a:r>
              <a:rPr lang="zh-TW" altLang="en-US" sz="1200" smtClean="0"/>
              <a:t>填好後點選</a:t>
            </a:r>
            <a:r>
              <a:rPr lang="zh-TW" altLang="en-US" sz="1200" b="1" smtClean="0"/>
              <a:t>新增</a:t>
            </a:r>
            <a:r>
              <a:rPr lang="zh-TW" altLang="en-US" sz="1200" smtClean="0"/>
              <a:t>即可，新增成功後會有如右圖提示視窗</a:t>
            </a:r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71480" y="3881430"/>
            <a:ext cx="3700462" cy="296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字方塊 3"/>
          <p:cNvSpPr txBox="1"/>
          <p:nvPr/>
        </p:nvSpPr>
        <p:spPr>
          <a:xfrm>
            <a:off x="425551" y="319358"/>
            <a:ext cx="598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SW</a:t>
            </a:r>
            <a:r>
              <a:rPr lang="zh-TW" altLang="en-US" smtClean="0"/>
              <a:t>生產工時管理系統  </a:t>
            </a:r>
            <a:r>
              <a:rPr lang="en-US" altLang="zh-TW" b="1" smtClean="0"/>
              <a:t>SW</a:t>
            </a:r>
            <a:r>
              <a:rPr lang="en-US" altLang="zh-TW" smtClean="0"/>
              <a:t> </a:t>
            </a:r>
            <a:r>
              <a:rPr lang="en-US" altLang="zh-TW" b="1" smtClean="0"/>
              <a:t>L</a:t>
            </a:r>
            <a:r>
              <a:rPr lang="en-US" altLang="zh-TW" smtClean="0"/>
              <a:t>abor </a:t>
            </a:r>
            <a:r>
              <a:rPr lang="en-US" altLang="zh-TW" b="1" smtClean="0"/>
              <a:t>H</a:t>
            </a:r>
            <a:r>
              <a:rPr lang="en-US" altLang="zh-TW" smtClean="0"/>
              <a:t>our </a:t>
            </a:r>
            <a:r>
              <a:rPr lang="en-US" altLang="zh-TW" b="1" smtClean="0"/>
              <a:t>M</a:t>
            </a:r>
            <a:r>
              <a:rPr lang="en-US" altLang="zh-TW" smtClean="0"/>
              <a:t>anagement </a:t>
            </a:r>
            <a:r>
              <a:rPr lang="en-US" altLang="zh-TW" b="1" smtClean="0"/>
              <a:t>S</a:t>
            </a:r>
            <a:r>
              <a:rPr lang="en-US" altLang="zh-TW" smtClean="0"/>
              <a:t>ystem</a:t>
            </a:r>
          </a:p>
        </p:txBody>
      </p:sp>
      <p:sp>
        <p:nvSpPr>
          <p:cNvPr id="18" name="矩形 17"/>
          <p:cNvSpPr/>
          <p:nvPr/>
        </p:nvSpPr>
        <p:spPr>
          <a:xfrm>
            <a:off x="642918" y="6524636"/>
            <a:ext cx="171451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571480" y="1595414"/>
            <a:ext cx="40513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5286388" y="3095612"/>
            <a:ext cx="1028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1142984" y="4667248"/>
            <a:ext cx="121444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15" idx="2"/>
            <a:endCxn id="18" idx="0"/>
          </p:cNvCxnSpPr>
          <p:nvPr/>
        </p:nvCxnSpPr>
        <p:spPr>
          <a:xfrm rot="5400000">
            <a:off x="803654" y="5578083"/>
            <a:ext cx="1643074" cy="25003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8" idx="3"/>
          </p:cNvCxnSpPr>
          <p:nvPr/>
        </p:nvCxnSpPr>
        <p:spPr>
          <a:xfrm flipV="1">
            <a:off x="2357430" y="5953137"/>
            <a:ext cx="928694" cy="6786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grayscl/>
          </a:blip>
          <a:srcRect/>
          <a:stretch>
            <a:fillRect/>
          </a:stretch>
        </p:blipFill>
        <p:spPr bwMode="auto">
          <a:xfrm>
            <a:off x="4500570" y="6881826"/>
            <a:ext cx="1846897" cy="84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grayscl/>
          </a:blip>
          <a:srcRect/>
          <a:stretch>
            <a:fillRect/>
          </a:stretch>
        </p:blipFill>
        <p:spPr bwMode="auto">
          <a:xfrm>
            <a:off x="571480" y="7667644"/>
            <a:ext cx="22733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grayscl/>
          </a:blip>
          <a:srcRect/>
          <a:stretch>
            <a:fillRect/>
          </a:stretch>
        </p:blipFill>
        <p:spPr bwMode="auto">
          <a:xfrm>
            <a:off x="5357826" y="8096272"/>
            <a:ext cx="9652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00042" y="1073040"/>
            <a:ext cx="578647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smtClean="0"/>
              <a:t>查詢、編輯工作單</a:t>
            </a:r>
            <a:endParaRPr lang="en-US" altLang="zh-TW" sz="1200" b="1" smtClean="0"/>
          </a:p>
          <a:p>
            <a:endParaRPr lang="en-US" altLang="zh-TW" sz="1200" b="1"/>
          </a:p>
          <a:p>
            <a:r>
              <a:rPr lang="zh-TW" altLang="en-US" sz="1200" smtClean="0"/>
              <a:t>要查詢或編輯工作單，都先由 </a:t>
            </a:r>
            <a:r>
              <a:rPr lang="zh-TW" altLang="en-US" sz="1200" b="1" smtClean="0"/>
              <a:t>選單</a:t>
            </a:r>
            <a:r>
              <a:rPr lang="en-US" altLang="zh-TW" sz="1200" b="1" smtClean="0"/>
              <a:t>&gt;</a:t>
            </a:r>
            <a:r>
              <a:rPr lang="zh-TW" altLang="en-US" sz="1200" b="1" smtClean="0"/>
              <a:t>工作單</a:t>
            </a:r>
            <a:r>
              <a:rPr lang="en-US" altLang="zh-TW" sz="1200" b="1" smtClean="0"/>
              <a:t>&gt;</a:t>
            </a:r>
            <a:r>
              <a:rPr lang="zh-TW" altLang="en-US" sz="1200" b="1" smtClean="0"/>
              <a:t>查詢 </a:t>
            </a:r>
            <a:r>
              <a:rPr lang="zh-TW" altLang="en-US" sz="1200" smtClean="0"/>
              <a:t>進入，如右圖</a:t>
            </a:r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r>
              <a:rPr lang="zh-TW" altLang="en-US" sz="1200"/>
              <a:t>進入後畫面如下所</a:t>
            </a:r>
            <a:r>
              <a:rPr lang="zh-TW" altLang="en-US" sz="1200" smtClean="0"/>
              <a:t>示</a:t>
            </a:r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r>
              <a:rPr lang="zh-TW" altLang="en-US" sz="1200" smtClean="0"/>
              <a:t>最上方紅色區塊可以選擇要查詢的工作單條件</a:t>
            </a:r>
            <a:endParaRPr lang="en-US" altLang="zh-TW" sz="1200" smtClean="0"/>
          </a:p>
          <a:p>
            <a:r>
              <a:rPr lang="zh-TW" altLang="en-US" sz="1200" smtClean="0"/>
              <a:t>點選</a:t>
            </a:r>
            <a:r>
              <a:rPr lang="zh-TW" altLang="en-US" sz="1200" b="1" smtClean="0"/>
              <a:t>查詢</a:t>
            </a:r>
            <a:r>
              <a:rPr lang="zh-TW" altLang="en-US" sz="1200" smtClean="0"/>
              <a:t>後左下方會出現搜尋的結果</a:t>
            </a:r>
            <a:endParaRPr lang="en-US" altLang="zh-TW" sz="1200" smtClean="0"/>
          </a:p>
          <a:p>
            <a:r>
              <a:rPr lang="zh-TW" altLang="en-US" sz="1200" smtClean="0"/>
              <a:t>而右下方則是目前所選取的工作單內容</a:t>
            </a:r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/>
              <a:t>若要編輯目前選擇的工作</a:t>
            </a:r>
            <a:r>
              <a:rPr lang="zh-TW" altLang="en-US" sz="1200" smtClean="0"/>
              <a:t>單</a:t>
            </a:r>
            <a:endParaRPr lang="en-US" altLang="zh-TW" sz="1200" smtClean="0"/>
          </a:p>
          <a:p>
            <a:r>
              <a:rPr lang="zh-TW" altLang="en-US" sz="1200" smtClean="0"/>
              <a:t>則點選右下角的</a:t>
            </a:r>
            <a:r>
              <a:rPr lang="zh-TW" altLang="en-US" sz="1200" b="1" smtClean="0"/>
              <a:t>編輯</a:t>
            </a:r>
            <a:r>
              <a:rPr lang="zh-TW" altLang="en-US" sz="1200" smtClean="0"/>
              <a:t>按鈕，也可以點選</a:t>
            </a:r>
            <a:r>
              <a:rPr lang="zh-TW" altLang="en-US" sz="1200" b="1" smtClean="0"/>
              <a:t>刪除</a:t>
            </a:r>
            <a:r>
              <a:rPr lang="zh-TW" altLang="en-US" sz="1200" smtClean="0"/>
              <a:t>以刪除此筆工作單</a:t>
            </a:r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/>
              <a:t>而編輯畫面就如</a:t>
            </a:r>
            <a:r>
              <a:rPr lang="zh-TW" altLang="en-US" sz="1200" smtClean="0"/>
              <a:t>同新增工作單的畫面，操作方式也相同</a:t>
            </a:r>
            <a:endParaRPr lang="en-US" altLang="zh-TW" sz="1200" smtClean="0"/>
          </a:p>
          <a:p>
            <a:r>
              <a:rPr lang="zh-TW" altLang="en-US" sz="1200"/>
              <a:t>編輯完畢後點選</a:t>
            </a:r>
            <a:r>
              <a:rPr lang="zh-TW" altLang="en-US" sz="1200" b="1"/>
              <a:t>儲存</a:t>
            </a:r>
            <a:r>
              <a:rPr lang="zh-TW" altLang="en-US" sz="1200"/>
              <a:t>即</a:t>
            </a:r>
            <a:r>
              <a:rPr lang="zh-TW" altLang="en-US" sz="1200" smtClean="0"/>
              <a:t>可</a:t>
            </a:r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425551" y="319358"/>
            <a:ext cx="598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SW</a:t>
            </a:r>
            <a:r>
              <a:rPr lang="zh-TW" altLang="en-US" smtClean="0"/>
              <a:t>生產工時管理系統  </a:t>
            </a:r>
            <a:r>
              <a:rPr lang="en-US" altLang="zh-TW" b="1" smtClean="0"/>
              <a:t>SW</a:t>
            </a:r>
            <a:r>
              <a:rPr lang="en-US" altLang="zh-TW" smtClean="0"/>
              <a:t> </a:t>
            </a:r>
            <a:r>
              <a:rPr lang="en-US" altLang="zh-TW" b="1" smtClean="0"/>
              <a:t>L</a:t>
            </a:r>
            <a:r>
              <a:rPr lang="en-US" altLang="zh-TW" smtClean="0"/>
              <a:t>abor </a:t>
            </a:r>
            <a:r>
              <a:rPr lang="en-US" altLang="zh-TW" b="1" smtClean="0"/>
              <a:t>H</a:t>
            </a:r>
            <a:r>
              <a:rPr lang="en-US" altLang="zh-TW" smtClean="0"/>
              <a:t>our </a:t>
            </a:r>
            <a:r>
              <a:rPr lang="en-US" altLang="zh-TW" b="1" smtClean="0"/>
              <a:t>M</a:t>
            </a:r>
            <a:r>
              <a:rPr lang="en-US" altLang="zh-TW" smtClean="0"/>
              <a:t>anagement </a:t>
            </a:r>
            <a:r>
              <a:rPr lang="en-US" altLang="zh-TW" b="1" smtClean="0"/>
              <a:t>S</a:t>
            </a:r>
            <a:r>
              <a:rPr lang="en-US" altLang="zh-TW" smtClean="0"/>
              <a:t>ystem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286388" y="1452538"/>
            <a:ext cx="10096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571481" y="2238356"/>
            <a:ext cx="38004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571480" y="2452670"/>
            <a:ext cx="3786214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rot="10800000" flipV="1">
            <a:off x="2500307" y="2809860"/>
            <a:ext cx="1535917" cy="28575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571480" y="7239016"/>
            <a:ext cx="2281237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00042" y="1073040"/>
            <a:ext cx="5786478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smtClean="0"/>
              <a:t>五、管理</a:t>
            </a:r>
            <a:endParaRPr lang="en-US" altLang="zh-TW" sz="1600" b="1" smtClean="0"/>
          </a:p>
          <a:p>
            <a:endParaRPr lang="en-US" altLang="zh-TW" sz="1600" b="1"/>
          </a:p>
          <a:p>
            <a:r>
              <a:rPr lang="zh-TW" altLang="en-US" sz="1200" b="1"/>
              <a:t>產品管理</a:t>
            </a:r>
            <a:endParaRPr lang="en-US" altLang="zh-TW" sz="1200" b="1"/>
          </a:p>
          <a:p>
            <a:r>
              <a:rPr lang="zh-TW" altLang="en-US" sz="1200"/>
              <a:t>產品管</a:t>
            </a:r>
            <a:r>
              <a:rPr lang="zh-TW" altLang="en-US" sz="1200" smtClean="0"/>
              <a:t>理可以新增或修改產品系列及品號的資料</a:t>
            </a:r>
            <a:endParaRPr lang="en-US" altLang="zh-TW" sz="1200" smtClean="0"/>
          </a:p>
          <a:p>
            <a:endParaRPr lang="en-US" altLang="zh-TW" sz="1200"/>
          </a:p>
          <a:p>
            <a:r>
              <a:rPr lang="zh-TW" altLang="en-US" sz="1200" smtClean="0"/>
              <a:t>產品管理由 </a:t>
            </a:r>
            <a:r>
              <a:rPr lang="zh-TW" altLang="en-US" sz="1200" b="1" smtClean="0"/>
              <a:t>選單</a:t>
            </a:r>
            <a:r>
              <a:rPr lang="en-US" altLang="zh-TW" sz="1200" b="1" smtClean="0"/>
              <a:t>&gt;</a:t>
            </a:r>
            <a:r>
              <a:rPr lang="zh-TW" altLang="en-US" sz="1200" b="1" smtClean="0"/>
              <a:t>管理</a:t>
            </a:r>
            <a:r>
              <a:rPr lang="en-US" altLang="zh-TW" sz="1200" b="1" smtClean="0"/>
              <a:t>&gt;</a:t>
            </a:r>
            <a:r>
              <a:rPr lang="zh-TW" altLang="en-US" sz="1200" b="1" smtClean="0"/>
              <a:t>產品管理</a:t>
            </a:r>
            <a:r>
              <a:rPr lang="zh-TW" altLang="en-US" sz="1200" smtClean="0"/>
              <a:t> 進入，如右圖</a:t>
            </a:r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/>
          </a:p>
          <a:p>
            <a:r>
              <a:rPr lang="zh-TW" altLang="en-US" sz="1200" smtClean="0"/>
              <a:t>進入後畫面如下</a:t>
            </a:r>
            <a:endParaRPr lang="en-US" altLang="zh-TW" sz="1200" smtClean="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r>
              <a:rPr lang="zh-TW" altLang="en-US" sz="1200"/>
              <a:t>左邊</a:t>
            </a:r>
            <a:r>
              <a:rPr lang="zh-TW" altLang="en-US" sz="1200" smtClean="0"/>
              <a:t>是所有的產品系列，點選其中一個系列後右邊會出現其品號</a:t>
            </a:r>
            <a:endParaRPr lang="en-US" altLang="zh-TW" sz="1200" smtClean="0"/>
          </a:p>
          <a:p>
            <a:endParaRPr lang="en-US" altLang="zh-TW" sz="1200"/>
          </a:p>
          <a:p>
            <a:r>
              <a:rPr lang="zh-TW" altLang="en-US" sz="1200" smtClean="0"/>
              <a:t>右上方</a:t>
            </a:r>
            <a:r>
              <a:rPr lang="zh-TW" altLang="en-US" sz="1200" smtClean="0">
                <a:solidFill>
                  <a:srgbClr val="FF0000"/>
                </a:solidFill>
              </a:rPr>
              <a:t>紅色區塊</a:t>
            </a:r>
            <a:r>
              <a:rPr lang="zh-TW" altLang="en-US" sz="1200" smtClean="0"/>
              <a:t>可以</a:t>
            </a:r>
            <a:r>
              <a:rPr lang="zh-TW" altLang="en-US" sz="1200" b="1" smtClean="0"/>
              <a:t>新增刪除</a:t>
            </a:r>
            <a:r>
              <a:rPr lang="zh-TW" altLang="en-US" sz="1200" smtClean="0"/>
              <a:t>或</a:t>
            </a:r>
            <a:r>
              <a:rPr lang="zh-TW" altLang="en-US" sz="1200" b="1" smtClean="0"/>
              <a:t>修改</a:t>
            </a:r>
            <a:r>
              <a:rPr lang="zh-TW" altLang="en-US" sz="1200" smtClean="0"/>
              <a:t>產品系列的資料</a:t>
            </a:r>
            <a:endParaRPr lang="en-US" altLang="zh-TW" sz="1200" smtClean="0"/>
          </a:p>
          <a:p>
            <a:r>
              <a:rPr lang="zh-TW" altLang="en-US" sz="1200" smtClean="0"/>
              <a:t>如</a:t>
            </a:r>
            <a:r>
              <a:rPr lang="en-US" altLang="zh-TW" sz="1200" smtClean="0"/>
              <a:t>:</a:t>
            </a:r>
            <a:r>
              <a:rPr lang="zh-TW" altLang="en-US" sz="1200" smtClean="0"/>
              <a:t> 要將</a:t>
            </a:r>
            <a:r>
              <a:rPr lang="en-US" altLang="zh-TW" sz="1200" smtClean="0"/>
              <a:t>101</a:t>
            </a:r>
            <a:r>
              <a:rPr lang="zh-TW" altLang="en-US" sz="1200" smtClean="0"/>
              <a:t> </a:t>
            </a:r>
            <a:r>
              <a:rPr lang="en-US" altLang="zh-TW" sz="1200" smtClean="0"/>
              <a:t>SW </a:t>
            </a:r>
            <a:r>
              <a:rPr lang="zh-TW" altLang="en-US" sz="1200" smtClean="0"/>
              <a:t>改成 </a:t>
            </a:r>
            <a:r>
              <a:rPr lang="en-US" altLang="zh-TW" sz="1200" smtClean="0"/>
              <a:t>102 SWW</a:t>
            </a:r>
            <a:r>
              <a:rPr lang="zh-TW" altLang="en-US" sz="1200" smtClean="0"/>
              <a:t>的話</a:t>
            </a:r>
            <a:endParaRPr lang="en-US" altLang="zh-TW" sz="1200" smtClean="0"/>
          </a:p>
          <a:p>
            <a:r>
              <a:rPr lang="en-US" altLang="zh-TW" sz="1200" smtClean="0"/>
              <a:t>Step1: </a:t>
            </a:r>
            <a:r>
              <a:rPr lang="zh-TW" altLang="en-US" sz="1200" smtClean="0"/>
              <a:t>選取</a:t>
            </a:r>
            <a:r>
              <a:rPr lang="en-US" altLang="zh-TW" sz="1200" smtClean="0"/>
              <a:t>101 SW</a:t>
            </a:r>
          </a:p>
          <a:p>
            <a:r>
              <a:rPr lang="en-US" altLang="zh-TW" sz="1200" smtClean="0"/>
              <a:t>Step2: </a:t>
            </a:r>
            <a:r>
              <a:rPr lang="zh-TW" altLang="en-US" sz="1200" smtClean="0"/>
              <a:t>將編號改成</a:t>
            </a:r>
            <a:r>
              <a:rPr lang="en-US" altLang="zh-TW" sz="1200" smtClean="0"/>
              <a:t>102</a:t>
            </a:r>
            <a:r>
              <a:rPr lang="zh-TW" altLang="en-US" sz="1200" smtClean="0"/>
              <a:t>、代號改成</a:t>
            </a:r>
            <a:r>
              <a:rPr lang="en-US" altLang="zh-TW" sz="1200" smtClean="0"/>
              <a:t>SWW</a:t>
            </a:r>
          </a:p>
          <a:p>
            <a:r>
              <a:rPr lang="en-US" altLang="zh-TW" sz="1200" smtClean="0"/>
              <a:t>Step3: </a:t>
            </a:r>
            <a:r>
              <a:rPr lang="zh-TW" altLang="en-US" sz="1200" smtClean="0"/>
              <a:t>點選</a:t>
            </a:r>
            <a:r>
              <a:rPr lang="zh-TW" altLang="en-US" sz="1200" b="1" smtClean="0"/>
              <a:t>儲存</a:t>
            </a:r>
            <a:r>
              <a:rPr lang="zh-TW" altLang="en-US" sz="1200" smtClean="0"/>
              <a:t>即可</a:t>
            </a:r>
            <a:endParaRPr lang="en-US" altLang="zh-TW" sz="1200"/>
          </a:p>
          <a:p>
            <a:r>
              <a:rPr lang="en-US" altLang="zh-TW" sz="1200" smtClean="0"/>
              <a:t>(</a:t>
            </a:r>
            <a:r>
              <a:rPr lang="zh-TW" altLang="en-US" sz="1200" smtClean="0"/>
              <a:t>若是要新增則直接點選</a:t>
            </a:r>
            <a:r>
              <a:rPr lang="zh-TW" altLang="en-US" sz="1200" b="1" smtClean="0"/>
              <a:t>新增</a:t>
            </a:r>
            <a:r>
              <a:rPr lang="zh-TW" altLang="en-US" sz="1200" smtClean="0"/>
              <a:t>即可，會多出一個</a:t>
            </a:r>
            <a:r>
              <a:rPr lang="en-US" altLang="zh-TW" sz="1200" smtClean="0"/>
              <a:t>102</a:t>
            </a:r>
            <a:r>
              <a:rPr lang="zh-TW" altLang="en-US" sz="1200" smtClean="0"/>
              <a:t>，而不是把</a:t>
            </a:r>
            <a:r>
              <a:rPr lang="en-US" altLang="zh-TW" sz="1200" smtClean="0"/>
              <a:t>101</a:t>
            </a:r>
            <a:r>
              <a:rPr lang="zh-TW" altLang="en-US" sz="1200" smtClean="0"/>
              <a:t>改成</a:t>
            </a:r>
            <a:r>
              <a:rPr lang="en-US" altLang="zh-TW" sz="1200" smtClean="0"/>
              <a:t>102)</a:t>
            </a:r>
          </a:p>
          <a:p>
            <a:endParaRPr lang="en-US" altLang="zh-TW" sz="1200"/>
          </a:p>
          <a:p>
            <a:r>
              <a:rPr lang="zh-TW" altLang="en-US" sz="1200" smtClean="0"/>
              <a:t>後面有數種新增修改方式都是如此</a:t>
            </a:r>
            <a:endParaRPr lang="en-US" altLang="zh-TW" sz="1200" smtClean="0"/>
          </a:p>
          <a:p>
            <a:endParaRPr lang="en-US" altLang="zh-TW" sz="1200"/>
          </a:p>
          <a:p>
            <a:r>
              <a:rPr lang="zh-TW" altLang="en-US" sz="1200" smtClean="0"/>
              <a:t>而若要</a:t>
            </a:r>
            <a:r>
              <a:rPr lang="zh-TW" altLang="en-US" sz="1200" b="1" smtClean="0"/>
              <a:t>修改品號</a:t>
            </a:r>
            <a:r>
              <a:rPr lang="zh-TW" altLang="en-US" sz="1200" smtClean="0"/>
              <a:t>資料的話，直接在右下方的區域中修改，修改完畢後點選儲存即可</a:t>
            </a:r>
            <a:endParaRPr lang="en-US" altLang="zh-TW" sz="120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425551" y="319358"/>
            <a:ext cx="598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SW</a:t>
            </a:r>
            <a:r>
              <a:rPr lang="zh-TW" altLang="en-US" smtClean="0"/>
              <a:t>生產工時管理系統  </a:t>
            </a:r>
            <a:r>
              <a:rPr lang="en-US" altLang="zh-TW" b="1" smtClean="0"/>
              <a:t>SW</a:t>
            </a:r>
            <a:r>
              <a:rPr lang="en-US" altLang="zh-TW" smtClean="0"/>
              <a:t> </a:t>
            </a:r>
            <a:r>
              <a:rPr lang="en-US" altLang="zh-TW" b="1" smtClean="0"/>
              <a:t>L</a:t>
            </a:r>
            <a:r>
              <a:rPr lang="en-US" altLang="zh-TW" smtClean="0"/>
              <a:t>abor </a:t>
            </a:r>
            <a:r>
              <a:rPr lang="en-US" altLang="zh-TW" b="1" smtClean="0"/>
              <a:t>H</a:t>
            </a:r>
            <a:r>
              <a:rPr lang="en-US" altLang="zh-TW" smtClean="0"/>
              <a:t>our </a:t>
            </a:r>
            <a:r>
              <a:rPr lang="en-US" altLang="zh-TW" b="1" smtClean="0"/>
              <a:t>M</a:t>
            </a:r>
            <a:r>
              <a:rPr lang="en-US" altLang="zh-TW" smtClean="0"/>
              <a:t>anagement </a:t>
            </a:r>
            <a:r>
              <a:rPr lang="en-US" altLang="zh-TW" b="1" smtClean="0"/>
              <a:t>S</a:t>
            </a:r>
            <a:r>
              <a:rPr lang="en-US" altLang="zh-TW" smtClean="0"/>
              <a:t>ystem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357694" y="1666852"/>
            <a:ext cx="184626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571480" y="3381364"/>
            <a:ext cx="4400550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1785926" y="3667116"/>
            <a:ext cx="314327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00042" y="1073040"/>
            <a:ext cx="5786478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smtClean="0"/>
              <a:t>匯入標準工時</a:t>
            </a:r>
            <a:endParaRPr lang="en-US" altLang="zh-TW" sz="1200" b="1" smtClean="0"/>
          </a:p>
          <a:p>
            <a:endParaRPr lang="en-US" altLang="zh-TW" sz="1200" b="1"/>
          </a:p>
          <a:p>
            <a:r>
              <a:rPr lang="zh-TW" altLang="en-US" sz="1200" smtClean="0"/>
              <a:t>可由</a:t>
            </a:r>
            <a:r>
              <a:rPr lang="en-US" altLang="zh-TW" sz="1200" smtClean="0"/>
              <a:t>xls</a:t>
            </a:r>
            <a:r>
              <a:rPr lang="zh-TW" altLang="en-US" sz="1200" smtClean="0"/>
              <a:t>檔匯入各項品號的標準工時，</a:t>
            </a:r>
            <a:r>
              <a:rPr lang="en-US" altLang="zh-TW" sz="1200" smtClean="0"/>
              <a:t>xls</a:t>
            </a:r>
            <a:r>
              <a:rPr lang="zh-TW" altLang="en-US" sz="1200" smtClean="0"/>
              <a:t>檔的格式大致如下</a:t>
            </a:r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r>
              <a:rPr lang="zh-TW" altLang="en-US" sz="1200" smtClean="0"/>
              <a:t>第一行必須包含了欄位名稱，而其中必須至少有品號</a:t>
            </a:r>
            <a:r>
              <a:rPr lang="en-US" altLang="zh-TW" sz="1200" smtClean="0"/>
              <a:t>(P/N)</a:t>
            </a:r>
            <a:r>
              <a:rPr lang="zh-TW" altLang="en-US" sz="1200" smtClean="0"/>
              <a:t>與工時</a:t>
            </a:r>
            <a:r>
              <a:rPr lang="en-US" altLang="zh-TW" sz="1200" smtClean="0"/>
              <a:t>(LABOR HOURS)</a:t>
            </a:r>
            <a:r>
              <a:rPr lang="zh-TW" altLang="en-US" sz="1200" smtClean="0"/>
              <a:t>兩個欄位</a:t>
            </a:r>
            <a:endParaRPr lang="en-US" altLang="zh-TW" sz="1200" smtClean="0"/>
          </a:p>
          <a:p>
            <a:endParaRPr lang="en-US" altLang="zh-TW" sz="1200" smtClean="0"/>
          </a:p>
          <a:p>
            <a:r>
              <a:rPr lang="zh-TW" altLang="en-US" sz="1200" smtClean="0"/>
              <a:t>由</a:t>
            </a:r>
            <a:r>
              <a:rPr lang="zh-TW" altLang="en-US" sz="1200" b="1" smtClean="0"/>
              <a:t>產品管理</a:t>
            </a:r>
            <a:r>
              <a:rPr lang="zh-TW" altLang="en-US" sz="1200" smtClean="0"/>
              <a:t>視窗中點選下方按鈕 </a:t>
            </a:r>
            <a:r>
              <a:rPr lang="zh-TW" altLang="en-US" sz="1200" b="1" smtClean="0"/>
              <a:t>匯入產品工時</a:t>
            </a:r>
            <a:r>
              <a:rPr lang="zh-TW" altLang="en-US" sz="1200" smtClean="0"/>
              <a:t> 進入</a:t>
            </a:r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r>
              <a:rPr lang="zh-TW" altLang="en-US" sz="1200"/>
              <a:t>畫面如下</a:t>
            </a:r>
            <a:r>
              <a:rPr lang="zh-TW" altLang="en-US" sz="1200" smtClean="0"/>
              <a:t>所示</a:t>
            </a:r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endParaRPr lang="en-US" altLang="zh-TW" sz="1200"/>
          </a:p>
          <a:p>
            <a:endParaRPr lang="en-US" altLang="zh-TW" sz="1200" smtClean="0"/>
          </a:p>
          <a:p>
            <a:r>
              <a:rPr lang="zh-TW" altLang="en-US" sz="1200"/>
              <a:t>按照指示點</a:t>
            </a:r>
            <a:r>
              <a:rPr lang="zh-TW" altLang="en-US" sz="1200" smtClean="0"/>
              <a:t>選下一步即可</a:t>
            </a:r>
            <a:r>
              <a:rPr lang="zh-TW" altLang="en-US" sz="1200"/>
              <a:t>完成匯入動作</a:t>
            </a:r>
            <a:endParaRPr lang="en-US" altLang="zh-TW" sz="120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425551" y="319358"/>
            <a:ext cx="598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SW</a:t>
            </a:r>
            <a:r>
              <a:rPr lang="zh-TW" altLang="en-US" smtClean="0"/>
              <a:t>生產工時管理系統  </a:t>
            </a:r>
            <a:r>
              <a:rPr lang="en-US" altLang="zh-TW" b="1" smtClean="0"/>
              <a:t>SW</a:t>
            </a:r>
            <a:r>
              <a:rPr lang="en-US" altLang="zh-TW" smtClean="0"/>
              <a:t> </a:t>
            </a:r>
            <a:r>
              <a:rPr lang="en-US" altLang="zh-TW" b="1" smtClean="0"/>
              <a:t>L</a:t>
            </a:r>
            <a:r>
              <a:rPr lang="en-US" altLang="zh-TW" smtClean="0"/>
              <a:t>abor </a:t>
            </a:r>
            <a:r>
              <a:rPr lang="en-US" altLang="zh-TW" b="1" smtClean="0"/>
              <a:t>H</a:t>
            </a:r>
            <a:r>
              <a:rPr lang="en-US" altLang="zh-TW" smtClean="0"/>
              <a:t>our </a:t>
            </a:r>
            <a:r>
              <a:rPr lang="en-US" altLang="zh-TW" b="1" smtClean="0"/>
              <a:t>M</a:t>
            </a:r>
            <a:r>
              <a:rPr lang="en-US" altLang="zh-TW" smtClean="0"/>
              <a:t>anagement </a:t>
            </a:r>
            <a:r>
              <a:rPr lang="en-US" altLang="zh-TW" b="1" smtClean="0"/>
              <a:t>S</a:t>
            </a:r>
            <a:r>
              <a:rPr lang="en-US" altLang="zh-TW" smtClean="0"/>
              <a:t>ystem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71480" y="1738290"/>
            <a:ext cx="2717800" cy="109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571480" y="3738554"/>
            <a:ext cx="37719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2214554" y="6310322"/>
            <a:ext cx="78581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571480" y="6810388"/>
            <a:ext cx="2651760" cy="2063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1891</Words>
  <Application>Microsoft Office PowerPoint</Application>
  <PresentationFormat>A4 紙張 (210x297 公釐)</PresentationFormat>
  <Paragraphs>662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Mong</dc:creator>
  <cp:lastModifiedBy>Mong</cp:lastModifiedBy>
  <cp:revision>88</cp:revision>
  <dcterms:created xsi:type="dcterms:W3CDTF">2008-09-22T12:25:28Z</dcterms:created>
  <dcterms:modified xsi:type="dcterms:W3CDTF">2009-04-27T11:34:45Z</dcterms:modified>
</cp:coreProperties>
</file>