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4" r:id="rId9"/>
    <p:sldId id="269" r:id="rId10"/>
    <p:sldId id="268" r:id="rId11"/>
    <p:sldId id="270" r:id="rId12"/>
    <p:sldId id="282" r:id="rId13"/>
    <p:sldId id="271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71D0-5238-4692-A200-170F8F39A8F6}" v="2" dt="2023-11-05T18:11:39.148"/>
    <p1510:client id="{A1E496ED-CCD3-BA7C-E3AB-200DD784CB5B}" v="14" dt="2023-11-04T23:09:10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5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89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2517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616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34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37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57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88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742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137D-2CB4-E7E7-144D-EEB2503A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CAD0-FC32-00C8-B103-C66661945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7658-D50F-58E3-9546-A09C9D45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16A98-7A75-CF69-7FF5-9B7AE868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4B01-6DFB-FA82-9DDA-1544AA9F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0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698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42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849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004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8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02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03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9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6DB9-63DB-4356-B2B4-0099525E51F9}" type="datetimeFigureOut">
              <a:rPr lang="pt-PT" smtClean="0"/>
              <a:t>05/11/2023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A88D-D794-4ED4-B446-03B02FFD7F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306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EC0E-DC78-3E1F-D62E-BC26DEB97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154" y="6787691"/>
            <a:ext cx="8791575" cy="2387600"/>
          </a:xfrm>
        </p:spPr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F91B0F-1C83-5F4A-21DA-ADD51BDC38C1}"/>
              </a:ext>
            </a:extLst>
          </p:cNvPr>
          <p:cNvSpPr txBox="1"/>
          <p:nvPr/>
        </p:nvSpPr>
        <p:spPr>
          <a:xfrm>
            <a:off x="9084143" y="395069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Universidade do Minho</a:t>
            </a:r>
          </a:p>
          <a:p>
            <a:r>
              <a:rPr lang="pt-PT" dirty="0"/>
              <a:t>Base de Dados – 2023/24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F56FE3-9DE8-6D7C-EBA8-4369DE905E9E}"/>
              </a:ext>
            </a:extLst>
          </p:cNvPr>
          <p:cNvSpPr txBox="1"/>
          <p:nvPr/>
        </p:nvSpPr>
        <p:spPr>
          <a:xfrm>
            <a:off x="2624443" y="3397045"/>
            <a:ext cx="3844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solidFill>
                  <a:schemeClr val="tx1"/>
                </a:solidFill>
              </a:rPr>
              <a:t>Grupo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tx1"/>
                </a:solidFill>
              </a:rPr>
              <a:t>Eduardo Cunha a98980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tx1"/>
                </a:solidFill>
              </a:rPr>
              <a:t>Fábio Ribeiro a100058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tx1"/>
                </a:solidFill>
              </a:rPr>
              <a:t>Gonçalo Magalhães a100084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tx1"/>
                </a:solidFill>
              </a:rPr>
              <a:t>Miguel Rego a94017</a:t>
            </a:r>
          </a:p>
          <a:p>
            <a:endParaRPr lang="pt-PT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E6B0E04-A8DC-31F3-7EC8-75F91D67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068" y="6787691"/>
            <a:ext cx="8791575" cy="1655762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D118EB-DAD3-6DC8-FB19-FC3EC72D4373}"/>
              </a:ext>
            </a:extLst>
          </p:cNvPr>
          <p:cNvSpPr txBox="1"/>
          <p:nvPr/>
        </p:nvSpPr>
        <p:spPr>
          <a:xfrm>
            <a:off x="2073068" y="1892890"/>
            <a:ext cx="8024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Gestão e Divulgação de Eventos de Viana das Taipas</a:t>
            </a:r>
          </a:p>
        </p:txBody>
      </p:sp>
    </p:spTree>
    <p:extLst>
      <p:ext uri="{BB962C8B-B14F-4D97-AF65-F5344CB8AC3E}">
        <p14:creationId xmlns:p14="http://schemas.microsoft.com/office/powerpoint/2010/main" val="76227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F09-42D4-370D-B3A3-FEDE89C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8" y="6858000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A5FF3-12E6-DEED-2551-1E20BB2F8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768" y="1196113"/>
            <a:ext cx="9905999" cy="354171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21:55; O sistema deve após realização de compra de cada bilhete, imitir um comprovativo (fatura) fornecendo detalhes sobre a transação. No mesmo deve incluir: uma referência única, o preço total pago (valor), data da compra, o funcionário que efetuou a venda assim como o número de bilhetes comprados; Contabilidade; Armando; Gonçalo;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11/10/2023 12:00; Todos os eventos possuem um indentificador único (Id); Logistica; Joana; Gonçalo;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11/10/2023 12:05; Todos os eventos futuros devem ficar registados no sistema, e para cada um é necessário registar a data, hora de início (hora de fim opcional), tipo do evento, convidados ao evento, e lotação máxima; Logistica; Joana; Gonçalo;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11/10/2023 12:10; Todos os funcionários possuem um indentificador único dentro da empresa de gestão de eventos (Id), um nome, o seu respetivo cargo (estatuto) e o seu devido acesso ao sistema de vendas; Segurança; João; Gonçalo;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12/10/2023 12:28; Todos os patrocinadores possuem tipo (de empresa ou singular) e um nome associado que terá de ser único. Contabilidade; Joana; Gonçalo.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12/10/2023 12:30; A cada patrocínio feito é registado o montante do patrocínio e as condições do patrocínio, caso existam; Contabilidade; Joana; Gonçalo.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12/10/2023 12:33; Todos os clientes que frequentaram determinado evento têm a opção de deixar o seu feedback; Logistica; André; Gonçalo.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DF5605-E4BA-809B-F10D-AB246B40DB71}"/>
              </a:ext>
            </a:extLst>
          </p:cNvPr>
          <p:cNvSpPr txBox="1"/>
          <p:nvPr/>
        </p:nvSpPr>
        <p:spPr>
          <a:xfrm>
            <a:off x="944768" y="477411"/>
            <a:ext cx="9396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Requisitos de Descrição (Continuação)</a:t>
            </a:r>
          </a:p>
        </p:txBody>
      </p:sp>
    </p:spTree>
    <p:extLst>
      <p:ext uri="{BB962C8B-B14F-4D97-AF65-F5344CB8AC3E}">
        <p14:creationId xmlns:p14="http://schemas.microsoft.com/office/powerpoint/2010/main" val="536123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E2A4-0B15-0F80-868F-5F557998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29" y="830997"/>
            <a:ext cx="9201170" cy="388620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9/10/2023 10:00; No fim de cada mês, o sistema deve apresentar um relatório de acessos, apresentando os eventos com mais e menos bilhetes vendidos, de modo a transparecer quais os que revelaram mais interesse ao publico; Vendas; Armando; Fábio;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9/10/2023 10:15; A qualquer altura terá de ser possível obter uma lista com os registos de todos os clientes. A mesma terá de conter: “ID”, nome e contacto; Logistica; Joana; Fábio;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9/10/2023 10:20; O sistema deve conseguir ter acesso ao histórico de compras de um determinado cliente; Vendas; Armando; Fábio.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9/10/2023 10:22; A qualquer altura deve ser possível obter um registo com todas as faturas geradas entre duas determinadas datas; Contabilidade; Armando; Fábio.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11:10; O sistema deve conseguir calcular o cliente que mais gastou, assim como o cliente que mais bilhetes comprou; Vendas; André; Fábio.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11:15; O sistema deve conseguir determinar quais foram os 10% dos funcionários que menos venderam entre duas determinadas datas, assim como os 20% de funcionários com mais vendas, entre duas determinadas datas; Vendas; Armando; Fábio.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11:18; O sistema deve conseguir determinar quais foram os patrocinadores que mais contribuíram monetariamente para um grupo de eventos; Contabilidade; Armando; Fábio.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2983DA-3A72-356F-F398-82B9BA30FF83}"/>
              </a:ext>
            </a:extLst>
          </p:cNvPr>
          <p:cNvSpPr txBox="1"/>
          <p:nvPr/>
        </p:nvSpPr>
        <p:spPr>
          <a:xfrm>
            <a:off x="1300317" y="0"/>
            <a:ext cx="6315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Requisitos de Exploração</a:t>
            </a:r>
          </a:p>
        </p:txBody>
      </p:sp>
    </p:spTree>
    <p:extLst>
      <p:ext uri="{BB962C8B-B14F-4D97-AF65-F5344CB8AC3E}">
        <p14:creationId xmlns:p14="http://schemas.microsoft.com/office/powerpoint/2010/main" val="3448628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E2A4-0B15-0F80-868F-5F557998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29" y="618407"/>
            <a:ext cx="9201170" cy="388620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11:20; O sistema deve conseguir determinar quais foram os patrocinadores que mais vezes contribuíram para todos os eventos; Contabilidade; Armando; Fábio.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11:22; Deve ser possível também obter uma lista com todos os bilhetes vendidos para um determinado evento; Vendas; Armando; Fábio.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11/10/2023 12:00; Todos os funcionários através do seu devido acesso ao sistema de vendas têm a permissão de efetuar vendas e criar/atualizar perfis de clientes, para além de terem acesso às informações de eventos futuros para tratar da sua publicidade; Vendas; Técnicos de Manutenção; Fábio;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11/10/2023 12:05; A cada momento antes da realização de um evento o sistema deve ser capaz de imprimir a lotação ocupada sob a forma de percentagem; Logistica;Joana ; Fábio;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11/10/2023 12:08; Após a realização de um dado evento deverá ser possível obter os ganhos brutos do mesmo; Contabilidade; André; Fábio;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2983DA-3A72-356F-F398-82B9BA30FF83}"/>
              </a:ext>
            </a:extLst>
          </p:cNvPr>
          <p:cNvSpPr txBox="1"/>
          <p:nvPr/>
        </p:nvSpPr>
        <p:spPr>
          <a:xfrm>
            <a:off x="1300317" y="0"/>
            <a:ext cx="9832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Requisitos de Exploração (Continuação)</a:t>
            </a:r>
          </a:p>
        </p:txBody>
      </p:sp>
    </p:spTree>
    <p:extLst>
      <p:ext uri="{BB962C8B-B14F-4D97-AF65-F5344CB8AC3E}">
        <p14:creationId xmlns:p14="http://schemas.microsoft.com/office/powerpoint/2010/main" val="2612137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2710-0627-5373-5651-B64057D7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40660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CEA3-F041-FF52-B4AB-78601F82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605" y="912300"/>
            <a:ext cx="9905999" cy="3541714"/>
          </a:xfrm>
        </p:spPr>
        <p:txBody>
          <a:bodyPr>
            <a:normAutofit fontScale="25000" lnSpcReduction="20000"/>
          </a:bodyPr>
          <a:lstStyle/>
          <a:p>
            <a:pPr marL="11430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PT" sz="5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19:30; Um bilhete só pode ser registado por, no máximo, um funcionário; Bilheteira; Armando;Eduardo;</a:t>
            </a:r>
          </a:p>
          <a:p>
            <a:pPr marL="11430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PT" sz="5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19:32; Um bilhete só pode ser associado a um cliente (porém pode não ser o próprio, como o caso de compra de bilhete de grupo); Bilheteira; Armando; Eduardo</a:t>
            </a:r>
          </a:p>
          <a:p>
            <a:pPr marL="11430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PT" sz="5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19:34; Apenas Armando e Florbela têm acesso com estatuto de administrador e são os únicos que podem ter acesso ao montante gerado com a venda de bilhetes; Vendas; Florbela; Eduardo;</a:t>
            </a:r>
          </a:p>
          <a:p>
            <a:pPr marL="11430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PT" sz="5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19:37; Os funcionários conseguem ter acesso à lotação do evento sob a forma de percentagem; Vendas; Armando; Eduardo;</a:t>
            </a:r>
          </a:p>
          <a:p>
            <a:pPr marL="11430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PT" sz="5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19:39; Bilhetes não são devolvíeis; Vendas; Armando; Eduardo;</a:t>
            </a:r>
          </a:p>
          <a:p>
            <a:pPr marL="11430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PT" sz="5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19:40; Apenas os administradores conseguem criar novos eventos no sistema; Logistica; Joana; Eduardo;</a:t>
            </a:r>
          </a:p>
          <a:p>
            <a:pPr marL="11430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PT" sz="5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19:44; O sistema deve ter a capacidade de não permitir a venda de mais bilhetes quando o evento ficar lotado; Vendas; Armando; Eduardo;</a:t>
            </a:r>
          </a:p>
          <a:p>
            <a:pPr marL="11430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PT" sz="5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19:48; Todos os funcionários têm acesso ao feedback deixado pelos clientes; Logistica; Armando; Eduardo;</a:t>
            </a:r>
          </a:p>
          <a:p>
            <a:pPr marL="11430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PT" sz="5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10/10/2023 19:50; A atualização do perfil de um cliente pode ser realizada por qualquer funcionário;Cliente ; Florbela; Eduardo.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640ECD-7A6E-391F-5847-DA17653347B0}"/>
              </a:ext>
            </a:extLst>
          </p:cNvPr>
          <p:cNvSpPr txBox="1"/>
          <p:nvPr/>
        </p:nvSpPr>
        <p:spPr>
          <a:xfrm>
            <a:off x="1141412" y="186813"/>
            <a:ext cx="5591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Requisitos de Controlo</a:t>
            </a:r>
          </a:p>
        </p:txBody>
      </p:sp>
    </p:spTree>
    <p:extLst>
      <p:ext uri="{BB962C8B-B14F-4D97-AF65-F5344CB8AC3E}">
        <p14:creationId xmlns:p14="http://schemas.microsoft.com/office/powerpoint/2010/main" val="2879956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5132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33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34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35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36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37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38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39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40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41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42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43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44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45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46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47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48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49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50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51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52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53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54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55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56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57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58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59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60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61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62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63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64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65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66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67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68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69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70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71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72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73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74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75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76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77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78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79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80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81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82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83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84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85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5187" name="Group 5186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188" name="Rectangle 5187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89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Uma imagem com diagrama, Esquema, Desenho técnico, texto&#10;&#10;Descrição gerada automaticamente">
            <a:extLst>
              <a:ext uri="{FF2B5EF4-FFF2-40B4-BE49-F238E27FC236}">
                <a16:creationId xmlns:a16="http://schemas.microsoft.com/office/drawing/2014/main" id="{BAEFE1C6-F63A-8F8E-D957-F92859204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0000"/>
          </a:blip>
          <a:srcRect t="270" b="20482"/>
          <a:stretch/>
        </p:blipFill>
        <p:spPr bwMode="auto">
          <a:xfrm>
            <a:off x="3611" y="10"/>
            <a:ext cx="121435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91" name="Group 5190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5192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93" name="Group 5192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194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95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96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97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98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99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00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01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02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03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04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05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06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07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08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09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10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11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12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13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pt-PT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395DFE-CFFD-9C7B-7CCF-E9EFFE57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/>
              <a:t>Apresentação do Diagrama Entidade Relacionamento</a:t>
            </a:r>
          </a:p>
        </p:txBody>
      </p:sp>
    </p:spTree>
    <p:extLst>
      <p:ext uri="{BB962C8B-B14F-4D97-AF65-F5344CB8AC3E}">
        <p14:creationId xmlns:p14="http://schemas.microsoft.com/office/powerpoint/2010/main" val="1951619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178" name="Group 7177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90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91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92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93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94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9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96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97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98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99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00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01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02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03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04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05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06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07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08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09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10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11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12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13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14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15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216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80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81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82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83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84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85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86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87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88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89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</p:grpSp>
      <p:sp>
        <p:nvSpPr>
          <p:cNvPr id="7218" name="Rectangle 7217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0" name="Rectangle 7219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9E99B2-BF17-0D9B-EAF3-6BE684FC4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28" y="488950"/>
            <a:ext cx="9669771" cy="589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A4A5-2DDA-BA2B-8A28-2FE9FA26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940660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7874-52E3-338C-3EEE-03CB6A844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9273" y="1767349"/>
            <a:ext cx="9499349" cy="4114800"/>
          </a:xfrm>
        </p:spPr>
        <p:txBody>
          <a:bodyPr>
            <a:normAutofit fontScale="77500" lnSpcReduction="20000"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Viana das Taipas é uma cidade repleta de cultura e história, no entanto, encontra-se um pouco afastada das suas cidades vizinhas. Por esta razão, a gestão de eventos desempenha um papel fundamental na garantia da satisfação dos seus habitantes.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Fernando Loia liderou o Comitê de Gestão de Eventos com notável competência, mas o tempo avançou, e a sua idade avançada levou-o a decidir transmitir o seu legado ao seu filho, Armando.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Armando Loia aceitou o desafio com uma visão ousada de transformar Viana das Taipas num centro de eventos de renome, capaz de atrair visitantes de todas as regiões.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F136F6-B329-0D9F-6FA5-E3AE941F249E}"/>
              </a:ext>
            </a:extLst>
          </p:cNvPr>
          <p:cNvSpPr txBox="1"/>
          <p:nvPr/>
        </p:nvSpPr>
        <p:spPr>
          <a:xfrm>
            <a:off x="1659273" y="838200"/>
            <a:ext cx="4436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2234823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D090-51BD-AE5D-6E63-3D4A5EF5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675189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C4B69-A986-9AB0-3FAB-08A15E1D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711256"/>
            <a:ext cx="9905999" cy="35417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Até então, a maior parte das responsabilidades estava nas mãos de Fernando, que executava todas as tarefas de forma manual. Essa abordagem manual, suscetível a erros humanos, não apenas abria margem para imprecisões e ineficiências, mas também resultava numa enorme sobrecarga sobre Fernando. 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Diante das ideias revolucionárias de Armando e dos desafios que se avizinhavam na gestão de eventos, Armando Loia e os demais membros da comissão reconheceram a necessidade urgente de modernização. 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BBEA32-7CF1-7993-8115-FAA1BEF903AD}"/>
              </a:ext>
            </a:extLst>
          </p:cNvPr>
          <p:cNvSpPr txBox="1"/>
          <p:nvPr/>
        </p:nvSpPr>
        <p:spPr>
          <a:xfrm>
            <a:off x="1141411" y="880259"/>
            <a:ext cx="6910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Fundamentação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3886452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8D57-5464-4F9D-3EF1-54663478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773512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2298F-00B2-8A2D-C8CD-D1455704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3789" y="1685541"/>
            <a:ext cx="9946105" cy="3850106"/>
          </a:xfrm>
        </p:spPr>
        <p:txBody>
          <a:bodyPr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t-PT" sz="1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Automação do calendário de eventos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PT" sz="1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Disponibilização de acesso público fácil através de um website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PT" sz="1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Gestão eficaz de recursos, abrangendo locais, pessoal, equipamentos e orçamento.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PT" sz="1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Recolha de dados relativos à participação, feedback e impacto económico para análise e melhoria contínua.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PT" sz="1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Tornar a gestã</a:t>
            </a:r>
            <a:r>
              <a:rPr lang="pt-PT" sz="1900" dirty="0">
                <a:latin typeface="Arial" panose="020B0604020202020204" pitchFamily="34" charset="0"/>
                <a:cs typeface="Arial" panose="020B0604020202020204" pitchFamily="34" charset="0"/>
              </a:rPr>
              <a:t>o de eventos mais transparente de forma a gerar atração a </a:t>
            </a:r>
            <a:r>
              <a:rPr lang="pt-PT" sz="1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potenciais patrocinadores.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PT" sz="1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Simplificação do processo de gestão, aliviando a carga de trabalho de Armando Loia.</a:t>
            </a:r>
          </a:p>
          <a:p>
            <a:pPr marL="0" indent="0" algn="l" rtl="0" fontAlgn="base">
              <a:buNone/>
            </a:pPr>
            <a:endParaRPr lang="pt-PT" sz="19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63BD6-9B4A-91D8-246F-3BB094751C03}"/>
              </a:ext>
            </a:extLst>
          </p:cNvPr>
          <p:cNvSpPr txBox="1"/>
          <p:nvPr/>
        </p:nvSpPr>
        <p:spPr>
          <a:xfrm>
            <a:off x="1143001" y="854544"/>
            <a:ext cx="5725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Motivação e Objetivos</a:t>
            </a:r>
          </a:p>
        </p:txBody>
      </p:sp>
    </p:spTree>
    <p:extLst>
      <p:ext uri="{BB962C8B-B14F-4D97-AF65-F5344CB8AC3E}">
        <p14:creationId xmlns:p14="http://schemas.microsoft.com/office/powerpoint/2010/main" val="178701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3AC6-5D44-E26B-98C6-E4EBE370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567" y="6724350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B5A11-3EB2-4BA3-381C-DD1102DC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0156" y="1663850"/>
            <a:ext cx="8911687" cy="3785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8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Armando e o restante do comité, acreditam que com um sistema de gestão de eventos moderno e mais viável, conseguirão:</a:t>
            </a:r>
            <a:endParaRPr lang="pt-PT" sz="1800" dirty="0">
              <a:latin typeface="+mj-lt"/>
              <a:cs typeface="Arial" panose="020B0604020202020204" pitchFamily="34" charset="0"/>
            </a:endParaRPr>
          </a:p>
          <a:p>
            <a:r>
              <a:rPr lang="pt-PT" sz="1800" dirty="0">
                <a:latin typeface="+mj-lt"/>
                <a:cs typeface="Arial" panose="020B0604020202020204" pitchFamily="34" charset="0"/>
              </a:rPr>
              <a:t>Recuperar 100% do custo da implementação da nova base de dados, apenas nos meses de verão, dado o maior número de eventos e a maior adesão aos mesmos; </a:t>
            </a:r>
          </a:p>
          <a:p>
            <a:r>
              <a:rPr lang="pt-PT" sz="1800" dirty="0">
                <a:latin typeface="+mj-lt"/>
                <a:cs typeface="Arial" panose="020B0604020202020204" pitchFamily="34" charset="0"/>
              </a:rPr>
              <a:t>Identificar o perfil do público, se é mais jovem ou mais velho, que demonstra maior interesse e gera maior retorno financeiro nos eventos. </a:t>
            </a:r>
          </a:p>
          <a:p>
            <a:r>
              <a:rPr lang="pt-PT" sz="1800" dirty="0">
                <a:latin typeface="+mj-lt"/>
                <a:cs typeface="Arial" panose="020B0604020202020204" pitchFamily="34" charset="0"/>
              </a:rPr>
              <a:t>Atrair mais patrocinadores para os seus eventos, gerando assim ainda mais receita </a:t>
            </a:r>
          </a:p>
          <a:p>
            <a:r>
              <a:rPr lang="pt-PT" sz="1800" dirty="0">
                <a:latin typeface="+mj-lt"/>
                <a:cs typeface="Arial" panose="020B0604020202020204" pitchFamily="34" charset="0"/>
              </a:rPr>
              <a:t>Controlar de forma muito mais eficaz os custos de cada evento, bem como todos os seus lucros.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C21439-DA2E-E07D-640F-8062780C5D5C}"/>
              </a:ext>
            </a:extLst>
          </p:cNvPr>
          <p:cNvSpPr txBox="1"/>
          <p:nvPr/>
        </p:nvSpPr>
        <p:spPr>
          <a:xfrm>
            <a:off x="1249567" y="635442"/>
            <a:ext cx="8976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Análise da Viabilidade do Processo</a:t>
            </a:r>
          </a:p>
        </p:txBody>
      </p:sp>
    </p:spTree>
    <p:extLst>
      <p:ext uri="{BB962C8B-B14F-4D97-AF65-F5344CB8AC3E}">
        <p14:creationId xmlns:p14="http://schemas.microsoft.com/office/powerpoint/2010/main" val="2866634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1B09-D450-91D3-344D-BD0E53F8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23" y="6858000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16F6-52AE-675E-E0F3-90D88D8A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0156" y="1081549"/>
            <a:ext cx="8911687" cy="3886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Recursos Materiais: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Hardware: 3 Computadores,1 servidor, dispositivos de armazenamento;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Software: Sistema de gestão de base de dados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Espaço físico: Um local para abrigar o servidor e todos os equipamentos de TI.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pt-PT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Recursos Humanos e Equipa de Trabalho: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Especialistas em TI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Gerentes de Projeto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Equipa de Marketing 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2BCC4F-1243-5EEA-9F37-28CB52C31344}"/>
              </a:ext>
            </a:extLst>
          </p:cNvPr>
          <p:cNvSpPr txBox="1"/>
          <p:nvPr/>
        </p:nvSpPr>
        <p:spPr>
          <a:xfrm>
            <a:off x="1052923" y="466862"/>
            <a:ext cx="7708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Recursos e Equipa de Trabalho</a:t>
            </a:r>
          </a:p>
        </p:txBody>
      </p:sp>
    </p:spTree>
    <p:extLst>
      <p:ext uri="{BB962C8B-B14F-4D97-AF65-F5344CB8AC3E}">
        <p14:creationId xmlns:p14="http://schemas.microsoft.com/office/powerpoint/2010/main" val="2341202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8866-3D4C-CB7B-AB11-542117DE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038" y="6773512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2C992A-1C93-ADE4-131B-E87A955DF584}"/>
              </a:ext>
            </a:extLst>
          </p:cNvPr>
          <p:cNvSpPr txBox="1"/>
          <p:nvPr/>
        </p:nvSpPr>
        <p:spPr>
          <a:xfrm>
            <a:off x="1238865" y="258145"/>
            <a:ext cx="4700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Plano de Trabalho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6B463B-CA0A-4D33-AC05-AB430DF9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03423" y="1348771"/>
            <a:ext cx="9308398" cy="470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5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ECD0-5187-B2C9-D579-D2A2F7FC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773512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D36D4-837A-8D80-7E33-D47A149EA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913103"/>
            <a:ext cx="9905999" cy="3541714"/>
          </a:xfrm>
        </p:spPr>
        <p:txBody>
          <a:bodyPr>
            <a:noAutofit/>
          </a:bodyPr>
          <a:lstStyle/>
          <a:p>
            <a:pPr fontAlgn="base"/>
            <a:r>
              <a:rPr lang="pt-PT" sz="1900" b="0" i="0" dirty="0">
                <a:effectLst/>
                <a:latin typeface="Calibri" panose="020F0502020204030204" pitchFamily="34" charset="0"/>
              </a:rPr>
              <a:t>Reuniões</a:t>
            </a:r>
            <a:r>
              <a:rPr lang="pt-PT" sz="1900" dirty="0">
                <a:latin typeface="Calibri" panose="020F0502020204030204" pitchFamily="34" charset="0"/>
              </a:rPr>
              <a:t> com os membros da comissão</a:t>
            </a:r>
            <a:endParaRPr lang="pt-PT" sz="1900" b="0" i="0" dirty="0">
              <a:effectLst/>
              <a:latin typeface="Calibri" panose="020F0502020204030204" pitchFamily="34" charset="0"/>
            </a:endParaRPr>
          </a:p>
          <a:p>
            <a:pPr fontAlgn="base"/>
            <a:r>
              <a:rPr lang="pt-PT" sz="1900" b="0" i="0" dirty="0">
                <a:effectLst/>
                <a:latin typeface="Calibri" panose="020F0502020204030204" pitchFamily="34" charset="0"/>
              </a:rPr>
              <a:t>An</a:t>
            </a:r>
            <a:r>
              <a:rPr lang="pt-PT" sz="1900" dirty="0">
                <a:latin typeface="Calibri" panose="020F0502020204030204" pitchFamily="34" charset="0"/>
              </a:rPr>
              <a:t>álise de alguns </a:t>
            </a:r>
            <a:r>
              <a:rPr lang="pt-PT" sz="1900" b="0" i="0" dirty="0">
                <a:effectLst/>
                <a:latin typeface="Calibri" panose="020F0502020204030204" pitchFamily="34" charset="0"/>
              </a:rPr>
              <a:t>Feedbacks de Participantes</a:t>
            </a:r>
          </a:p>
          <a:p>
            <a:pPr fontAlgn="base"/>
            <a:r>
              <a:rPr lang="pt-PT" sz="1900" b="0" i="0" dirty="0">
                <a:effectLst/>
                <a:latin typeface="Calibri" panose="020F0502020204030204" pitchFamily="34" charset="0"/>
              </a:rPr>
              <a:t>Análise de alguns Relatórios relativos a eventos passados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49933C-CFDA-6ED2-ED28-B6AE07068461}"/>
              </a:ext>
            </a:extLst>
          </p:cNvPr>
          <p:cNvSpPr txBox="1"/>
          <p:nvPr/>
        </p:nvSpPr>
        <p:spPr>
          <a:xfrm>
            <a:off x="954598" y="771390"/>
            <a:ext cx="932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Levantamento e Analise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788312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2688-0F9E-A941-8B86-4BEAA690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58000"/>
            <a:ext cx="9905998" cy="147857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A29D-D846-577A-5436-9ED97C30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764" y="1300589"/>
            <a:ext cx="10588472" cy="5193532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9/10/2023 20:30; Todos os clientes devem possuir um ID único; Cliente; Armando; Gonçalo;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9/10/2023 20:33; Cada cliente deve ter associado um nome, data de nascimento, morada (código postal, rua, número da porta) e pelo menos um número de telemóvel (para além do ID); Cliente; Armando; Gonçalo;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9/10/2023 20:37; Todos os bilhetes vendidos devem ficar associados ao respetivo cliente/comprador; Bilheteira; Armando; Gonçalo;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9/10/2023 21:00; O sistema deve reconhecer se um bilhete já foi utilizado de forma a não ser possível a utilização fraudulenta de bilhetes, através de um “QR Code” único associado a cada bilhete; Bilheteira; Armando; Gonçalo; 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9/10/2023 21:36; O sistema deve ser capaz de aceitar compras de grupos, associando todos os bilhetes ao comprador, sendo o mesmo o responsável pelas restantes pessoas do grupo; Cliente; Armando; Gonçalo;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10/10/2023 11:01; Os bilhetes devem ter associados a si o tipo de entrada (bilhete normal, bilhete grupo, bilhete criança, bilhete VIP); Bilheteira; Armando; Gonçalo;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10/10/2023 20:35; Cada bilhete vendido deve ter também associado o preço pago pelo bilhete e a data do evento que aquele bilhete dá acesso. A venda de bilhetes é sempre feita presencialmente através de um funcionário; Bilheteira; Armando; Gonçalo;</a:t>
            </a:r>
          </a:p>
          <a:p>
            <a:pPr marL="5715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10/10/2023 20:38; Em cada venda deverá ficar registada a quantidade de bilhetes comprados; Vendas; Armando, Gonçalo;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F4D71C-F5C8-65F5-89B8-1CB7ADD33DF6}"/>
              </a:ext>
            </a:extLst>
          </p:cNvPr>
          <p:cNvSpPr txBox="1"/>
          <p:nvPr/>
        </p:nvSpPr>
        <p:spPr>
          <a:xfrm>
            <a:off x="1061884" y="469592"/>
            <a:ext cx="5879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/>
              <a:t>Requisitos de Descrição</a:t>
            </a:r>
          </a:p>
        </p:txBody>
      </p:sp>
    </p:spTree>
    <p:extLst>
      <p:ext uri="{BB962C8B-B14F-4D97-AF65-F5344CB8AC3E}">
        <p14:creationId xmlns:p14="http://schemas.microsoft.com/office/powerpoint/2010/main" val="3413222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1345</TotalTime>
  <Words>1700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Tw Cen MT</vt:lpstr>
      <vt:lpstr>Circuito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Apresentação do Diagrama Entidade Relacionamento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e Divulgação do Calendário de Eventos de uma Cidade</dc:title>
  <dc:creator>Miguel Ângelo Mesquita Rego</dc:creator>
  <cp:lastModifiedBy>Miguel Ângelo Mesquita Rego</cp:lastModifiedBy>
  <cp:revision>20</cp:revision>
  <dcterms:created xsi:type="dcterms:W3CDTF">2023-11-02T18:53:32Z</dcterms:created>
  <dcterms:modified xsi:type="dcterms:W3CDTF">2023-11-05T21:03:37Z</dcterms:modified>
</cp:coreProperties>
</file>