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3"/>
  </p:notesMasterIdLst>
  <p:sldIdLst>
    <p:sldId id="256" r:id="rId2"/>
    <p:sldId id="258" r:id="rId3"/>
    <p:sldId id="259" r:id="rId4"/>
    <p:sldId id="260" r:id="rId5"/>
    <p:sldId id="261" r:id="rId6"/>
    <p:sldId id="262" r:id="rId7"/>
    <p:sldId id="266" r:id="rId8"/>
    <p:sldId id="329" r:id="rId9"/>
    <p:sldId id="269" r:id="rId10"/>
    <p:sldId id="270" r:id="rId11"/>
    <p:sldId id="271" r:id="rId12"/>
    <p:sldId id="279" r:id="rId13"/>
    <p:sldId id="281" r:id="rId14"/>
    <p:sldId id="296" r:id="rId15"/>
    <p:sldId id="299" r:id="rId16"/>
    <p:sldId id="300" r:id="rId17"/>
    <p:sldId id="298" r:id="rId18"/>
    <p:sldId id="313" r:id="rId19"/>
    <p:sldId id="331" r:id="rId20"/>
    <p:sldId id="332" r:id="rId21"/>
    <p:sldId id="333" r:id="rId22"/>
    <p:sldId id="334" r:id="rId23"/>
    <p:sldId id="335" r:id="rId24"/>
    <p:sldId id="336" r:id="rId25"/>
    <p:sldId id="323" r:id="rId26"/>
    <p:sldId id="337" r:id="rId27"/>
    <p:sldId id="338" r:id="rId28"/>
    <p:sldId id="339" r:id="rId29"/>
    <p:sldId id="326" r:id="rId30"/>
    <p:sldId id="340" r:id="rId31"/>
    <p:sldId id="32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A871D0-5238-4692-A200-170F8F39A8F6}" v="2" dt="2023-11-05T18:11:39.148"/>
    <p1510:client id="{A1E496ED-CCD3-BA7C-E3AB-200DD784CB5B}" v="14" dt="2023-11-04T23:09:10.755"/>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é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7"/>
    <p:restoredTop sz="92833"/>
  </p:normalViewPr>
  <p:slideViewPr>
    <p:cSldViewPr snapToGrid="0">
      <p:cViewPr varScale="1">
        <p:scale>
          <a:sx n="79" d="100"/>
          <a:sy n="79" d="100"/>
        </p:scale>
        <p:origin x="1138" y="6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7CB19-3619-B84D-BC0B-9CAF757FF659}" type="datetimeFigureOut">
              <a:rPr lang="pt-PT" smtClean="0"/>
              <a:t>14/01/2024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924C9-D52D-FD46-8E28-872CF8DAB76B}" type="slidenum">
              <a:rPr lang="pt-PT" smtClean="0"/>
              <a:t>‹nº›</a:t>
            </a:fld>
            <a:endParaRPr lang="pt-PT"/>
          </a:p>
        </p:txBody>
      </p:sp>
    </p:spTree>
    <p:extLst>
      <p:ext uri="{BB962C8B-B14F-4D97-AF65-F5344CB8AC3E}">
        <p14:creationId xmlns:p14="http://schemas.microsoft.com/office/powerpoint/2010/main" val="100467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PT"/>
              <a:t>Clique para editar o estilo de título do Modelo Global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AD166DB9-63DB-4356-B2B4-0099525E51F9}" type="datetimeFigureOut">
              <a:rPr lang="pt-PT" smtClean="0"/>
              <a:t>14/01/2024</a:t>
            </a:fld>
            <a:endParaRPr lang="pt-PT"/>
          </a:p>
        </p:txBody>
      </p:sp>
      <p:sp>
        <p:nvSpPr>
          <p:cNvPr id="5" name="Footer Placeholder 4"/>
          <p:cNvSpPr>
            <a:spLocks noGrp="1"/>
          </p:cNvSpPr>
          <p:nvPr>
            <p:ph type="ftr" sz="quarter" idx="11"/>
          </p:nvPr>
        </p:nvSpPr>
        <p:spPr>
          <a:xfrm>
            <a:off x="1876424" y="5410201"/>
            <a:ext cx="5124886" cy="365125"/>
          </a:xfrm>
        </p:spPr>
        <p:txBody>
          <a:bodyPr/>
          <a:lstStyle/>
          <a:p>
            <a:endParaRPr lang="pt-PT"/>
          </a:p>
        </p:txBody>
      </p:sp>
      <p:sp>
        <p:nvSpPr>
          <p:cNvPr id="6" name="Slide Number Placeholder 5"/>
          <p:cNvSpPr>
            <a:spLocks noGrp="1"/>
          </p:cNvSpPr>
          <p:nvPr>
            <p:ph type="sldNum" sz="quarter" idx="12"/>
          </p:nvPr>
        </p:nvSpPr>
        <p:spPr>
          <a:xfrm>
            <a:off x="9896911" y="5410199"/>
            <a:ext cx="771089" cy="365125"/>
          </a:xfrm>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1930501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grafia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PT"/>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D166DB9-63DB-4356-B2B4-0099525E51F9}" type="datetimeFigureOut">
              <a:rPr lang="pt-PT" smtClean="0"/>
              <a:t>14/01/2024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283789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D166DB9-63DB-4356-B2B4-0099525E51F9}" type="datetimeFigureOut">
              <a:rPr lang="pt-PT" smtClean="0"/>
              <a:t>14/01/2024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462517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PT"/>
              <a:t>Clique para editar o estilo de título do Modelo Global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D166DB9-63DB-4356-B2B4-0099525E51F9}" type="datetimeFigureOut">
              <a:rPr lang="pt-PT" smtClean="0"/>
              <a:t>14/01/2024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A3A88D-D794-4ED4-B446-03B02FFD7F8E}" type="slidenum">
              <a:rPr lang="pt-PT" smtClean="0"/>
              <a:t>‹nº›</a:t>
            </a:fld>
            <a:endParaRPr lang="pt-PT"/>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261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D166DB9-63DB-4356-B2B4-0099525E51F9}" type="datetimeFigureOut">
              <a:rPr lang="pt-PT" smtClean="0"/>
              <a:t>14/01/2024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4018348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PT"/>
              <a:t>Clique para editar o estilo de título do Modelo Global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AD166DB9-63DB-4356-B2B4-0099525E51F9}" type="datetimeFigureOut">
              <a:rPr lang="pt-PT" smtClean="0"/>
              <a:t>14/01/2024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654373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na de 3 Imagens">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PT"/>
              <a:t>Clique para editar o estilo de título do Modelo Global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PT"/>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3" name="Date Placeholder 2"/>
          <p:cNvSpPr>
            <a:spLocks noGrp="1"/>
          </p:cNvSpPr>
          <p:nvPr>
            <p:ph type="dt" sz="half" idx="10"/>
          </p:nvPr>
        </p:nvSpPr>
        <p:spPr/>
        <p:txBody>
          <a:bodyPr/>
          <a:lstStyle/>
          <a:p>
            <a:fld id="{AD166DB9-63DB-4356-B2B4-0099525E51F9}" type="datetimeFigureOut">
              <a:rPr lang="pt-PT" smtClean="0"/>
              <a:t>14/01/2024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1631579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ncho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D166DB9-63DB-4356-B2B4-0099525E51F9}" type="datetimeFigureOut">
              <a:rPr lang="pt-PT" smtClean="0"/>
              <a:t>14/01/2024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12528877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D166DB9-63DB-4356-B2B4-0099525E51F9}" type="datetimeFigureOut">
              <a:rPr lang="pt-PT" smtClean="0"/>
              <a:t>14/01/2024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1785742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137D-2CB4-E7E7-144D-EEB2503AC8BC}"/>
              </a:ext>
            </a:extLst>
          </p:cNvPr>
          <p:cNvSpPr>
            <a:spLocks noGrp="1"/>
          </p:cNvSpPr>
          <p:nvPr>
            <p:ph type="title"/>
          </p:nvPr>
        </p:nvSpPr>
        <p:spPr/>
        <p:txBody>
          <a:bodyPr/>
          <a:lstStyle/>
          <a:p>
            <a:r>
              <a:rPr lang="en-US"/>
              <a:t>Click to edit Master title style</a:t>
            </a:r>
            <a:endParaRPr lang="pt-PT"/>
          </a:p>
        </p:txBody>
      </p:sp>
      <p:sp>
        <p:nvSpPr>
          <p:cNvPr id="3" name="Text Placeholder 2">
            <a:extLst>
              <a:ext uri="{FF2B5EF4-FFF2-40B4-BE49-F238E27FC236}">
                <a16:creationId xmlns:a16="http://schemas.microsoft.com/office/drawing/2014/main" id="{4BB9CAD0-FC32-00C8-B103-C6666194576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Date Placeholder 3">
            <a:extLst>
              <a:ext uri="{FF2B5EF4-FFF2-40B4-BE49-F238E27FC236}">
                <a16:creationId xmlns:a16="http://schemas.microsoft.com/office/drawing/2014/main" id="{32387658-D50F-58E3-9546-A09C9D456472}"/>
              </a:ext>
            </a:extLst>
          </p:cNvPr>
          <p:cNvSpPr>
            <a:spLocks noGrp="1"/>
          </p:cNvSpPr>
          <p:nvPr>
            <p:ph type="dt" sz="half" idx="10"/>
          </p:nvPr>
        </p:nvSpPr>
        <p:spPr/>
        <p:txBody>
          <a:bodyPr/>
          <a:lstStyle/>
          <a:p>
            <a:fld id="{AD166DB9-63DB-4356-B2B4-0099525E51F9}" type="datetimeFigureOut">
              <a:rPr lang="pt-PT" smtClean="0"/>
              <a:t>14/01/2024</a:t>
            </a:fld>
            <a:endParaRPr lang="pt-PT"/>
          </a:p>
        </p:txBody>
      </p:sp>
      <p:sp>
        <p:nvSpPr>
          <p:cNvPr id="5" name="Footer Placeholder 4">
            <a:extLst>
              <a:ext uri="{FF2B5EF4-FFF2-40B4-BE49-F238E27FC236}">
                <a16:creationId xmlns:a16="http://schemas.microsoft.com/office/drawing/2014/main" id="{96716A98-7A75-CF69-7FF5-9B7AE868C09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74C74B01-6DFB-FA82-9DDA-1544AA9F8324}"/>
              </a:ext>
            </a:extLst>
          </p:cNvPr>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314809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D166DB9-63DB-4356-B2B4-0099525E51F9}" type="datetimeFigureOut">
              <a:rPr lang="pt-PT" smtClean="0"/>
              <a:t>14/01/2024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371698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AD166DB9-63DB-4356-B2B4-0099525E51F9}" type="datetimeFigureOut">
              <a:rPr lang="pt-PT" smtClean="0"/>
              <a:t>14/01/2024</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240742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D166DB9-63DB-4356-B2B4-0099525E51F9}" type="datetimeFigureOut">
              <a:rPr lang="pt-PT" smtClean="0"/>
              <a:t>14/01/2024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1138490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141410" y="3073397"/>
            <a:ext cx="4878391"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172200" y="3073397"/>
            <a:ext cx="4875210" cy="2717801"/>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D166DB9-63DB-4356-B2B4-0099525E51F9}" type="datetimeFigureOut">
              <a:rPr lang="pt-PT" smtClean="0"/>
              <a:t>14/01/2024</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46004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D166DB9-63DB-4356-B2B4-0099525E51F9}" type="datetimeFigureOut">
              <a:rPr lang="pt-PT" smtClean="0"/>
              <a:t>14/01/2024</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104288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166DB9-63DB-4356-B2B4-0099525E51F9}" type="datetimeFigureOut">
              <a:rPr lang="pt-PT" smtClean="0"/>
              <a:t>14/01/2024</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3700247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PT"/>
              <a:t>Clique para editar o estilo de título do Modelo Global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D166DB9-63DB-4356-B2B4-0099525E51F9}" type="datetimeFigureOut">
              <a:rPr lang="pt-PT" smtClean="0"/>
              <a:t>14/01/2024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118503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p>
            <a:fld id="{AD166DB9-63DB-4356-B2B4-0099525E51F9}" type="datetimeFigureOut">
              <a:rPr lang="pt-PT" smtClean="0"/>
              <a:t>14/01/2024</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A3A88D-D794-4ED4-B446-03B02FFD7F8E}" type="slidenum">
              <a:rPr lang="pt-PT" smtClean="0"/>
              <a:t>‹nº›</a:t>
            </a:fld>
            <a:endParaRPr lang="pt-PT"/>
          </a:p>
        </p:txBody>
      </p:sp>
    </p:spTree>
    <p:extLst>
      <p:ext uri="{BB962C8B-B14F-4D97-AF65-F5344CB8AC3E}">
        <p14:creationId xmlns:p14="http://schemas.microsoft.com/office/powerpoint/2010/main" val="553692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D166DB9-63DB-4356-B2B4-0099525E51F9}" type="datetimeFigureOut">
              <a:rPr lang="pt-PT" smtClean="0"/>
              <a:t>14/01/2024</a:t>
            </a:fld>
            <a:endParaRPr lang="pt-PT"/>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t-PT"/>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A3A88D-D794-4ED4-B446-03B02FFD7F8E}" type="slidenum">
              <a:rPr lang="pt-PT" smtClean="0"/>
              <a:t>‹nº›</a:t>
            </a:fld>
            <a:endParaRPr lang="pt-PT"/>
          </a:p>
        </p:txBody>
      </p:sp>
    </p:spTree>
    <p:extLst>
      <p:ext uri="{BB962C8B-B14F-4D97-AF65-F5344CB8AC3E}">
        <p14:creationId xmlns:p14="http://schemas.microsoft.com/office/powerpoint/2010/main" val="161306258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FF91B0F-1C83-5F4A-21DA-ADD51BDC38C1}"/>
              </a:ext>
            </a:extLst>
          </p:cNvPr>
          <p:cNvSpPr txBox="1"/>
          <p:nvPr/>
        </p:nvSpPr>
        <p:spPr>
          <a:xfrm>
            <a:off x="9084143" y="395069"/>
            <a:ext cx="2693366" cy="646331"/>
          </a:xfrm>
          <a:prstGeom prst="rect">
            <a:avLst/>
          </a:prstGeom>
          <a:noFill/>
        </p:spPr>
        <p:txBody>
          <a:bodyPr wrap="none" rtlCol="0">
            <a:spAutoFit/>
          </a:bodyPr>
          <a:lstStyle/>
          <a:p>
            <a:r>
              <a:rPr lang="pt-PT" dirty="0"/>
              <a:t>Universidade do Minho</a:t>
            </a:r>
          </a:p>
          <a:p>
            <a:r>
              <a:rPr lang="pt-PT" dirty="0"/>
              <a:t>Base de Dados – 2023/24</a:t>
            </a:r>
          </a:p>
        </p:txBody>
      </p:sp>
      <p:sp>
        <p:nvSpPr>
          <p:cNvPr id="5" name="CaixaDeTexto 4">
            <a:extLst>
              <a:ext uri="{FF2B5EF4-FFF2-40B4-BE49-F238E27FC236}">
                <a16:creationId xmlns:a16="http://schemas.microsoft.com/office/drawing/2014/main" id="{36F56FE3-9DE8-6D7C-EBA8-4369DE905E9E}"/>
              </a:ext>
            </a:extLst>
          </p:cNvPr>
          <p:cNvSpPr txBox="1"/>
          <p:nvPr/>
        </p:nvSpPr>
        <p:spPr>
          <a:xfrm>
            <a:off x="2624443" y="3397045"/>
            <a:ext cx="3844413" cy="1754326"/>
          </a:xfrm>
          <a:prstGeom prst="rect">
            <a:avLst/>
          </a:prstGeom>
          <a:noFill/>
        </p:spPr>
        <p:txBody>
          <a:bodyPr wrap="square" rtlCol="0">
            <a:spAutoFit/>
          </a:bodyPr>
          <a:lstStyle/>
          <a:p>
            <a:r>
              <a:rPr lang="pt-PT" sz="1800" dirty="0">
                <a:solidFill>
                  <a:schemeClr val="tx1"/>
                </a:solidFill>
              </a:rPr>
              <a:t>Grupo 5:</a:t>
            </a:r>
          </a:p>
          <a:p>
            <a:pPr marL="285750" indent="-285750">
              <a:buFont typeface="Arial" panose="020B0604020202020204" pitchFamily="34" charset="0"/>
              <a:buChar char="•"/>
            </a:pPr>
            <a:r>
              <a:rPr lang="pt-PT" sz="1800" dirty="0">
                <a:solidFill>
                  <a:schemeClr val="tx1"/>
                </a:solidFill>
              </a:rPr>
              <a:t>Eduardo Cunha a98980</a:t>
            </a:r>
          </a:p>
          <a:p>
            <a:pPr marL="285750" indent="-285750">
              <a:buFont typeface="Arial" panose="020B0604020202020204" pitchFamily="34" charset="0"/>
              <a:buChar char="•"/>
            </a:pPr>
            <a:r>
              <a:rPr lang="pt-PT" sz="1800" dirty="0">
                <a:solidFill>
                  <a:schemeClr val="tx1"/>
                </a:solidFill>
              </a:rPr>
              <a:t>Fábio Ribeiro a100058</a:t>
            </a:r>
          </a:p>
          <a:p>
            <a:pPr marL="285750" indent="-285750">
              <a:buFont typeface="Arial" panose="020B0604020202020204" pitchFamily="34" charset="0"/>
              <a:buChar char="•"/>
            </a:pPr>
            <a:r>
              <a:rPr lang="pt-PT" sz="1800" dirty="0">
                <a:solidFill>
                  <a:schemeClr val="tx1"/>
                </a:solidFill>
              </a:rPr>
              <a:t>Gonçalo Magalhães a100084</a:t>
            </a:r>
          </a:p>
          <a:p>
            <a:pPr marL="285750" indent="-285750">
              <a:buFont typeface="Arial" panose="020B0604020202020204" pitchFamily="34" charset="0"/>
              <a:buChar char="•"/>
            </a:pPr>
            <a:r>
              <a:rPr lang="pt-PT" sz="1800" dirty="0">
                <a:solidFill>
                  <a:schemeClr val="tx1"/>
                </a:solidFill>
              </a:rPr>
              <a:t>Miguel Rego a94017</a:t>
            </a:r>
          </a:p>
          <a:p>
            <a:endParaRPr lang="pt-PT" dirty="0"/>
          </a:p>
        </p:txBody>
      </p:sp>
      <p:sp>
        <p:nvSpPr>
          <p:cNvPr id="8" name="CaixaDeTexto 7">
            <a:extLst>
              <a:ext uri="{FF2B5EF4-FFF2-40B4-BE49-F238E27FC236}">
                <a16:creationId xmlns:a16="http://schemas.microsoft.com/office/drawing/2014/main" id="{33D118EB-DAD3-6DC8-FB19-FC3EC72D4373}"/>
              </a:ext>
            </a:extLst>
          </p:cNvPr>
          <p:cNvSpPr txBox="1"/>
          <p:nvPr/>
        </p:nvSpPr>
        <p:spPr>
          <a:xfrm>
            <a:off x="2073068" y="1892890"/>
            <a:ext cx="8024020" cy="1569660"/>
          </a:xfrm>
          <a:prstGeom prst="rect">
            <a:avLst/>
          </a:prstGeom>
          <a:noFill/>
        </p:spPr>
        <p:txBody>
          <a:bodyPr wrap="square" rtlCol="0">
            <a:spAutoFit/>
          </a:bodyPr>
          <a:lstStyle/>
          <a:p>
            <a:r>
              <a:rPr lang="pt-PT" sz="4800" dirty="0"/>
              <a:t>Gestão e Divulgação de Eventos de Viana das Taipas</a:t>
            </a:r>
          </a:p>
        </p:txBody>
      </p:sp>
    </p:spTree>
    <p:extLst>
      <p:ext uri="{BB962C8B-B14F-4D97-AF65-F5344CB8AC3E}">
        <p14:creationId xmlns:p14="http://schemas.microsoft.com/office/powerpoint/2010/main" val="762272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2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3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4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grpSp>
        <p:grpSp>
          <p:nvGrpSpPr>
            <p:cNvPr id="13" name="Group 1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grpSp>
      </p:grpSp>
      <p:sp>
        <p:nvSpPr>
          <p:cNvPr id="52" name="Rectangle 5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5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6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7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grpSp>
      <p:sp>
        <p:nvSpPr>
          <p:cNvPr id="4" name="CaixaDeTexto 3">
            <a:extLst>
              <a:ext uri="{FF2B5EF4-FFF2-40B4-BE49-F238E27FC236}">
                <a16:creationId xmlns:a16="http://schemas.microsoft.com/office/drawing/2014/main" id="{CF2983DA-3A72-356F-F398-82B9BA30FF83}"/>
              </a:ext>
            </a:extLst>
          </p:cNvPr>
          <p:cNvSpPr txBox="1"/>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atin typeface="+mj-lt"/>
                <a:ea typeface="+mj-ea"/>
                <a:cs typeface="+mj-cs"/>
              </a:rPr>
              <a:t>Requisitos de Exploração</a:t>
            </a:r>
          </a:p>
        </p:txBody>
      </p:sp>
      <p:sp useBgFill="1">
        <p:nvSpPr>
          <p:cNvPr id="8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F34E2A4-0B15-0F80-868F-5F55799815E7}"/>
              </a:ext>
            </a:extLst>
          </p:cNvPr>
          <p:cNvSpPr>
            <a:spLocks noGrp="1"/>
          </p:cNvSpPr>
          <p:nvPr>
            <p:ph type="body" idx="1"/>
          </p:nvPr>
        </p:nvSpPr>
        <p:spPr>
          <a:xfrm>
            <a:off x="5486399" y="627063"/>
            <a:ext cx="5561011" cy="5594349"/>
          </a:xfrm>
        </p:spPr>
        <p:txBody>
          <a:bodyPr vert="horz" lIns="91440" tIns="45720" rIns="91440" bIns="45720" rtlCol="0">
            <a:normAutofit/>
          </a:bodyPr>
          <a:lstStyle/>
          <a:p>
            <a:pPr marL="342900" lvl="0">
              <a:lnSpc>
                <a:spcPct val="110000"/>
              </a:lnSpc>
            </a:pPr>
            <a:r>
              <a:rPr lang="pt-PT" sz="1400" dirty="0">
                <a:effectLst/>
                <a:latin typeface="Arial" panose="020B0604020202020204" pitchFamily="34" charset="0"/>
                <a:cs typeface="Arial" panose="020B0604020202020204" pitchFamily="34" charset="0"/>
              </a:rPr>
              <a:t>No fim de cada mês, o sistema deve apresentar um relatório de acessos, apresentando os eventos com mais e menos bilhetes vendidos, de modo a transparecer quais os que revelaram mais interesse ao público</a:t>
            </a:r>
          </a:p>
          <a:p>
            <a:pPr marL="342900" lvl="0">
              <a:lnSpc>
                <a:spcPct val="110000"/>
              </a:lnSpc>
            </a:pPr>
            <a:r>
              <a:rPr lang="pt-PT" sz="1400" dirty="0">
                <a:effectLst/>
                <a:latin typeface="Arial" panose="020B0604020202020204" pitchFamily="34" charset="0"/>
                <a:cs typeface="Arial" panose="020B0604020202020204" pitchFamily="34" charset="0"/>
              </a:rPr>
              <a:t>A qualquer altura terá de ser possível obter uma lista com os registos de todos os clientes. A mesma terá de conter: “ID”, nome e contacto</a:t>
            </a:r>
          </a:p>
          <a:p>
            <a:pPr marL="342900" lvl="0">
              <a:lnSpc>
                <a:spcPct val="110000"/>
              </a:lnSpc>
            </a:pPr>
            <a:r>
              <a:rPr lang="pt-PT" sz="1400" dirty="0">
                <a:effectLst/>
                <a:latin typeface="Arial" panose="020B0604020202020204" pitchFamily="34" charset="0"/>
                <a:cs typeface="Arial" panose="020B0604020202020204" pitchFamily="34" charset="0"/>
              </a:rPr>
              <a:t>O sistema deve conseguir ter acesso ao histórico de compras de um determinado cliente</a:t>
            </a:r>
          </a:p>
          <a:p>
            <a:pPr marL="342900" lvl="0">
              <a:lnSpc>
                <a:spcPct val="110000"/>
              </a:lnSpc>
            </a:pPr>
            <a:r>
              <a:rPr lang="pt-PT" sz="1400" dirty="0">
                <a:effectLst/>
                <a:latin typeface="Arial" panose="020B0604020202020204" pitchFamily="34" charset="0"/>
                <a:cs typeface="Arial" panose="020B0604020202020204" pitchFamily="34" charset="0"/>
              </a:rPr>
              <a:t>A qualquer altura deve ser possível obter um registo com todas as faturas geradas entre duas determinadas datas</a:t>
            </a:r>
          </a:p>
          <a:p>
            <a:pPr marL="342900" lvl="0">
              <a:lnSpc>
                <a:spcPct val="110000"/>
              </a:lnSpc>
            </a:pPr>
            <a:r>
              <a:rPr lang="pt-PT" sz="1400" dirty="0">
                <a:effectLst/>
                <a:latin typeface="Arial" panose="020B0604020202020204" pitchFamily="34" charset="0"/>
                <a:cs typeface="Arial" panose="020B0604020202020204" pitchFamily="34" charset="0"/>
              </a:rPr>
              <a:t>O sistema deve conseguir calcular o cliente que mais gastou, assim como o cliente que mais bilhetes comprou</a:t>
            </a:r>
          </a:p>
          <a:p>
            <a:pPr marL="342900" lvl="0">
              <a:lnSpc>
                <a:spcPct val="110000"/>
              </a:lnSpc>
            </a:pPr>
            <a:r>
              <a:rPr lang="pt-PT" sz="1400" dirty="0">
                <a:effectLst/>
                <a:latin typeface="Arial" panose="020B0604020202020204" pitchFamily="34" charset="0"/>
                <a:cs typeface="Arial" panose="020B0604020202020204" pitchFamily="34" charset="0"/>
              </a:rPr>
              <a:t>O sistema deve conseguir determinar quais foram os 10% dos funcionários que menos venderam entre duas determinadas datas, assim como os 20% de funcionários com mais vendas, entre duas determinadas datas</a:t>
            </a:r>
          </a:p>
          <a:p>
            <a:pPr marL="342900" lvl="0">
              <a:lnSpc>
                <a:spcPct val="110000"/>
              </a:lnSpc>
            </a:pPr>
            <a:r>
              <a:rPr lang="pt-PT" sz="1400" dirty="0">
                <a:effectLst/>
                <a:latin typeface="Arial" panose="020B0604020202020204" pitchFamily="34" charset="0"/>
                <a:cs typeface="Arial" panose="020B0604020202020204" pitchFamily="34" charset="0"/>
              </a:rPr>
              <a:t>O sistema deve conseguir determinar quais foram os patrocinadores que mais contribuíram monetariamente para um grupo de eventos</a:t>
            </a:r>
            <a:endParaRPr lang="en-US" sz="1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86287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2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3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4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grpSp>
        <p:grpSp>
          <p:nvGrpSpPr>
            <p:cNvPr id="13" name="Group 1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grpSp>
      </p:grpSp>
      <p:sp>
        <p:nvSpPr>
          <p:cNvPr id="52" name="Rectangle 5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5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6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7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grpSp>
      <p:sp>
        <p:nvSpPr>
          <p:cNvPr id="4" name="CaixaDeTexto 3">
            <a:extLst>
              <a:ext uri="{FF2B5EF4-FFF2-40B4-BE49-F238E27FC236}">
                <a16:creationId xmlns:a16="http://schemas.microsoft.com/office/drawing/2014/main" id="{A3640ECD-7A6E-391F-5847-DA17653347B0}"/>
              </a:ext>
            </a:extLst>
          </p:cNvPr>
          <p:cNvSpPr txBox="1"/>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atin typeface="+mj-lt"/>
                <a:ea typeface="+mj-ea"/>
                <a:cs typeface="+mj-cs"/>
              </a:rPr>
              <a:t>Requisitos de Controlo</a:t>
            </a:r>
          </a:p>
        </p:txBody>
      </p:sp>
      <p:sp useBgFill="1">
        <p:nvSpPr>
          <p:cNvPr id="8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83FCEA3-F041-FF52-B4AB-78601F82BB26}"/>
              </a:ext>
            </a:extLst>
          </p:cNvPr>
          <p:cNvSpPr>
            <a:spLocks noGrp="1"/>
          </p:cNvSpPr>
          <p:nvPr>
            <p:ph type="body" idx="1"/>
          </p:nvPr>
        </p:nvSpPr>
        <p:spPr>
          <a:xfrm>
            <a:off x="4832002" y="527050"/>
            <a:ext cx="6114351" cy="5803900"/>
          </a:xfrm>
        </p:spPr>
        <p:txBody>
          <a:bodyPr vert="horz" lIns="91440" tIns="45720" rIns="91440" bIns="45720" rtlCol="0">
            <a:normAutofit/>
          </a:bodyPr>
          <a:lstStyle/>
          <a:p>
            <a:pPr marL="1143000">
              <a:lnSpc>
                <a:spcPct val="110000"/>
              </a:lnSpc>
            </a:pPr>
            <a:r>
              <a:rPr lang="pt-PT" sz="1400" dirty="0">
                <a:effectLst/>
                <a:latin typeface="Arial" panose="020B0604020202020204" pitchFamily="34" charset="0"/>
                <a:cs typeface="Arial" panose="020B0604020202020204" pitchFamily="34" charset="0"/>
              </a:rPr>
              <a:t>Um bilhete só pode ser registado por, no máximo, um funcionário; Bilheteira</a:t>
            </a:r>
          </a:p>
          <a:p>
            <a:pPr marL="1143000">
              <a:lnSpc>
                <a:spcPct val="110000"/>
              </a:lnSpc>
            </a:pPr>
            <a:r>
              <a:rPr lang="pt-PT" sz="1400" dirty="0">
                <a:effectLst/>
                <a:latin typeface="Arial" panose="020B0604020202020204" pitchFamily="34" charset="0"/>
                <a:cs typeface="Arial" panose="020B0604020202020204" pitchFamily="34" charset="0"/>
              </a:rPr>
              <a:t>Um bilhete só pode ser associado a um cliente (porém pode não ser o próprio, como o caso de compra de bilhete de grupo); Bilheteira</a:t>
            </a:r>
          </a:p>
          <a:p>
            <a:pPr marL="1143000">
              <a:lnSpc>
                <a:spcPct val="110000"/>
              </a:lnSpc>
            </a:pPr>
            <a:r>
              <a:rPr lang="pt-PT" sz="1400" dirty="0">
                <a:effectLst/>
                <a:latin typeface="Arial" panose="020B0604020202020204" pitchFamily="34" charset="0"/>
                <a:cs typeface="Arial" panose="020B0604020202020204" pitchFamily="34" charset="0"/>
              </a:rPr>
              <a:t>Apenas Armando e Florbela têm acesso com estatuto de administrador e são os únicos que podem ter acesso ao montante gerado com a venda de bilhetes; Vendas</a:t>
            </a:r>
          </a:p>
          <a:p>
            <a:pPr marL="1143000">
              <a:lnSpc>
                <a:spcPct val="110000"/>
              </a:lnSpc>
            </a:pPr>
            <a:r>
              <a:rPr lang="pt-PT" sz="1400" dirty="0">
                <a:effectLst/>
                <a:latin typeface="Arial" panose="020B0604020202020204" pitchFamily="34" charset="0"/>
                <a:cs typeface="Arial" panose="020B0604020202020204" pitchFamily="34" charset="0"/>
              </a:rPr>
              <a:t>Os funcionários conseguem ter acesso à lotação do evento sob a forma de percentagem; Vendas</a:t>
            </a:r>
          </a:p>
          <a:p>
            <a:pPr marL="1143000">
              <a:lnSpc>
                <a:spcPct val="110000"/>
              </a:lnSpc>
            </a:pPr>
            <a:r>
              <a:rPr lang="pt-PT" sz="1400" dirty="0">
                <a:effectLst/>
                <a:latin typeface="Arial" panose="020B0604020202020204" pitchFamily="34" charset="0"/>
                <a:cs typeface="Arial" panose="020B0604020202020204" pitchFamily="34" charset="0"/>
              </a:rPr>
              <a:t>Bilhetes não são devolvíeis; Vendas</a:t>
            </a:r>
          </a:p>
          <a:p>
            <a:pPr marL="1143000">
              <a:lnSpc>
                <a:spcPct val="110000"/>
              </a:lnSpc>
            </a:pPr>
            <a:r>
              <a:rPr lang="pt-PT" sz="1400" dirty="0">
                <a:effectLst/>
                <a:latin typeface="Arial" panose="020B0604020202020204" pitchFamily="34" charset="0"/>
                <a:cs typeface="Arial" panose="020B0604020202020204" pitchFamily="34" charset="0"/>
              </a:rPr>
              <a:t>Apenas os administradores conseguem criar novos eventos no sistema; Logística</a:t>
            </a:r>
          </a:p>
          <a:p>
            <a:pPr marL="1143000">
              <a:lnSpc>
                <a:spcPct val="110000"/>
              </a:lnSpc>
            </a:pPr>
            <a:r>
              <a:rPr lang="pt-PT" sz="1400" dirty="0">
                <a:effectLst/>
                <a:latin typeface="Arial" panose="020B0604020202020204" pitchFamily="34" charset="0"/>
                <a:cs typeface="Arial" panose="020B0604020202020204" pitchFamily="34" charset="0"/>
              </a:rPr>
              <a:t>O sistema deve ter a capacidade de não permitir a venda de mais bilhetes quando o evento ficar lotado; Vendas</a:t>
            </a:r>
          </a:p>
          <a:p>
            <a:pPr marL="1143000">
              <a:lnSpc>
                <a:spcPct val="110000"/>
              </a:lnSpc>
            </a:pPr>
            <a:r>
              <a:rPr lang="pt-PT" sz="1400" dirty="0">
                <a:effectLst/>
                <a:latin typeface="Arial" panose="020B0604020202020204" pitchFamily="34" charset="0"/>
                <a:cs typeface="Arial" panose="020B0604020202020204" pitchFamily="34" charset="0"/>
              </a:rPr>
              <a:t>Todos os funcionários têm acesso ao feedback deixado pelos clientes; Logística</a:t>
            </a:r>
          </a:p>
          <a:p>
            <a:pPr marL="1143000">
              <a:lnSpc>
                <a:spcPct val="110000"/>
              </a:lnSpc>
            </a:pPr>
            <a:r>
              <a:rPr lang="pt-PT" sz="1400" dirty="0">
                <a:effectLst/>
                <a:latin typeface="Arial" panose="020B0604020202020204" pitchFamily="34" charset="0"/>
                <a:cs typeface="Arial" panose="020B0604020202020204" pitchFamily="34" charset="0"/>
              </a:rPr>
              <a:t>A atualização do perfil de um cliente pode ser realizada por qualquer funcionário; Cliente</a:t>
            </a:r>
            <a:endParaRPr lang="en-US" sz="140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9562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5129"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5131" name="Group 5130">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5132"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pt-PT"/>
            </a:p>
          </p:txBody>
        </p:sp>
        <p:sp>
          <p:nvSpPr>
            <p:cNvPr id="5133"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34"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35"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pt-PT"/>
            </a:p>
          </p:txBody>
        </p:sp>
        <p:sp>
          <p:nvSpPr>
            <p:cNvPr id="5136"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37"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38"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39"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0"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1"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2"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3"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4"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5"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6"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7"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8"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49"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0"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1"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2"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3"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4"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5"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6"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7"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8"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59"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0"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pt-PT"/>
            </a:p>
          </p:txBody>
        </p:sp>
        <p:sp>
          <p:nvSpPr>
            <p:cNvPr id="5161"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2"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3"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4"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5"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6"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7"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8"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69"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0"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1"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2"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pt-PT"/>
            </a:p>
          </p:txBody>
        </p:sp>
        <p:sp>
          <p:nvSpPr>
            <p:cNvPr id="5173"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4"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5"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6"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7"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8"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79"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80"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81"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82"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83"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84"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sp>
          <p:nvSpPr>
            <p:cNvPr id="5185"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pt-PT"/>
            </a:p>
          </p:txBody>
        </p:sp>
      </p:grpSp>
      <p:grpSp>
        <p:nvGrpSpPr>
          <p:cNvPr id="5187" name="Group 5186">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188" name="Rectangle 5187">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89"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124" name="Picture 4" descr="Uma imagem com diagrama, Esquema, Desenho técnico, texto&#10;&#10;Descrição gerada automaticamente">
            <a:extLst>
              <a:ext uri="{FF2B5EF4-FFF2-40B4-BE49-F238E27FC236}">
                <a16:creationId xmlns:a16="http://schemas.microsoft.com/office/drawing/2014/main" id="{BAEFE1C6-F63A-8F8E-D957-F9285920443B}"/>
              </a:ext>
            </a:extLst>
          </p:cNvPr>
          <p:cNvPicPr>
            <a:picLocks noChangeAspect="1" noChangeArrowheads="1"/>
          </p:cNvPicPr>
          <p:nvPr/>
        </p:nvPicPr>
        <p:blipFill rotWithShape="1">
          <a:blip r:embed="rId4">
            <a:alphaModFix amt="30000"/>
          </a:blip>
          <a:srcRect t="270" b="20482"/>
          <a:stretch/>
        </p:blipFill>
        <p:spPr bwMode="auto">
          <a:xfrm>
            <a:off x="3611" y="10"/>
            <a:ext cx="12143566"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91" name="Group 5190">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5192"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193" name="Group 5192">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5194"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195"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196"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197"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198"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199"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0"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1"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2"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3"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4"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5"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6"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7"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8"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09"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10"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11"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12"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5213"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grpSp>
      </p:grpSp>
      <p:sp>
        <p:nvSpPr>
          <p:cNvPr id="7" name="Title 6">
            <a:extLst>
              <a:ext uri="{FF2B5EF4-FFF2-40B4-BE49-F238E27FC236}">
                <a16:creationId xmlns:a16="http://schemas.microsoft.com/office/drawing/2014/main" id="{D5395DFE-CFFD-9C7B-7CCF-E9EFFE576F12}"/>
              </a:ext>
            </a:extLst>
          </p:cNvPr>
          <p:cNvSpPr>
            <a:spLocks noGrp="1"/>
          </p:cNvSpPr>
          <p:nvPr>
            <p:ph type="title"/>
          </p:nvPr>
        </p:nvSpPr>
        <p:spPr>
          <a:xfrm>
            <a:off x="2698419" y="2093656"/>
            <a:ext cx="6858000" cy="1367896"/>
          </a:xfrm>
        </p:spPr>
        <p:txBody>
          <a:bodyPr vert="horz" lIns="91440" tIns="45720" rIns="91440" bIns="45720" rtlCol="0" anchor="b">
            <a:normAutofit/>
          </a:bodyPr>
          <a:lstStyle/>
          <a:p>
            <a:pPr algn="ctr"/>
            <a:r>
              <a:rPr lang="en-US" sz="3700" dirty="0" err="1"/>
              <a:t>Apresentação</a:t>
            </a:r>
            <a:r>
              <a:rPr lang="en-US" sz="3700" dirty="0"/>
              <a:t> do </a:t>
            </a:r>
            <a:r>
              <a:rPr lang="en-US" sz="3700" dirty="0" err="1"/>
              <a:t>Diagrama</a:t>
            </a:r>
            <a:r>
              <a:rPr lang="en-US" sz="3700" dirty="0"/>
              <a:t> </a:t>
            </a:r>
            <a:r>
              <a:rPr lang="en-US" sz="3700" dirty="0" err="1"/>
              <a:t>Entidade</a:t>
            </a:r>
            <a:r>
              <a:rPr lang="en-US" sz="3700" dirty="0"/>
              <a:t> </a:t>
            </a:r>
            <a:r>
              <a:rPr lang="en-US" sz="3700" dirty="0" err="1"/>
              <a:t>Relacionamento</a:t>
            </a:r>
            <a:endParaRPr lang="en-US" sz="3700" dirty="0"/>
          </a:p>
        </p:txBody>
      </p:sp>
      <p:sp>
        <p:nvSpPr>
          <p:cNvPr id="2" name="CaixaDeTexto 1">
            <a:extLst>
              <a:ext uri="{FF2B5EF4-FFF2-40B4-BE49-F238E27FC236}">
                <a16:creationId xmlns:a16="http://schemas.microsoft.com/office/drawing/2014/main" id="{34F56A67-64D1-D71F-D2EE-4902E2BA6416}"/>
              </a:ext>
            </a:extLst>
          </p:cNvPr>
          <p:cNvSpPr txBox="1"/>
          <p:nvPr/>
        </p:nvSpPr>
        <p:spPr>
          <a:xfrm>
            <a:off x="2732055" y="3399119"/>
            <a:ext cx="6831166" cy="1200329"/>
          </a:xfrm>
          <a:prstGeom prst="rect">
            <a:avLst/>
          </a:prstGeom>
          <a:noFill/>
        </p:spPr>
        <p:txBody>
          <a:bodyPr wrap="square" rtlCol="0">
            <a:spAutoFit/>
          </a:bodyPr>
          <a:lstStyle/>
          <a:p>
            <a:r>
              <a:rPr lang="pt-PT" dirty="0"/>
              <a:t>Depois de uma reunião com o Armando Loia e o restante do comité, todos os requisitos foram validados e passamos assim para a realização do esquema conceptual.</a:t>
            </a:r>
          </a:p>
          <a:p>
            <a:endParaRPr lang="pt-PT" dirty="0"/>
          </a:p>
        </p:txBody>
      </p:sp>
    </p:spTree>
    <p:extLst>
      <p:ext uri="{BB962C8B-B14F-4D97-AF65-F5344CB8AC3E}">
        <p14:creationId xmlns:p14="http://schemas.microsoft.com/office/powerpoint/2010/main" val="1951619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7175"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77" name="Group 7176">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178" name="Group 7177">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190"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7191"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2"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3"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4"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5"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6"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7"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8"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9"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0"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1"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7202"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3"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4"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5"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6"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7207"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8"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9"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0"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1"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2"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3"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4"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5"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6"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7179" name="Group 7178">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80"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1"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2"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3"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4"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5"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6"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7"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8"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9"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7218" name="Rectangle 7217">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Rectangle 7219">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m 2">
            <a:extLst>
              <a:ext uri="{FF2B5EF4-FFF2-40B4-BE49-F238E27FC236}">
                <a16:creationId xmlns:a16="http://schemas.microsoft.com/office/drawing/2014/main" id="{419E99B2-BF17-0D9B-EAF3-6BE684FC4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7628" y="488950"/>
            <a:ext cx="9669771" cy="5899951"/>
          </a:xfrm>
          <a:prstGeom prst="rect">
            <a:avLst/>
          </a:prstGeom>
        </p:spPr>
      </p:pic>
    </p:spTree>
    <p:extLst>
      <p:ext uri="{BB962C8B-B14F-4D97-AF65-F5344CB8AC3E}">
        <p14:creationId xmlns:p14="http://schemas.microsoft.com/office/powerpoint/2010/main" val="199183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D8C84AD2-B33F-490D-BF2D-E70D251BC3A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8D8E6E98-D5AE-4FF0-ABF6-B6B08F482F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25016678-F061-4CDB-8D2E-9BB23CF2980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14" name="Freeform 6">
              <a:extLst>
                <a:ext uri="{FF2B5EF4-FFF2-40B4-BE49-F238E27FC236}">
                  <a16:creationId xmlns:a16="http://schemas.microsoft.com/office/drawing/2014/main" id="{9F977FE0-43E5-40E1-9557-1769EF0FC1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 name="Freeform 7">
              <a:extLst>
                <a:ext uri="{FF2B5EF4-FFF2-40B4-BE49-F238E27FC236}">
                  <a16:creationId xmlns:a16="http://schemas.microsoft.com/office/drawing/2014/main" id="{02A35B29-7FC2-43A0-8E9D-6EAC64CA8D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 name="Rectangle 8">
              <a:extLst>
                <a:ext uri="{FF2B5EF4-FFF2-40B4-BE49-F238E27FC236}">
                  <a16:creationId xmlns:a16="http://schemas.microsoft.com/office/drawing/2014/main" id="{62FA10A2-9F1A-44AC-A180-9DD1A6261CA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17" name="Freeform 9">
              <a:extLst>
                <a:ext uri="{FF2B5EF4-FFF2-40B4-BE49-F238E27FC236}">
                  <a16:creationId xmlns:a16="http://schemas.microsoft.com/office/drawing/2014/main" id="{B597CBA1-5AC7-4A6D-B3BD-2E2854081A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 name="Freeform 10">
              <a:extLst>
                <a:ext uri="{FF2B5EF4-FFF2-40B4-BE49-F238E27FC236}">
                  <a16:creationId xmlns:a16="http://schemas.microsoft.com/office/drawing/2014/main" id="{305FD527-79EB-43FE-99C4-DC858F4C3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9" name="Freeform 11">
              <a:extLst>
                <a:ext uri="{FF2B5EF4-FFF2-40B4-BE49-F238E27FC236}">
                  <a16:creationId xmlns:a16="http://schemas.microsoft.com/office/drawing/2014/main" id="{B61741F5-B72E-48B0-B7CB-6D0AE506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 name="Freeform 12">
              <a:extLst>
                <a:ext uri="{FF2B5EF4-FFF2-40B4-BE49-F238E27FC236}">
                  <a16:creationId xmlns:a16="http://schemas.microsoft.com/office/drawing/2014/main" id="{FFA97DCE-EF57-4F09-81AB-0A7B70D475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 name="Freeform 13">
              <a:extLst>
                <a:ext uri="{FF2B5EF4-FFF2-40B4-BE49-F238E27FC236}">
                  <a16:creationId xmlns:a16="http://schemas.microsoft.com/office/drawing/2014/main" id="{D0A69359-0B3B-4343-A332-D79E39F3AB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 name="Freeform 14">
              <a:extLst>
                <a:ext uri="{FF2B5EF4-FFF2-40B4-BE49-F238E27FC236}">
                  <a16:creationId xmlns:a16="http://schemas.microsoft.com/office/drawing/2014/main" id="{CF767C1C-3044-4287-A7DC-CDE99E2B2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3" name="Freeform 15">
              <a:extLst>
                <a:ext uri="{FF2B5EF4-FFF2-40B4-BE49-F238E27FC236}">
                  <a16:creationId xmlns:a16="http://schemas.microsoft.com/office/drawing/2014/main" id="{8B382D5D-CDFB-4E6A-8B92-D00D417E76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4" name="Freeform 16">
              <a:extLst>
                <a:ext uri="{FF2B5EF4-FFF2-40B4-BE49-F238E27FC236}">
                  <a16:creationId xmlns:a16="http://schemas.microsoft.com/office/drawing/2014/main" id="{EC735E7D-D06D-486A-992A-CFFC25AE53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5" name="Freeform 17">
              <a:extLst>
                <a:ext uri="{FF2B5EF4-FFF2-40B4-BE49-F238E27FC236}">
                  <a16:creationId xmlns:a16="http://schemas.microsoft.com/office/drawing/2014/main" id="{AA04D837-E161-41B4-8C04-47A6F0EDC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6" name="Freeform 18">
              <a:extLst>
                <a:ext uri="{FF2B5EF4-FFF2-40B4-BE49-F238E27FC236}">
                  <a16:creationId xmlns:a16="http://schemas.microsoft.com/office/drawing/2014/main" id="{9C49A735-A691-4798-8898-5EDD11061B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7" name="Freeform 19">
              <a:extLst>
                <a:ext uri="{FF2B5EF4-FFF2-40B4-BE49-F238E27FC236}">
                  <a16:creationId xmlns:a16="http://schemas.microsoft.com/office/drawing/2014/main" id="{815803F3-2E80-4C97-93F5-1B673055D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8" name="Freeform 20">
              <a:extLst>
                <a:ext uri="{FF2B5EF4-FFF2-40B4-BE49-F238E27FC236}">
                  <a16:creationId xmlns:a16="http://schemas.microsoft.com/office/drawing/2014/main" id="{0D1FF530-1442-4BBB-9796-929E007F94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9" name="Freeform 21">
              <a:extLst>
                <a:ext uri="{FF2B5EF4-FFF2-40B4-BE49-F238E27FC236}">
                  <a16:creationId xmlns:a16="http://schemas.microsoft.com/office/drawing/2014/main" id="{22703C0F-DD80-448B-9B1F-70DC09C5A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0" name="Freeform 22">
              <a:extLst>
                <a:ext uri="{FF2B5EF4-FFF2-40B4-BE49-F238E27FC236}">
                  <a16:creationId xmlns:a16="http://schemas.microsoft.com/office/drawing/2014/main" id="{1C5DD3DD-6EDA-4B8C-949D-25E71220ED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1" name="Freeform 23">
              <a:extLst>
                <a:ext uri="{FF2B5EF4-FFF2-40B4-BE49-F238E27FC236}">
                  <a16:creationId xmlns:a16="http://schemas.microsoft.com/office/drawing/2014/main" id="{BA8D6293-79AB-4F6F-8CC6-EE7CFF8DDE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2" name="Freeform 24">
              <a:extLst>
                <a:ext uri="{FF2B5EF4-FFF2-40B4-BE49-F238E27FC236}">
                  <a16:creationId xmlns:a16="http://schemas.microsoft.com/office/drawing/2014/main" id="{C24CA45A-B954-45F4-9FF3-9384955E7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3" name="Freeform 25">
              <a:extLst>
                <a:ext uri="{FF2B5EF4-FFF2-40B4-BE49-F238E27FC236}">
                  <a16:creationId xmlns:a16="http://schemas.microsoft.com/office/drawing/2014/main" id="{42827053-1DA4-44DF-B094-D87740A8C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4" name="Freeform 26">
              <a:extLst>
                <a:ext uri="{FF2B5EF4-FFF2-40B4-BE49-F238E27FC236}">
                  <a16:creationId xmlns:a16="http://schemas.microsoft.com/office/drawing/2014/main" id="{663213D9-7B3D-4961-A934-4CB4F4BF2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5" name="Freeform 27">
              <a:extLst>
                <a:ext uri="{FF2B5EF4-FFF2-40B4-BE49-F238E27FC236}">
                  <a16:creationId xmlns:a16="http://schemas.microsoft.com/office/drawing/2014/main" id="{39D70833-8994-4B6D-882F-3675F1BF3E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6" name="Freeform 28">
              <a:extLst>
                <a:ext uri="{FF2B5EF4-FFF2-40B4-BE49-F238E27FC236}">
                  <a16:creationId xmlns:a16="http://schemas.microsoft.com/office/drawing/2014/main" id="{EC5B48EA-2FC2-4C42-AD04-A9365B88DD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7" name="Freeform 29">
              <a:extLst>
                <a:ext uri="{FF2B5EF4-FFF2-40B4-BE49-F238E27FC236}">
                  <a16:creationId xmlns:a16="http://schemas.microsoft.com/office/drawing/2014/main" id="{46E9C570-9EF1-4384-B4EC-60F32BB52F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8" name="Freeform 30">
              <a:extLst>
                <a:ext uri="{FF2B5EF4-FFF2-40B4-BE49-F238E27FC236}">
                  <a16:creationId xmlns:a16="http://schemas.microsoft.com/office/drawing/2014/main" id="{0A1D023F-5B77-4068-AE8C-796E2A7F0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39" name="Freeform 31">
              <a:extLst>
                <a:ext uri="{FF2B5EF4-FFF2-40B4-BE49-F238E27FC236}">
                  <a16:creationId xmlns:a16="http://schemas.microsoft.com/office/drawing/2014/main" id="{E5717E79-B521-42F5-98DD-601CD5AB77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0" name="Freeform 32">
              <a:extLst>
                <a:ext uri="{FF2B5EF4-FFF2-40B4-BE49-F238E27FC236}">
                  <a16:creationId xmlns:a16="http://schemas.microsoft.com/office/drawing/2014/main" id="{6E713F00-DAF1-4D51-A57F-E18AD7AFD8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1" name="Rectangle 33">
              <a:extLst>
                <a:ext uri="{FF2B5EF4-FFF2-40B4-BE49-F238E27FC236}">
                  <a16:creationId xmlns:a16="http://schemas.microsoft.com/office/drawing/2014/main" id="{101E3FEC-072F-4B39-B8AF-679B596F3B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42" name="Freeform 34">
              <a:extLst>
                <a:ext uri="{FF2B5EF4-FFF2-40B4-BE49-F238E27FC236}">
                  <a16:creationId xmlns:a16="http://schemas.microsoft.com/office/drawing/2014/main" id="{C6F43352-9BD3-400E-9CD5-FB0CCBF2F3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3" name="Freeform 35">
              <a:extLst>
                <a:ext uri="{FF2B5EF4-FFF2-40B4-BE49-F238E27FC236}">
                  <a16:creationId xmlns:a16="http://schemas.microsoft.com/office/drawing/2014/main" id="{80C2FE71-F649-4FFF-9D36-357A3D643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4" name="Freeform 36">
              <a:extLst>
                <a:ext uri="{FF2B5EF4-FFF2-40B4-BE49-F238E27FC236}">
                  <a16:creationId xmlns:a16="http://schemas.microsoft.com/office/drawing/2014/main" id="{ABC03F0B-090C-4EA1-8E48-EA17FB89F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5" name="Freeform 37">
              <a:extLst>
                <a:ext uri="{FF2B5EF4-FFF2-40B4-BE49-F238E27FC236}">
                  <a16:creationId xmlns:a16="http://schemas.microsoft.com/office/drawing/2014/main" id="{B29CDF6F-AD1E-4258-9F31-322B1E535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6" name="Freeform 38">
              <a:extLst>
                <a:ext uri="{FF2B5EF4-FFF2-40B4-BE49-F238E27FC236}">
                  <a16:creationId xmlns:a16="http://schemas.microsoft.com/office/drawing/2014/main" id="{285EF5B6-B1D2-489E-9E47-D3EDD8C38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7" name="Freeform 39">
              <a:extLst>
                <a:ext uri="{FF2B5EF4-FFF2-40B4-BE49-F238E27FC236}">
                  <a16:creationId xmlns:a16="http://schemas.microsoft.com/office/drawing/2014/main" id="{D279579C-B885-4139-AD4F-E1DD124295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8" name="Freeform 40">
              <a:extLst>
                <a:ext uri="{FF2B5EF4-FFF2-40B4-BE49-F238E27FC236}">
                  <a16:creationId xmlns:a16="http://schemas.microsoft.com/office/drawing/2014/main" id="{A81A84EF-423E-475A-AC7B-8D55E337AC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49" name="Freeform 41">
              <a:extLst>
                <a:ext uri="{FF2B5EF4-FFF2-40B4-BE49-F238E27FC236}">
                  <a16:creationId xmlns:a16="http://schemas.microsoft.com/office/drawing/2014/main" id="{028AA9C5-392B-49BF-B503-208CA3055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0" name="Freeform 42">
              <a:extLst>
                <a:ext uri="{FF2B5EF4-FFF2-40B4-BE49-F238E27FC236}">
                  <a16:creationId xmlns:a16="http://schemas.microsoft.com/office/drawing/2014/main" id="{5AEA8D02-8804-4060-B966-1B18FDFCAD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1" name="Freeform 43">
              <a:extLst>
                <a:ext uri="{FF2B5EF4-FFF2-40B4-BE49-F238E27FC236}">
                  <a16:creationId xmlns:a16="http://schemas.microsoft.com/office/drawing/2014/main" id="{862AF8B2-37F5-41AF-9BAA-174873AF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2" name="Freeform 44">
              <a:extLst>
                <a:ext uri="{FF2B5EF4-FFF2-40B4-BE49-F238E27FC236}">
                  <a16:creationId xmlns:a16="http://schemas.microsoft.com/office/drawing/2014/main" id="{3BC248F9-40FB-4214-AF6F-A2FE15B4E3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3" name="Rectangle 45">
              <a:extLst>
                <a:ext uri="{FF2B5EF4-FFF2-40B4-BE49-F238E27FC236}">
                  <a16:creationId xmlns:a16="http://schemas.microsoft.com/office/drawing/2014/main" id="{F90832C5-84E1-4547-AB00-530C4DA348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54" name="Freeform 46">
              <a:extLst>
                <a:ext uri="{FF2B5EF4-FFF2-40B4-BE49-F238E27FC236}">
                  <a16:creationId xmlns:a16="http://schemas.microsoft.com/office/drawing/2014/main" id="{78B52A6F-2715-41A7-98CC-5D7B27DBB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5" name="Freeform 47">
              <a:extLst>
                <a:ext uri="{FF2B5EF4-FFF2-40B4-BE49-F238E27FC236}">
                  <a16:creationId xmlns:a16="http://schemas.microsoft.com/office/drawing/2014/main" id="{B64CED29-8C8F-4C70-BD43-24E6E5C8AE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6" name="Freeform 48">
              <a:extLst>
                <a:ext uri="{FF2B5EF4-FFF2-40B4-BE49-F238E27FC236}">
                  <a16:creationId xmlns:a16="http://schemas.microsoft.com/office/drawing/2014/main" id="{AE9C16B4-97F1-46B9-BB2C-4272C6D9C9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7" name="Freeform 49">
              <a:extLst>
                <a:ext uri="{FF2B5EF4-FFF2-40B4-BE49-F238E27FC236}">
                  <a16:creationId xmlns:a16="http://schemas.microsoft.com/office/drawing/2014/main" id="{2F026EEF-1171-4EA2-9128-34C19DCA5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8" name="Freeform 50">
              <a:extLst>
                <a:ext uri="{FF2B5EF4-FFF2-40B4-BE49-F238E27FC236}">
                  <a16:creationId xmlns:a16="http://schemas.microsoft.com/office/drawing/2014/main" id="{4183042E-C1E5-497D-9900-A46A026BEC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9" name="Freeform 51">
              <a:extLst>
                <a:ext uri="{FF2B5EF4-FFF2-40B4-BE49-F238E27FC236}">
                  <a16:creationId xmlns:a16="http://schemas.microsoft.com/office/drawing/2014/main" id="{F5AD619A-DBEC-4B85-A8A1-3B2D174BE1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0" name="Freeform 52">
              <a:extLst>
                <a:ext uri="{FF2B5EF4-FFF2-40B4-BE49-F238E27FC236}">
                  <a16:creationId xmlns:a16="http://schemas.microsoft.com/office/drawing/2014/main" id="{5836FB6B-D1AE-4ABB-ACB2-6CAEF7722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1" name="Freeform 53">
              <a:extLst>
                <a:ext uri="{FF2B5EF4-FFF2-40B4-BE49-F238E27FC236}">
                  <a16:creationId xmlns:a16="http://schemas.microsoft.com/office/drawing/2014/main" id="{965312E0-6238-4837-9964-910E0C8A35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2" name="Freeform 54">
              <a:extLst>
                <a:ext uri="{FF2B5EF4-FFF2-40B4-BE49-F238E27FC236}">
                  <a16:creationId xmlns:a16="http://schemas.microsoft.com/office/drawing/2014/main" id="{73276C87-9A0F-4752-91CF-AB90B0EE81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3" name="Freeform 55">
              <a:extLst>
                <a:ext uri="{FF2B5EF4-FFF2-40B4-BE49-F238E27FC236}">
                  <a16:creationId xmlns:a16="http://schemas.microsoft.com/office/drawing/2014/main" id="{3E5938DD-18F9-4E7B-9985-C26BBA0307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4" name="Freeform 56">
              <a:extLst>
                <a:ext uri="{FF2B5EF4-FFF2-40B4-BE49-F238E27FC236}">
                  <a16:creationId xmlns:a16="http://schemas.microsoft.com/office/drawing/2014/main" id="{A98B9DE5-1930-45D5-A9B6-AC2B1EAC8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5" name="Freeform 57">
              <a:extLst>
                <a:ext uri="{FF2B5EF4-FFF2-40B4-BE49-F238E27FC236}">
                  <a16:creationId xmlns:a16="http://schemas.microsoft.com/office/drawing/2014/main" id="{33E0629A-1DC1-4873-B670-CB357617A7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6" name="Freeform 58">
              <a:extLst>
                <a:ext uri="{FF2B5EF4-FFF2-40B4-BE49-F238E27FC236}">
                  <a16:creationId xmlns:a16="http://schemas.microsoft.com/office/drawing/2014/main" id="{FA2B200B-2E81-4BD5-A8B2-ED3ABD1984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grpSp>
      <p:sp>
        <p:nvSpPr>
          <p:cNvPr id="4" name="CaixaDeTexto 3">
            <a:extLst>
              <a:ext uri="{FF2B5EF4-FFF2-40B4-BE49-F238E27FC236}">
                <a16:creationId xmlns:a16="http://schemas.microsoft.com/office/drawing/2014/main" id="{A3640ECD-7A6E-391F-5847-DA17653347B0}"/>
              </a:ext>
            </a:extLst>
          </p:cNvPr>
          <p:cNvSpPr txBox="1"/>
          <p:nvPr/>
        </p:nvSpPr>
        <p:spPr>
          <a:xfrm>
            <a:off x="7766874" y="1554163"/>
            <a:ext cx="4144138" cy="1942307"/>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cap="all" dirty="0" err="1">
                <a:effectLst>
                  <a:outerShdw blurRad="177800" dist="38100" dir="2700000" algn="tl">
                    <a:srgbClr val="000000">
                      <a:alpha val="24000"/>
                    </a:srgbClr>
                  </a:outerShdw>
                </a:effectLst>
                <a:latin typeface="+mj-lt"/>
                <a:ea typeface="+mj-ea"/>
                <a:cs typeface="+mj-cs"/>
              </a:rPr>
              <a:t>Caracterização</a:t>
            </a:r>
            <a:r>
              <a:rPr lang="en-US" sz="2800" cap="all" dirty="0">
                <a:effectLst>
                  <a:outerShdw blurRad="177800" dist="38100" dir="2700000" algn="tl">
                    <a:srgbClr val="000000">
                      <a:alpha val="24000"/>
                    </a:srgbClr>
                  </a:outerShdw>
                </a:effectLst>
                <a:latin typeface="+mj-lt"/>
                <a:ea typeface="+mj-ea"/>
                <a:cs typeface="+mj-cs"/>
              </a:rPr>
              <a:t> dos </a:t>
            </a:r>
            <a:r>
              <a:rPr lang="en-US" sz="2800" cap="all" dirty="0" err="1">
                <a:effectLst>
                  <a:outerShdw blurRad="177800" dist="38100" dir="2700000" algn="tl">
                    <a:srgbClr val="000000">
                      <a:alpha val="24000"/>
                    </a:srgbClr>
                  </a:outerShdw>
                </a:effectLst>
                <a:latin typeface="+mj-lt"/>
                <a:ea typeface="+mj-ea"/>
                <a:cs typeface="+mj-cs"/>
              </a:rPr>
              <a:t>Atributos</a:t>
            </a:r>
            <a:r>
              <a:rPr lang="en-US" sz="2800" cap="all" dirty="0">
                <a:effectLst>
                  <a:outerShdw blurRad="177800" dist="38100" dir="2700000" algn="tl">
                    <a:srgbClr val="000000">
                      <a:alpha val="24000"/>
                    </a:srgbClr>
                  </a:outerShdw>
                </a:effectLst>
                <a:latin typeface="+mj-lt"/>
                <a:ea typeface="+mj-ea"/>
                <a:cs typeface="+mj-cs"/>
              </a:rPr>
              <a:t> de </a:t>
            </a:r>
            <a:r>
              <a:rPr lang="en-US" sz="2800" cap="all" dirty="0" err="1">
                <a:effectLst>
                  <a:outerShdw blurRad="177800" dist="38100" dir="2700000" algn="tl">
                    <a:srgbClr val="000000">
                      <a:alpha val="24000"/>
                    </a:srgbClr>
                  </a:outerShdw>
                </a:effectLst>
                <a:latin typeface="+mj-lt"/>
                <a:ea typeface="+mj-ea"/>
                <a:cs typeface="+mj-cs"/>
              </a:rPr>
              <a:t>Fatura</a:t>
            </a:r>
            <a:endParaRPr lang="en-US" sz="2800" cap="all" dirty="0">
              <a:effectLst>
                <a:outerShdw blurRad="177800" dist="38100" dir="2700000" algn="tl">
                  <a:srgbClr val="000000">
                    <a:alpha val="24000"/>
                  </a:srgbClr>
                </a:outerShdw>
              </a:effectLst>
              <a:latin typeface="+mj-lt"/>
              <a:ea typeface="+mj-ea"/>
              <a:cs typeface="+mj-cs"/>
            </a:endParaRPr>
          </a:p>
          <a:p>
            <a:pPr defTabSz="914400">
              <a:lnSpc>
                <a:spcPct val="90000"/>
              </a:lnSpc>
              <a:spcBef>
                <a:spcPct val="0"/>
              </a:spcBef>
              <a:spcAft>
                <a:spcPts val="600"/>
              </a:spcAft>
            </a:pPr>
            <a:endParaRPr lang="en-US" sz="2800" cap="all" dirty="0">
              <a:effectLst>
                <a:outerShdw blurRad="177800" dist="38100" dir="2700000" algn="tl">
                  <a:srgbClr val="000000">
                    <a:alpha val="24000"/>
                  </a:srgbClr>
                </a:outerShdw>
              </a:effectLst>
              <a:latin typeface="+mj-lt"/>
              <a:ea typeface="+mj-ea"/>
              <a:cs typeface="+mj-cs"/>
            </a:endParaRPr>
          </a:p>
        </p:txBody>
      </p:sp>
      <p:sp>
        <p:nvSpPr>
          <p:cNvPr id="68" name="Round Diagonal Corner Rectangle 6">
            <a:extLst>
              <a:ext uri="{FF2B5EF4-FFF2-40B4-BE49-F238E27FC236}">
                <a16:creationId xmlns:a16="http://schemas.microsoft.com/office/drawing/2014/main" id="{5D11984A-B249-4EC7-B524-C3C9122FD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Tabela 1">
            <a:extLst>
              <a:ext uri="{FF2B5EF4-FFF2-40B4-BE49-F238E27FC236}">
                <a16:creationId xmlns:a16="http://schemas.microsoft.com/office/drawing/2014/main" id="{5CABCC56-E688-68F9-52CC-915CA783865B}"/>
              </a:ext>
            </a:extLst>
          </p:cNvPr>
          <p:cNvGraphicFramePr>
            <a:graphicFrameLocks noGrp="1"/>
          </p:cNvGraphicFramePr>
          <p:nvPr>
            <p:extLst>
              <p:ext uri="{D42A27DB-BD31-4B8C-83A1-F6EECF244321}">
                <p14:modId xmlns:p14="http://schemas.microsoft.com/office/powerpoint/2010/main" val="2746168836"/>
              </p:ext>
            </p:extLst>
          </p:nvPr>
        </p:nvGraphicFramePr>
        <p:xfrm>
          <a:off x="1028700" y="2024063"/>
          <a:ext cx="6383657" cy="3451226"/>
        </p:xfrm>
        <a:graphic>
          <a:graphicData uri="http://schemas.openxmlformats.org/drawingml/2006/table">
            <a:tbl>
              <a:tblPr firstRow="1" firstCol="1" bandRow="1">
                <a:tableStyleId>{5C22544A-7EE6-4342-B048-85BDC9FD1C3A}</a:tableStyleId>
              </a:tblPr>
              <a:tblGrid>
                <a:gridCol w="911951">
                  <a:extLst>
                    <a:ext uri="{9D8B030D-6E8A-4147-A177-3AD203B41FA5}">
                      <a16:colId xmlns:a16="http://schemas.microsoft.com/office/drawing/2014/main" val="2480814671"/>
                    </a:ext>
                  </a:extLst>
                </a:gridCol>
                <a:gridCol w="911951">
                  <a:extLst>
                    <a:ext uri="{9D8B030D-6E8A-4147-A177-3AD203B41FA5}">
                      <a16:colId xmlns:a16="http://schemas.microsoft.com/office/drawing/2014/main" val="2023647420"/>
                    </a:ext>
                  </a:extLst>
                </a:gridCol>
                <a:gridCol w="911951">
                  <a:extLst>
                    <a:ext uri="{9D8B030D-6E8A-4147-A177-3AD203B41FA5}">
                      <a16:colId xmlns:a16="http://schemas.microsoft.com/office/drawing/2014/main" val="1315419247"/>
                    </a:ext>
                  </a:extLst>
                </a:gridCol>
                <a:gridCol w="911951">
                  <a:extLst>
                    <a:ext uri="{9D8B030D-6E8A-4147-A177-3AD203B41FA5}">
                      <a16:colId xmlns:a16="http://schemas.microsoft.com/office/drawing/2014/main" val="3419366789"/>
                    </a:ext>
                  </a:extLst>
                </a:gridCol>
                <a:gridCol w="911951">
                  <a:extLst>
                    <a:ext uri="{9D8B030D-6E8A-4147-A177-3AD203B41FA5}">
                      <a16:colId xmlns:a16="http://schemas.microsoft.com/office/drawing/2014/main" val="334173923"/>
                    </a:ext>
                  </a:extLst>
                </a:gridCol>
                <a:gridCol w="911951">
                  <a:extLst>
                    <a:ext uri="{9D8B030D-6E8A-4147-A177-3AD203B41FA5}">
                      <a16:colId xmlns:a16="http://schemas.microsoft.com/office/drawing/2014/main" val="3669193480"/>
                    </a:ext>
                  </a:extLst>
                </a:gridCol>
                <a:gridCol w="911951">
                  <a:extLst>
                    <a:ext uri="{9D8B030D-6E8A-4147-A177-3AD203B41FA5}">
                      <a16:colId xmlns:a16="http://schemas.microsoft.com/office/drawing/2014/main" val="328602957"/>
                    </a:ext>
                  </a:extLst>
                </a:gridCol>
              </a:tblGrid>
              <a:tr h="670546">
                <a:tc>
                  <a:txBody>
                    <a:bodyPr/>
                    <a:lstStyle/>
                    <a:p>
                      <a:pPr algn="just">
                        <a:lnSpc>
                          <a:spcPct val="150000"/>
                        </a:lnSpc>
                      </a:pPr>
                      <a:r>
                        <a:rPr lang="en-US" sz="1000">
                          <a:effectLst/>
                        </a:rPr>
                        <a:t>Atributo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Tipo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Nulo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Composto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Multivalorado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Derivado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Candidato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6761452"/>
                  </a:ext>
                </a:extLst>
              </a:tr>
              <a:tr h="315604">
                <a:tc>
                  <a:txBody>
                    <a:bodyPr/>
                    <a:lstStyle/>
                    <a:p>
                      <a:pPr algn="just">
                        <a:lnSpc>
                          <a:spcPct val="150000"/>
                        </a:lnSpc>
                      </a:pPr>
                      <a:r>
                        <a:rPr lang="en-US" sz="1000">
                          <a:effectLst/>
                        </a:rPr>
                        <a:t>Valor</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DOUBLE</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 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pt-PT" sz="1000" dirty="0">
                          <a:effectLst/>
                          <a:latin typeface="Arial" panose="020B0604020202020204" pitchFamily="34" charset="0"/>
                          <a:ea typeface="Times New Roman" panose="02020603050405020304" pitchFamily="18" charset="0"/>
                          <a:cs typeface="Times New Roman" panose="02020603050405020304" pitchFamily="18" charset="0"/>
                        </a:rPr>
                        <a:t>Sim</a:t>
                      </a: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3200972"/>
                  </a:ext>
                </a:extLst>
              </a:tr>
              <a:tr h="670546">
                <a:tc>
                  <a:txBody>
                    <a:bodyPr/>
                    <a:lstStyle/>
                    <a:p>
                      <a:pPr algn="just">
                        <a:lnSpc>
                          <a:spcPct val="150000"/>
                        </a:lnSpc>
                      </a:pPr>
                      <a:r>
                        <a:rPr lang="en-US" sz="1000">
                          <a:effectLst/>
                        </a:rPr>
                        <a:t>Funcionario_Nome</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VARCHAR(75)</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 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33272032"/>
                  </a:ext>
                </a:extLst>
              </a:tr>
              <a:tr h="670546">
                <a:tc>
                  <a:txBody>
                    <a:bodyPr/>
                    <a:lstStyle/>
                    <a:p>
                      <a:pPr algn="just">
                        <a:lnSpc>
                          <a:spcPct val="150000"/>
                        </a:lnSpc>
                      </a:pPr>
                      <a:r>
                        <a:rPr lang="en-US" sz="1000">
                          <a:effectLst/>
                        </a:rPr>
                        <a:t>Data_Compra</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DATE</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dirty="0" err="1">
                          <a:effectLst/>
                        </a:rPr>
                        <a:t>Não</a:t>
                      </a:r>
                      <a:r>
                        <a:rPr lang="en-US" sz="1000" dirty="0">
                          <a:effectLst/>
                        </a:rPr>
                        <a:t> </a:t>
                      </a:r>
                      <a:endParaRPr lang="pt-PT"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6996120"/>
                  </a:ext>
                </a:extLst>
              </a:tr>
              <a:tr h="561992">
                <a:tc>
                  <a:txBody>
                    <a:bodyPr/>
                    <a:lstStyle/>
                    <a:p>
                      <a:pPr algn="just">
                        <a:lnSpc>
                          <a:spcPct val="150000"/>
                        </a:lnSpc>
                      </a:pPr>
                      <a:r>
                        <a:rPr lang="en-US" sz="1000">
                          <a:effectLst/>
                        </a:rPr>
                        <a:t>Referencia</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INT</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dirty="0" err="1">
                          <a:effectLst/>
                        </a:rPr>
                        <a:t>Não</a:t>
                      </a:r>
                      <a:endParaRPr lang="pt-PT"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Sim</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16023609"/>
                  </a:ext>
                </a:extLst>
              </a:tr>
              <a:tr h="561992">
                <a:tc>
                  <a:txBody>
                    <a:bodyPr/>
                    <a:lstStyle/>
                    <a:p>
                      <a:pPr algn="just">
                        <a:lnSpc>
                          <a:spcPct val="150000"/>
                        </a:lnSpc>
                      </a:pPr>
                      <a:r>
                        <a:rPr lang="en-US" sz="1000">
                          <a:effectLst/>
                        </a:rPr>
                        <a:t>Nr_Bilhetes</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dirty="0">
                          <a:effectLst/>
                        </a:rPr>
                        <a:t>INT</a:t>
                      </a:r>
                      <a:endParaRPr lang="pt-PT"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a:effectLst/>
                        </a:rPr>
                        <a:t>Não</a:t>
                      </a:r>
                      <a:endParaRPr lang="pt-PT" sz="10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50000"/>
                        </a:lnSpc>
                      </a:pPr>
                      <a:r>
                        <a:rPr lang="en-US" sz="1000" dirty="0" err="1">
                          <a:effectLst/>
                        </a:rPr>
                        <a:t>Não</a:t>
                      </a:r>
                      <a:endParaRPr lang="pt-PT" sz="10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19037363"/>
                  </a:ext>
                </a:extLst>
              </a:tr>
            </a:tbl>
          </a:graphicData>
        </a:graphic>
      </p:graphicFrame>
      <p:sp>
        <p:nvSpPr>
          <p:cNvPr id="7" name="CaixaDeTexto 6">
            <a:extLst>
              <a:ext uri="{FF2B5EF4-FFF2-40B4-BE49-F238E27FC236}">
                <a16:creationId xmlns:a16="http://schemas.microsoft.com/office/drawing/2014/main" id="{B3FD097B-D8F9-627C-621F-0D5BAFF0E47A}"/>
              </a:ext>
            </a:extLst>
          </p:cNvPr>
          <p:cNvSpPr txBox="1"/>
          <p:nvPr/>
        </p:nvSpPr>
        <p:spPr>
          <a:xfrm>
            <a:off x="3724126" y="1208741"/>
            <a:ext cx="902106" cy="369332"/>
          </a:xfrm>
          <a:prstGeom prst="rect">
            <a:avLst/>
          </a:prstGeom>
          <a:noFill/>
        </p:spPr>
        <p:txBody>
          <a:bodyPr wrap="none" rtlCol="0">
            <a:spAutoFit/>
          </a:bodyPr>
          <a:lstStyle/>
          <a:p>
            <a:r>
              <a:rPr lang="pt-PT" dirty="0">
                <a:solidFill>
                  <a:schemeClr val="bg1">
                    <a:lumMod val="75000"/>
                    <a:lumOff val="25000"/>
                  </a:schemeClr>
                </a:solidFill>
              </a:rPr>
              <a:t>FATURA</a:t>
            </a:r>
          </a:p>
        </p:txBody>
      </p:sp>
    </p:spTree>
    <p:extLst>
      <p:ext uri="{BB962C8B-B14F-4D97-AF65-F5344CB8AC3E}">
        <p14:creationId xmlns:p14="http://schemas.microsoft.com/office/powerpoint/2010/main" val="4042068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38BFA449-4933-478B-B27D-ACCC557FF9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F21A37DB-EDD2-4025-A254-7FE5E4C7A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3" name="Rectangle 5">
              <a:extLst>
                <a:ext uri="{FF2B5EF4-FFF2-40B4-BE49-F238E27FC236}">
                  <a16:creationId xmlns:a16="http://schemas.microsoft.com/office/drawing/2014/main" id="{708D40D6-935E-4579-ABE6-A99C7E33FCF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14" name="Freeform 6">
              <a:extLst>
                <a:ext uri="{FF2B5EF4-FFF2-40B4-BE49-F238E27FC236}">
                  <a16:creationId xmlns:a16="http://schemas.microsoft.com/office/drawing/2014/main" id="{F9775315-32FD-4BD8-BB73-F51CD2C686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5" name="Freeform 7">
              <a:extLst>
                <a:ext uri="{FF2B5EF4-FFF2-40B4-BE49-F238E27FC236}">
                  <a16:creationId xmlns:a16="http://schemas.microsoft.com/office/drawing/2014/main" id="{336A6870-9B40-41FF-B9F4-A6BA3B2987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6" name="Rectangle 8">
              <a:extLst>
                <a:ext uri="{FF2B5EF4-FFF2-40B4-BE49-F238E27FC236}">
                  <a16:creationId xmlns:a16="http://schemas.microsoft.com/office/drawing/2014/main" id="{C710122E-DD96-4794-A7E0-04B497DA5D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17" name="Freeform 9">
              <a:extLst>
                <a:ext uri="{FF2B5EF4-FFF2-40B4-BE49-F238E27FC236}">
                  <a16:creationId xmlns:a16="http://schemas.microsoft.com/office/drawing/2014/main" id="{4F4CBCBE-E77B-4F77-A0FC-8E53E82227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8" name="Freeform 10">
              <a:extLst>
                <a:ext uri="{FF2B5EF4-FFF2-40B4-BE49-F238E27FC236}">
                  <a16:creationId xmlns:a16="http://schemas.microsoft.com/office/drawing/2014/main" id="{3AADEE32-46BC-4B55-9FB4-EC09FF4B7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9" name="Freeform 11">
              <a:extLst>
                <a:ext uri="{FF2B5EF4-FFF2-40B4-BE49-F238E27FC236}">
                  <a16:creationId xmlns:a16="http://schemas.microsoft.com/office/drawing/2014/main" id="{49C2E1A9-8937-452C-B9FC-E735928819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0" name="Freeform 12">
              <a:extLst>
                <a:ext uri="{FF2B5EF4-FFF2-40B4-BE49-F238E27FC236}">
                  <a16:creationId xmlns:a16="http://schemas.microsoft.com/office/drawing/2014/main" id="{52F0D79A-B92A-42F1-9DC4-3768BB84C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1" name="Freeform 13">
              <a:extLst>
                <a:ext uri="{FF2B5EF4-FFF2-40B4-BE49-F238E27FC236}">
                  <a16:creationId xmlns:a16="http://schemas.microsoft.com/office/drawing/2014/main" id="{DF9A7FE6-2AA9-4245-A3FD-2B1E9B419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2" name="Freeform 14">
              <a:extLst>
                <a:ext uri="{FF2B5EF4-FFF2-40B4-BE49-F238E27FC236}">
                  <a16:creationId xmlns:a16="http://schemas.microsoft.com/office/drawing/2014/main" id="{5DBCDEBC-5990-40B3-B01F-0901475F5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3" name="Freeform 15">
              <a:extLst>
                <a:ext uri="{FF2B5EF4-FFF2-40B4-BE49-F238E27FC236}">
                  <a16:creationId xmlns:a16="http://schemas.microsoft.com/office/drawing/2014/main" id="{4F679A7F-49B5-4FB8-8861-39C0B1A780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4" name="Freeform 16">
              <a:extLst>
                <a:ext uri="{FF2B5EF4-FFF2-40B4-BE49-F238E27FC236}">
                  <a16:creationId xmlns:a16="http://schemas.microsoft.com/office/drawing/2014/main" id="{25A941BD-9824-47D0-835E-824412568C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5" name="Freeform 17">
              <a:extLst>
                <a:ext uri="{FF2B5EF4-FFF2-40B4-BE49-F238E27FC236}">
                  <a16:creationId xmlns:a16="http://schemas.microsoft.com/office/drawing/2014/main" id="{9788DF14-5749-40F7-9AFC-400AB2F61D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6" name="Freeform 18">
              <a:extLst>
                <a:ext uri="{FF2B5EF4-FFF2-40B4-BE49-F238E27FC236}">
                  <a16:creationId xmlns:a16="http://schemas.microsoft.com/office/drawing/2014/main" id="{E1032387-9F5C-4637-A5BC-43C8FDFF3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7" name="Freeform 19">
              <a:extLst>
                <a:ext uri="{FF2B5EF4-FFF2-40B4-BE49-F238E27FC236}">
                  <a16:creationId xmlns:a16="http://schemas.microsoft.com/office/drawing/2014/main" id="{E0AE6232-915A-4EDB-BC6C-546E772D2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8" name="Freeform 20">
              <a:extLst>
                <a:ext uri="{FF2B5EF4-FFF2-40B4-BE49-F238E27FC236}">
                  <a16:creationId xmlns:a16="http://schemas.microsoft.com/office/drawing/2014/main" id="{4B47A13E-CFFB-493F-8C53-266B8A9D14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9" name="Freeform 21">
              <a:extLst>
                <a:ext uri="{FF2B5EF4-FFF2-40B4-BE49-F238E27FC236}">
                  <a16:creationId xmlns:a16="http://schemas.microsoft.com/office/drawing/2014/main" id="{CFD722CE-8752-4A08-B23F-764AB47DDA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0" name="Freeform 22">
              <a:extLst>
                <a:ext uri="{FF2B5EF4-FFF2-40B4-BE49-F238E27FC236}">
                  <a16:creationId xmlns:a16="http://schemas.microsoft.com/office/drawing/2014/main" id="{042C13BD-E9AE-4C85-B32E-8913F9B270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1" name="Freeform 23">
              <a:extLst>
                <a:ext uri="{FF2B5EF4-FFF2-40B4-BE49-F238E27FC236}">
                  <a16:creationId xmlns:a16="http://schemas.microsoft.com/office/drawing/2014/main" id="{4598BDC2-ABB1-475A-89A7-29713D01C8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2" name="Freeform 24">
              <a:extLst>
                <a:ext uri="{FF2B5EF4-FFF2-40B4-BE49-F238E27FC236}">
                  <a16:creationId xmlns:a16="http://schemas.microsoft.com/office/drawing/2014/main" id="{2B080B8C-F78B-4171-A1BC-CA5BE0F569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3" name="Freeform 25">
              <a:extLst>
                <a:ext uri="{FF2B5EF4-FFF2-40B4-BE49-F238E27FC236}">
                  <a16:creationId xmlns:a16="http://schemas.microsoft.com/office/drawing/2014/main" id="{71741891-D8A9-46B8-B264-5459DCF9E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4" name="Freeform 26">
              <a:extLst>
                <a:ext uri="{FF2B5EF4-FFF2-40B4-BE49-F238E27FC236}">
                  <a16:creationId xmlns:a16="http://schemas.microsoft.com/office/drawing/2014/main" id="{A109E82B-1D08-4B6E-9B6C-FE2EC6D533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5" name="Freeform 27">
              <a:extLst>
                <a:ext uri="{FF2B5EF4-FFF2-40B4-BE49-F238E27FC236}">
                  <a16:creationId xmlns:a16="http://schemas.microsoft.com/office/drawing/2014/main" id="{F35E73B8-CFFA-479A-9DE0-5300299D2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6" name="Freeform 28">
              <a:extLst>
                <a:ext uri="{FF2B5EF4-FFF2-40B4-BE49-F238E27FC236}">
                  <a16:creationId xmlns:a16="http://schemas.microsoft.com/office/drawing/2014/main" id="{B0B910CE-9CED-4630-9203-347D1B6D12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7" name="Freeform 29">
              <a:extLst>
                <a:ext uri="{FF2B5EF4-FFF2-40B4-BE49-F238E27FC236}">
                  <a16:creationId xmlns:a16="http://schemas.microsoft.com/office/drawing/2014/main" id="{D06A4D8D-E038-4ED6-9E80-4E91BA84A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8" name="Freeform 30">
              <a:extLst>
                <a:ext uri="{FF2B5EF4-FFF2-40B4-BE49-F238E27FC236}">
                  <a16:creationId xmlns:a16="http://schemas.microsoft.com/office/drawing/2014/main" id="{5EC8C817-4C9E-45E8-B74C-729F1C3FB0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9" name="Freeform 31">
              <a:extLst>
                <a:ext uri="{FF2B5EF4-FFF2-40B4-BE49-F238E27FC236}">
                  <a16:creationId xmlns:a16="http://schemas.microsoft.com/office/drawing/2014/main" id="{226556E8-E6A7-4D81-9C6C-A69A8B611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0" name="Freeform 32">
              <a:extLst>
                <a:ext uri="{FF2B5EF4-FFF2-40B4-BE49-F238E27FC236}">
                  <a16:creationId xmlns:a16="http://schemas.microsoft.com/office/drawing/2014/main" id="{BF75F646-19BF-4436-97C0-BE3EBEEF94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1" name="Rectangle 33">
              <a:extLst>
                <a:ext uri="{FF2B5EF4-FFF2-40B4-BE49-F238E27FC236}">
                  <a16:creationId xmlns:a16="http://schemas.microsoft.com/office/drawing/2014/main" id="{222B076E-642A-4E93-8143-3A8D8897532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42" name="Freeform 34">
              <a:extLst>
                <a:ext uri="{FF2B5EF4-FFF2-40B4-BE49-F238E27FC236}">
                  <a16:creationId xmlns:a16="http://schemas.microsoft.com/office/drawing/2014/main" id="{569DC54F-1DCD-40F9-B756-A79C3170C2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3" name="Freeform 35">
              <a:extLst>
                <a:ext uri="{FF2B5EF4-FFF2-40B4-BE49-F238E27FC236}">
                  <a16:creationId xmlns:a16="http://schemas.microsoft.com/office/drawing/2014/main" id="{D6F49EF9-430E-4A1B-9A18-6C247E71E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4" name="Freeform 36">
              <a:extLst>
                <a:ext uri="{FF2B5EF4-FFF2-40B4-BE49-F238E27FC236}">
                  <a16:creationId xmlns:a16="http://schemas.microsoft.com/office/drawing/2014/main" id="{C94C2930-C094-4CF9-8449-60C7BAE98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5" name="Freeform 37">
              <a:extLst>
                <a:ext uri="{FF2B5EF4-FFF2-40B4-BE49-F238E27FC236}">
                  <a16:creationId xmlns:a16="http://schemas.microsoft.com/office/drawing/2014/main" id="{B4FF864C-97F2-40BD-95D1-E47527BCB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6" name="Freeform 38">
              <a:extLst>
                <a:ext uri="{FF2B5EF4-FFF2-40B4-BE49-F238E27FC236}">
                  <a16:creationId xmlns:a16="http://schemas.microsoft.com/office/drawing/2014/main" id="{E8804833-F6BB-4F88-BA24-F59429C71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7" name="Freeform 39">
              <a:extLst>
                <a:ext uri="{FF2B5EF4-FFF2-40B4-BE49-F238E27FC236}">
                  <a16:creationId xmlns:a16="http://schemas.microsoft.com/office/drawing/2014/main" id="{29A4A3B0-4E15-432A-92DB-7B9E5760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8" name="Freeform 40">
              <a:extLst>
                <a:ext uri="{FF2B5EF4-FFF2-40B4-BE49-F238E27FC236}">
                  <a16:creationId xmlns:a16="http://schemas.microsoft.com/office/drawing/2014/main" id="{3CAB34B1-2BFA-44A9-AC3E-D300B30B7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9" name="Freeform 41">
              <a:extLst>
                <a:ext uri="{FF2B5EF4-FFF2-40B4-BE49-F238E27FC236}">
                  <a16:creationId xmlns:a16="http://schemas.microsoft.com/office/drawing/2014/main" id="{F92527C9-EADB-4C47-BA6A-E70AC9FEC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0" name="Freeform 42">
              <a:extLst>
                <a:ext uri="{FF2B5EF4-FFF2-40B4-BE49-F238E27FC236}">
                  <a16:creationId xmlns:a16="http://schemas.microsoft.com/office/drawing/2014/main" id="{B9808241-C113-44CB-810B-CCBA18955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1" name="Freeform 43">
              <a:extLst>
                <a:ext uri="{FF2B5EF4-FFF2-40B4-BE49-F238E27FC236}">
                  <a16:creationId xmlns:a16="http://schemas.microsoft.com/office/drawing/2014/main" id="{67AEC938-B302-4DA0-9A63-39F2BC34A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2" name="Freeform 44">
              <a:extLst>
                <a:ext uri="{FF2B5EF4-FFF2-40B4-BE49-F238E27FC236}">
                  <a16:creationId xmlns:a16="http://schemas.microsoft.com/office/drawing/2014/main" id="{4A1D4FCF-06B8-4AD3-A750-2B6C298C2E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3" name="Rectangle 45">
              <a:extLst>
                <a:ext uri="{FF2B5EF4-FFF2-40B4-BE49-F238E27FC236}">
                  <a16:creationId xmlns:a16="http://schemas.microsoft.com/office/drawing/2014/main" id="{B99F5A7E-1A7F-43C2-AC7A-A1B877D0ADE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54" name="Freeform 46">
              <a:extLst>
                <a:ext uri="{FF2B5EF4-FFF2-40B4-BE49-F238E27FC236}">
                  <a16:creationId xmlns:a16="http://schemas.microsoft.com/office/drawing/2014/main" id="{5B2DDAA2-7B26-47EF-B7D6-B00B653B36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5" name="Freeform 47">
              <a:extLst>
                <a:ext uri="{FF2B5EF4-FFF2-40B4-BE49-F238E27FC236}">
                  <a16:creationId xmlns:a16="http://schemas.microsoft.com/office/drawing/2014/main" id="{7050BAA0-A0C9-4670-B76F-CC87679BC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6" name="Freeform 48">
              <a:extLst>
                <a:ext uri="{FF2B5EF4-FFF2-40B4-BE49-F238E27FC236}">
                  <a16:creationId xmlns:a16="http://schemas.microsoft.com/office/drawing/2014/main" id="{296F765D-D9A6-4D73-88D8-0DCC5012BF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7" name="Freeform 49">
              <a:extLst>
                <a:ext uri="{FF2B5EF4-FFF2-40B4-BE49-F238E27FC236}">
                  <a16:creationId xmlns:a16="http://schemas.microsoft.com/office/drawing/2014/main" id="{30C0F78F-AC50-4DFA-B5A8-A68422EC0B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8" name="Freeform 50">
              <a:extLst>
                <a:ext uri="{FF2B5EF4-FFF2-40B4-BE49-F238E27FC236}">
                  <a16:creationId xmlns:a16="http://schemas.microsoft.com/office/drawing/2014/main" id="{E8AD708C-6C0A-458D-A623-7669B91786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9" name="Freeform 51">
              <a:extLst>
                <a:ext uri="{FF2B5EF4-FFF2-40B4-BE49-F238E27FC236}">
                  <a16:creationId xmlns:a16="http://schemas.microsoft.com/office/drawing/2014/main" id="{2F29497E-2528-4481-99BB-8336C16E41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60" name="Freeform 52">
              <a:extLst>
                <a:ext uri="{FF2B5EF4-FFF2-40B4-BE49-F238E27FC236}">
                  <a16:creationId xmlns:a16="http://schemas.microsoft.com/office/drawing/2014/main" id="{30DD109A-0A1F-4554-A865-B1062C525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61" name="Freeform 53">
              <a:extLst>
                <a:ext uri="{FF2B5EF4-FFF2-40B4-BE49-F238E27FC236}">
                  <a16:creationId xmlns:a16="http://schemas.microsoft.com/office/drawing/2014/main" id="{39A1957F-65F0-4D6E-9F75-09614FFAC4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62" name="Freeform 54">
              <a:extLst>
                <a:ext uri="{FF2B5EF4-FFF2-40B4-BE49-F238E27FC236}">
                  <a16:creationId xmlns:a16="http://schemas.microsoft.com/office/drawing/2014/main" id="{B4F4BB93-11B2-400C-9549-C7FB7BF711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63" name="Freeform 55">
              <a:extLst>
                <a:ext uri="{FF2B5EF4-FFF2-40B4-BE49-F238E27FC236}">
                  <a16:creationId xmlns:a16="http://schemas.microsoft.com/office/drawing/2014/main" id="{04B086A3-C06F-4862-A8A0-DB01FF3DD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64" name="Freeform 56">
              <a:extLst>
                <a:ext uri="{FF2B5EF4-FFF2-40B4-BE49-F238E27FC236}">
                  <a16:creationId xmlns:a16="http://schemas.microsoft.com/office/drawing/2014/main" id="{9202F0E1-86CF-4652-AA29-E284146476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65" name="Freeform 57">
              <a:extLst>
                <a:ext uri="{FF2B5EF4-FFF2-40B4-BE49-F238E27FC236}">
                  <a16:creationId xmlns:a16="http://schemas.microsoft.com/office/drawing/2014/main" id="{8887D0AB-0624-47E1-906E-6686FA7DE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66" name="Freeform 58">
              <a:extLst>
                <a:ext uri="{FF2B5EF4-FFF2-40B4-BE49-F238E27FC236}">
                  <a16:creationId xmlns:a16="http://schemas.microsoft.com/office/drawing/2014/main" id="{F54439EF-914B-4744-A1D7-FBD89813C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grpSp>
      <p:grpSp>
        <p:nvGrpSpPr>
          <p:cNvPr id="68" name="Group 67">
            <a:extLst>
              <a:ext uri="{FF2B5EF4-FFF2-40B4-BE49-F238E27FC236}">
                <a16:creationId xmlns:a16="http://schemas.microsoft.com/office/drawing/2014/main" id="{68961809-266D-4B4D-BE74-84C1B3CD6F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9" name="Rectangle 68">
              <a:extLst>
                <a:ext uri="{FF2B5EF4-FFF2-40B4-BE49-F238E27FC236}">
                  <a16:creationId xmlns:a16="http://schemas.microsoft.com/office/drawing/2014/main" id="{A14E90A2-C55C-4A5B-A1CA-600A3ADCE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5C269CFD-5B02-4090-8D3A-DF39B5F4C353}"/>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5" name="Imagem 4">
            <a:extLst>
              <a:ext uri="{FF2B5EF4-FFF2-40B4-BE49-F238E27FC236}">
                <a16:creationId xmlns:a16="http://schemas.microsoft.com/office/drawing/2014/main" id="{DB10E05B-E29E-A64D-736E-677A4B34984E}"/>
              </a:ext>
            </a:extLst>
          </p:cNvPr>
          <p:cNvPicPr>
            <a:picLocks noChangeAspect="1"/>
          </p:cNvPicPr>
          <p:nvPr/>
        </p:nvPicPr>
        <p:blipFill rotWithShape="1">
          <a:blip r:embed="rId4">
            <a:alphaModFix amt="30000"/>
            <a:extLst>
              <a:ext uri="{28A0092B-C50C-407E-A947-70E740481C1C}">
                <a14:useLocalDpi xmlns:a14="http://schemas.microsoft.com/office/drawing/2010/main" val="0"/>
              </a:ext>
            </a:extLst>
          </a:blip>
          <a:srcRect t="12066" b="18037"/>
          <a:stretch/>
        </p:blipFill>
        <p:spPr bwMode="auto">
          <a:xfrm>
            <a:off x="3611" y="10"/>
            <a:ext cx="12188389" cy="6857990"/>
          </a:xfrm>
          <a:prstGeom prst="rect">
            <a:avLst/>
          </a:prstGeom>
          <a:noFill/>
        </p:spPr>
      </p:pic>
      <p:grpSp>
        <p:nvGrpSpPr>
          <p:cNvPr id="72" name="Group 71">
            <a:extLst>
              <a:ext uri="{FF2B5EF4-FFF2-40B4-BE49-F238E27FC236}">
                <a16:creationId xmlns:a16="http://schemas.microsoft.com/office/drawing/2014/main" id="{B2086F72-9495-4DC4-839B-72567BA8D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3" name="Round Diagonal Corner Rectangle 7">
              <a:extLst>
                <a:ext uri="{FF2B5EF4-FFF2-40B4-BE49-F238E27FC236}">
                  <a16:creationId xmlns:a16="http://schemas.microsoft.com/office/drawing/2014/main" id="{80C915C2-7A87-4547-97CA-A14D39AB28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7C3B34D4-8ACE-49A6-A4B3-29916A53B5A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5" name="Freeform 32">
                <a:extLst>
                  <a:ext uri="{FF2B5EF4-FFF2-40B4-BE49-F238E27FC236}">
                    <a16:creationId xmlns:a16="http://schemas.microsoft.com/office/drawing/2014/main" id="{5516CB95-0B27-48B5-AADE-72B57A6C7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76" name="Freeform 33">
                <a:extLst>
                  <a:ext uri="{FF2B5EF4-FFF2-40B4-BE49-F238E27FC236}">
                    <a16:creationId xmlns:a16="http://schemas.microsoft.com/office/drawing/2014/main" id="{5E314680-0A6F-49E3-8019-9616313D83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77" name="Freeform 34">
                <a:extLst>
                  <a:ext uri="{FF2B5EF4-FFF2-40B4-BE49-F238E27FC236}">
                    <a16:creationId xmlns:a16="http://schemas.microsoft.com/office/drawing/2014/main" id="{E822FA8D-1CAD-48AC-8AAF-AC9B13E441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78" name="Freeform 37">
                <a:extLst>
                  <a:ext uri="{FF2B5EF4-FFF2-40B4-BE49-F238E27FC236}">
                    <a16:creationId xmlns:a16="http://schemas.microsoft.com/office/drawing/2014/main" id="{B1780F53-5CB6-4C66-BE5C-CBB98ACBC4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79" name="Freeform 35">
                <a:extLst>
                  <a:ext uri="{FF2B5EF4-FFF2-40B4-BE49-F238E27FC236}">
                    <a16:creationId xmlns:a16="http://schemas.microsoft.com/office/drawing/2014/main" id="{781B98D4-7596-46BD-BB6D-0FAA51C38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0" name="Freeform 36">
                <a:extLst>
                  <a:ext uri="{FF2B5EF4-FFF2-40B4-BE49-F238E27FC236}">
                    <a16:creationId xmlns:a16="http://schemas.microsoft.com/office/drawing/2014/main" id="{68558D61-DFBE-4A2C-8DBD-43BAFA68DD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1" name="Freeform 38">
                <a:extLst>
                  <a:ext uri="{FF2B5EF4-FFF2-40B4-BE49-F238E27FC236}">
                    <a16:creationId xmlns:a16="http://schemas.microsoft.com/office/drawing/2014/main" id="{5646C634-CAD3-432B-BD41-CDE0F526E6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2" name="Freeform 39">
                <a:extLst>
                  <a:ext uri="{FF2B5EF4-FFF2-40B4-BE49-F238E27FC236}">
                    <a16:creationId xmlns:a16="http://schemas.microsoft.com/office/drawing/2014/main" id="{72B91DC4-A905-421C-B77D-3AB7CA3AC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3" name="Freeform 40">
                <a:extLst>
                  <a:ext uri="{FF2B5EF4-FFF2-40B4-BE49-F238E27FC236}">
                    <a16:creationId xmlns:a16="http://schemas.microsoft.com/office/drawing/2014/main" id="{7A50FBDE-0FD3-4C3E-AB4C-40DD78E1AA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4" name="Rectangle 41">
                <a:extLst>
                  <a:ext uri="{FF2B5EF4-FFF2-40B4-BE49-F238E27FC236}">
                    <a16:creationId xmlns:a16="http://schemas.microsoft.com/office/drawing/2014/main" id="{10793947-01A9-45E9-9C1A-D96D5B220E1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5" name="Freeform 32">
                <a:extLst>
                  <a:ext uri="{FF2B5EF4-FFF2-40B4-BE49-F238E27FC236}">
                    <a16:creationId xmlns:a16="http://schemas.microsoft.com/office/drawing/2014/main" id="{BF30035C-FBC7-40B2-B089-084EA4677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6" name="Freeform 33">
                <a:extLst>
                  <a:ext uri="{FF2B5EF4-FFF2-40B4-BE49-F238E27FC236}">
                    <a16:creationId xmlns:a16="http://schemas.microsoft.com/office/drawing/2014/main" id="{F3C7515F-9B43-411B-8D60-C38FA83FA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7" name="Freeform 34">
                <a:extLst>
                  <a:ext uri="{FF2B5EF4-FFF2-40B4-BE49-F238E27FC236}">
                    <a16:creationId xmlns:a16="http://schemas.microsoft.com/office/drawing/2014/main" id="{709B1F65-34E0-401F-8C78-A5058C84BE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8" name="Freeform 37">
                <a:extLst>
                  <a:ext uri="{FF2B5EF4-FFF2-40B4-BE49-F238E27FC236}">
                    <a16:creationId xmlns:a16="http://schemas.microsoft.com/office/drawing/2014/main" id="{BECD5C03-173E-4590-BD11-26241C59C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89" name="Freeform 35">
                <a:extLst>
                  <a:ext uri="{FF2B5EF4-FFF2-40B4-BE49-F238E27FC236}">
                    <a16:creationId xmlns:a16="http://schemas.microsoft.com/office/drawing/2014/main" id="{14931415-56EE-4E4A-8832-D570F57450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90" name="Freeform 36">
                <a:extLst>
                  <a:ext uri="{FF2B5EF4-FFF2-40B4-BE49-F238E27FC236}">
                    <a16:creationId xmlns:a16="http://schemas.microsoft.com/office/drawing/2014/main" id="{D881F11B-638D-4FEE-B212-B921A4C6D5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91" name="Freeform 38">
                <a:extLst>
                  <a:ext uri="{FF2B5EF4-FFF2-40B4-BE49-F238E27FC236}">
                    <a16:creationId xmlns:a16="http://schemas.microsoft.com/office/drawing/2014/main" id="{2EC82DB3-9325-44B9-81C1-933CFF0F13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92" name="Freeform 39">
                <a:extLst>
                  <a:ext uri="{FF2B5EF4-FFF2-40B4-BE49-F238E27FC236}">
                    <a16:creationId xmlns:a16="http://schemas.microsoft.com/office/drawing/2014/main" id="{F3F62819-5FD5-4BB4-9FB1-9F1D5F2C6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93" name="Freeform 40">
                <a:extLst>
                  <a:ext uri="{FF2B5EF4-FFF2-40B4-BE49-F238E27FC236}">
                    <a16:creationId xmlns:a16="http://schemas.microsoft.com/office/drawing/2014/main" id="{003B73B7-62FB-478B-823D-DDB5BFC40B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sp>
            <p:nvSpPr>
              <p:cNvPr id="94" name="Rectangle 41">
                <a:extLst>
                  <a:ext uri="{FF2B5EF4-FFF2-40B4-BE49-F238E27FC236}">
                    <a16:creationId xmlns:a16="http://schemas.microsoft.com/office/drawing/2014/main" id="{19F16A31-F5A3-45EF-AD4B-500C660849E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pt-PT"/>
              </a:p>
            </p:txBody>
          </p:sp>
        </p:grpSp>
      </p:grpSp>
      <p:sp>
        <p:nvSpPr>
          <p:cNvPr id="4" name="CaixaDeTexto 3">
            <a:extLst>
              <a:ext uri="{FF2B5EF4-FFF2-40B4-BE49-F238E27FC236}">
                <a16:creationId xmlns:a16="http://schemas.microsoft.com/office/drawing/2014/main" id="{A3640ECD-7A6E-391F-5847-DA17653347B0}"/>
              </a:ext>
            </a:extLst>
          </p:cNvPr>
          <p:cNvSpPr txBox="1"/>
          <p:nvPr/>
        </p:nvSpPr>
        <p:spPr>
          <a:xfrm>
            <a:off x="2667000" y="2328334"/>
            <a:ext cx="6858000" cy="1367896"/>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400" cap="all">
                <a:latin typeface="+mj-lt"/>
                <a:ea typeface="+mj-ea"/>
                <a:cs typeface="+mj-cs"/>
              </a:rPr>
              <a:t>Apresentação e explicação do modelo lógico produzido</a:t>
            </a:r>
          </a:p>
        </p:txBody>
      </p:sp>
    </p:spTree>
    <p:extLst>
      <p:ext uri="{BB962C8B-B14F-4D97-AF65-F5344CB8AC3E}">
        <p14:creationId xmlns:p14="http://schemas.microsoft.com/office/powerpoint/2010/main" val="2357431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7" name="Picture 2">
            <a:extLst>
              <a:ext uri="{FF2B5EF4-FFF2-40B4-BE49-F238E27FC236}">
                <a16:creationId xmlns:a16="http://schemas.microsoft.com/office/drawing/2014/main" id="{EA8ADA9F-99E3-4964-8962-1118D1439F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8" name="Group 11">
            <a:extLst>
              <a:ext uri="{FF2B5EF4-FFF2-40B4-BE49-F238E27FC236}">
                <a16:creationId xmlns:a16="http://schemas.microsoft.com/office/drawing/2014/main" id="{366C3164-AA9F-47E3-913A-4F002BC00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23FFBAC2-26D2-48B6-B2AA-34AEA0E79E2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9" name="Rectangle 5">
                <a:extLst>
                  <a:ext uri="{FF2B5EF4-FFF2-40B4-BE49-F238E27FC236}">
                    <a16:creationId xmlns:a16="http://schemas.microsoft.com/office/drawing/2014/main" id="{9B164BCB-27D3-4B8C-AC13-0A6F461082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60" name="Freeform 6">
                <a:extLst>
                  <a:ext uri="{FF2B5EF4-FFF2-40B4-BE49-F238E27FC236}">
                    <a16:creationId xmlns:a16="http://schemas.microsoft.com/office/drawing/2014/main" id="{10B247BE-F4A2-4259-9B20-FB9A555D2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1" name="Freeform 7">
                <a:extLst>
                  <a:ext uri="{FF2B5EF4-FFF2-40B4-BE49-F238E27FC236}">
                    <a16:creationId xmlns:a16="http://schemas.microsoft.com/office/drawing/2014/main" id="{39322C5A-DB6D-4B28-8C1C-1B1E896789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2" name="Freeform 8">
                <a:extLst>
                  <a:ext uri="{FF2B5EF4-FFF2-40B4-BE49-F238E27FC236}">
                    <a16:creationId xmlns:a16="http://schemas.microsoft.com/office/drawing/2014/main" id="{67009B08-E345-4516-96EC-ED0AB1F30B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3" name="Freeform 9">
                <a:extLst>
                  <a:ext uri="{FF2B5EF4-FFF2-40B4-BE49-F238E27FC236}">
                    <a16:creationId xmlns:a16="http://schemas.microsoft.com/office/drawing/2014/main" id="{DFE2793C-165C-4635-A26E-C569C8E0C5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4" name="Freeform 10">
                <a:extLst>
                  <a:ext uri="{FF2B5EF4-FFF2-40B4-BE49-F238E27FC236}">
                    <a16:creationId xmlns:a16="http://schemas.microsoft.com/office/drawing/2014/main" id="{ECDFEF2C-7B0A-41A1-BB61-C92CB3E3A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5" name="Freeform 11">
                <a:extLst>
                  <a:ext uri="{FF2B5EF4-FFF2-40B4-BE49-F238E27FC236}">
                    <a16:creationId xmlns:a16="http://schemas.microsoft.com/office/drawing/2014/main" id="{0012A396-1946-4B40-AA39-0790157CE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6" name="Freeform 12">
                <a:extLst>
                  <a:ext uri="{FF2B5EF4-FFF2-40B4-BE49-F238E27FC236}">
                    <a16:creationId xmlns:a16="http://schemas.microsoft.com/office/drawing/2014/main" id="{CD6C6024-F73D-4991-97B9-BE53FF24E3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7" name="Freeform 13">
                <a:extLst>
                  <a:ext uri="{FF2B5EF4-FFF2-40B4-BE49-F238E27FC236}">
                    <a16:creationId xmlns:a16="http://schemas.microsoft.com/office/drawing/2014/main" id="{5977EDD1-3D10-43FA-B800-7A7C8112B7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8" name="Freeform 14">
                <a:extLst>
                  <a:ext uri="{FF2B5EF4-FFF2-40B4-BE49-F238E27FC236}">
                    <a16:creationId xmlns:a16="http://schemas.microsoft.com/office/drawing/2014/main" id="{D37988CF-9FC6-48F5-82F8-D2EB0178A3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9" name="Freeform 15">
                <a:extLst>
                  <a:ext uri="{FF2B5EF4-FFF2-40B4-BE49-F238E27FC236}">
                    <a16:creationId xmlns:a16="http://schemas.microsoft.com/office/drawing/2014/main" id="{EC5BB05B-491C-414A-91C3-B1CAB785A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0" name="Line 16">
                <a:extLst>
                  <a:ext uri="{FF2B5EF4-FFF2-40B4-BE49-F238E27FC236}">
                    <a16:creationId xmlns:a16="http://schemas.microsoft.com/office/drawing/2014/main" id="{F3180CB6-F8D2-4596-B6CB-F9CEF5D3894E}"/>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71" name="Freeform 17">
                <a:extLst>
                  <a:ext uri="{FF2B5EF4-FFF2-40B4-BE49-F238E27FC236}">
                    <a16:creationId xmlns:a16="http://schemas.microsoft.com/office/drawing/2014/main" id="{DF338DD3-80F8-4F68-AC7C-361ABF2A9B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2" name="Freeform 18">
                <a:extLst>
                  <a:ext uri="{FF2B5EF4-FFF2-40B4-BE49-F238E27FC236}">
                    <a16:creationId xmlns:a16="http://schemas.microsoft.com/office/drawing/2014/main" id="{9666E4DB-B855-4A4E-BB50-1880738C1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3" name="Freeform 19">
                <a:extLst>
                  <a:ext uri="{FF2B5EF4-FFF2-40B4-BE49-F238E27FC236}">
                    <a16:creationId xmlns:a16="http://schemas.microsoft.com/office/drawing/2014/main" id="{F570FD9C-B435-4EF1-962C-621F1261AA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4" name="Freeform 20">
                <a:extLst>
                  <a:ext uri="{FF2B5EF4-FFF2-40B4-BE49-F238E27FC236}">
                    <a16:creationId xmlns:a16="http://schemas.microsoft.com/office/drawing/2014/main" id="{E236AF0B-3BDC-43C3-8FFC-2A94121E9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5" name="Rectangle 21">
                <a:extLst>
                  <a:ext uri="{FF2B5EF4-FFF2-40B4-BE49-F238E27FC236}">
                    <a16:creationId xmlns:a16="http://schemas.microsoft.com/office/drawing/2014/main" id="{3BA2C208-5097-4497-AA2C-ADDDAB48B6A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76" name="Freeform 22">
                <a:extLst>
                  <a:ext uri="{FF2B5EF4-FFF2-40B4-BE49-F238E27FC236}">
                    <a16:creationId xmlns:a16="http://schemas.microsoft.com/office/drawing/2014/main" id="{6A45DD96-8D07-43CA-B036-6FDA880A1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7" name="Freeform 23">
                <a:extLst>
                  <a:ext uri="{FF2B5EF4-FFF2-40B4-BE49-F238E27FC236}">
                    <a16:creationId xmlns:a16="http://schemas.microsoft.com/office/drawing/2014/main" id="{AF7F7CBB-E154-4CD5-9ED0-D5DDC1DFEA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8" name="Freeform 24">
                <a:extLst>
                  <a:ext uri="{FF2B5EF4-FFF2-40B4-BE49-F238E27FC236}">
                    <a16:creationId xmlns:a16="http://schemas.microsoft.com/office/drawing/2014/main" id="{EFF4AB16-41DD-4877-8C28-ED78F4CA7F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9" name="Freeform 25">
                <a:extLst>
                  <a:ext uri="{FF2B5EF4-FFF2-40B4-BE49-F238E27FC236}">
                    <a16:creationId xmlns:a16="http://schemas.microsoft.com/office/drawing/2014/main" id="{30BCBD5D-92EB-487E-B1D0-F9000D45D1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0" name="Freeform 26">
                <a:extLst>
                  <a:ext uri="{FF2B5EF4-FFF2-40B4-BE49-F238E27FC236}">
                    <a16:creationId xmlns:a16="http://schemas.microsoft.com/office/drawing/2014/main" id="{DA07BDB8-9827-4EBF-9B99-6C503EA0B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1" name="Freeform 27">
                <a:extLst>
                  <a:ext uri="{FF2B5EF4-FFF2-40B4-BE49-F238E27FC236}">
                    <a16:creationId xmlns:a16="http://schemas.microsoft.com/office/drawing/2014/main" id="{7F41FB05-1B3F-450A-A1A7-8C8BD182A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2" name="Freeform 28">
                <a:extLst>
                  <a:ext uri="{FF2B5EF4-FFF2-40B4-BE49-F238E27FC236}">
                    <a16:creationId xmlns:a16="http://schemas.microsoft.com/office/drawing/2014/main" id="{0629E219-1F32-41C1-B921-05E4561179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3" name="Freeform 29">
                <a:extLst>
                  <a:ext uri="{FF2B5EF4-FFF2-40B4-BE49-F238E27FC236}">
                    <a16:creationId xmlns:a16="http://schemas.microsoft.com/office/drawing/2014/main" id="{8081FB28-486E-4C09-9D15-0B2657B56F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4" name="Freeform 30">
                <a:extLst>
                  <a:ext uri="{FF2B5EF4-FFF2-40B4-BE49-F238E27FC236}">
                    <a16:creationId xmlns:a16="http://schemas.microsoft.com/office/drawing/2014/main" id="{CB547EFB-F29D-4336-9644-0AE7A94EA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5" name="Freeform 31">
                <a:extLst>
                  <a:ext uri="{FF2B5EF4-FFF2-40B4-BE49-F238E27FC236}">
                    <a16:creationId xmlns:a16="http://schemas.microsoft.com/office/drawing/2014/main" id="{BB2793F4-FAD7-459A-BC46-06BB1D4FA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grpSp>
        <p:grpSp>
          <p:nvGrpSpPr>
            <p:cNvPr id="14" name="Group 13">
              <a:extLst>
                <a:ext uri="{FF2B5EF4-FFF2-40B4-BE49-F238E27FC236}">
                  <a16:creationId xmlns:a16="http://schemas.microsoft.com/office/drawing/2014/main" id="{FC01589C-0235-4B21-B264-777746D4D5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6" name="Freeform 32">
                <a:extLst>
                  <a:ext uri="{FF2B5EF4-FFF2-40B4-BE49-F238E27FC236}">
                    <a16:creationId xmlns:a16="http://schemas.microsoft.com/office/drawing/2014/main" id="{678F5669-8CE7-445E-8D54-49C5E2013B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7" name="Freeform 33">
                <a:extLst>
                  <a:ext uri="{FF2B5EF4-FFF2-40B4-BE49-F238E27FC236}">
                    <a16:creationId xmlns:a16="http://schemas.microsoft.com/office/drawing/2014/main" id="{E93A3F8E-D876-485E-9EDC-43E315DE1EE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8" name="Freeform 34">
                <a:extLst>
                  <a:ext uri="{FF2B5EF4-FFF2-40B4-BE49-F238E27FC236}">
                    <a16:creationId xmlns:a16="http://schemas.microsoft.com/office/drawing/2014/main" id="{B4F848A6-931A-4CC9-9B29-C7A9CEA3A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9" name="Freeform 35">
                <a:extLst>
                  <a:ext uri="{FF2B5EF4-FFF2-40B4-BE49-F238E27FC236}">
                    <a16:creationId xmlns:a16="http://schemas.microsoft.com/office/drawing/2014/main" id="{5C4204D4-6782-4DB1-8FF8-86CC698AF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90" name="Freeform 36">
                <a:extLst>
                  <a:ext uri="{FF2B5EF4-FFF2-40B4-BE49-F238E27FC236}">
                    <a16:creationId xmlns:a16="http://schemas.microsoft.com/office/drawing/2014/main" id="{3907C583-5764-43DC-8AF9-992D3472F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91" name="Freeform 37">
                <a:extLst>
                  <a:ext uri="{FF2B5EF4-FFF2-40B4-BE49-F238E27FC236}">
                    <a16:creationId xmlns:a16="http://schemas.microsoft.com/office/drawing/2014/main" id="{56CE3D6E-1121-4EF2-9DFB-7F3937FCCD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92" name="Freeform 38">
                <a:extLst>
                  <a:ext uri="{FF2B5EF4-FFF2-40B4-BE49-F238E27FC236}">
                    <a16:creationId xmlns:a16="http://schemas.microsoft.com/office/drawing/2014/main" id="{3AEB7245-E197-4AE5-BCFC-7821E49EFE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93" name="Freeform 39">
                <a:extLst>
                  <a:ext uri="{FF2B5EF4-FFF2-40B4-BE49-F238E27FC236}">
                    <a16:creationId xmlns:a16="http://schemas.microsoft.com/office/drawing/2014/main" id="{801E9C76-F4FB-4C4D-9350-B526F294E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94" name="Freeform 40">
                <a:extLst>
                  <a:ext uri="{FF2B5EF4-FFF2-40B4-BE49-F238E27FC236}">
                    <a16:creationId xmlns:a16="http://schemas.microsoft.com/office/drawing/2014/main" id="{F9C0C5DE-6C8C-4CD0-9C91-6A132A06DA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95" name="Rectangle 41">
                <a:extLst>
                  <a:ext uri="{FF2B5EF4-FFF2-40B4-BE49-F238E27FC236}">
                    <a16:creationId xmlns:a16="http://schemas.microsoft.com/office/drawing/2014/main" id="{955A7039-8B66-4CF0-8048-0AD0F4A5B8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grpSp>
      </p:grpSp>
      <p:sp>
        <p:nvSpPr>
          <p:cNvPr id="96" name="Rectangle 52">
            <a:extLst>
              <a:ext uri="{FF2B5EF4-FFF2-40B4-BE49-F238E27FC236}">
                <a16:creationId xmlns:a16="http://schemas.microsoft.com/office/drawing/2014/main" id="{C068D0EE-C6C8-484A-AFB7-3602BA27F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54">
            <a:extLst>
              <a:ext uri="{FF2B5EF4-FFF2-40B4-BE49-F238E27FC236}">
                <a16:creationId xmlns:a16="http://schemas.microsoft.com/office/drawing/2014/main" id="{DDE5FB8C-CC3F-4C24-BF4F-1B5999DE6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a:extLst>
              <a:ext uri="{FF2B5EF4-FFF2-40B4-BE49-F238E27FC236}">
                <a16:creationId xmlns:a16="http://schemas.microsoft.com/office/drawing/2014/main" id="{C01ABF3D-5B55-72E3-C851-22E69117F2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635711" y="643467"/>
            <a:ext cx="6920577" cy="5571066"/>
          </a:xfrm>
          <a:prstGeom prst="rect">
            <a:avLst/>
          </a:prstGeom>
          <a:noFill/>
        </p:spPr>
      </p:pic>
    </p:spTree>
    <p:extLst>
      <p:ext uri="{BB962C8B-B14F-4D97-AF65-F5344CB8AC3E}">
        <p14:creationId xmlns:p14="http://schemas.microsoft.com/office/powerpoint/2010/main" val="41873440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3FCEA3-F041-FF52-B4AB-78601F82BB26}"/>
              </a:ext>
            </a:extLst>
          </p:cNvPr>
          <p:cNvSpPr>
            <a:spLocks noGrp="1"/>
          </p:cNvSpPr>
          <p:nvPr>
            <p:ph type="body" idx="1"/>
          </p:nvPr>
        </p:nvSpPr>
        <p:spPr>
          <a:xfrm>
            <a:off x="1141411" y="1959752"/>
            <a:ext cx="9905999" cy="4501337"/>
          </a:xfrm>
        </p:spPr>
        <p:txBody>
          <a:bodyPr>
            <a:normAutofit fontScale="85000" lnSpcReduction="20000"/>
          </a:bodyPr>
          <a:lstStyle/>
          <a:p>
            <a:pPr marL="0" indent="0">
              <a:lnSpc>
                <a:spcPct val="150000"/>
              </a:lnSpc>
              <a:buNone/>
            </a:pPr>
            <a:r>
              <a:rPr lang="pt-PT" sz="1600" dirty="0">
                <a:effectLst/>
                <a:latin typeface="Arial" panose="020B0604020202020204" pitchFamily="34" charset="0"/>
                <a:ea typeface="Times New Roman" panose="02020603050405020304" pitchFamily="18" charset="0"/>
                <a:cs typeface="Times New Roman" panose="02020603050405020304" pitchFamily="18" charset="0"/>
              </a:rPr>
              <a:t>1ª Forma Normal</a:t>
            </a:r>
            <a:br>
              <a:rPr lang="pt-PT" sz="1600" dirty="0">
                <a:effectLst/>
                <a:latin typeface="Arial" panose="020B0604020202020204" pitchFamily="34" charset="0"/>
                <a:ea typeface="Times New Roman" panose="02020603050405020304" pitchFamily="18" charset="0"/>
                <a:cs typeface="Times New Roman" panose="02020603050405020304" pitchFamily="18" charset="0"/>
              </a:rPr>
            </a:br>
            <a:r>
              <a:rPr lang="pt-PT" sz="1600" dirty="0">
                <a:effectLst/>
                <a:latin typeface="Arial" panose="020B0604020202020204" pitchFamily="34" charset="0"/>
                <a:ea typeface="Times New Roman" panose="02020603050405020304" pitchFamily="18" charset="0"/>
                <a:cs typeface="Times New Roman" panose="02020603050405020304" pitchFamily="18" charset="0"/>
              </a:rPr>
              <a:t>	Todas as tabelas possuem chave primária</a:t>
            </a:r>
            <a:br>
              <a:rPr lang="pt-PT" sz="1600" dirty="0">
                <a:latin typeface="Arial" panose="020B0604020202020204" pitchFamily="34" charset="0"/>
                <a:ea typeface="Times New Roman" panose="02020603050405020304" pitchFamily="18" charset="0"/>
                <a:cs typeface="Times New Roman" panose="02020603050405020304" pitchFamily="18" charset="0"/>
              </a:rPr>
            </a:br>
            <a:r>
              <a:rPr lang="pt-PT" sz="1600" dirty="0">
                <a:latin typeface="Arial" panose="020B0604020202020204" pitchFamily="34" charset="0"/>
                <a:ea typeface="Times New Roman" panose="02020603050405020304" pitchFamily="18" charset="0"/>
                <a:cs typeface="Times New Roman" panose="02020603050405020304" pitchFamily="18" charset="0"/>
              </a:rPr>
              <a:t>	Todos os valores de uma coluna são atómicos.</a:t>
            </a:r>
            <a:endParaRPr lang="pt-PT"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150000"/>
              </a:lnSpc>
              <a:buNone/>
            </a:pPr>
            <a:r>
              <a:rPr lang="pt-PT" sz="1600" dirty="0">
                <a:latin typeface="Arial" panose="020B0604020202020204" pitchFamily="34" charset="0"/>
                <a:ea typeface="Times New Roman" panose="02020603050405020304" pitchFamily="18" charset="0"/>
                <a:cs typeface="Times New Roman" panose="02020603050405020304" pitchFamily="18" charset="0"/>
              </a:rPr>
              <a:t>2ª Forma Normal</a:t>
            </a:r>
            <a:br>
              <a:rPr lang="pt-PT" sz="1600" dirty="0">
                <a:latin typeface="Arial" panose="020B0604020202020204" pitchFamily="34" charset="0"/>
                <a:ea typeface="Times New Roman" panose="02020603050405020304" pitchFamily="18" charset="0"/>
                <a:cs typeface="Times New Roman" panose="02020603050405020304" pitchFamily="18" charset="0"/>
              </a:rPr>
            </a:br>
            <a:r>
              <a:rPr lang="pt-PT" sz="1600" dirty="0">
                <a:latin typeface="Arial" panose="020B0604020202020204" pitchFamily="34" charset="0"/>
                <a:ea typeface="Times New Roman" panose="02020603050405020304" pitchFamily="18" charset="0"/>
                <a:cs typeface="Times New Roman" panose="02020603050405020304" pitchFamily="18" charset="0"/>
              </a:rPr>
              <a:t>	Elimina dependências parciais, garantindo que cada coluna dependa totalmente da chave primária.</a:t>
            </a:r>
          </a:p>
          <a:p>
            <a:pPr marL="0" indent="0">
              <a:lnSpc>
                <a:spcPct val="150000"/>
              </a:lnSpc>
              <a:buNone/>
            </a:pPr>
            <a:r>
              <a:rPr lang="pt-PT" sz="1600" dirty="0">
                <a:latin typeface="Arial" panose="020B0604020202020204" pitchFamily="34" charset="0"/>
                <a:ea typeface="Times New Roman" panose="02020603050405020304" pitchFamily="18" charset="0"/>
                <a:cs typeface="Times New Roman" panose="02020603050405020304" pitchFamily="18" charset="0"/>
              </a:rPr>
              <a:t>	</a:t>
            </a:r>
            <a:r>
              <a:rPr lang="pt-PT" sz="1800" dirty="0">
                <a:effectLst/>
                <a:latin typeface="Arial" panose="020B0604020202020204" pitchFamily="34" charset="0"/>
                <a:ea typeface="Times New Roman" panose="02020603050405020304" pitchFamily="18" charset="0"/>
                <a:cs typeface="Times New Roman" panose="02020603050405020304" pitchFamily="18" charset="0"/>
              </a:rPr>
              <a:t>Ao analisar os atributos não chave das tabelas, é evidente que a implementação da Segunda Forma 	Normal está adequada.</a:t>
            </a:r>
            <a:endParaRPr lang="pt-PT" sz="1600" dirty="0">
              <a:latin typeface="Arial" panose="020B0604020202020204" pitchFamily="34" charset="0"/>
              <a:ea typeface="Times New Roman" panose="02020603050405020304" pitchFamily="18" charset="0"/>
              <a:cs typeface="Times New Roman" panose="02020603050405020304" pitchFamily="18" charset="0"/>
            </a:endParaRPr>
          </a:p>
          <a:p>
            <a:pPr marL="0" indent="0">
              <a:lnSpc>
                <a:spcPct val="150000"/>
              </a:lnSpc>
              <a:buNone/>
            </a:pPr>
            <a:r>
              <a:rPr lang="pt-PT" sz="1600" dirty="0">
                <a:effectLst/>
                <a:latin typeface="Arial" panose="020B0604020202020204" pitchFamily="34" charset="0"/>
                <a:ea typeface="Times New Roman" panose="02020603050405020304" pitchFamily="18" charset="0"/>
                <a:cs typeface="Times New Roman" panose="02020603050405020304" pitchFamily="18" charset="0"/>
              </a:rPr>
              <a:t>3ª F</a:t>
            </a:r>
            <a:r>
              <a:rPr lang="pt-PT" sz="1600" dirty="0">
                <a:latin typeface="Arial" panose="020B0604020202020204" pitchFamily="34" charset="0"/>
                <a:ea typeface="Times New Roman" panose="02020603050405020304" pitchFamily="18" charset="0"/>
                <a:cs typeface="Times New Roman" panose="02020603050405020304" pitchFamily="18" charset="0"/>
              </a:rPr>
              <a:t>orma Normal</a:t>
            </a:r>
            <a:br>
              <a:rPr lang="pt-PT" sz="1600" dirty="0">
                <a:latin typeface="Arial" panose="020B0604020202020204" pitchFamily="34" charset="0"/>
                <a:ea typeface="Times New Roman" panose="02020603050405020304" pitchFamily="18" charset="0"/>
                <a:cs typeface="Times New Roman" panose="02020603050405020304" pitchFamily="18" charset="0"/>
              </a:rPr>
            </a:br>
            <a:r>
              <a:rPr lang="pt-PT" sz="1600" dirty="0">
                <a:latin typeface="Arial" panose="020B0604020202020204" pitchFamily="34" charset="0"/>
                <a:ea typeface="Times New Roman" panose="02020603050405020304" pitchFamily="18" charset="0"/>
                <a:cs typeface="Times New Roman" panose="02020603050405020304" pitchFamily="18" charset="0"/>
              </a:rPr>
              <a:t>	Elimina dependências transitivas, garantindo que cada coluna dependa apenas da chave primária, não 	de 	outras</a:t>
            </a:r>
          </a:p>
          <a:p>
            <a:pPr marL="0" indent="0">
              <a:lnSpc>
                <a:spcPct val="150000"/>
              </a:lnSpc>
              <a:buNone/>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	Apenas se observam dependências funcionais relacionadas à sua chave primária. À exceção da tabela 	"Bilhete", que apresenta uma dependência com a tabela "Evento" devido ao atributo 	"</a:t>
            </a:r>
            <a:r>
              <a:rPr lang="pt-PT" sz="1800" dirty="0" err="1">
                <a:effectLst/>
                <a:latin typeface="Arial" panose="020B0604020202020204" pitchFamily="34" charset="0"/>
                <a:ea typeface="Times New Roman" panose="02020603050405020304" pitchFamily="18" charset="0"/>
                <a:cs typeface="Times New Roman" panose="02020603050405020304" pitchFamily="18" charset="0"/>
              </a:rPr>
              <a:t>data_evento</a:t>
            </a:r>
            <a:r>
              <a:rPr lang="pt-PT" sz="1800" dirty="0">
                <a:effectLst/>
                <a:latin typeface="Arial" panose="020B0604020202020204" pitchFamily="34" charset="0"/>
                <a:ea typeface="Times New Roman" panose="02020603050405020304" pitchFamily="18" charset="0"/>
                <a:cs typeface="Times New Roman" panose="02020603050405020304" pitchFamily="18" charset="0"/>
              </a:rPr>
              <a:t>". 	Posteriormente, esse atributo foi eliminado no código SQL. </a:t>
            </a:r>
            <a:endParaRPr lang="pt-PT" sz="14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CaixaDeTexto 3">
            <a:extLst>
              <a:ext uri="{FF2B5EF4-FFF2-40B4-BE49-F238E27FC236}">
                <a16:creationId xmlns:a16="http://schemas.microsoft.com/office/drawing/2014/main" id="{A3640ECD-7A6E-391F-5847-DA17653347B0}"/>
              </a:ext>
            </a:extLst>
          </p:cNvPr>
          <p:cNvSpPr txBox="1"/>
          <p:nvPr/>
        </p:nvSpPr>
        <p:spPr>
          <a:xfrm>
            <a:off x="1141412" y="625948"/>
            <a:ext cx="10567848" cy="830997"/>
          </a:xfrm>
          <a:prstGeom prst="rect">
            <a:avLst/>
          </a:prstGeom>
          <a:noFill/>
        </p:spPr>
        <p:txBody>
          <a:bodyPr wrap="square" rtlCol="0">
            <a:spAutoFit/>
          </a:bodyPr>
          <a:lstStyle/>
          <a:p>
            <a:r>
              <a:rPr lang="pt-PT" sz="4800" dirty="0"/>
              <a:t>Normalização de Dados</a:t>
            </a:r>
          </a:p>
        </p:txBody>
      </p:sp>
    </p:spTree>
    <p:extLst>
      <p:ext uri="{BB962C8B-B14F-4D97-AF65-F5344CB8AC3E}">
        <p14:creationId xmlns:p14="http://schemas.microsoft.com/office/powerpoint/2010/main" val="18404353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3FCEA3-F041-FF52-B4AB-78601F82BB26}"/>
              </a:ext>
            </a:extLst>
          </p:cNvPr>
          <p:cNvSpPr>
            <a:spLocks noGrp="1"/>
          </p:cNvSpPr>
          <p:nvPr>
            <p:ph type="body" idx="1"/>
          </p:nvPr>
        </p:nvSpPr>
        <p:spPr>
          <a:xfrm>
            <a:off x="1141412" y="2195608"/>
            <a:ext cx="9905999" cy="3541714"/>
          </a:xfrm>
        </p:spPr>
        <p:txBody>
          <a:bodyPr>
            <a:normAutofit fontScale="77500" lnSpcReduction="20000"/>
          </a:bodyPr>
          <a:lstStyle/>
          <a:p>
            <a:pPr marL="0" lvl="0" indent="0" algn="just">
              <a:lnSpc>
                <a:spcPct val="150000"/>
              </a:lnSpc>
              <a:buNone/>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Consideramos alguns requisitos de exploração e verificamos </a:t>
            </a:r>
            <a:r>
              <a:rPr lang="pt-PT" sz="1800" dirty="0">
                <a:latin typeface="Arial" panose="020B0604020202020204" pitchFamily="34" charset="0"/>
                <a:ea typeface="Times New Roman" panose="02020603050405020304" pitchFamily="18" charset="0"/>
                <a:cs typeface="Times New Roman" panose="02020603050405020304" pitchFamily="18" charset="0"/>
              </a:rPr>
              <a:t>que (através de algum conhecimento prévio de SQL) a nossa base de dados consegue atender, como por exemplo:</a:t>
            </a:r>
            <a:endParaRPr lang="pt-PT"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eriod"/>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Apresentar os eventos com mais e menos bilhetes vendidos, de modo a transparecer quais os que revelaram mais interesse ao publico.</a:t>
            </a:r>
          </a:p>
          <a:p>
            <a:pPr marL="342900" indent="-342900" algn="just">
              <a:lnSpc>
                <a:spcPct val="150000"/>
              </a:lnSpc>
              <a:buFont typeface="+mj-lt"/>
              <a:buAutoNum type="arabicPeriod"/>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O sistema deve conseguir ter acesso ao histórico de compras de um determinado cliente</a:t>
            </a:r>
            <a:endParaRPr lang="pt-PT" sz="18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Deve ser possível também obter uma lista com todos os bilhetes vendidos para um determinado evento</a:t>
            </a:r>
          </a:p>
          <a:p>
            <a:pPr marL="342900" indent="-342900" algn="just">
              <a:lnSpc>
                <a:spcPct val="150000"/>
              </a:lnSpc>
              <a:buFont typeface="+mj-lt"/>
              <a:buAutoNum type="arabicPeriod"/>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O sistema deve conseguir determinar quais foram os patrocinadores que mais contribuíram monetariamente para um grupo de eventos</a:t>
            </a:r>
          </a:p>
          <a:p>
            <a:pPr marL="342900" indent="-342900" algn="just">
              <a:lnSpc>
                <a:spcPct val="150000"/>
              </a:lnSpc>
              <a:buFont typeface="+mj-lt"/>
              <a:buAutoNum type="arabicPeriod"/>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A cada momento antes da realização de um evento o sistema deve ser capaz de imprimir a lotação ocupada sob a forma de percentagem</a:t>
            </a:r>
          </a:p>
          <a:p>
            <a:pPr marL="342900" indent="-342900" algn="just">
              <a:lnSpc>
                <a:spcPct val="150000"/>
              </a:lnSpc>
              <a:buFont typeface="+mj-lt"/>
              <a:buAutoNum type="arabicPeriod"/>
            </a:pPr>
            <a:endParaRPr lang="pt-PT"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CaixaDeTexto 3">
            <a:extLst>
              <a:ext uri="{FF2B5EF4-FFF2-40B4-BE49-F238E27FC236}">
                <a16:creationId xmlns:a16="http://schemas.microsoft.com/office/drawing/2014/main" id="{A3640ECD-7A6E-391F-5847-DA17653347B0}"/>
              </a:ext>
            </a:extLst>
          </p:cNvPr>
          <p:cNvSpPr txBox="1"/>
          <p:nvPr/>
        </p:nvSpPr>
        <p:spPr>
          <a:xfrm>
            <a:off x="1141412" y="625948"/>
            <a:ext cx="10567848" cy="1569660"/>
          </a:xfrm>
          <a:prstGeom prst="rect">
            <a:avLst/>
          </a:prstGeom>
          <a:noFill/>
        </p:spPr>
        <p:txBody>
          <a:bodyPr wrap="square" rtlCol="0">
            <a:spAutoFit/>
          </a:bodyPr>
          <a:lstStyle/>
          <a:p>
            <a:r>
              <a:rPr lang="pt-PT" sz="4800" dirty="0"/>
              <a:t>Validação do modelo com interrogações do utilizador</a:t>
            </a:r>
          </a:p>
        </p:txBody>
      </p:sp>
    </p:spTree>
    <p:extLst>
      <p:ext uri="{BB962C8B-B14F-4D97-AF65-F5344CB8AC3E}">
        <p14:creationId xmlns:p14="http://schemas.microsoft.com/office/powerpoint/2010/main" val="3808171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E68AD3-DF23-A647-4DCE-A814D78E490F}"/>
              </a:ext>
            </a:extLst>
          </p:cNvPr>
          <p:cNvSpPr>
            <a:spLocks noGrp="1"/>
          </p:cNvSpPr>
          <p:nvPr>
            <p:ph type="title"/>
          </p:nvPr>
        </p:nvSpPr>
        <p:spPr>
          <a:xfrm>
            <a:off x="1026782" y="407502"/>
            <a:ext cx="9905998" cy="1478570"/>
          </a:xfrm>
        </p:spPr>
        <p:txBody>
          <a:bodyPr>
            <a:normAutofit fontScale="90000"/>
          </a:bodyPr>
          <a:lstStyle/>
          <a:p>
            <a:r>
              <a:rPr lang="en-US" dirty="0" err="1">
                <a:effectLst/>
                <a:ea typeface="Times New Roman" panose="02020603050405020304" pitchFamily="18" charset="0"/>
                <a:cs typeface="Times New Roman" panose="02020603050405020304" pitchFamily="18" charset="0"/>
              </a:rPr>
              <a:t>Tradução</a:t>
            </a:r>
            <a:r>
              <a:rPr lang="en-US" dirty="0">
                <a:effectLst/>
                <a:ea typeface="Times New Roman" panose="02020603050405020304" pitchFamily="18" charset="0"/>
                <a:cs typeface="Times New Roman" panose="02020603050405020304" pitchFamily="18" charset="0"/>
              </a:rPr>
              <a:t> do </a:t>
            </a:r>
            <a:r>
              <a:rPr lang="en-US" dirty="0" err="1">
                <a:effectLst/>
                <a:ea typeface="Times New Roman" panose="02020603050405020304" pitchFamily="18" charset="0"/>
                <a:cs typeface="Times New Roman" panose="02020603050405020304" pitchFamily="18" charset="0"/>
              </a:rPr>
              <a:t>esquema</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lógico</a:t>
            </a:r>
            <a:r>
              <a:rPr lang="en-US" dirty="0">
                <a:effectLst/>
                <a:ea typeface="Times New Roman" panose="02020603050405020304" pitchFamily="18" charset="0"/>
                <a:cs typeface="Times New Roman" panose="02020603050405020304" pitchFamily="18" charset="0"/>
              </a:rPr>
              <a:t> para o </a:t>
            </a:r>
            <a:r>
              <a:rPr lang="en-US" dirty="0" err="1">
                <a:effectLst/>
                <a:ea typeface="Times New Roman" panose="02020603050405020304" pitchFamily="18" charset="0"/>
                <a:cs typeface="Times New Roman" panose="02020603050405020304" pitchFamily="18" charset="0"/>
              </a:rPr>
              <a:t>sistema</a:t>
            </a:r>
            <a:r>
              <a:rPr lang="en-US" dirty="0">
                <a:effectLst/>
                <a:ea typeface="Times New Roman" panose="02020603050405020304" pitchFamily="18" charset="0"/>
                <a:cs typeface="Times New Roman" panose="02020603050405020304" pitchFamily="18" charset="0"/>
              </a:rPr>
              <a:t> de </a:t>
            </a:r>
            <a:r>
              <a:rPr lang="en-US" dirty="0" err="1">
                <a:effectLst/>
                <a:ea typeface="Times New Roman" panose="02020603050405020304" pitchFamily="18" charset="0"/>
                <a:cs typeface="Times New Roman" panose="02020603050405020304" pitchFamily="18" charset="0"/>
              </a:rPr>
              <a:t>gestão</a:t>
            </a:r>
            <a:r>
              <a:rPr lang="en-US" dirty="0">
                <a:effectLst/>
                <a:ea typeface="Times New Roman" panose="02020603050405020304" pitchFamily="18" charset="0"/>
                <a:cs typeface="Times New Roman" panose="02020603050405020304" pitchFamily="18" charset="0"/>
              </a:rPr>
              <a:t> de bases de dados </a:t>
            </a:r>
            <a:r>
              <a:rPr lang="en-US" dirty="0" err="1">
                <a:effectLst/>
                <a:ea typeface="Times New Roman" panose="02020603050405020304" pitchFamily="18" charset="0"/>
                <a:cs typeface="Times New Roman" panose="02020603050405020304" pitchFamily="18" charset="0"/>
              </a:rPr>
              <a:t>escolhido</a:t>
            </a:r>
            <a:r>
              <a:rPr lang="en-US" dirty="0">
                <a:effectLst/>
                <a:ea typeface="Times New Roman" panose="02020603050405020304" pitchFamily="18" charset="0"/>
                <a:cs typeface="Times New Roman" panose="02020603050405020304" pitchFamily="18" charset="0"/>
              </a:rPr>
              <a:t> </a:t>
            </a:r>
            <a:r>
              <a:rPr lang="en-US" dirty="0" err="1">
                <a:effectLst/>
                <a:ea typeface="Times New Roman" panose="02020603050405020304" pitchFamily="18" charset="0"/>
                <a:cs typeface="Times New Roman" panose="02020603050405020304" pitchFamily="18" charset="0"/>
              </a:rPr>
              <a:t>em</a:t>
            </a:r>
            <a:r>
              <a:rPr lang="en-US" dirty="0">
                <a:effectLst/>
                <a:ea typeface="Times New Roman" panose="02020603050405020304" pitchFamily="18" charset="0"/>
                <a:cs typeface="Times New Roman" panose="02020603050405020304" pitchFamily="18" charset="0"/>
              </a:rPr>
              <a:t> SQL</a:t>
            </a:r>
            <a:endParaRPr lang="pt-PT" sz="6000" dirty="0"/>
          </a:p>
        </p:txBody>
      </p:sp>
      <p:sp>
        <p:nvSpPr>
          <p:cNvPr id="3" name="Marcador de Posição do Texto 2">
            <a:extLst>
              <a:ext uri="{FF2B5EF4-FFF2-40B4-BE49-F238E27FC236}">
                <a16:creationId xmlns:a16="http://schemas.microsoft.com/office/drawing/2014/main" id="{3345514E-7137-A378-B99F-3851E76E6ABD}"/>
              </a:ext>
            </a:extLst>
          </p:cNvPr>
          <p:cNvSpPr>
            <a:spLocks noGrp="1"/>
          </p:cNvSpPr>
          <p:nvPr>
            <p:ph type="body" idx="1"/>
          </p:nvPr>
        </p:nvSpPr>
        <p:spPr>
          <a:xfrm>
            <a:off x="1026782" y="1886072"/>
            <a:ext cx="9905999" cy="3541714"/>
          </a:xfrm>
        </p:spPr>
        <p:txBody>
          <a:bodyPr/>
          <a:lstStyle/>
          <a:p>
            <a:r>
              <a:rPr lang="pt-PT" sz="1800" dirty="0">
                <a:effectLst/>
                <a:latin typeface="Arial" panose="020B0604020202020204" pitchFamily="34" charset="0"/>
                <a:ea typeface="Times New Roman" panose="02020603050405020304" pitchFamily="18" charset="0"/>
                <a:cs typeface="Times New Roman" panose="02020603050405020304" pitchFamily="18" charset="0"/>
              </a:rPr>
              <a:t>Garantimos que o número de telemóvel armazenado na tabela "Telemóvel" possui exatamente 9 dígitos.</a:t>
            </a:r>
          </a:p>
          <a:p>
            <a:endParaRPr lang="pt-PT" dirty="0"/>
          </a:p>
        </p:txBody>
      </p:sp>
      <p:pic>
        <p:nvPicPr>
          <p:cNvPr id="1025" name="Imagem 1">
            <a:extLst>
              <a:ext uri="{FF2B5EF4-FFF2-40B4-BE49-F238E27FC236}">
                <a16:creationId xmlns:a16="http://schemas.microsoft.com/office/drawing/2014/main" id="{566A32A0-06A3-FE78-D1E0-EAC5FDEC87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9529" y="3080378"/>
            <a:ext cx="7900504" cy="102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64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F87874-52E3-338C-3EEE-03CB6A84476B}"/>
              </a:ext>
            </a:extLst>
          </p:cNvPr>
          <p:cNvSpPr>
            <a:spLocks noGrp="1"/>
          </p:cNvSpPr>
          <p:nvPr>
            <p:ph type="body" idx="1"/>
          </p:nvPr>
        </p:nvSpPr>
        <p:spPr>
          <a:xfrm>
            <a:off x="1143001" y="1669197"/>
            <a:ext cx="9499349" cy="4114800"/>
          </a:xfrm>
        </p:spPr>
        <p:txBody>
          <a:bodyPr>
            <a:normAutofit fontScale="70000" lnSpcReduction="20000"/>
          </a:bodyPr>
          <a:lstStyle/>
          <a:p>
            <a:r>
              <a:rPr lang="pt-PT" sz="2600" dirty="0">
                <a:latin typeface="Arial" panose="020B0604020202020204" pitchFamily="34" charset="0"/>
                <a:cs typeface="Arial" panose="020B0604020202020204" pitchFamily="34" charset="0"/>
              </a:rPr>
              <a:t>Viana das Taipas é uma cidade repleta de cultura e história, no entanto, encontra-se um pouco afastada das suas cidades vizinhas. Por esta razão, a gestão de eventos desempenha um papel fundamental na garantia da satisfação dos seus habitantes, assim como dos possíveis visitantes.</a:t>
            </a:r>
          </a:p>
          <a:p>
            <a:pPr marL="0" indent="0">
              <a:buNone/>
            </a:pPr>
            <a:endParaRPr lang="pt-PT" sz="2600" dirty="0">
              <a:latin typeface="Arial" panose="020B0604020202020204" pitchFamily="34" charset="0"/>
              <a:cs typeface="Arial" panose="020B0604020202020204" pitchFamily="34" charset="0"/>
            </a:endParaRPr>
          </a:p>
          <a:p>
            <a:r>
              <a:rPr lang="pt-PT" sz="2600" dirty="0">
                <a:latin typeface="Arial" panose="020B0604020202020204" pitchFamily="34" charset="0"/>
                <a:cs typeface="Arial" panose="020B0604020202020204" pitchFamily="34" charset="0"/>
              </a:rPr>
              <a:t>Fernando Loia liderou o Comitê de Gestão de Eventos com notável competência, mas o tempo e a sua idade avançaram o que levou-o a decidir transmitir o seu legado ao seu filho, Armando.</a:t>
            </a:r>
          </a:p>
          <a:p>
            <a:pPr marL="0" indent="0">
              <a:buNone/>
            </a:pPr>
            <a:endParaRPr lang="pt-PT" sz="2600" dirty="0">
              <a:latin typeface="Arial" panose="020B0604020202020204" pitchFamily="34" charset="0"/>
              <a:cs typeface="Arial" panose="020B0604020202020204" pitchFamily="34" charset="0"/>
            </a:endParaRPr>
          </a:p>
          <a:p>
            <a:r>
              <a:rPr lang="pt-PT" sz="2600" dirty="0">
                <a:latin typeface="Arial" panose="020B0604020202020204" pitchFamily="34" charset="0"/>
                <a:cs typeface="Arial" panose="020B0604020202020204" pitchFamily="34" charset="0"/>
              </a:rPr>
              <a:t>Armando Loia aceitou o desafio com uma visão ousada de transformar Viana das Taipas num centro de eventos de renome, capaz de atrair visitantes de todas as regiões.</a:t>
            </a:r>
          </a:p>
          <a:p>
            <a:endParaRPr lang="pt-PT" dirty="0"/>
          </a:p>
        </p:txBody>
      </p:sp>
      <p:sp>
        <p:nvSpPr>
          <p:cNvPr id="4" name="CaixaDeTexto 3">
            <a:extLst>
              <a:ext uri="{FF2B5EF4-FFF2-40B4-BE49-F238E27FC236}">
                <a16:creationId xmlns:a16="http://schemas.microsoft.com/office/drawing/2014/main" id="{4DF136F6-B329-0D9F-6FA5-E3AE941F249E}"/>
              </a:ext>
            </a:extLst>
          </p:cNvPr>
          <p:cNvSpPr txBox="1"/>
          <p:nvPr/>
        </p:nvSpPr>
        <p:spPr>
          <a:xfrm>
            <a:off x="1143001" y="838200"/>
            <a:ext cx="4436727" cy="830997"/>
          </a:xfrm>
          <a:prstGeom prst="rect">
            <a:avLst/>
          </a:prstGeom>
          <a:noFill/>
        </p:spPr>
        <p:txBody>
          <a:bodyPr wrap="none" rtlCol="0">
            <a:spAutoFit/>
          </a:bodyPr>
          <a:lstStyle/>
          <a:p>
            <a:r>
              <a:rPr lang="pt-PT" sz="4800" dirty="0"/>
              <a:t>Contextualização</a:t>
            </a:r>
          </a:p>
        </p:txBody>
      </p:sp>
    </p:spTree>
    <p:extLst>
      <p:ext uri="{BB962C8B-B14F-4D97-AF65-F5344CB8AC3E}">
        <p14:creationId xmlns:p14="http://schemas.microsoft.com/office/powerpoint/2010/main" val="2234823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2056"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58" name="Group 2057">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59" name="Group 2058">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71"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2072"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73"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74"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75"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76"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77"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78"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79"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80"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81"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82"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2083"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84"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85"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86"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87"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2088"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89"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90"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91"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92"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93"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94"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95"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96"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97"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2060" name="Group 2059">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61"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62"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63"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64"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65"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66"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67"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68"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69"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070"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2" name="Título 1">
            <a:extLst>
              <a:ext uri="{FF2B5EF4-FFF2-40B4-BE49-F238E27FC236}">
                <a16:creationId xmlns:a16="http://schemas.microsoft.com/office/drawing/2014/main" id="{5BC3C5E6-4D3B-E4EC-5DE8-9F985865C4A4}"/>
              </a:ext>
            </a:extLst>
          </p:cNvPr>
          <p:cNvSpPr>
            <a:spLocks noGrp="1"/>
          </p:cNvSpPr>
          <p:nvPr>
            <p:ph type="title"/>
          </p:nvPr>
        </p:nvSpPr>
        <p:spPr>
          <a:xfrm>
            <a:off x="8107472" y="1635125"/>
            <a:ext cx="3281003" cy="1478570"/>
          </a:xfrm>
        </p:spPr>
        <p:txBody>
          <a:bodyPr vert="horz" lIns="91440" tIns="45720" rIns="91440" bIns="45720" rtlCol="0" anchor="b">
            <a:normAutofit fontScale="90000"/>
          </a:bodyPr>
          <a:lstStyle/>
          <a:p>
            <a:r>
              <a:rPr lang="en-US" sz="2800" dirty="0" err="1">
                <a:effectLst>
                  <a:outerShdw blurRad="152400" dist="38100" dir="2700000" algn="tl">
                    <a:srgbClr val="000000">
                      <a:alpha val="36000"/>
                    </a:srgbClr>
                  </a:outerShdw>
                </a:effectLst>
              </a:rPr>
              <a:t>Alteração</a:t>
            </a:r>
            <a:r>
              <a:rPr lang="en-US" sz="2800" dirty="0">
                <a:effectLst>
                  <a:outerShdw blurRad="152400" dist="38100" dir="2700000" algn="tl">
                    <a:srgbClr val="000000">
                      <a:alpha val="36000"/>
                    </a:srgbClr>
                  </a:outerShdw>
                </a:effectLst>
              </a:rPr>
              <a:t> da </a:t>
            </a:r>
            <a:r>
              <a:rPr lang="en-US" sz="2800" dirty="0" err="1">
                <a:effectLst>
                  <a:outerShdw blurRad="152400" dist="38100" dir="2700000" algn="tl">
                    <a:srgbClr val="000000">
                      <a:alpha val="36000"/>
                    </a:srgbClr>
                  </a:outerShdw>
                </a:effectLst>
              </a:rPr>
              <a:t>tabela</a:t>
            </a:r>
            <a:r>
              <a:rPr lang="en-US" sz="2800" dirty="0">
                <a:effectLst>
                  <a:outerShdw blurRad="152400" dist="38100" dir="2700000" algn="tl">
                    <a:srgbClr val="000000">
                      <a:alpha val="36000"/>
                    </a:srgbClr>
                  </a:outerShdw>
                </a:effectLst>
              </a:rPr>
              <a:t> </a:t>
            </a:r>
            <a:r>
              <a:rPr lang="en-US" sz="2800" dirty="0" err="1">
                <a:effectLst>
                  <a:outerShdw blurRad="152400" dist="38100" dir="2700000" algn="tl">
                    <a:srgbClr val="000000">
                      <a:alpha val="36000"/>
                    </a:srgbClr>
                  </a:outerShdw>
                </a:effectLst>
              </a:rPr>
              <a:t>Telemóvel</a:t>
            </a:r>
            <a:r>
              <a:rPr lang="en-US" sz="2800" dirty="0">
                <a:effectLst>
                  <a:outerShdw blurRad="152400" dist="38100" dir="2700000" algn="tl">
                    <a:srgbClr val="000000">
                      <a:alpha val="36000"/>
                    </a:srgbClr>
                  </a:outerShdw>
                </a:effectLst>
              </a:rPr>
              <a:t> e </a:t>
            </a:r>
            <a:r>
              <a:rPr lang="en-US" sz="2800" dirty="0" err="1">
                <a:effectLst>
                  <a:outerShdw blurRad="152400" dist="38100" dir="2700000" algn="tl">
                    <a:srgbClr val="000000">
                      <a:alpha val="36000"/>
                    </a:srgbClr>
                  </a:outerShdw>
                </a:effectLst>
              </a:rPr>
              <a:t>Cliente</a:t>
            </a:r>
            <a:br>
              <a:rPr lang="en-US" sz="2800" dirty="0">
                <a:effectLst>
                  <a:outerShdw blurRad="152400" dist="38100" dir="2700000" algn="tl">
                    <a:srgbClr val="000000">
                      <a:alpha val="36000"/>
                    </a:srgbClr>
                  </a:outerShdw>
                </a:effectLst>
              </a:rPr>
            </a:br>
            <a:endParaRPr lang="en-US" sz="2800" dirty="0">
              <a:effectLst>
                <a:outerShdw blurRad="177800" dist="38100" dir="2700000" algn="tl">
                  <a:srgbClr val="000000">
                    <a:alpha val="24000"/>
                  </a:srgbClr>
                </a:outerShdw>
              </a:effectLst>
            </a:endParaRPr>
          </a:p>
        </p:txBody>
      </p:sp>
      <p:sp>
        <p:nvSpPr>
          <p:cNvPr id="2099"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Imagem 1" descr="Uma imagem com texto, captura de ecrã, Tipo de letra&#10;&#10;Descrição gerada automaticamente">
            <a:extLst>
              <a:ext uri="{FF2B5EF4-FFF2-40B4-BE49-F238E27FC236}">
                <a16:creationId xmlns:a16="http://schemas.microsoft.com/office/drawing/2014/main" id="{E538A410-A345-B1BC-EB7D-E8D867C015B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8988" y="1195250"/>
            <a:ext cx="6112382" cy="44620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2031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3079"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3082" name="Group 3081">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094"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3095"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96"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97"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98"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99"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0"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1"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2"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3"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4"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5"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3106"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7"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8"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09"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0"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3111"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2"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3"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4"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5"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6"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7"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8"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19"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120"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3083" name="Group 3082">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084"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85"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86"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87"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88"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89"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90"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91"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92"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3093"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2" name="Título 1">
            <a:extLst>
              <a:ext uri="{FF2B5EF4-FFF2-40B4-BE49-F238E27FC236}">
                <a16:creationId xmlns:a16="http://schemas.microsoft.com/office/drawing/2014/main" id="{F2898A15-02FF-5773-2676-3BF59CD3FE74}"/>
              </a:ext>
            </a:extLst>
          </p:cNvPr>
          <p:cNvSpPr>
            <a:spLocks noGrp="1"/>
          </p:cNvSpPr>
          <p:nvPr>
            <p:ph type="title"/>
          </p:nvPr>
        </p:nvSpPr>
        <p:spPr>
          <a:xfrm>
            <a:off x="3486030" y="1332589"/>
            <a:ext cx="9905998" cy="1478570"/>
          </a:xfrm>
        </p:spPr>
        <p:txBody>
          <a:bodyPr vert="horz" lIns="91440" tIns="45720" rIns="91440" bIns="45720" rtlCol="0" anchor="ctr">
            <a:normAutofit/>
          </a:bodyPr>
          <a:lstStyle/>
          <a:p>
            <a:r>
              <a:rPr lang="pt-PT" sz="2400" dirty="0">
                <a:effectLst/>
                <a:latin typeface="Arial" panose="020B0604020202020204" pitchFamily="34" charset="0"/>
                <a:ea typeface="Times New Roman" panose="02020603050405020304" pitchFamily="18" charset="0"/>
                <a:cs typeface="Times New Roman" panose="02020603050405020304" pitchFamily="18" charset="0"/>
              </a:rPr>
              <a:t>Alteração da Tabela Bilhete</a:t>
            </a:r>
            <a:endParaRPr lang="en-US" sz="4400" dirty="0">
              <a:effectLst>
                <a:outerShdw blurRad="177800" dist="38100" dir="2700000" algn="tl">
                  <a:srgbClr val="000000">
                    <a:alpha val="24000"/>
                  </a:srgbClr>
                </a:outerShdw>
              </a:effectLst>
            </a:endParaRPr>
          </a:p>
        </p:txBody>
      </p:sp>
      <p:pic>
        <p:nvPicPr>
          <p:cNvPr id="3074" name="Imagem 1" descr="Uma imagem com texto, Tipo de letra, captura de ecrã, algebra&#10;&#10;Descrição gerada automaticamente">
            <a:extLst>
              <a:ext uri="{FF2B5EF4-FFF2-40B4-BE49-F238E27FC236}">
                <a16:creationId xmlns:a16="http://schemas.microsoft.com/office/drawing/2014/main" id="{ABECCB59-5643-DDCA-AF0B-DFBCCA91CED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705105" y="2645579"/>
            <a:ext cx="4689234" cy="1503673"/>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080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4103"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4105" name="Group 4104">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4106" name="Group 4105">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118"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4119"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0"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1"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2"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3"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4"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5"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6"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7"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8"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29"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4130"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31"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32"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33"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34"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4135"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36"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37"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38"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39"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40"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41"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42"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43"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44"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4107" name="Group 4106">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4108"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09"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10"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11"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12"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13"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14"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15"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16"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4117"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2" name="Título 1">
            <a:extLst>
              <a:ext uri="{FF2B5EF4-FFF2-40B4-BE49-F238E27FC236}">
                <a16:creationId xmlns:a16="http://schemas.microsoft.com/office/drawing/2014/main" id="{B777620A-7447-4CA2-63A9-55E57340D4C8}"/>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en-US" sz="2400">
                <a:effectLst>
                  <a:outerShdw blurRad="177800" dist="38100" dir="2700000" algn="tl">
                    <a:srgbClr val="000000">
                      <a:alpha val="24000"/>
                    </a:srgbClr>
                  </a:outerShdw>
                </a:effectLst>
              </a:rPr>
              <a:t>Tradução das interrogações do utilizador para SQL (alguns exemplos)</a:t>
            </a:r>
          </a:p>
        </p:txBody>
      </p:sp>
      <p:sp>
        <p:nvSpPr>
          <p:cNvPr id="4146"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Imagem 1">
            <a:extLst>
              <a:ext uri="{FF2B5EF4-FFF2-40B4-BE49-F238E27FC236}">
                <a16:creationId xmlns:a16="http://schemas.microsoft.com/office/drawing/2014/main" id="{635DC79A-7ED2-661F-6318-4A6E6FE04CA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426052" y="1137621"/>
            <a:ext cx="5498254" cy="457729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osição do Texto 2">
            <a:extLst>
              <a:ext uri="{FF2B5EF4-FFF2-40B4-BE49-F238E27FC236}">
                <a16:creationId xmlns:a16="http://schemas.microsoft.com/office/drawing/2014/main" id="{5C8595AD-C5EF-935B-3882-FDF9E73F218A}"/>
              </a:ext>
            </a:extLst>
          </p:cNvPr>
          <p:cNvSpPr>
            <a:spLocks noGrp="1"/>
          </p:cNvSpPr>
          <p:nvPr>
            <p:ph type="body" idx="1"/>
          </p:nvPr>
        </p:nvSpPr>
        <p:spPr>
          <a:xfrm>
            <a:off x="8036041" y="2249487"/>
            <a:ext cx="3281004" cy="3541714"/>
          </a:xfrm>
        </p:spPr>
        <p:txBody>
          <a:bodyPr vert="horz" lIns="91440" tIns="45720" rIns="91440" bIns="45720" rtlCol="0">
            <a:normAutofit/>
          </a:bodyPr>
          <a:lstStyle/>
          <a:p>
            <a:r>
              <a:rPr lang="en-US" sz="1800" dirty="0" err="1">
                <a:effectLst>
                  <a:outerShdw blurRad="152400" dist="38100" dir="2700000" algn="tl">
                    <a:srgbClr val="000000">
                      <a:alpha val="36000"/>
                    </a:srgbClr>
                  </a:outerShdw>
                </a:effectLst>
              </a:rPr>
              <a:t>Apresentar</a:t>
            </a:r>
            <a:r>
              <a:rPr lang="en-US" sz="1800" dirty="0">
                <a:effectLst>
                  <a:outerShdw blurRad="152400" dist="38100" dir="2700000" algn="tl">
                    <a:srgbClr val="000000">
                      <a:alpha val="36000"/>
                    </a:srgbClr>
                  </a:outerShdw>
                </a:effectLst>
              </a:rPr>
              <a:t> </a:t>
            </a:r>
            <a:r>
              <a:rPr lang="en-US" sz="1800" dirty="0" err="1">
                <a:effectLst>
                  <a:outerShdw blurRad="152400" dist="38100" dir="2700000" algn="tl">
                    <a:srgbClr val="000000">
                      <a:alpha val="36000"/>
                    </a:srgbClr>
                  </a:outerShdw>
                </a:effectLst>
              </a:rPr>
              <a:t>os</a:t>
            </a:r>
            <a:r>
              <a:rPr lang="en-US" sz="1800" dirty="0">
                <a:effectLst>
                  <a:outerShdw blurRad="152400" dist="38100" dir="2700000" algn="tl">
                    <a:srgbClr val="000000">
                      <a:alpha val="36000"/>
                    </a:srgbClr>
                  </a:outerShdw>
                </a:effectLst>
              </a:rPr>
              <a:t> </a:t>
            </a:r>
            <a:r>
              <a:rPr lang="en-US" sz="1800" dirty="0" err="1">
                <a:effectLst>
                  <a:outerShdw blurRad="152400" dist="38100" dir="2700000" algn="tl">
                    <a:srgbClr val="000000">
                      <a:alpha val="36000"/>
                    </a:srgbClr>
                  </a:outerShdw>
                </a:effectLst>
              </a:rPr>
              <a:t>eventos</a:t>
            </a:r>
            <a:r>
              <a:rPr lang="en-US" sz="1800" dirty="0">
                <a:effectLst>
                  <a:outerShdw blurRad="152400" dist="38100" dir="2700000" algn="tl">
                    <a:srgbClr val="000000">
                      <a:alpha val="36000"/>
                    </a:srgbClr>
                  </a:outerShdw>
                </a:effectLst>
              </a:rPr>
              <a:t> com </a:t>
            </a:r>
            <a:r>
              <a:rPr lang="en-US" sz="1800" dirty="0" err="1">
                <a:effectLst>
                  <a:outerShdw blurRad="152400" dist="38100" dir="2700000" algn="tl">
                    <a:srgbClr val="000000">
                      <a:alpha val="36000"/>
                    </a:srgbClr>
                  </a:outerShdw>
                </a:effectLst>
              </a:rPr>
              <a:t>mais</a:t>
            </a:r>
            <a:r>
              <a:rPr lang="en-US" sz="1800" dirty="0">
                <a:effectLst>
                  <a:outerShdw blurRad="152400" dist="38100" dir="2700000" algn="tl">
                    <a:srgbClr val="000000">
                      <a:alpha val="36000"/>
                    </a:srgbClr>
                  </a:outerShdw>
                </a:effectLst>
              </a:rPr>
              <a:t> </a:t>
            </a:r>
            <a:r>
              <a:rPr lang="en-US" sz="1800" dirty="0" err="1">
                <a:effectLst>
                  <a:outerShdw blurRad="152400" dist="38100" dir="2700000" algn="tl">
                    <a:srgbClr val="000000">
                      <a:alpha val="36000"/>
                    </a:srgbClr>
                  </a:outerShdw>
                </a:effectLst>
              </a:rPr>
              <a:t>bilhetes</a:t>
            </a:r>
            <a:r>
              <a:rPr lang="en-US" sz="1800" dirty="0">
                <a:effectLst>
                  <a:outerShdw blurRad="152400" dist="38100" dir="2700000" algn="tl">
                    <a:srgbClr val="000000">
                      <a:alpha val="36000"/>
                    </a:srgbClr>
                  </a:outerShdw>
                </a:effectLst>
              </a:rPr>
              <a:t> </a:t>
            </a:r>
            <a:r>
              <a:rPr lang="en-US" sz="1800" dirty="0" err="1">
                <a:effectLst>
                  <a:outerShdw blurRad="152400" dist="38100" dir="2700000" algn="tl">
                    <a:srgbClr val="000000">
                      <a:alpha val="36000"/>
                    </a:srgbClr>
                  </a:outerShdw>
                </a:effectLst>
              </a:rPr>
              <a:t>vendidos</a:t>
            </a:r>
            <a:r>
              <a:rPr lang="en-US" sz="1800" dirty="0">
                <a:effectLst>
                  <a:outerShdw blurRad="152400" dist="38100" dir="2700000" algn="tl">
                    <a:srgbClr val="000000">
                      <a:alpha val="36000"/>
                    </a:srgbClr>
                  </a:outerShdw>
                </a:effectLst>
              </a:rPr>
              <a:t>, de modo a </a:t>
            </a:r>
            <a:r>
              <a:rPr lang="en-US" sz="1800" dirty="0" err="1">
                <a:effectLst>
                  <a:outerShdw blurRad="152400" dist="38100" dir="2700000" algn="tl">
                    <a:srgbClr val="000000">
                      <a:alpha val="36000"/>
                    </a:srgbClr>
                  </a:outerShdw>
                </a:effectLst>
              </a:rPr>
              <a:t>transparecer</a:t>
            </a:r>
            <a:r>
              <a:rPr lang="en-US" sz="1800" dirty="0">
                <a:effectLst>
                  <a:outerShdw blurRad="152400" dist="38100" dir="2700000" algn="tl">
                    <a:srgbClr val="000000">
                      <a:alpha val="36000"/>
                    </a:srgbClr>
                  </a:outerShdw>
                </a:effectLst>
              </a:rPr>
              <a:t> </a:t>
            </a:r>
            <a:r>
              <a:rPr lang="en-US" sz="1800" dirty="0" err="1">
                <a:effectLst>
                  <a:outerShdw blurRad="152400" dist="38100" dir="2700000" algn="tl">
                    <a:srgbClr val="000000">
                      <a:alpha val="36000"/>
                    </a:srgbClr>
                  </a:outerShdw>
                </a:effectLst>
              </a:rPr>
              <a:t>quais</a:t>
            </a:r>
            <a:r>
              <a:rPr lang="en-US" sz="1800" dirty="0">
                <a:effectLst>
                  <a:outerShdw blurRad="152400" dist="38100" dir="2700000" algn="tl">
                    <a:srgbClr val="000000">
                      <a:alpha val="36000"/>
                    </a:srgbClr>
                  </a:outerShdw>
                </a:effectLst>
              </a:rPr>
              <a:t> </a:t>
            </a:r>
            <a:r>
              <a:rPr lang="en-US" sz="1800" dirty="0" err="1">
                <a:effectLst>
                  <a:outerShdw blurRad="152400" dist="38100" dir="2700000" algn="tl">
                    <a:srgbClr val="000000">
                      <a:alpha val="36000"/>
                    </a:srgbClr>
                  </a:outerShdw>
                </a:effectLst>
              </a:rPr>
              <a:t>os</a:t>
            </a:r>
            <a:r>
              <a:rPr lang="en-US" sz="1800" dirty="0">
                <a:effectLst>
                  <a:outerShdw blurRad="152400" dist="38100" dir="2700000" algn="tl">
                    <a:srgbClr val="000000">
                      <a:alpha val="36000"/>
                    </a:srgbClr>
                  </a:outerShdw>
                </a:effectLst>
              </a:rPr>
              <a:t> que </a:t>
            </a:r>
            <a:r>
              <a:rPr lang="en-US" sz="1800" dirty="0" err="1">
                <a:effectLst>
                  <a:outerShdw blurRad="152400" dist="38100" dir="2700000" algn="tl">
                    <a:srgbClr val="000000">
                      <a:alpha val="36000"/>
                    </a:srgbClr>
                  </a:outerShdw>
                </a:effectLst>
              </a:rPr>
              <a:t>revelaram</a:t>
            </a:r>
            <a:r>
              <a:rPr lang="en-US" sz="1800" dirty="0">
                <a:effectLst>
                  <a:outerShdw blurRad="152400" dist="38100" dir="2700000" algn="tl">
                    <a:srgbClr val="000000">
                      <a:alpha val="36000"/>
                    </a:srgbClr>
                  </a:outerShdw>
                </a:effectLst>
              </a:rPr>
              <a:t> </a:t>
            </a:r>
            <a:r>
              <a:rPr lang="en-US" sz="1800" dirty="0" err="1">
                <a:effectLst>
                  <a:outerShdw blurRad="152400" dist="38100" dir="2700000" algn="tl">
                    <a:srgbClr val="000000">
                      <a:alpha val="36000"/>
                    </a:srgbClr>
                  </a:outerShdw>
                </a:effectLst>
              </a:rPr>
              <a:t>mais</a:t>
            </a:r>
            <a:r>
              <a:rPr lang="en-US" sz="1800" dirty="0">
                <a:effectLst>
                  <a:outerShdw blurRad="152400" dist="38100" dir="2700000" algn="tl">
                    <a:srgbClr val="000000">
                      <a:alpha val="36000"/>
                    </a:srgbClr>
                  </a:outerShdw>
                </a:effectLst>
              </a:rPr>
              <a:t> interesse </a:t>
            </a:r>
            <a:r>
              <a:rPr lang="en-US" sz="1800" dirty="0" err="1">
                <a:effectLst>
                  <a:outerShdw blurRad="152400" dist="38100" dir="2700000" algn="tl">
                    <a:srgbClr val="000000">
                      <a:alpha val="36000"/>
                    </a:srgbClr>
                  </a:outerShdw>
                </a:effectLst>
              </a:rPr>
              <a:t>ao</a:t>
            </a:r>
            <a:r>
              <a:rPr lang="en-US" sz="1800" dirty="0">
                <a:effectLst>
                  <a:outerShdw blurRad="152400" dist="38100" dir="2700000" algn="tl">
                    <a:srgbClr val="000000">
                      <a:alpha val="36000"/>
                    </a:srgbClr>
                  </a:outerShdw>
                </a:effectLst>
              </a:rPr>
              <a:t> </a:t>
            </a:r>
            <a:r>
              <a:rPr lang="en-US" sz="1800" dirty="0" err="1">
                <a:effectLst>
                  <a:outerShdw blurRad="152400" dist="38100" dir="2700000" algn="tl">
                    <a:srgbClr val="000000">
                      <a:alpha val="36000"/>
                    </a:srgbClr>
                  </a:outerShdw>
                </a:effectLst>
              </a:rPr>
              <a:t>publico</a:t>
            </a:r>
            <a:endParaRPr lang="en-US" sz="1800" dirty="0">
              <a:effectLst>
                <a:outerShdw blurRad="152400" dist="38100" dir="2700000" algn="tl">
                  <a:srgbClr val="000000">
                    <a:alpha val="36000"/>
                  </a:srgbClr>
                </a:outerShdw>
              </a:effectLst>
            </a:endParaRPr>
          </a:p>
          <a:p>
            <a:endParaRPr lang="en-US" sz="1800" dirty="0">
              <a:effectLst>
                <a:outerShdw blurRad="152400" dist="38100" dir="2700000" algn="tl">
                  <a:srgbClr val="000000">
                    <a:alpha val="36000"/>
                  </a:srgbClr>
                </a:outerShdw>
              </a:effectLst>
            </a:endParaRPr>
          </a:p>
        </p:txBody>
      </p:sp>
    </p:spTree>
    <p:extLst>
      <p:ext uri="{BB962C8B-B14F-4D97-AF65-F5344CB8AC3E}">
        <p14:creationId xmlns:p14="http://schemas.microsoft.com/office/powerpoint/2010/main" val="2840872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5127"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129" name="Group 5128">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130" name="Group 5129">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42"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5143"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44"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45"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46"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47"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48"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49"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50"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51"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52"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53"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5154"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55"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56"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57"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58"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5159"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0"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1"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2"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3"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4"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5"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6"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7"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68"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5131" name="Group 5130">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5132"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33"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34"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35"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36"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37"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38"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39"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40"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5141"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2" name="Título 1">
            <a:extLst>
              <a:ext uri="{FF2B5EF4-FFF2-40B4-BE49-F238E27FC236}">
                <a16:creationId xmlns:a16="http://schemas.microsoft.com/office/drawing/2014/main" id="{B90807DA-8A8B-F2E1-7F29-34E4AF3AEA8A}"/>
              </a:ext>
            </a:extLst>
          </p:cNvPr>
          <p:cNvSpPr>
            <a:spLocks noGrp="1"/>
          </p:cNvSpPr>
          <p:nvPr>
            <p:ph type="title"/>
          </p:nvPr>
        </p:nvSpPr>
        <p:spPr>
          <a:xfrm>
            <a:off x="8002946" y="793143"/>
            <a:ext cx="3281003" cy="1478570"/>
          </a:xfrm>
        </p:spPr>
        <p:txBody>
          <a:bodyPr vert="horz" lIns="91440" tIns="45720" rIns="91440" bIns="45720" rtlCol="0" anchor="b">
            <a:normAutofit/>
          </a:bodyPr>
          <a:lstStyle/>
          <a:p>
            <a:br>
              <a:rPr lang="pt-PT" sz="1800" dirty="0">
                <a:effectLst/>
                <a:latin typeface="Arial" panose="020B0604020202020204" pitchFamily="34" charset="0"/>
                <a:ea typeface="Times New Roman" panose="02020603050405020304" pitchFamily="18" charset="0"/>
                <a:cs typeface="Times New Roman" panose="02020603050405020304" pitchFamily="18" charset="0"/>
              </a:rPr>
            </a:br>
            <a:endParaRPr lang="en-US" sz="2800" dirty="0">
              <a:effectLst>
                <a:outerShdw blurRad="177800" dist="38100" dir="2700000" algn="tl">
                  <a:srgbClr val="000000">
                    <a:alpha val="24000"/>
                  </a:srgbClr>
                </a:outerShdw>
              </a:effectLst>
            </a:endParaRPr>
          </a:p>
        </p:txBody>
      </p:sp>
      <p:sp>
        <p:nvSpPr>
          <p:cNvPr id="5170"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Imagem 1" descr="Uma imagem com texto, captura de ecrã, Tipo de letra&#10;&#10;Descrição gerada automaticamente">
            <a:extLst>
              <a:ext uri="{FF2B5EF4-FFF2-40B4-BE49-F238E27FC236}">
                <a16:creationId xmlns:a16="http://schemas.microsoft.com/office/drawing/2014/main" id="{23554A0D-0A66-56CC-5BCF-AC85873A1D3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8988" y="1470307"/>
            <a:ext cx="6112382" cy="39119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osição do Texto 2">
            <a:extLst>
              <a:ext uri="{FF2B5EF4-FFF2-40B4-BE49-F238E27FC236}">
                <a16:creationId xmlns:a16="http://schemas.microsoft.com/office/drawing/2014/main" id="{F6C7E443-4E33-C656-A7A4-63C241BB2437}"/>
              </a:ext>
            </a:extLst>
          </p:cNvPr>
          <p:cNvSpPr>
            <a:spLocks noGrp="1"/>
          </p:cNvSpPr>
          <p:nvPr>
            <p:ph type="body" idx="1"/>
          </p:nvPr>
        </p:nvSpPr>
        <p:spPr>
          <a:xfrm>
            <a:off x="7898171" y="1928813"/>
            <a:ext cx="3281004" cy="3541714"/>
          </a:xfrm>
        </p:spPr>
        <p:txBody>
          <a:bodyPr vert="horz" lIns="91440" tIns="45720" rIns="91440" bIns="45720" rtlCol="0">
            <a:normAutofit/>
          </a:bodyPr>
          <a:lstStyle/>
          <a:p>
            <a:r>
              <a:rPr lang="pt-PT" sz="1800" dirty="0">
                <a:effectLst/>
                <a:latin typeface="Arial" panose="020B0604020202020204" pitchFamily="34" charset="0"/>
                <a:ea typeface="Times New Roman" panose="02020603050405020304" pitchFamily="18" charset="0"/>
                <a:cs typeface="Times New Roman" panose="02020603050405020304" pitchFamily="18" charset="0"/>
              </a:rPr>
              <a:t>O sistema deve conseguir ter acesso ao histórico de compras de um determinado cliente</a:t>
            </a:r>
            <a:endParaRPr lang="en-US" sz="1800" b="1" dirty="0">
              <a:effectLst>
                <a:outerShdw blurRad="152400" dist="38100" dir="2700000" algn="tl">
                  <a:srgbClr val="000000">
                    <a:alpha val="36000"/>
                  </a:srgbClr>
                </a:outerShdw>
              </a:effectLst>
            </a:endParaRPr>
          </a:p>
        </p:txBody>
      </p:sp>
    </p:spTree>
    <p:extLst>
      <p:ext uri="{BB962C8B-B14F-4D97-AF65-F5344CB8AC3E}">
        <p14:creationId xmlns:p14="http://schemas.microsoft.com/office/powerpoint/2010/main" val="1505245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6151"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6153" name="Group 6152">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6154" name="Group 6153">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166"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6167"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68"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69"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0"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1"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2"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3"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4"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5"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6"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7"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6178"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79"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0"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1"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2"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6183"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4"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5"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6"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7"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8"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89"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90"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91"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92"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6155" name="Group 6154">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6156"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57"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58"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59"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60"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61"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62"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63"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64"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6165"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2" name="Título 1">
            <a:extLst>
              <a:ext uri="{FF2B5EF4-FFF2-40B4-BE49-F238E27FC236}">
                <a16:creationId xmlns:a16="http://schemas.microsoft.com/office/drawing/2014/main" id="{1A9B0041-3694-480A-7628-37DB5EF47E75}"/>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2500">
                <a:effectLst>
                  <a:outerShdw blurRad="177800" dist="38100" dir="2700000" algn="tl">
                    <a:srgbClr val="000000">
                      <a:alpha val="24000"/>
                    </a:srgbClr>
                  </a:outerShdw>
                </a:effectLst>
              </a:rPr>
              <a:t>Definição e caracterização das vistas de utilização em SQL (alguns exemplos)</a:t>
            </a:r>
          </a:p>
        </p:txBody>
      </p:sp>
      <p:sp>
        <p:nvSpPr>
          <p:cNvPr id="6194" name="Round Diagonal Corner Rectangle 9">
            <a:extLst>
              <a:ext uri="{FF2B5EF4-FFF2-40B4-BE49-F238E27FC236}">
                <a16:creationId xmlns:a16="http://schemas.microsoft.com/office/drawing/2014/main" id="{B17B89E9-0A60-4DE1-97F8-2E81D4CCE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Uma imagem com texto, captura de ecrã, Tipo de letra&#10;&#10;Descrição gerada automaticamente">
            <a:extLst>
              <a:ext uri="{FF2B5EF4-FFF2-40B4-BE49-F238E27FC236}">
                <a16:creationId xmlns:a16="http://schemas.microsoft.com/office/drawing/2014/main" id="{5666F7A1-24DA-18E7-AF8D-A472E3D4CAE7}"/>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8988" y="2503915"/>
            <a:ext cx="4635583" cy="18542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osição do Texto 2">
            <a:extLst>
              <a:ext uri="{FF2B5EF4-FFF2-40B4-BE49-F238E27FC236}">
                <a16:creationId xmlns:a16="http://schemas.microsoft.com/office/drawing/2014/main" id="{A5DAF5F4-E2AA-FE85-9A99-CA715FE5A100}"/>
              </a:ext>
            </a:extLst>
          </p:cNvPr>
          <p:cNvSpPr>
            <a:spLocks noGrp="1"/>
          </p:cNvSpPr>
          <p:nvPr>
            <p:ph type="body" idx="1"/>
          </p:nvPr>
        </p:nvSpPr>
        <p:spPr>
          <a:xfrm>
            <a:off x="6569957" y="2249487"/>
            <a:ext cx="4747087" cy="3541714"/>
          </a:xfrm>
        </p:spPr>
        <p:txBody>
          <a:bodyPr vert="horz" lIns="91440" tIns="45720" rIns="91440" bIns="45720" rtlCol="0">
            <a:normAutofit/>
          </a:bodyPr>
          <a:lstStyle/>
          <a:p>
            <a:r>
              <a:rPr lang="pt-PT" sz="1800" b="1" dirty="0">
                <a:effectLst/>
                <a:latin typeface="Arial" panose="020B0604020202020204" pitchFamily="34" charset="0"/>
                <a:ea typeface="Times New Roman" panose="02020603050405020304" pitchFamily="18" charset="0"/>
                <a:cs typeface="Times New Roman" panose="02020603050405020304" pitchFamily="18" charset="0"/>
              </a:rPr>
              <a:t>Detalhes de Bilhetes comprados por Cliente</a:t>
            </a:r>
            <a:endParaRPr lang="pt-PT"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effectLst>
                <a:outerShdw blurRad="152400" dist="38100" dir="2700000" algn="tl">
                  <a:srgbClr val="000000">
                    <a:alpha val="36000"/>
                  </a:srgbClr>
                </a:outerShdw>
              </a:effectLst>
            </a:endParaRPr>
          </a:p>
        </p:txBody>
      </p:sp>
    </p:spTree>
    <p:extLst>
      <p:ext uri="{BB962C8B-B14F-4D97-AF65-F5344CB8AC3E}">
        <p14:creationId xmlns:p14="http://schemas.microsoft.com/office/powerpoint/2010/main" val="3911216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209"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11" name="Group 210">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12" name="Group 211">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24"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225"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26"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27"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28"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29"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0"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1"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2"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3"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4"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5"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236"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7"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8"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39"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0"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241"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2"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3"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4"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5"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6"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7"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8"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49"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50"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213" name="Group 212">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4"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15"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16"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17"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18"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19"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20"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21"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22"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223"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4" name="CaixaDeTexto 3">
            <a:extLst>
              <a:ext uri="{FF2B5EF4-FFF2-40B4-BE49-F238E27FC236}">
                <a16:creationId xmlns:a16="http://schemas.microsoft.com/office/drawing/2014/main" id="{A3640ECD-7A6E-391F-5847-DA17653347B0}"/>
              </a:ext>
            </a:extLst>
          </p:cNvPr>
          <p:cNvSpPr txBox="1"/>
          <p:nvPr/>
        </p:nvSpPr>
        <p:spPr>
          <a:xfrm>
            <a:off x="8036041" y="618518"/>
            <a:ext cx="3281003" cy="1478570"/>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2800" cap="all">
                <a:effectLst>
                  <a:outerShdw blurRad="177800" dist="38100" dir="2700000" algn="tl">
                    <a:srgbClr val="000000">
                      <a:alpha val="24000"/>
                    </a:srgbClr>
                  </a:outerShdw>
                </a:effectLst>
                <a:latin typeface="+mj-lt"/>
                <a:ea typeface="+mj-ea"/>
                <a:cs typeface="+mj-cs"/>
              </a:rPr>
              <a:t>Cálculo do espaço de Bases de Dados</a:t>
            </a:r>
          </a:p>
        </p:txBody>
      </p:sp>
      <p:sp>
        <p:nvSpPr>
          <p:cNvPr id="252"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ixaDeTexto 1">
            <a:extLst>
              <a:ext uri="{FF2B5EF4-FFF2-40B4-BE49-F238E27FC236}">
                <a16:creationId xmlns:a16="http://schemas.microsoft.com/office/drawing/2014/main" id="{3C781E61-4207-5E81-52E8-51852C805B0D}"/>
              </a:ext>
            </a:extLst>
          </p:cNvPr>
          <p:cNvSpPr txBox="1"/>
          <p:nvPr/>
        </p:nvSpPr>
        <p:spPr>
          <a:xfrm>
            <a:off x="8036041" y="2249487"/>
            <a:ext cx="3281004" cy="3541714"/>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a:effectLst>
                  <a:outerShdw blurRad="152400" dist="38100" dir="2700000" algn="tl">
                    <a:srgbClr val="000000">
                      <a:alpha val="36000"/>
                    </a:srgbClr>
                  </a:outerShdw>
                </a:effectLst>
              </a:rPr>
              <a:t>Desta forma, o tamanho total da nossa base de dados seria, sem povoamento, 2342 bytes. No entanto, tendo em conta o povoamento do nosso modelo, a nossa base de dados inicial ocupa um total de 31806 bytes.</a:t>
            </a:r>
          </a:p>
          <a:p>
            <a:pPr indent="-228600" defTabSz="914400">
              <a:lnSpc>
                <a:spcPct val="120000"/>
              </a:lnSpc>
              <a:spcAft>
                <a:spcPts val="600"/>
              </a:spcAft>
              <a:buSzPct val="125000"/>
              <a:buFont typeface="Arial" panose="020B0604020202020204" pitchFamily="34" charset="0"/>
              <a:buChar char="•"/>
            </a:pPr>
            <a:endParaRPr lang="en-US">
              <a:effectLst>
                <a:outerShdw blurRad="152400" dist="38100" dir="2700000" algn="tl">
                  <a:srgbClr val="000000">
                    <a:alpha val="36000"/>
                  </a:srgbClr>
                </a:outerShdw>
              </a:effectLst>
            </a:endParaRPr>
          </a:p>
        </p:txBody>
      </p:sp>
      <p:graphicFrame>
        <p:nvGraphicFramePr>
          <p:cNvPr id="7" name="Tabela 6">
            <a:extLst>
              <a:ext uri="{FF2B5EF4-FFF2-40B4-BE49-F238E27FC236}">
                <a16:creationId xmlns:a16="http://schemas.microsoft.com/office/drawing/2014/main" id="{8F27DD3D-1BE7-D5E8-E5E8-67114F9EA13E}"/>
              </a:ext>
            </a:extLst>
          </p:cNvPr>
          <p:cNvGraphicFramePr>
            <a:graphicFrameLocks noGrp="1"/>
          </p:cNvGraphicFramePr>
          <p:nvPr>
            <p:extLst>
              <p:ext uri="{D42A27DB-BD31-4B8C-83A1-F6EECF244321}">
                <p14:modId xmlns:p14="http://schemas.microsoft.com/office/powerpoint/2010/main" val="3187331168"/>
              </p:ext>
            </p:extLst>
          </p:nvPr>
        </p:nvGraphicFramePr>
        <p:xfrm>
          <a:off x="727073" y="746124"/>
          <a:ext cx="7113706" cy="5475285"/>
        </p:xfrm>
        <a:graphic>
          <a:graphicData uri="http://schemas.openxmlformats.org/drawingml/2006/table">
            <a:tbl>
              <a:tblPr firstRow="1" firstCol="1" bandRow="1">
                <a:tableStyleId>{5C22544A-7EE6-4342-B048-85BDC9FD1C3A}</a:tableStyleId>
              </a:tblPr>
              <a:tblGrid>
                <a:gridCol w="645539">
                  <a:extLst>
                    <a:ext uri="{9D8B030D-6E8A-4147-A177-3AD203B41FA5}">
                      <a16:colId xmlns:a16="http://schemas.microsoft.com/office/drawing/2014/main" val="3871379165"/>
                    </a:ext>
                  </a:extLst>
                </a:gridCol>
                <a:gridCol w="3133424">
                  <a:extLst>
                    <a:ext uri="{9D8B030D-6E8A-4147-A177-3AD203B41FA5}">
                      <a16:colId xmlns:a16="http://schemas.microsoft.com/office/drawing/2014/main" val="3403971551"/>
                    </a:ext>
                  </a:extLst>
                </a:gridCol>
                <a:gridCol w="1449604">
                  <a:extLst>
                    <a:ext uri="{9D8B030D-6E8A-4147-A177-3AD203B41FA5}">
                      <a16:colId xmlns:a16="http://schemas.microsoft.com/office/drawing/2014/main" val="2811963720"/>
                    </a:ext>
                  </a:extLst>
                </a:gridCol>
                <a:gridCol w="1885139">
                  <a:extLst>
                    <a:ext uri="{9D8B030D-6E8A-4147-A177-3AD203B41FA5}">
                      <a16:colId xmlns:a16="http://schemas.microsoft.com/office/drawing/2014/main" val="695251679"/>
                    </a:ext>
                  </a:extLst>
                </a:gridCol>
              </a:tblGrid>
              <a:tr h="711304">
                <a:tc>
                  <a:txBody>
                    <a:bodyPr/>
                    <a:lstStyle/>
                    <a:p>
                      <a:pPr algn="ctr">
                        <a:lnSpc>
                          <a:spcPct val="150000"/>
                        </a:lnSpc>
                      </a:pPr>
                      <a:r>
                        <a:rPr lang="pt-PT" sz="1100">
                          <a:effectLst/>
                        </a:rPr>
                        <a:t>Tabela</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1100">
                          <a:effectLst/>
                        </a:rPr>
                        <a:t>Atributos</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1100">
                          <a:effectLst/>
                        </a:rPr>
                        <a:t>Tamanho (em bytes)</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1100">
                          <a:effectLst/>
                        </a:rPr>
                        <a:t>Tamanho total povoado (bytes) </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4218630244"/>
                  </a:ext>
                </a:extLst>
              </a:tr>
              <a:tr h="220057">
                <a:tc>
                  <a:txBody>
                    <a:bodyPr/>
                    <a:lstStyle/>
                    <a:p>
                      <a:pPr algn="ctr">
                        <a:lnSpc>
                          <a:spcPct val="150000"/>
                        </a:lnSpc>
                      </a:pPr>
                      <a:r>
                        <a:rPr lang="pt-PT" sz="700">
                          <a:effectLst/>
                        </a:rPr>
                        <a:t>Acesso</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Bilhete_QR_Code_Acesso (INT), Evento_ID_Acesso (INT)</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+ 4 = 8</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8 * 20 = 160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3826201817"/>
                  </a:ext>
                </a:extLst>
              </a:tr>
              <a:tr h="432387">
                <a:tc>
                  <a:txBody>
                    <a:bodyPr/>
                    <a:lstStyle/>
                    <a:p>
                      <a:pPr algn="ctr">
                        <a:lnSpc>
                          <a:spcPct val="150000"/>
                        </a:lnSpc>
                      </a:pPr>
                      <a:r>
                        <a:rPr lang="pt-PT" sz="700">
                          <a:effectLst/>
                        </a:rPr>
                        <a:t>Bilhete</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QR_Code (INT), Tipo_Entrada (VARCHAR(20)), Cliente_Nome (VARCHAR(75)), Preço (DECIMAL(5,2)), Evento_ID (INT)</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+ 20 + 75 + 3 + 4 = 106</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106 * 20 = 2120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3137113804"/>
                  </a:ext>
                </a:extLst>
              </a:tr>
              <a:tr h="644716">
                <a:tc>
                  <a:txBody>
                    <a:bodyPr/>
                    <a:lstStyle/>
                    <a:p>
                      <a:pPr algn="ctr">
                        <a:lnSpc>
                          <a:spcPct val="150000"/>
                        </a:lnSpc>
                      </a:pPr>
                      <a:r>
                        <a:rPr lang="pt-PT" sz="700">
                          <a:effectLst/>
                        </a:rPr>
                        <a:t>Cliente</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ID (INT), Data_De_Nascimento (DATE), Nome (VARCHAR(75)), Email (VARCHAR(75)), Nr_CC (CHAR(8)), Rua (VARCHAR(50)), Codigo_Postal (CHAR(8)), Nr_Da_Porta (INT)</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+ 8 + 75 + 75 + 8 + 50+ 8 + 4 = 228</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228 * 50 = 11400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1289481963"/>
                  </a:ext>
                </a:extLst>
              </a:tr>
              <a:tr h="220057">
                <a:tc>
                  <a:txBody>
                    <a:bodyPr/>
                    <a:lstStyle/>
                    <a:p>
                      <a:pPr algn="ctr">
                        <a:lnSpc>
                          <a:spcPct val="150000"/>
                        </a:lnSpc>
                      </a:pPr>
                      <a:r>
                        <a:rPr lang="pt-PT" sz="700">
                          <a:effectLst/>
                        </a:rPr>
                        <a:t>Conhece</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Funcionario_ID_Conhece (INT), Evento_ID_Conhece (INT)</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+ 4 = 8</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8 * 9 * 6 = 432</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3993903688"/>
                  </a:ext>
                </a:extLst>
              </a:tr>
              <a:tr h="644716">
                <a:tc>
                  <a:txBody>
                    <a:bodyPr/>
                    <a:lstStyle/>
                    <a:p>
                      <a:pPr algn="ctr">
                        <a:lnSpc>
                          <a:spcPct val="150000"/>
                        </a:lnSpc>
                      </a:pPr>
                      <a:r>
                        <a:rPr lang="pt-PT" sz="700">
                          <a:effectLst/>
                        </a:rPr>
                        <a:t>Evento</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ID (INT), Data_Realizacao (DATE), Lotacao_Max (INT), Tipo (VARCHAR(30)), Hora_Inicio (TIME), Hora_Fim (TIME), Convidados_Especiais (VARCHAR(500))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+ 8 + 4 + 30 + 3 + 3 + 500 = 552</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552 * 6 = 3312</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487985361"/>
                  </a:ext>
                </a:extLst>
              </a:tr>
              <a:tr h="432387">
                <a:tc>
                  <a:txBody>
                    <a:bodyPr/>
                    <a:lstStyle/>
                    <a:p>
                      <a:pPr algn="ctr">
                        <a:lnSpc>
                          <a:spcPct val="150000"/>
                        </a:lnSpc>
                      </a:pPr>
                      <a:r>
                        <a:rPr lang="pt-PT" sz="700">
                          <a:effectLst/>
                        </a:rPr>
                        <a:t>Fatura</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Referencia (INT), Valor (DECIMAL(7,2)), Nr_Bilhetes (INT), Data_Compra (DATE), Funcionario_Nome (VARCHAR(75))</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+ 4 + 4 + 8 + 75 = 91</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91 * 3 = 273</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1864891727"/>
                  </a:ext>
                </a:extLst>
              </a:tr>
              <a:tr h="432387">
                <a:tc>
                  <a:txBody>
                    <a:bodyPr/>
                    <a:lstStyle/>
                    <a:p>
                      <a:pPr algn="ctr">
                        <a:lnSpc>
                          <a:spcPct val="150000"/>
                        </a:lnSpc>
                      </a:pPr>
                      <a:r>
                        <a:rPr lang="pt-PT" sz="700">
                          <a:effectLst/>
                        </a:rPr>
                        <a:t>Feedback</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en-US" sz="700">
                          <a:effectLst/>
                        </a:rPr>
                        <a:t>Cliente_ID_Feedback (INT). Evento_ID_Feedback (INT), Observação (VARCHAR(500))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+ 4 + 500 = 508</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508 * 0 = 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1539044736"/>
                  </a:ext>
                </a:extLst>
              </a:tr>
              <a:tr h="432387">
                <a:tc>
                  <a:txBody>
                    <a:bodyPr/>
                    <a:lstStyle/>
                    <a:p>
                      <a:pPr algn="ctr">
                        <a:lnSpc>
                          <a:spcPct val="150000"/>
                        </a:lnSpc>
                      </a:pPr>
                      <a:r>
                        <a:rPr lang="pt-PT" sz="700">
                          <a:effectLst/>
                        </a:rPr>
                        <a:t>Funcionario</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ID (INT), Nome (VARCHAR(75)), Password (VARCHAR(30)), Username (VARCHAR(30)), Estatuto (varchar(50))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75 + 30 + 40 + 50 = 195</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195 * 9 = 1755</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1027019317"/>
                  </a:ext>
                </a:extLst>
              </a:tr>
              <a:tr h="644716">
                <a:tc>
                  <a:txBody>
                    <a:bodyPr/>
                    <a:lstStyle/>
                    <a:p>
                      <a:pPr algn="ctr">
                        <a:lnSpc>
                          <a:spcPct val="150000"/>
                        </a:lnSpc>
                      </a:pPr>
                      <a:r>
                        <a:rPr lang="pt-PT" sz="700">
                          <a:effectLst/>
                        </a:rPr>
                        <a:t>Patrocina</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Patrocinador_Nome_Patrocina (VARCHAR(45)),</a:t>
                      </a:r>
                      <a:br>
                        <a:rPr lang="pt-PT" sz="700">
                          <a:effectLst/>
                        </a:rPr>
                      </a:br>
                      <a:r>
                        <a:rPr lang="pt-PT" sz="700">
                          <a:effectLst/>
                        </a:rPr>
                        <a:t>Evento_ID_patrocina (INT), Montante (decimal(10,2)), Observações (VARCHAR(500))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45 + 4 + 6 + 500 = 555</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555 * 20 = 11100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1144661082"/>
                  </a:ext>
                </a:extLst>
              </a:tr>
              <a:tr h="220057">
                <a:tc>
                  <a:txBody>
                    <a:bodyPr/>
                    <a:lstStyle/>
                    <a:p>
                      <a:pPr algn="ctr">
                        <a:lnSpc>
                          <a:spcPct val="150000"/>
                        </a:lnSpc>
                      </a:pPr>
                      <a:r>
                        <a:rPr lang="pt-PT" sz="700">
                          <a:effectLst/>
                        </a:rPr>
                        <a:t>Patrocinador</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Nome (VARCHAR(45)), Tipo (VARCHAR(30))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45 + 30 = 75</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75 * 10 = 750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3843572311"/>
                  </a:ext>
                </a:extLst>
              </a:tr>
              <a:tr h="220057">
                <a:tc>
                  <a:txBody>
                    <a:bodyPr/>
                    <a:lstStyle/>
                    <a:p>
                      <a:pPr algn="ctr">
                        <a:lnSpc>
                          <a:spcPct val="150000"/>
                        </a:lnSpc>
                      </a:pPr>
                      <a:r>
                        <a:rPr lang="pt-PT" sz="700">
                          <a:effectLst/>
                        </a:rPr>
                        <a:t>Telemovel</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en-US" sz="700">
                          <a:effectLst/>
                        </a:rPr>
                        <a:t>Telemovel_PK (INT), cliente_id (INT)</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+ 4 = 8</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8 * 60 = 480</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3198256397"/>
                  </a:ext>
                </a:extLst>
              </a:tr>
              <a:tr h="220057">
                <a:tc>
                  <a:txBody>
                    <a:bodyPr/>
                    <a:lstStyle/>
                    <a:p>
                      <a:pPr algn="ctr">
                        <a:lnSpc>
                          <a:spcPct val="150000"/>
                        </a:lnSpc>
                      </a:pPr>
                      <a:r>
                        <a:rPr lang="pt-PT" sz="700">
                          <a:effectLst/>
                        </a:rPr>
                        <a:t>Venda</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Bilhete_QR_Code_Acesso (INT), Evento_ID_Acesso (INT)</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a:effectLst/>
                        </a:rPr>
                        <a:t>4 + 4 = 8</a:t>
                      </a:r>
                      <a:endParaRPr lang="pt-PT" sz="70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tc>
                  <a:txBody>
                    <a:bodyPr/>
                    <a:lstStyle/>
                    <a:p>
                      <a:pPr algn="ctr">
                        <a:lnSpc>
                          <a:spcPct val="150000"/>
                        </a:lnSpc>
                      </a:pPr>
                      <a:r>
                        <a:rPr lang="pt-PT" sz="700" dirty="0">
                          <a:effectLst/>
                        </a:rPr>
                        <a:t>3 * 8 = 24</a:t>
                      </a:r>
                      <a:endParaRPr lang="pt-PT" sz="7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2155" marR="2155" marT="0" marB="0"/>
                </a:tc>
                <a:extLst>
                  <a:ext uri="{0D108BD9-81ED-4DB2-BD59-A6C34878D82A}">
                    <a16:rowId xmlns:a16="http://schemas.microsoft.com/office/drawing/2014/main" val="2929895466"/>
                  </a:ext>
                </a:extLst>
              </a:tr>
            </a:tbl>
          </a:graphicData>
        </a:graphic>
      </p:graphicFrame>
    </p:spTree>
    <p:extLst>
      <p:ext uri="{BB962C8B-B14F-4D97-AF65-F5344CB8AC3E}">
        <p14:creationId xmlns:p14="http://schemas.microsoft.com/office/powerpoint/2010/main" val="39294963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613B5-F1F2-C093-773D-56791090DE01}"/>
              </a:ext>
            </a:extLst>
          </p:cNvPr>
          <p:cNvSpPr>
            <a:spLocks noGrp="1"/>
          </p:cNvSpPr>
          <p:nvPr>
            <p:ph type="title"/>
          </p:nvPr>
        </p:nvSpPr>
        <p:spPr>
          <a:xfrm>
            <a:off x="1141413" y="527539"/>
            <a:ext cx="9905998" cy="1478570"/>
          </a:xfrm>
        </p:spPr>
        <p:txBody>
          <a:bodyPr/>
          <a:lstStyle/>
          <a:p>
            <a:r>
              <a:rPr lang="en-US" sz="3600" cap="all" dirty="0">
                <a:effectLst>
                  <a:outerShdw blurRad="177800" dist="38100" dir="2700000" algn="tl">
                    <a:srgbClr val="000000">
                      <a:alpha val="24000"/>
                    </a:srgbClr>
                  </a:outerShdw>
                </a:effectLst>
                <a:latin typeface="+mj-lt"/>
                <a:ea typeface="+mj-ea"/>
                <a:cs typeface="+mj-cs"/>
              </a:rPr>
              <a:t>taxa de </a:t>
            </a:r>
            <a:r>
              <a:rPr lang="en-US" sz="3600" cap="all" dirty="0" err="1">
                <a:effectLst>
                  <a:outerShdw blurRad="177800" dist="38100" dir="2700000" algn="tl">
                    <a:srgbClr val="000000">
                      <a:alpha val="24000"/>
                    </a:srgbClr>
                  </a:outerShdw>
                </a:effectLst>
                <a:latin typeface="+mj-lt"/>
                <a:ea typeface="+mj-ea"/>
                <a:cs typeface="+mj-cs"/>
              </a:rPr>
              <a:t>crescimento</a:t>
            </a:r>
            <a:r>
              <a:rPr lang="en-US" sz="3600" cap="all" dirty="0">
                <a:effectLst>
                  <a:outerShdw blurRad="177800" dist="38100" dir="2700000" algn="tl">
                    <a:srgbClr val="000000">
                      <a:alpha val="24000"/>
                    </a:srgbClr>
                  </a:outerShdw>
                </a:effectLst>
                <a:latin typeface="+mj-lt"/>
                <a:ea typeface="+mj-ea"/>
                <a:cs typeface="+mj-cs"/>
              </a:rPr>
              <a:t> </a:t>
            </a:r>
            <a:r>
              <a:rPr lang="en-US" sz="3600" cap="all" dirty="0" err="1">
                <a:effectLst>
                  <a:outerShdw blurRad="177800" dist="38100" dir="2700000" algn="tl">
                    <a:srgbClr val="000000">
                      <a:alpha val="24000"/>
                    </a:srgbClr>
                  </a:outerShdw>
                </a:effectLst>
                <a:latin typeface="+mj-lt"/>
                <a:ea typeface="+mj-ea"/>
                <a:cs typeface="+mj-cs"/>
              </a:rPr>
              <a:t>anual</a:t>
            </a:r>
            <a:endParaRPr lang="pt-PT" dirty="0"/>
          </a:p>
        </p:txBody>
      </p:sp>
      <p:sp>
        <p:nvSpPr>
          <p:cNvPr id="3" name="Marcador de Posição do Texto 2">
            <a:extLst>
              <a:ext uri="{FF2B5EF4-FFF2-40B4-BE49-F238E27FC236}">
                <a16:creationId xmlns:a16="http://schemas.microsoft.com/office/drawing/2014/main" id="{437E2B57-1F58-E2EA-F7A7-0AB946F8A4AC}"/>
              </a:ext>
            </a:extLst>
          </p:cNvPr>
          <p:cNvSpPr>
            <a:spLocks noGrp="1"/>
          </p:cNvSpPr>
          <p:nvPr>
            <p:ph type="body" idx="1"/>
          </p:nvPr>
        </p:nvSpPr>
        <p:spPr>
          <a:xfrm>
            <a:off x="1141412" y="1626489"/>
            <a:ext cx="9905999" cy="4703972"/>
          </a:xfrm>
        </p:spPr>
        <p:txBody>
          <a:bodyPr>
            <a:normAutofit fontScale="92500" lnSpcReduction="20000"/>
          </a:bodyPr>
          <a:lstStyle/>
          <a:p>
            <a:pPr algn="just">
              <a:lnSpc>
                <a:spcPct val="150000"/>
              </a:lnSpc>
            </a:pPr>
            <a:r>
              <a:rPr lang="pt-PT" sz="1800" dirty="0">
                <a:latin typeface="Arial" panose="020B0604020202020204" pitchFamily="34" charset="0"/>
                <a:ea typeface="Times New Roman" panose="02020603050405020304" pitchFamily="18" charset="0"/>
                <a:cs typeface="Times New Roman" panose="02020603050405020304" pitchFamily="18" charset="0"/>
              </a:rPr>
              <a:t>S</a:t>
            </a:r>
            <a:r>
              <a:rPr lang="pt-PT" sz="1800" dirty="0">
                <a:effectLst/>
                <a:latin typeface="Arial" panose="020B0604020202020204" pitchFamily="34" charset="0"/>
                <a:ea typeface="Times New Roman" panose="02020603050405020304" pitchFamily="18" charset="0"/>
                <a:cs typeface="Times New Roman" panose="02020603050405020304" pitchFamily="18" charset="0"/>
              </a:rPr>
              <a:t>uponhamos que, em média, ocorram 20 eventos por ano, cada um com uma média de 300 acessos, totalizando aproximadamente 300 bilhetes vendidos por evento. Além disso, estimamos a criação de cerca de 200 faturas (por meio de 200 vendas realizadas) e um aumento de 100 novos clientes ao longo do ano, cada um com um único número de telefone, salvo poucas exceções.</a:t>
            </a:r>
          </a:p>
          <a:p>
            <a:pPr algn="just">
              <a:lnSpc>
                <a:spcPct val="150000"/>
              </a:lnSpc>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Consideremos também que cada evento atrairá, pelo menos, um novo patrocinador, totalizando 20 patrocinadores adicionais, e que haverá uma média de 5 patrocínios por evento. Levando em consideração o aumento das vendas, seria necessário contratar mais 3 funcionários pelo menos. Além disso, estimamos o registo 200 feedbacks relacionados aos eventos realizados.</a:t>
            </a:r>
          </a:p>
          <a:p>
            <a:pPr algn="just">
              <a:lnSpc>
                <a:spcPct val="150000"/>
              </a:lnSpc>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No final do ano teríamos uma base de dados com o seguinte tamanho: 931.671Kb</a:t>
            </a:r>
          </a:p>
          <a:p>
            <a:r>
              <a:rPr lang="pt-PT" sz="1800" dirty="0">
                <a:effectLst/>
                <a:latin typeface="Arial" panose="020B0604020202020204" pitchFamily="34" charset="0"/>
                <a:ea typeface="Times New Roman" panose="02020603050405020304" pitchFamily="18" charset="0"/>
                <a:cs typeface="Times New Roman" panose="02020603050405020304" pitchFamily="18" charset="0"/>
              </a:rPr>
              <a:t>O que representaria um crescimento astronómico de aproximadamente: 292%. No entanto, é importante ressaltar que esse valor excessivamente expressivo, porque a nossa base de dados foi iniciada com um número bastante reduzido de registos</a:t>
            </a:r>
            <a:endParaRPr lang="pt-PT" dirty="0"/>
          </a:p>
        </p:txBody>
      </p:sp>
    </p:spTree>
    <p:extLst>
      <p:ext uri="{BB962C8B-B14F-4D97-AF65-F5344CB8AC3E}">
        <p14:creationId xmlns:p14="http://schemas.microsoft.com/office/powerpoint/2010/main" val="5769539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7175"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177" name="Group 7176">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178" name="Group 7177">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7190"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7191"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2"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3"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4"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5"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6"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7"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8"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99"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0"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1"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7202"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3"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4"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5"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6"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7207"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8"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09"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0"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1"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2"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3"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4"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5"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216"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7179" name="Group 7178">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180"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1"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2"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3"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4"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5"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6"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7"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8"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7189"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2" name="Título 1">
            <a:extLst>
              <a:ext uri="{FF2B5EF4-FFF2-40B4-BE49-F238E27FC236}">
                <a16:creationId xmlns:a16="http://schemas.microsoft.com/office/drawing/2014/main" id="{CC4DBD9E-BAB9-CFAC-4C1A-008BC0B74962}"/>
              </a:ext>
            </a:extLst>
          </p:cNvPr>
          <p:cNvSpPr>
            <a:spLocks noGrp="1"/>
          </p:cNvSpPr>
          <p:nvPr>
            <p:ph type="title"/>
          </p:nvPr>
        </p:nvSpPr>
        <p:spPr>
          <a:xfrm>
            <a:off x="8036041" y="618518"/>
            <a:ext cx="3281003" cy="1478570"/>
          </a:xfrm>
        </p:spPr>
        <p:txBody>
          <a:bodyPr vert="horz" lIns="91440" tIns="45720" rIns="91440" bIns="45720" rtlCol="0" anchor="b">
            <a:normAutofit/>
          </a:bodyPr>
          <a:lstStyle/>
          <a:p>
            <a:r>
              <a:rPr lang="pt-PT" sz="2800" dirty="0">
                <a:effectLst/>
                <a:latin typeface="Arial" panose="020B0604020202020204" pitchFamily="34" charset="0"/>
                <a:ea typeface="Times New Roman" panose="02020603050405020304" pitchFamily="18" charset="0"/>
                <a:cs typeface="Times New Roman" panose="02020603050405020304" pitchFamily="18" charset="0"/>
              </a:rPr>
              <a:t>Indexação do Sistema de Dados</a:t>
            </a:r>
            <a:endParaRPr lang="en-US" sz="4000" dirty="0">
              <a:effectLst>
                <a:outerShdw blurRad="177800" dist="38100" dir="2700000" algn="tl">
                  <a:srgbClr val="000000">
                    <a:alpha val="24000"/>
                  </a:srgbClr>
                </a:outerShdw>
              </a:effectLst>
            </a:endParaRPr>
          </a:p>
        </p:txBody>
      </p:sp>
      <p:sp>
        <p:nvSpPr>
          <p:cNvPr id="7218"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Imagem 1" descr="Uma imagem com texto, Tipo de letra, captura de ecrã&#10;&#10;Descrição gerada automaticamente">
            <a:extLst>
              <a:ext uri="{FF2B5EF4-FFF2-40B4-BE49-F238E27FC236}">
                <a16:creationId xmlns:a16="http://schemas.microsoft.com/office/drawing/2014/main" id="{E4C86349-45C4-D4A9-568F-CD03FB5C1AC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18988" y="2616379"/>
            <a:ext cx="6112382" cy="16197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osição do Texto 2">
            <a:extLst>
              <a:ext uri="{FF2B5EF4-FFF2-40B4-BE49-F238E27FC236}">
                <a16:creationId xmlns:a16="http://schemas.microsoft.com/office/drawing/2014/main" id="{A4955966-7ACE-1F3C-3F7B-78878BAF1282}"/>
              </a:ext>
            </a:extLst>
          </p:cNvPr>
          <p:cNvSpPr>
            <a:spLocks noGrp="1"/>
          </p:cNvSpPr>
          <p:nvPr>
            <p:ph type="body" idx="1"/>
          </p:nvPr>
        </p:nvSpPr>
        <p:spPr>
          <a:xfrm>
            <a:off x="8036041" y="2249487"/>
            <a:ext cx="3979746" cy="3914776"/>
          </a:xfrm>
        </p:spPr>
        <p:txBody>
          <a:bodyPr vert="horz" lIns="91440" tIns="45720" rIns="91440" bIns="45720" rtlCol="0">
            <a:normAutofit fontScale="85000" lnSpcReduction="20000"/>
          </a:bodyPr>
          <a:lstStyle/>
          <a:p>
            <a:r>
              <a:rPr lang="pt-PT" sz="1800" dirty="0">
                <a:effectLst/>
                <a:latin typeface="Arial" panose="020B0604020202020204" pitchFamily="34" charset="0"/>
                <a:ea typeface="Times New Roman" panose="02020603050405020304" pitchFamily="18" charset="0"/>
                <a:cs typeface="Times New Roman" panose="02020603050405020304" pitchFamily="18" charset="0"/>
              </a:rPr>
              <a:t>É relevante salientar novamente que nenhuma destas colunas desempenha o papel de chave primária, uma vez que seria redundante criar um índice para essas colunas. </a:t>
            </a:r>
          </a:p>
          <a:p>
            <a:r>
              <a:rPr lang="pt-PT" sz="1800" dirty="0">
                <a:effectLst/>
                <a:latin typeface="Arial" panose="020B0604020202020204" pitchFamily="34" charset="0"/>
                <a:ea typeface="Times New Roman" panose="02020603050405020304" pitchFamily="18" charset="0"/>
                <a:cs typeface="Times New Roman" panose="02020603050405020304" pitchFamily="18" charset="0"/>
              </a:rPr>
              <a:t>A escolha desses índices nessas tabelas foi tomada considerando o potencial crescimento significativo tanto da tabela de clientes quanto da tabela de bilhetes em situações de uso real. O objetivo é otimizar a busca dentro destas tabelas. </a:t>
            </a:r>
          </a:p>
          <a:p>
            <a:r>
              <a:rPr lang="pt-PT" sz="1800" dirty="0">
                <a:effectLst/>
                <a:latin typeface="Arial" panose="020B0604020202020204" pitchFamily="34" charset="0"/>
                <a:ea typeface="Times New Roman" panose="02020603050405020304" pitchFamily="18" charset="0"/>
                <a:cs typeface="Times New Roman" panose="02020603050405020304" pitchFamily="18" charset="0"/>
              </a:rPr>
              <a:t>No caso da tabela de eventos, a decisão foi feita com o intuito de facilitar a pesquisa de eventos com base na sua data de realização.</a:t>
            </a:r>
          </a:p>
          <a:p>
            <a:endParaRPr lang="en-US" sz="1800" dirty="0">
              <a:effectLst>
                <a:outerShdw blurRad="152400" dist="38100" dir="2700000" algn="tl">
                  <a:srgbClr val="000000">
                    <a:alpha val="36000"/>
                  </a:srgbClr>
                </a:outerShdw>
              </a:effectLst>
            </a:endParaRPr>
          </a:p>
        </p:txBody>
      </p:sp>
    </p:spTree>
    <p:extLst>
      <p:ext uri="{BB962C8B-B14F-4D97-AF65-F5344CB8AC3E}">
        <p14:creationId xmlns:p14="http://schemas.microsoft.com/office/powerpoint/2010/main" val="3570562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390" name="Picture 2">
            <a:extLst>
              <a:ext uri="{FF2B5EF4-FFF2-40B4-BE49-F238E27FC236}">
                <a16:creationId xmlns:a16="http://schemas.microsoft.com/office/drawing/2014/main" id="{FD3BFD04-77D1-4FB5-A159-35084E2C6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8391" name="Group 8347">
            <a:extLst>
              <a:ext uri="{FF2B5EF4-FFF2-40B4-BE49-F238E27FC236}">
                <a16:creationId xmlns:a16="http://schemas.microsoft.com/office/drawing/2014/main" id="{30B85FB2-B686-4546-B01D-17A122BA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8349" name="Group 8348">
              <a:extLst>
                <a:ext uri="{FF2B5EF4-FFF2-40B4-BE49-F238E27FC236}">
                  <a16:creationId xmlns:a16="http://schemas.microsoft.com/office/drawing/2014/main" id="{45CCB97F-DB3B-4939-ABF0-CEDED72496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392" name="Rectangle 5">
                <a:extLst>
                  <a:ext uri="{FF2B5EF4-FFF2-40B4-BE49-F238E27FC236}">
                    <a16:creationId xmlns:a16="http://schemas.microsoft.com/office/drawing/2014/main" id="{9DEDF1F5-B144-4E61-A93B-DF131E62CEF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8393" name="Freeform 6">
                <a:extLst>
                  <a:ext uri="{FF2B5EF4-FFF2-40B4-BE49-F238E27FC236}">
                    <a16:creationId xmlns:a16="http://schemas.microsoft.com/office/drawing/2014/main" id="{AB937A00-7D28-489C-BF2D-85C9FE1330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394" name="Freeform 7">
                <a:extLst>
                  <a:ext uri="{FF2B5EF4-FFF2-40B4-BE49-F238E27FC236}">
                    <a16:creationId xmlns:a16="http://schemas.microsoft.com/office/drawing/2014/main" id="{9B6FDA50-4B9D-47D9-8807-59651FD0D3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395" name="Freeform 8">
                <a:extLst>
                  <a:ext uri="{FF2B5EF4-FFF2-40B4-BE49-F238E27FC236}">
                    <a16:creationId xmlns:a16="http://schemas.microsoft.com/office/drawing/2014/main" id="{BFBE3212-C518-48C0-A538-22E13450E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396" name="Freeform 9">
                <a:extLst>
                  <a:ext uri="{FF2B5EF4-FFF2-40B4-BE49-F238E27FC236}">
                    <a16:creationId xmlns:a16="http://schemas.microsoft.com/office/drawing/2014/main" id="{DB66EBCA-80AB-4133-A201-9F8134577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397" name="Freeform 10">
                <a:extLst>
                  <a:ext uri="{FF2B5EF4-FFF2-40B4-BE49-F238E27FC236}">
                    <a16:creationId xmlns:a16="http://schemas.microsoft.com/office/drawing/2014/main" id="{BE2107C9-8602-4900-B4B4-D13611B68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398" name="Freeform 11">
                <a:extLst>
                  <a:ext uri="{FF2B5EF4-FFF2-40B4-BE49-F238E27FC236}">
                    <a16:creationId xmlns:a16="http://schemas.microsoft.com/office/drawing/2014/main" id="{24B5E7BF-E3D5-41ED-908A-569FA6DE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399" name="Freeform 12">
                <a:extLst>
                  <a:ext uri="{FF2B5EF4-FFF2-40B4-BE49-F238E27FC236}">
                    <a16:creationId xmlns:a16="http://schemas.microsoft.com/office/drawing/2014/main" id="{D270C773-B463-4311-BB4C-DC4C44FDAA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00" name="Freeform 13">
                <a:extLst>
                  <a:ext uri="{FF2B5EF4-FFF2-40B4-BE49-F238E27FC236}">
                    <a16:creationId xmlns:a16="http://schemas.microsoft.com/office/drawing/2014/main" id="{6BC18564-A239-4C4B-B7D5-4A3769CE3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01" name="Freeform 14">
                <a:extLst>
                  <a:ext uri="{FF2B5EF4-FFF2-40B4-BE49-F238E27FC236}">
                    <a16:creationId xmlns:a16="http://schemas.microsoft.com/office/drawing/2014/main" id="{3D9A7A0F-04F5-4EF6-B884-50AE0610F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02" name="Freeform 15">
                <a:extLst>
                  <a:ext uri="{FF2B5EF4-FFF2-40B4-BE49-F238E27FC236}">
                    <a16:creationId xmlns:a16="http://schemas.microsoft.com/office/drawing/2014/main" id="{7E0D4876-341D-4983-815A-4AEDD46F6F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03" name="Line 16">
                <a:extLst>
                  <a:ext uri="{FF2B5EF4-FFF2-40B4-BE49-F238E27FC236}">
                    <a16:creationId xmlns:a16="http://schemas.microsoft.com/office/drawing/2014/main" id="{5BEF60E7-344C-49D0-8748-3A3A37BD3F4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8404" name="Freeform 17">
                <a:extLst>
                  <a:ext uri="{FF2B5EF4-FFF2-40B4-BE49-F238E27FC236}">
                    <a16:creationId xmlns:a16="http://schemas.microsoft.com/office/drawing/2014/main" id="{FB606D79-EB93-49B4-9387-4302CC9F3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05" name="Freeform 18">
                <a:extLst>
                  <a:ext uri="{FF2B5EF4-FFF2-40B4-BE49-F238E27FC236}">
                    <a16:creationId xmlns:a16="http://schemas.microsoft.com/office/drawing/2014/main" id="{BF49C646-5DA1-4717-B05F-99AB8E04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06" name="Freeform 19">
                <a:extLst>
                  <a:ext uri="{FF2B5EF4-FFF2-40B4-BE49-F238E27FC236}">
                    <a16:creationId xmlns:a16="http://schemas.microsoft.com/office/drawing/2014/main" id="{ADE02A67-7AE8-4FC3-B101-230871F1D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07" name="Freeform 20">
                <a:extLst>
                  <a:ext uri="{FF2B5EF4-FFF2-40B4-BE49-F238E27FC236}">
                    <a16:creationId xmlns:a16="http://schemas.microsoft.com/office/drawing/2014/main" id="{72BAD5DE-952F-4D28-96DE-61ECA1FFE2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08" name="Rectangle 21">
                <a:extLst>
                  <a:ext uri="{FF2B5EF4-FFF2-40B4-BE49-F238E27FC236}">
                    <a16:creationId xmlns:a16="http://schemas.microsoft.com/office/drawing/2014/main" id="{51BB8E4C-85FF-4480-A425-F9C672FCD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8409" name="Freeform 22">
                <a:extLst>
                  <a:ext uri="{FF2B5EF4-FFF2-40B4-BE49-F238E27FC236}">
                    <a16:creationId xmlns:a16="http://schemas.microsoft.com/office/drawing/2014/main" id="{3E649AA8-8534-4C24-BA83-9C0F4D9C0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0" name="Freeform 23">
                <a:extLst>
                  <a:ext uri="{FF2B5EF4-FFF2-40B4-BE49-F238E27FC236}">
                    <a16:creationId xmlns:a16="http://schemas.microsoft.com/office/drawing/2014/main" id="{3A3C2D0A-7FF6-4F97-99B9-973E5E838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1" name="Freeform 24">
                <a:extLst>
                  <a:ext uri="{FF2B5EF4-FFF2-40B4-BE49-F238E27FC236}">
                    <a16:creationId xmlns:a16="http://schemas.microsoft.com/office/drawing/2014/main" id="{1D33A404-96DB-40D1-A361-5C09D2FF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2" name="Freeform 25">
                <a:extLst>
                  <a:ext uri="{FF2B5EF4-FFF2-40B4-BE49-F238E27FC236}">
                    <a16:creationId xmlns:a16="http://schemas.microsoft.com/office/drawing/2014/main" id="{B67A8029-EDD8-46B3-A24F-3484B84AD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3" name="Freeform 26">
                <a:extLst>
                  <a:ext uri="{FF2B5EF4-FFF2-40B4-BE49-F238E27FC236}">
                    <a16:creationId xmlns:a16="http://schemas.microsoft.com/office/drawing/2014/main" id="{2C111128-EAC0-4125-BEAF-48D4861BE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4" name="Freeform 27">
                <a:extLst>
                  <a:ext uri="{FF2B5EF4-FFF2-40B4-BE49-F238E27FC236}">
                    <a16:creationId xmlns:a16="http://schemas.microsoft.com/office/drawing/2014/main" id="{90EF503E-0E60-484F-8786-498B5244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5" name="Freeform 28">
                <a:extLst>
                  <a:ext uri="{FF2B5EF4-FFF2-40B4-BE49-F238E27FC236}">
                    <a16:creationId xmlns:a16="http://schemas.microsoft.com/office/drawing/2014/main" id="{BAEB64C1-8AA2-4861-8AFD-01864EF23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6" name="Freeform 29">
                <a:extLst>
                  <a:ext uri="{FF2B5EF4-FFF2-40B4-BE49-F238E27FC236}">
                    <a16:creationId xmlns:a16="http://schemas.microsoft.com/office/drawing/2014/main" id="{7B868A5A-03B3-474C-AB72-31AB04835E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7" name="Freeform 30">
                <a:extLst>
                  <a:ext uri="{FF2B5EF4-FFF2-40B4-BE49-F238E27FC236}">
                    <a16:creationId xmlns:a16="http://schemas.microsoft.com/office/drawing/2014/main" id="{C09ACD48-1E0F-4BCB-9028-0B79C43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18" name="Freeform 31">
                <a:extLst>
                  <a:ext uri="{FF2B5EF4-FFF2-40B4-BE49-F238E27FC236}">
                    <a16:creationId xmlns:a16="http://schemas.microsoft.com/office/drawing/2014/main" id="{B5D4FF3D-341E-4DFE-B4CD-9916246F59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8350" name="Group 8349">
              <a:extLst>
                <a:ext uri="{FF2B5EF4-FFF2-40B4-BE49-F238E27FC236}">
                  <a16:creationId xmlns:a16="http://schemas.microsoft.com/office/drawing/2014/main" id="{3E7B0719-8F32-457D-83EB-E0A00622B4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419" name="Freeform 32">
                <a:extLst>
                  <a:ext uri="{FF2B5EF4-FFF2-40B4-BE49-F238E27FC236}">
                    <a16:creationId xmlns:a16="http://schemas.microsoft.com/office/drawing/2014/main" id="{E056FF60-EFE3-4685-95A1-AEDB7F56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0" name="Freeform 33">
                <a:extLst>
                  <a:ext uri="{FF2B5EF4-FFF2-40B4-BE49-F238E27FC236}">
                    <a16:creationId xmlns:a16="http://schemas.microsoft.com/office/drawing/2014/main" id="{5E9EA8FB-5CA0-4030-853C-54B4993049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1" name="Freeform 34">
                <a:extLst>
                  <a:ext uri="{FF2B5EF4-FFF2-40B4-BE49-F238E27FC236}">
                    <a16:creationId xmlns:a16="http://schemas.microsoft.com/office/drawing/2014/main" id="{387B387A-44A6-42A0-BACA-71AC19FCA0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2" name="Freeform 35">
                <a:extLst>
                  <a:ext uri="{FF2B5EF4-FFF2-40B4-BE49-F238E27FC236}">
                    <a16:creationId xmlns:a16="http://schemas.microsoft.com/office/drawing/2014/main" id="{4424F11E-20C0-4CFE-BE79-CDE4469FE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3" name="Freeform 36">
                <a:extLst>
                  <a:ext uri="{FF2B5EF4-FFF2-40B4-BE49-F238E27FC236}">
                    <a16:creationId xmlns:a16="http://schemas.microsoft.com/office/drawing/2014/main" id="{7BEDF974-EB25-4769-BDD6-F16430FF2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4" name="Freeform 37">
                <a:extLst>
                  <a:ext uri="{FF2B5EF4-FFF2-40B4-BE49-F238E27FC236}">
                    <a16:creationId xmlns:a16="http://schemas.microsoft.com/office/drawing/2014/main" id="{7AD36026-D842-4FF4-905B-CEA8481F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5" name="Freeform 38">
                <a:extLst>
                  <a:ext uri="{FF2B5EF4-FFF2-40B4-BE49-F238E27FC236}">
                    <a16:creationId xmlns:a16="http://schemas.microsoft.com/office/drawing/2014/main" id="{5EBAAB58-B39B-410E-97BA-4D33B0A9C0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6" name="Freeform 39">
                <a:extLst>
                  <a:ext uri="{FF2B5EF4-FFF2-40B4-BE49-F238E27FC236}">
                    <a16:creationId xmlns:a16="http://schemas.microsoft.com/office/drawing/2014/main" id="{57F900A9-A201-4C4D-9229-14F784AEC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7" name="Freeform 40">
                <a:extLst>
                  <a:ext uri="{FF2B5EF4-FFF2-40B4-BE49-F238E27FC236}">
                    <a16:creationId xmlns:a16="http://schemas.microsoft.com/office/drawing/2014/main" id="{EFF4B280-5D63-4917-8757-8088E70BA2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8428" name="Rectangle 41">
                <a:extLst>
                  <a:ext uri="{FF2B5EF4-FFF2-40B4-BE49-F238E27FC236}">
                    <a16:creationId xmlns:a16="http://schemas.microsoft.com/office/drawing/2014/main" id="{9CD67EA3-2BB1-4AE4-AFF9-BE18B6161B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2" name="Título 1">
            <a:extLst>
              <a:ext uri="{FF2B5EF4-FFF2-40B4-BE49-F238E27FC236}">
                <a16:creationId xmlns:a16="http://schemas.microsoft.com/office/drawing/2014/main" id="{0C152653-1BA2-36E1-EB6A-36954D28EA15}"/>
              </a:ext>
            </a:extLst>
          </p:cNvPr>
          <p:cNvSpPr>
            <a:spLocks noGrp="1"/>
          </p:cNvSpPr>
          <p:nvPr>
            <p:ph type="title"/>
          </p:nvPr>
        </p:nvSpPr>
        <p:spPr>
          <a:xfrm>
            <a:off x="6524612" y="1189528"/>
            <a:ext cx="4747088" cy="1478570"/>
          </a:xfrm>
        </p:spPr>
        <p:txBody>
          <a:bodyPr vert="horz" lIns="91440" tIns="45720" rIns="91440" bIns="45720" rtlCol="0" anchor="ctr">
            <a:normAutofit/>
          </a:bodyPr>
          <a:lstStyle/>
          <a:p>
            <a:r>
              <a:rPr lang="en-US" sz="3300" dirty="0" err="1">
                <a:effectLst/>
              </a:rPr>
              <a:t>Procedimentos</a:t>
            </a:r>
            <a:r>
              <a:rPr lang="en-US" sz="3300" dirty="0">
                <a:effectLst/>
              </a:rPr>
              <a:t> </a:t>
            </a:r>
            <a:r>
              <a:rPr lang="en-US" sz="3300" dirty="0" err="1">
                <a:effectLst/>
              </a:rPr>
              <a:t>Implementados</a:t>
            </a:r>
            <a:br>
              <a:rPr lang="en-US" sz="3300" dirty="0">
                <a:effectLst/>
              </a:rPr>
            </a:br>
            <a:endParaRPr lang="en-US" sz="3300" dirty="0"/>
          </a:p>
        </p:txBody>
      </p:sp>
      <p:sp>
        <p:nvSpPr>
          <p:cNvPr id="8389"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Imagem 1" descr="Uma imagem com texto, captura de ecrã, Tipo de letra&#10;&#10;Descrição gerada automaticamente">
            <a:extLst>
              <a:ext uri="{FF2B5EF4-FFF2-40B4-BE49-F238E27FC236}">
                <a16:creationId xmlns:a16="http://schemas.microsoft.com/office/drawing/2014/main" id="{0E6D501C-4C00-720E-C75C-FB85317029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712" b="23665"/>
          <a:stretch/>
        </p:blipFill>
        <p:spPr bwMode="auto">
          <a:xfrm>
            <a:off x="1045182" y="903287"/>
            <a:ext cx="4349470" cy="24454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Imagem 1" descr="Uma imagem com texto, captura de ecrã, Tipo de letra&#10;&#10;Descrição gerada automaticamente">
            <a:extLst>
              <a:ext uri="{FF2B5EF4-FFF2-40B4-BE49-F238E27FC236}">
                <a16:creationId xmlns:a16="http://schemas.microsoft.com/office/drawing/2014/main" id="{B6BE769B-B7F8-5045-EDCC-2CAEE7FD85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80"/>
          <a:stretch/>
        </p:blipFill>
        <p:spPr bwMode="auto">
          <a:xfrm>
            <a:off x="1078356" y="3403564"/>
            <a:ext cx="4246669" cy="238545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Marcador de Posição do Texto 2">
            <a:extLst>
              <a:ext uri="{FF2B5EF4-FFF2-40B4-BE49-F238E27FC236}">
                <a16:creationId xmlns:a16="http://schemas.microsoft.com/office/drawing/2014/main" id="{D77468B3-83C9-1DC8-F439-E9D2885B237F}"/>
              </a:ext>
            </a:extLst>
          </p:cNvPr>
          <p:cNvSpPr>
            <a:spLocks noGrp="1"/>
          </p:cNvSpPr>
          <p:nvPr>
            <p:ph type="body" idx="1"/>
          </p:nvPr>
        </p:nvSpPr>
        <p:spPr>
          <a:xfrm>
            <a:off x="6569957" y="2249487"/>
            <a:ext cx="4747087" cy="3541714"/>
          </a:xfrm>
        </p:spPr>
        <p:txBody>
          <a:bodyPr vert="horz" lIns="91440" tIns="45720" rIns="91440" bIns="45720" rtlCol="0">
            <a:normAutofit/>
          </a:bodyPr>
          <a:lstStyle/>
          <a:p>
            <a:r>
              <a:rPr lang="pt-PT" sz="1800" b="0" dirty="0">
                <a:effectLst/>
                <a:latin typeface="Arial" panose="020B0604020202020204" pitchFamily="34" charset="0"/>
                <a:ea typeface="Times New Roman" panose="02020603050405020304" pitchFamily="18" charset="0"/>
                <a:cs typeface="Times New Roman" panose="02020603050405020304" pitchFamily="18" charset="0"/>
              </a:rPr>
              <a:t>Procedimento que dado um cliente, um evento e uma observação deixa o feedback do cliente respetivo ao evento, mas garante que o cliente comprou bilhete para o evento e que este já aconteceu</a:t>
            </a:r>
            <a:endParaRPr lang="pt-PT"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0429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224" name="Picture 2">
            <a:extLst>
              <a:ext uri="{FF2B5EF4-FFF2-40B4-BE49-F238E27FC236}">
                <a16:creationId xmlns:a16="http://schemas.microsoft.com/office/drawing/2014/main" id="{FD3BFD04-77D1-4FB5-A159-35084E2C6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9226" name="Group 9225">
            <a:extLst>
              <a:ext uri="{FF2B5EF4-FFF2-40B4-BE49-F238E27FC236}">
                <a16:creationId xmlns:a16="http://schemas.microsoft.com/office/drawing/2014/main" id="{30B85FB2-B686-4546-B01D-17A122BA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9227" name="Group 9226">
              <a:extLst>
                <a:ext uri="{FF2B5EF4-FFF2-40B4-BE49-F238E27FC236}">
                  <a16:creationId xmlns:a16="http://schemas.microsoft.com/office/drawing/2014/main" id="{45CCB97F-DB3B-4939-ABF0-CEDED72496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9239" name="Rectangle 5">
                <a:extLst>
                  <a:ext uri="{FF2B5EF4-FFF2-40B4-BE49-F238E27FC236}">
                    <a16:creationId xmlns:a16="http://schemas.microsoft.com/office/drawing/2014/main" id="{9DEDF1F5-B144-4E61-A93B-DF131E62CEF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9240" name="Freeform 6">
                <a:extLst>
                  <a:ext uri="{FF2B5EF4-FFF2-40B4-BE49-F238E27FC236}">
                    <a16:creationId xmlns:a16="http://schemas.microsoft.com/office/drawing/2014/main" id="{AB937A00-7D28-489C-BF2D-85C9FE1330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1" name="Freeform 7">
                <a:extLst>
                  <a:ext uri="{FF2B5EF4-FFF2-40B4-BE49-F238E27FC236}">
                    <a16:creationId xmlns:a16="http://schemas.microsoft.com/office/drawing/2014/main" id="{9B6FDA50-4B9D-47D9-8807-59651FD0D3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2" name="Freeform 8">
                <a:extLst>
                  <a:ext uri="{FF2B5EF4-FFF2-40B4-BE49-F238E27FC236}">
                    <a16:creationId xmlns:a16="http://schemas.microsoft.com/office/drawing/2014/main" id="{BFBE3212-C518-48C0-A538-22E13450E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3" name="Freeform 9">
                <a:extLst>
                  <a:ext uri="{FF2B5EF4-FFF2-40B4-BE49-F238E27FC236}">
                    <a16:creationId xmlns:a16="http://schemas.microsoft.com/office/drawing/2014/main" id="{DB66EBCA-80AB-4133-A201-9F8134577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4" name="Freeform 10">
                <a:extLst>
                  <a:ext uri="{FF2B5EF4-FFF2-40B4-BE49-F238E27FC236}">
                    <a16:creationId xmlns:a16="http://schemas.microsoft.com/office/drawing/2014/main" id="{BE2107C9-8602-4900-B4B4-D13611B68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5" name="Freeform 11">
                <a:extLst>
                  <a:ext uri="{FF2B5EF4-FFF2-40B4-BE49-F238E27FC236}">
                    <a16:creationId xmlns:a16="http://schemas.microsoft.com/office/drawing/2014/main" id="{24B5E7BF-E3D5-41ED-908A-569FA6DE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6" name="Freeform 12">
                <a:extLst>
                  <a:ext uri="{FF2B5EF4-FFF2-40B4-BE49-F238E27FC236}">
                    <a16:creationId xmlns:a16="http://schemas.microsoft.com/office/drawing/2014/main" id="{D270C773-B463-4311-BB4C-DC4C44FDAA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7" name="Freeform 13">
                <a:extLst>
                  <a:ext uri="{FF2B5EF4-FFF2-40B4-BE49-F238E27FC236}">
                    <a16:creationId xmlns:a16="http://schemas.microsoft.com/office/drawing/2014/main" id="{6BC18564-A239-4C4B-B7D5-4A3769CE3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8" name="Freeform 14">
                <a:extLst>
                  <a:ext uri="{FF2B5EF4-FFF2-40B4-BE49-F238E27FC236}">
                    <a16:creationId xmlns:a16="http://schemas.microsoft.com/office/drawing/2014/main" id="{3D9A7A0F-04F5-4EF6-B884-50AE0610F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49" name="Freeform 15">
                <a:extLst>
                  <a:ext uri="{FF2B5EF4-FFF2-40B4-BE49-F238E27FC236}">
                    <a16:creationId xmlns:a16="http://schemas.microsoft.com/office/drawing/2014/main" id="{7E0D4876-341D-4983-815A-4AEDD46F6F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50" name="Line 16">
                <a:extLst>
                  <a:ext uri="{FF2B5EF4-FFF2-40B4-BE49-F238E27FC236}">
                    <a16:creationId xmlns:a16="http://schemas.microsoft.com/office/drawing/2014/main" id="{5BEF60E7-344C-49D0-8748-3A3A37BD3F4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9251" name="Freeform 17">
                <a:extLst>
                  <a:ext uri="{FF2B5EF4-FFF2-40B4-BE49-F238E27FC236}">
                    <a16:creationId xmlns:a16="http://schemas.microsoft.com/office/drawing/2014/main" id="{FB606D79-EB93-49B4-9387-4302CC9F3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52" name="Freeform 18">
                <a:extLst>
                  <a:ext uri="{FF2B5EF4-FFF2-40B4-BE49-F238E27FC236}">
                    <a16:creationId xmlns:a16="http://schemas.microsoft.com/office/drawing/2014/main" id="{BF49C646-5DA1-4717-B05F-99AB8E04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53" name="Freeform 19">
                <a:extLst>
                  <a:ext uri="{FF2B5EF4-FFF2-40B4-BE49-F238E27FC236}">
                    <a16:creationId xmlns:a16="http://schemas.microsoft.com/office/drawing/2014/main" id="{ADE02A67-7AE8-4FC3-B101-230871F1D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54" name="Freeform 20">
                <a:extLst>
                  <a:ext uri="{FF2B5EF4-FFF2-40B4-BE49-F238E27FC236}">
                    <a16:creationId xmlns:a16="http://schemas.microsoft.com/office/drawing/2014/main" id="{72BAD5DE-952F-4D28-96DE-61ECA1FFE2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55" name="Rectangle 21">
                <a:extLst>
                  <a:ext uri="{FF2B5EF4-FFF2-40B4-BE49-F238E27FC236}">
                    <a16:creationId xmlns:a16="http://schemas.microsoft.com/office/drawing/2014/main" id="{51BB8E4C-85FF-4480-A425-F9C672FCD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sp>
            <p:nvSpPr>
              <p:cNvPr id="9256" name="Freeform 22">
                <a:extLst>
                  <a:ext uri="{FF2B5EF4-FFF2-40B4-BE49-F238E27FC236}">
                    <a16:creationId xmlns:a16="http://schemas.microsoft.com/office/drawing/2014/main" id="{3E649AA8-8534-4C24-BA83-9C0F4D9C0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57" name="Freeform 23">
                <a:extLst>
                  <a:ext uri="{FF2B5EF4-FFF2-40B4-BE49-F238E27FC236}">
                    <a16:creationId xmlns:a16="http://schemas.microsoft.com/office/drawing/2014/main" id="{3A3C2D0A-7FF6-4F97-99B9-973E5E838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58" name="Freeform 24">
                <a:extLst>
                  <a:ext uri="{FF2B5EF4-FFF2-40B4-BE49-F238E27FC236}">
                    <a16:creationId xmlns:a16="http://schemas.microsoft.com/office/drawing/2014/main" id="{1D33A404-96DB-40D1-A361-5C09D2FF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59" name="Freeform 25">
                <a:extLst>
                  <a:ext uri="{FF2B5EF4-FFF2-40B4-BE49-F238E27FC236}">
                    <a16:creationId xmlns:a16="http://schemas.microsoft.com/office/drawing/2014/main" id="{B67A8029-EDD8-46B3-A24F-3484B84AD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60" name="Freeform 26">
                <a:extLst>
                  <a:ext uri="{FF2B5EF4-FFF2-40B4-BE49-F238E27FC236}">
                    <a16:creationId xmlns:a16="http://schemas.microsoft.com/office/drawing/2014/main" id="{2C111128-EAC0-4125-BEAF-48D4861BE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61" name="Freeform 27">
                <a:extLst>
                  <a:ext uri="{FF2B5EF4-FFF2-40B4-BE49-F238E27FC236}">
                    <a16:creationId xmlns:a16="http://schemas.microsoft.com/office/drawing/2014/main" id="{90EF503E-0E60-484F-8786-498B5244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62" name="Freeform 28">
                <a:extLst>
                  <a:ext uri="{FF2B5EF4-FFF2-40B4-BE49-F238E27FC236}">
                    <a16:creationId xmlns:a16="http://schemas.microsoft.com/office/drawing/2014/main" id="{BAEB64C1-8AA2-4861-8AFD-01864EF23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63" name="Freeform 29">
                <a:extLst>
                  <a:ext uri="{FF2B5EF4-FFF2-40B4-BE49-F238E27FC236}">
                    <a16:creationId xmlns:a16="http://schemas.microsoft.com/office/drawing/2014/main" id="{7B868A5A-03B3-474C-AB72-31AB04835E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64" name="Freeform 30">
                <a:extLst>
                  <a:ext uri="{FF2B5EF4-FFF2-40B4-BE49-F238E27FC236}">
                    <a16:creationId xmlns:a16="http://schemas.microsoft.com/office/drawing/2014/main" id="{C09ACD48-1E0F-4BCB-9028-0B79C43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65" name="Freeform 31">
                <a:extLst>
                  <a:ext uri="{FF2B5EF4-FFF2-40B4-BE49-F238E27FC236}">
                    <a16:creationId xmlns:a16="http://schemas.microsoft.com/office/drawing/2014/main" id="{B5D4FF3D-341E-4DFE-B4CD-9916246F59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grpSp>
        <p:grpSp>
          <p:nvGrpSpPr>
            <p:cNvPr id="9228" name="Group 9227">
              <a:extLst>
                <a:ext uri="{FF2B5EF4-FFF2-40B4-BE49-F238E27FC236}">
                  <a16:creationId xmlns:a16="http://schemas.microsoft.com/office/drawing/2014/main" id="{3E7B0719-8F32-457D-83EB-E0A00622B4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9229" name="Freeform 32">
                <a:extLst>
                  <a:ext uri="{FF2B5EF4-FFF2-40B4-BE49-F238E27FC236}">
                    <a16:creationId xmlns:a16="http://schemas.microsoft.com/office/drawing/2014/main" id="{E056FF60-EFE3-4685-95A1-AEDB7F56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0" name="Freeform 33">
                <a:extLst>
                  <a:ext uri="{FF2B5EF4-FFF2-40B4-BE49-F238E27FC236}">
                    <a16:creationId xmlns:a16="http://schemas.microsoft.com/office/drawing/2014/main" id="{5E9EA8FB-5CA0-4030-853C-54B4993049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1" name="Freeform 34">
                <a:extLst>
                  <a:ext uri="{FF2B5EF4-FFF2-40B4-BE49-F238E27FC236}">
                    <a16:creationId xmlns:a16="http://schemas.microsoft.com/office/drawing/2014/main" id="{387B387A-44A6-42A0-BACA-71AC19FCA0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2" name="Freeform 35">
                <a:extLst>
                  <a:ext uri="{FF2B5EF4-FFF2-40B4-BE49-F238E27FC236}">
                    <a16:creationId xmlns:a16="http://schemas.microsoft.com/office/drawing/2014/main" id="{4424F11E-20C0-4CFE-BE79-CDE4469FE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3" name="Freeform 36">
                <a:extLst>
                  <a:ext uri="{FF2B5EF4-FFF2-40B4-BE49-F238E27FC236}">
                    <a16:creationId xmlns:a16="http://schemas.microsoft.com/office/drawing/2014/main" id="{7BEDF974-EB25-4769-BDD6-F16430FF2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4" name="Freeform 37">
                <a:extLst>
                  <a:ext uri="{FF2B5EF4-FFF2-40B4-BE49-F238E27FC236}">
                    <a16:creationId xmlns:a16="http://schemas.microsoft.com/office/drawing/2014/main" id="{7AD36026-D842-4FF4-905B-CEA8481F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5" name="Freeform 38">
                <a:extLst>
                  <a:ext uri="{FF2B5EF4-FFF2-40B4-BE49-F238E27FC236}">
                    <a16:creationId xmlns:a16="http://schemas.microsoft.com/office/drawing/2014/main" id="{5EBAAB58-B39B-410E-97BA-4D33B0A9C0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6" name="Freeform 39">
                <a:extLst>
                  <a:ext uri="{FF2B5EF4-FFF2-40B4-BE49-F238E27FC236}">
                    <a16:creationId xmlns:a16="http://schemas.microsoft.com/office/drawing/2014/main" id="{57F900A9-A201-4C4D-9229-14F784AEC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7" name="Freeform 40">
                <a:extLst>
                  <a:ext uri="{FF2B5EF4-FFF2-40B4-BE49-F238E27FC236}">
                    <a16:creationId xmlns:a16="http://schemas.microsoft.com/office/drawing/2014/main" id="{EFF4B280-5D63-4917-8757-8088E70BA2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pt-PT"/>
              </a:p>
            </p:txBody>
          </p:sp>
          <p:sp>
            <p:nvSpPr>
              <p:cNvPr id="9238" name="Rectangle 41">
                <a:extLst>
                  <a:ext uri="{FF2B5EF4-FFF2-40B4-BE49-F238E27FC236}">
                    <a16:creationId xmlns:a16="http://schemas.microsoft.com/office/drawing/2014/main" id="{9CD67EA3-2BB1-4AE4-AFF9-BE18B6161B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pt-PT"/>
              </a:p>
            </p:txBody>
          </p:sp>
        </p:grpSp>
      </p:grpSp>
      <p:sp>
        <p:nvSpPr>
          <p:cNvPr id="4" name="CaixaDeTexto 3">
            <a:extLst>
              <a:ext uri="{FF2B5EF4-FFF2-40B4-BE49-F238E27FC236}">
                <a16:creationId xmlns:a16="http://schemas.microsoft.com/office/drawing/2014/main" id="{A3640ECD-7A6E-391F-5847-DA17653347B0}"/>
              </a:ext>
            </a:extLst>
          </p:cNvPr>
          <p:cNvSpPr txBox="1"/>
          <p:nvPr/>
        </p:nvSpPr>
        <p:spPr>
          <a:xfrm>
            <a:off x="1141413" y="618518"/>
            <a:ext cx="9905998"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atin typeface="+mj-lt"/>
                <a:ea typeface="+mj-ea"/>
                <a:cs typeface="+mj-cs"/>
              </a:rPr>
              <a:t>Plano de segurança e recuperação de dados</a:t>
            </a:r>
          </a:p>
        </p:txBody>
      </p:sp>
      <p:pic>
        <p:nvPicPr>
          <p:cNvPr id="9218" name="Picture 1">
            <a:extLst>
              <a:ext uri="{FF2B5EF4-FFF2-40B4-BE49-F238E27FC236}">
                <a16:creationId xmlns:a16="http://schemas.microsoft.com/office/drawing/2014/main" id="{B9744FB0-6B4F-B033-502F-A224845C732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224455" y="2116377"/>
            <a:ext cx="3494597" cy="1237104"/>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19" name="Picture 1">
            <a:extLst>
              <a:ext uri="{FF2B5EF4-FFF2-40B4-BE49-F238E27FC236}">
                <a16:creationId xmlns:a16="http://schemas.microsoft.com/office/drawing/2014/main" id="{361676F3-EA34-361C-51BC-E44160C45062}"/>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66688" y="3794340"/>
            <a:ext cx="6150544" cy="1383870"/>
          </a:xfrm>
          <a:prstGeom prst="round2DiagRect">
            <a:avLst>
              <a:gd name="adj1" fmla="val 0"/>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D83FCEA3-F041-FF52-B4AB-78601F82BB26}"/>
              </a:ext>
            </a:extLst>
          </p:cNvPr>
          <p:cNvSpPr>
            <a:spLocks noGrp="1"/>
          </p:cNvSpPr>
          <p:nvPr>
            <p:ph type="body" idx="1"/>
          </p:nvPr>
        </p:nvSpPr>
        <p:spPr>
          <a:xfrm>
            <a:off x="4925043" y="1545430"/>
            <a:ext cx="6012832" cy="3541714"/>
          </a:xfrm>
        </p:spPr>
        <p:txBody>
          <a:bodyPr vert="horz" lIns="91440" tIns="45720" rIns="91440" bIns="45720" rtlCol="0">
            <a:normAutofit/>
          </a:bodyPr>
          <a:lstStyle/>
          <a:p>
            <a:pPr marL="0" indent="0">
              <a:buNone/>
            </a:pPr>
            <a:r>
              <a:rPr lang="en-US" dirty="0">
                <a:effectLst/>
              </a:rPr>
              <a:t>Com vista </a:t>
            </a:r>
            <a:r>
              <a:rPr lang="en-US" dirty="0" err="1">
                <a:effectLst/>
              </a:rPr>
              <a:t>em</a:t>
            </a:r>
            <a:r>
              <a:rPr lang="en-US" dirty="0">
                <a:effectLst/>
              </a:rPr>
              <a:t> </a:t>
            </a:r>
            <a:r>
              <a:rPr lang="en-US" dirty="0" err="1">
                <a:effectLst/>
              </a:rPr>
              <a:t>dar</a:t>
            </a:r>
            <a:r>
              <a:rPr lang="en-US" dirty="0">
                <a:effectLst/>
              </a:rPr>
              <a:t> </a:t>
            </a:r>
            <a:r>
              <a:rPr lang="en-US" dirty="0" err="1">
                <a:effectLst/>
              </a:rPr>
              <a:t>apenas</a:t>
            </a:r>
            <a:r>
              <a:rPr lang="en-US" dirty="0">
                <a:effectLst/>
              </a:rPr>
              <a:t> as </a:t>
            </a:r>
            <a:r>
              <a:rPr lang="en-US" dirty="0" err="1">
                <a:effectLst/>
              </a:rPr>
              <a:t>permissões</a:t>
            </a:r>
            <a:r>
              <a:rPr lang="en-US" dirty="0">
                <a:effectLst/>
              </a:rPr>
              <a:t> </a:t>
            </a:r>
            <a:r>
              <a:rPr lang="en-US" dirty="0" err="1">
                <a:effectLst/>
              </a:rPr>
              <a:t>necessárias</a:t>
            </a:r>
            <a:r>
              <a:rPr lang="en-US" dirty="0">
                <a:effectLst/>
              </a:rPr>
              <a:t> </a:t>
            </a:r>
            <a:r>
              <a:rPr lang="en-US" dirty="0" err="1">
                <a:effectLst/>
              </a:rPr>
              <a:t>aos</a:t>
            </a:r>
            <a:r>
              <a:rPr lang="en-US" dirty="0">
                <a:effectLst/>
              </a:rPr>
              <a:t> </a:t>
            </a:r>
            <a:r>
              <a:rPr lang="en-US" dirty="0" err="1">
                <a:effectLst/>
              </a:rPr>
              <a:t>utilizadores</a:t>
            </a:r>
            <a:r>
              <a:rPr lang="en-US" dirty="0">
                <a:effectLst/>
              </a:rPr>
              <a:t> da base de dados </a:t>
            </a:r>
            <a:r>
              <a:rPr lang="en-US" dirty="0" err="1">
                <a:effectLst/>
              </a:rPr>
              <a:t>decidimos</a:t>
            </a:r>
            <a:r>
              <a:rPr lang="en-US" dirty="0">
                <a:effectLst/>
              </a:rPr>
              <a:t> </a:t>
            </a:r>
            <a:r>
              <a:rPr lang="en-US" dirty="0" err="1">
                <a:effectLst/>
              </a:rPr>
              <a:t>criar</a:t>
            </a:r>
            <a:r>
              <a:rPr lang="en-US" dirty="0">
                <a:effectLst/>
              </a:rPr>
              <a:t> 2 cargos (</a:t>
            </a:r>
            <a:r>
              <a:rPr lang="en-US" dirty="0" err="1">
                <a:effectLst/>
              </a:rPr>
              <a:t>administrador</a:t>
            </a:r>
            <a:r>
              <a:rPr lang="en-US" dirty="0">
                <a:effectLst/>
              </a:rPr>
              <a:t> e </a:t>
            </a:r>
            <a:r>
              <a:rPr lang="en-US" dirty="0" err="1">
                <a:effectLst/>
              </a:rPr>
              <a:t>funcionário</a:t>
            </a:r>
            <a:r>
              <a:rPr lang="en-US" dirty="0">
                <a:effectLst/>
              </a:rPr>
              <a:t>)</a:t>
            </a:r>
          </a:p>
        </p:txBody>
      </p:sp>
      <p:sp>
        <p:nvSpPr>
          <p:cNvPr id="2" name="CaixaDeTexto 1">
            <a:extLst>
              <a:ext uri="{FF2B5EF4-FFF2-40B4-BE49-F238E27FC236}">
                <a16:creationId xmlns:a16="http://schemas.microsoft.com/office/drawing/2014/main" id="{1E0D228D-A586-7B73-3EE6-C5E74C4C69A0}"/>
              </a:ext>
            </a:extLst>
          </p:cNvPr>
          <p:cNvSpPr txBox="1"/>
          <p:nvPr/>
        </p:nvSpPr>
        <p:spPr>
          <a:xfrm>
            <a:off x="6488596" y="3609183"/>
            <a:ext cx="4914416" cy="3046988"/>
          </a:xfrm>
          <a:prstGeom prst="rect">
            <a:avLst/>
          </a:prstGeom>
          <a:noFill/>
        </p:spPr>
        <p:txBody>
          <a:bodyPr wrap="square" rtlCol="0">
            <a:spAutoFit/>
          </a:bodyPr>
          <a:lstStyle/>
          <a:p>
            <a:r>
              <a:rPr lang="pt-PT" sz="2400" dirty="0"/>
              <a:t>Dando a permissão de apenas realizar venda aos funcionários e todas as permissões aos administradores</a:t>
            </a:r>
          </a:p>
          <a:p>
            <a:endParaRPr lang="pt-PT" sz="2400" dirty="0"/>
          </a:p>
          <a:p>
            <a:r>
              <a:rPr lang="pt-PT" sz="2400" dirty="0"/>
              <a:t>Relativamente à recuperação de dados, contamos unicamente com a realização de backups manuais</a:t>
            </a:r>
          </a:p>
        </p:txBody>
      </p:sp>
    </p:spTree>
    <p:extLst>
      <p:ext uri="{BB962C8B-B14F-4D97-AF65-F5344CB8AC3E}">
        <p14:creationId xmlns:p14="http://schemas.microsoft.com/office/powerpoint/2010/main" val="7537268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C4B69-A986-9AB0-3FAB-08A15E1DF73D}"/>
              </a:ext>
            </a:extLst>
          </p:cNvPr>
          <p:cNvSpPr>
            <a:spLocks noGrp="1"/>
          </p:cNvSpPr>
          <p:nvPr>
            <p:ph type="body" idx="1"/>
          </p:nvPr>
        </p:nvSpPr>
        <p:spPr>
          <a:xfrm>
            <a:off x="1141411" y="1711256"/>
            <a:ext cx="9905999" cy="3541714"/>
          </a:xfrm>
        </p:spPr>
        <p:txBody>
          <a:bodyPr>
            <a:normAutofit lnSpcReduction="10000"/>
          </a:bodyPr>
          <a:lstStyle/>
          <a:p>
            <a:pPr algn="just">
              <a:lnSpc>
                <a:spcPct val="150000"/>
              </a:lnSpc>
            </a:pPr>
            <a:r>
              <a:rPr lang="pt-PT" sz="1800" dirty="0">
                <a:effectLst/>
                <a:latin typeface="Arial" panose="020B0604020202020204" pitchFamily="34" charset="0"/>
                <a:ea typeface="Times New Roman" panose="02020603050405020304" pitchFamily="18" charset="0"/>
                <a:cs typeface="Arial" panose="020B0604020202020204" pitchFamily="34" charset="0"/>
              </a:rPr>
              <a:t>A maior parte das responsabilidades estava nas mãos de Fernando, que executava todas as tarefas de forma manual. Essa abordagem manual, suscetível a erros humanos, não apenas abria margem para imprecisões e ineficiências, mas também resultava numa enorme sobrecarga sobre Fernando. </a:t>
            </a:r>
            <a:endParaRPr lang="pt-PT"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pt-PT" sz="1800" dirty="0">
                <a:effectLst/>
                <a:latin typeface="Arial" panose="020B0604020202020204" pitchFamily="34" charset="0"/>
                <a:ea typeface="Times New Roman" panose="02020603050405020304" pitchFamily="18" charset="0"/>
              </a:rPr>
              <a:t>Diante das ideias revolucionárias de Armando e dos desafios que se avizinhavam na gestão de eventos, Armando Loia e os demais membros da comissão reconheceram a necessidade urgente de modernização. </a:t>
            </a:r>
          </a:p>
          <a:p>
            <a:r>
              <a:rPr lang="pt-PT" sz="1800" dirty="0">
                <a:latin typeface="Arial" panose="020B0604020202020204" pitchFamily="34" charset="0"/>
                <a:cs typeface="Arial" panose="020B0604020202020204" pitchFamily="34" charset="0"/>
              </a:rPr>
              <a:t>Implementação de uma base da dados de forma a que fosse diminuído a carga de trabalho e a probabilidade de erros.</a:t>
            </a:r>
            <a:endParaRPr lang="pt-PT" sz="2000" dirty="0">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4CBBEA32-7CF1-7993-8115-FAA1BEF903AD}"/>
              </a:ext>
            </a:extLst>
          </p:cNvPr>
          <p:cNvSpPr txBox="1"/>
          <p:nvPr/>
        </p:nvSpPr>
        <p:spPr>
          <a:xfrm>
            <a:off x="1141411" y="880259"/>
            <a:ext cx="6910866" cy="830997"/>
          </a:xfrm>
          <a:prstGeom prst="rect">
            <a:avLst/>
          </a:prstGeom>
          <a:noFill/>
        </p:spPr>
        <p:txBody>
          <a:bodyPr wrap="none" rtlCol="0">
            <a:spAutoFit/>
          </a:bodyPr>
          <a:lstStyle/>
          <a:p>
            <a:r>
              <a:rPr lang="pt-PT" sz="4800" dirty="0"/>
              <a:t>Fundamentação do Sistema</a:t>
            </a:r>
          </a:p>
        </p:txBody>
      </p:sp>
    </p:spTree>
    <p:extLst>
      <p:ext uri="{BB962C8B-B14F-4D97-AF65-F5344CB8AC3E}">
        <p14:creationId xmlns:p14="http://schemas.microsoft.com/office/powerpoint/2010/main" val="38864527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D0C10F-DD06-DE39-7F12-5D880CEC2D7B}"/>
              </a:ext>
            </a:extLst>
          </p:cNvPr>
          <p:cNvSpPr>
            <a:spLocks noGrp="1"/>
          </p:cNvSpPr>
          <p:nvPr>
            <p:ph type="title"/>
          </p:nvPr>
        </p:nvSpPr>
        <p:spPr/>
        <p:txBody>
          <a:bodyPr/>
          <a:lstStyle/>
          <a:p>
            <a:r>
              <a:rPr lang="en-US" sz="3600" cap="all" dirty="0" err="1">
                <a:latin typeface="+mj-lt"/>
                <a:ea typeface="+mj-ea"/>
                <a:cs typeface="+mj-cs"/>
              </a:rPr>
              <a:t>Conclusão</a:t>
            </a:r>
            <a:r>
              <a:rPr lang="en-US" sz="3600" cap="all" dirty="0">
                <a:latin typeface="+mj-lt"/>
                <a:ea typeface="+mj-ea"/>
                <a:cs typeface="+mj-cs"/>
              </a:rPr>
              <a:t> e </a:t>
            </a:r>
            <a:r>
              <a:rPr lang="en-US" sz="3600" cap="all" dirty="0" err="1">
                <a:latin typeface="+mj-lt"/>
                <a:ea typeface="+mj-ea"/>
                <a:cs typeface="+mj-cs"/>
              </a:rPr>
              <a:t>Trabalhos</a:t>
            </a:r>
            <a:r>
              <a:rPr lang="en-US" sz="3600" cap="all" dirty="0">
                <a:latin typeface="+mj-lt"/>
                <a:ea typeface="+mj-ea"/>
                <a:cs typeface="+mj-cs"/>
              </a:rPr>
              <a:t> </a:t>
            </a:r>
            <a:r>
              <a:rPr lang="en-US" sz="3600" cap="all" dirty="0" err="1">
                <a:latin typeface="+mj-lt"/>
                <a:ea typeface="+mj-ea"/>
                <a:cs typeface="+mj-cs"/>
              </a:rPr>
              <a:t>Futuros</a:t>
            </a:r>
            <a:br>
              <a:rPr lang="en-US" sz="3600" cap="all" dirty="0">
                <a:latin typeface="+mj-lt"/>
                <a:ea typeface="+mj-ea"/>
                <a:cs typeface="+mj-cs"/>
              </a:rPr>
            </a:br>
            <a:endParaRPr lang="pt-PT" dirty="0"/>
          </a:p>
        </p:txBody>
      </p:sp>
      <p:sp>
        <p:nvSpPr>
          <p:cNvPr id="3" name="Marcador de Posição de Conteúdo 2">
            <a:extLst>
              <a:ext uri="{FF2B5EF4-FFF2-40B4-BE49-F238E27FC236}">
                <a16:creationId xmlns:a16="http://schemas.microsoft.com/office/drawing/2014/main" id="{C2CB44DA-4538-4A86-C948-966082F33073}"/>
              </a:ext>
            </a:extLst>
          </p:cNvPr>
          <p:cNvSpPr>
            <a:spLocks noGrp="1"/>
          </p:cNvSpPr>
          <p:nvPr>
            <p:ph idx="1"/>
          </p:nvPr>
        </p:nvSpPr>
        <p:spPr>
          <a:xfrm>
            <a:off x="1141412" y="1356528"/>
            <a:ext cx="9905999" cy="4882954"/>
          </a:xfrm>
        </p:spPr>
        <p:txBody>
          <a:bodyPr>
            <a:normAutofit fontScale="92500" lnSpcReduction="20000"/>
          </a:bodyPr>
          <a:lstStyle/>
          <a:p>
            <a:pPr marL="0" indent="0" algn="l">
              <a:lnSpc>
                <a:spcPct val="150000"/>
              </a:lnSpc>
              <a:buNone/>
            </a:pPr>
            <a:r>
              <a:rPr lang="pt-PT" sz="1800" dirty="0">
                <a:latin typeface="Arial" panose="020B0604020202020204" pitchFamily="34" charset="0"/>
                <a:ea typeface="Times New Roman" panose="02020603050405020304" pitchFamily="18" charset="0"/>
                <a:cs typeface="Times New Roman" panose="02020603050405020304" pitchFamily="18" charset="0"/>
              </a:rPr>
              <a:t>A</a:t>
            </a:r>
            <a:r>
              <a:rPr lang="pt-PT" sz="1800" dirty="0">
                <a:effectLst/>
                <a:latin typeface="Arial" panose="020B0604020202020204" pitchFamily="34" charset="0"/>
                <a:ea typeface="Times New Roman" panose="02020603050405020304" pitchFamily="18" charset="0"/>
                <a:cs typeface="Times New Roman" panose="02020603050405020304" pitchFamily="18" charset="0"/>
              </a:rPr>
              <a:t>creditamos ter consolidado diversos aspetos relacionados com a matéria lecionada na disciplina de Bases de Dados, nomeadamente a conceção de um esquema conceptual e lógico, assim como o trabalho com a linguagem SQL.  </a:t>
            </a:r>
          </a:p>
          <a:p>
            <a:pPr marL="0" indent="0" algn="l">
              <a:lnSpc>
                <a:spcPct val="150000"/>
              </a:lnSpc>
              <a:buNone/>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Acreditamos ter desenvolvido uma base de dados funcional que atende ao pedido, levando em consideração diversos detalhes pertinentes ao problema em questão. Contudo, reconhecemos que há margem para melhorias que podem ser implementadas no futuro.</a:t>
            </a:r>
          </a:p>
          <a:p>
            <a:pPr algn="l">
              <a:lnSpc>
                <a:spcPct val="150000"/>
              </a:lnSpc>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Identificamos uma limitação associada à venda de mais do que um bilhete, devido à necessidade do código QR para efetuar a transação. </a:t>
            </a:r>
          </a:p>
          <a:p>
            <a:pPr algn="l">
              <a:lnSpc>
                <a:spcPct val="150000"/>
              </a:lnSpc>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Observamos a ausência de </a:t>
            </a:r>
            <a:r>
              <a:rPr lang="pt-PT" sz="1800" dirty="0" err="1">
                <a:effectLst/>
                <a:latin typeface="Arial" panose="020B0604020202020204" pitchFamily="34" charset="0"/>
                <a:ea typeface="Times New Roman" panose="02020603050405020304" pitchFamily="18" charset="0"/>
                <a:cs typeface="Times New Roman" panose="02020603050405020304" pitchFamily="18" charset="0"/>
              </a:rPr>
              <a:t>triggers</a:t>
            </a:r>
            <a:r>
              <a:rPr lang="pt-PT" sz="1800" dirty="0">
                <a:effectLst/>
                <a:latin typeface="Arial" panose="020B0604020202020204" pitchFamily="34" charset="0"/>
                <a:ea typeface="Times New Roman" panose="02020603050405020304" pitchFamily="18" charset="0"/>
                <a:cs typeface="Times New Roman" panose="02020603050405020304" pitchFamily="18" charset="0"/>
              </a:rPr>
              <a:t> na nossa implementação, mas identificamos que criamos vários procedimentos que poderiam ser tratados como </a:t>
            </a:r>
            <a:r>
              <a:rPr lang="pt-PT" sz="1800" dirty="0" err="1">
                <a:effectLst/>
                <a:latin typeface="Arial" panose="020B0604020202020204" pitchFamily="34" charset="0"/>
                <a:ea typeface="Times New Roman" panose="02020603050405020304" pitchFamily="18" charset="0"/>
                <a:cs typeface="Times New Roman" panose="02020603050405020304" pitchFamily="18" charset="0"/>
              </a:rPr>
              <a:t>triggers</a:t>
            </a:r>
            <a:r>
              <a:rPr lang="pt-PT" sz="1800" dirty="0">
                <a:effectLst/>
                <a:latin typeface="Arial" panose="020B0604020202020204" pitchFamily="34" charset="0"/>
                <a:ea typeface="Times New Roman" panose="02020603050405020304" pitchFamily="18" charset="0"/>
                <a:cs typeface="Times New Roman" panose="02020603050405020304" pitchFamily="18" charset="0"/>
              </a:rPr>
              <a:t>. </a:t>
            </a:r>
          </a:p>
          <a:p>
            <a:pPr marL="0" indent="0" algn="l">
              <a:lnSpc>
                <a:spcPct val="150000"/>
              </a:lnSpc>
              <a:buNone/>
            </a:pPr>
            <a:r>
              <a:rPr lang="pt-PT" sz="1800" dirty="0">
                <a:effectLst/>
                <a:latin typeface="Arial" panose="020B0604020202020204" pitchFamily="34" charset="0"/>
                <a:ea typeface="Times New Roman" panose="02020603050405020304" pitchFamily="18" charset="0"/>
                <a:cs typeface="Times New Roman" panose="02020603050405020304" pitchFamily="18" charset="0"/>
              </a:rPr>
              <a:t>Apesar dos erros iniciais decorrentes da falta de conhecimento abrangente sobre a matéria, acreditamos ter atingido os objetivos propostos e apresentado um trabalho sólido. </a:t>
            </a:r>
            <a:endParaRPr lang="pt-PT" dirty="0"/>
          </a:p>
        </p:txBody>
      </p:sp>
    </p:spTree>
    <p:extLst>
      <p:ext uri="{BB962C8B-B14F-4D97-AF65-F5344CB8AC3E}">
        <p14:creationId xmlns:p14="http://schemas.microsoft.com/office/powerpoint/2010/main" val="33215755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9FF91B0F-1C83-5F4A-21DA-ADD51BDC38C1}"/>
              </a:ext>
            </a:extLst>
          </p:cNvPr>
          <p:cNvSpPr txBox="1"/>
          <p:nvPr/>
        </p:nvSpPr>
        <p:spPr>
          <a:xfrm>
            <a:off x="9084143" y="395069"/>
            <a:ext cx="2693366" cy="646331"/>
          </a:xfrm>
          <a:prstGeom prst="rect">
            <a:avLst/>
          </a:prstGeom>
          <a:noFill/>
        </p:spPr>
        <p:txBody>
          <a:bodyPr wrap="none" rtlCol="0">
            <a:spAutoFit/>
          </a:bodyPr>
          <a:lstStyle/>
          <a:p>
            <a:r>
              <a:rPr lang="pt-PT" dirty="0"/>
              <a:t>Universidade do Minho</a:t>
            </a:r>
          </a:p>
          <a:p>
            <a:r>
              <a:rPr lang="pt-PT" dirty="0"/>
              <a:t>Base de Dados – 2023/24</a:t>
            </a:r>
          </a:p>
        </p:txBody>
      </p:sp>
      <p:sp>
        <p:nvSpPr>
          <p:cNvPr id="5" name="CaixaDeTexto 4">
            <a:extLst>
              <a:ext uri="{FF2B5EF4-FFF2-40B4-BE49-F238E27FC236}">
                <a16:creationId xmlns:a16="http://schemas.microsoft.com/office/drawing/2014/main" id="{36F56FE3-9DE8-6D7C-EBA8-4369DE905E9E}"/>
              </a:ext>
            </a:extLst>
          </p:cNvPr>
          <p:cNvSpPr txBox="1"/>
          <p:nvPr/>
        </p:nvSpPr>
        <p:spPr>
          <a:xfrm>
            <a:off x="2624443" y="3397045"/>
            <a:ext cx="3844413" cy="1754326"/>
          </a:xfrm>
          <a:prstGeom prst="rect">
            <a:avLst/>
          </a:prstGeom>
          <a:noFill/>
        </p:spPr>
        <p:txBody>
          <a:bodyPr wrap="square" rtlCol="0">
            <a:spAutoFit/>
          </a:bodyPr>
          <a:lstStyle/>
          <a:p>
            <a:r>
              <a:rPr lang="pt-PT" sz="1800" dirty="0">
                <a:solidFill>
                  <a:schemeClr val="tx1"/>
                </a:solidFill>
              </a:rPr>
              <a:t>Grupo 5:</a:t>
            </a:r>
          </a:p>
          <a:p>
            <a:pPr marL="285750" indent="-285750">
              <a:buFont typeface="Arial" panose="020B0604020202020204" pitchFamily="34" charset="0"/>
              <a:buChar char="•"/>
            </a:pPr>
            <a:r>
              <a:rPr lang="pt-PT" sz="1800" dirty="0">
                <a:solidFill>
                  <a:schemeClr val="tx1"/>
                </a:solidFill>
              </a:rPr>
              <a:t>Eduardo Cunha a98980</a:t>
            </a:r>
          </a:p>
          <a:p>
            <a:pPr marL="285750" indent="-285750">
              <a:buFont typeface="Arial" panose="020B0604020202020204" pitchFamily="34" charset="0"/>
              <a:buChar char="•"/>
            </a:pPr>
            <a:r>
              <a:rPr lang="pt-PT" sz="1800" dirty="0">
                <a:solidFill>
                  <a:schemeClr val="tx1"/>
                </a:solidFill>
              </a:rPr>
              <a:t>Fábio Ribeiro a100058</a:t>
            </a:r>
          </a:p>
          <a:p>
            <a:pPr marL="285750" indent="-285750">
              <a:buFont typeface="Arial" panose="020B0604020202020204" pitchFamily="34" charset="0"/>
              <a:buChar char="•"/>
            </a:pPr>
            <a:r>
              <a:rPr lang="pt-PT" sz="1800" dirty="0">
                <a:solidFill>
                  <a:schemeClr val="tx1"/>
                </a:solidFill>
              </a:rPr>
              <a:t>Gonçalo Magalhães a100084</a:t>
            </a:r>
          </a:p>
          <a:p>
            <a:pPr marL="285750" indent="-285750">
              <a:buFont typeface="Arial" panose="020B0604020202020204" pitchFamily="34" charset="0"/>
              <a:buChar char="•"/>
            </a:pPr>
            <a:r>
              <a:rPr lang="pt-PT" sz="1800" dirty="0">
                <a:solidFill>
                  <a:schemeClr val="tx1"/>
                </a:solidFill>
              </a:rPr>
              <a:t>Miguel Rego a94017</a:t>
            </a:r>
          </a:p>
          <a:p>
            <a:endParaRPr lang="pt-PT" dirty="0"/>
          </a:p>
        </p:txBody>
      </p:sp>
      <p:sp>
        <p:nvSpPr>
          <p:cNvPr id="8" name="CaixaDeTexto 7">
            <a:extLst>
              <a:ext uri="{FF2B5EF4-FFF2-40B4-BE49-F238E27FC236}">
                <a16:creationId xmlns:a16="http://schemas.microsoft.com/office/drawing/2014/main" id="{33D118EB-DAD3-6DC8-FB19-FC3EC72D4373}"/>
              </a:ext>
            </a:extLst>
          </p:cNvPr>
          <p:cNvSpPr txBox="1"/>
          <p:nvPr/>
        </p:nvSpPr>
        <p:spPr>
          <a:xfrm>
            <a:off x="2073068" y="1892890"/>
            <a:ext cx="8024020" cy="1569660"/>
          </a:xfrm>
          <a:prstGeom prst="rect">
            <a:avLst/>
          </a:prstGeom>
          <a:noFill/>
        </p:spPr>
        <p:txBody>
          <a:bodyPr wrap="square" rtlCol="0">
            <a:spAutoFit/>
          </a:bodyPr>
          <a:lstStyle/>
          <a:p>
            <a:r>
              <a:rPr lang="pt-PT" sz="4800" dirty="0"/>
              <a:t>Gestão e Divulgação de Eventos de Viana das Taipas</a:t>
            </a:r>
          </a:p>
        </p:txBody>
      </p:sp>
    </p:spTree>
    <p:extLst>
      <p:ext uri="{BB962C8B-B14F-4D97-AF65-F5344CB8AC3E}">
        <p14:creationId xmlns:p14="http://schemas.microsoft.com/office/powerpoint/2010/main" val="6203303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D42298F-00B2-8A2D-C8CD-D14557042F9F}"/>
              </a:ext>
            </a:extLst>
          </p:cNvPr>
          <p:cNvSpPr>
            <a:spLocks noGrp="1"/>
          </p:cNvSpPr>
          <p:nvPr>
            <p:ph type="body" idx="1"/>
          </p:nvPr>
        </p:nvSpPr>
        <p:spPr>
          <a:xfrm>
            <a:off x="1143001" y="1685541"/>
            <a:ext cx="9946105" cy="3850106"/>
          </a:xfrm>
        </p:spPr>
        <p:txBody>
          <a:bodyPr>
            <a:noAutofit/>
          </a:bodyPr>
          <a:lstStyle/>
          <a:p>
            <a:pPr algn="l" rtl="0" fontAlgn="base">
              <a:buFont typeface="Arial" panose="020B0604020202020204" pitchFamily="34" charset="0"/>
              <a:buChar char="•"/>
            </a:pPr>
            <a:r>
              <a:rPr lang="pt-PT" sz="1800" b="0" i="0" dirty="0">
                <a:effectLst/>
                <a:latin typeface="Arial" panose="020B0604020202020204" pitchFamily="34" charset="0"/>
                <a:cs typeface="Arial" panose="020B0604020202020204" pitchFamily="34" charset="0"/>
              </a:rPr>
              <a:t>Automação do calendário de eventos</a:t>
            </a:r>
          </a:p>
          <a:p>
            <a:pPr algn="l" rtl="0" fontAlgn="base">
              <a:buFont typeface="Arial" panose="020B0604020202020204" pitchFamily="34" charset="0"/>
              <a:buChar char="•"/>
            </a:pPr>
            <a:r>
              <a:rPr lang="pt-PT" sz="1800" b="0" i="0" dirty="0">
                <a:effectLst/>
                <a:latin typeface="Arial" panose="020B0604020202020204" pitchFamily="34" charset="0"/>
                <a:cs typeface="Arial" panose="020B0604020202020204" pitchFamily="34" charset="0"/>
              </a:rPr>
              <a:t>Disponibilização de acesso público fácil através de um website</a:t>
            </a:r>
          </a:p>
          <a:p>
            <a:pPr algn="l" rtl="0" fontAlgn="base">
              <a:buFont typeface="Arial" panose="020B0604020202020204" pitchFamily="34" charset="0"/>
              <a:buChar char="•"/>
            </a:pPr>
            <a:r>
              <a:rPr lang="pt-PT" sz="1800" b="0" i="0" dirty="0">
                <a:effectLst/>
                <a:latin typeface="Arial" panose="020B0604020202020204" pitchFamily="34" charset="0"/>
                <a:cs typeface="Arial" panose="020B0604020202020204" pitchFamily="34" charset="0"/>
              </a:rPr>
              <a:t>Gestão eficaz de recursos, abrangendo locais, pessoal, equipamentos e orçamento.</a:t>
            </a:r>
          </a:p>
          <a:p>
            <a:pPr algn="l" rtl="0" fontAlgn="base">
              <a:buFont typeface="Arial" panose="020B0604020202020204" pitchFamily="34" charset="0"/>
              <a:buChar char="•"/>
            </a:pPr>
            <a:r>
              <a:rPr lang="pt-PT" sz="1800" b="0" i="0" dirty="0">
                <a:effectLst/>
                <a:latin typeface="Arial" panose="020B0604020202020204" pitchFamily="34" charset="0"/>
                <a:cs typeface="Arial" panose="020B0604020202020204" pitchFamily="34" charset="0"/>
              </a:rPr>
              <a:t>Recolha de dados relativos à participação, feedback e impacto económico para análise e melhoria contínua.</a:t>
            </a:r>
          </a:p>
          <a:p>
            <a:pPr algn="l" rtl="0" fontAlgn="base">
              <a:buFont typeface="Arial" panose="020B0604020202020204" pitchFamily="34" charset="0"/>
              <a:buChar char="•"/>
            </a:pPr>
            <a:r>
              <a:rPr lang="pt-PT" sz="1800" b="0" i="0" dirty="0">
                <a:effectLst/>
                <a:latin typeface="Arial" panose="020B0604020202020204" pitchFamily="34" charset="0"/>
                <a:cs typeface="Arial" panose="020B0604020202020204" pitchFamily="34" charset="0"/>
              </a:rPr>
              <a:t>Tornar a gestã</a:t>
            </a:r>
            <a:r>
              <a:rPr lang="pt-PT" sz="1800" dirty="0">
                <a:latin typeface="Arial" panose="020B0604020202020204" pitchFamily="34" charset="0"/>
                <a:cs typeface="Arial" panose="020B0604020202020204" pitchFamily="34" charset="0"/>
              </a:rPr>
              <a:t>o de eventos mais transparente de forma a gerar atração a </a:t>
            </a:r>
            <a:r>
              <a:rPr lang="pt-PT" sz="1800" b="0" i="0" dirty="0">
                <a:effectLst/>
                <a:latin typeface="Arial" panose="020B0604020202020204" pitchFamily="34" charset="0"/>
                <a:cs typeface="Arial" panose="020B0604020202020204" pitchFamily="34" charset="0"/>
              </a:rPr>
              <a:t>potenciais patrocinadores.</a:t>
            </a:r>
          </a:p>
          <a:p>
            <a:pPr algn="l" rtl="0" fontAlgn="base">
              <a:buFont typeface="Arial" panose="020B0604020202020204" pitchFamily="34" charset="0"/>
              <a:buChar char="•"/>
            </a:pPr>
            <a:r>
              <a:rPr lang="pt-PT" sz="1800" b="0" i="0" dirty="0">
                <a:effectLst/>
                <a:latin typeface="Arial" panose="020B0604020202020204" pitchFamily="34" charset="0"/>
                <a:cs typeface="Arial" panose="020B0604020202020204" pitchFamily="34" charset="0"/>
              </a:rPr>
              <a:t>Simplificação do processo de gestão, aliviando a carga de trabalho de Armando Loia.</a:t>
            </a:r>
          </a:p>
          <a:p>
            <a:pPr marL="0" indent="0" algn="l" rtl="0" fontAlgn="base">
              <a:buNone/>
            </a:pPr>
            <a:endParaRPr lang="pt-PT" sz="1900" b="0" i="0" dirty="0">
              <a:effectLst/>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76263BD6-9B4A-91D8-246F-3BB094751C03}"/>
              </a:ext>
            </a:extLst>
          </p:cNvPr>
          <p:cNvSpPr txBox="1"/>
          <p:nvPr/>
        </p:nvSpPr>
        <p:spPr>
          <a:xfrm>
            <a:off x="1143001" y="854544"/>
            <a:ext cx="5725670" cy="830997"/>
          </a:xfrm>
          <a:prstGeom prst="rect">
            <a:avLst/>
          </a:prstGeom>
          <a:noFill/>
        </p:spPr>
        <p:txBody>
          <a:bodyPr wrap="none" rtlCol="0">
            <a:spAutoFit/>
          </a:bodyPr>
          <a:lstStyle/>
          <a:p>
            <a:r>
              <a:rPr lang="pt-PT" sz="4800" dirty="0"/>
              <a:t>Motivação e Objetivos</a:t>
            </a:r>
          </a:p>
        </p:txBody>
      </p:sp>
    </p:spTree>
    <p:extLst>
      <p:ext uri="{BB962C8B-B14F-4D97-AF65-F5344CB8AC3E}">
        <p14:creationId xmlns:p14="http://schemas.microsoft.com/office/powerpoint/2010/main" val="1787016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1B5A11-3EB2-4BA3-381C-DD1102DC0D57}"/>
              </a:ext>
            </a:extLst>
          </p:cNvPr>
          <p:cNvSpPr>
            <a:spLocks noGrp="1"/>
          </p:cNvSpPr>
          <p:nvPr>
            <p:ph type="body" idx="1"/>
          </p:nvPr>
        </p:nvSpPr>
        <p:spPr>
          <a:xfrm>
            <a:off x="1249567" y="1781358"/>
            <a:ext cx="8911687" cy="3785937"/>
          </a:xfrm>
        </p:spPr>
        <p:txBody>
          <a:bodyPr>
            <a:noAutofit/>
          </a:bodyPr>
          <a:lstStyle/>
          <a:p>
            <a:r>
              <a:rPr lang="pt-PT" sz="1800" dirty="0">
                <a:latin typeface="Arial" panose="020B0604020202020204" pitchFamily="34" charset="0"/>
                <a:cs typeface="Arial" panose="020B0604020202020204" pitchFamily="34" charset="0"/>
              </a:rPr>
              <a:t>Recuperar 100% do custo da implementação da nova base de dados, apenas nos meses de verão, dado o maior número de eventos e a maior adesão aos mesmos; </a:t>
            </a:r>
          </a:p>
          <a:p>
            <a:r>
              <a:rPr lang="pt-PT" sz="1800" dirty="0">
                <a:latin typeface="Arial" panose="020B0604020202020204" pitchFamily="34" charset="0"/>
                <a:cs typeface="Arial" panose="020B0604020202020204" pitchFamily="34" charset="0"/>
              </a:rPr>
              <a:t>Identificar o perfil do público, se é mais jovem ou mais velho, que demonstra maior interesse e gera maior retorno financeiro nos eventos. </a:t>
            </a:r>
          </a:p>
          <a:p>
            <a:r>
              <a:rPr lang="pt-PT" sz="1800" dirty="0">
                <a:latin typeface="Arial" panose="020B0604020202020204" pitchFamily="34" charset="0"/>
                <a:cs typeface="Arial" panose="020B0604020202020204" pitchFamily="34" charset="0"/>
              </a:rPr>
              <a:t>Atrair mais patrocinadores para os seus eventos, gerando assim ainda mais receita </a:t>
            </a:r>
          </a:p>
          <a:p>
            <a:r>
              <a:rPr lang="pt-PT" sz="1800" dirty="0">
                <a:latin typeface="Arial" panose="020B0604020202020204" pitchFamily="34" charset="0"/>
                <a:cs typeface="Arial" panose="020B0604020202020204" pitchFamily="34" charset="0"/>
              </a:rPr>
              <a:t>Controlar de forma muito mais eficaz os custos de cada evento, bem como todos os seus lucros. </a:t>
            </a:r>
          </a:p>
        </p:txBody>
      </p:sp>
      <p:sp>
        <p:nvSpPr>
          <p:cNvPr id="4" name="CaixaDeTexto 3">
            <a:extLst>
              <a:ext uri="{FF2B5EF4-FFF2-40B4-BE49-F238E27FC236}">
                <a16:creationId xmlns:a16="http://schemas.microsoft.com/office/drawing/2014/main" id="{28C21439-DA2E-E07D-640F-8062780C5D5C}"/>
              </a:ext>
            </a:extLst>
          </p:cNvPr>
          <p:cNvSpPr txBox="1"/>
          <p:nvPr/>
        </p:nvSpPr>
        <p:spPr>
          <a:xfrm>
            <a:off x="1249567" y="787332"/>
            <a:ext cx="8976047" cy="830997"/>
          </a:xfrm>
          <a:prstGeom prst="rect">
            <a:avLst/>
          </a:prstGeom>
          <a:noFill/>
        </p:spPr>
        <p:txBody>
          <a:bodyPr wrap="none" rtlCol="0">
            <a:spAutoFit/>
          </a:bodyPr>
          <a:lstStyle/>
          <a:p>
            <a:r>
              <a:rPr lang="pt-PT" sz="4800" dirty="0"/>
              <a:t>Análise da Viabilidade do Processo</a:t>
            </a:r>
          </a:p>
        </p:txBody>
      </p:sp>
    </p:spTree>
    <p:extLst>
      <p:ext uri="{BB962C8B-B14F-4D97-AF65-F5344CB8AC3E}">
        <p14:creationId xmlns:p14="http://schemas.microsoft.com/office/powerpoint/2010/main" val="28666344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2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3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4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grpSp>
        <p:grpSp>
          <p:nvGrpSpPr>
            <p:cNvPr id="13" name="Group 1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grpSp>
      </p:grpSp>
      <p:sp>
        <p:nvSpPr>
          <p:cNvPr id="52" name="Rectangle 5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5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6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7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grpSp>
      <p:sp>
        <p:nvSpPr>
          <p:cNvPr id="4" name="CaixaDeTexto 3">
            <a:extLst>
              <a:ext uri="{FF2B5EF4-FFF2-40B4-BE49-F238E27FC236}">
                <a16:creationId xmlns:a16="http://schemas.microsoft.com/office/drawing/2014/main" id="{082BCC4F-1243-5EEA-9F37-28CB52C31344}"/>
              </a:ext>
            </a:extLst>
          </p:cNvPr>
          <p:cNvSpPr txBox="1"/>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dirty="0">
                <a:latin typeface="+mj-lt"/>
                <a:ea typeface="+mj-ea"/>
                <a:cs typeface="+mj-cs"/>
              </a:rPr>
              <a:t>Recursos e </a:t>
            </a:r>
            <a:r>
              <a:rPr lang="en-US" sz="3600" cap="all" dirty="0" err="1">
                <a:latin typeface="+mj-lt"/>
                <a:ea typeface="+mj-ea"/>
                <a:cs typeface="+mj-cs"/>
              </a:rPr>
              <a:t>Equipa</a:t>
            </a:r>
            <a:r>
              <a:rPr lang="en-US" sz="3600" cap="all" dirty="0">
                <a:latin typeface="+mj-lt"/>
                <a:ea typeface="+mj-ea"/>
                <a:cs typeface="+mj-cs"/>
              </a:rPr>
              <a:t> de </a:t>
            </a:r>
            <a:r>
              <a:rPr lang="en-US" sz="3600" cap="all" dirty="0" err="1">
                <a:latin typeface="+mj-lt"/>
                <a:ea typeface="+mj-ea"/>
                <a:cs typeface="+mj-cs"/>
              </a:rPr>
              <a:t>Trabalho</a:t>
            </a:r>
            <a:endParaRPr lang="en-US" sz="3600" cap="all" dirty="0">
              <a:latin typeface="+mj-lt"/>
              <a:ea typeface="+mj-ea"/>
              <a:cs typeface="+mj-cs"/>
            </a:endParaRPr>
          </a:p>
        </p:txBody>
      </p:sp>
      <p:sp useBgFill="1">
        <p:nvSpPr>
          <p:cNvPr id="8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93516F6-52AE-675E-E0F3-90D88D8A250A}"/>
              </a:ext>
            </a:extLst>
          </p:cNvPr>
          <p:cNvSpPr>
            <a:spLocks noGrp="1"/>
          </p:cNvSpPr>
          <p:nvPr>
            <p:ph type="body" idx="1"/>
          </p:nvPr>
        </p:nvSpPr>
        <p:spPr>
          <a:xfrm>
            <a:off x="5215467" y="1093788"/>
            <a:ext cx="5831944" cy="4697413"/>
          </a:xfrm>
        </p:spPr>
        <p:txBody>
          <a:bodyPr vert="horz" lIns="91440" tIns="45720" rIns="91440" bIns="45720" rtlCol="0">
            <a:normAutofit fontScale="92500" lnSpcReduction="20000"/>
          </a:bodyPr>
          <a:lstStyle/>
          <a:p>
            <a:pPr marL="0" indent="0">
              <a:lnSpc>
                <a:spcPct val="110000"/>
              </a:lnSpc>
              <a:buNone/>
            </a:pPr>
            <a:r>
              <a:rPr lang="en-US" sz="1700" dirty="0">
                <a:effectLst/>
                <a:latin typeface="Arial" panose="020B0604020202020204" pitchFamily="34" charset="0"/>
                <a:cs typeface="Arial" panose="020B0604020202020204" pitchFamily="34" charset="0"/>
              </a:rPr>
              <a:t>Recursos Materiais:</a:t>
            </a:r>
          </a:p>
          <a:p>
            <a:pPr marL="342900" lvl="0">
              <a:lnSpc>
                <a:spcPct val="110000"/>
              </a:lnSpc>
            </a:pPr>
            <a:r>
              <a:rPr lang="en-US" sz="1700" dirty="0">
                <a:effectLst/>
                <a:latin typeface="Arial" panose="020B0604020202020204" pitchFamily="34" charset="0"/>
                <a:cs typeface="Arial" panose="020B0604020202020204" pitchFamily="34" charset="0"/>
              </a:rPr>
              <a:t>Hardware: 3 Computadores,1 </a:t>
            </a:r>
            <a:r>
              <a:rPr lang="en-US" sz="1700" dirty="0" err="1">
                <a:effectLst/>
                <a:latin typeface="Arial" panose="020B0604020202020204" pitchFamily="34" charset="0"/>
                <a:cs typeface="Arial" panose="020B0604020202020204" pitchFamily="34" charset="0"/>
              </a:rPr>
              <a:t>servidor</a:t>
            </a:r>
            <a:r>
              <a:rPr lang="en-US" sz="1700" dirty="0">
                <a:effectLst/>
                <a:latin typeface="Arial" panose="020B0604020202020204" pitchFamily="34" charset="0"/>
                <a:cs typeface="Arial" panose="020B0604020202020204" pitchFamily="34" charset="0"/>
              </a:rPr>
              <a:t>, </a:t>
            </a:r>
            <a:r>
              <a:rPr lang="en-US" sz="1700" dirty="0" err="1">
                <a:effectLst/>
                <a:latin typeface="Arial" panose="020B0604020202020204" pitchFamily="34" charset="0"/>
                <a:cs typeface="Arial" panose="020B0604020202020204" pitchFamily="34" charset="0"/>
              </a:rPr>
              <a:t>dispositivos</a:t>
            </a:r>
            <a:r>
              <a:rPr lang="en-US" sz="1700" dirty="0">
                <a:effectLst/>
                <a:latin typeface="Arial" panose="020B0604020202020204" pitchFamily="34" charset="0"/>
                <a:cs typeface="Arial" panose="020B0604020202020204" pitchFamily="34" charset="0"/>
              </a:rPr>
              <a:t> de </a:t>
            </a:r>
            <a:r>
              <a:rPr lang="en-US" sz="1700" dirty="0" err="1">
                <a:effectLst/>
                <a:latin typeface="Arial" panose="020B0604020202020204" pitchFamily="34" charset="0"/>
                <a:cs typeface="Arial" panose="020B0604020202020204" pitchFamily="34" charset="0"/>
              </a:rPr>
              <a:t>armazenamento</a:t>
            </a:r>
            <a:r>
              <a:rPr lang="en-US" sz="1700" dirty="0">
                <a:effectLst/>
                <a:latin typeface="Arial" panose="020B0604020202020204" pitchFamily="34" charset="0"/>
                <a:cs typeface="Arial" panose="020B0604020202020204" pitchFamily="34" charset="0"/>
              </a:rPr>
              <a:t>;</a:t>
            </a:r>
          </a:p>
          <a:p>
            <a:pPr marL="342900" lvl="0">
              <a:lnSpc>
                <a:spcPct val="110000"/>
              </a:lnSpc>
            </a:pPr>
            <a:r>
              <a:rPr lang="en-US" sz="1700" dirty="0">
                <a:effectLst/>
                <a:latin typeface="Arial" panose="020B0604020202020204" pitchFamily="34" charset="0"/>
                <a:cs typeface="Arial" panose="020B0604020202020204" pitchFamily="34" charset="0"/>
              </a:rPr>
              <a:t>Software: Sistema de </a:t>
            </a:r>
            <a:r>
              <a:rPr lang="en-US" sz="1700" dirty="0" err="1">
                <a:effectLst/>
                <a:latin typeface="Arial" panose="020B0604020202020204" pitchFamily="34" charset="0"/>
                <a:cs typeface="Arial" panose="020B0604020202020204" pitchFamily="34" charset="0"/>
              </a:rPr>
              <a:t>gestão</a:t>
            </a:r>
            <a:r>
              <a:rPr lang="en-US" sz="1700" dirty="0">
                <a:effectLst/>
                <a:latin typeface="Arial" panose="020B0604020202020204" pitchFamily="34" charset="0"/>
                <a:cs typeface="Arial" panose="020B0604020202020204" pitchFamily="34" charset="0"/>
              </a:rPr>
              <a:t> de base de dados</a:t>
            </a:r>
          </a:p>
          <a:p>
            <a:pPr marL="342900" lvl="0">
              <a:lnSpc>
                <a:spcPct val="110000"/>
              </a:lnSpc>
            </a:pPr>
            <a:r>
              <a:rPr lang="en-US" sz="1700" dirty="0" err="1">
                <a:effectLst/>
                <a:latin typeface="Arial" panose="020B0604020202020204" pitchFamily="34" charset="0"/>
                <a:cs typeface="Arial" panose="020B0604020202020204" pitchFamily="34" charset="0"/>
              </a:rPr>
              <a:t>Espaço</a:t>
            </a:r>
            <a:r>
              <a:rPr lang="en-US" sz="1700" dirty="0">
                <a:effectLst/>
                <a:latin typeface="Arial" panose="020B0604020202020204" pitchFamily="34" charset="0"/>
                <a:cs typeface="Arial" panose="020B0604020202020204" pitchFamily="34" charset="0"/>
              </a:rPr>
              <a:t> </a:t>
            </a:r>
            <a:r>
              <a:rPr lang="en-US" sz="1700" dirty="0" err="1">
                <a:effectLst/>
                <a:latin typeface="Arial" panose="020B0604020202020204" pitchFamily="34" charset="0"/>
                <a:cs typeface="Arial" panose="020B0604020202020204" pitchFamily="34" charset="0"/>
              </a:rPr>
              <a:t>físico</a:t>
            </a:r>
            <a:r>
              <a:rPr lang="en-US" sz="1700" dirty="0">
                <a:effectLst/>
                <a:latin typeface="Arial" panose="020B0604020202020204" pitchFamily="34" charset="0"/>
                <a:cs typeface="Arial" panose="020B0604020202020204" pitchFamily="34" charset="0"/>
              </a:rPr>
              <a:t>: Um local para </a:t>
            </a:r>
            <a:r>
              <a:rPr lang="en-US" sz="1700" dirty="0" err="1">
                <a:effectLst/>
                <a:latin typeface="Arial" panose="020B0604020202020204" pitchFamily="34" charset="0"/>
                <a:cs typeface="Arial" panose="020B0604020202020204" pitchFamily="34" charset="0"/>
              </a:rPr>
              <a:t>abrigar</a:t>
            </a:r>
            <a:r>
              <a:rPr lang="en-US" sz="1700" dirty="0">
                <a:effectLst/>
                <a:latin typeface="Arial" panose="020B0604020202020204" pitchFamily="34" charset="0"/>
                <a:cs typeface="Arial" panose="020B0604020202020204" pitchFamily="34" charset="0"/>
              </a:rPr>
              <a:t> o </a:t>
            </a:r>
            <a:r>
              <a:rPr lang="en-US" sz="1700" dirty="0" err="1">
                <a:effectLst/>
                <a:latin typeface="Arial" panose="020B0604020202020204" pitchFamily="34" charset="0"/>
                <a:cs typeface="Arial" panose="020B0604020202020204" pitchFamily="34" charset="0"/>
              </a:rPr>
              <a:t>servidor</a:t>
            </a:r>
            <a:r>
              <a:rPr lang="en-US" sz="1700" dirty="0">
                <a:effectLst/>
                <a:latin typeface="Arial" panose="020B0604020202020204" pitchFamily="34" charset="0"/>
                <a:cs typeface="Arial" panose="020B0604020202020204" pitchFamily="34" charset="0"/>
              </a:rPr>
              <a:t> e </a:t>
            </a:r>
            <a:r>
              <a:rPr lang="en-US" sz="1700" dirty="0" err="1">
                <a:effectLst/>
                <a:latin typeface="Arial" panose="020B0604020202020204" pitchFamily="34" charset="0"/>
                <a:cs typeface="Arial" panose="020B0604020202020204" pitchFamily="34" charset="0"/>
              </a:rPr>
              <a:t>todos</a:t>
            </a:r>
            <a:r>
              <a:rPr lang="en-US" sz="1700" dirty="0">
                <a:effectLst/>
                <a:latin typeface="Arial" panose="020B0604020202020204" pitchFamily="34" charset="0"/>
                <a:cs typeface="Arial" panose="020B0604020202020204" pitchFamily="34" charset="0"/>
              </a:rPr>
              <a:t> </a:t>
            </a:r>
            <a:r>
              <a:rPr lang="en-US" sz="1700" dirty="0" err="1">
                <a:effectLst/>
                <a:latin typeface="Arial" panose="020B0604020202020204" pitchFamily="34" charset="0"/>
                <a:cs typeface="Arial" panose="020B0604020202020204" pitchFamily="34" charset="0"/>
              </a:rPr>
              <a:t>os</a:t>
            </a:r>
            <a:r>
              <a:rPr lang="en-US" sz="1700" dirty="0">
                <a:effectLst/>
                <a:latin typeface="Arial" panose="020B0604020202020204" pitchFamily="34" charset="0"/>
                <a:cs typeface="Arial" panose="020B0604020202020204" pitchFamily="34" charset="0"/>
              </a:rPr>
              <a:t> </a:t>
            </a:r>
            <a:r>
              <a:rPr lang="en-US" sz="1700" dirty="0" err="1">
                <a:effectLst/>
                <a:latin typeface="Arial" panose="020B0604020202020204" pitchFamily="34" charset="0"/>
                <a:cs typeface="Arial" panose="020B0604020202020204" pitchFamily="34" charset="0"/>
              </a:rPr>
              <a:t>equipamentos</a:t>
            </a:r>
            <a:r>
              <a:rPr lang="en-US" sz="1700" dirty="0">
                <a:effectLst/>
                <a:latin typeface="Arial" panose="020B0604020202020204" pitchFamily="34" charset="0"/>
                <a:cs typeface="Arial" panose="020B0604020202020204" pitchFamily="34" charset="0"/>
              </a:rPr>
              <a:t> de TI.</a:t>
            </a:r>
            <a:endParaRPr lang="en-US" sz="1700" dirty="0">
              <a:latin typeface="Arial" panose="020B0604020202020204" pitchFamily="34" charset="0"/>
              <a:cs typeface="Arial" panose="020B0604020202020204" pitchFamily="34" charset="0"/>
            </a:endParaRPr>
          </a:p>
          <a:p>
            <a:pPr marL="0" indent="0">
              <a:lnSpc>
                <a:spcPct val="110000"/>
              </a:lnSpc>
              <a:buNone/>
            </a:pPr>
            <a:r>
              <a:rPr lang="en-US" sz="1700" dirty="0">
                <a:effectLst/>
                <a:latin typeface="Arial" panose="020B0604020202020204" pitchFamily="34" charset="0"/>
                <a:cs typeface="Arial" panose="020B0604020202020204" pitchFamily="34" charset="0"/>
              </a:rPr>
              <a:t>Recursos Humanos e </a:t>
            </a:r>
            <a:r>
              <a:rPr lang="en-US" sz="1700" dirty="0" err="1">
                <a:effectLst/>
                <a:latin typeface="Arial" panose="020B0604020202020204" pitchFamily="34" charset="0"/>
                <a:cs typeface="Arial" panose="020B0604020202020204" pitchFamily="34" charset="0"/>
              </a:rPr>
              <a:t>Equipa</a:t>
            </a:r>
            <a:r>
              <a:rPr lang="en-US" sz="1700" dirty="0">
                <a:effectLst/>
                <a:latin typeface="Arial" panose="020B0604020202020204" pitchFamily="34" charset="0"/>
                <a:cs typeface="Arial" panose="020B0604020202020204" pitchFamily="34" charset="0"/>
              </a:rPr>
              <a:t> de </a:t>
            </a:r>
            <a:r>
              <a:rPr lang="en-US" sz="1700" dirty="0" err="1">
                <a:effectLst/>
                <a:latin typeface="Arial" panose="020B0604020202020204" pitchFamily="34" charset="0"/>
                <a:cs typeface="Arial" panose="020B0604020202020204" pitchFamily="34" charset="0"/>
              </a:rPr>
              <a:t>Trabalho</a:t>
            </a:r>
            <a:r>
              <a:rPr lang="en-US" sz="1700" dirty="0">
                <a:effectLst/>
                <a:latin typeface="Arial" panose="020B0604020202020204" pitchFamily="34" charset="0"/>
                <a:cs typeface="Arial" panose="020B0604020202020204" pitchFamily="34" charset="0"/>
              </a:rPr>
              <a:t>:</a:t>
            </a:r>
          </a:p>
          <a:p>
            <a:pPr marL="342900" lvl="0">
              <a:lnSpc>
                <a:spcPct val="110000"/>
              </a:lnSpc>
            </a:pPr>
            <a:r>
              <a:rPr lang="en-US" sz="1700" dirty="0" err="1">
                <a:effectLst/>
                <a:latin typeface="Arial" panose="020B0604020202020204" pitchFamily="34" charset="0"/>
                <a:cs typeface="Arial" panose="020B0604020202020204" pitchFamily="34" charset="0"/>
              </a:rPr>
              <a:t>Especialistas</a:t>
            </a:r>
            <a:r>
              <a:rPr lang="en-US" sz="1700" dirty="0">
                <a:effectLst/>
                <a:latin typeface="Arial" panose="020B0604020202020204" pitchFamily="34" charset="0"/>
                <a:cs typeface="Arial" panose="020B0604020202020204" pitchFamily="34" charset="0"/>
              </a:rPr>
              <a:t> </a:t>
            </a:r>
            <a:r>
              <a:rPr lang="en-US" sz="1700" dirty="0" err="1">
                <a:effectLst/>
                <a:latin typeface="Arial" panose="020B0604020202020204" pitchFamily="34" charset="0"/>
                <a:cs typeface="Arial" panose="020B0604020202020204" pitchFamily="34" charset="0"/>
              </a:rPr>
              <a:t>em</a:t>
            </a:r>
            <a:r>
              <a:rPr lang="en-US" sz="1700" dirty="0">
                <a:effectLst/>
                <a:latin typeface="Arial" panose="020B0604020202020204" pitchFamily="34" charset="0"/>
                <a:cs typeface="Arial" panose="020B0604020202020204" pitchFamily="34" charset="0"/>
              </a:rPr>
              <a:t> TI</a:t>
            </a:r>
          </a:p>
          <a:p>
            <a:pPr marL="342900" lvl="0">
              <a:lnSpc>
                <a:spcPct val="110000"/>
              </a:lnSpc>
            </a:pPr>
            <a:r>
              <a:rPr lang="en-US" sz="1700" dirty="0" err="1">
                <a:effectLst/>
                <a:latin typeface="Arial" panose="020B0604020202020204" pitchFamily="34" charset="0"/>
                <a:cs typeface="Arial" panose="020B0604020202020204" pitchFamily="34" charset="0"/>
              </a:rPr>
              <a:t>Gerentes</a:t>
            </a:r>
            <a:r>
              <a:rPr lang="en-US" sz="1700" dirty="0">
                <a:effectLst/>
                <a:latin typeface="Arial" panose="020B0604020202020204" pitchFamily="34" charset="0"/>
                <a:cs typeface="Arial" panose="020B0604020202020204" pitchFamily="34" charset="0"/>
              </a:rPr>
              <a:t> de </a:t>
            </a:r>
            <a:r>
              <a:rPr lang="en-US" sz="1700" dirty="0" err="1">
                <a:effectLst/>
                <a:latin typeface="Arial" panose="020B0604020202020204" pitchFamily="34" charset="0"/>
                <a:cs typeface="Arial" panose="020B0604020202020204" pitchFamily="34" charset="0"/>
              </a:rPr>
              <a:t>Projeto</a:t>
            </a:r>
            <a:endParaRPr lang="en-US" sz="1700" dirty="0">
              <a:effectLst/>
              <a:latin typeface="Arial" panose="020B0604020202020204" pitchFamily="34" charset="0"/>
              <a:cs typeface="Arial" panose="020B0604020202020204" pitchFamily="34" charset="0"/>
            </a:endParaRPr>
          </a:p>
          <a:p>
            <a:pPr marL="342900" lvl="0">
              <a:lnSpc>
                <a:spcPct val="110000"/>
              </a:lnSpc>
            </a:pPr>
            <a:r>
              <a:rPr lang="en-US" sz="1700" dirty="0" err="1">
                <a:effectLst/>
                <a:latin typeface="Arial" panose="020B0604020202020204" pitchFamily="34" charset="0"/>
                <a:cs typeface="Arial" panose="020B0604020202020204" pitchFamily="34" charset="0"/>
              </a:rPr>
              <a:t>Equipa</a:t>
            </a:r>
            <a:r>
              <a:rPr lang="en-US" sz="1700" dirty="0">
                <a:effectLst/>
                <a:latin typeface="Arial" panose="020B0604020202020204" pitchFamily="34" charset="0"/>
                <a:cs typeface="Arial" panose="020B0604020202020204" pitchFamily="34" charset="0"/>
              </a:rPr>
              <a:t> de Marketing </a:t>
            </a:r>
          </a:p>
          <a:p>
            <a:pPr marL="0" lvl="0" indent="0">
              <a:lnSpc>
                <a:spcPct val="110000"/>
              </a:lnSpc>
              <a:buNone/>
            </a:pPr>
            <a:r>
              <a:rPr lang="en-US" sz="1700" dirty="0" err="1">
                <a:effectLst/>
                <a:latin typeface="Arial" panose="020B0604020202020204" pitchFamily="34" charset="0"/>
                <a:cs typeface="Arial" panose="020B0604020202020204" pitchFamily="34" charset="0"/>
              </a:rPr>
              <a:t>Pessoal</a:t>
            </a:r>
            <a:r>
              <a:rPr lang="en-US" sz="1700" dirty="0">
                <a:effectLst/>
                <a:latin typeface="Arial" panose="020B0604020202020204" pitchFamily="34" charset="0"/>
                <a:cs typeface="Arial" panose="020B0604020202020204" pitchFamily="34" charset="0"/>
              </a:rPr>
              <a:t> </a:t>
            </a:r>
            <a:r>
              <a:rPr lang="en-US" sz="1700" dirty="0" err="1">
                <a:effectLst/>
                <a:latin typeface="Arial" panose="020B0604020202020204" pitchFamily="34" charset="0"/>
                <a:cs typeface="Arial" panose="020B0604020202020204" pitchFamily="34" charset="0"/>
              </a:rPr>
              <a:t>Interno</a:t>
            </a:r>
            <a:r>
              <a:rPr lang="en-US" sz="1700" dirty="0">
                <a:effectLst/>
                <a:latin typeface="Arial" panose="020B0604020202020204" pitchFamily="34" charset="0"/>
                <a:cs typeface="Arial" panose="020B0604020202020204" pitchFamily="34" charset="0"/>
              </a:rPr>
              <a:t>:</a:t>
            </a:r>
          </a:p>
          <a:p>
            <a:pPr>
              <a:lnSpc>
                <a:spcPct val="110000"/>
              </a:lnSpc>
            </a:pPr>
            <a:r>
              <a:rPr lang="en-US" sz="1700" dirty="0">
                <a:latin typeface="Arial" panose="020B0604020202020204" pitchFamily="34" charset="0"/>
                <a:cs typeface="Arial" panose="020B0604020202020204" pitchFamily="34" charset="0"/>
              </a:rPr>
              <a:t>Armando </a:t>
            </a:r>
            <a:r>
              <a:rPr lang="en-US" sz="1700" dirty="0" err="1">
                <a:latin typeface="Arial" panose="020B0604020202020204" pitchFamily="34" charset="0"/>
                <a:cs typeface="Arial" panose="020B0604020202020204" pitchFamily="34" charset="0"/>
              </a:rPr>
              <a:t>Loia</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Florbela</a:t>
            </a:r>
            <a:r>
              <a:rPr lang="en-US" sz="1700" dirty="0">
                <a:latin typeface="Arial" panose="020B0604020202020204" pitchFamily="34" charset="0"/>
                <a:cs typeface="Arial" panose="020B0604020202020204" pitchFamily="34" charset="0"/>
              </a:rPr>
              <a:t> e o restante </a:t>
            </a:r>
            <a:r>
              <a:rPr lang="en-US" sz="1700" dirty="0" err="1">
                <a:latin typeface="Arial" panose="020B0604020202020204" pitchFamily="34" charset="0"/>
                <a:cs typeface="Arial" panose="020B0604020202020204" pitchFamily="34" charset="0"/>
              </a:rPr>
              <a:t>comité</a:t>
            </a:r>
            <a:endParaRPr lang="en-US" sz="1700" dirty="0">
              <a:latin typeface="Arial" panose="020B0604020202020204" pitchFamily="34" charset="0"/>
              <a:cs typeface="Arial" panose="020B0604020202020204" pitchFamily="34" charset="0"/>
            </a:endParaRPr>
          </a:p>
          <a:p>
            <a:pPr marL="0" indent="0">
              <a:lnSpc>
                <a:spcPct val="110000"/>
              </a:lnSpc>
              <a:buNone/>
            </a:pPr>
            <a:r>
              <a:rPr lang="en-US" sz="1700" dirty="0" err="1">
                <a:latin typeface="Arial" panose="020B0604020202020204" pitchFamily="34" charset="0"/>
                <a:cs typeface="Arial" panose="020B0604020202020204" pitchFamily="34" charset="0"/>
              </a:rPr>
              <a:t>Pessoal</a:t>
            </a:r>
            <a:r>
              <a:rPr lang="en-US" sz="1700" dirty="0">
                <a:latin typeface="Arial" panose="020B0604020202020204" pitchFamily="34" charset="0"/>
                <a:cs typeface="Arial" panose="020B0604020202020204" pitchFamily="34" charset="0"/>
              </a:rPr>
              <a:t> </a:t>
            </a:r>
            <a:r>
              <a:rPr lang="en-US" sz="1700" dirty="0" err="1">
                <a:latin typeface="Arial" panose="020B0604020202020204" pitchFamily="34" charset="0"/>
                <a:cs typeface="Arial" panose="020B0604020202020204" pitchFamily="34" charset="0"/>
              </a:rPr>
              <a:t>externo</a:t>
            </a:r>
            <a:endParaRPr lang="en-US" sz="1700" dirty="0">
              <a:latin typeface="Arial" panose="020B0604020202020204" pitchFamily="34" charset="0"/>
              <a:cs typeface="Arial" panose="020B0604020202020204" pitchFamily="34" charset="0"/>
            </a:endParaRPr>
          </a:p>
          <a:p>
            <a:pPr>
              <a:lnSpc>
                <a:spcPct val="110000"/>
              </a:lnSpc>
            </a:pPr>
            <a:r>
              <a:rPr lang="en-US" sz="1700" dirty="0">
                <a:latin typeface="Arial" panose="020B0604020202020204" pitchFamily="34" charset="0"/>
                <a:cs typeface="Arial" panose="020B0604020202020204" pitchFamily="34" charset="0"/>
              </a:rPr>
              <a:t>Arquiteto e técnico de dados, Marketing</a:t>
            </a:r>
          </a:p>
          <a:p>
            <a:pPr marL="0">
              <a:lnSpc>
                <a:spcPct val="110000"/>
              </a:lnSpc>
            </a:pPr>
            <a:endParaRPr lang="en-US" sz="1300" dirty="0"/>
          </a:p>
        </p:txBody>
      </p:sp>
    </p:spTree>
    <p:extLst>
      <p:ext uri="{BB962C8B-B14F-4D97-AF65-F5344CB8AC3E}">
        <p14:creationId xmlns:p14="http://schemas.microsoft.com/office/powerpoint/2010/main" val="23412022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33"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4" name="Group 74">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5"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136"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37"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38"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139"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0"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1"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2"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3"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4"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5"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6"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7"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8"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49"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0"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1"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2"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3"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4"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5"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6"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7"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8"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59"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0"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1"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2"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3"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164"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5"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6"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7"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8"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69"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0"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1"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2"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3"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4"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5"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176"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7"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8"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79"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0"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1"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2"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3"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4"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5"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6"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7"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88"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grpSp>
      <p:sp>
        <p:nvSpPr>
          <p:cNvPr id="3" name="CaixaDeTexto 2">
            <a:extLst>
              <a:ext uri="{FF2B5EF4-FFF2-40B4-BE49-F238E27FC236}">
                <a16:creationId xmlns:a16="http://schemas.microsoft.com/office/drawing/2014/main" id="{862C992A-1C93-ADE4-131B-E87A955DF584}"/>
              </a:ext>
            </a:extLst>
          </p:cNvPr>
          <p:cNvSpPr txBox="1"/>
          <p:nvPr/>
        </p:nvSpPr>
        <p:spPr>
          <a:xfrm>
            <a:off x="3282303" y="5061663"/>
            <a:ext cx="5627393" cy="1301673"/>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800" cap="all" dirty="0">
                <a:effectLst>
                  <a:outerShdw blurRad="177800" dist="38100" dir="2700000" algn="tl">
                    <a:srgbClr val="000000">
                      <a:alpha val="24000"/>
                    </a:srgbClr>
                  </a:outerShdw>
                </a:effectLst>
                <a:latin typeface="+mj-lt"/>
                <a:ea typeface="+mj-ea"/>
                <a:cs typeface="+mj-cs"/>
              </a:rPr>
              <a:t>Plano de </a:t>
            </a:r>
            <a:r>
              <a:rPr lang="en-US" sz="4800" cap="all" dirty="0" err="1">
                <a:effectLst>
                  <a:outerShdw blurRad="177800" dist="38100" dir="2700000" algn="tl">
                    <a:srgbClr val="000000">
                      <a:alpha val="24000"/>
                    </a:srgbClr>
                  </a:outerShdw>
                </a:effectLst>
                <a:latin typeface="+mj-lt"/>
                <a:ea typeface="+mj-ea"/>
                <a:cs typeface="+mj-cs"/>
              </a:rPr>
              <a:t>Trabalho</a:t>
            </a:r>
            <a:endParaRPr lang="en-US" sz="4800" cap="all" dirty="0">
              <a:effectLst>
                <a:outerShdw blurRad="177800" dist="38100" dir="2700000" algn="tl">
                  <a:srgbClr val="000000">
                    <a:alpha val="24000"/>
                  </a:srgbClr>
                </a:outerShdw>
              </a:effectLst>
              <a:latin typeface="+mj-lt"/>
              <a:ea typeface="+mj-ea"/>
              <a:cs typeface="+mj-cs"/>
            </a:endParaRPr>
          </a:p>
        </p:txBody>
      </p:sp>
      <p:pic>
        <p:nvPicPr>
          <p:cNvPr id="4" name="Picture 3">
            <a:extLst>
              <a:ext uri="{FF2B5EF4-FFF2-40B4-BE49-F238E27FC236}">
                <a16:creationId xmlns:a16="http://schemas.microsoft.com/office/drawing/2014/main" id="{99FF94C3-4BD4-B241-3FBF-1A8578FA27ED}"/>
              </a:ext>
            </a:extLst>
          </p:cNvPr>
          <p:cNvPicPr>
            <a:picLocks noChangeAspect="1"/>
          </p:cNvPicPr>
          <p:nvPr/>
        </p:nvPicPr>
        <p:blipFill>
          <a:blip r:embed="rId4"/>
          <a:stretch>
            <a:fillRect/>
          </a:stretch>
        </p:blipFill>
        <p:spPr>
          <a:xfrm>
            <a:off x="1840714" y="0"/>
            <a:ext cx="8510575" cy="5617754"/>
          </a:xfrm>
          <a:prstGeom prst="rect">
            <a:avLst/>
          </a:prstGeom>
        </p:spPr>
      </p:pic>
    </p:spTree>
    <p:extLst>
      <p:ext uri="{BB962C8B-B14F-4D97-AF65-F5344CB8AC3E}">
        <p14:creationId xmlns:p14="http://schemas.microsoft.com/office/powerpoint/2010/main" val="4004856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93" name="Picture 2">
            <a:extLst>
              <a:ext uri="{FF2B5EF4-FFF2-40B4-BE49-F238E27FC236}">
                <a16:creationId xmlns:a16="http://schemas.microsoft.com/office/drawing/2014/main" id="{6551C300-1D7A-46C3-9EF6-0EAC9B1E1F5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95" name="Group 194">
            <a:extLst>
              <a:ext uri="{FF2B5EF4-FFF2-40B4-BE49-F238E27FC236}">
                <a16:creationId xmlns:a16="http://schemas.microsoft.com/office/drawing/2014/main" id="{8EC1EDC6-1B42-4FCD-BC53-B1D05BFF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96" name="Group 195">
              <a:extLst>
                <a:ext uri="{FF2B5EF4-FFF2-40B4-BE49-F238E27FC236}">
                  <a16:creationId xmlns:a16="http://schemas.microsoft.com/office/drawing/2014/main" id="{633EFBCB-98A2-4F16-B3BB-BF9EC17846B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8" name="Rectangle 5">
                <a:extLst>
                  <a:ext uri="{FF2B5EF4-FFF2-40B4-BE49-F238E27FC236}">
                    <a16:creationId xmlns:a16="http://schemas.microsoft.com/office/drawing/2014/main" id="{B399E29C-9CF8-4BD1-8750-949BA21268E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209" name="Freeform 6">
                <a:extLst>
                  <a:ext uri="{FF2B5EF4-FFF2-40B4-BE49-F238E27FC236}">
                    <a16:creationId xmlns:a16="http://schemas.microsoft.com/office/drawing/2014/main" id="{CB02DFF7-56DA-42B6-B49A-C8926B841A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0" name="Freeform 7">
                <a:extLst>
                  <a:ext uri="{FF2B5EF4-FFF2-40B4-BE49-F238E27FC236}">
                    <a16:creationId xmlns:a16="http://schemas.microsoft.com/office/drawing/2014/main" id="{07F77B45-21CD-43DB-AD58-24F814502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1" name="Freeform 8">
                <a:extLst>
                  <a:ext uri="{FF2B5EF4-FFF2-40B4-BE49-F238E27FC236}">
                    <a16:creationId xmlns:a16="http://schemas.microsoft.com/office/drawing/2014/main" id="{F0151C40-12A4-4A09-A8B6-179A062EF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2" name="Freeform 9">
                <a:extLst>
                  <a:ext uri="{FF2B5EF4-FFF2-40B4-BE49-F238E27FC236}">
                    <a16:creationId xmlns:a16="http://schemas.microsoft.com/office/drawing/2014/main" id="{F0146EA7-EB82-410D-A6ED-7C10C525AD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3" name="Freeform 10">
                <a:extLst>
                  <a:ext uri="{FF2B5EF4-FFF2-40B4-BE49-F238E27FC236}">
                    <a16:creationId xmlns:a16="http://schemas.microsoft.com/office/drawing/2014/main" id="{20DD5C02-0C86-4FA9-B82A-254EF58D3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4" name="Freeform 11">
                <a:extLst>
                  <a:ext uri="{FF2B5EF4-FFF2-40B4-BE49-F238E27FC236}">
                    <a16:creationId xmlns:a16="http://schemas.microsoft.com/office/drawing/2014/main" id="{19ED9FD5-1147-400A-8A32-82A74F7AD8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5" name="Freeform 12">
                <a:extLst>
                  <a:ext uri="{FF2B5EF4-FFF2-40B4-BE49-F238E27FC236}">
                    <a16:creationId xmlns:a16="http://schemas.microsoft.com/office/drawing/2014/main" id="{E79E6A0D-4D79-4788-8769-B989488019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6" name="Freeform 13">
                <a:extLst>
                  <a:ext uri="{FF2B5EF4-FFF2-40B4-BE49-F238E27FC236}">
                    <a16:creationId xmlns:a16="http://schemas.microsoft.com/office/drawing/2014/main" id="{A6F42038-BF59-409A-902B-AD7799149A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7" name="Freeform 14">
                <a:extLst>
                  <a:ext uri="{FF2B5EF4-FFF2-40B4-BE49-F238E27FC236}">
                    <a16:creationId xmlns:a16="http://schemas.microsoft.com/office/drawing/2014/main" id="{D8B0BD48-5982-4C95-A7C8-E0D230645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8" name="Freeform 15">
                <a:extLst>
                  <a:ext uri="{FF2B5EF4-FFF2-40B4-BE49-F238E27FC236}">
                    <a16:creationId xmlns:a16="http://schemas.microsoft.com/office/drawing/2014/main" id="{F6C539D3-C6BD-4FB0-AA91-5AF1BF14C5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19" name="Line 16">
                <a:extLst>
                  <a:ext uri="{FF2B5EF4-FFF2-40B4-BE49-F238E27FC236}">
                    <a16:creationId xmlns:a16="http://schemas.microsoft.com/office/drawing/2014/main" id="{34F70AD6-B8F4-4F9D-8593-D4047107BD9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220" name="Freeform 17">
                <a:extLst>
                  <a:ext uri="{FF2B5EF4-FFF2-40B4-BE49-F238E27FC236}">
                    <a16:creationId xmlns:a16="http://schemas.microsoft.com/office/drawing/2014/main" id="{51EAB0E0-5DE2-4906-80B0-211A62478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1" name="Freeform 18">
                <a:extLst>
                  <a:ext uri="{FF2B5EF4-FFF2-40B4-BE49-F238E27FC236}">
                    <a16:creationId xmlns:a16="http://schemas.microsoft.com/office/drawing/2014/main" id="{38E8B65E-526B-458D-85A5-21C0A1A74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2" name="Freeform 19">
                <a:extLst>
                  <a:ext uri="{FF2B5EF4-FFF2-40B4-BE49-F238E27FC236}">
                    <a16:creationId xmlns:a16="http://schemas.microsoft.com/office/drawing/2014/main" id="{CCE331A2-5388-42F4-A175-69310C1BEF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3" name="Freeform 20">
                <a:extLst>
                  <a:ext uri="{FF2B5EF4-FFF2-40B4-BE49-F238E27FC236}">
                    <a16:creationId xmlns:a16="http://schemas.microsoft.com/office/drawing/2014/main" id="{4E758D69-ACA2-4888-84BB-B05B1FAF2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4" name="Rectangle 21">
                <a:extLst>
                  <a:ext uri="{FF2B5EF4-FFF2-40B4-BE49-F238E27FC236}">
                    <a16:creationId xmlns:a16="http://schemas.microsoft.com/office/drawing/2014/main" id="{078AAA22-796B-4F0E-85DA-B8B0E81115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225" name="Freeform 22">
                <a:extLst>
                  <a:ext uri="{FF2B5EF4-FFF2-40B4-BE49-F238E27FC236}">
                    <a16:creationId xmlns:a16="http://schemas.microsoft.com/office/drawing/2014/main" id="{D1254A9A-3E31-4A25-9A91-F9BC6CF6A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6" name="Freeform 23">
                <a:extLst>
                  <a:ext uri="{FF2B5EF4-FFF2-40B4-BE49-F238E27FC236}">
                    <a16:creationId xmlns:a16="http://schemas.microsoft.com/office/drawing/2014/main" id="{18CADB3C-936C-476A-A261-28DD5ABA734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7" name="Freeform 24">
                <a:extLst>
                  <a:ext uri="{FF2B5EF4-FFF2-40B4-BE49-F238E27FC236}">
                    <a16:creationId xmlns:a16="http://schemas.microsoft.com/office/drawing/2014/main" id="{771961D1-28D7-4CC1-A720-2933E8B91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8" name="Freeform 25">
                <a:extLst>
                  <a:ext uri="{FF2B5EF4-FFF2-40B4-BE49-F238E27FC236}">
                    <a16:creationId xmlns:a16="http://schemas.microsoft.com/office/drawing/2014/main" id="{E7B8B616-B89E-4A1C-98DE-13B8B93947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29" name="Freeform 26">
                <a:extLst>
                  <a:ext uri="{FF2B5EF4-FFF2-40B4-BE49-F238E27FC236}">
                    <a16:creationId xmlns:a16="http://schemas.microsoft.com/office/drawing/2014/main" id="{5D6CC1A1-D003-44BA-87E4-B3A7F3D300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30" name="Freeform 27">
                <a:extLst>
                  <a:ext uri="{FF2B5EF4-FFF2-40B4-BE49-F238E27FC236}">
                    <a16:creationId xmlns:a16="http://schemas.microsoft.com/office/drawing/2014/main" id="{FF32749B-B34C-4FCB-A33A-0478844A9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31" name="Freeform 28">
                <a:extLst>
                  <a:ext uri="{FF2B5EF4-FFF2-40B4-BE49-F238E27FC236}">
                    <a16:creationId xmlns:a16="http://schemas.microsoft.com/office/drawing/2014/main" id="{4455F261-AC57-4085-8989-4DBED747F1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32" name="Freeform 29">
                <a:extLst>
                  <a:ext uri="{FF2B5EF4-FFF2-40B4-BE49-F238E27FC236}">
                    <a16:creationId xmlns:a16="http://schemas.microsoft.com/office/drawing/2014/main" id="{57CEA90D-DB58-4EC0-A55C-15FAF59E0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33" name="Freeform 30">
                <a:extLst>
                  <a:ext uri="{FF2B5EF4-FFF2-40B4-BE49-F238E27FC236}">
                    <a16:creationId xmlns:a16="http://schemas.microsoft.com/office/drawing/2014/main" id="{66BBB005-2E38-496A-A46C-FD2B0605C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34" name="Freeform 31">
                <a:extLst>
                  <a:ext uri="{FF2B5EF4-FFF2-40B4-BE49-F238E27FC236}">
                    <a16:creationId xmlns:a16="http://schemas.microsoft.com/office/drawing/2014/main" id="{E1A7618C-DE9D-401A-AD7A-784F19DA85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grpSp>
        <p:grpSp>
          <p:nvGrpSpPr>
            <p:cNvPr id="197" name="Group 196">
              <a:extLst>
                <a:ext uri="{FF2B5EF4-FFF2-40B4-BE49-F238E27FC236}">
                  <a16:creationId xmlns:a16="http://schemas.microsoft.com/office/drawing/2014/main" id="{5E441C57-A0CF-4D49-9609-55CB4646BD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8" name="Freeform 32">
                <a:extLst>
                  <a:ext uri="{FF2B5EF4-FFF2-40B4-BE49-F238E27FC236}">
                    <a16:creationId xmlns:a16="http://schemas.microsoft.com/office/drawing/2014/main" id="{2D3240AD-75B9-452B-9967-D05B40DE5F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199" name="Freeform 33">
                <a:extLst>
                  <a:ext uri="{FF2B5EF4-FFF2-40B4-BE49-F238E27FC236}">
                    <a16:creationId xmlns:a16="http://schemas.microsoft.com/office/drawing/2014/main" id="{6A557EE5-4777-4655-A433-05006D841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0" name="Freeform 34">
                <a:extLst>
                  <a:ext uri="{FF2B5EF4-FFF2-40B4-BE49-F238E27FC236}">
                    <a16:creationId xmlns:a16="http://schemas.microsoft.com/office/drawing/2014/main" id="{6B721B6E-8FF2-470B-A180-C594E8271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1" name="Freeform 35">
                <a:extLst>
                  <a:ext uri="{FF2B5EF4-FFF2-40B4-BE49-F238E27FC236}">
                    <a16:creationId xmlns:a16="http://schemas.microsoft.com/office/drawing/2014/main" id="{23E045A6-2D54-488D-B5F0-688518430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2" name="Freeform 36">
                <a:extLst>
                  <a:ext uri="{FF2B5EF4-FFF2-40B4-BE49-F238E27FC236}">
                    <a16:creationId xmlns:a16="http://schemas.microsoft.com/office/drawing/2014/main" id="{2A4F07ED-57C7-4FF7-ABF8-793FC03A2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3" name="Freeform 37">
                <a:extLst>
                  <a:ext uri="{FF2B5EF4-FFF2-40B4-BE49-F238E27FC236}">
                    <a16:creationId xmlns:a16="http://schemas.microsoft.com/office/drawing/2014/main" id="{8829D0E6-D04F-4297-A784-6837F13EC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4" name="Freeform 38">
                <a:extLst>
                  <a:ext uri="{FF2B5EF4-FFF2-40B4-BE49-F238E27FC236}">
                    <a16:creationId xmlns:a16="http://schemas.microsoft.com/office/drawing/2014/main" id="{9477D3D3-AA00-446F-B05D-EBBA25D3C9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5" name="Freeform 39">
                <a:extLst>
                  <a:ext uri="{FF2B5EF4-FFF2-40B4-BE49-F238E27FC236}">
                    <a16:creationId xmlns:a16="http://schemas.microsoft.com/office/drawing/2014/main" id="{5AC450AD-A350-42FA-B7EA-103D4416B4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6" name="Freeform 40">
                <a:extLst>
                  <a:ext uri="{FF2B5EF4-FFF2-40B4-BE49-F238E27FC236}">
                    <a16:creationId xmlns:a16="http://schemas.microsoft.com/office/drawing/2014/main" id="{A10F783A-EC27-47BE-A21D-3531A036FA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207" name="Rectangle 41">
                <a:extLst>
                  <a:ext uri="{FF2B5EF4-FFF2-40B4-BE49-F238E27FC236}">
                    <a16:creationId xmlns:a16="http://schemas.microsoft.com/office/drawing/2014/main" id="{A2CBE444-D00C-4C80-9F29-42A250C500B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grpSp>
      </p:grpSp>
      <p:pic>
        <p:nvPicPr>
          <p:cNvPr id="236" name="Picture 2">
            <a:extLst>
              <a:ext uri="{FF2B5EF4-FFF2-40B4-BE49-F238E27FC236}">
                <a16:creationId xmlns:a16="http://schemas.microsoft.com/office/drawing/2014/main" id="{705E34FB-F15B-4B97-A591-8EE92E5FAEB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38" name="Round Diagonal Corner Rectangle 6">
            <a:extLst>
              <a:ext uri="{FF2B5EF4-FFF2-40B4-BE49-F238E27FC236}">
                <a16:creationId xmlns:a16="http://schemas.microsoft.com/office/drawing/2014/main" id="{1E43660D-412A-41EF-9745-E92C0AC60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544" y="808057"/>
            <a:ext cx="10227733"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A97CD87-E6FC-D040-7C6A-C973683CA2B3}"/>
              </a:ext>
            </a:extLst>
          </p:cNvPr>
          <p:cNvPicPr>
            <a:picLocks noChangeAspect="1"/>
          </p:cNvPicPr>
          <p:nvPr/>
        </p:nvPicPr>
        <p:blipFill>
          <a:blip r:embed="rId4"/>
          <a:stretch>
            <a:fillRect/>
          </a:stretch>
        </p:blipFill>
        <p:spPr>
          <a:xfrm>
            <a:off x="1020762" y="1021024"/>
            <a:ext cx="9404349" cy="4856344"/>
          </a:xfrm>
          <a:prstGeom prst="rect">
            <a:avLst/>
          </a:prstGeom>
        </p:spPr>
      </p:pic>
    </p:spTree>
    <p:extLst>
      <p:ext uri="{BB962C8B-B14F-4D97-AF65-F5344CB8AC3E}">
        <p14:creationId xmlns:p14="http://schemas.microsoft.com/office/powerpoint/2010/main" val="3957290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25"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6"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7"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8"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9"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0"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1"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2"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3"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4"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5"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36"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7"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8"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39"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0"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sp>
            <p:nvSpPr>
              <p:cNvPr id="41"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2"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3"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4"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5"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6"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7"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8"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49"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50"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grpSp>
        <p:grpSp>
          <p:nvGrpSpPr>
            <p:cNvPr id="13" name="Group 12">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5"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6"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7"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8"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19"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0"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1"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2"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pt-PT"/>
              </a:p>
            </p:txBody>
          </p:sp>
          <p:sp>
            <p:nvSpPr>
              <p:cNvPr id="23"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pt-PT"/>
              </a:p>
            </p:txBody>
          </p:sp>
        </p:grpSp>
      </p:grpSp>
      <p:sp>
        <p:nvSpPr>
          <p:cNvPr id="52" name="Rectangle 51">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5"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56"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7"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8"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59"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0"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1"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2"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3"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4"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5"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6"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pt-PT"/>
            </a:p>
          </p:txBody>
        </p:sp>
        <p:sp>
          <p:nvSpPr>
            <p:cNvPr id="67"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8"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69"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0"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1"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pt-PT"/>
            </a:p>
          </p:txBody>
        </p:sp>
        <p:sp>
          <p:nvSpPr>
            <p:cNvPr id="72"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3"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4"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5"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6"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7"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8"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79"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0"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sp>
          <p:nvSpPr>
            <p:cNvPr id="81"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pt-PT"/>
            </a:p>
          </p:txBody>
        </p:sp>
      </p:grpSp>
      <p:sp>
        <p:nvSpPr>
          <p:cNvPr id="4" name="CaixaDeTexto 3">
            <a:extLst>
              <a:ext uri="{FF2B5EF4-FFF2-40B4-BE49-F238E27FC236}">
                <a16:creationId xmlns:a16="http://schemas.microsoft.com/office/drawing/2014/main" id="{8FF4D71C-F5C8-65F5-89B8-1CB7ADD33DF6}"/>
              </a:ext>
            </a:extLst>
          </p:cNvPr>
          <p:cNvSpPr txBox="1"/>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cap="all">
                <a:latin typeface="+mj-lt"/>
                <a:ea typeface="+mj-ea"/>
                <a:cs typeface="+mj-cs"/>
              </a:rPr>
              <a:t>Requisitos de Descrição</a:t>
            </a:r>
          </a:p>
        </p:txBody>
      </p:sp>
      <p:sp useBgFill="1">
        <p:nvSpPr>
          <p:cNvPr id="83"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BA6A29D-D846-577A-5436-9ED97C304620}"/>
              </a:ext>
            </a:extLst>
          </p:cNvPr>
          <p:cNvSpPr>
            <a:spLocks noGrp="1"/>
          </p:cNvSpPr>
          <p:nvPr>
            <p:ph type="body" idx="1"/>
          </p:nvPr>
        </p:nvSpPr>
        <p:spPr>
          <a:xfrm>
            <a:off x="5215467" y="627063"/>
            <a:ext cx="5831944" cy="5594349"/>
          </a:xfrm>
        </p:spPr>
        <p:txBody>
          <a:bodyPr vert="horz" lIns="91440" tIns="45720" rIns="91440" bIns="45720" rtlCol="0">
            <a:normAutofit lnSpcReduction="10000"/>
          </a:bodyPr>
          <a:lstStyle/>
          <a:p>
            <a:pPr marL="571500">
              <a:lnSpc>
                <a:spcPct val="110000"/>
              </a:lnSpc>
            </a:pPr>
            <a:r>
              <a:rPr lang="en-US" sz="1400" dirty="0" err="1">
                <a:latin typeface="Arial" panose="020B0604020202020204" pitchFamily="34" charset="0"/>
                <a:cs typeface="Arial" panose="020B0604020202020204" pitchFamily="34" charset="0"/>
              </a:rPr>
              <a:t>Todos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os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clientes</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devem</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possuir</a:t>
            </a:r>
            <a:r>
              <a:rPr lang="en-US" sz="1400" dirty="0">
                <a:latin typeface="Arial" panose="020B0604020202020204" pitchFamily="34" charset="0"/>
                <a:cs typeface="Arial" panose="020B0604020202020204" pitchFamily="34" charset="0"/>
              </a:rPr>
              <a:t> um ID </a:t>
            </a:r>
            <a:r>
              <a:rPr lang="en-US" sz="1400" dirty="0" err="1">
                <a:latin typeface="Arial" panose="020B0604020202020204" pitchFamily="34" charset="0"/>
                <a:cs typeface="Arial" panose="020B0604020202020204" pitchFamily="34" charset="0"/>
              </a:rPr>
              <a:t>único</a:t>
            </a:r>
            <a:endParaRPr lang="en-US" sz="1400" dirty="0">
              <a:latin typeface="Arial" panose="020B0604020202020204" pitchFamily="34" charset="0"/>
              <a:cs typeface="Arial" panose="020B0604020202020204" pitchFamily="34" charset="0"/>
            </a:endParaRPr>
          </a:p>
          <a:p>
            <a:pPr marL="571500">
              <a:lnSpc>
                <a:spcPct val="110000"/>
              </a:lnSpc>
            </a:pPr>
            <a:r>
              <a:rPr lang="en-US" sz="1400" dirty="0" err="1">
                <a:latin typeface="Arial" panose="020B0604020202020204" pitchFamily="34" charset="0"/>
                <a:cs typeface="Arial" panose="020B0604020202020204" pitchFamily="34" charset="0"/>
              </a:rPr>
              <a:t>Cada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cliente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deve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ter</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associado</a:t>
            </a:r>
            <a:r>
              <a:rPr lang="en-US" sz="1400" dirty="0">
                <a:latin typeface="Arial" panose="020B0604020202020204" pitchFamily="34" charset="0"/>
                <a:cs typeface="Arial" panose="020B0604020202020204" pitchFamily="34" charset="0"/>
              </a:rPr>
              <a:t> um </a:t>
            </a:r>
            <a:r>
              <a:rPr lang="en-US" sz="1400" dirty="0" err="1">
                <a:latin typeface="Arial" panose="020B0604020202020204" pitchFamily="34" charset="0"/>
                <a:cs typeface="Arial" panose="020B0604020202020204" pitchFamily="34" charset="0"/>
              </a:rPr>
              <a:t>nome</a:t>
            </a:r>
            <a:r>
              <a:rPr lang="en-US" sz="1400" dirty="0">
                <a:latin typeface="Arial" panose="020B0604020202020204" pitchFamily="34" charset="0"/>
                <a:cs typeface="Arial" panose="020B0604020202020204" pitchFamily="34" charset="0"/>
              </a:rPr>
              <a:t>, data de </a:t>
            </a:r>
            <a:r>
              <a:rPr lang="en-US" sz="1400" dirty="0" err="1">
                <a:latin typeface="Arial" panose="020B0604020202020204" pitchFamily="34" charset="0"/>
                <a:cs typeface="Arial" panose="020B0604020202020204" pitchFamily="34" charset="0"/>
              </a:rPr>
              <a:t>nascimento</a:t>
            </a:r>
            <a:r>
              <a:rPr lang="en-US" sz="1400" dirty="0">
                <a:latin typeface="Arial" panose="020B0604020202020204" pitchFamily="34" charset="0"/>
                <a:cs typeface="Arial" panose="020B0604020202020204" pitchFamily="34" charset="0"/>
              </a:rPr>
              <a:t>, morada (</a:t>
            </a:r>
            <a:r>
              <a:rPr lang="en-US" sz="1400" dirty="0" err="1">
                <a:latin typeface="Arial" panose="020B0604020202020204" pitchFamily="34" charset="0"/>
                <a:cs typeface="Arial" panose="020B0604020202020204" pitchFamily="34" charset="0"/>
              </a:rPr>
              <a:t>código</a:t>
            </a:r>
            <a:r>
              <a:rPr lang="en-US" sz="1400" dirty="0">
                <a:latin typeface="Arial" panose="020B0604020202020204" pitchFamily="34" charset="0"/>
                <a:cs typeface="Arial" panose="020B0604020202020204" pitchFamily="34" charset="0"/>
              </a:rPr>
              <a:t> postal, </a:t>
            </a:r>
            <a:r>
              <a:rPr lang="en-US" sz="1400" dirty="0" err="1">
                <a:latin typeface="Arial" panose="020B0604020202020204" pitchFamily="34" charset="0"/>
                <a:cs typeface="Arial" panose="020B0604020202020204" pitchFamily="34" charset="0"/>
              </a:rPr>
              <a:t>rua</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número</a:t>
            </a:r>
            <a:r>
              <a:rPr lang="en-US" sz="1400" dirty="0">
                <a:latin typeface="Arial" panose="020B0604020202020204" pitchFamily="34" charset="0"/>
                <a:cs typeface="Arial" panose="020B0604020202020204" pitchFamily="34" charset="0"/>
              </a:rPr>
              <a:t> da porta) e </a:t>
            </a:r>
            <a:r>
              <a:rPr lang="en-US" sz="1400" dirty="0" err="1">
                <a:latin typeface="Arial" panose="020B0604020202020204" pitchFamily="34" charset="0"/>
                <a:cs typeface="Arial" panose="020B0604020202020204" pitchFamily="34" charset="0"/>
              </a:rPr>
              <a:t>pelo</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menos</a:t>
            </a:r>
            <a:r>
              <a:rPr lang="en-US" sz="1400" dirty="0">
                <a:latin typeface="Arial" panose="020B0604020202020204" pitchFamily="34" charset="0"/>
                <a:cs typeface="Arial" panose="020B0604020202020204" pitchFamily="34" charset="0"/>
              </a:rPr>
              <a:t> um </a:t>
            </a:r>
            <a:r>
              <a:rPr lang="en-US" sz="1400" dirty="0" err="1">
                <a:latin typeface="Arial" panose="020B0604020202020204" pitchFamily="34" charset="0"/>
                <a:cs typeface="Arial" panose="020B0604020202020204" pitchFamily="34" charset="0"/>
              </a:rPr>
              <a:t>número</a:t>
            </a:r>
            <a:r>
              <a:rPr lang="en-US" sz="1400" dirty="0">
                <a:latin typeface="Arial" panose="020B0604020202020204" pitchFamily="34" charset="0"/>
                <a:cs typeface="Arial" panose="020B0604020202020204" pitchFamily="34" charset="0"/>
              </a:rPr>
              <a:t> de </a:t>
            </a:r>
            <a:r>
              <a:rPr lang="en-US" sz="1400" dirty="0" err="1">
                <a:latin typeface="Arial" panose="020B0604020202020204" pitchFamily="34" charset="0"/>
                <a:cs typeface="Arial" panose="020B0604020202020204" pitchFamily="34" charset="0"/>
              </a:rPr>
              <a:t>telemóvel</a:t>
            </a:r>
            <a:r>
              <a:rPr lang="en-US" sz="1400" dirty="0">
                <a:latin typeface="Arial" panose="020B0604020202020204" pitchFamily="34" charset="0"/>
                <a:cs typeface="Arial" panose="020B0604020202020204" pitchFamily="34" charset="0"/>
              </a:rPr>
              <a:t> (para </a:t>
            </a:r>
            <a:r>
              <a:rPr lang="en-US" sz="1400" dirty="0" err="1">
                <a:latin typeface="Arial" panose="020B0604020202020204" pitchFamily="34" charset="0"/>
                <a:cs typeface="Arial" panose="020B0604020202020204" pitchFamily="34" charset="0"/>
              </a:rPr>
              <a:t>além</a:t>
            </a:r>
            <a:r>
              <a:rPr lang="en-US" sz="1400" dirty="0">
                <a:latin typeface="Arial" panose="020B0604020202020204" pitchFamily="34" charset="0"/>
                <a:cs typeface="Arial" panose="020B0604020202020204" pitchFamily="34" charset="0"/>
              </a:rPr>
              <a:t> do ID) </a:t>
            </a:r>
            <a:endParaRPr lang="pt-PT" sz="1400" dirty="0">
              <a:latin typeface="Arial" panose="020B0604020202020204" pitchFamily="34" charset="0"/>
              <a:cs typeface="Arial" panose="020B0604020202020204" pitchFamily="34" charset="0"/>
            </a:endParaRPr>
          </a:p>
          <a:p>
            <a:pPr marL="571500">
              <a:lnSpc>
                <a:spcPct val="110000"/>
              </a:lnSpc>
            </a:pPr>
            <a:r>
              <a:rPr lang="pt-PT" sz="1400" dirty="0">
                <a:latin typeface="Arial" panose="020B0604020202020204" pitchFamily="34" charset="0"/>
                <a:cs typeface="Arial" panose="020B0604020202020204" pitchFamily="34" charset="0"/>
              </a:rPr>
              <a:t>Todos os bilhetes vendidos devem ficar associados ao respetivo cliente/comprador</a:t>
            </a:r>
          </a:p>
          <a:p>
            <a:pPr marL="571500">
              <a:lnSpc>
                <a:spcPct val="110000"/>
              </a:lnSpc>
            </a:pPr>
            <a:r>
              <a:rPr lang="pt-PT" sz="1400" dirty="0">
                <a:latin typeface="Arial" panose="020B0604020202020204" pitchFamily="34" charset="0"/>
                <a:cs typeface="Arial" panose="020B0604020202020204" pitchFamily="34" charset="0"/>
              </a:rPr>
              <a:t>O sistema deve reconhecer se um bilhete já foi utilizado de forma a não ser possível a utilização fraudulenta de bilhetes, através de um “QR </a:t>
            </a:r>
            <a:r>
              <a:rPr lang="pt-PT" sz="1400" dirty="0" err="1">
                <a:latin typeface="Arial" panose="020B0604020202020204" pitchFamily="34" charset="0"/>
                <a:cs typeface="Arial" panose="020B0604020202020204" pitchFamily="34" charset="0"/>
              </a:rPr>
              <a:t>Code</a:t>
            </a:r>
            <a:r>
              <a:rPr lang="pt-PT" sz="1400" dirty="0">
                <a:latin typeface="Arial" panose="020B0604020202020204" pitchFamily="34" charset="0"/>
                <a:cs typeface="Arial" panose="020B0604020202020204" pitchFamily="34" charset="0"/>
              </a:rPr>
              <a:t>” único associado a cada bilhete</a:t>
            </a:r>
          </a:p>
          <a:p>
            <a:pPr marL="571500">
              <a:lnSpc>
                <a:spcPct val="110000"/>
              </a:lnSpc>
            </a:pPr>
            <a:r>
              <a:rPr lang="pt-PT" sz="1400" dirty="0">
                <a:latin typeface="Arial" panose="020B0604020202020204" pitchFamily="34" charset="0"/>
                <a:cs typeface="Arial" panose="020B0604020202020204" pitchFamily="34" charset="0"/>
              </a:rPr>
              <a:t>O sistema deve ser capaz de aceitar compras de grupos, associando todos os bilhetes ao comprador, sendo o mesmo o responsável pelas restantes pessoas do grupo</a:t>
            </a:r>
          </a:p>
          <a:p>
            <a:pPr marL="571500">
              <a:lnSpc>
                <a:spcPct val="110000"/>
              </a:lnSpc>
            </a:pPr>
            <a:r>
              <a:rPr lang="pt-PT" sz="1400" dirty="0">
                <a:latin typeface="Arial" panose="020B0604020202020204" pitchFamily="34" charset="0"/>
                <a:cs typeface="Arial" panose="020B0604020202020204" pitchFamily="34" charset="0"/>
              </a:rPr>
              <a:t>Os bilhetes devem ter associados a si o tipo de entrada (bilhete normal, bilhete grupo, bilhete criança, bilhete VIP)</a:t>
            </a:r>
          </a:p>
          <a:p>
            <a:pPr marL="571500">
              <a:lnSpc>
                <a:spcPct val="110000"/>
              </a:lnSpc>
            </a:pPr>
            <a:r>
              <a:rPr lang="pt-PT" sz="1400" dirty="0">
                <a:latin typeface="Arial" panose="020B0604020202020204" pitchFamily="34" charset="0"/>
                <a:cs typeface="Arial" panose="020B0604020202020204" pitchFamily="34" charset="0"/>
              </a:rPr>
              <a:t>Cada bilhete vendido deve ter também associado o preço pago pelo bilhete e a data do evento que aquele bilhete dá acesso. A venda de bilhetes é sempre feita presencialmente através de um funcionário</a:t>
            </a:r>
          </a:p>
          <a:p>
            <a:pPr marL="571500">
              <a:lnSpc>
                <a:spcPct val="110000"/>
              </a:lnSpc>
            </a:pPr>
            <a:r>
              <a:rPr lang="pt-PT" sz="1400" dirty="0">
                <a:latin typeface="Arial" panose="020B0604020202020204" pitchFamily="34" charset="0"/>
                <a:cs typeface="Arial" panose="020B0604020202020204" pitchFamily="34" charset="0"/>
              </a:rPr>
              <a:t>Em cada venda deverá ficar registada a quantidade de bilhetes comprados</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222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1892</TotalTime>
  <Words>2641</Words>
  <Application>Microsoft Office PowerPoint</Application>
  <PresentationFormat>Ecrã Panorâmico</PresentationFormat>
  <Paragraphs>225</Paragraphs>
  <Slides>31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31</vt:i4>
      </vt:variant>
    </vt:vector>
  </HeadingPairs>
  <TitlesOfParts>
    <vt:vector size="36" baseType="lpstr">
      <vt:lpstr>Arial</vt:lpstr>
      <vt:lpstr>Calibri</vt:lpstr>
      <vt:lpstr>Times New Roman</vt:lpstr>
      <vt:lpstr>Tw Cen MT</vt:lpstr>
      <vt:lpstr>Circuito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Diagrama Entidade Relacionamento</vt:lpstr>
      <vt:lpstr>Apresentação do PowerPoint</vt:lpstr>
      <vt:lpstr>Apresentação do PowerPoint</vt:lpstr>
      <vt:lpstr>Apresentação do PowerPoint</vt:lpstr>
      <vt:lpstr>Apresentação do PowerPoint</vt:lpstr>
      <vt:lpstr>Apresentação do PowerPoint</vt:lpstr>
      <vt:lpstr>Apresentação do PowerPoint</vt:lpstr>
      <vt:lpstr>Tradução do esquema lógico para o sistema de gestão de bases de dados escolhido em SQL</vt:lpstr>
      <vt:lpstr>Alteração da tabela Telemóvel e Cliente </vt:lpstr>
      <vt:lpstr>Alteração da Tabela Bilhete</vt:lpstr>
      <vt:lpstr>Tradução das interrogações do utilizador para SQL (alguns exemplos)</vt:lpstr>
      <vt:lpstr> </vt:lpstr>
      <vt:lpstr>Definição e caracterização das vistas de utilização em SQL (alguns exemplos)</vt:lpstr>
      <vt:lpstr>Apresentação do PowerPoint</vt:lpstr>
      <vt:lpstr>taxa de crescimento anual</vt:lpstr>
      <vt:lpstr>Indexação do Sistema de Dados</vt:lpstr>
      <vt:lpstr>Procedimentos Implementados </vt:lpstr>
      <vt:lpstr>Apresentação do PowerPoint</vt:lpstr>
      <vt:lpstr>Conclusão e Trabalhos Futuros </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Gestão e Divulgação do Calendário de Eventos de uma Cidade</dc:title>
  <dc:creator>Miguel Ângelo Mesquita Rego</dc:creator>
  <cp:lastModifiedBy>Fábio Ribeiro</cp:lastModifiedBy>
  <cp:revision>31</cp:revision>
  <dcterms:created xsi:type="dcterms:W3CDTF">2023-11-02T18:53:32Z</dcterms:created>
  <dcterms:modified xsi:type="dcterms:W3CDTF">2024-01-14T22:02:29Z</dcterms:modified>
</cp:coreProperties>
</file>